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0" r:id="rId2"/>
    <p:sldId id="256" r:id="rId3"/>
    <p:sldId id="268" r:id="rId4"/>
    <p:sldId id="258" r:id="rId5"/>
    <p:sldId id="289" r:id="rId6"/>
    <p:sldId id="271" r:id="rId7"/>
    <p:sldId id="269" r:id="rId8"/>
    <p:sldId id="259" r:id="rId9"/>
    <p:sldId id="272" r:id="rId10"/>
    <p:sldId id="260" r:id="rId11"/>
    <p:sldId id="261" r:id="rId12"/>
    <p:sldId id="262" r:id="rId13"/>
    <p:sldId id="273" r:id="rId14"/>
    <p:sldId id="264" r:id="rId15"/>
    <p:sldId id="275" r:id="rId16"/>
    <p:sldId id="276" r:id="rId17"/>
    <p:sldId id="274" r:id="rId18"/>
    <p:sldId id="286" r:id="rId19"/>
    <p:sldId id="285" r:id="rId20"/>
    <p:sldId id="287" r:id="rId21"/>
    <p:sldId id="288" r:id="rId22"/>
    <p:sldId id="266" r:id="rId23"/>
    <p:sldId id="277" r:id="rId24"/>
    <p:sldId id="278" r:id="rId25"/>
    <p:sldId id="280" r:id="rId26"/>
    <p:sldId id="279" r:id="rId27"/>
    <p:sldId id="283" r:id="rId28"/>
    <p:sldId id="282" r:id="rId29"/>
    <p:sldId id="284" r:id="rId30"/>
    <p:sldId id="267" r:id="rId3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94" autoAdjust="0"/>
  </p:normalViewPr>
  <p:slideViewPr>
    <p:cSldViewPr snapToGrid="0" snapToObjects="1">
      <p:cViewPr varScale="1">
        <p:scale>
          <a:sx n="111" d="100"/>
          <a:sy n="111" d="100"/>
        </p:scale>
        <p:origin x="595" y="7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5/12/2024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‹N°›</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601CD0-6145-DA6D-8EE5-65F622DE6CCF}"/>
              </a:ext>
            </a:extLst>
          </p:cNvPr>
          <p:cNvSpPr>
            <a:spLocks noGrp="1"/>
          </p:cNvSpPr>
          <p:nvPr>
            <p:ph type="title"/>
          </p:nvPr>
        </p:nvSpPr>
        <p:spPr>
          <a:xfrm>
            <a:off x="299071" y="1663519"/>
            <a:ext cx="8229600" cy="857250"/>
          </a:xfrm>
        </p:spPr>
        <p:txBody>
          <a:bodyPr>
            <a:noAutofit/>
          </a:bodyPr>
          <a:lstStyle/>
          <a:p>
            <a:r>
              <a:rPr lang="fr-FR" sz="6000" dirty="0"/>
              <a:t>BIENVENU A NOTRE PRÉSENTATION</a:t>
            </a:r>
          </a:p>
        </p:txBody>
      </p:sp>
    </p:spTree>
    <p:extLst>
      <p:ext uri="{BB962C8B-B14F-4D97-AF65-F5344CB8AC3E}">
        <p14:creationId xmlns:p14="http://schemas.microsoft.com/office/powerpoint/2010/main" val="4023451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8449" y="634801"/>
            <a:ext cx="3008313" cy="3518297"/>
          </a:xfrm>
        </p:spPr>
        <p:txBody>
          <a:bodyPr>
            <a:normAutofit/>
          </a:bodyPr>
          <a:lstStyle/>
          <a:p>
            <a:pPr marL="0" lvl="0" indent="0">
              <a:spcBef>
                <a:spcPts val="3000"/>
              </a:spcBef>
              <a:buNone/>
            </a:pPr>
            <a:r>
              <a:rPr b="1" dirty="0"/>
              <a:t>2- Les variables </a:t>
            </a:r>
            <a:r>
              <a:rPr b="1" dirty="0" err="1"/>
              <a:t>indépendantes</a:t>
            </a:r>
            <a:r>
              <a:rPr b="1" dirty="0"/>
              <a:t> </a:t>
            </a:r>
            <a:r>
              <a:rPr b="1" dirty="0" err="1"/>
              <a:t>quantitatives</a:t>
            </a:r>
            <a:endParaRPr b="1" dirty="0"/>
          </a:p>
          <a:p>
            <a:pPr marL="0" lvl="0" indent="0">
              <a:spcBef>
                <a:spcPts val="3000"/>
              </a:spcBef>
              <a:buNone/>
            </a:pPr>
            <a:r>
              <a:rPr b="1" dirty="0"/>
              <a:t>2.1. Distribution</a:t>
            </a:r>
          </a:p>
          <a:p>
            <a:pPr marL="0" lvl="0" indent="0" algn="just">
              <a:spcBef>
                <a:spcPts val="3000"/>
              </a:spcBef>
              <a:buNone/>
            </a:pPr>
            <a:r>
              <a:rPr lang="fr-FR" dirty="0"/>
              <a:t>• Le diamant moyen pèse 0.79 Carat, un sommet de 57.46 mm, un pourcentage de profondeur égal à 61.75%, une longueur de 5.731 mm, une largeur de 5.73 mm et une profondeur de 3.53.</a:t>
            </a:r>
          </a:p>
          <a:p>
            <a:pPr marL="0" lvl="0" indent="0" algn="just">
              <a:spcBef>
                <a:spcPts val="3000"/>
              </a:spcBef>
              <a:buNone/>
            </a:pPr>
            <a:r>
              <a:rPr lang="fr-FR" dirty="0"/>
              <a:t>• L’examen des distributions assorties de leurs courbes de densité montre qu’en dehors du pourcentage des profondeurs (</a:t>
            </a:r>
            <a:r>
              <a:rPr lang="fr-FR" dirty="0" err="1"/>
              <a:t>Depth</a:t>
            </a:r>
            <a:r>
              <a:rPr lang="fr-FR" dirty="0"/>
              <a:t>), les autres variables ne suivent pas une loi normale.</a:t>
            </a:r>
          </a:p>
          <a:p>
            <a:pPr lvl="0" indent="0">
              <a:buNone/>
            </a:pPr>
            <a:endParaRPr dirty="0">
              <a:latin typeface="Courier"/>
            </a:endParaRPr>
          </a:p>
        </p:txBody>
      </p:sp>
      <p:pic>
        <p:nvPicPr>
          <p:cNvPr id="2" name="Picture 1" descr="Projet_R_pptx_files/figure-pptx/unnamed-chunk-7-1.png"/>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1" y="1076326"/>
            <a:ext cx="3008313" cy="1591247"/>
          </a:xfrm>
        </p:spPr>
        <p:txBody>
          <a:bodyPr/>
          <a:lstStyle/>
          <a:p>
            <a:pPr marL="0" lvl="0" indent="0">
              <a:spcBef>
                <a:spcPts val="3000"/>
              </a:spcBef>
              <a:buNone/>
            </a:pPr>
            <a:r>
              <a:rPr b="1" dirty="0"/>
              <a:t>2.2. </a:t>
            </a:r>
            <a:r>
              <a:rPr b="1" dirty="0" err="1"/>
              <a:t>Valeurs</a:t>
            </a:r>
            <a:r>
              <a:rPr b="1" dirty="0"/>
              <a:t> </a:t>
            </a:r>
            <a:r>
              <a:rPr b="1" dirty="0" err="1"/>
              <a:t>aberrantes</a:t>
            </a:r>
            <a:endParaRPr lang="fr-FR" b="1" dirty="0"/>
          </a:p>
          <a:p>
            <a:pPr marL="0" lvl="0" indent="0" algn="just">
              <a:spcBef>
                <a:spcPts val="3000"/>
              </a:spcBef>
              <a:buNone/>
            </a:pPr>
            <a:r>
              <a:rPr lang="fr-FR" dirty="0"/>
              <a:t>La présence de valeurs extrêmes est identifiable par des points individuels au-delà des moustaches. Il s’agit des diamants dont les caractéristiques sont significativement plus élevées ou moins élevées par rapport à celles des autres diamants.</a:t>
            </a:r>
            <a:endParaRPr dirty="0"/>
          </a:p>
        </p:txBody>
      </p:sp>
      <p:pic>
        <p:nvPicPr>
          <p:cNvPr id="2" name="Picture 1" descr="Projet_R_pptx_files/figure-pptx/unnamed-chunk-8-1.png"/>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a:bodyPr>
          <a:lstStyle/>
          <a:p>
            <a:pPr marL="0" lvl="0" indent="0">
              <a:spcBef>
                <a:spcPts val="3000"/>
              </a:spcBef>
              <a:buNone/>
            </a:pPr>
            <a:r>
              <a:rPr b="1" dirty="0"/>
              <a:t>3- Les variables </a:t>
            </a:r>
            <a:r>
              <a:rPr b="1" dirty="0" err="1"/>
              <a:t>indépendantes</a:t>
            </a:r>
            <a:r>
              <a:rPr b="1" dirty="0"/>
              <a:t> </a:t>
            </a:r>
            <a:r>
              <a:rPr b="1" dirty="0" err="1"/>
              <a:t>quanlitatives</a:t>
            </a:r>
            <a:endParaRPr lang="fr-FR" b="1" dirty="0"/>
          </a:p>
          <a:p>
            <a:pPr marL="171450" indent="-171450" algn="just">
              <a:buFont typeface="Arial" panose="020B0604020202020204" pitchFamily="34" charset="0"/>
              <a:buChar char="•"/>
            </a:pPr>
            <a:r>
              <a:rPr lang="fr-FR" sz="1000" b="0" i="0" u="none" strike="noStrike" baseline="0" dirty="0">
                <a:latin typeface="LMRoman10-Regular-Identity-H"/>
              </a:rPr>
              <a:t>Les couleurs vont de D à J, qui représentent la couleur la plus meilleure à la pire. Ainsi, la plus grande partie des diamants (20.93%) ont une couleur jugée de qualité moyenne (couleur G). Seuls 5.21% des diamants ont une couleur considérée comme mauvaise (couleur J).</a:t>
            </a:r>
          </a:p>
          <a:p>
            <a:pPr marL="171450" indent="-171450" algn="just">
              <a:buFont typeface="Arial" panose="020B0604020202020204" pitchFamily="34" charset="0"/>
              <a:buChar char="•"/>
            </a:pPr>
            <a:r>
              <a:rPr lang="fr-FR" sz="1000" b="0" i="0" u="none" strike="noStrike" baseline="0" dirty="0">
                <a:latin typeface="LMRoman10-Regular-Identity-H"/>
              </a:rPr>
              <a:t>39.95% des diamants ont des coupures considérées comme idéales, 25.57% sont de qualité premium, et seul 2.98% sont considérées comme ayant des coupures passables.</a:t>
            </a:r>
          </a:p>
          <a:p>
            <a:pPr marL="171450" indent="-171450" algn="just">
              <a:buFont typeface="Arial" panose="020B0604020202020204" pitchFamily="34" charset="0"/>
              <a:buChar char="•"/>
            </a:pPr>
            <a:r>
              <a:rPr lang="fr-FR" sz="1000" b="0" i="0" u="none" strike="noStrike" baseline="0" dirty="0">
                <a:latin typeface="LMRoman10-Regular-Identity-H"/>
              </a:rPr>
              <a:t>Les mesures de clarté varie entre I1 et IF. I1 représente la pire des clartés où des défauts internes sont visibles à l’</a:t>
            </a:r>
            <a:r>
              <a:rPr lang="fr-FR" sz="1000" b="0" i="0" u="none" strike="noStrike" baseline="0" dirty="0" err="1">
                <a:latin typeface="LMRoman10-Regular-Identity-H"/>
              </a:rPr>
              <a:t>oeil</a:t>
            </a:r>
            <a:r>
              <a:rPr lang="fr-FR" sz="1000" b="0" i="0" u="none" strike="noStrike" baseline="0" dirty="0">
                <a:latin typeface="LMRoman10-Regular-Identity-H"/>
              </a:rPr>
              <a:t> nu (1.37%) tandis que IF représente la meilleure des clartés où aucune inclusion ou défaut interne n’est visible sous une loupe grossissante de 10x (3.32%), c’est la plus haute qualité de clarté.</a:t>
            </a:r>
            <a:endParaRPr sz="1000" b="1" dirty="0"/>
          </a:p>
        </p:txBody>
      </p:sp>
      <p:pic>
        <p:nvPicPr>
          <p:cNvPr id="2" name="Picture 1" descr="Projet_R_pptx_files/figure-pptx/unnamed-chunk-9-1.png"/>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1" y="1076326"/>
            <a:ext cx="2622883" cy="2505647"/>
          </a:xfrm>
        </p:spPr>
        <p:txBody>
          <a:bodyPr>
            <a:normAutofit/>
          </a:bodyPr>
          <a:lstStyle/>
          <a:p>
            <a:pPr marL="0" lvl="0" indent="0">
              <a:spcBef>
                <a:spcPts val="3000"/>
              </a:spcBef>
              <a:buNone/>
            </a:pPr>
            <a:r>
              <a:rPr b="1" dirty="0"/>
              <a:t>3- Les variables </a:t>
            </a:r>
            <a:r>
              <a:rPr b="1" dirty="0" err="1"/>
              <a:t>indépendantes</a:t>
            </a:r>
            <a:r>
              <a:rPr b="1" dirty="0"/>
              <a:t> </a:t>
            </a:r>
            <a:r>
              <a:rPr b="1" dirty="0" err="1"/>
              <a:t>quanlitatives</a:t>
            </a:r>
            <a:endParaRPr lang="fr-FR" b="1" dirty="0"/>
          </a:p>
          <a:p>
            <a:pPr marL="171450" indent="-171450" algn="just">
              <a:buFont typeface="Arial" panose="020B0604020202020204" pitchFamily="34" charset="0"/>
              <a:buChar char="•"/>
            </a:pPr>
            <a:r>
              <a:rPr lang="fr-FR" sz="1200" b="0" i="0" u="none" strike="noStrike" baseline="0" dirty="0">
                <a:latin typeface="LMRoman10-Regular-Identity-H"/>
              </a:rPr>
              <a:t>VVS1/VVS2 : De très petites inclusions difficiles à voir sous une loupe grossissante de 10x.</a:t>
            </a:r>
          </a:p>
          <a:p>
            <a:pPr marL="171450" indent="-171450" algn="just">
              <a:buFont typeface="Arial" panose="020B0604020202020204" pitchFamily="34" charset="0"/>
              <a:buChar char="•"/>
            </a:pPr>
            <a:r>
              <a:rPr lang="fr-FR" sz="1200" b="0" i="0" u="none" strike="noStrike" baseline="0" dirty="0">
                <a:latin typeface="LMRoman10-Regular-Identity-H"/>
              </a:rPr>
              <a:t>VS1/VS2 : De petites inclusions visibles sous une loupe grossissante de 10x, mais difficilement visibles à l’</a:t>
            </a:r>
            <a:r>
              <a:rPr lang="fr-FR" sz="1200" b="0" i="0" u="none" strike="noStrike" baseline="0" dirty="0" err="1">
                <a:latin typeface="LMRoman10-Regular-Identity-H"/>
              </a:rPr>
              <a:t>oeil</a:t>
            </a:r>
            <a:r>
              <a:rPr lang="fr-FR" sz="1200" b="0" i="0" u="none" strike="noStrike" baseline="0" dirty="0">
                <a:latin typeface="LMRoman10-Regular-Identity-H"/>
              </a:rPr>
              <a:t> nu.</a:t>
            </a:r>
          </a:p>
          <a:p>
            <a:pPr marL="171450" indent="-171450" algn="just">
              <a:buFont typeface="Arial" panose="020B0604020202020204" pitchFamily="34" charset="0"/>
              <a:buChar char="•"/>
            </a:pPr>
            <a:r>
              <a:rPr lang="fr-FR" sz="1200" b="0" i="0" u="none" strike="noStrike" baseline="0" dirty="0">
                <a:latin typeface="LMRoman10-Regular-Identity-H"/>
              </a:rPr>
              <a:t>SI1/SI2 : Des inclusions visibles sous une loupe grossissante de 10x, et parfois visibles à l’</a:t>
            </a:r>
            <a:r>
              <a:rPr lang="fr-FR" sz="1200" b="0" i="0" u="none" strike="noStrike" baseline="0" dirty="0" err="1">
                <a:latin typeface="LMRoman10-Regular-Identity-H"/>
              </a:rPr>
              <a:t>oeil</a:t>
            </a:r>
            <a:r>
              <a:rPr lang="fr-FR" sz="1200" b="0" i="0" u="none" strike="noStrike" baseline="0" dirty="0">
                <a:latin typeface="LMRoman10-Regular-Identity-H"/>
              </a:rPr>
              <a:t> nu.</a:t>
            </a:r>
            <a:endParaRPr sz="1200" b="1" dirty="0"/>
          </a:p>
        </p:txBody>
      </p:sp>
      <p:pic>
        <p:nvPicPr>
          <p:cNvPr id="2" name="Picture 1" descr="Projet_R_pptx_files/figure-pptx/unnamed-chunk-9-1.png"/>
          <p:cNvPicPr>
            <a:picLocks noGrp="1" noChangeAspect="1"/>
          </p:cNvPicPr>
          <p:nvPr/>
        </p:nvPicPr>
        <p:blipFill>
          <a:blip r:embed="rId2"/>
          <a:stretch>
            <a:fillRect/>
          </a:stretch>
        </p:blipFill>
        <p:spPr bwMode="auto">
          <a:xfrm>
            <a:off x="2975334" y="1734479"/>
            <a:ext cx="5767518" cy="2883759"/>
          </a:xfrm>
          <a:prstGeom prst="rect">
            <a:avLst/>
          </a:prstGeom>
          <a:noFill/>
          <a:ln w="9525">
            <a:noFill/>
            <a:headEnd/>
            <a:tailEnd/>
          </a:ln>
        </p:spPr>
      </p:pic>
    </p:spTree>
    <p:extLst>
      <p:ext uri="{BB962C8B-B14F-4D97-AF65-F5344CB8AC3E}">
        <p14:creationId xmlns:p14="http://schemas.microsoft.com/office/powerpoint/2010/main" val="979964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III- Analyse bivariée</a:t>
            </a:r>
          </a:p>
        </p:txBody>
      </p:sp>
      <p:sp>
        <p:nvSpPr>
          <p:cNvPr id="4" name="Text Placeholder 3"/>
          <p:cNvSpPr>
            <a:spLocks noGrp="1"/>
          </p:cNvSpPr>
          <p:nvPr>
            <p:ph type="body" sz="half" idx="2"/>
          </p:nvPr>
        </p:nvSpPr>
        <p:spPr/>
        <p:txBody>
          <a:bodyPr>
            <a:normAutofit/>
          </a:bodyPr>
          <a:lstStyle/>
          <a:p>
            <a:pPr marL="0" lvl="0" indent="0">
              <a:spcBef>
                <a:spcPts val="3000"/>
              </a:spcBef>
              <a:buNone/>
            </a:pPr>
            <a:r>
              <a:rPr sz="1200" b="1" dirty="0"/>
              <a:t>1.Test </a:t>
            </a:r>
            <a:r>
              <a:rPr sz="1200" b="1" dirty="0" err="1"/>
              <a:t>d’indépendance</a:t>
            </a:r>
            <a:r>
              <a:rPr sz="1200" b="1" dirty="0"/>
              <a:t> entre la variable à </a:t>
            </a:r>
            <a:r>
              <a:rPr sz="1200" b="1" dirty="0" err="1"/>
              <a:t>expliquer</a:t>
            </a:r>
            <a:r>
              <a:rPr sz="1200" b="1" dirty="0"/>
              <a:t> (Price) et les variables </a:t>
            </a:r>
            <a:r>
              <a:rPr sz="1200" b="1" dirty="0" err="1"/>
              <a:t>qualitatives</a:t>
            </a:r>
            <a:endParaRPr lang="fr-FR" sz="1200" b="1" dirty="0"/>
          </a:p>
          <a:p>
            <a:pPr marL="0" lvl="0" indent="0">
              <a:spcBef>
                <a:spcPts val="3000"/>
              </a:spcBef>
              <a:buNone/>
            </a:pPr>
            <a:r>
              <a:rPr lang="fr-FR" sz="1100" b="1" i="0" u="none" strike="noStrike" baseline="0" dirty="0">
                <a:latin typeface="LMSans10-Bold-Identity-H"/>
              </a:rPr>
              <a:t>1.1. Entre Price et Cut</a:t>
            </a:r>
          </a:p>
          <a:p>
            <a:pPr algn="just"/>
            <a:r>
              <a:rPr lang="fr-FR" sz="1100" b="0" i="0" u="none" strike="noStrike" baseline="0" dirty="0">
                <a:latin typeface="LMRoman10-Regular-Identity-H"/>
              </a:rPr>
              <a:t>P-value &lt;2e-16, donc nous pouvons rejeter l’hypothèse nulle que toutes les catégories de ‘</a:t>
            </a:r>
            <a:r>
              <a:rPr lang="fr-FR" sz="1100" b="0" i="0" u="none" strike="noStrike" baseline="0" dirty="0" err="1">
                <a:latin typeface="LMRoman10-Regular-Identity-H"/>
              </a:rPr>
              <a:t>cut</a:t>
            </a:r>
            <a:r>
              <a:rPr lang="fr-FR" sz="1100" b="0" i="0" u="none" strike="noStrike" baseline="0" dirty="0">
                <a:latin typeface="LMRoman10-Regular-Identity-H"/>
              </a:rPr>
              <a:t>’ ont la même moyenne. En termes simples, il y a une différence significative sur la variable dépendante en fonction des différents niveaux de ‘</a:t>
            </a:r>
            <a:r>
              <a:rPr lang="fr-FR" sz="1100" b="0" i="0" u="none" strike="noStrike" baseline="0" dirty="0" err="1">
                <a:latin typeface="LMRoman10-Regular-Identity-H"/>
              </a:rPr>
              <a:t>cut</a:t>
            </a:r>
            <a:r>
              <a:rPr lang="fr-FR" sz="1100" b="0" i="0" u="none" strike="noStrike" baseline="0" dirty="0">
                <a:latin typeface="LMRoman10-Regular-Identity-H"/>
              </a:rPr>
              <a:t>’. Le F-value élevé (175.7) confirme également que la variable ‘</a:t>
            </a:r>
            <a:r>
              <a:rPr lang="fr-FR" sz="1100" b="0" i="0" u="none" strike="noStrike" baseline="0" dirty="0" err="1">
                <a:latin typeface="LMRoman10-Regular-Identity-H"/>
              </a:rPr>
              <a:t>cut</a:t>
            </a:r>
            <a:r>
              <a:rPr lang="fr-FR" sz="1100" b="0" i="0" u="none" strike="noStrike" baseline="0" dirty="0">
                <a:latin typeface="LMRoman10-Regular-Identity-H"/>
              </a:rPr>
              <a:t>’ a un effet significatif et fort sur la variable dépendante.</a:t>
            </a:r>
            <a:endParaRPr sz="1100" b="1" dirty="0"/>
          </a:p>
        </p:txBody>
      </p:sp>
      <p:pic>
        <p:nvPicPr>
          <p:cNvPr id="6" name="Image 5">
            <a:extLst>
              <a:ext uri="{FF2B5EF4-FFF2-40B4-BE49-F238E27FC236}">
                <a16:creationId xmlns:a16="http://schemas.microsoft.com/office/drawing/2014/main" id="{C263E735-5348-8C3D-A65C-C9BCF05F4092}"/>
              </a:ext>
            </a:extLst>
          </p:cNvPr>
          <p:cNvPicPr>
            <a:picLocks noChangeAspect="1"/>
          </p:cNvPicPr>
          <p:nvPr/>
        </p:nvPicPr>
        <p:blipFill>
          <a:blip r:embed="rId2"/>
          <a:stretch>
            <a:fillRect/>
          </a:stretch>
        </p:blipFill>
        <p:spPr>
          <a:xfrm>
            <a:off x="3680025" y="2011631"/>
            <a:ext cx="5006774" cy="112023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III- Analyse bivariée</a:t>
            </a:r>
          </a:p>
        </p:txBody>
      </p:sp>
      <p:sp>
        <p:nvSpPr>
          <p:cNvPr id="4" name="Text Placeholder 3"/>
          <p:cNvSpPr>
            <a:spLocks noGrp="1"/>
          </p:cNvSpPr>
          <p:nvPr>
            <p:ph type="body" sz="half" idx="2"/>
          </p:nvPr>
        </p:nvSpPr>
        <p:spPr/>
        <p:txBody>
          <a:bodyPr>
            <a:normAutofit/>
          </a:bodyPr>
          <a:lstStyle/>
          <a:p>
            <a:pPr marL="0" lvl="0" indent="0">
              <a:spcBef>
                <a:spcPts val="3000"/>
              </a:spcBef>
              <a:buNone/>
            </a:pPr>
            <a:r>
              <a:rPr sz="1200" b="1" dirty="0"/>
              <a:t>1.Test </a:t>
            </a:r>
            <a:r>
              <a:rPr sz="1200" b="1" dirty="0" err="1"/>
              <a:t>d’indépendance</a:t>
            </a:r>
            <a:r>
              <a:rPr sz="1200" b="1" dirty="0"/>
              <a:t> entre la variable à </a:t>
            </a:r>
            <a:r>
              <a:rPr sz="1200" b="1" dirty="0" err="1"/>
              <a:t>expliquer</a:t>
            </a:r>
            <a:r>
              <a:rPr sz="1200" b="1" dirty="0"/>
              <a:t> (Price) et les variables </a:t>
            </a:r>
            <a:r>
              <a:rPr sz="1200" b="1" dirty="0" err="1"/>
              <a:t>qualitatives</a:t>
            </a:r>
            <a:endParaRPr lang="fr-FR" sz="1200" b="1" dirty="0"/>
          </a:p>
          <a:p>
            <a:pPr marL="0" lvl="0" indent="0">
              <a:spcBef>
                <a:spcPts val="3000"/>
              </a:spcBef>
              <a:buNone/>
            </a:pPr>
            <a:r>
              <a:rPr lang="fr-FR" sz="1100" b="1" i="0" u="none" strike="noStrike" baseline="0" dirty="0">
                <a:latin typeface="LMSans10-Bold-Identity-H"/>
              </a:rPr>
              <a:t>1.2. Entre Price et </a:t>
            </a:r>
            <a:r>
              <a:rPr lang="fr-FR" sz="1100" b="1" i="0" u="none" strike="noStrike" baseline="0" dirty="0" err="1">
                <a:latin typeface="LMSans10-Bold-Identity-H"/>
              </a:rPr>
              <a:t>Color</a:t>
            </a:r>
            <a:endParaRPr lang="fr-FR" sz="1100" b="1" i="0" u="none" strike="noStrike" baseline="0" dirty="0">
              <a:latin typeface="LMSans10-Bold-Identity-H"/>
            </a:endParaRPr>
          </a:p>
          <a:p>
            <a:pPr algn="just"/>
            <a:r>
              <a:rPr lang="fr-FR" sz="1100" b="0" i="0" u="none" strike="noStrike" baseline="0" dirty="0">
                <a:latin typeface="LMRoman10-Regular-Identity-H"/>
              </a:rPr>
              <a:t>La p-value pour la variable ‘</a:t>
            </a:r>
            <a:r>
              <a:rPr lang="fr-FR" sz="1100" b="0" i="0" u="none" strike="noStrike" baseline="0" dirty="0" err="1">
                <a:latin typeface="LMRoman10-Regular-Identity-H"/>
              </a:rPr>
              <a:t>color</a:t>
            </a:r>
            <a:r>
              <a:rPr lang="fr-FR" sz="1100" b="0" i="0" u="none" strike="noStrike" baseline="0" dirty="0">
                <a:latin typeface="LMRoman10-Regular-Identity-H"/>
              </a:rPr>
              <a:t>’ est inférieure à 0.001 (indiquée par ***), ce qui signifie</a:t>
            </a:r>
          </a:p>
          <a:p>
            <a:pPr algn="just"/>
            <a:r>
              <a:rPr lang="fr-FR" sz="1100" b="0" i="0" u="none" strike="noStrike" baseline="0" dirty="0">
                <a:latin typeface="LMRoman10-Regular-Identity-H"/>
              </a:rPr>
              <a:t>que nous pouvons rejeter l’hypothèse nulle que toutes les catégories de ‘</a:t>
            </a:r>
            <a:r>
              <a:rPr lang="fr-FR" sz="1100" b="0" i="0" u="none" strike="noStrike" baseline="0" dirty="0" err="1">
                <a:latin typeface="LMRoman10-Regular-Identity-H"/>
              </a:rPr>
              <a:t>color</a:t>
            </a:r>
            <a:r>
              <a:rPr lang="fr-FR" sz="1100" b="0" i="0" u="none" strike="noStrike" baseline="0" dirty="0">
                <a:latin typeface="LMRoman10-Regular-Identity-H"/>
              </a:rPr>
              <a:t>’ ont la même</a:t>
            </a:r>
          </a:p>
          <a:p>
            <a:pPr algn="just"/>
            <a:r>
              <a:rPr lang="fr-FR" sz="1100" b="0" i="0" u="none" strike="noStrike" baseline="0" dirty="0">
                <a:latin typeface="LMRoman10-Regular-Identity-H"/>
              </a:rPr>
              <a:t>moyenne. En termes simples, il y a une différence significative sur la variable dépendante en</a:t>
            </a:r>
          </a:p>
          <a:p>
            <a:pPr algn="just"/>
            <a:r>
              <a:rPr lang="fr-FR" sz="1100" b="0" i="0" u="none" strike="noStrike" baseline="0" dirty="0">
                <a:latin typeface="LMRoman10-Regular-Identity-H"/>
              </a:rPr>
              <a:t>fonction des différents niveaux de ‘</a:t>
            </a:r>
            <a:r>
              <a:rPr lang="fr-FR" sz="1100" b="0" i="0" u="none" strike="noStrike" baseline="0" dirty="0" err="1">
                <a:latin typeface="LMRoman10-Regular-Identity-H"/>
              </a:rPr>
              <a:t>color</a:t>
            </a:r>
            <a:r>
              <a:rPr lang="fr-FR" sz="1100" b="0" i="0" u="none" strike="noStrike" baseline="0" dirty="0">
                <a:latin typeface="LMRoman10-Regular-Identity-H"/>
              </a:rPr>
              <a:t>’. Le F-value élevé (290.2) confirme également que la</a:t>
            </a:r>
          </a:p>
          <a:p>
            <a:pPr algn="just"/>
            <a:r>
              <a:rPr lang="fr-FR" sz="1100" b="0" i="0" u="none" strike="noStrike" baseline="0" dirty="0">
                <a:latin typeface="LMRoman10-Regular-Identity-H"/>
              </a:rPr>
              <a:t>variable ‘</a:t>
            </a:r>
            <a:r>
              <a:rPr lang="fr-FR" sz="1100" b="0" i="0" u="none" strike="noStrike" baseline="0" dirty="0" err="1">
                <a:latin typeface="LMRoman10-Regular-Identity-H"/>
              </a:rPr>
              <a:t>color</a:t>
            </a:r>
            <a:r>
              <a:rPr lang="fr-FR" sz="1100" b="0" i="0" u="none" strike="noStrike" baseline="0" dirty="0">
                <a:latin typeface="LMRoman10-Regular-Identity-H"/>
              </a:rPr>
              <a:t>’ a un effet significatif et fort sur la variable dépendante.</a:t>
            </a:r>
            <a:endParaRPr lang="fr-FR" sz="1100" b="1" dirty="0"/>
          </a:p>
        </p:txBody>
      </p:sp>
      <p:pic>
        <p:nvPicPr>
          <p:cNvPr id="5" name="Image 4">
            <a:extLst>
              <a:ext uri="{FF2B5EF4-FFF2-40B4-BE49-F238E27FC236}">
                <a16:creationId xmlns:a16="http://schemas.microsoft.com/office/drawing/2014/main" id="{ED5691E1-0BA2-67DB-B08D-EA0239DD3FCD}"/>
              </a:ext>
            </a:extLst>
          </p:cNvPr>
          <p:cNvPicPr>
            <a:picLocks noChangeAspect="1"/>
          </p:cNvPicPr>
          <p:nvPr/>
        </p:nvPicPr>
        <p:blipFill>
          <a:blip r:embed="rId2"/>
          <a:stretch>
            <a:fillRect/>
          </a:stretch>
        </p:blipFill>
        <p:spPr>
          <a:xfrm>
            <a:off x="3573336" y="2260114"/>
            <a:ext cx="5113463" cy="1150720"/>
          </a:xfrm>
          <a:prstGeom prst="rect">
            <a:avLst/>
          </a:prstGeom>
        </p:spPr>
      </p:pic>
    </p:spTree>
    <p:extLst>
      <p:ext uri="{BB962C8B-B14F-4D97-AF65-F5344CB8AC3E}">
        <p14:creationId xmlns:p14="http://schemas.microsoft.com/office/powerpoint/2010/main" val="3556267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III- Analyse bivariée</a:t>
            </a:r>
          </a:p>
        </p:txBody>
      </p:sp>
      <p:sp>
        <p:nvSpPr>
          <p:cNvPr id="4" name="Text Placeholder 3"/>
          <p:cNvSpPr>
            <a:spLocks noGrp="1"/>
          </p:cNvSpPr>
          <p:nvPr>
            <p:ph type="body" sz="half" idx="2"/>
          </p:nvPr>
        </p:nvSpPr>
        <p:spPr/>
        <p:txBody>
          <a:bodyPr>
            <a:normAutofit/>
          </a:bodyPr>
          <a:lstStyle/>
          <a:p>
            <a:pPr marL="0" lvl="0" indent="0">
              <a:spcBef>
                <a:spcPts val="3000"/>
              </a:spcBef>
              <a:buNone/>
            </a:pPr>
            <a:r>
              <a:rPr sz="1200" b="1" dirty="0"/>
              <a:t>1.Test </a:t>
            </a:r>
            <a:r>
              <a:rPr sz="1200" b="1" dirty="0" err="1"/>
              <a:t>d’indépendance</a:t>
            </a:r>
            <a:r>
              <a:rPr sz="1200" b="1" dirty="0"/>
              <a:t> entre la variable à </a:t>
            </a:r>
            <a:r>
              <a:rPr sz="1200" b="1" dirty="0" err="1"/>
              <a:t>expliquer</a:t>
            </a:r>
            <a:r>
              <a:rPr sz="1200" b="1" dirty="0"/>
              <a:t> (Price) et les variables </a:t>
            </a:r>
            <a:r>
              <a:rPr sz="1200" b="1" dirty="0" err="1"/>
              <a:t>qualitatives</a:t>
            </a:r>
            <a:endParaRPr lang="fr-FR" sz="1200" b="1" dirty="0"/>
          </a:p>
          <a:p>
            <a:pPr marL="0" lvl="0" indent="0">
              <a:spcBef>
                <a:spcPts val="3000"/>
              </a:spcBef>
              <a:buNone/>
            </a:pPr>
            <a:r>
              <a:rPr lang="fr-FR" sz="1100" b="1" i="0" u="none" strike="noStrike" baseline="0" dirty="0">
                <a:latin typeface="LMSans10-Bold-Identity-H"/>
              </a:rPr>
              <a:t>1.3. Entre Price et Clarity</a:t>
            </a:r>
          </a:p>
          <a:p>
            <a:pPr algn="just"/>
            <a:r>
              <a:rPr lang="fr-FR" sz="1100" b="0" i="0" u="none" strike="noStrike" baseline="0" dirty="0">
                <a:latin typeface="LMRoman10-Regular-Identity-H"/>
              </a:rPr>
              <a:t>La p-value pour la variable ‘</a:t>
            </a:r>
            <a:r>
              <a:rPr lang="fr-FR" sz="1100" b="0" i="0" u="none" strike="noStrike" baseline="0" dirty="0" err="1">
                <a:latin typeface="LMRoman10-Regular-Identity-H"/>
              </a:rPr>
              <a:t>clarity</a:t>
            </a:r>
            <a:r>
              <a:rPr lang="fr-FR" sz="1100" b="0" i="0" u="none" strike="noStrike" baseline="0" dirty="0">
                <a:latin typeface="LMRoman10-Regular-Identity-H"/>
              </a:rPr>
              <a:t>’ est inférieure à 0.001 (indiquée par ***), ce qui signifie</a:t>
            </a:r>
          </a:p>
          <a:p>
            <a:pPr algn="just"/>
            <a:r>
              <a:rPr lang="fr-FR" sz="1100" b="0" i="0" u="none" strike="noStrike" baseline="0" dirty="0">
                <a:latin typeface="LMRoman10-Regular-Identity-H"/>
              </a:rPr>
              <a:t>que nous pouvons rejeter l’hypothèse nulle que toutes les catégories de ‘</a:t>
            </a:r>
            <a:r>
              <a:rPr lang="fr-FR" sz="1100" b="0" i="0" u="none" strike="noStrike" baseline="0" dirty="0" err="1">
                <a:latin typeface="LMRoman10-Regular-Identity-H"/>
              </a:rPr>
              <a:t>clarity</a:t>
            </a:r>
            <a:r>
              <a:rPr lang="fr-FR" sz="1100" b="0" i="0" u="none" strike="noStrike" baseline="0" dirty="0">
                <a:latin typeface="LMRoman10-Regular-Identity-H"/>
              </a:rPr>
              <a:t>’ ont la même</a:t>
            </a:r>
          </a:p>
          <a:p>
            <a:pPr algn="just"/>
            <a:r>
              <a:rPr lang="fr-FR" sz="1100" b="0" i="0" u="none" strike="noStrike" baseline="0" dirty="0">
                <a:latin typeface="LMRoman10-Regular-Identity-H"/>
              </a:rPr>
              <a:t>moyenne. En termes simples, il y a une différence significative sur la variable dépendante en</a:t>
            </a:r>
          </a:p>
          <a:p>
            <a:pPr algn="just"/>
            <a:r>
              <a:rPr lang="fr-FR" sz="1100" b="0" i="0" u="none" strike="noStrike" baseline="0" dirty="0">
                <a:latin typeface="LMRoman10-Regular-Identity-H"/>
              </a:rPr>
              <a:t>fonction des différents niveaux de ‘</a:t>
            </a:r>
            <a:r>
              <a:rPr lang="fr-FR" sz="1100" b="0" i="0" u="none" strike="noStrike" baseline="0" dirty="0" err="1">
                <a:latin typeface="LMRoman10-Regular-Identity-H"/>
              </a:rPr>
              <a:t>clarity</a:t>
            </a:r>
            <a:r>
              <a:rPr lang="fr-FR" sz="1100" b="0" i="0" u="none" strike="noStrike" baseline="0" dirty="0">
                <a:latin typeface="LMRoman10-Regular-Identity-H"/>
              </a:rPr>
              <a:t>’. Le F-value élevé (215) confirme également que la</a:t>
            </a:r>
          </a:p>
          <a:p>
            <a:pPr algn="just"/>
            <a:r>
              <a:rPr lang="fr-FR" sz="1100" b="0" i="0" u="none" strike="noStrike" baseline="0" dirty="0">
                <a:latin typeface="LMRoman10-Regular-Identity-H"/>
              </a:rPr>
              <a:t>variable ‘</a:t>
            </a:r>
            <a:r>
              <a:rPr lang="fr-FR" sz="1100" b="0" i="0" u="none" strike="noStrike" baseline="0" dirty="0" err="1">
                <a:latin typeface="LMRoman10-Regular-Identity-H"/>
              </a:rPr>
              <a:t>clarity</a:t>
            </a:r>
            <a:r>
              <a:rPr lang="fr-FR" sz="1100" b="0" i="0" u="none" strike="noStrike" baseline="0" dirty="0">
                <a:latin typeface="LMRoman10-Regular-Identity-H"/>
              </a:rPr>
              <a:t>’ a un effet significatif et fort sur la variable dépendante.</a:t>
            </a:r>
            <a:endParaRPr lang="fr-FR" sz="1100" b="1" dirty="0"/>
          </a:p>
        </p:txBody>
      </p:sp>
      <p:pic>
        <p:nvPicPr>
          <p:cNvPr id="6" name="Image 5">
            <a:extLst>
              <a:ext uri="{FF2B5EF4-FFF2-40B4-BE49-F238E27FC236}">
                <a16:creationId xmlns:a16="http://schemas.microsoft.com/office/drawing/2014/main" id="{ABDA30AE-4CE4-C781-5935-EEBABFBAE9A4}"/>
              </a:ext>
            </a:extLst>
          </p:cNvPr>
          <p:cNvPicPr>
            <a:picLocks noChangeAspect="1"/>
          </p:cNvPicPr>
          <p:nvPr/>
        </p:nvPicPr>
        <p:blipFill>
          <a:blip r:embed="rId2"/>
          <a:stretch>
            <a:fillRect/>
          </a:stretch>
        </p:blipFill>
        <p:spPr>
          <a:xfrm>
            <a:off x="3680025" y="2159904"/>
            <a:ext cx="5006774" cy="1181202"/>
          </a:xfrm>
          <a:prstGeom prst="rect">
            <a:avLst/>
          </a:prstGeom>
        </p:spPr>
      </p:pic>
    </p:spTree>
    <p:extLst>
      <p:ext uri="{BB962C8B-B14F-4D97-AF65-F5344CB8AC3E}">
        <p14:creationId xmlns:p14="http://schemas.microsoft.com/office/powerpoint/2010/main" val="3883546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III- Analyse bivariée</a:t>
            </a:r>
          </a:p>
        </p:txBody>
      </p:sp>
      <p:sp>
        <p:nvSpPr>
          <p:cNvPr id="4" name="Text Placeholder 3"/>
          <p:cNvSpPr>
            <a:spLocks noGrp="1"/>
          </p:cNvSpPr>
          <p:nvPr>
            <p:ph type="body" sz="half" idx="2"/>
          </p:nvPr>
        </p:nvSpPr>
        <p:spPr/>
        <p:txBody>
          <a:bodyPr>
            <a:normAutofit/>
          </a:bodyPr>
          <a:lstStyle/>
          <a:p>
            <a:pPr marL="0" lvl="0" indent="0">
              <a:spcBef>
                <a:spcPts val="3000"/>
              </a:spcBef>
              <a:buNone/>
            </a:pPr>
            <a:r>
              <a:rPr b="1" dirty="0"/>
              <a:t>2. Test </a:t>
            </a:r>
            <a:r>
              <a:rPr b="1" dirty="0" err="1"/>
              <a:t>d’indépendance</a:t>
            </a:r>
            <a:r>
              <a:rPr b="1" dirty="0"/>
              <a:t> entre les variables </a:t>
            </a:r>
            <a:r>
              <a:rPr b="1" dirty="0" err="1"/>
              <a:t>qualitatives</a:t>
            </a:r>
            <a:endParaRPr b="1" dirty="0"/>
          </a:p>
          <a:p>
            <a:pPr marL="0" lvl="0" indent="0">
              <a:spcBef>
                <a:spcPts val="3000"/>
              </a:spcBef>
              <a:buNone/>
            </a:pPr>
            <a:r>
              <a:rPr b="1" dirty="0"/>
              <a:t>2.1. Entre Cut et Clarity</a:t>
            </a:r>
          </a:p>
          <a:p>
            <a:pPr lvl="0" indent="0" algn="just">
              <a:buNone/>
            </a:pPr>
            <a:r>
              <a:rPr dirty="0">
                <a:latin typeface="Courier"/>
              </a:rPr>
              <a:t>
</a:t>
            </a:r>
            <a:r>
              <a:rPr dirty="0"/>
              <a:t>La p-value très </a:t>
            </a:r>
            <a:r>
              <a:rPr dirty="0" err="1"/>
              <a:t>basse</a:t>
            </a:r>
            <a:r>
              <a:rPr dirty="0"/>
              <a:t> nous </a:t>
            </a:r>
            <a:r>
              <a:rPr dirty="0" err="1"/>
              <a:t>permet</a:t>
            </a:r>
            <a:r>
              <a:rPr dirty="0"/>
              <a:t> de </a:t>
            </a:r>
            <a:r>
              <a:rPr dirty="0" err="1"/>
              <a:t>rejeter</a:t>
            </a:r>
            <a:r>
              <a:rPr dirty="0"/>
              <a:t> </a:t>
            </a:r>
            <a:r>
              <a:rPr dirty="0" err="1"/>
              <a:t>l’hypothèse</a:t>
            </a:r>
            <a:r>
              <a:rPr dirty="0"/>
              <a:t> </a:t>
            </a:r>
            <a:r>
              <a:rPr dirty="0" err="1"/>
              <a:t>nulle</a:t>
            </a:r>
            <a:r>
              <a:rPr dirty="0"/>
              <a:t> </a:t>
            </a:r>
            <a:r>
              <a:rPr dirty="0" err="1"/>
              <a:t>d’indépendance</a:t>
            </a:r>
            <a:r>
              <a:rPr dirty="0"/>
              <a:t> entre les variables ‘cut’ et ‘clarity’. En </a:t>
            </a:r>
            <a:r>
              <a:rPr dirty="0" err="1"/>
              <a:t>d’autres</a:t>
            </a:r>
            <a:r>
              <a:rPr dirty="0"/>
              <a:t> </a:t>
            </a:r>
            <a:r>
              <a:rPr dirty="0" err="1"/>
              <a:t>termes</a:t>
            </a:r>
            <a:r>
              <a:rPr dirty="0"/>
              <a:t>, il </a:t>
            </a:r>
            <a:r>
              <a:rPr dirty="0" err="1"/>
              <a:t>existe</a:t>
            </a:r>
            <a:r>
              <a:rPr dirty="0"/>
              <a:t> </a:t>
            </a:r>
            <a:r>
              <a:rPr dirty="0" err="1"/>
              <a:t>une</a:t>
            </a:r>
            <a:r>
              <a:rPr dirty="0"/>
              <a:t> association </a:t>
            </a:r>
            <a:r>
              <a:rPr dirty="0" err="1"/>
              <a:t>statistiquement</a:t>
            </a:r>
            <a:r>
              <a:rPr dirty="0"/>
              <a:t> significative entre la </a:t>
            </a:r>
            <a:r>
              <a:rPr dirty="0" err="1"/>
              <a:t>qualité</a:t>
            </a:r>
            <a:r>
              <a:rPr dirty="0"/>
              <a:t> de la </a:t>
            </a:r>
            <a:r>
              <a:rPr dirty="0" err="1"/>
              <a:t>coupure</a:t>
            </a:r>
            <a:r>
              <a:rPr dirty="0"/>
              <a:t> (‘cut’) et la </a:t>
            </a:r>
            <a:r>
              <a:rPr dirty="0" err="1"/>
              <a:t>clarté</a:t>
            </a:r>
            <a:r>
              <a:rPr dirty="0"/>
              <a:t> (‘clarity’) des données </a:t>
            </a:r>
            <a:r>
              <a:rPr dirty="0" err="1"/>
              <a:t>analysées</a:t>
            </a:r>
            <a:r>
              <a:rPr dirty="0"/>
              <a:t>. Les deux variables ne </a:t>
            </a:r>
            <a:r>
              <a:rPr dirty="0" err="1"/>
              <a:t>sont</a:t>
            </a:r>
            <a:r>
              <a:rPr dirty="0"/>
              <a:t> pas </a:t>
            </a:r>
            <a:r>
              <a:rPr dirty="0" err="1"/>
              <a:t>indépendantes</a:t>
            </a:r>
            <a:r>
              <a:rPr dirty="0"/>
              <a:t>, et les variations dans </a:t>
            </a:r>
            <a:r>
              <a:rPr dirty="0" err="1"/>
              <a:t>l’une</a:t>
            </a:r>
            <a:r>
              <a:rPr dirty="0"/>
              <a:t> </a:t>
            </a:r>
            <a:r>
              <a:rPr dirty="0" err="1"/>
              <a:t>sont</a:t>
            </a:r>
            <a:r>
              <a:rPr dirty="0"/>
              <a:t> </a:t>
            </a:r>
            <a:r>
              <a:rPr dirty="0" err="1"/>
              <a:t>associées</a:t>
            </a:r>
            <a:r>
              <a:rPr dirty="0"/>
              <a:t> à des variations dans </a:t>
            </a:r>
            <a:r>
              <a:rPr dirty="0" err="1"/>
              <a:t>l’autre</a:t>
            </a:r>
            <a:r>
              <a:rPr dirty="0"/>
              <a:t>.</a:t>
            </a:r>
          </a:p>
        </p:txBody>
      </p:sp>
      <p:pic>
        <p:nvPicPr>
          <p:cNvPr id="6" name="Image 5">
            <a:extLst>
              <a:ext uri="{FF2B5EF4-FFF2-40B4-BE49-F238E27FC236}">
                <a16:creationId xmlns:a16="http://schemas.microsoft.com/office/drawing/2014/main" id="{4A8C0B75-A54D-5831-5C3A-69E4CB0F945A}"/>
              </a:ext>
            </a:extLst>
          </p:cNvPr>
          <p:cNvPicPr>
            <a:picLocks noChangeAspect="1"/>
          </p:cNvPicPr>
          <p:nvPr/>
        </p:nvPicPr>
        <p:blipFill>
          <a:blip r:embed="rId2"/>
          <a:stretch>
            <a:fillRect/>
          </a:stretch>
        </p:blipFill>
        <p:spPr>
          <a:xfrm>
            <a:off x="4289513" y="2271485"/>
            <a:ext cx="3815217" cy="854015"/>
          </a:xfrm>
          <a:prstGeom prst="rect">
            <a:avLst/>
          </a:prstGeom>
        </p:spPr>
      </p:pic>
    </p:spTree>
    <p:extLst>
      <p:ext uri="{BB962C8B-B14F-4D97-AF65-F5344CB8AC3E}">
        <p14:creationId xmlns:p14="http://schemas.microsoft.com/office/powerpoint/2010/main" val="3589368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III- Analyse bivariée</a:t>
            </a:r>
          </a:p>
        </p:txBody>
      </p:sp>
      <p:sp>
        <p:nvSpPr>
          <p:cNvPr id="4" name="Text Placeholder 3"/>
          <p:cNvSpPr>
            <a:spLocks noGrp="1"/>
          </p:cNvSpPr>
          <p:nvPr>
            <p:ph type="body" sz="half" idx="2"/>
          </p:nvPr>
        </p:nvSpPr>
        <p:spPr/>
        <p:txBody>
          <a:bodyPr>
            <a:normAutofit/>
          </a:bodyPr>
          <a:lstStyle/>
          <a:p>
            <a:pPr marL="0" lvl="0" indent="0">
              <a:spcBef>
                <a:spcPts val="3000"/>
              </a:spcBef>
              <a:buNone/>
            </a:pPr>
            <a:r>
              <a:rPr b="1" dirty="0"/>
              <a:t>2. Test </a:t>
            </a:r>
            <a:r>
              <a:rPr b="1" dirty="0" err="1"/>
              <a:t>d’indépendance</a:t>
            </a:r>
            <a:r>
              <a:rPr b="1" dirty="0"/>
              <a:t> entre les variables </a:t>
            </a:r>
            <a:r>
              <a:rPr b="1" dirty="0" err="1"/>
              <a:t>qualitatives</a:t>
            </a:r>
            <a:endParaRPr b="1" dirty="0"/>
          </a:p>
          <a:p>
            <a:pPr marL="0" lvl="0" indent="0">
              <a:spcBef>
                <a:spcPts val="3000"/>
              </a:spcBef>
              <a:buNone/>
            </a:pPr>
            <a:r>
              <a:rPr b="1" dirty="0"/>
              <a:t>2.2. Entre Cut et Color</a:t>
            </a:r>
          </a:p>
          <a:p>
            <a:pPr lvl="0" indent="0" algn="just">
              <a:buNone/>
            </a:pPr>
            <a:r>
              <a:rPr dirty="0">
                <a:latin typeface="Courier"/>
              </a:rPr>
              <a:t>
</a:t>
            </a:r>
            <a:r>
              <a:rPr dirty="0"/>
              <a:t>La p-value très </a:t>
            </a:r>
            <a:r>
              <a:rPr dirty="0" err="1"/>
              <a:t>basse</a:t>
            </a:r>
            <a:r>
              <a:rPr dirty="0"/>
              <a:t> nous </a:t>
            </a:r>
            <a:r>
              <a:rPr dirty="0" err="1"/>
              <a:t>permet</a:t>
            </a:r>
            <a:r>
              <a:rPr dirty="0"/>
              <a:t> de </a:t>
            </a:r>
            <a:r>
              <a:rPr dirty="0" err="1"/>
              <a:t>rejeter</a:t>
            </a:r>
            <a:r>
              <a:rPr dirty="0"/>
              <a:t> </a:t>
            </a:r>
            <a:r>
              <a:rPr dirty="0" err="1"/>
              <a:t>l’hypothèse</a:t>
            </a:r>
            <a:r>
              <a:rPr dirty="0"/>
              <a:t> </a:t>
            </a:r>
            <a:r>
              <a:rPr dirty="0" err="1"/>
              <a:t>nulle</a:t>
            </a:r>
            <a:r>
              <a:rPr dirty="0"/>
              <a:t> </a:t>
            </a:r>
            <a:r>
              <a:rPr dirty="0" err="1"/>
              <a:t>d’indépendance</a:t>
            </a:r>
            <a:r>
              <a:rPr dirty="0"/>
              <a:t> entre les variables ‘cut’ et ‘color’. En </a:t>
            </a:r>
            <a:r>
              <a:rPr dirty="0" err="1"/>
              <a:t>d’autres</a:t>
            </a:r>
            <a:r>
              <a:rPr dirty="0"/>
              <a:t> </a:t>
            </a:r>
            <a:r>
              <a:rPr dirty="0" err="1"/>
              <a:t>termes</a:t>
            </a:r>
            <a:r>
              <a:rPr dirty="0"/>
              <a:t>, il </a:t>
            </a:r>
            <a:r>
              <a:rPr dirty="0" err="1"/>
              <a:t>existe</a:t>
            </a:r>
            <a:r>
              <a:rPr dirty="0"/>
              <a:t> </a:t>
            </a:r>
            <a:r>
              <a:rPr dirty="0" err="1"/>
              <a:t>une</a:t>
            </a:r>
            <a:r>
              <a:rPr dirty="0"/>
              <a:t> association </a:t>
            </a:r>
            <a:r>
              <a:rPr dirty="0" err="1"/>
              <a:t>statistiquement</a:t>
            </a:r>
            <a:r>
              <a:rPr dirty="0"/>
              <a:t> significative entre la </a:t>
            </a:r>
            <a:r>
              <a:rPr dirty="0" err="1"/>
              <a:t>qualité</a:t>
            </a:r>
            <a:r>
              <a:rPr dirty="0"/>
              <a:t> de la </a:t>
            </a:r>
            <a:r>
              <a:rPr dirty="0" err="1"/>
              <a:t>coupure</a:t>
            </a:r>
            <a:r>
              <a:rPr dirty="0"/>
              <a:t> (‘cut’) et la couleur (‘color’) des données </a:t>
            </a:r>
            <a:r>
              <a:rPr dirty="0" err="1"/>
              <a:t>analysées</a:t>
            </a:r>
            <a:r>
              <a:rPr dirty="0"/>
              <a:t>. Les deux variables ne </a:t>
            </a:r>
            <a:r>
              <a:rPr dirty="0" err="1"/>
              <a:t>sont</a:t>
            </a:r>
            <a:r>
              <a:rPr dirty="0"/>
              <a:t> pas </a:t>
            </a:r>
            <a:r>
              <a:rPr dirty="0" err="1"/>
              <a:t>indépendantes</a:t>
            </a:r>
            <a:r>
              <a:rPr dirty="0"/>
              <a:t>, et les variations dans </a:t>
            </a:r>
            <a:r>
              <a:rPr dirty="0" err="1"/>
              <a:t>l’une</a:t>
            </a:r>
            <a:r>
              <a:rPr dirty="0"/>
              <a:t> </a:t>
            </a:r>
            <a:r>
              <a:rPr dirty="0" err="1"/>
              <a:t>sont</a:t>
            </a:r>
            <a:r>
              <a:rPr dirty="0"/>
              <a:t> </a:t>
            </a:r>
            <a:r>
              <a:rPr dirty="0" err="1"/>
              <a:t>associées</a:t>
            </a:r>
            <a:r>
              <a:rPr dirty="0"/>
              <a:t> à des variations dans </a:t>
            </a:r>
            <a:r>
              <a:rPr dirty="0" err="1"/>
              <a:t>l’autre</a:t>
            </a:r>
            <a:r>
              <a:rPr dirty="0"/>
              <a:t>.</a:t>
            </a:r>
          </a:p>
        </p:txBody>
      </p:sp>
      <p:pic>
        <p:nvPicPr>
          <p:cNvPr id="6" name="Image 5">
            <a:extLst>
              <a:ext uri="{FF2B5EF4-FFF2-40B4-BE49-F238E27FC236}">
                <a16:creationId xmlns:a16="http://schemas.microsoft.com/office/drawing/2014/main" id="{98A099E0-5EAA-9BCB-D235-4EC7C2EAC480}"/>
              </a:ext>
            </a:extLst>
          </p:cNvPr>
          <p:cNvPicPr>
            <a:picLocks noChangeAspect="1"/>
          </p:cNvPicPr>
          <p:nvPr/>
        </p:nvPicPr>
        <p:blipFill>
          <a:blip r:embed="rId2"/>
          <a:stretch>
            <a:fillRect/>
          </a:stretch>
        </p:blipFill>
        <p:spPr>
          <a:xfrm>
            <a:off x="4028471" y="2177144"/>
            <a:ext cx="4270341" cy="999884"/>
          </a:xfrm>
          <a:prstGeom prst="rect">
            <a:avLst/>
          </a:prstGeom>
        </p:spPr>
      </p:pic>
    </p:spTree>
    <p:extLst>
      <p:ext uri="{BB962C8B-B14F-4D97-AF65-F5344CB8AC3E}">
        <p14:creationId xmlns:p14="http://schemas.microsoft.com/office/powerpoint/2010/main" val="4033312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III- Analyse bivariée</a:t>
            </a:r>
          </a:p>
        </p:txBody>
      </p:sp>
      <p:sp>
        <p:nvSpPr>
          <p:cNvPr id="4" name="Text Placeholder 3"/>
          <p:cNvSpPr>
            <a:spLocks noGrp="1"/>
          </p:cNvSpPr>
          <p:nvPr>
            <p:ph type="body" sz="half" idx="2"/>
          </p:nvPr>
        </p:nvSpPr>
        <p:spPr/>
        <p:txBody>
          <a:bodyPr>
            <a:normAutofit/>
          </a:bodyPr>
          <a:lstStyle/>
          <a:p>
            <a:pPr marL="0" lvl="0" indent="0">
              <a:spcBef>
                <a:spcPts val="3000"/>
              </a:spcBef>
              <a:buNone/>
            </a:pPr>
            <a:r>
              <a:rPr lang="fr-FR" b="1" dirty="0"/>
              <a:t>2. Test d’indépendance entre les variables qualitatives</a:t>
            </a:r>
          </a:p>
          <a:p>
            <a:pPr marL="0" lvl="0" indent="0">
              <a:spcBef>
                <a:spcPts val="3000"/>
              </a:spcBef>
              <a:buNone/>
            </a:pPr>
            <a:r>
              <a:rPr lang="fr-FR" b="1" dirty="0"/>
              <a:t>2.3. Entre </a:t>
            </a:r>
            <a:r>
              <a:rPr lang="fr-FR" b="1" dirty="0" err="1"/>
              <a:t>Color</a:t>
            </a:r>
            <a:r>
              <a:rPr lang="fr-FR" b="1" dirty="0"/>
              <a:t> et Clarity</a:t>
            </a:r>
          </a:p>
          <a:p>
            <a:pPr lvl="0" indent="0" algn="just">
              <a:buNone/>
            </a:pPr>
            <a:r>
              <a:rPr dirty="0">
                <a:latin typeface="Courier"/>
              </a:rPr>
              <a:t>
</a:t>
            </a:r>
            <a:r>
              <a:rPr dirty="0"/>
              <a:t>La p-value très </a:t>
            </a:r>
            <a:r>
              <a:rPr dirty="0" err="1"/>
              <a:t>basse</a:t>
            </a:r>
            <a:r>
              <a:rPr dirty="0"/>
              <a:t> nous </a:t>
            </a:r>
            <a:r>
              <a:rPr dirty="0" err="1"/>
              <a:t>permet</a:t>
            </a:r>
            <a:r>
              <a:rPr dirty="0"/>
              <a:t> de </a:t>
            </a:r>
            <a:r>
              <a:rPr dirty="0" err="1"/>
              <a:t>rejeter</a:t>
            </a:r>
            <a:r>
              <a:rPr dirty="0"/>
              <a:t> </a:t>
            </a:r>
            <a:r>
              <a:rPr dirty="0" err="1"/>
              <a:t>l’hypothèse</a:t>
            </a:r>
            <a:r>
              <a:rPr dirty="0"/>
              <a:t> </a:t>
            </a:r>
            <a:r>
              <a:rPr dirty="0" err="1"/>
              <a:t>nulle</a:t>
            </a:r>
            <a:r>
              <a:rPr dirty="0"/>
              <a:t> </a:t>
            </a:r>
            <a:r>
              <a:rPr dirty="0" err="1"/>
              <a:t>d’indépendance</a:t>
            </a:r>
            <a:r>
              <a:rPr dirty="0"/>
              <a:t> entre les variables ‘color’ et ‘clarity’. En </a:t>
            </a:r>
            <a:r>
              <a:rPr dirty="0" err="1"/>
              <a:t>d’autres</a:t>
            </a:r>
            <a:r>
              <a:rPr dirty="0"/>
              <a:t> </a:t>
            </a:r>
            <a:r>
              <a:rPr dirty="0" err="1"/>
              <a:t>termes</a:t>
            </a:r>
            <a:r>
              <a:rPr dirty="0"/>
              <a:t>, il </a:t>
            </a:r>
            <a:r>
              <a:rPr dirty="0" err="1"/>
              <a:t>existe</a:t>
            </a:r>
            <a:r>
              <a:rPr dirty="0"/>
              <a:t> </a:t>
            </a:r>
            <a:r>
              <a:rPr dirty="0" err="1"/>
              <a:t>une</a:t>
            </a:r>
            <a:r>
              <a:rPr dirty="0"/>
              <a:t> association </a:t>
            </a:r>
            <a:r>
              <a:rPr dirty="0" err="1"/>
              <a:t>statistiquement</a:t>
            </a:r>
            <a:r>
              <a:rPr dirty="0"/>
              <a:t> significative entre la couleur (‘color’) et la </a:t>
            </a:r>
            <a:r>
              <a:rPr dirty="0" err="1"/>
              <a:t>clarté</a:t>
            </a:r>
            <a:r>
              <a:rPr dirty="0"/>
              <a:t> (‘clarity’) des données </a:t>
            </a:r>
            <a:r>
              <a:rPr dirty="0" err="1"/>
              <a:t>analysées</a:t>
            </a:r>
            <a:r>
              <a:rPr dirty="0"/>
              <a:t>. Les deux variables ne </a:t>
            </a:r>
            <a:r>
              <a:rPr dirty="0" err="1"/>
              <a:t>sont</a:t>
            </a:r>
            <a:r>
              <a:rPr dirty="0"/>
              <a:t> pas </a:t>
            </a:r>
            <a:r>
              <a:rPr dirty="0" err="1"/>
              <a:t>indépendantes</a:t>
            </a:r>
            <a:r>
              <a:rPr dirty="0"/>
              <a:t>, et les variations dans </a:t>
            </a:r>
            <a:r>
              <a:rPr dirty="0" err="1"/>
              <a:t>l’une</a:t>
            </a:r>
            <a:r>
              <a:rPr dirty="0"/>
              <a:t> </a:t>
            </a:r>
            <a:r>
              <a:rPr dirty="0" err="1"/>
              <a:t>sont</a:t>
            </a:r>
            <a:r>
              <a:rPr dirty="0"/>
              <a:t> </a:t>
            </a:r>
            <a:r>
              <a:rPr dirty="0" err="1"/>
              <a:t>associées</a:t>
            </a:r>
            <a:r>
              <a:rPr dirty="0"/>
              <a:t> à des variations dans </a:t>
            </a:r>
            <a:r>
              <a:rPr dirty="0" err="1"/>
              <a:t>l’autre</a:t>
            </a:r>
            <a:r>
              <a:rPr dirty="0"/>
              <a:t>.</a:t>
            </a:r>
          </a:p>
        </p:txBody>
      </p:sp>
      <p:pic>
        <p:nvPicPr>
          <p:cNvPr id="6" name="Image 5">
            <a:extLst>
              <a:ext uri="{FF2B5EF4-FFF2-40B4-BE49-F238E27FC236}">
                <a16:creationId xmlns:a16="http://schemas.microsoft.com/office/drawing/2014/main" id="{3C1031C9-2992-2B90-F94C-7FA6A495712B}"/>
              </a:ext>
            </a:extLst>
          </p:cNvPr>
          <p:cNvPicPr>
            <a:picLocks noChangeAspect="1"/>
          </p:cNvPicPr>
          <p:nvPr/>
        </p:nvPicPr>
        <p:blipFill>
          <a:blip r:embed="rId2"/>
          <a:stretch>
            <a:fillRect/>
          </a:stretch>
        </p:blipFill>
        <p:spPr>
          <a:xfrm>
            <a:off x="4198848" y="2282563"/>
            <a:ext cx="4019315" cy="907272"/>
          </a:xfrm>
          <a:prstGeom prst="rect">
            <a:avLst/>
          </a:prstGeom>
        </p:spPr>
      </p:pic>
    </p:spTree>
    <p:extLst>
      <p:ext uri="{BB962C8B-B14F-4D97-AF65-F5344CB8AC3E}">
        <p14:creationId xmlns:p14="http://schemas.microsoft.com/office/powerpoint/2010/main" val="156641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31560"/>
            <a:ext cx="7772400" cy="1102519"/>
          </a:xfrm>
        </p:spPr>
        <p:txBody>
          <a:bodyPr/>
          <a:lstStyle/>
          <a:p>
            <a:pPr marL="0" lvl="0" indent="0">
              <a:buNone/>
            </a:pPr>
            <a:r>
              <a:rPr dirty="0" err="1"/>
              <a:t>Projet</a:t>
            </a:r>
            <a:r>
              <a:rPr dirty="0"/>
              <a:t> </a:t>
            </a:r>
            <a:r>
              <a:rPr dirty="0" err="1"/>
              <a:t>d’Analyse</a:t>
            </a:r>
            <a:r>
              <a:rPr dirty="0"/>
              <a:t> de Données avec R</a:t>
            </a:r>
          </a:p>
        </p:txBody>
      </p:sp>
      <p:sp>
        <p:nvSpPr>
          <p:cNvPr id="3" name="Subtitle 2"/>
          <p:cNvSpPr>
            <a:spLocks noGrp="1"/>
          </p:cNvSpPr>
          <p:nvPr>
            <p:ph type="subTitle" idx="1"/>
          </p:nvPr>
        </p:nvSpPr>
        <p:spPr>
          <a:xfrm>
            <a:off x="1371600" y="2914650"/>
            <a:ext cx="6400800" cy="1314450"/>
          </a:xfrm>
        </p:spPr>
        <p:txBody>
          <a:bodyPr>
            <a:normAutofit fontScale="92500" lnSpcReduction="10000"/>
          </a:bodyPr>
          <a:lstStyle/>
          <a:p>
            <a:pPr marL="0" lvl="0" indent="0">
              <a:buNone/>
            </a:pPr>
            <a:br/>
            <a:br/>
            <a:r>
              <a:t>Wilfried TCHATCHOU SINKAM &amp; Joan Cindy MIKONGO OUAMBO</a:t>
            </a:r>
          </a:p>
        </p:txBody>
      </p:sp>
      <p:pic>
        <p:nvPicPr>
          <p:cNvPr id="1026" name="Picture 2" descr="IA School - L'école de l'Intelligence Artificielle ...">
            <a:extLst>
              <a:ext uri="{FF2B5EF4-FFF2-40B4-BE49-F238E27FC236}">
                <a16:creationId xmlns:a16="http://schemas.microsoft.com/office/drawing/2014/main" id="{A96A1238-4BA4-895B-1DE1-80DEB90C5A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594" y="66056"/>
            <a:ext cx="1982099" cy="18655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34 500+ Diamant Photos, taleaux et images libre de droits ...">
            <a:extLst>
              <a:ext uri="{FF2B5EF4-FFF2-40B4-BE49-F238E27FC236}">
                <a16:creationId xmlns:a16="http://schemas.microsoft.com/office/drawing/2014/main" id="{681528D4-FC0C-5617-D4F8-B58BC4B4C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1825" y="192505"/>
            <a:ext cx="2420576" cy="17390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III- Analyse bivariée</a:t>
            </a:r>
          </a:p>
        </p:txBody>
      </p:sp>
      <p:sp>
        <p:nvSpPr>
          <p:cNvPr id="4" name="Text Placeholder 3"/>
          <p:cNvSpPr>
            <a:spLocks noGrp="1"/>
          </p:cNvSpPr>
          <p:nvPr>
            <p:ph type="body" sz="half" idx="2"/>
          </p:nvPr>
        </p:nvSpPr>
        <p:spPr/>
        <p:txBody>
          <a:bodyPr>
            <a:normAutofit/>
          </a:bodyPr>
          <a:lstStyle/>
          <a:p>
            <a:pPr lvl="0" indent="0">
              <a:buNone/>
            </a:pPr>
            <a:r>
              <a:rPr lang="fr-FR" b="1" dirty="0"/>
              <a:t>3</a:t>
            </a:r>
            <a:r>
              <a:rPr b="1" dirty="0"/>
              <a:t>. Test </a:t>
            </a:r>
            <a:r>
              <a:rPr b="1" dirty="0" err="1"/>
              <a:t>d’indépendance</a:t>
            </a:r>
            <a:r>
              <a:rPr b="1" dirty="0"/>
              <a:t> entre la variable à </a:t>
            </a:r>
            <a:r>
              <a:rPr b="1" dirty="0" err="1"/>
              <a:t>expliquer</a:t>
            </a:r>
            <a:r>
              <a:rPr b="1" dirty="0"/>
              <a:t> (Price) et les variables </a:t>
            </a:r>
            <a:r>
              <a:rPr b="1" dirty="0" err="1"/>
              <a:t>quantitatives</a:t>
            </a:r>
            <a:endParaRPr b="1" dirty="0"/>
          </a:p>
          <a:p>
            <a:pPr marL="0" lvl="0" indent="0">
              <a:spcBef>
                <a:spcPts val="3000"/>
              </a:spcBef>
              <a:buNone/>
            </a:pPr>
            <a:r>
              <a:rPr b="1" dirty="0"/>
              <a:t>3.1. La covariance</a:t>
            </a:r>
          </a:p>
          <a:p>
            <a:pPr marL="0" lvl="0" indent="0">
              <a:buNone/>
            </a:pPr>
            <a:endParaRPr lang="fr-FR" dirty="0"/>
          </a:p>
          <a:p>
            <a:pPr marL="0" lvl="0" indent="0" algn="just">
              <a:buNone/>
            </a:pPr>
            <a:r>
              <a:rPr dirty="0"/>
              <a:t>La covariance respective entre le prix, le </a:t>
            </a:r>
            <a:r>
              <a:rPr dirty="0" err="1"/>
              <a:t>poids</a:t>
            </a:r>
            <a:r>
              <a:rPr dirty="0"/>
              <a:t> </a:t>
            </a:r>
            <a:r>
              <a:rPr dirty="0" err="1"/>
              <a:t>en</a:t>
            </a:r>
            <a:r>
              <a:rPr dirty="0"/>
              <a:t> carat, la </a:t>
            </a:r>
            <a:r>
              <a:rPr dirty="0" err="1"/>
              <a:t>largeur</a:t>
            </a:r>
            <a:r>
              <a:rPr dirty="0"/>
              <a:t> du </a:t>
            </a:r>
            <a:r>
              <a:rPr dirty="0" err="1"/>
              <a:t>sommet</a:t>
            </a:r>
            <a:r>
              <a:rPr dirty="0"/>
              <a:t> (table) et les </a:t>
            </a:r>
            <a:r>
              <a:rPr dirty="0" err="1"/>
              <a:t>caractéristiques</a:t>
            </a:r>
            <a:r>
              <a:rPr dirty="0"/>
              <a:t> physiques x, y, z du </a:t>
            </a:r>
            <a:r>
              <a:rPr dirty="0" err="1"/>
              <a:t>diamant</a:t>
            </a:r>
            <a:r>
              <a:rPr dirty="0"/>
              <a:t> </a:t>
            </a:r>
            <a:r>
              <a:rPr dirty="0" err="1"/>
              <a:t>est</a:t>
            </a:r>
            <a:r>
              <a:rPr dirty="0"/>
              <a:t> positive; </a:t>
            </a:r>
            <a:r>
              <a:rPr dirty="0" err="1"/>
              <a:t>donc</a:t>
            </a:r>
            <a:r>
              <a:rPr dirty="0"/>
              <a:t> </a:t>
            </a:r>
            <a:r>
              <a:rPr dirty="0" err="1"/>
              <a:t>ces</a:t>
            </a:r>
            <a:r>
              <a:rPr dirty="0"/>
              <a:t> variables </a:t>
            </a:r>
            <a:r>
              <a:rPr dirty="0" err="1"/>
              <a:t>évoluent</a:t>
            </a:r>
            <a:r>
              <a:rPr dirty="0"/>
              <a:t> dans le </a:t>
            </a:r>
            <a:r>
              <a:rPr dirty="0" err="1"/>
              <a:t>même</a:t>
            </a:r>
            <a:r>
              <a:rPr dirty="0"/>
              <a:t> </a:t>
            </a:r>
            <a:r>
              <a:rPr dirty="0" err="1"/>
              <a:t>sens.</a:t>
            </a:r>
            <a:r>
              <a:rPr dirty="0"/>
              <a:t> </a:t>
            </a:r>
            <a:r>
              <a:rPr dirty="0" err="1"/>
              <a:t>Autrement</a:t>
            </a:r>
            <a:r>
              <a:rPr dirty="0"/>
              <a:t> </a:t>
            </a:r>
            <a:r>
              <a:rPr dirty="0" err="1"/>
              <a:t>dit</a:t>
            </a:r>
            <a:r>
              <a:rPr dirty="0"/>
              <a:t>, </a:t>
            </a:r>
            <a:r>
              <a:rPr dirty="0" err="1"/>
              <a:t>une</a:t>
            </a:r>
            <a:r>
              <a:rPr dirty="0"/>
              <a:t> augmentation de </a:t>
            </a:r>
            <a:r>
              <a:rPr dirty="0" err="1"/>
              <a:t>chacune</a:t>
            </a:r>
            <a:r>
              <a:rPr dirty="0"/>
              <a:t> </a:t>
            </a:r>
            <a:r>
              <a:rPr dirty="0" err="1"/>
              <a:t>d’elle</a:t>
            </a:r>
            <a:r>
              <a:rPr dirty="0"/>
              <a:t> </a:t>
            </a:r>
            <a:r>
              <a:rPr dirty="0" err="1"/>
              <a:t>entraine</a:t>
            </a:r>
            <a:r>
              <a:rPr dirty="0"/>
              <a:t> </a:t>
            </a:r>
            <a:r>
              <a:rPr dirty="0" err="1"/>
              <a:t>une</a:t>
            </a:r>
            <a:r>
              <a:rPr dirty="0"/>
              <a:t> augmentation du prix du </a:t>
            </a:r>
            <a:r>
              <a:rPr dirty="0" err="1"/>
              <a:t>diamant</a:t>
            </a:r>
            <a:r>
              <a:rPr dirty="0"/>
              <a:t>. Par </a:t>
            </a:r>
            <a:r>
              <a:rPr dirty="0" err="1"/>
              <a:t>contre</a:t>
            </a:r>
            <a:r>
              <a:rPr dirty="0"/>
              <a:t>, la covariance entre le prix et la </a:t>
            </a:r>
            <a:r>
              <a:rPr dirty="0" err="1"/>
              <a:t>profondeur</a:t>
            </a:r>
            <a:r>
              <a:rPr dirty="0"/>
              <a:t> du </a:t>
            </a:r>
            <a:r>
              <a:rPr dirty="0" err="1"/>
              <a:t>diamant</a:t>
            </a:r>
            <a:r>
              <a:rPr dirty="0"/>
              <a:t> </a:t>
            </a:r>
            <a:r>
              <a:rPr dirty="0" err="1"/>
              <a:t>est</a:t>
            </a:r>
            <a:r>
              <a:rPr dirty="0"/>
              <a:t> </a:t>
            </a:r>
            <a:r>
              <a:rPr dirty="0" err="1"/>
              <a:t>négative</a:t>
            </a:r>
            <a:r>
              <a:rPr dirty="0"/>
              <a:t>, </a:t>
            </a:r>
            <a:r>
              <a:rPr dirty="0" err="1"/>
              <a:t>donc</a:t>
            </a:r>
            <a:r>
              <a:rPr dirty="0"/>
              <a:t> les deux </a:t>
            </a:r>
            <a:r>
              <a:rPr dirty="0" err="1"/>
              <a:t>évoluent</a:t>
            </a:r>
            <a:r>
              <a:rPr dirty="0"/>
              <a:t> </a:t>
            </a:r>
            <a:r>
              <a:rPr dirty="0" err="1"/>
              <a:t>en</a:t>
            </a:r>
            <a:r>
              <a:rPr dirty="0"/>
              <a:t> </a:t>
            </a:r>
            <a:r>
              <a:rPr dirty="0" err="1"/>
              <a:t>sens</a:t>
            </a:r>
            <a:r>
              <a:rPr dirty="0"/>
              <a:t> inverse.</a:t>
            </a:r>
          </a:p>
        </p:txBody>
      </p:sp>
      <p:pic>
        <p:nvPicPr>
          <p:cNvPr id="6" name="Image 5">
            <a:extLst>
              <a:ext uri="{FF2B5EF4-FFF2-40B4-BE49-F238E27FC236}">
                <a16:creationId xmlns:a16="http://schemas.microsoft.com/office/drawing/2014/main" id="{011A8BB9-5771-36E6-EE9A-093479326BF1}"/>
              </a:ext>
            </a:extLst>
          </p:cNvPr>
          <p:cNvPicPr>
            <a:picLocks noChangeAspect="1"/>
          </p:cNvPicPr>
          <p:nvPr/>
        </p:nvPicPr>
        <p:blipFill>
          <a:blip r:embed="rId2"/>
          <a:stretch>
            <a:fillRect/>
          </a:stretch>
        </p:blipFill>
        <p:spPr>
          <a:xfrm>
            <a:off x="3948631" y="2240251"/>
            <a:ext cx="4404742" cy="662997"/>
          </a:xfrm>
          <a:prstGeom prst="rect">
            <a:avLst/>
          </a:prstGeom>
        </p:spPr>
      </p:pic>
    </p:spTree>
    <p:extLst>
      <p:ext uri="{BB962C8B-B14F-4D97-AF65-F5344CB8AC3E}">
        <p14:creationId xmlns:p14="http://schemas.microsoft.com/office/powerpoint/2010/main" val="3865103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III- Analyse bivariée</a:t>
            </a:r>
          </a:p>
        </p:txBody>
      </p:sp>
      <p:sp>
        <p:nvSpPr>
          <p:cNvPr id="4" name="Text Placeholder 3"/>
          <p:cNvSpPr>
            <a:spLocks noGrp="1"/>
          </p:cNvSpPr>
          <p:nvPr>
            <p:ph type="body" sz="half" idx="2"/>
          </p:nvPr>
        </p:nvSpPr>
        <p:spPr/>
        <p:txBody>
          <a:bodyPr>
            <a:normAutofit/>
          </a:bodyPr>
          <a:lstStyle/>
          <a:p>
            <a:pPr marL="0" lvl="0" indent="0">
              <a:spcBef>
                <a:spcPts val="3000"/>
              </a:spcBef>
              <a:buNone/>
            </a:pPr>
            <a:r>
              <a:rPr b="1" dirty="0"/>
              <a:t>3. Test </a:t>
            </a:r>
            <a:r>
              <a:rPr b="1" dirty="0" err="1"/>
              <a:t>d’indépendance</a:t>
            </a:r>
            <a:r>
              <a:rPr b="1" dirty="0"/>
              <a:t> entre la variable à </a:t>
            </a:r>
            <a:r>
              <a:rPr b="1" dirty="0" err="1"/>
              <a:t>expliquer</a:t>
            </a:r>
            <a:r>
              <a:rPr b="1" dirty="0"/>
              <a:t> (Price) et les variables </a:t>
            </a:r>
            <a:r>
              <a:rPr b="1" dirty="0" err="1"/>
              <a:t>quantitatives</a:t>
            </a:r>
            <a:endParaRPr b="1" dirty="0"/>
          </a:p>
          <a:p>
            <a:pPr marL="0" lvl="0" indent="0">
              <a:spcBef>
                <a:spcPts val="3000"/>
              </a:spcBef>
              <a:buNone/>
            </a:pPr>
            <a:r>
              <a:rPr b="1" dirty="0"/>
              <a:t>3.2. La </a:t>
            </a:r>
            <a:r>
              <a:rPr b="1" dirty="0" err="1"/>
              <a:t>corrélation</a:t>
            </a:r>
            <a:endParaRPr lang="fr-FR" b="1" dirty="0"/>
          </a:p>
          <a:p>
            <a:pPr marL="0" lvl="0" indent="0" algn="just">
              <a:spcBef>
                <a:spcPts val="3000"/>
              </a:spcBef>
              <a:buNone/>
            </a:pPr>
            <a:r>
              <a:rPr lang="fr-FR" dirty="0"/>
              <a:t>Le prix est fortement </a:t>
            </a:r>
            <a:r>
              <a:rPr lang="fr-FR" dirty="0" err="1"/>
              <a:t>correlé</a:t>
            </a:r>
            <a:r>
              <a:rPr lang="fr-FR" dirty="0"/>
              <a:t> au carat et aux caractéristiques physiques x, y et z du diamant. Par contre, il est faiblement </a:t>
            </a:r>
            <a:r>
              <a:rPr lang="fr-FR" dirty="0" err="1"/>
              <a:t>correlé</a:t>
            </a:r>
            <a:r>
              <a:rPr lang="fr-FR" dirty="0"/>
              <a:t> à la profondeur et à la largeur du somment du diamant. Par ailleurs, les variables x, y, z et carat sont également fortement </a:t>
            </a:r>
            <a:r>
              <a:rPr lang="fr-FR" dirty="0" err="1"/>
              <a:t>correlées</a:t>
            </a:r>
            <a:r>
              <a:rPr lang="fr-FR" dirty="0"/>
              <a:t> entre elles.</a:t>
            </a:r>
            <a:endParaRPr dirty="0"/>
          </a:p>
        </p:txBody>
      </p:sp>
      <p:pic>
        <p:nvPicPr>
          <p:cNvPr id="3" name="Picture 1" descr="Projet_R_pptx_files/figure-pptx/unnamed-chunk-17-1.png"/>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extLst>
      <p:ext uri="{BB962C8B-B14F-4D97-AF65-F5344CB8AC3E}">
        <p14:creationId xmlns:p14="http://schemas.microsoft.com/office/powerpoint/2010/main" val="2185762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3488"/>
            <a:ext cx="8229600" cy="857250"/>
          </a:xfrm>
        </p:spPr>
        <p:txBody>
          <a:bodyPr/>
          <a:lstStyle/>
          <a:p>
            <a:pPr marL="0" lvl="0" indent="0">
              <a:buNone/>
            </a:pPr>
            <a:r>
              <a:rPr dirty="0"/>
              <a:t>IV- MOD</a:t>
            </a:r>
            <a:r>
              <a:rPr b="1" dirty="0"/>
              <a:t>È</a:t>
            </a:r>
            <a:r>
              <a:rPr dirty="0"/>
              <a:t>LE DE REGRESSION</a:t>
            </a:r>
          </a:p>
        </p:txBody>
      </p:sp>
      <p:sp>
        <p:nvSpPr>
          <p:cNvPr id="3" name="Content Placeholder 2"/>
          <p:cNvSpPr>
            <a:spLocks noGrp="1"/>
          </p:cNvSpPr>
          <p:nvPr>
            <p:ph idx="1"/>
          </p:nvPr>
        </p:nvSpPr>
        <p:spPr>
          <a:xfrm>
            <a:off x="560327" y="2080175"/>
            <a:ext cx="8229600" cy="1109912"/>
          </a:xfrm>
        </p:spPr>
        <p:txBody>
          <a:bodyPr/>
          <a:lstStyle/>
          <a:p>
            <a:pPr marL="0" lvl="0" indent="0" algn="ctr">
              <a:buNone/>
            </a:pPr>
            <a:r>
              <a:rPr dirty="0" err="1"/>
              <a:t>D’entrée</a:t>
            </a:r>
            <a:r>
              <a:rPr dirty="0"/>
              <a:t> de jeu, nous </a:t>
            </a:r>
            <a:r>
              <a:rPr dirty="0" err="1"/>
              <a:t>allons</a:t>
            </a:r>
            <a:r>
              <a:rPr dirty="0"/>
              <a:t> </a:t>
            </a:r>
            <a:r>
              <a:rPr dirty="0" err="1"/>
              <a:t>diviser</a:t>
            </a:r>
            <a:r>
              <a:rPr dirty="0"/>
              <a:t> </a:t>
            </a:r>
            <a:r>
              <a:rPr dirty="0" err="1"/>
              <a:t>notre</a:t>
            </a:r>
            <a:r>
              <a:rPr dirty="0"/>
              <a:t> dataset </a:t>
            </a:r>
            <a:r>
              <a:rPr dirty="0" err="1"/>
              <a:t>en</a:t>
            </a:r>
            <a:r>
              <a:rPr dirty="0"/>
              <a:t> 2 parties: train et test.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IV- MOD</a:t>
            </a:r>
            <a:r>
              <a:rPr b="1"/>
              <a:t>È</a:t>
            </a:r>
            <a:r>
              <a:t>LE DE REGRESSION</a:t>
            </a:r>
          </a:p>
        </p:txBody>
      </p:sp>
      <p:sp>
        <p:nvSpPr>
          <p:cNvPr id="3" name="Content Placeholder 2"/>
          <p:cNvSpPr>
            <a:spLocks noGrp="1"/>
          </p:cNvSpPr>
          <p:nvPr>
            <p:ph idx="1"/>
          </p:nvPr>
        </p:nvSpPr>
        <p:spPr>
          <a:xfrm>
            <a:off x="457200" y="1200151"/>
            <a:ext cx="8229600" cy="1783681"/>
          </a:xfrm>
        </p:spPr>
        <p:txBody>
          <a:bodyPr>
            <a:normAutofit/>
          </a:bodyPr>
          <a:lstStyle/>
          <a:p>
            <a:pPr marL="0" lvl="0" indent="0">
              <a:buNone/>
            </a:pPr>
            <a:r>
              <a:rPr lang="fr-FR" b="1" dirty="0"/>
              <a:t>1. Modèle de régression simple</a:t>
            </a:r>
          </a:p>
          <a:p>
            <a:pPr marL="685800" algn="just"/>
            <a:r>
              <a:rPr sz="1300" dirty="0"/>
              <a:t>Le coefficient de carat </a:t>
            </a:r>
            <a:r>
              <a:rPr sz="1300" dirty="0" err="1"/>
              <a:t>est</a:t>
            </a:r>
            <a:r>
              <a:rPr sz="1300" dirty="0"/>
              <a:t> </a:t>
            </a:r>
            <a:r>
              <a:rPr sz="1300" dirty="0" err="1"/>
              <a:t>estimé</a:t>
            </a:r>
            <a:r>
              <a:rPr sz="1300" dirty="0"/>
              <a:t> à 9.215e-01, </a:t>
            </a:r>
            <a:r>
              <a:rPr sz="1300" dirty="0" err="1"/>
              <a:t>ce</a:t>
            </a:r>
            <a:r>
              <a:rPr sz="1300" dirty="0"/>
              <a:t> qui </a:t>
            </a:r>
            <a:r>
              <a:rPr sz="1300" dirty="0" err="1"/>
              <a:t>signifie</a:t>
            </a:r>
            <a:r>
              <a:rPr sz="1300" dirty="0"/>
              <a:t> </a:t>
            </a:r>
            <a:r>
              <a:rPr sz="1300" dirty="0" err="1"/>
              <a:t>qu’une</a:t>
            </a:r>
            <a:r>
              <a:rPr sz="1300" dirty="0"/>
              <a:t> augmentation </a:t>
            </a:r>
            <a:r>
              <a:rPr sz="1300" dirty="0" err="1"/>
              <a:t>d’une</a:t>
            </a:r>
            <a:r>
              <a:rPr sz="1300" dirty="0"/>
              <a:t> </a:t>
            </a:r>
            <a:r>
              <a:rPr sz="1300" dirty="0" err="1"/>
              <a:t>unité</a:t>
            </a:r>
            <a:r>
              <a:rPr sz="1300" dirty="0"/>
              <a:t> de carat </a:t>
            </a:r>
            <a:r>
              <a:rPr sz="1300" dirty="0" err="1"/>
              <a:t>est</a:t>
            </a:r>
            <a:r>
              <a:rPr sz="1300" dirty="0"/>
              <a:t> </a:t>
            </a:r>
            <a:r>
              <a:rPr sz="1300" dirty="0" err="1"/>
              <a:t>associée</a:t>
            </a:r>
            <a:r>
              <a:rPr sz="1300" dirty="0"/>
              <a:t> à </a:t>
            </a:r>
            <a:r>
              <a:rPr sz="1300" dirty="0" err="1"/>
              <a:t>une</a:t>
            </a:r>
            <a:r>
              <a:rPr sz="1300" dirty="0"/>
              <a:t> augmentation de 9.215e-01 </a:t>
            </a:r>
            <a:r>
              <a:rPr sz="1300" dirty="0" err="1"/>
              <a:t>unités</a:t>
            </a:r>
            <a:r>
              <a:rPr sz="1300" dirty="0"/>
              <a:t> dans le prix </a:t>
            </a:r>
            <a:r>
              <a:rPr sz="1300" dirty="0" err="1"/>
              <a:t>estimé</a:t>
            </a:r>
            <a:r>
              <a:rPr sz="1300" dirty="0"/>
              <a:t>.</a:t>
            </a:r>
            <a:endParaRPr lang="fr-FR" sz="1300" dirty="0"/>
          </a:p>
          <a:p>
            <a:pPr marL="685800" algn="just"/>
            <a:r>
              <a:rPr sz="1300" dirty="0"/>
              <a:t>Le R² </a:t>
            </a:r>
            <a:r>
              <a:rPr sz="1300" dirty="0" err="1"/>
              <a:t>ajusté</a:t>
            </a:r>
            <a:r>
              <a:rPr sz="1300" dirty="0"/>
              <a:t>, qui </a:t>
            </a:r>
            <a:r>
              <a:rPr sz="1300" dirty="0" err="1"/>
              <a:t>prend</a:t>
            </a:r>
            <a:r>
              <a:rPr sz="1300" dirty="0"/>
              <a:t> </a:t>
            </a:r>
            <a:r>
              <a:rPr sz="1300" dirty="0" err="1"/>
              <a:t>en</a:t>
            </a:r>
            <a:r>
              <a:rPr sz="1300" dirty="0"/>
              <a:t> </a:t>
            </a:r>
            <a:r>
              <a:rPr sz="1300" dirty="0" err="1"/>
              <a:t>compte</a:t>
            </a:r>
            <a:r>
              <a:rPr sz="1300" dirty="0"/>
              <a:t> le </a:t>
            </a:r>
            <a:r>
              <a:rPr sz="1300" dirty="0" err="1"/>
              <a:t>nombre</a:t>
            </a:r>
            <a:r>
              <a:rPr sz="1300" dirty="0"/>
              <a:t> de variables </a:t>
            </a:r>
            <a:r>
              <a:rPr sz="1300" dirty="0" err="1"/>
              <a:t>explicatives</a:t>
            </a:r>
            <a:r>
              <a:rPr sz="1300" dirty="0"/>
              <a:t>, </a:t>
            </a:r>
            <a:r>
              <a:rPr sz="1300" dirty="0" err="1"/>
              <a:t>révèle</a:t>
            </a:r>
            <a:r>
              <a:rPr sz="1300" dirty="0"/>
              <a:t> que le </a:t>
            </a:r>
            <a:r>
              <a:rPr sz="1300" dirty="0" err="1"/>
              <a:t>modèle</a:t>
            </a:r>
            <a:r>
              <a:rPr sz="1300" dirty="0"/>
              <a:t> </a:t>
            </a:r>
            <a:r>
              <a:rPr sz="1300" dirty="0" err="1"/>
              <a:t>explique</a:t>
            </a:r>
            <a:r>
              <a:rPr sz="1300" dirty="0"/>
              <a:t> 84.91% du prix du </a:t>
            </a:r>
            <a:r>
              <a:rPr sz="1300" dirty="0" err="1"/>
              <a:t>diamant</a:t>
            </a:r>
            <a:r>
              <a:rPr sz="1300" dirty="0"/>
              <a:t>.</a:t>
            </a:r>
            <a:endParaRPr lang="fr-FR" sz="1300" dirty="0"/>
          </a:p>
          <a:p>
            <a:pPr marL="685800" algn="just"/>
            <a:r>
              <a:rPr sz="1300" dirty="0"/>
              <a:t>La p-value </a:t>
            </a:r>
            <a:r>
              <a:rPr sz="1300" dirty="0" err="1"/>
              <a:t>associée</a:t>
            </a:r>
            <a:r>
              <a:rPr sz="1300" dirty="0"/>
              <a:t> à la </a:t>
            </a:r>
            <a:r>
              <a:rPr sz="1300" dirty="0" err="1"/>
              <a:t>statistique</a:t>
            </a:r>
            <a:r>
              <a:rPr sz="1300" dirty="0"/>
              <a:t> F </a:t>
            </a:r>
            <a:r>
              <a:rPr sz="1300" dirty="0" err="1"/>
              <a:t>est</a:t>
            </a:r>
            <a:r>
              <a:rPr sz="1300" dirty="0"/>
              <a:t> très </a:t>
            </a:r>
            <a:r>
              <a:rPr sz="1300" dirty="0" err="1"/>
              <a:t>faible</a:t>
            </a:r>
            <a:r>
              <a:rPr sz="1300" dirty="0"/>
              <a:t> (&lt; 2.2e-16), </a:t>
            </a:r>
            <a:r>
              <a:rPr sz="1300" dirty="0" err="1"/>
              <a:t>ce</a:t>
            </a:r>
            <a:r>
              <a:rPr sz="1300" dirty="0"/>
              <a:t> qui </a:t>
            </a:r>
            <a:r>
              <a:rPr sz="1300" dirty="0" err="1"/>
              <a:t>indique</a:t>
            </a:r>
            <a:r>
              <a:rPr sz="1300" dirty="0"/>
              <a:t> que le </a:t>
            </a:r>
            <a:r>
              <a:rPr sz="1300" dirty="0" err="1"/>
              <a:t>modèle</a:t>
            </a:r>
            <a:r>
              <a:rPr sz="1300" dirty="0"/>
              <a:t> dans son ensemble </a:t>
            </a:r>
            <a:r>
              <a:rPr sz="1300" dirty="0" err="1"/>
              <a:t>est</a:t>
            </a:r>
            <a:r>
              <a:rPr sz="1300" dirty="0"/>
              <a:t> </a:t>
            </a:r>
            <a:r>
              <a:rPr sz="1300" dirty="0" err="1"/>
              <a:t>statistiquement</a:t>
            </a:r>
            <a:r>
              <a:rPr sz="1300" dirty="0"/>
              <a:t> </a:t>
            </a:r>
            <a:r>
              <a:rPr sz="1300" dirty="0" err="1"/>
              <a:t>significatif</a:t>
            </a:r>
            <a:r>
              <a:rPr sz="1300" dirty="0"/>
              <a:t>. Le </a:t>
            </a:r>
            <a:r>
              <a:rPr sz="1300" dirty="0" err="1"/>
              <a:t>modèle</a:t>
            </a:r>
            <a:r>
              <a:rPr sz="1300" dirty="0"/>
              <a:t> </a:t>
            </a:r>
            <a:r>
              <a:rPr sz="1300" dirty="0" err="1"/>
              <a:t>est</a:t>
            </a:r>
            <a:r>
              <a:rPr sz="1300" dirty="0"/>
              <a:t> </a:t>
            </a:r>
            <a:r>
              <a:rPr sz="1300" dirty="0" err="1"/>
              <a:t>donc</a:t>
            </a:r>
            <a:r>
              <a:rPr sz="1300" dirty="0"/>
              <a:t> pertinent.</a:t>
            </a:r>
          </a:p>
        </p:txBody>
      </p:sp>
      <p:pic>
        <p:nvPicPr>
          <p:cNvPr id="5" name="Image 4">
            <a:extLst>
              <a:ext uri="{FF2B5EF4-FFF2-40B4-BE49-F238E27FC236}">
                <a16:creationId xmlns:a16="http://schemas.microsoft.com/office/drawing/2014/main" id="{335D8FFD-E02D-6D32-0F44-434E486E6C55}"/>
              </a:ext>
            </a:extLst>
          </p:cNvPr>
          <p:cNvPicPr>
            <a:picLocks noChangeAspect="1"/>
          </p:cNvPicPr>
          <p:nvPr/>
        </p:nvPicPr>
        <p:blipFill>
          <a:blip r:embed="rId2"/>
          <a:stretch>
            <a:fillRect/>
          </a:stretch>
        </p:blipFill>
        <p:spPr>
          <a:xfrm>
            <a:off x="688703" y="2983832"/>
            <a:ext cx="3505504" cy="1722269"/>
          </a:xfrm>
          <a:prstGeom prst="rect">
            <a:avLst/>
          </a:prstGeom>
        </p:spPr>
      </p:pic>
      <p:pic>
        <p:nvPicPr>
          <p:cNvPr id="7" name="Image 6">
            <a:extLst>
              <a:ext uri="{FF2B5EF4-FFF2-40B4-BE49-F238E27FC236}">
                <a16:creationId xmlns:a16="http://schemas.microsoft.com/office/drawing/2014/main" id="{9378078F-5DD9-7698-5BAC-FC79E28052A2}"/>
              </a:ext>
            </a:extLst>
          </p:cNvPr>
          <p:cNvPicPr>
            <a:picLocks noChangeAspect="1"/>
          </p:cNvPicPr>
          <p:nvPr/>
        </p:nvPicPr>
        <p:blipFill>
          <a:blip r:embed="rId3"/>
          <a:stretch>
            <a:fillRect/>
          </a:stretch>
        </p:blipFill>
        <p:spPr>
          <a:xfrm>
            <a:off x="4291883" y="3326452"/>
            <a:ext cx="3985605" cy="914479"/>
          </a:xfrm>
          <a:prstGeom prst="rect">
            <a:avLst/>
          </a:prstGeom>
        </p:spPr>
      </p:pic>
    </p:spTree>
    <p:extLst>
      <p:ext uri="{BB962C8B-B14F-4D97-AF65-F5344CB8AC3E}">
        <p14:creationId xmlns:p14="http://schemas.microsoft.com/office/powerpoint/2010/main" val="1469319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IV- MOD</a:t>
            </a:r>
            <a:r>
              <a:rPr b="1"/>
              <a:t>È</a:t>
            </a:r>
            <a:r>
              <a:t>LE DE REGRESSION</a:t>
            </a:r>
          </a:p>
        </p:txBody>
      </p:sp>
      <p:sp>
        <p:nvSpPr>
          <p:cNvPr id="3" name="Content Placeholder 2"/>
          <p:cNvSpPr>
            <a:spLocks noGrp="1"/>
          </p:cNvSpPr>
          <p:nvPr>
            <p:ph idx="1"/>
          </p:nvPr>
        </p:nvSpPr>
        <p:spPr>
          <a:xfrm>
            <a:off x="217714" y="1200150"/>
            <a:ext cx="3933373" cy="3502479"/>
          </a:xfrm>
        </p:spPr>
        <p:txBody>
          <a:bodyPr>
            <a:normAutofit lnSpcReduction="10000"/>
          </a:bodyPr>
          <a:lstStyle/>
          <a:p>
            <a:pPr marL="0" lvl="0" indent="0">
              <a:spcBef>
                <a:spcPts val="3000"/>
              </a:spcBef>
              <a:buNone/>
            </a:pPr>
            <a:r>
              <a:rPr b="1" dirty="0"/>
              <a:t>2. </a:t>
            </a:r>
            <a:r>
              <a:rPr b="1" dirty="0" err="1"/>
              <a:t>Modèle</a:t>
            </a:r>
            <a:r>
              <a:rPr b="1" dirty="0"/>
              <a:t> </a:t>
            </a:r>
            <a:r>
              <a:rPr b="1" dirty="0" err="1"/>
              <a:t>Saturé</a:t>
            </a:r>
            <a:endParaRPr lang="fr-FR" sz="1700" dirty="0"/>
          </a:p>
          <a:p>
            <a:pPr marL="628650" indent="-285750" algn="just"/>
            <a:r>
              <a:rPr sz="1200" dirty="0" err="1"/>
              <a:t>Toute</a:t>
            </a:r>
            <a:r>
              <a:rPr sz="1200" dirty="0"/>
              <a:t> chose </a:t>
            </a:r>
            <a:r>
              <a:rPr sz="1200" dirty="0" err="1"/>
              <a:t>étant</a:t>
            </a:r>
            <a:r>
              <a:rPr sz="1200" dirty="0"/>
              <a:t> </a:t>
            </a:r>
            <a:r>
              <a:rPr sz="1200" dirty="0" err="1"/>
              <a:t>égale</a:t>
            </a:r>
            <a:r>
              <a:rPr sz="1200" dirty="0"/>
              <a:t> par </a:t>
            </a:r>
            <a:r>
              <a:rPr sz="1200" dirty="0" err="1"/>
              <a:t>ailleurs</a:t>
            </a:r>
            <a:r>
              <a:rPr sz="1200" dirty="0"/>
              <a:t>, le carat, le depth, la table et la </a:t>
            </a:r>
            <a:r>
              <a:rPr sz="1200" dirty="0" err="1"/>
              <a:t>caractéristique</a:t>
            </a:r>
            <a:r>
              <a:rPr sz="1200" dirty="0"/>
              <a:t> x </a:t>
            </a:r>
            <a:r>
              <a:rPr sz="1200" dirty="0" err="1"/>
              <a:t>ont</a:t>
            </a:r>
            <a:r>
              <a:rPr sz="1200" dirty="0"/>
              <a:t> un </a:t>
            </a:r>
            <a:r>
              <a:rPr sz="1200" dirty="0" err="1"/>
              <a:t>effet</a:t>
            </a:r>
            <a:r>
              <a:rPr sz="1200" dirty="0"/>
              <a:t> </a:t>
            </a:r>
            <a:r>
              <a:rPr sz="1200" dirty="0" err="1"/>
              <a:t>significatif</a:t>
            </a:r>
            <a:r>
              <a:rPr sz="1200" dirty="0"/>
              <a:t> sur le prix (p-value&lt;2e-16)</a:t>
            </a:r>
            <a:r>
              <a:rPr lang="fr-FR" sz="1200" dirty="0"/>
              <a:t>.</a:t>
            </a:r>
          </a:p>
          <a:p>
            <a:pPr marL="628650" indent="-285750" algn="just"/>
            <a:r>
              <a:rPr lang="fr-FR" sz="1200" dirty="0"/>
              <a:t>Le modèle explique environ 85.86% de la variabilité du prix des diamants, ce qui est très élevé. Cela suggère que le modèle est globalement efficace pour prédire le prix.</a:t>
            </a:r>
          </a:p>
          <a:p>
            <a:pPr marL="628650" indent="-285750" algn="just"/>
            <a:r>
              <a:rPr lang="fr-FR" sz="1200" dirty="0"/>
              <a:t>La p-value associée très faible indique que le modèle est statistiquement significatif et pertinent.</a:t>
            </a:r>
          </a:p>
          <a:p>
            <a:pPr marL="628650" indent="-285750" algn="just"/>
            <a:r>
              <a:rPr sz="1200" dirty="0"/>
              <a:t>Le </a:t>
            </a:r>
            <a:r>
              <a:rPr sz="1200" dirty="0" err="1"/>
              <a:t>modèle</a:t>
            </a:r>
            <a:r>
              <a:rPr sz="1200" dirty="0"/>
              <a:t> </a:t>
            </a:r>
            <a:r>
              <a:rPr sz="1200" dirty="0" err="1"/>
              <a:t>est</a:t>
            </a:r>
            <a:r>
              <a:rPr sz="1200" dirty="0"/>
              <a:t> </a:t>
            </a:r>
            <a:r>
              <a:rPr sz="1200" dirty="0" err="1"/>
              <a:t>statistiquement</a:t>
            </a:r>
            <a:r>
              <a:rPr sz="1200" dirty="0"/>
              <a:t> </a:t>
            </a:r>
            <a:r>
              <a:rPr sz="1200" dirty="0" err="1"/>
              <a:t>robuste</a:t>
            </a:r>
            <a:r>
              <a:rPr sz="1200" dirty="0"/>
              <a:t> et </a:t>
            </a:r>
            <a:r>
              <a:rPr sz="1200" dirty="0" err="1"/>
              <a:t>efficace</a:t>
            </a:r>
            <a:r>
              <a:rPr sz="1200" dirty="0"/>
              <a:t> pour </a:t>
            </a:r>
            <a:r>
              <a:rPr sz="1200" dirty="0" err="1"/>
              <a:t>prédire</a:t>
            </a:r>
            <a:r>
              <a:rPr sz="1200" dirty="0"/>
              <a:t> le prix des </a:t>
            </a:r>
            <a:r>
              <a:rPr sz="1200" dirty="0" err="1"/>
              <a:t>diamants</a:t>
            </a:r>
            <a:r>
              <a:rPr sz="1200" dirty="0"/>
              <a:t> </a:t>
            </a:r>
            <a:r>
              <a:rPr sz="1200" dirty="0" err="1"/>
              <a:t>en</a:t>
            </a:r>
            <a:r>
              <a:rPr sz="1200" dirty="0"/>
              <a:t> se </a:t>
            </a:r>
            <a:r>
              <a:rPr sz="1200" dirty="0" err="1"/>
              <a:t>basant</a:t>
            </a:r>
            <a:r>
              <a:rPr sz="1200" dirty="0"/>
              <a:t> sur les variables </a:t>
            </a:r>
            <a:r>
              <a:rPr sz="1200" dirty="0" err="1"/>
              <a:t>incluses</a:t>
            </a:r>
            <a:r>
              <a:rPr sz="1200" dirty="0"/>
              <a:t>. </a:t>
            </a:r>
            <a:r>
              <a:rPr sz="1200" dirty="0" err="1"/>
              <a:t>Cependant</a:t>
            </a:r>
            <a:r>
              <a:rPr sz="1200" dirty="0"/>
              <a:t>, </a:t>
            </a:r>
            <a:r>
              <a:rPr sz="1200" dirty="0" err="1"/>
              <a:t>l’interprétation</a:t>
            </a:r>
            <a:r>
              <a:rPr sz="1200" dirty="0"/>
              <a:t> de </a:t>
            </a:r>
            <a:r>
              <a:rPr sz="1200" dirty="0" err="1"/>
              <a:t>certains</a:t>
            </a:r>
            <a:r>
              <a:rPr sz="1200" dirty="0"/>
              <a:t> coefficients (</a:t>
            </a:r>
            <a:r>
              <a:rPr sz="1200" dirty="0" err="1"/>
              <a:t>notamment</a:t>
            </a:r>
            <a:r>
              <a:rPr sz="1200" dirty="0"/>
              <a:t> pour les dimensions x, y, et z) </a:t>
            </a:r>
            <a:r>
              <a:rPr sz="1200" dirty="0" err="1"/>
              <a:t>nécessite</a:t>
            </a:r>
            <a:r>
              <a:rPr sz="1200" dirty="0"/>
              <a:t> </a:t>
            </a:r>
            <a:r>
              <a:rPr sz="1200" dirty="0" err="1"/>
              <a:t>une</a:t>
            </a:r>
            <a:r>
              <a:rPr sz="1200" dirty="0"/>
              <a:t> attention </a:t>
            </a:r>
            <a:r>
              <a:rPr sz="1200" dirty="0" err="1"/>
              <a:t>particulière</a:t>
            </a:r>
            <a:r>
              <a:rPr sz="1200" dirty="0"/>
              <a:t>, car </a:t>
            </a:r>
            <a:r>
              <a:rPr sz="1200" dirty="0" err="1"/>
              <a:t>ils</a:t>
            </a:r>
            <a:r>
              <a:rPr sz="1200" dirty="0"/>
              <a:t> </a:t>
            </a:r>
            <a:r>
              <a:rPr sz="1200" dirty="0" err="1"/>
              <a:t>sont</a:t>
            </a:r>
            <a:r>
              <a:rPr sz="1200" dirty="0"/>
              <a:t> </a:t>
            </a:r>
            <a:r>
              <a:rPr sz="1200" dirty="0" err="1"/>
              <a:t>affectés</a:t>
            </a:r>
            <a:r>
              <a:rPr sz="1200" dirty="0"/>
              <a:t> par la </a:t>
            </a:r>
            <a:r>
              <a:rPr sz="1200" dirty="0" err="1"/>
              <a:t>multicollinéarité</a:t>
            </a:r>
            <a:r>
              <a:rPr sz="1200" dirty="0"/>
              <a:t>.</a:t>
            </a:r>
          </a:p>
        </p:txBody>
      </p:sp>
      <p:pic>
        <p:nvPicPr>
          <p:cNvPr id="5" name="Image 4">
            <a:extLst>
              <a:ext uri="{FF2B5EF4-FFF2-40B4-BE49-F238E27FC236}">
                <a16:creationId xmlns:a16="http://schemas.microsoft.com/office/drawing/2014/main" id="{464FB934-5894-F66D-C24B-EEB2671907DE}"/>
              </a:ext>
            </a:extLst>
          </p:cNvPr>
          <p:cNvPicPr>
            <a:picLocks noChangeAspect="1"/>
          </p:cNvPicPr>
          <p:nvPr/>
        </p:nvPicPr>
        <p:blipFill>
          <a:blip r:embed="rId2"/>
          <a:stretch>
            <a:fillRect/>
          </a:stretch>
        </p:blipFill>
        <p:spPr>
          <a:xfrm>
            <a:off x="4311084" y="1660043"/>
            <a:ext cx="4701947" cy="2720576"/>
          </a:xfrm>
          <a:prstGeom prst="rect">
            <a:avLst/>
          </a:prstGeom>
        </p:spPr>
      </p:pic>
    </p:spTree>
    <p:extLst>
      <p:ext uri="{BB962C8B-B14F-4D97-AF65-F5344CB8AC3E}">
        <p14:creationId xmlns:p14="http://schemas.microsoft.com/office/powerpoint/2010/main" val="95193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IV- MOD</a:t>
            </a:r>
            <a:r>
              <a:rPr b="1"/>
              <a:t>È</a:t>
            </a:r>
            <a:r>
              <a:t>LE DE REGRESSION</a:t>
            </a:r>
          </a:p>
        </p:txBody>
      </p:sp>
      <p:sp>
        <p:nvSpPr>
          <p:cNvPr id="3" name="Content Placeholder 2"/>
          <p:cNvSpPr>
            <a:spLocks noGrp="1"/>
          </p:cNvSpPr>
          <p:nvPr>
            <p:ph idx="1"/>
          </p:nvPr>
        </p:nvSpPr>
        <p:spPr>
          <a:xfrm>
            <a:off x="217714" y="1200150"/>
            <a:ext cx="3933373" cy="3502479"/>
          </a:xfrm>
        </p:spPr>
        <p:txBody>
          <a:bodyPr>
            <a:normAutofit lnSpcReduction="10000"/>
          </a:bodyPr>
          <a:lstStyle/>
          <a:p>
            <a:pPr marL="0" lvl="0" indent="0">
              <a:spcBef>
                <a:spcPts val="3000"/>
              </a:spcBef>
              <a:buNone/>
            </a:pPr>
            <a:r>
              <a:rPr b="1" dirty="0"/>
              <a:t>2. </a:t>
            </a:r>
            <a:r>
              <a:rPr b="1" dirty="0" err="1"/>
              <a:t>Modèle</a:t>
            </a:r>
            <a:r>
              <a:rPr b="1" dirty="0"/>
              <a:t> </a:t>
            </a:r>
            <a:r>
              <a:rPr b="1" dirty="0" err="1"/>
              <a:t>Saturé</a:t>
            </a:r>
            <a:endParaRPr lang="fr-FR" sz="1700" dirty="0"/>
          </a:p>
          <a:p>
            <a:pPr marL="628650" indent="-285750" algn="just"/>
            <a:r>
              <a:rPr sz="1200" dirty="0" err="1"/>
              <a:t>Toute</a:t>
            </a:r>
            <a:r>
              <a:rPr sz="1200" dirty="0"/>
              <a:t> chose </a:t>
            </a:r>
            <a:r>
              <a:rPr sz="1200" dirty="0" err="1"/>
              <a:t>étant</a:t>
            </a:r>
            <a:r>
              <a:rPr sz="1200" dirty="0"/>
              <a:t> </a:t>
            </a:r>
            <a:r>
              <a:rPr sz="1200" dirty="0" err="1"/>
              <a:t>égale</a:t>
            </a:r>
            <a:r>
              <a:rPr sz="1200" dirty="0"/>
              <a:t> par </a:t>
            </a:r>
            <a:r>
              <a:rPr sz="1200" dirty="0" err="1"/>
              <a:t>ailleurs</a:t>
            </a:r>
            <a:r>
              <a:rPr sz="1200" dirty="0"/>
              <a:t>, le carat, le depth, la table et la </a:t>
            </a:r>
            <a:r>
              <a:rPr sz="1200" dirty="0" err="1"/>
              <a:t>caractéristique</a:t>
            </a:r>
            <a:r>
              <a:rPr sz="1200" dirty="0"/>
              <a:t> x </a:t>
            </a:r>
            <a:r>
              <a:rPr sz="1200" dirty="0" err="1"/>
              <a:t>ont</a:t>
            </a:r>
            <a:r>
              <a:rPr sz="1200" dirty="0"/>
              <a:t> un </a:t>
            </a:r>
            <a:r>
              <a:rPr sz="1200" dirty="0" err="1"/>
              <a:t>effet</a:t>
            </a:r>
            <a:r>
              <a:rPr sz="1200" dirty="0"/>
              <a:t> </a:t>
            </a:r>
            <a:r>
              <a:rPr sz="1200" dirty="0" err="1"/>
              <a:t>significatif</a:t>
            </a:r>
            <a:r>
              <a:rPr sz="1200" dirty="0"/>
              <a:t> sur le prix (p-value&lt;2e-16)</a:t>
            </a:r>
            <a:r>
              <a:rPr lang="fr-FR" sz="1200" dirty="0"/>
              <a:t>.</a:t>
            </a:r>
          </a:p>
          <a:p>
            <a:pPr marL="628650" indent="-285750" algn="just"/>
            <a:r>
              <a:rPr lang="fr-FR" sz="1200" dirty="0"/>
              <a:t>Le modèle explique environ 85.86% de la variabilité du prix des diamants, ce qui est très élevé. Cela suggère que le modèle est globalement efficace pour prédire le prix.</a:t>
            </a:r>
          </a:p>
          <a:p>
            <a:pPr marL="628650" indent="-285750" algn="just"/>
            <a:r>
              <a:rPr lang="fr-FR" sz="1200" dirty="0"/>
              <a:t>La p-value associée très faible indique que le modèle est statistiquement significatif et pertinent.</a:t>
            </a:r>
          </a:p>
          <a:p>
            <a:pPr marL="628650" indent="-285750" algn="just"/>
            <a:r>
              <a:rPr sz="1200" dirty="0"/>
              <a:t>Le </a:t>
            </a:r>
            <a:r>
              <a:rPr sz="1200" dirty="0" err="1"/>
              <a:t>modèle</a:t>
            </a:r>
            <a:r>
              <a:rPr sz="1200" dirty="0"/>
              <a:t> </a:t>
            </a:r>
            <a:r>
              <a:rPr sz="1200" dirty="0" err="1"/>
              <a:t>est</a:t>
            </a:r>
            <a:r>
              <a:rPr sz="1200" dirty="0"/>
              <a:t> </a:t>
            </a:r>
            <a:r>
              <a:rPr sz="1200" dirty="0" err="1"/>
              <a:t>statistiquement</a:t>
            </a:r>
            <a:r>
              <a:rPr sz="1200" dirty="0"/>
              <a:t> </a:t>
            </a:r>
            <a:r>
              <a:rPr sz="1200" dirty="0" err="1"/>
              <a:t>robuste</a:t>
            </a:r>
            <a:r>
              <a:rPr sz="1200" dirty="0"/>
              <a:t> et </a:t>
            </a:r>
            <a:r>
              <a:rPr sz="1200" dirty="0" err="1"/>
              <a:t>efficace</a:t>
            </a:r>
            <a:r>
              <a:rPr sz="1200" dirty="0"/>
              <a:t> pour </a:t>
            </a:r>
            <a:r>
              <a:rPr sz="1200" dirty="0" err="1"/>
              <a:t>prédire</a:t>
            </a:r>
            <a:r>
              <a:rPr sz="1200" dirty="0"/>
              <a:t> le prix des </a:t>
            </a:r>
            <a:r>
              <a:rPr sz="1200" dirty="0" err="1"/>
              <a:t>diamants</a:t>
            </a:r>
            <a:r>
              <a:rPr sz="1200" dirty="0"/>
              <a:t> </a:t>
            </a:r>
            <a:r>
              <a:rPr sz="1200" dirty="0" err="1"/>
              <a:t>en</a:t>
            </a:r>
            <a:r>
              <a:rPr sz="1200" dirty="0"/>
              <a:t> se </a:t>
            </a:r>
            <a:r>
              <a:rPr sz="1200" dirty="0" err="1"/>
              <a:t>basant</a:t>
            </a:r>
            <a:r>
              <a:rPr sz="1200" dirty="0"/>
              <a:t> sur les variables </a:t>
            </a:r>
            <a:r>
              <a:rPr sz="1200" dirty="0" err="1"/>
              <a:t>incluses</a:t>
            </a:r>
            <a:r>
              <a:rPr sz="1200" dirty="0"/>
              <a:t>. </a:t>
            </a:r>
            <a:r>
              <a:rPr sz="1200" dirty="0" err="1"/>
              <a:t>Cependant</a:t>
            </a:r>
            <a:r>
              <a:rPr sz="1200" dirty="0"/>
              <a:t>, </a:t>
            </a:r>
            <a:r>
              <a:rPr sz="1200" dirty="0" err="1"/>
              <a:t>l’interprétation</a:t>
            </a:r>
            <a:r>
              <a:rPr sz="1200" dirty="0"/>
              <a:t> de </a:t>
            </a:r>
            <a:r>
              <a:rPr sz="1200" dirty="0" err="1"/>
              <a:t>certains</a:t>
            </a:r>
            <a:r>
              <a:rPr sz="1200" dirty="0"/>
              <a:t> coefficients (</a:t>
            </a:r>
            <a:r>
              <a:rPr sz="1200" dirty="0" err="1"/>
              <a:t>notamment</a:t>
            </a:r>
            <a:r>
              <a:rPr sz="1200" dirty="0"/>
              <a:t> pour les dimensions x, y, et z) </a:t>
            </a:r>
            <a:r>
              <a:rPr sz="1200" dirty="0" err="1"/>
              <a:t>nécessite</a:t>
            </a:r>
            <a:r>
              <a:rPr sz="1200" dirty="0"/>
              <a:t> </a:t>
            </a:r>
            <a:r>
              <a:rPr sz="1200" dirty="0" err="1"/>
              <a:t>une</a:t>
            </a:r>
            <a:r>
              <a:rPr sz="1200" dirty="0"/>
              <a:t> attention </a:t>
            </a:r>
            <a:r>
              <a:rPr sz="1200" dirty="0" err="1"/>
              <a:t>particulière</a:t>
            </a:r>
            <a:r>
              <a:rPr sz="1200" dirty="0"/>
              <a:t>, car </a:t>
            </a:r>
            <a:r>
              <a:rPr sz="1200" dirty="0" err="1"/>
              <a:t>ils</a:t>
            </a:r>
            <a:r>
              <a:rPr sz="1200" dirty="0"/>
              <a:t> </a:t>
            </a:r>
            <a:r>
              <a:rPr sz="1200" dirty="0" err="1"/>
              <a:t>sont</a:t>
            </a:r>
            <a:r>
              <a:rPr sz="1200" dirty="0"/>
              <a:t> </a:t>
            </a:r>
            <a:r>
              <a:rPr sz="1200" dirty="0" err="1"/>
              <a:t>affectés</a:t>
            </a:r>
            <a:r>
              <a:rPr sz="1200" dirty="0"/>
              <a:t> par la </a:t>
            </a:r>
            <a:r>
              <a:rPr sz="1200" dirty="0" err="1"/>
              <a:t>multicollinéarité</a:t>
            </a:r>
            <a:r>
              <a:rPr sz="1200" dirty="0"/>
              <a:t>.</a:t>
            </a:r>
          </a:p>
        </p:txBody>
      </p:sp>
      <p:pic>
        <p:nvPicPr>
          <p:cNvPr id="6" name="Image 5">
            <a:extLst>
              <a:ext uri="{FF2B5EF4-FFF2-40B4-BE49-F238E27FC236}">
                <a16:creationId xmlns:a16="http://schemas.microsoft.com/office/drawing/2014/main" id="{85EBD70A-CA86-90A4-89FE-26DF9C775A36}"/>
              </a:ext>
            </a:extLst>
          </p:cNvPr>
          <p:cNvPicPr>
            <a:picLocks noChangeAspect="1"/>
          </p:cNvPicPr>
          <p:nvPr/>
        </p:nvPicPr>
        <p:blipFill>
          <a:blip r:embed="rId2"/>
          <a:stretch>
            <a:fillRect/>
          </a:stretch>
        </p:blipFill>
        <p:spPr>
          <a:xfrm>
            <a:off x="4151087" y="1805873"/>
            <a:ext cx="4544841" cy="588983"/>
          </a:xfrm>
          <a:prstGeom prst="rect">
            <a:avLst/>
          </a:prstGeom>
        </p:spPr>
      </p:pic>
      <p:pic>
        <p:nvPicPr>
          <p:cNvPr id="8" name="Image 7">
            <a:extLst>
              <a:ext uri="{FF2B5EF4-FFF2-40B4-BE49-F238E27FC236}">
                <a16:creationId xmlns:a16="http://schemas.microsoft.com/office/drawing/2014/main" id="{AE5C39A3-9D2E-5201-6CF2-75BD8A46EAD0}"/>
              </a:ext>
            </a:extLst>
          </p:cNvPr>
          <p:cNvPicPr>
            <a:picLocks noChangeAspect="1"/>
          </p:cNvPicPr>
          <p:nvPr/>
        </p:nvPicPr>
        <p:blipFill>
          <a:blip r:embed="rId3"/>
          <a:stretch>
            <a:fillRect/>
          </a:stretch>
        </p:blipFill>
        <p:spPr>
          <a:xfrm>
            <a:off x="4413639" y="2611473"/>
            <a:ext cx="3596952" cy="274344"/>
          </a:xfrm>
          <a:prstGeom prst="rect">
            <a:avLst/>
          </a:prstGeom>
        </p:spPr>
      </p:pic>
      <p:pic>
        <p:nvPicPr>
          <p:cNvPr id="10" name="Image 9">
            <a:extLst>
              <a:ext uri="{FF2B5EF4-FFF2-40B4-BE49-F238E27FC236}">
                <a16:creationId xmlns:a16="http://schemas.microsoft.com/office/drawing/2014/main" id="{F1C752F0-1894-71BB-E08F-37E71DCAB785}"/>
              </a:ext>
            </a:extLst>
          </p:cNvPr>
          <p:cNvPicPr>
            <a:picLocks noChangeAspect="1"/>
          </p:cNvPicPr>
          <p:nvPr/>
        </p:nvPicPr>
        <p:blipFill>
          <a:blip r:embed="rId4"/>
          <a:stretch>
            <a:fillRect/>
          </a:stretch>
        </p:blipFill>
        <p:spPr>
          <a:xfrm>
            <a:off x="4413639" y="2951389"/>
            <a:ext cx="3795089" cy="228620"/>
          </a:xfrm>
          <a:prstGeom prst="rect">
            <a:avLst/>
          </a:prstGeom>
        </p:spPr>
      </p:pic>
    </p:spTree>
    <p:extLst>
      <p:ext uri="{BB962C8B-B14F-4D97-AF65-F5344CB8AC3E}">
        <p14:creationId xmlns:p14="http://schemas.microsoft.com/office/powerpoint/2010/main" val="2235615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IV- MOD</a:t>
            </a:r>
            <a:r>
              <a:rPr b="1"/>
              <a:t>È</a:t>
            </a:r>
            <a:r>
              <a:t>LE DE REGRESSION</a:t>
            </a:r>
          </a:p>
        </p:txBody>
      </p:sp>
      <p:sp>
        <p:nvSpPr>
          <p:cNvPr id="3" name="Content Placeholder 2"/>
          <p:cNvSpPr>
            <a:spLocks noGrp="1"/>
          </p:cNvSpPr>
          <p:nvPr>
            <p:ph idx="1"/>
          </p:nvPr>
        </p:nvSpPr>
        <p:spPr>
          <a:xfrm>
            <a:off x="457200" y="1200151"/>
            <a:ext cx="8229600" cy="1020535"/>
          </a:xfrm>
        </p:spPr>
        <p:txBody>
          <a:bodyPr>
            <a:normAutofit/>
          </a:bodyPr>
          <a:lstStyle/>
          <a:p>
            <a:pPr marL="0" lvl="0" indent="0">
              <a:spcBef>
                <a:spcPts val="3000"/>
              </a:spcBef>
              <a:buNone/>
            </a:pPr>
            <a:r>
              <a:rPr b="1" dirty="0"/>
              <a:t>3. Estimation de la performance du </a:t>
            </a:r>
            <a:r>
              <a:rPr b="1" dirty="0" err="1"/>
              <a:t>modèle</a:t>
            </a:r>
            <a:r>
              <a:rPr b="1" dirty="0"/>
              <a:t>: le BIC</a:t>
            </a:r>
          </a:p>
          <a:p>
            <a:pPr marL="0" lvl="0" indent="0" algn="just">
              <a:buNone/>
            </a:pPr>
            <a:r>
              <a:rPr sz="1100" dirty="0" err="1"/>
              <a:t>Etant</a:t>
            </a:r>
            <a:r>
              <a:rPr sz="1100" dirty="0"/>
              <a:t> </a:t>
            </a:r>
            <a:r>
              <a:rPr sz="1100" dirty="0" err="1"/>
              <a:t>donné</a:t>
            </a:r>
            <a:r>
              <a:rPr sz="1100" dirty="0"/>
              <a:t> que nous avions des variables </a:t>
            </a:r>
            <a:r>
              <a:rPr sz="1100" dirty="0" err="1"/>
              <a:t>fortement</a:t>
            </a:r>
            <a:r>
              <a:rPr sz="1100" dirty="0"/>
              <a:t> </a:t>
            </a:r>
            <a:r>
              <a:rPr sz="1100" dirty="0" err="1"/>
              <a:t>correlées</a:t>
            </a:r>
            <a:r>
              <a:rPr sz="1100" dirty="0"/>
              <a:t> entre </a:t>
            </a:r>
            <a:r>
              <a:rPr sz="1100" dirty="0" err="1"/>
              <a:t>elles</a:t>
            </a:r>
            <a:r>
              <a:rPr sz="1100" dirty="0"/>
              <a:t> dans le </a:t>
            </a:r>
            <a:r>
              <a:rPr sz="1100" dirty="0" err="1"/>
              <a:t>modèle</a:t>
            </a:r>
            <a:r>
              <a:rPr sz="1100" dirty="0"/>
              <a:t> </a:t>
            </a:r>
            <a:r>
              <a:rPr sz="1100" dirty="0" err="1"/>
              <a:t>précédent</a:t>
            </a:r>
            <a:r>
              <a:rPr sz="1100" dirty="0"/>
              <a:t>, nous </a:t>
            </a:r>
            <a:r>
              <a:rPr sz="1100" dirty="0" err="1"/>
              <a:t>allons</a:t>
            </a:r>
            <a:r>
              <a:rPr sz="1100" dirty="0"/>
              <a:t> </a:t>
            </a:r>
            <a:r>
              <a:rPr sz="1100" dirty="0" err="1"/>
              <a:t>procéder</a:t>
            </a:r>
            <a:r>
              <a:rPr sz="1100" dirty="0"/>
              <a:t> à </a:t>
            </a:r>
            <a:r>
              <a:rPr sz="1100" dirty="0" err="1"/>
              <a:t>une</a:t>
            </a:r>
            <a:r>
              <a:rPr sz="1100" dirty="0"/>
              <a:t> </a:t>
            </a:r>
            <a:r>
              <a:rPr sz="1100" dirty="0" err="1"/>
              <a:t>sélection</a:t>
            </a:r>
            <a:r>
              <a:rPr sz="1100" dirty="0"/>
              <a:t> de variables avec le </a:t>
            </a:r>
            <a:r>
              <a:rPr sz="1100" dirty="0" err="1"/>
              <a:t>critère</a:t>
            </a:r>
            <a:r>
              <a:rPr sz="1100" dirty="0"/>
              <a:t> Bayesian Information Criterion (BIC). Il </a:t>
            </a:r>
            <a:r>
              <a:rPr sz="1100" dirty="0" err="1"/>
              <a:t>est</a:t>
            </a:r>
            <a:r>
              <a:rPr sz="1100" dirty="0"/>
              <a:t> </a:t>
            </a:r>
            <a:r>
              <a:rPr sz="1100" dirty="0" err="1"/>
              <a:t>parcimonieux</a:t>
            </a:r>
            <a:r>
              <a:rPr sz="1100" dirty="0"/>
              <a:t> et </a:t>
            </a:r>
            <a:r>
              <a:rPr sz="1100" dirty="0" err="1"/>
              <a:t>permet</a:t>
            </a:r>
            <a:r>
              <a:rPr sz="1100" dirty="0"/>
              <a:t> </a:t>
            </a:r>
            <a:r>
              <a:rPr sz="1100" dirty="0" err="1"/>
              <a:t>d’obtenir</a:t>
            </a:r>
            <a:r>
              <a:rPr sz="1100" dirty="0"/>
              <a:t> un </a:t>
            </a:r>
            <a:r>
              <a:rPr sz="1100" dirty="0" err="1"/>
              <a:t>modèle</a:t>
            </a:r>
            <a:r>
              <a:rPr sz="1100" dirty="0"/>
              <a:t> </a:t>
            </a:r>
            <a:r>
              <a:rPr sz="1100" dirty="0" err="1"/>
              <a:t>autant</a:t>
            </a:r>
            <a:r>
              <a:rPr sz="1100" dirty="0"/>
              <a:t> performant que les </a:t>
            </a:r>
            <a:r>
              <a:rPr sz="1100" dirty="0" err="1"/>
              <a:t>autres</a:t>
            </a:r>
            <a:r>
              <a:rPr sz="1100" dirty="0"/>
              <a:t> </a:t>
            </a:r>
            <a:r>
              <a:rPr sz="1100" dirty="0" err="1"/>
              <a:t>modèles</a:t>
            </a:r>
            <a:r>
              <a:rPr sz="1100" dirty="0"/>
              <a:t> </a:t>
            </a:r>
            <a:r>
              <a:rPr sz="1100" dirty="0" err="1"/>
              <a:t>mais</a:t>
            </a:r>
            <a:r>
              <a:rPr sz="1100" dirty="0"/>
              <a:t> avec le </a:t>
            </a:r>
            <a:r>
              <a:rPr sz="1100" dirty="0" err="1"/>
              <a:t>moins</a:t>
            </a:r>
            <a:r>
              <a:rPr sz="1100" dirty="0"/>
              <a:t> de variables.</a:t>
            </a:r>
          </a:p>
        </p:txBody>
      </p:sp>
      <p:pic>
        <p:nvPicPr>
          <p:cNvPr id="5" name="Image 4">
            <a:extLst>
              <a:ext uri="{FF2B5EF4-FFF2-40B4-BE49-F238E27FC236}">
                <a16:creationId xmlns:a16="http://schemas.microsoft.com/office/drawing/2014/main" id="{3CCD1521-A2D9-B947-2F9A-18E44CB5ED67}"/>
              </a:ext>
            </a:extLst>
          </p:cNvPr>
          <p:cNvPicPr>
            <a:picLocks noChangeAspect="1"/>
          </p:cNvPicPr>
          <p:nvPr/>
        </p:nvPicPr>
        <p:blipFill>
          <a:blip r:embed="rId2"/>
          <a:stretch>
            <a:fillRect/>
          </a:stretch>
        </p:blipFill>
        <p:spPr>
          <a:xfrm>
            <a:off x="577733" y="2455381"/>
            <a:ext cx="2705334" cy="1684166"/>
          </a:xfrm>
          <a:prstGeom prst="rect">
            <a:avLst/>
          </a:prstGeom>
        </p:spPr>
      </p:pic>
      <p:pic>
        <p:nvPicPr>
          <p:cNvPr id="7" name="Image 6">
            <a:extLst>
              <a:ext uri="{FF2B5EF4-FFF2-40B4-BE49-F238E27FC236}">
                <a16:creationId xmlns:a16="http://schemas.microsoft.com/office/drawing/2014/main" id="{CFD8E6DF-7A7A-0DDC-4F7E-553AF0DB4BBE}"/>
              </a:ext>
            </a:extLst>
          </p:cNvPr>
          <p:cNvPicPr>
            <a:picLocks noChangeAspect="1"/>
          </p:cNvPicPr>
          <p:nvPr/>
        </p:nvPicPr>
        <p:blipFill>
          <a:blip r:embed="rId3"/>
          <a:stretch>
            <a:fillRect/>
          </a:stretch>
        </p:blipFill>
        <p:spPr>
          <a:xfrm>
            <a:off x="4368330" y="2357608"/>
            <a:ext cx="2453853" cy="1242168"/>
          </a:xfrm>
          <a:prstGeom prst="rect">
            <a:avLst/>
          </a:prstGeom>
        </p:spPr>
      </p:pic>
      <p:pic>
        <p:nvPicPr>
          <p:cNvPr id="9" name="Image 8">
            <a:extLst>
              <a:ext uri="{FF2B5EF4-FFF2-40B4-BE49-F238E27FC236}">
                <a16:creationId xmlns:a16="http://schemas.microsoft.com/office/drawing/2014/main" id="{3ECA9CDC-8EC2-F9D5-B3B5-B544304349BC}"/>
              </a:ext>
            </a:extLst>
          </p:cNvPr>
          <p:cNvPicPr>
            <a:picLocks noChangeAspect="1"/>
          </p:cNvPicPr>
          <p:nvPr/>
        </p:nvPicPr>
        <p:blipFill>
          <a:blip r:embed="rId4"/>
          <a:stretch>
            <a:fillRect/>
          </a:stretch>
        </p:blipFill>
        <p:spPr>
          <a:xfrm>
            <a:off x="4368330" y="3638783"/>
            <a:ext cx="2255715" cy="556308"/>
          </a:xfrm>
          <a:prstGeom prst="rect">
            <a:avLst/>
          </a:prstGeom>
        </p:spPr>
      </p:pic>
    </p:spTree>
    <p:extLst>
      <p:ext uri="{BB962C8B-B14F-4D97-AF65-F5344CB8AC3E}">
        <p14:creationId xmlns:p14="http://schemas.microsoft.com/office/powerpoint/2010/main" val="701349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IV- MOD</a:t>
            </a:r>
            <a:r>
              <a:rPr b="1"/>
              <a:t>È</a:t>
            </a:r>
            <a:r>
              <a:t>LE DE REGRESSION</a:t>
            </a:r>
          </a:p>
        </p:txBody>
      </p:sp>
      <p:sp>
        <p:nvSpPr>
          <p:cNvPr id="3" name="Content Placeholder 2"/>
          <p:cNvSpPr>
            <a:spLocks noGrp="1"/>
          </p:cNvSpPr>
          <p:nvPr>
            <p:ph idx="1"/>
          </p:nvPr>
        </p:nvSpPr>
        <p:spPr>
          <a:xfrm>
            <a:off x="457200" y="1200151"/>
            <a:ext cx="3526971" cy="3074306"/>
          </a:xfrm>
        </p:spPr>
        <p:txBody>
          <a:bodyPr>
            <a:normAutofit/>
          </a:bodyPr>
          <a:lstStyle/>
          <a:p>
            <a:pPr marL="0" lvl="0" indent="0">
              <a:spcBef>
                <a:spcPts val="3000"/>
              </a:spcBef>
              <a:buNone/>
            </a:pPr>
            <a:r>
              <a:rPr b="1" dirty="0"/>
              <a:t>3. Estimation de la performance du </a:t>
            </a:r>
            <a:r>
              <a:rPr b="1" dirty="0" err="1"/>
              <a:t>modèle</a:t>
            </a:r>
            <a:r>
              <a:rPr b="1" dirty="0"/>
              <a:t>: le BIC</a:t>
            </a:r>
          </a:p>
          <a:p>
            <a:pPr marL="0" lvl="0" indent="0" algn="just">
              <a:buNone/>
            </a:pPr>
            <a:r>
              <a:rPr sz="1100" dirty="0"/>
              <a:t>Le </a:t>
            </a:r>
            <a:r>
              <a:rPr sz="1100" dirty="0" err="1"/>
              <a:t>critère</a:t>
            </a:r>
            <a:r>
              <a:rPr sz="1100" dirty="0"/>
              <a:t> BIC </a:t>
            </a:r>
            <a:r>
              <a:rPr sz="1100" dirty="0" err="1"/>
              <a:t>suggère</a:t>
            </a:r>
            <a:r>
              <a:rPr sz="1100" dirty="0"/>
              <a:t> que les variables les plus </a:t>
            </a:r>
            <a:r>
              <a:rPr sz="1100" dirty="0" err="1"/>
              <a:t>pertinentes</a:t>
            </a:r>
            <a:r>
              <a:rPr sz="1100" dirty="0"/>
              <a:t> de </a:t>
            </a:r>
            <a:r>
              <a:rPr sz="1100" dirty="0" err="1"/>
              <a:t>ce</a:t>
            </a:r>
            <a:r>
              <a:rPr sz="1100" dirty="0"/>
              <a:t> </a:t>
            </a:r>
            <a:r>
              <a:rPr sz="1100" dirty="0" err="1"/>
              <a:t>modèle</a:t>
            </a:r>
            <a:r>
              <a:rPr sz="1100" dirty="0"/>
              <a:t> </a:t>
            </a:r>
            <a:r>
              <a:rPr sz="1100" dirty="0" err="1"/>
              <a:t>sont</a:t>
            </a:r>
            <a:r>
              <a:rPr sz="1100" dirty="0"/>
              <a:t> carat, depth, table, et x. Le </a:t>
            </a:r>
            <a:r>
              <a:rPr sz="1100" dirty="0" err="1"/>
              <a:t>modèle</a:t>
            </a:r>
            <a:r>
              <a:rPr sz="1100" dirty="0"/>
              <a:t> </a:t>
            </a:r>
            <a:r>
              <a:rPr sz="1100" dirty="0" err="1"/>
              <a:t>constitué</a:t>
            </a:r>
            <a:r>
              <a:rPr sz="1100" dirty="0"/>
              <a:t> de </a:t>
            </a:r>
            <a:r>
              <a:rPr sz="1100" dirty="0" err="1"/>
              <a:t>ces</a:t>
            </a:r>
            <a:r>
              <a:rPr sz="1100" dirty="0"/>
              <a:t> 4 variables </a:t>
            </a:r>
            <a:r>
              <a:rPr sz="1100" dirty="0" err="1"/>
              <a:t>est</a:t>
            </a:r>
            <a:r>
              <a:rPr sz="1100" dirty="0"/>
              <a:t> </a:t>
            </a:r>
            <a:r>
              <a:rPr sz="1100" dirty="0" err="1"/>
              <a:t>significatif</a:t>
            </a:r>
            <a:r>
              <a:rPr sz="1100" dirty="0"/>
              <a:t> (p-value: &lt; 2.2e-16) et </a:t>
            </a:r>
            <a:r>
              <a:rPr sz="1100" dirty="0" err="1"/>
              <a:t>explique</a:t>
            </a:r>
            <a:r>
              <a:rPr sz="1100" dirty="0"/>
              <a:t> 85.86% de la variation du prix des </a:t>
            </a:r>
            <a:r>
              <a:rPr sz="1100" dirty="0" err="1"/>
              <a:t>diamants</a:t>
            </a:r>
            <a:r>
              <a:rPr sz="1100" dirty="0"/>
              <a:t>, tout </a:t>
            </a:r>
            <a:r>
              <a:rPr sz="1100" dirty="0" err="1"/>
              <a:t>comme</a:t>
            </a:r>
            <a:r>
              <a:rPr sz="1100" dirty="0"/>
              <a:t> le </a:t>
            </a:r>
            <a:r>
              <a:rPr sz="1100" dirty="0" err="1"/>
              <a:t>modèle</a:t>
            </a:r>
            <a:r>
              <a:rPr sz="1100" dirty="0"/>
              <a:t> </a:t>
            </a:r>
            <a:r>
              <a:rPr sz="1100" dirty="0" err="1"/>
              <a:t>saturé</a:t>
            </a:r>
            <a:r>
              <a:rPr sz="1100" dirty="0"/>
              <a:t>.</a:t>
            </a:r>
          </a:p>
        </p:txBody>
      </p:sp>
      <p:pic>
        <p:nvPicPr>
          <p:cNvPr id="7" name="Image 6">
            <a:extLst>
              <a:ext uri="{FF2B5EF4-FFF2-40B4-BE49-F238E27FC236}">
                <a16:creationId xmlns:a16="http://schemas.microsoft.com/office/drawing/2014/main" id="{35D54B41-F8FD-7750-48A0-D97F228AE1D1}"/>
              </a:ext>
            </a:extLst>
          </p:cNvPr>
          <p:cNvPicPr>
            <a:picLocks noChangeAspect="1"/>
          </p:cNvPicPr>
          <p:nvPr/>
        </p:nvPicPr>
        <p:blipFill>
          <a:blip r:embed="rId2"/>
          <a:stretch>
            <a:fillRect/>
          </a:stretch>
        </p:blipFill>
        <p:spPr>
          <a:xfrm>
            <a:off x="4098034" y="944739"/>
            <a:ext cx="4770533" cy="3254022"/>
          </a:xfrm>
          <a:prstGeom prst="rect">
            <a:avLst/>
          </a:prstGeom>
        </p:spPr>
      </p:pic>
    </p:spTree>
    <p:extLst>
      <p:ext uri="{BB962C8B-B14F-4D97-AF65-F5344CB8AC3E}">
        <p14:creationId xmlns:p14="http://schemas.microsoft.com/office/powerpoint/2010/main" val="3264367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IV- MOD</a:t>
            </a:r>
            <a:r>
              <a:rPr b="1"/>
              <a:t>È</a:t>
            </a:r>
            <a:r>
              <a:t>LE DE REGRESSION</a:t>
            </a:r>
          </a:p>
        </p:txBody>
      </p:sp>
      <p:sp>
        <p:nvSpPr>
          <p:cNvPr id="3" name="Content Placeholder 2"/>
          <p:cNvSpPr>
            <a:spLocks noGrp="1"/>
          </p:cNvSpPr>
          <p:nvPr>
            <p:ph idx="1"/>
          </p:nvPr>
        </p:nvSpPr>
        <p:spPr>
          <a:xfrm>
            <a:off x="457199" y="1200151"/>
            <a:ext cx="8403771" cy="1717220"/>
          </a:xfrm>
        </p:spPr>
        <p:txBody>
          <a:bodyPr>
            <a:normAutofit/>
          </a:bodyPr>
          <a:lstStyle/>
          <a:p>
            <a:pPr marL="0" lvl="0" indent="0">
              <a:spcBef>
                <a:spcPts val="3000"/>
              </a:spcBef>
              <a:buNone/>
            </a:pPr>
            <a:r>
              <a:rPr b="1" dirty="0"/>
              <a:t>4. </a:t>
            </a:r>
            <a:r>
              <a:rPr b="1" dirty="0" err="1"/>
              <a:t>Prédiction</a:t>
            </a:r>
            <a:endParaRPr b="1" dirty="0"/>
          </a:p>
          <a:p>
            <a:pPr marL="0" lvl="0" indent="0" algn="just">
              <a:buNone/>
            </a:pPr>
            <a:r>
              <a:rPr dirty="0"/>
              <a:t>Pour la </a:t>
            </a:r>
            <a:r>
              <a:rPr dirty="0" err="1"/>
              <a:t>prédiction</a:t>
            </a:r>
            <a:r>
              <a:rPr dirty="0"/>
              <a:t>, nous </a:t>
            </a:r>
            <a:r>
              <a:rPr dirty="0" err="1"/>
              <a:t>allons</a:t>
            </a:r>
            <a:r>
              <a:rPr dirty="0"/>
              <a:t> </a:t>
            </a:r>
            <a:r>
              <a:rPr dirty="0" err="1"/>
              <a:t>utiliser</a:t>
            </a:r>
            <a:r>
              <a:rPr dirty="0"/>
              <a:t> le </a:t>
            </a:r>
            <a:r>
              <a:rPr dirty="0" err="1"/>
              <a:t>modèle</a:t>
            </a:r>
            <a:r>
              <a:rPr dirty="0"/>
              <a:t> final qui a </a:t>
            </a:r>
            <a:r>
              <a:rPr dirty="0" err="1"/>
              <a:t>été</a:t>
            </a:r>
            <a:r>
              <a:rPr dirty="0"/>
              <a:t> </a:t>
            </a:r>
            <a:r>
              <a:rPr dirty="0" err="1"/>
              <a:t>fourni</a:t>
            </a:r>
            <a:r>
              <a:rPr dirty="0"/>
              <a:t> grâce à la </a:t>
            </a:r>
            <a:r>
              <a:rPr dirty="0" err="1"/>
              <a:t>sélection</a:t>
            </a:r>
            <a:r>
              <a:rPr dirty="0"/>
              <a:t> </a:t>
            </a:r>
            <a:r>
              <a:rPr dirty="0" err="1"/>
              <a:t>effectuée</a:t>
            </a:r>
            <a:r>
              <a:rPr dirty="0"/>
              <a:t> avec le </a:t>
            </a:r>
            <a:r>
              <a:rPr dirty="0" err="1"/>
              <a:t>critère</a:t>
            </a:r>
            <a:r>
              <a:rPr dirty="0"/>
              <a:t> BIC. Et nous </a:t>
            </a:r>
            <a:r>
              <a:rPr dirty="0" err="1"/>
              <a:t>avons</a:t>
            </a:r>
            <a:r>
              <a:rPr dirty="0"/>
              <a:t> </a:t>
            </a:r>
            <a:r>
              <a:rPr dirty="0" err="1"/>
              <a:t>obtenu</a:t>
            </a:r>
            <a:r>
              <a:rPr dirty="0"/>
              <a:t> les </a:t>
            </a:r>
            <a:r>
              <a:rPr dirty="0" err="1"/>
              <a:t>prédictions</a:t>
            </a:r>
            <a:r>
              <a:rPr dirty="0"/>
              <a:t> </a:t>
            </a:r>
            <a:r>
              <a:rPr dirty="0" err="1"/>
              <a:t>suivantes</a:t>
            </a:r>
            <a:r>
              <a:rPr dirty="0"/>
              <a:t> pour les 06 </a:t>
            </a:r>
            <a:r>
              <a:rPr dirty="0" err="1"/>
              <a:t>pemiers</a:t>
            </a:r>
            <a:r>
              <a:rPr dirty="0"/>
              <a:t> tests :</a:t>
            </a:r>
          </a:p>
        </p:txBody>
      </p:sp>
      <p:pic>
        <p:nvPicPr>
          <p:cNvPr id="5" name="Image 4">
            <a:extLst>
              <a:ext uri="{FF2B5EF4-FFF2-40B4-BE49-F238E27FC236}">
                <a16:creationId xmlns:a16="http://schemas.microsoft.com/office/drawing/2014/main" id="{83E5448D-9ABA-5088-A0B9-E6BDD5381053}"/>
              </a:ext>
            </a:extLst>
          </p:cNvPr>
          <p:cNvPicPr>
            <a:picLocks noChangeAspect="1"/>
          </p:cNvPicPr>
          <p:nvPr/>
        </p:nvPicPr>
        <p:blipFill>
          <a:blip r:embed="rId2"/>
          <a:stretch>
            <a:fillRect/>
          </a:stretch>
        </p:blipFill>
        <p:spPr>
          <a:xfrm>
            <a:off x="1157120" y="3135085"/>
            <a:ext cx="6231362" cy="706139"/>
          </a:xfrm>
          <a:prstGeom prst="rect">
            <a:avLst/>
          </a:prstGeom>
        </p:spPr>
      </p:pic>
    </p:spTree>
    <p:extLst>
      <p:ext uri="{BB962C8B-B14F-4D97-AF65-F5344CB8AC3E}">
        <p14:creationId xmlns:p14="http://schemas.microsoft.com/office/powerpoint/2010/main" val="2728255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IV- MOD</a:t>
            </a:r>
            <a:r>
              <a:rPr b="1"/>
              <a:t>È</a:t>
            </a:r>
            <a:r>
              <a:t>LE DE REGRESSION</a:t>
            </a:r>
          </a:p>
        </p:txBody>
      </p:sp>
      <p:sp>
        <p:nvSpPr>
          <p:cNvPr id="3" name="Content Placeholder 2"/>
          <p:cNvSpPr>
            <a:spLocks noGrp="1"/>
          </p:cNvSpPr>
          <p:nvPr>
            <p:ph idx="1"/>
          </p:nvPr>
        </p:nvSpPr>
        <p:spPr>
          <a:xfrm>
            <a:off x="457200" y="1200151"/>
            <a:ext cx="8229600" cy="2225220"/>
          </a:xfrm>
        </p:spPr>
        <p:txBody>
          <a:bodyPr>
            <a:normAutofit/>
          </a:bodyPr>
          <a:lstStyle/>
          <a:p>
            <a:pPr marL="0" lvl="0" indent="0">
              <a:spcBef>
                <a:spcPts val="3000"/>
              </a:spcBef>
              <a:buNone/>
            </a:pPr>
            <a:r>
              <a:rPr b="1" dirty="0"/>
              <a:t>5. Axes </a:t>
            </a:r>
            <a:r>
              <a:rPr b="1" dirty="0" err="1"/>
              <a:t>d’amélioration</a:t>
            </a:r>
            <a:endParaRPr b="1" dirty="0"/>
          </a:p>
          <a:p>
            <a:pPr marL="0" lvl="0" indent="0" algn="just">
              <a:buNone/>
            </a:pPr>
            <a:r>
              <a:rPr dirty="0"/>
              <a:t>Pour </a:t>
            </a:r>
            <a:r>
              <a:rPr dirty="0" err="1"/>
              <a:t>améliorer</a:t>
            </a:r>
            <a:r>
              <a:rPr dirty="0"/>
              <a:t> </a:t>
            </a:r>
            <a:r>
              <a:rPr dirty="0" err="1"/>
              <a:t>ce</a:t>
            </a:r>
            <a:r>
              <a:rPr dirty="0"/>
              <a:t> </a:t>
            </a:r>
            <a:r>
              <a:rPr dirty="0" err="1"/>
              <a:t>modèle</a:t>
            </a:r>
            <a:r>
              <a:rPr dirty="0"/>
              <a:t>, on </a:t>
            </a:r>
            <a:r>
              <a:rPr dirty="0" err="1"/>
              <a:t>pourrait</a:t>
            </a:r>
            <a:r>
              <a:rPr dirty="0"/>
              <a:t> </a:t>
            </a:r>
            <a:r>
              <a:rPr dirty="0" err="1"/>
              <a:t>envisager</a:t>
            </a:r>
            <a:r>
              <a:rPr dirty="0"/>
              <a:t> </a:t>
            </a:r>
            <a:r>
              <a:rPr dirty="0" err="1"/>
              <a:t>d’exclure</a:t>
            </a:r>
            <a:r>
              <a:rPr dirty="0"/>
              <a:t> </a:t>
            </a:r>
            <a:r>
              <a:rPr dirty="0" err="1"/>
              <a:t>ou</a:t>
            </a:r>
            <a:r>
              <a:rPr dirty="0"/>
              <a:t> de transformer </a:t>
            </a:r>
            <a:r>
              <a:rPr dirty="0" err="1"/>
              <a:t>certaines</a:t>
            </a:r>
            <a:r>
              <a:rPr dirty="0"/>
              <a:t> variables, </a:t>
            </a:r>
            <a:r>
              <a:rPr dirty="0" err="1"/>
              <a:t>d’ajouter</a:t>
            </a:r>
            <a:r>
              <a:rPr dirty="0"/>
              <a:t> des interactions </a:t>
            </a:r>
            <a:r>
              <a:rPr dirty="0" err="1"/>
              <a:t>si</a:t>
            </a:r>
            <a:r>
              <a:rPr dirty="0"/>
              <a:t> </a:t>
            </a:r>
            <a:r>
              <a:rPr dirty="0" err="1"/>
              <a:t>pertinentes</a:t>
            </a:r>
            <a:r>
              <a:rPr dirty="0"/>
              <a:t>, </a:t>
            </a:r>
            <a:r>
              <a:rPr dirty="0" err="1"/>
              <a:t>ou</a:t>
            </a:r>
            <a:r>
              <a:rPr dirty="0"/>
              <a:t> </a:t>
            </a:r>
            <a:r>
              <a:rPr dirty="0" err="1"/>
              <a:t>d’explorer</a:t>
            </a:r>
            <a:r>
              <a:rPr dirty="0"/>
              <a:t> des </a:t>
            </a:r>
            <a:r>
              <a:rPr dirty="0" err="1"/>
              <a:t>modèles</a:t>
            </a:r>
            <a:r>
              <a:rPr dirty="0"/>
              <a:t> non </a:t>
            </a:r>
            <a:r>
              <a:rPr dirty="0" err="1"/>
              <a:t>linéaires</a:t>
            </a:r>
            <a:r>
              <a:rPr dirty="0"/>
              <a:t> </a:t>
            </a:r>
            <a:r>
              <a:rPr dirty="0" err="1"/>
              <a:t>ou</a:t>
            </a:r>
            <a:r>
              <a:rPr dirty="0"/>
              <a:t> des </a:t>
            </a:r>
            <a:r>
              <a:rPr dirty="0" err="1"/>
              <a:t>méthodes</a:t>
            </a:r>
            <a:r>
              <a:rPr dirty="0"/>
              <a:t> </a:t>
            </a:r>
            <a:r>
              <a:rPr dirty="0" err="1"/>
              <a:t>d’ensemble</a:t>
            </a:r>
            <a:r>
              <a:rPr dirty="0"/>
              <a:t> </a:t>
            </a:r>
            <a:r>
              <a:rPr dirty="0" err="1"/>
              <a:t>si</a:t>
            </a:r>
            <a:r>
              <a:rPr dirty="0"/>
              <a:t> la </a:t>
            </a:r>
            <a:r>
              <a:rPr dirty="0" err="1"/>
              <a:t>complexité</a:t>
            </a:r>
            <a:r>
              <a:rPr dirty="0"/>
              <a:t> des relations le </a:t>
            </a:r>
            <a:r>
              <a:rPr dirty="0" err="1"/>
              <a:t>justifie</a:t>
            </a:r>
            <a:r>
              <a:rPr dirty="0"/>
              <a:t>.</a:t>
            </a:r>
          </a:p>
        </p:txBody>
      </p:sp>
    </p:spTree>
    <p:extLst>
      <p:ext uri="{BB962C8B-B14F-4D97-AF65-F5344CB8AC3E}">
        <p14:creationId xmlns:p14="http://schemas.microsoft.com/office/powerpoint/2010/main" val="3069493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INTRODUCTION ET PROBLEMATIQUE</a:t>
            </a:r>
          </a:p>
        </p:txBody>
      </p:sp>
      <p:sp>
        <p:nvSpPr>
          <p:cNvPr id="3" name="Content Placeholder 2"/>
          <p:cNvSpPr>
            <a:spLocks noGrp="1"/>
          </p:cNvSpPr>
          <p:nvPr>
            <p:ph idx="1"/>
          </p:nvPr>
        </p:nvSpPr>
        <p:spPr>
          <a:xfrm>
            <a:off x="457200" y="1200151"/>
            <a:ext cx="8229600" cy="2698081"/>
          </a:xfrm>
        </p:spPr>
        <p:txBody>
          <a:bodyPr>
            <a:normAutofit fontScale="92500" lnSpcReduction="10000"/>
          </a:bodyPr>
          <a:lstStyle/>
          <a:p>
            <a:pPr marL="0" lvl="0" indent="0" algn="just">
              <a:buNone/>
            </a:pPr>
            <a:r>
              <a:rPr lang="fr-FR" sz="1800" dirty="0"/>
              <a:t>Face à la fluctuation des prix des diamants sur les marchés internationaux, exacerbée par la volatilité économique actuelle et une demande en constante évolution, il devient crucial pour les acteurs de l'industrie diamantaire de disposer d'outils de prédiction fiables.</a:t>
            </a:r>
          </a:p>
          <a:p>
            <a:pPr marL="0" lvl="0" indent="0" algn="just">
              <a:buNone/>
            </a:pPr>
            <a:endParaRPr lang="fr-FR" sz="1800" dirty="0"/>
          </a:p>
          <a:p>
            <a:pPr marL="0" lvl="0" indent="0" algn="just">
              <a:buNone/>
            </a:pPr>
            <a:r>
              <a:rPr lang="fr-FR" sz="1800" dirty="0"/>
              <a:t>L'objectif est de créer un modèle pour prédire le prix des diamants à partir de leurs caractéristiques, aidant ainsi les professionnels de l'industrie à évaluer leur valeur pour l'achat ou la vente. La précision des prédictions dépendra essentiellement de la qualité des données et du choix judicieux des caractéristiques et du modèle de régression. Cette approche permettra aux bijoutiers, négociants et enchérisseurs de prendre des décisions informées.</a:t>
            </a:r>
          </a:p>
        </p:txBody>
      </p:sp>
    </p:spTree>
    <p:extLst>
      <p:ext uri="{BB962C8B-B14F-4D97-AF65-F5344CB8AC3E}">
        <p14:creationId xmlns:p14="http://schemas.microsoft.com/office/powerpoint/2010/main" val="1406186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CONCLUSION GÉNÉRALE</a:t>
            </a:r>
          </a:p>
        </p:txBody>
      </p:sp>
      <p:sp>
        <p:nvSpPr>
          <p:cNvPr id="3" name="Content Placeholder 2"/>
          <p:cNvSpPr>
            <a:spLocks noGrp="1"/>
          </p:cNvSpPr>
          <p:nvPr>
            <p:ph idx="1"/>
          </p:nvPr>
        </p:nvSpPr>
        <p:spPr/>
        <p:txBody>
          <a:bodyPr>
            <a:normAutofit/>
          </a:bodyPr>
          <a:lstStyle/>
          <a:p>
            <a:pPr marL="0" lvl="0" indent="0" algn="just">
              <a:buNone/>
            </a:pPr>
            <a:r>
              <a:rPr sz="1800" dirty="0"/>
              <a:t>Le </a:t>
            </a:r>
            <a:r>
              <a:rPr sz="1800" dirty="0" err="1"/>
              <a:t>modèle</a:t>
            </a:r>
            <a:r>
              <a:rPr sz="1800" dirty="0"/>
              <a:t> de </a:t>
            </a:r>
            <a:r>
              <a:rPr sz="1800" dirty="0" err="1"/>
              <a:t>régression</a:t>
            </a:r>
            <a:r>
              <a:rPr sz="1800" dirty="0"/>
              <a:t> </a:t>
            </a:r>
            <a:r>
              <a:rPr sz="1800" dirty="0" err="1"/>
              <a:t>linéaire</a:t>
            </a:r>
            <a:r>
              <a:rPr sz="1800" dirty="0"/>
              <a:t> </a:t>
            </a:r>
            <a:r>
              <a:rPr sz="1800" dirty="0" err="1"/>
              <a:t>ajusté</a:t>
            </a:r>
            <a:r>
              <a:rPr sz="1800" dirty="0"/>
              <a:t> sur le dataset des </a:t>
            </a:r>
            <a:r>
              <a:rPr sz="1800" dirty="0" err="1"/>
              <a:t>diamants</a:t>
            </a:r>
            <a:r>
              <a:rPr sz="1800" dirty="0"/>
              <a:t> </a:t>
            </a:r>
            <a:r>
              <a:rPr sz="1800" dirty="0" err="1"/>
              <a:t>démontre</a:t>
            </a:r>
            <a:r>
              <a:rPr sz="1800" dirty="0"/>
              <a:t> </a:t>
            </a:r>
            <a:r>
              <a:rPr sz="1800" dirty="0" err="1"/>
              <a:t>une</a:t>
            </a:r>
            <a:r>
              <a:rPr sz="1800" dirty="0"/>
              <a:t> </a:t>
            </a:r>
            <a:r>
              <a:rPr sz="1800" dirty="0" err="1"/>
              <a:t>capacité</a:t>
            </a:r>
            <a:r>
              <a:rPr sz="1800" dirty="0"/>
              <a:t> </a:t>
            </a:r>
            <a:r>
              <a:rPr sz="1800" dirty="0" err="1"/>
              <a:t>élevée</a:t>
            </a:r>
            <a:r>
              <a:rPr sz="1800" dirty="0"/>
              <a:t> à </a:t>
            </a:r>
            <a:r>
              <a:rPr sz="1800" dirty="0" err="1"/>
              <a:t>prédire</a:t>
            </a:r>
            <a:r>
              <a:rPr sz="1800" dirty="0"/>
              <a:t> le prix des </a:t>
            </a:r>
            <a:r>
              <a:rPr sz="1800" dirty="0" err="1"/>
              <a:t>diamants</a:t>
            </a:r>
            <a:r>
              <a:rPr sz="1800" dirty="0"/>
              <a:t>, avec un R² </a:t>
            </a:r>
            <a:r>
              <a:rPr sz="1800" dirty="0" err="1"/>
              <a:t>ajusté</a:t>
            </a:r>
            <a:r>
              <a:rPr sz="1800" dirty="0"/>
              <a:t> de 0.8593, </a:t>
            </a:r>
            <a:r>
              <a:rPr sz="1800" dirty="0" err="1"/>
              <a:t>indiquant</a:t>
            </a:r>
            <a:r>
              <a:rPr sz="1800" dirty="0"/>
              <a:t> que le </a:t>
            </a:r>
            <a:r>
              <a:rPr sz="1800" dirty="0" err="1"/>
              <a:t>modèle</a:t>
            </a:r>
            <a:r>
              <a:rPr sz="1800" dirty="0"/>
              <a:t> </a:t>
            </a:r>
            <a:r>
              <a:rPr sz="1800" dirty="0" err="1"/>
              <a:t>explique</a:t>
            </a:r>
            <a:r>
              <a:rPr sz="1800" dirty="0"/>
              <a:t> environ 86% de la </a:t>
            </a:r>
            <a:r>
              <a:rPr sz="1800" dirty="0" err="1"/>
              <a:t>variabilité</a:t>
            </a:r>
            <a:r>
              <a:rPr sz="1800" dirty="0"/>
              <a:t> du prix à </a:t>
            </a:r>
            <a:r>
              <a:rPr sz="1800" dirty="0" err="1"/>
              <a:t>partir</a:t>
            </a:r>
            <a:r>
              <a:rPr sz="1800" dirty="0"/>
              <a:t> des variables </a:t>
            </a:r>
            <a:r>
              <a:rPr sz="1800" dirty="0" err="1"/>
              <a:t>sélectionnées</a:t>
            </a:r>
            <a:r>
              <a:rPr sz="1800" dirty="0"/>
              <a:t> </a:t>
            </a:r>
            <a:r>
              <a:rPr sz="1800" dirty="0" err="1"/>
              <a:t>telles</a:t>
            </a:r>
            <a:r>
              <a:rPr sz="1800" dirty="0"/>
              <a:t> que le carat, la </a:t>
            </a:r>
            <a:r>
              <a:rPr sz="1800" dirty="0" err="1"/>
              <a:t>profondeur</a:t>
            </a:r>
            <a:r>
              <a:rPr sz="1800" dirty="0"/>
              <a:t>, la table et la dimension x. Les coefficients </a:t>
            </a:r>
            <a:r>
              <a:rPr sz="1800" dirty="0" err="1"/>
              <a:t>significatifs</a:t>
            </a:r>
            <a:r>
              <a:rPr sz="1800" dirty="0"/>
              <a:t> pour </a:t>
            </a:r>
            <a:r>
              <a:rPr sz="1800" dirty="0" err="1"/>
              <a:t>toutes</a:t>
            </a:r>
            <a:r>
              <a:rPr sz="1800" dirty="0"/>
              <a:t> </a:t>
            </a:r>
            <a:r>
              <a:rPr sz="1800" dirty="0" err="1"/>
              <a:t>ces</a:t>
            </a:r>
            <a:r>
              <a:rPr sz="1800" dirty="0"/>
              <a:t> variables </a:t>
            </a:r>
            <a:r>
              <a:rPr sz="1800" dirty="0" err="1"/>
              <a:t>suggèrent</a:t>
            </a:r>
            <a:r>
              <a:rPr sz="1800" dirty="0"/>
              <a:t> des relations fortes et </a:t>
            </a:r>
            <a:r>
              <a:rPr sz="1800" dirty="0" err="1"/>
              <a:t>statistiquement</a:t>
            </a:r>
            <a:r>
              <a:rPr sz="1800" dirty="0"/>
              <a:t> </a:t>
            </a:r>
            <a:r>
              <a:rPr sz="1800" dirty="0" err="1"/>
              <a:t>significatives</a:t>
            </a:r>
            <a:r>
              <a:rPr sz="1800" dirty="0"/>
              <a:t> avec le prix. Les </a:t>
            </a:r>
            <a:r>
              <a:rPr sz="1800" dirty="0" err="1"/>
              <a:t>erreurs</a:t>
            </a:r>
            <a:r>
              <a:rPr sz="1800" dirty="0"/>
              <a:t> </a:t>
            </a:r>
            <a:r>
              <a:rPr sz="1800" dirty="0" err="1"/>
              <a:t>résiduelles</a:t>
            </a:r>
            <a:r>
              <a:rPr sz="1800" dirty="0"/>
              <a:t> </a:t>
            </a:r>
            <a:r>
              <a:rPr sz="1800" dirty="0" err="1"/>
              <a:t>sont</a:t>
            </a:r>
            <a:r>
              <a:rPr sz="1800" dirty="0"/>
              <a:t> </a:t>
            </a:r>
            <a:r>
              <a:rPr sz="1800" dirty="0" err="1"/>
              <a:t>relativement</a:t>
            </a:r>
            <a:r>
              <a:rPr sz="1800" dirty="0"/>
              <a:t> </a:t>
            </a:r>
            <a:r>
              <a:rPr sz="1800" dirty="0" err="1"/>
              <a:t>faibles</a:t>
            </a:r>
            <a:r>
              <a:rPr sz="1800" dirty="0"/>
              <a:t>, </a:t>
            </a:r>
            <a:r>
              <a:rPr sz="1800" dirty="0" err="1"/>
              <a:t>renforçant</a:t>
            </a:r>
            <a:r>
              <a:rPr sz="1800" dirty="0"/>
              <a:t> la </a:t>
            </a:r>
            <a:r>
              <a:rPr sz="1800" dirty="0" err="1"/>
              <a:t>fiabilité</a:t>
            </a:r>
            <a:r>
              <a:rPr sz="1800" dirty="0"/>
              <a:t> des </a:t>
            </a:r>
            <a:r>
              <a:rPr sz="1800" dirty="0" err="1"/>
              <a:t>prédictions</a:t>
            </a:r>
            <a:r>
              <a:rPr sz="1800" dirty="0"/>
              <a:t> du </a:t>
            </a:r>
            <a:r>
              <a:rPr sz="1800" dirty="0" err="1"/>
              <a:t>modèle</a:t>
            </a:r>
            <a:r>
              <a:rPr sz="1800" dirty="0"/>
              <a:t>. Ce </a:t>
            </a:r>
            <a:r>
              <a:rPr sz="1800" dirty="0" err="1"/>
              <a:t>modèle</a:t>
            </a:r>
            <a:r>
              <a:rPr sz="1800" dirty="0"/>
              <a:t> </a:t>
            </a:r>
            <a:r>
              <a:rPr sz="1800" dirty="0" err="1"/>
              <a:t>peut</a:t>
            </a:r>
            <a:r>
              <a:rPr sz="1800" dirty="0"/>
              <a:t> </a:t>
            </a:r>
            <a:r>
              <a:rPr sz="1800" dirty="0" err="1"/>
              <a:t>donc</a:t>
            </a:r>
            <a:r>
              <a:rPr sz="1800" dirty="0"/>
              <a:t> </a:t>
            </a:r>
            <a:r>
              <a:rPr sz="1800" dirty="0" err="1"/>
              <a:t>servir</a:t>
            </a:r>
            <a:r>
              <a:rPr sz="1800" dirty="0"/>
              <a:t> </a:t>
            </a:r>
            <a:r>
              <a:rPr sz="1800" dirty="0" err="1"/>
              <a:t>efficacement</a:t>
            </a:r>
            <a:r>
              <a:rPr sz="1800" dirty="0"/>
              <a:t> les </a:t>
            </a:r>
            <a:r>
              <a:rPr sz="1800" dirty="0" err="1"/>
              <a:t>professionnels</a:t>
            </a:r>
            <a:r>
              <a:rPr sz="1800" dirty="0"/>
              <a:t> de </a:t>
            </a:r>
            <a:r>
              <a:rPr sz="1800" dirty="0" err="1"/>
              <a:t>l’industrie</a:t>
            </a:r>
            <a:r>
              <a:rPr sz="1800" dirty="0"/>
              <a:t> diamantaire pour </a:t>
            </a:r>
            <a:r>
              <a:rPr sz="1800" dirty="0" err="1"/>
              <a:t>évaluer</a:t>
            </a:r>
            <a:r>
              <a:rPr sz="1800" dirty="0"/>
              <a:t> de manière </a:t>
            </a:r>
            <a:r>
              <a:rPr sz="1800" dirty="0" err="1"/>
              <a:t>précise</a:t>
            </a:r>
            <a:r>
              <a:rPr sz="1800" dirty="0"/>
              <a:t> la </a:t>
            </a:r>
            <a:r>
              <a:rPr sz="1800" dirty="0" err="1"/>
              <a:t>valeur</a:t>
            </a:r>
            <a:r>
              <a:rPr sz="1800" dirty="0"/>
              <a:t> des </a:t>
            </a:r>
            <a:r>
              <a:rPr sz="1800" dirty="0" err="1"/>
              <a:t>diamants</a:t>
            </a:r>
            <a:r>
              <a:rPr sz="18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I- Importation et Description du Dataset</a:t>
            </a:r>
          </a:p>
        </p:txBody>
      </p:sp>
      <p:sp>
        <p:nvSpPr>
          <p:cNvPr id="3" name="Content Placeholder 2"/>
          <p:cNvSpPr>
            <a:spLocks noGrp="1"/>
          </p:cNvSpPr>
          <p:nvPr>
            <p:ph idx="1"/>
          </p:nvPr>
        </p:nvSpPr>
        <p:spPr/>
        <p:txBody>
          <a:bodyPr>
            <a:normAutofit/>
          </a:bodyPr>
          <a:lstStyle/>
          <a:p>
            <a:pPr marL="0" lvl="0" indent="0">
              <a:spcBef>
                <a:spcPts val="3000"/>
              </a:spcBef>
              <a:buNone/>
            </a:pPr>
            <a:r>
              <a:rPr b="1" dirty="0"/>
              <a:t>1. Description</a:t>
            </a:r>
          </a:p>
          <a:p>
            <a:pPr marL="0" lvl="0" indent="0" algn="just">
              <a:buNone/>
            </a:pPr>
            <a:r>
              <a:rPr sz="1800" dirty="0"/>
              <a:t>Notre Dataset </a:t>
            </a:r>
            <a:r>
              <a:rPr sz="1800" dirty="0" err="1"/>
              <a:t>est</a:t>
            </a:r>
            <a:r>
              <a:rPr sz="1800" dirty="0"/>
              <a:t> </a:t>
            </a:r>
            <a:r>
              <a:rPr sz="1800" dirty="0" err="1"/>
              <a:t>constitué</a:t>
            </a:r>
            <a:r>
              <a:rPr sz="1800" dirty="0"/>
              <a:t> de 53940 observations.</a:t>
            </a:r>
            <a:endParaRPr lang="fr-FR" sz="1800" dirty="0"/>
          </a:p>
          <a:p>
            <a:pPr marL="0" lvl="0" indent="0" algn="just">
              <a:buNone/>
            </a:pPr>
            <a:r>
              <a:rPr lang="fr-FR" sz="1800" dirty="0"/>
              <a:t>Il est</a:t>
            </a:r>
            <a:r>
              <a:rPr sz="1800" dirty="0"/>
              <a:t> </a:t>
            </a:r>
            <a:r>
              <a:rPr sz="1800" dirty="0" err="1"/>
              <a:t>est</a:t>
            </a:r>
            <a:r>
              <a:rPr sz="1800" dirty="0"/>
              <a:t> </a:t>
            </a:r>
            <a:r>
              <a:rPr sz="1800" dirty="0" err="1"/>
              <a:t>composé</a:t>
            </a:r>
            <a:r>
              <a:rPr sz="1800" dirty="0"/>
              <a:t> de 10 variables </a:t>
            </a:r>
            <a:r>
              <a:rPr lang="fr-FR" sz="1800" dirty="0"/>
              <a:t>:</a:t>
            </a:r>
          </a:p>
          <a:p>
            <a:pPr algn="just"/>
            <a:r>
              <a:rPr sz="1800" dirty="0"/>
              <a:t>07 </a:t>
            </a:r>
            <a:r>
              <a:rPr sz="1800" dirty="0" err="1"/>
              <a:t>d’entre</a:t>
            </a:r>
            <a:r>
              <a:rPr sz="1800" dirty="0"/>
              <a:t> </a:t>
            </a:r>
            <a:r>
              <a:rPr sz="1800" dirty="0" err="1"/>
              <a:t>elles</a:t>
            </a:r>
            <a:r>
              <a:rPr sz="1800" dirty="0"/>
              <a:t> à savoir carat, </a:t>
            </a:r>
            <a:r>
              <a:rPr sz="1800" dirty="0" err="1"/>
              <a:t>depht</a:t>
            </a:r>
            <a:r>
              <a:rPr sz="1800" dirty="0"/>
              <a:t>, table, price, x, y et z </a:t>
            </a:r>
            <a:r>
              <a:rPr sz="1800" dirty="0" err="1"/>
              <a:t>sont</a:t>
            </a:r>
            <a:r>
              <a:rPr sz="1800" dirty="0"/>
              <a:t> de nature </a:t>
            </a:r>
            <a:r>
              <a:rPr sz="1800" dirty="0" err="1"/>
              <a:t>quantitatives</a:t>
            </a:r>
            <a:r>
              <a:rPr sz="1800" dirty="0"/>
              <a:t> et de type </a:t>
            </a:r>
            <a:r>
              <a:rPr sz="1800" dirty="0" err="1"/>
              <a:t>réel</a:t>
            </a:r>
            <a:r>
              <a:rPr sz="1800" dirty="0"/>
              <a:t>;</a:t>
            </a:r>
            <a:endParaRPr lang="fr-FR" sz="1800" dirty="0"/>
          </a:p>
          <a:p>
            <a:pPr algn="just"/>
            <a:r>
              <a:rPr sz="1800" dirty="0"/>
              <a:t>le cut, le color et la clarity </a:t>
            </a:r>
            <a:r>
              <a:rPr sz="1800" dirty="0" err="1"/>
              <a:t>sont</a:t>
            </a:r>
            <a:r>
              <a:rPr sz="1800" dirty="0"/>
              <a:t> de nature </a:t>
            </a:r>
            <a:r>
              <a:rPr sz="1800" dirty="0" err="1"/>
              <a:t>qualitatives</a:t>
            </a:r>
            <a:r>
              <a:rPr sz="18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I- Importation et Description du Dataset</a:t>
            </a:r>
          </a:p>
        </p:txBody>
      </p:sp>
      <p:sp>
        <p:nvSpPr>
          <p:cNvPr id="3" name="Content Placeholder 2"/>
          <p:cNvSpPr>
            <a:spLocks noGrp="1"/>
          </p:cNvSpPr>
          <p:nvPr>
            <p:ph idx="1"/>
          </p:nvPr>
        </p:nvSpPr>
        <p:spPr/>
        <p:txBody>
          <a:bodyPr>
            <a:normAutofit fontScale="92500" lnSpcReduction="10000"/>
          </a:bodyPr>
          <a:lstStyle/>
          <a:p>
            <a:pPr marL="0" lvl="0" indent="0">
              <a:spcBef>
                <a:spcPts val="3000"/>
              </a:spcBef>
              <a:buNone/>
            </a:pPr>
            <a:r>
              <a:rPr b="1" dirty="0"/>
              <a:t>1. Description</a:t>
            </a:r>
            <a:endParaRPr lang="fr-FR" b="1" dirty="0"/>
          </a:p>
          <a:p>
            <a:r>
              <a:rPr lang="fr-FR" sz="1800" dirty="0"/>
              <a:t>Carat: Poids du diamant en carat ;</a:t>
            </a:r>
          </a:p>
          <a:p>
            <a:r>
              <a:rPr lang="fr-FR" sz="1800" dirty="0" err="1"/>
              <a:t>Depth</a:t>
            </a:r>
            <a:r>
              <a:rPr lang="fr-FR" sz="1800" dirty="0"/>
              <a:t>: Profondeur totale pourcentage ;</a:t>
            </a:r>
          </a:p>
          <a:p>
            <a:r>
              <a:rPr lang="fr-FR" sz="1800" dirty="0"/>
              <a:t>Table: Largeur du sommet du diamant ;</a:t>
            </a:r>
          </a:p>
          <a:p>
            <a:r>
              <a:rPr lang="fr-FR" sz="1800" dirty="0"/>
              <a:t>Price: Prix du diamant ;</a:t>
            </a:r>
          </a:p>
          <a:p>
            <a:r>
              <a:rPr lang="fr-FR" sz="1800" dirty="0"/>
              <a:t>X: Longueur du diamant en mm ;</a:t>
            </a:r>
          </a:p>
          <a:p>
            <a:r>
              <a:rPr lang="fr-FR" sz="1800" dirty="0"/>
              <a:t>Y: Largeur du diamant en mm ;</a:t>
            </a:r>
          </a:p>
          <a:p>
            <a:r>
              <a:rPr lang="fr-FR" sz="1800" dirty="0"/>
              <a:t>Z: Profondeur du diamant en mm ;</a:t>
            </a:r>
          </a:p>
          <a:p>
            <a:r>
              <a:rPr lang="fr-FR" sz="1800" dirty="0"/>
              <a:t>Cut: Qualité de la coupure du diamant ;</a:t>
            </a:r>
          </a:p>
          <a:p>
            <a:r>
              <a:rPr lang="fr-FR" sz="1800" dirty="0" err="1"/>
              <a:t>Color</a:t>
            </a:r>
            <a:r>
              <a:rPr lang="fr-FR" sz="1800" dirty="0"/>
              <a:t>: Couleur du diamant ;</a:t>
            </a:r>
          </a:p>
          <a:p>
            <a:r>
              <a:rPr lang="fr-FR" sz="1800" dirty="0"/>
              <a:t>Clarity: mesure de la clarté du diamant.</a:t>
            </a:r>
          </a:p>
        </p:txBody>
      </p:sp>
    </p:spTree>
    <p:extLst>
      <p:ext uri="{BB962C8B-B14F-4D97-AF65-F5344CB8AC3E}">
        <p14:creationId xmlns:p14="http://schemas.microsoft.com/office/powerpoint/2010/main" val="901723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I- Importation et Description du Dataset</a:t>
            </a:r>
          </a:p>
        </p:txBody>
      </p:sp>
      <p:sp>
        <p:nvSpPr>
          <p:cNvPr id="3" name="Content Placeholder 2"/>
          <p:cNvSpPr>
            <a:spLocks noGrp="1"/>
          </p:cNvSpPr>
          <p:nvPr>
            <p:ph idx="1"/>
          </p:nvPr>
        </p:nvSpPr>
        <p:spPr>
          <a:xfrm>
            <a:off x="457200" y="1200151"/>
            <a:ext cx="8229600" cy="2987220"/>
          </a:xfrm>
        </p:spPr>
        <p:txBody>
          <a:bodyPr>
            <a:normAutofit fontScale="92500" lnSpcReduction="10000"/>
          </a:bodyPr>
          <a:lstStyle/>
          <a:p>
            <a:pPr marL="0" lvl="0" indent="0">
              <a:spcBef>
                <a:spcPts val="3000"/>
              </a:spcBef>
              <a:buNone/>
            </a:pPr>
            <a:r>
              <a:rPr b="1" dirty="0"/>
              <a:t>1. Description</a:t>
            </a:r>
          </a:p>
          <a:p>
            <a:pPr marL="0" lvl="0" indent="0">
              <a:buNone/>
            </a:pPr>
            <a:r>
              <a:rPr lang="fr-FR" dirty="0"/>
              <a:t>Les librairies utilisées :</a:t>
            </a:r>
          </a:p>
          <a:p>
            <a:r>
              <a:rPr lang="en-US" dirty="0"/>
              <a:t>library(</a:t>
            </a:r>
            <a:r>
              <a:rPr lang="en-US" dirty="0" err="1"/>
              <a:t>readr</a:t>
            </a:r>
            <a:r>
              <a:rPr lang="en-US" dirty="0"/>
              <a:t>)</a:t>
            </a:r>
          </a:p>
          <a:p>
            <a:r>
              <a:rPr lang="en-US" dirty="0"/>
              <a:t>library(car)</a:t>
            </a:r>
          </a:p>
          <a:p>
            <a:r>
              <a:rPr lang="en-US" dirty="0"/>
              <a:t>library(ggplot2)</a:t>
            </a:r>
          </a:p>
          <a:p>
            <a:r>
              <a:rPr lang="en-US" dirty="0"/>
              <a:t>library(</a:t>
            </a:r>
            <a:r>
              <a:rPr lang="en-US" dirty="0" err="1"/>
              <a:t>lm.beta</a:t>
            </a:r>
            <a:r>
              <a:rPr lang="en-US" dirty="0"/>
              <a:t>)</a:t>
            </a:r>
          </a:p>
          <a:p>
            <a:r>
              <a:rPr lang="en-US" dirty="0"/>
              <a:t>library(</a:t>
            </a:r>
            <a:r>
              <a:rPr lang="en-US" dirty="0" err="1"/>
              <a:t>corrplot</a:t>
            </a:r>
            <a:r>
              <a:rPr lang="en-US" dirty="0"/>
              <a:t>)</a:t>
            </a:r>
          </a:p>
          <a:p>
            <a:r>
              <a:rPr lang="en-US" dirty="0"/>
              <a:t>library(MASS)</a:t>
            </a:r>
            <a:endParaRPr dirty="0"/>
          </a:p>
        </p:txBody>
      </p:sp>
    </p:spTree>
    <p:extLst>
      <p:ext uri="{BB962C8B-B14F-4D97-AF65-F5344CB8AC3E}">
        <p14:creationId xmlns:p14="http://schemas.microsoft.com/office/powerpoint/2010/main" val="3192072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 Importation et Description du Dataset</a:t>
            </a:r>
          </a:p>
        </p:txBody>
      </p:sp>
      <p:sp>
        <p:nvSpPr>
          <p:cNvPr id="3" name="Content Placeholder 2"/>
          <p:cNvSpPr>
            <a:spLocks noGrp="1"/>
          </p:cNvSpPr>
          <p:nvPr>
            <p:ph idx="1"/>
          </p:nvPr>
        </p:nvSpPr>
        <p:spPr>
          <a:xfrm>
            <a:off x="457200" y="1200151"/>
            <a:ext cx="8229600" cy="1254291"/>
          </a:xfrm>
        </p:spPr>
        <p:txBody>
          <a:bodyPr>
            <a:normAutofit lnSpcReduction="10000"/>
          </a:bodyPr>
          <a:lstStyle/>
          <a:p>
            <a:pPr marL="0" lvl="0" indent="0">
              <a:spcBef>
                <a:spcPts val="3000"/>
              </a:spcBef>
              <a:buNone/>
            </a:pPr>
            <a:r>
              <a:rPr lang="fr-FR" b="1" dirty="0"/>
              <a:t>2. Vérification des valeurs manquantes</a:t>
            </a:r>
          </a:p>
          <a:p>
            <a:pPr lvl="0" indent="0">
              <a:buNone/>
            </a:pPr>
            <a:r>
              <a:rPr lang="fr-FR" dirty="0">
                <a:latin typeface="Courier"/>
              </a:rPr>
              <a:t>Aucune valeur manquante, car il y'a  0  valeur manquante! </a:t>
            </a:r>
          </a:p>
        </p:txBody>
      </p:sp>
      <p:pic>
        <p:nvPicPr>
          <p:cNvPr id="5" name="Image 4">
            <a:extLst>
              <a:ext uri="{FF2B5EF4-FFF2-40B4-BE49-F238E27FC236}">
                <a16:creationId xmlns:a16="http://schemas.microsoft.com/office/drawing/2014/main" id="{AFB1987B-2273-DFA2-85D6-36141ECD2EDF}"/>
              </a:ext>
            </a:extLst>
          </p:cNvPr>
          <p:cNvPicPr>
            <a:picLocks noChangeAspect="1"/>
          </p:cNvPicPr>
          <p:nvPr/>
        </p:nvPicPr>
        <p:blipFill>
          <a:blip r:embed="rId2"/>
          <a:stretch>
            <a:fillRect/>
          </a:stretch>
        </p:blipFill>
        <p:spPr>
          <a:xfrm>
            <a:off x="910385" y="2689059"/>
            <a:ext cx="6680556" cy="1212457"/>
          </a:xfrm>
          <a:prstGeom prst="rect">
            <a:avLst/>
          </a:prstGeom>
        </p:spPr>
      </p:pic>
    </p:spTree>
    <p:extLst>
      <p:ext uri="{BB962C8B-B14F-4D97-AF65-F5344CB8AC3E}">
        <p14:creationId xmlns:p14="http://schemas.microsoft.com/office/powerpoint/2010/main" val="81731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548877"/>
            <a:ext cx="3008313" cy="430057"/>
          </a:xfrm>
        </p:spPr>
        <p:txBody>
          <a:bodyPr/>
          <a:lstStyle/>
          <a:p>
            <a:pPr marL="0" lvl="0" indent="0">
              <a:buNone/>
            </a:pPr>
            <a:r>
              <a:rPr dirty="0"/>
              <a:t>II- Distribution des données</a:t>
            </a:r>
          </a:p>
        </p:txBody>
      </p:sp>
      <p:sp>
        <p:nvSpPr>
          <p:cNvPr id="4" name="Text Placeholder 3"/>
          <p:cNvSpPr>
            <a:spLocks noGrp="1"/>
          </p:cNvSpPr>
          <p:nvPr>
            <p:ph type="body" sz="half" idx="2"/>
          </p:nvPr>
        </p:nvSpPr>
        <p:spPr>
          <a:xfrm>
            <a:off x="336884" y="1076326"/>
            <a:ext cx="3298171" cy="3518297"/>
          </a:xfrm>
        </p:spPr>
        <p:txBody>
          <a:bodyPr>
            <a:normAutofit/>
          </a:bodyPr>
          <a:lstStyle/>
          <a:p>
            <a:pPr marL="0" lvl="0" indent="0">
              <a:spcBef>
                <a:spcPts val="3000"/>
              </a:spcBef>
              <a:buNone/>
            </a:pPr>
            <a:r>
              <a:rPr sz="1200" b="1" dirty="0"/>
              <a:t>1- La variable </a:t>
            </a:r>
            <a:r>
              <a:rPr sz="1200" b="1" dirty="0" err="1"/>
              <a:t>dépendante</a:t>
            </a:r>
            <a:r>
              <a:rPr sz="1200" b="1" dirty="0"/>
              <a:t>: Price</a:t>
            </a:r>
          </a:p>
          <a:p>
            <a:pPr lvl="0" indent="0" algn="just">
              <a:buNone/>
            </a:pPr>
            <a:r>
              <a:rPr lang="fr-FR" dirty="0">
                <a:latin typeface="Courier"/>
              </a:rPr>
              <a:t>Les prix des diamants sont compris entre 326 et 18823 dollars. La moitié des diamants ont un prix inférieur ou égal à 2401 dollars et le diamant moyen vaut 3933 dollars. L’examen de la</a:t>
            </a:r>
          </a:p>
          <a:p>
            <a:pPr lvl="0" indent="0" algn="just">
              <a:buNone/>
            </a:pPr>
            <a:r>
              <a:rPr lang="fr-FR" dirty="0">
                <a:latin typeface="Courier"/>
              </a:rPr>
              <a:t>distribution assortie de sa courbe de densité montre que les prix en carat ne suivent pas une loi normale.</a:t>
            </a:r>
          </a:p>
          <a:p>
            <a:pPr lvl="0" indent="0" algn="just">
              <a:buNone/>
            </a:pPr>
            <a:r>
              <a:rPr lang="fr-FR" dirty="0">
                <a:latin typeface="Courier"/>
              </a:rPr>
              <a:t>La présence de valeurs extrêmes est identifiable par des points individuels au-delà de la moustache supérieure. Il s’agit des diamants dont les prix sont significativement plus élevés par rapport à ceux des autres diamants. Ainsi, les diamants d’une valeur supérieure à 12000 dollars sont considérés comme étant des valeurs extrêmes.</a:t>
            </a:r>
          </a:p>
          <a:p>
            <a:pPr lvl="0" indent="0">
              <a:buNone/>
            </a:pPr>
            <a:endParaRPr dirty="0"/>
          </a:p>
        </p:txBody>
      </p:sp>
      <p:pic>
        <p:nvPicPr>
          <p:cNvPr id="3" name="Picture 1" descr="Projet_R_pptx_files/figure-pptx/unnamed-chunk-5-1.png"/>
          <p:cNvPicPr>
            <a:picLocks noGrp="1" noChangeAspect="1"/>
          </p:cNvPicPr>
          <p:nvPr/>
        </p:nvPicPr>
        <p:blipFill>
          <a:blip r:embed="rId2"/>
          <a:stretch>
            <a:fillRect/>
          </a:stretch>
        </p:blipFill>
        <p:spPr bwMode="auto">
          <a:xfrm>
            <a:off x="3635055" y="1952171"/>
            <a:ext cx="5105400" cy="2896961"/>
          </a:xfrm>
          <a:prstGeom prst="rect">
            <a:avLst/>
          </a:prstGeom>
          <a:noFill/>
          <a:ln w="9525">
            <a:noFill/>
            <a:headEnd/>
            <a:tailEnd/>
          </a:ln>
        </p:spPr>
      </p:pic>
      <p:pic>
        <p:nvPicPr>
          <p:cNvPr id="6" name="Image 5">
            <a:extLst>
              <a:ext uri="{FF2B5EF4-FFF2-40B4-BE49-F238E27FC236}">
                <a16:creationId xmlns:a16="http://schemas.microsoft.com/office/drawing/2014/main" id="{7A4BFFE1-0392-F118-3518-D8DAB7057C9D}"/>
              </a:ext>
            </a:extLst>
          </p:cNvPr>
          <p:cNvPicPr>
            <a:picLocks noChangeAspect="1"/>
          </p:cNvPicPr>
          <p:nvPr/>
        </p:nvPicPr>
        <p:blipFill>
          <a:blip r:embed="rId3"/>
          <a:stretch>
            <a:fillRect/>
          </a:stretch>
        </p:blipFill>
        <p:spPr>
          <a:xfrm>
            <a:off x="4318000" y="1285945"/>
            <a:ext cx="3635055" cy="51058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8449" y="634801"/>
            <a:ext cx="3008313" cy="3518297"/>
          </a:xfrm>
        </p:spPr>
        <p:txBody>
          <a:bodyPr>
            <a:normAutofit/>
          </a:bodyPr>
          <a:lstStyle/>
          <a:p>
            <a:pPr marL="0" lvl="0" indent="0">
              <a:spcBef>
                <a:spcPts val="3000"/>
              </a:spcBef>
              <a:buNone/>
            </a:pPr>
            <a:r>
              <a:rPr b="1" dirty="0"/>
              <a:t>2- Les variables </a:t>
            </a:r>
            <a:r>
              <a:rPr b="1" dirty="0" err="1"/>
              <a:t>indépendantes</a:t>
            </a:r>
            <a:r>
              <a:rPr b="1" dirty="0"/>
              <a:t> </a:t>
            </a:r>
            <a:r>
              <a:rPr b="1" dirty="0" err="1"/>
              <a:t>quantitatives</a:t>
            </a:r>
            <a:endParaRPr b="1" dirty="0"/>
          </a:p>
          <a:p>
            <a:pPr marL="0" lvl="0" indent="0">
              <a:spcBef>
                <a:spcPts val="3000"/>
              </a:spcBef>
              <a:buNone/>
            </a:pPr>
            <a:r>
              <a:rPr b="1" dirty="0"/>
              <a:t>2.1. Distribution</a:t>
            </a:r>
          </a:p>
          <a:p>
            <a:pPr marL="0" lvl="0" indent="0" algn="just">
              <a:spcBef>
                <a:spcPts val="3000"/>
              </a:spcBef>
              <a:buNone/>
            </a:pPr>
            <a:r>
              <a:rPr lang="fr-FR" dirty="0"/>
              <a:t>• Le diamant moyen pèse 0.79 Carat, un sommet de 57.46 mm, un pourcentage de profondeur égal à 61.75%, une longueur de 5.731 mm, une largeur de 5.73 mm et une profondeur de 3.53.</a:t>
            </a:r>
          </a:p>
          <a:p>
            <a:pPr marL="0" lvl="0" indent="0" algn="just">
              <a:spcBef>
                <a:spcPts val="3000"/>
              </a:spcBef>
              <a:buNone/>
            </a:pPr>
            <a:r>
              <a:rPr lang="fr-FR" dirty="0"/>
              <a:t>• L’examen des distributions assorties de leurs courbes de densité montre qu’en dehors du pourcentage des profondeurs (</a:t>
            </a:r>
            <a:r>
              <a:rPr lang="fr-FR" dirty="0" err="1"/>
              <a:t>Depth</a:t>
            </a:r>
            <a:r>
              <a:rPr lang="fr-FR" dirty="0"/>
              <a:t>), les autres variables ne suivent pas une loi normale.</a:t>
            </a:r>
          </a:p>
          <a:p>
            <a:pPr lvl="0" indent="0">
              <a:buNone/>
            </a:pPr>
            <a:endParaRPr dirty="0">
              <a:latin typeface="Courier"/>
            </a:endParaRPr>
          </a:p>
        </p:txBody>
      </p:sp>
      <p:pic>
        <p:nvPicPr>
          <p:cNvPr id="5" name="Image 4">
            <a:extLst>
              <a:ext uri="{FF2B5EF4-FFF2-40B4-BE49-F238E27FC236}">
                <a16:creationId xmlns:a16="http://schemas.microsoft.com/office/drawing/2014/main" id="{84142ACF-2555-B1AE-6DEA-69048958CBEB}"/>
              </a:ext>
            </a:extLst>
          </p:cNvPr>
          <p:cNvPicPr>
            <a:picLocks noChangeAspect="1"/>
          </p:cNvPicPr>
          <p:nvPr/>
        </p:nvPicPr>
        <p:blipFill>
          <a:blip r:embed="rId2"/>
          <a:stretch>
            <a:fillRect/>
          </a:stretch>
        </p:blipFill>
        <p:spPr>
          <a:xfrm>
            <a:off x="3468334" y="1131445"/>
            <a:ext cx="5204911" cy="2880610"/>
          </a:xfrm>
          <a:prstGeom prst="rect">
            <a:avLst/>
          </a:prstGeom>
        </p:spPr>
      </p:pic>
    </p:spTree>
    <p:extLst>
      <p:ext uri="{BB962C8B-B14F-4D97-AF65-F5344CB8AC3E}">
        <p14:creationId xmlns:p14="http://schemas.microsoft.com/office/powerpoint/2010/main" val="2991800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TotalTime>
  <Words>2398</Words>
  <Application>Microsoft Office PowerPoint</Application>
  <PresentationFormat>Affichage à l'écran (16:9)</PresentationFormat>
  <Paragraphs>134</Paragraphs>
  <Slides>30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30</vt:i4>
      </vt:variant>
    </vt:vector>
  </HeadingPairs>
  <TitlesOfParts>
    <vt:vector size="36" baseType="lpstr">
      <vt:lpstr>Arial</vt:lpstr>
      <vt:lpstr>Calibri</vt:lpstr>
      <vt:lpstr>Courier</vt:lpstr>
      <vt:lpstr>LMRoman10-Regular-Identity-H</vt:lpstr>
      <vt:lpstr>LMSans10-Bold-Identity-H</vt:lpstr>
      <vt:lpstr>Office Theme</vt:lpstr>
      <vt:lpstr>BIENVENU A NOTRE PRÉSENTATION</vt:lpstr>
      <vt:lpstr>Projet d’Analyse de Données avec R</vt:lpstr>
      <vt:lpstr>INTRODUCTION ET PROBLEMATIQUE</vt:lpstr>
      <vt:lpstr>I- Importation et Description du Dataset</vt:lpstr>
      <vt:lpstr>I- Importation et Description du Dataset</vt:lpstr>
      <vt:lpstr>I- Importation et Description du Dataset</vt:lpstr>
      <vt:lpstr>I- Importation et Description du Dataset</vt:lpstr>
      <vt:lpstr>II- Distribution des données</vt:lpstr>
      <vt:lpstr>Présentation PowerPoint</vt:lpstr>
      <vt:lpstr>Présentation PowerPoint</vt:lpstr>
      <vt:lpstr>Présentation PowerPoint</vt:lpstr>
      <vt:lpstr>Présentation PowerPoint</vt:lpstr>
      <vt:lpstr>Présentation PowerPoint</vt:lpstr>
      <vt:lpstr>III- Analyse bivariée</vt:lpstr>
      <vt:lpstr>III- Analyse bivariée</vt:lpstr>
      <vt:lpstr>III- Analyse bivariée</vt:lpstr>
      <vt:lpstr>III- Analyse bivariée</vt:lpstr>
      <vt:lpstr>III- Analyse bivariée</vt:lpstr>
      <vt:lpstr>III- Analyse bivariée</vt:lpstr>
      <vt:lpstr>III- Analyse bivariée</vt:lpstr>
      <vt:lpstr>III- Analyse bivariée</vt:lpstr>
      <vt:lpstr>IV- MODÈLE DE REGRESSION</vt:lpstr>
      <vt:lpstr>IV- MODÈLE DE REGRESSION</vt:lpstr>
      <vt:lpstr>IV- MODÈLE DE REGRESSION</vt:lpstr>
      <vt:lpstr>IV- MODÈLE DE REGRESSION</vt:lpstr>
      <vt:lpstr>IV- MODÈLE DE REGRESSION</vt:lpstr>
      <vt:lpstr>IV- MODÈLE DE REGRESSION</vt:lpstr>
      <vt:lpstr>IV- MODÈLE DE REGRESSION</vt:lpstr>
      <vt:lpstr>IV- MODÈLE DE REGRESSION</vt:lpstr>
      <vt:lpstr>CONCLUSION GÉNÉRALE</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d’Analyse de Données avec R</dc:title>
  <dc:creator>Wilfried TCHATCHOU SINKAM &amp; Joan Cindy MIKONGO OUAMBO</dc:creator>
  <cp:keywords/>
  <cp:lastModifiedBy>Sinkam Wilfried</cp:lastModifiedBy>
  <cp:revision>2</cp:revision>
  <dcterms:created xsi:type="dcterms:W3CDTF">2024-05-12T21:06:16Z</dcterms:created>
  <dcterms:modified xsi:type="dcterms:W3CDTF">2024-05-13T09:00:22Z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