
<file path=[Content_Types].xml><?xml version="1.0" encoding="utf-8"?>
<Types xmlns="http://schemas.openxmlformats.org/package/2006/content-types">
  <Default Extension="jpeg" ContentType="image/jpeg"/>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76" r:id="rId4"/>
    <p:sldId id="324" r:id="rId6"/>
    <p:sldId id="325" r:id="rId7"/>
    <p:sldId id="326" r:id="rId8"/>
    <p:sldId id="277" r:id="rId9"/>
    <p:sldId id="278" r:id="rId10"/>
    <p:sldId id="280" r:id="rId11"/>
    <p:sldId id="281" r:id="rId12"/>
    <p:sldId id="282" r:id="rId13"/>
    <p:sldId id="283" r:id="rId14"/>
    <p:sldId id="284" r:id="rId15"/>
    <p:sldId id="285" r:id="rId16"/>
    <p:sldId id="286" r:id="rId17"/>
    <p:sldId id="287" r:id="rId18"/>
    <p:sldId id="288" r:id="rId19"/>
    <p:sldId id="289" r:id="rId20"/>
    <p:sldId id="291" r:id="rId21"/>
    <p:sldId id="290" r:id="rId22"/>
    <p:sldId id="292" r:id="rId23"/>
    <p:sldId id="293" r:id="rId24"/>
    <p:sldId id="294" r:id="rId25"/>
    <p:sldId id="295" r:id="rId26"/>
    <p:sldId id="296" r:id="rId27"/>
    <p:sldId id="297" r:id="rId28"/>
    <p:sldId id="299" r:id="rId29"/>
    <p:sldId id="300" r:id="rId30"/>
    <p:sldId id="301" r:id="rId31"/>
    <p:sldId id="298" r:id="rId32"/>
    <p:sldId id="302" r:id="rId33"/>
    <p:sldId id="303" r:id="rId34"/>
    <p:sldId id="304" r:id="rId35"/>
    <p:sldId id="305" r:id="rId36"/>
    <p:sldId id="306" r:id="rId37"/>
    <p:sldId id="307" r:id="rId38"/>
    <p:sldId id="308" r:id="rId39"/>
    <p:sldId id="309" r:id="rId40"/>
    <p:sldId id="311" r:id="rId41"/>
    <p:sldId id="312" r:id="rId42"/>
    <p:sldId id="313" r:id="rId43"/>
    <p:sldId id="316" r:id="rId44"/>
    <p:sldId id="314" r:id="rId45"/>
    <p:sldId id="315" r:id="rId46"/>
    <p:sldId id="317" r:id="rId47"/>
    <p:sldId id="318" r:id="rId48"/>
    <p:sldId id="319" r:id="rId49"/>
    <p:sldId id="320" r:id="rId50"/>
    <p:sldId id="321" r:id="rId51"/>
    <p:sldId id="327" r:id="rId52"/>
    <p:sldId id="328" r:id="rId53"/>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8000"/>
    <a:srgbClr val="0039A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1821"/>
    <p:restoredTop sz="86937"/>
  </p:normalViewPr>
  <p:slideViewPr>
    <p:cSldViewPr showGuides="1">
      <p:cViewPr varScale="1">
        <p:scale>
          <a:sx n="101" d="100"/>
          <a:sy n="101" d="100"/>
        </p:scale>
        <p:origin x="1500" y="84"/>
      </p:cViewPr>
      <p:guideLst>
        <p:guide orient="horz" pos="2160"/>
        <p:guide pos="2902"/>
      </p:guideLst>
    </p:cSldViewPr>
  </p:slideViewPr>
  <p:outlineViewPr>
    <p:cViewPr>
      <p:scale>
        <a:sx n="33" d="100"/>
        <a:sy n="33" d="100"/>
      </p:scale>
      <p:origin x="0" y="32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6AD572-7045-48DF-8258-757B73E71D47}" type="datetimeFigureOut">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172" name="幻灯片图像占位符 3"/>
          <p:cNvSpPr>
            <a:spLocks noGrp="1" noRot="1" noChangeAspect="1"/>
          </p:cNvSpPr>
          <p:nvPr>
            <p:ph type="sldImg" idx="2"/>
          </p:nvPr>
        </p:nvSpPr>
        <p:spPr>
          <a:xfrm>
            <a:off x="1143000" y="685800"/>
            <a:ext cx="4572000" cy="3429000"/>
          </a:xfrm>
          <a:prstGeom prst="rect">
            <a:avLst/>
          </a:prstGeom>
          <a:noFill/>
          <a:ln w="12700">
            <a:noFill/>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1E7AD2-546D-4C95-B911-74B8E02EDA29}"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218" name="幻灯片图像占位符 1"/>
          <p:cNvSpPr>
            <a:spLocks noGrp="1" noRot="1" noChangeAspect="1" noTextEdit="1"/>
          </p:cNvSpPr>
          <p:nvPr>
            <p:ph type="sldImg"/>
          </p:nvPr>
        </p:nvSpPr>
        <p:spPr>
          <a:ln>
            <a:solidFill>
              <a:srgbClr val="000000">
                <a:alpha val="100000"/>
              </a:srgbClr>
            </a:solidFill>
            <a:miter lim="800000"/>
          </a:ln>
        </p:spPr>
      </p:sp>
      <p:sp>
        <p:nvSpPr>
          <p:cNvPr id="9219" name="备注占位符 2"/>
          <p:cNvSpPr>
            <a:spLocks noGrp="1"/>
          </p:cNvSpPr>
          <p:nvPr>
            <p:ph type="body" idx="1"/>
          </p:nvPr>
        </p:nvSpPr>
        <p:spPr>
          <a:ln w="9525"/>
        </p:spPr>
        <p:txBody>
          <a:bodyPr wrap="square" lIns="91440" tIns="45720" rIns="91440" bIns="45720" anchor="t"/>
          <a:p>
            <a:pPr lvl="0" eaLnBrk="1" hangingPunct="1">
              <a:spcBef>
                <a:spcPct val="0"/>
              </a:spcBef>
            </a:pPr>
            <a:r>
              <a:rPr lang="zh-CN" altLang="en-US" dirty="0"/>
              <a:t>开场白：</a:t>
            </a:r>
            <a:endParaRPr lang="zh-CN" altLang="en-US" dirty="0"/>
          </a:p>
        </p:txBody>
      </p:sp>
      <p:sp>
        <p:nvSpPr>
          <p:cNvPr id="9220"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ln w="9525"/>
        </p:spPr>
        <p:txBody>
          <a:bodyPr wrap="square" lIns="91440" tIns="45720" rIns="91440" bIns="45720" anchor="t"/>
          <a:p>
            <a:pPr lvl="0"/>
            <a:r>
              <a:rPr lang="zh-CN" altLang="en-US" dirty="0"/>
              <a:t>在本页讲述演示内容，先进行简单介绍</a:t>
            </a:r>
            <a:endParaRPr lang="zh-CN" altLang="en-US" dirty="0"/>
          </a:p>
        </p:txBody>
      </p:sp>
      <p:sp>
        <p:nvSpPr>
          <p:cNvPr id="14340"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ln w="9525"/>
        </p:spPr>
        <p:txBody>
          <a:bodyPr wrap="square" lIns="91440" tIns="45720" rIns="91440" bIns="45720" anchor="ctr"/>
          <a:p>
            <a:pPr lvl="0"/>
            <a:r>
              <a:rPr lang="zh-CN" altLang="zh-CN" dirty="0"/>
              <a:t>数据库管理员负责维护整个系统的正常运行，负责保证数据库的安全和可靠。</a:t>
            </a:r>
            <a:endParaRPr lang="zh-CN" altLang="zh-CN" dirty="0"/>
          </a:p>
          <a:p>
            <a:pPr lvl="0"/>
            <a:r>
              <a:rPr lang="zh-CN" altLang="zh-CN" dirty="0"/>
              <a:t>系统分析人员主要负责应用系统的需求分析和规范说明，并参与数据库应用系统的概要设计。</a:t>
            </a:r>
            <a:endParaRPr lang="zh-CN" altLang="zh-CN" dirty="0"/>
          </a:p>
          <a:p>
            <a:pPr lvl="0"/>
            <a:r>
              <a:rPr lang="zh-CN" altLang="zh-CN" dirty="0"/>
              <a:t>数据库设计人员主要负责确定数据库数据，设计数据库结构等。</a:t>
            </a:r>
            <a:endParaRPr lang="zh-CN" altLang="zh-CN" dirty="0"/>
          </a:p>
          <a:p>
            <a:pPr lvl="0"/>
            <a:r>
              <a:rPr lang="zh-CN" altLang="zh-CN" dirty="0"/>
              <a:t>应用程序编程人员负责设计和编写访问数据库的应用系统的程序模块，并对程序进行调试和安装。</a:t>
            </a:r>
            <a:endParaRPr lang="zh-CN" altLang="zh-CN" dirty="0"/>
          </a:p>
          <a:p>
            <a:pPr lvl="0"/>
            <a:r>
              <a:rPr lang="zh-CN" altLang="zh-CN" dirty="0"/>
              <a:t>最终用户是数据库应用程序的使用者，他们通过应用程序提供的操作界面操作数据库中数据的人员。</a:t>
            </a:r>
            <a:endParaRPr lang="zh-CN" altLang="en-US" dirty="0"/>
          </a:p>
        </p:txBody>
      </p:sp>
      <p:sp>
        <p:nvSpPr>
          <p:cNvPr id="5837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74"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4655511" y="0"/>
              </a:cxn>
              <a:cxn ang="0">
                <a:pos x="4655511" y="109538"/>
              </a:cxn>
              <a:cxn ang="0">
                <a:pos x="0" y="109538"/>
              </a:cxn>
              <a:cxn ang="0">
                <a:pos x="0" y="0"/>
              </a:cxn>
              <a:cxn ang="0">
                <a:pos x="7958138"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3075"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pic>
        <p:nvPicPr>
          <p:cNvPr id="3076" name="Picture 9" descr="bistu-mark"/>
          <p:cNvPicPr>
            <a:picLocks noChangeAspect="1"/>
          </p:cNvPicPr>
          <p:nvPr/>
        </p:nvPicPr>
        <p:blipFill>
          <a:blip r:embed="rId3"/>
          <a:stretch>
            <a:fillRect/>
          </a:stretch>
        </p:blipFill>
        <p:spPr>
          <a:xfrm>
            <a:off x="177800" y="38100"/>
            <a:ext cx="1644650" cy="279400"/>
          </a:xfrm>
          <a:prstGeom prst="rect">
            <a:avLst/>
          </a:prstGeom>
          <a:noFill/>
          <a:ln w="9525">
            <a:noFill/>
          </a:ln>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13" name="Rectangle 6"/>
          <p:cNvSpPr>
            <a:spLocks noGrp="1" noChangeArrowheads="1"/>
          </p:cNvSpPr>
          <p:nvPr>
            <p:ph type="dt" sz="half" idx="2"/>
          </p:nvPr>
        </p:nvSpPr>
        <p:spPr bwMode="auto">
          <a:xfrm>
            <a:off x="609600" y="6245225"/>
            <a:ext cx="1981200"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1A69E741-ED28-42F2-8053-33B1DB2FF70E}"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5" name="Rectangle 8"/>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F1B54D24-441C-4B45-AC33-222BEF0456C0}"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r>
              <a:rPr kumimoji="0" lang="en-US" altLang="zh-CN"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/84</a:t>
            </a:r>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86AACDD-5DC8-4CEE-805A-3651505B912B}"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C7E929E-F4C4-4130-8A0C-7AEB1CF0087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86AACDD-5DC8-4CEE-805A-3651505B912B}"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C7E929E-F4C4-4130-8A0C-7AEB1CF0087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86AACDD-5DC8-4CEE-805A-3651505B912B}"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C7E929E-F4C4-4130-8A0C-7AEB1CF0087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4098"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4655511" y="0"/>
              </a:cxn>
              <a:cxn ang="0">
                <a:pos x="4655511" y="109538"/>
              </a:cxn>
              <a:cxn ang="0">
                <a:pos x="0" y="109538"/>
              </a:cxn>
              <a:cxn ang="0">
                <a:pos x="0" y="0"/>
              </a:cxn>
              <a:cxn ang="0">
                <a:pos x="7958138"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4099"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pic>
        <p:nvPicPr>
          <p:cNvPr id="4100" name="Picture 9" descr="bistu-mark"/>
          <p:cNvPicPr>
            <a:picLocks noChangeAspect="1"/>
          </p:cNvPicPr>
          <p:nvPr/>
        </p:nvPicPr>
        <p:blipFill>
          <a:blip r:embed="rId3"/>
          <a:stretch>
            <a:fillRect/>
          </a:stretch>
        </p:blipFill>
        <p:spPr>
          <a:xfrm>
            <a:off x="177800" y="38100"/>
            <a:ext cx="1644650" cy="279400"/>
          </a:xfrm>
          <a:prstGeom prst="rect">
            <a:avLst/>
          </a:prstGeom>
          <a:noFill/>
          <a:ln w="9525">
            <a:noFill/>
          </a:ln>
        </p:spPr>
      </p:pic>
      <p:sp>
        <p:nvSpPr>
          <p:cNvPr id="2" name="标题 1"/>
          <p:cNvSpPr>
            <a:spLocks noGrp="1"/>
          </p:cNvSpPr>
          <p:nvPr>
            <p:ph type="title"/>
          </p:nvPr>
        </p:nvSpPr>
        <p:spPr>
          <a:xfrm>
            <a:off x="357158" y="304800"/>
            <a:ext cx="7715304" cy="819150"/>
          </a:xfrm>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defRPr sz="3600" b="1">
                <a:latin typeface="仿宋_GB2312" pitchFamily="49" charset="-122"/>
                <a:ea typeface="仿宋_GB2312" pitchFamily="49" charset="-122"/>
              </a:defRPr>
            </a:lvl1pPr>
            <a:lvl2pPr>
              <a:defRPr sz="3200" b="1">
                <a:latin typeface="仿宋_GB2312" pitchFamily="49" charset="-122"/>
                <a:ea typeface="仿宋_GB2312" pitchFamily="49" charset="-122"/>
              </a:defRPr>
            </a:lvl2pPr>
            <a:lvl3pPr>
              <a:defRPr sz="2800" b="1">
                <a:latin typeface="仿宋_GB2312" pitchFamily="49" charset="-122"/>
                <a:ea typeface="仿宋_GB2312" pitchFamily="49" charset="-122"/>
              </a:defRPr>
            </a:lvl3pPr>
            <a:lvl4pPr>
              <a:defRPr sz="2800" b="1">
                <a:latin typeface="仿宋_GB2312" pitchFamily="49" charset="-122"/>
                <a:ea typeface="仿宋_GB2312" pitchFamily="49" charset="-122"/>
              </a:defRPr>
            </a:lvl4pPr>
            <a:lvl5pPr>
              <a:defRPr sz="2800" b="1">
                <a:latin typeface="仿宋_GB2312" pitchFamily="49" charset="-122"/>
                <a:ea typeface="仿宋_GB2312"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13" name="Rectangle 6"/>
          <p:cNvSpPr>
            <a:spLocks noGrp="1" noChangeArrowheads="1"/>
          </p:cNvSpPr>
          <p:nvPr>
            <p:ph type="dt" sz="half" idx="2"/>
          </p:nvPr>
        </p:nvSpPr>
        <p:spPr bwMode="auto">
          <a:xfrm>
            <a:off x="609600" y="6245225"/>
            <a:ext cx="2017713" cy="476250"/>
          </a:xfrm>
          <a:prstGeom prst="rect">
            <a:avLst/>
          </a:prstGeom>
          <a:ln>
            <a:miter lim="800000"/>
          </a:ln>
        </p:spPr>
        <p:txBody>
          <a:bodyPr vert="horz" wrap="square" lIns="91440" tIns="45720" rIns="91440" bIns="45720" numCol="1" anchor="t" anchorCtr="0" compatLnSpc="1"/>
          <a:lstStyle>
            <a:lvl1pPr>
              <a:defRPr smtClean="0">
                <a:solidFill>
                  <a:srgbClr val="0039AC"/>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93C74B0-0539-4946-AF5F-2A0B53D6FF73}" type="datetime3">
              <a:rPr kumimoji="0" lang="zh-CN" altLang="en-US" sz="1200" b="0" i="0" u="none" strike="noStrike" kern="1200" cap="none" spc="0" normalizeH="0" baseline="0" noProof="0">
                <a:ln>
                  <a:noFill/>
                </a:ln>
                <a:solidFill>
                  <a:srgbClr val="0039AC"/>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rgbClr val="0039AC"/>
              </a:solidFill>
              <a:effectLst/>
              <a:uLnTx/>
              <a:uFillTx/>
              <a:latin typeface="Verdana" panose="020B0604030504040204" pitchFamily="34" charset="0"/>
              <a:ea typeface="宋体" panose="02010600030101010101" pitchFamily="2" charset="-122"/>
              <a:cs typeface="+mn-cs"/>
            </a:endParaRPr>
          </a:p>
        </p:txBody>
      </p:sp>
      <p:sp>
        <p:nvSpPr>
          <p:cNvPr id="14"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5" name="Rectangle 8"/>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smtClean="0">
                <a:solidFill>
                  <a:srgbClr val="0039AC"/>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7402F4-EB6D-4511-A745-DB181876BDFC}" type="slidenum">
              <a:rPr kumimoji="0" lang="zh-CN" altLang="en-US" sz="1200" b="0" i="0" u="none" strike="noStrike" kern="1200" cap="none" spc="0" normalizeH="0" baseline="0" noProof="0">
                <a:ln>
                  <a:noFill/>
                </a:ln>
                <a:solidFill>
                  <a:srgbClr val="0039AC"/>
                </a:solidFill>
                <a:effectLst/>
                <a:uLnTx/>
                <a:uFillTx/>
                <a:latin typeface="Verdana" panose="020B0604030504040204" pitchFamily="34" charset="0"/>
                <a:ea typeface="宋体" panose="02010600030101010101" pitchFamily="2" charset="-122"/>
                <a:cs typeface="+mn-cs"/>
              </a:rPr>
            </a:fld>
            <a:r>
              <a:rPr kumimoji="0" lang="en-US" altLang="zh-CN" sz="1200" b="0" i="0" u="none" strike="noStrike" kern="1200" cap="none" spc="0" normalizeH="0" baseline="0" noProof="0" dirty="0">
                <a:ln>
                  <a:noFill/>
                </a:ln>
                <a:solidFill>
                  <a:srgbClr val="0039AC"/>
                </a:solidFill>
                <a:effectLst/>
                <a:uLnTx/>
                <a:uFillTx/>
                <a:latin typeface="Verdana" panose="020B0604030504040204" pitchFamily="34" charset="0"/>
                <a:ea typeface="宋体" panose="02010600030101010101" pitchFamily="2" charset="-122"/>
                <a:cs typeface="+mn-cs"/>
              </a:rPr>
              <a:t>/49</a:t>
            </a:r>
            <a:endParaRPr kumimoji="0" lang="zh-CN" altLang="en-US" sz="1200" b="0" i="0" u="none" strike="noStrike" kern="1200" cap="none" spc="0" normalizeH="0" baseline="0" noProof="0" dirty="0">
              <a:ln>
                <a:noFill/>
              </a:ln>
              <a:solidFill>
                <a:srgbClr val="0039AC"/>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5122"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4655511" y="0"/>
              </a:cxn>
              <a:cxn ang="0">
                <a:pos x="4655511" y="109538"/>
              </a:cxn>
              <a:cxn ang="0">
                <a:pos x="0" y="109538"/>
              </a:cxn>
              <a:cxn ang="0">
                <a:pos x="0" y="0"/>
              </a:cxn>
              <a:cxn ang="0">
                <a:pos x="7958138"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5123"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pic>
        <p:nvPicPr>
          <p:cNvPr id="5124" name="Picture 9" descr="bistu-mark"/>
          <p:cNvPicPr>
            <a:picLocks noChangeAspect="1"/>
          </p:cNvPicPr>
          <p:nvPr/>
        </p:nvPicPr>
        <p:blipFill>
          <a:blip r:embed="rId3"/>
          <a:stretch>
            <a:fillRect/>
          </a:stretch>
        </p:blipFill>
        <p:spPr>
          <a:xfrm>
            <a:off x="177800" y="38100"/>
            <a:ext cx="1644650" cy="279400"/>
          </a:xfrm>
          <a:prstGeom prst="rect">
            <a:avLst/>
          </a:prstGeom>
          <a:noFill/>
          <a:ln w="9525">
            <a:noFill/>
          </a:ln>
        </p:spPr>
      </p:pic>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3" name="Rectangle 6"/>
          <p:cNvSpPr>
            <a:spLocks noGrp="1" noChangeArrowheads="1"/>
          </p:cNvSpPr>
          <p:nvPr>
            <p:ph type="dt" sz="half" idx="2"/>
          </p:nvPr>
        </p:nvSpPr>
        <p:spPr bwMode="auto">
          <a:xfrm>
            <a:off x="609600" y="6245225"/>
            <a:ext cx="1981200"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4C7A264B-DE4D-4AB3-9349-4D311F6DB9CC}"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5" name="Rectangle 8"/>
          <p:cNvSpPr>
            <a:spLocks noGrp="1" noChangeArrowheads="1"/>
          </p:cNvSpPr>
          <p:nvPr>
            <p:ph type="sldNum" sz="quarter" idx="4"/>
          </p:nvPr>
        </p:nvSpPr>
        <p:spPr bwMode="auto">
          <a:xfrm>
            <a:off x="6553200" y="6245225"/>
            <a:ext cx="1981200"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B7DFAEAB-6269-4152-B613-AA6AD65D6D76}"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r>
              <a:rPr kumimoji="0" lang="en-US" altLang="zh-CN"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rPr>
              <a:t>/84</a:t>
            </a:r>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86AACDD-5DC8-4CEE-805A-3651505B912B}"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C7E929E-F4C4-4130-8A0C-7AEB1CF0087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86AACDD-5DC8-4CEE-805A-3651505B912B}"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C7E929E-F4C4-4130-8A0C-7AEB1CF0087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86AACDD-5DC8-4CEE-805A-3651505B912B}"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C7E929E-F4C4-4130-8A0C-7AEB1CF0087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6"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4655511" y="0"/>
              </a:cxn>
              <a:cxn ang="0">
                <a:pos x="4655511" y="109538"/>
              </a:cxn>
              <a:cxn ang="0">
                <a:pos x="0" y="109538"/>
              </a:cxn>
              <a:cxn ang="0">
                <a:pos x="0" y="0"/>
              </a:cxn>
              <a:cxn ang="0">
                <a:pos x="7958138"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6147"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pic>
        <p:nvPicPr>
          <p:cNvPr id="6148" name="Picture 9" descr="bistu-mark"/>
          <p:cNvPicPr>
            <a:picLocks noChangeAspect="1"/>
          </p:cNvPicPr>
          <p:nvPr/>
        </p:nvPicPr>
        <p:blipFill>
          <a:blip r:embed="rId3"/>
          <a:stretch>
            <a:fillRect/>
          </a:stretch>
        </p:blipFill>
        <p:spPr>
          <a:xfrm>
            <a:off x="177800" y="38100"/>
            <a:ext cx="1644650" cy="279400"/>
          </a:xfrm>
          <a:prstGeom prst="rect">
            <a:avLst/>
          </a:prstGeom>
          <a:noFill/>
          <a:ln w="9525">
            <a:noFill/>
          </a:ln>
        </p:spPr>
      </p:pic>
      <p:sp>
        <p:nvSpPr>
          <p:cNvPr id="14" name="Rectangle 6"/>
          <p:cNvSpPr>
            <a:spLocks noGrp="1" noChangeArrowheads="1"/>
          </p:cNvSpPr>
          <p:nvPr>
            <p:ph type="dt" sz="half" idx="2"/>
          </p:nvPr>
        </p:nvSpPr>
        <p:spPr bwMode="auto">
          <a:xfrm>
            <a:off x="609600" y="6245225"/>
            <a:ext cx="1981200"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fld id="{E053D45C-5261-4F5A-BDA0-5D84DDC4D6FC}"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5" name="Rectangle 7"/>
          <p:cNvSpPr>
            <a:spLocks noGrp="1" noChangeArrowheads="1"/>
          </p:cNvSpPr>
          <p:nvPr>
            <p:ph type="ftr" sz="quarter" idx="3"/>
          </p:nvPr>
        </p:nvSpPr>
        <p:spPr bwMode="auto">
          <a:xfrm>
            <a:off x="3124200"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86AACDD-5DC8-4CEE-805A-3651505B912B}"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C7E929E-F4C4-4130-8A0C-7AEB1CF0087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86AACDD-5DC8-4CEE-805A-3651505B912B}"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C7E929E-F4C4-4130-8A0C-7AEB1CF0087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574675" y="304800"/>
            <a:ext cx="8001000" cy="819150"/>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566738" y="1341438"/>
            <a:ext cx="8001000" cy="46783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AutoShape 4"/>
          <p:cNvSpPr/>
          <p:nvPr/>
        </p:nvSpPr>
        <p:spPr>
          <a:xfrm>
            <a:off x="609600" y="1158875"/>
            <a:ext cx="7958138" cy="109538"/>
          </a:xfrm>
          <a:custGeom>
            <a:avLst/>
            <a:gdLst>
              <a:gd name="txL" fmla="*/ 3163 w 1000"/>
              <a:gd name="txT" fmla="*/ 3163 h 1000"/>
              <a:gd name="txR" fmla="*/ 18437 w 1000"/>
              <a:gd name="txB" fmla="*/ 18437 h 1000"/>
            </a:gdLst>
            <a:ahLst/>
            <a:cxnLst>
              <a:cxn ang="0">
                <a:pos x="0" y="0"/>
              </a:cxn>
              <a:cxn ang="0">
                <a:pos x="4655511" y="0"/>
              </a:cxn>
              <a:cxn ang="0">
                <a:pos x="4655511" y="109538"/>
              </a:cxn>
              <a:cxn ang="0">
                <a:pos x="0" y="109538"/>
              </a:cxn>
              <a:cxn ang="0">
                <a:pos x="0" y="0"/>
              </a:cxn>
              <a:cxn ang="0">
                <a:pos x="7958138" y="0"/>
              </a:cxn>
            </a:cxnLst>
            <a:rect l="txL" t="txT" r="txR" b="tx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ln>
        </p:spPr>
        <p:txBody>
          <a:bodyPr vert="horz" wrap="square" lIns="91440" tIns="45720" rIns="91440" bIns="45720" numCol="1" anchor="t" anchorCtr="0" compatLnSpc="1"/>
          <a:lstStyle>
            <a:lvl1pPr eaLnBrk="1" hangingPunct="1">
              <a:defRPr sz="1200" smtClean="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86AACDD-5DC8-4CEE-805A-3651505B912B}"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dirty="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1" hangingPunct="1">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C7E929E-F4C4-4130-8A0C-7AEB1CF0087A}"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pic>
        <p:nvPicPr>
          <p:cNvPr id="1033" name="Picture 9" descr="bistu-mark"/>
          <p:cNvPicPr>
            <a:picLocks noChangeAspect="1"/>
          </p:cNvPicPr>
          <p:nvPr/>
        </p:nvPicPr>
        <p:blipFill>
          <a:blip r:embed="rId14"/>
          <a:stretch>
            <a:fillRect/>
          </a:stretch>
        </p:blipFill>
        <p:spPr>
          <a:xfrm>
            <a:off x="177800" y="38100"/>
            <a:ext cx="1644650" cy="279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AutoShape 7"/>
          <p:cNvSpPr/>
          <p:nvPr/>
        </p:nvSpPr>
        <p:spPr>
          <a:xfrm>
            <a:off x="685800" y="2393950"/>
            <a:ext cx="7772400" cy="109538"/>
          </a:xfrm>
          <a:custGeom>
            <a:avLst/>
            <a:gdLst>
              <a:gd name="txL" fmla="*/ 3163 w 1000"/>
              <a:gd name="txT" fmla="*/ 3163 h 1000"/>
              <a:gd name="txR" fmla="*/ 18437 w 1000"/>
              <a:gd name="txB" fmla="*/ 18437 h 1000"/>
            </a:gdLst>
            <a:ahLst/>
            <a:cxnLst>
              <a:cxn ang="0">
                <a:pos x="0" y="0"/>
              </a:cxn>
              <a:cxn ang="0">
                <a:pos x="4803343" y="0"/>
              </a:cxn>
              <a:cxn ang="0">
                <a:pos x="4803343" y="109538"/>
              </a:cxn>
              <a:cxn ang="0">
                <a:pos x="0" y="109538"/>
              </a:cxn>
              <a:cxn ang="0">
                <a:pos x="0" y="0"/>
              </a:cxn>
              <a:cxn ang="0">
                <a:pos x="7772400" y="0"/>
              </a:cxn>
            </a:cxnLst>
            <a:rect l="txL" t="txT" r="txR" b="tx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pic>
        <p:nvPicPr>
          <p:cNvPr id="2051" name="Object 8"/>
          <p:cNvPicPr>
            <a:picLocks noChangeAspect="1"/>
          </p:cNvPicPr>
          <p:nvPr/>
        </p:nvPicPr>
        <p:blipFill>
          <a:blip r:embed="rId13"/>
          <a:stretch>
            <a:fillRect/>
          </a:stretch>
        </p:blipFill>
        <p:spPr>
          <a:xfrm>
            <a:off x="8304213" y="6100763"/>
            <a:ext cx="481012" cy="568325"/>
          </a:xfrm>
          <a:prstGeom prst="rect">
            <a:avLst/>
          </a:prstGeom>
          <a:noFill/>
          <a:ln w="9525">
            <a:noFill/>
          </a:ln>
        </p:spPr>
      </p:pic>
      <p:sp>
        <p:nvSpPr>
          <p:cNvPr id="2052" name="Rectangle 2"/>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2053" name="Rectangle 3"/>
          <p:cNvSpPr>
            <a:spLocks noGrp="1"/>
          </p:cNvSpPr>
          <p:nvPr>
            <p:ph type="body" idx="1"/>
          </p:nvPr>
        </p:nvSpPr>
        <p:spPr>
          <a:xfrm>
            <a:off x="566738" y="1752600"/>
            <a:ext cx="8001000" cy="4267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smtClean="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6F9F626-0224-4E3D-A258-91CD34DF6121}" type="datetime3">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defRPr sz="12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C0D5BE3-0107-4476-9973-FDD51347D5BB}"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image" Target="../media/image1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1.wav"/></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image" Target="../media/image15.w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slide" Target="slid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slide" Target="slide43.xml"/><Relationship Id="rId4" Type="http://schemas.openxmlformats.org/officeDocument/2006/relationships/slide" Target="slide37.xml"/><Relationship Id="rId3" Type="http://schemas.openxmlformats.org/officeDocument/2006/relationships/slide" Target="slide16.xml"/><Relationship Id="rId2" Type="http://schemas.openxmlformats.org/officeDocument/2006/relationships/slide" Target="slide9.xml"/><Relationship Id="rId1" Type="http://schemas.openxmlformats.org/officeDocument/2006/relationships/slide" Target="slid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xfrm>
            <a:off x="685800" y="990600"/>
            <a:ext cx="7772400" cy="1371600"/>
          </a:xfrm>
          <a:ln/>
        </p:spPr>
        <p:txBody>
          <a:bodyPr vert="horz" wrap="square" lIns="91440" tIns="45720" rIns="91440" bIns="45720" anchor="b"/>
          <a:lstStyle>
            <a:lvl1pPr lvl="0">
              <a:buClrTx/>
              <a:buSzTx/>
              <a:buFontTx/>
              <a:defRPr/>
            </a:lvl1pPr>
          </a:lstStyle>
          <a:p>
            <a:pPr lvl="0" algn="ctr" eaLnBrk="1" hangingPunct="1"/>
            <a:r>
              <a:rPr lang="zh-CN" altLang="en-US" sz="4800" dirty="0">
                <a:latin typeface="华文行楷" panose="02010800040101010101" pitchFamily="2" charset="-122"/>
                <a:ea typeface="华文行楷" panose="02010800040101010101" pitchFamily="2" charset="-122"/>
              </a:rPr>
              <a:t>数据库原理与应用</a:t>
            </a:r>
            <a:endParaRPr lang="zh-CN" altLang="en-US" sz="4800" dirty="0">
              <a:latin typeface="华文行楷" panose="02010800040101010101" pitchFamily="2" charset="-122"/>
              <a:ea typeface="华文行楷" panose="02010800040101010101" pitchFamily="2" charset="-122"/>
            </a:endParaRPr>
          </a:p>
        </p:txBody>
      </p:sp>
      <p:sp>
        <p:nvSpPr>
          <p:cNvPr id="4099" name="Rectangle 3"/>
          <p:cNvSpPr>
            <a:spLocks noGrp="1"/>
          </p:cNvSpPr>
          <p:nvPr>
            <p:ph type="subTitle"/>
          </p:nvPr>
        </p:nvSpPr>
        <p:spPr>
          <a:xfrm>
            <a:off x="1332865" y="2853055"/>
            <a:ext cx="6192520" cy="2247265"/>
          </a:xfrm>
          <a:ln/>
        </p:spPr>
        <p:txBody>
          <a:bodyPr vert="horz" wrap="square" lIns="91440" tIns="45720" rIns="91440" bIns="45720" anchor="t"/>
          <a:lstStyle>
            <a:lvl1pPr marL="0" lvl="0" indent="0" algn="ctr">
              <a:buClr>
                <a:schemeClr val="accent2"/>
              </a:buClr>
              <a:buSzTx/>
              <a:buFont typeface="Wingdings" panose="05000000000000000000" pitchFamily="2" charset="2"/>
              <a:buNone/>
              <a:defRPr/>
            </a:lvl1pPr>
            <a:lvl2pPr marL="471805" lvl="1" indent="0" algn="ctr">
              <a:buClr>
                <a:schemeClr val="accent2"/>
              </a:buClr>
              <a:buSzTx/>
              <a:buFont typeface="Wingdings" panose="05000000000000000000" pitchFamily="2" charset="2"/>
              <a:buNone/>
              <a:defRPr/>
            </a:lvl2pPr>
            <a:lvl3pPr marL="909955" lvl="2" indent="0" algn="ctr">
              <a:buClr>
                <a:schemeClr val="accent2"/>
              </a:buClr>
              <a:buSzTx/>
              <a:buFont typeface="Wingdings" panose="05000000000000000000" pitchFamily="2" charset="2"/>
              <a:buNone/>
              <a:defRPr/>
            </a:lvl3pPr>
            <a:lvl4pPr marL="1306830" lvl="3" indent="0" algn="ctr">
              <a:buClr>
                <a:schemeClr val="accent2"/>
              </a:buClr>
              <a:buSzTx/>
              <a:buFont typeface="Wingdings" panose="05000000000000000000" pitchFamily="2" charset="2"/>
              <a:buNone/>
              <a:defRPr/>
            </a:lvl4pPr>
            <a:lvl5pPr marL="1695450" lvl="4" indent="0" algn="ctr">
              <a:buClr>
                <a:schemeClr val="accent2"/>
              </a:buClr>
              <a:buSzTx/>
              <a:buFont typeface="Wingdings" panose="05000000000000000000" pitchFamily="2" charset="2"/>
              <a:buNone/>
              <a:defRPr/>
            </a:lvl5pPr>
          </a:lstStyle>
          <a:p>
            <a:pPr lvl="0" eaLnBrk="1" hangingPunct="1"/>
            <a:r>
              <a:rPr lang="zh-CN" altLang="en-US" sz="4000" dirty="0">
                <a:solidFill>
                  <a:srgbClr val="FF0000"/>
                </a:solidFill>
                <a:latin typeface="微软雅黑" panose="020B0503020204020204" charset="-122"/>
                <a:ea typeface="微软雅黑" panose="020B0503020204020204" charset="-122"/>
                <a:cs typeface="微软雅黑" panose="020B0503020204020204" charset="-122"/>
              </a:rPr>
              <a:t>第</a:t>
            </a:r>
            <a:r>
              <a:rPr lang="en-US" altLang="zh-CN" sz="4000"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4000" dirty="0">
                <a:solidFill>
                  <a:srgbClr val="FF0000"/>
                </a:solidFill>
                <a:latin typeface="微软雅黑" panose="020B0503020204020204" charset="-122"/>
                <a:ea typeface="微软雅黑" panose="020B0503020204020204" charset="-122"/>
                <a:cs typeface="微软雅黑" panose="020B0503020204020204" charset="-122"/>
              </a:rPr>
              <a:t>章  数据库概述</a:t>
            </a:r>
            <a:endParaRPr lang="zh-CN" altLang="en-US" sz="4000" dirty="0">
              <a:solidFill>
                <a:srgbClr val="FF0000"/>
              </a:solidFill>
              <a:latin typeface="微软雅黑" panose="020B0503020204020204" charset="-122"/>
              <a:ea typeface="微软雅黑" panose="020B0503020204020204" charset="-122"/>
              <a:cs typeface="微软雅黑" panose="020B0503020204020204" charset="-122"/>
            </a:endParaRPr>
          </a:p>
          <a:p>
            <a:pPr lvl="0" eaLnBrk="1" hangingPunct="1"/>
            <a:endParaRPr lang="zh-CN" altLang="en-US" sz="4000" dirty="0">
              <a:solidFill>
                <a:srgbClr val="FF0000"/>
              </a:solidFill>
              <a:latin typeface="华文隶书" panose="02010800040101010101" pitchFamily="2" charset="-122"/>
              <a:ea typeface="华文隶书" panose="02010800040101010101" pitchFamily="2" charset="-122"/>
            </a:endParaRPr>
          </a:p>
          <a:p>
            <a:pPr lvl="0" eaLnBrk="1" hangingPunct="1"/>
            <a:r>
              <a:rPr lang="zh-CN" altLang="en-US" sz="3200" smtClean="0">
                <a:solidFill>
                  <a:srgbClr val="FF0000"/>
                </a:solidFill>
                <a:latin typeface="微软雅黑" panose="020B0503020204020204" charset="-122"/>
                <a:ea typeface="微软雅黑" panose="020B0503020204020204" charset="-122"/>
                <a:cs typeface="微软雅黑" panose="020B0503020204020204" charset="-122"/>
                <a:sym typeface="+mn-ea"/>
              </a:rPr>
              <a:t>课堂派加课码：KMNG7Y</a:t>
            </a:r>
            <a:endParaRPr lang="en-US" altLang="zh-CN" sz="4000" dirty="0">
              <a:solidFill>
                <a:srgbClr val="FF0000"/>
              </a:solidFill>
              <a:latin typeface="华文隶书" panose="02010800040101010101" pitchFamily="2" charset="-122"/>
              <a:ea typeface="华文隶书" panose="02010800040101010101" pitchFamily="2" charset="-122"/>
            </a:endParaRPr>
          </a:p>
          <a:p>
            <a:pPr lvl="0" eaLnBrk="1" hangingPunct="1"/>
            <a:endParaRPr lang="en-US" altLang="zh-CN" sz="4000" dirty="0">
              <a:solidFill>
                <a:srgbClr val="FF0000"/>
              </a:solidFill>
              <a:latin typeface="华文隶书" panose="02010800040101010101" pitchFamily="2" charset="-122"/>
              <a:ea typeface="华文隶书" panose="02010800040101010101" pitchFamily="2" charset="-122"/>
            </a:endParaRPr>
          </a:p>
        </p:txBody>
      </p:sp>
      <p:sp>
        <p:nvSpPr>
          <p:cNvPr id="8196" name="日期占位符 5"/>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fld>
            <a:endParaRPr lang="zh-CN" altLang="en-US" sz="1200" dirty="0"/>
          </a:p>
        </p:txBody>
      </p:sp>
      <p:sp>
        <p:nvSpPr>
          <p:cNvPr id="8197"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strVal val="#ppt_w*0.70"/>
                                          </p:val>
                                        </p:tav>
                                        <p:tav tm="100000">
                                          <p:val>
                                            <p:strVal val="#ppt_w"/>
                                          </p:val>
                                        </p:tav>
                                      </p:tavLst>
                                    </p:anim>
                                    <p:anim calcmode="lin" valueType="num">
                                      <p:cBhvr>
                                        <p:cTn id="8" dur="1000" fill="hold"/>
                                        <p:tgtEl>
                                          <p:spTgt spid="4098"/>
                                        </p:tgtEl>
                                        <p:attrNameLst>
                                          <p:attrName>ppt_h</p:attrName>
                                        </p:attrNameLst>
                                      </p:cBhvr>
                                      <p:tavLst>
                                        <p:tav tm="0">
                                          <p:val>
                                            <p:strVal val="#ppt_h"/>
                                          </p:val>
                                        </p:tav>
                                        <p:tav tm="100000">
                                          <p:val>
                                            <p:strVal val="#ppt_h"/>
                                          </p:val>
                                        </p:tav>
                                      </p:tavLst>
                                    </p:anim>
                                    <p:animEffect transition="in" filter="fade">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099">
                                            <p:txEl>
                                              <p:charRg st="1" end="12"/>
                                            </p:txEl>
                                          </p:spTgt>
                                        </p:tgtEl>
                                        <p:attrNameLst>
                                          <p:attrName>style.visibility</p:attrName>
                                        </p:attrNameLst>
                                      </p:cBhvr>
                                      <p:to>
                                        <p:strVal val="visible"/>
                                      </p:to>
                                    </p:set>
                                    <p:anim calcmode="lin" valueType="num">
                                      <p:cBhvr>
                                        <p:cTn id="14" dur="1000" fill="hold"/>
                                        <p:tgtEl>
                                          <p:spTgt spid="4099">
                                            <p:txEl>
                                              <p:charRg st="1" end="12"/>
                                            </p:txEl>
                                          </p:spTgt>
                                        </p:tgtEl>
                                        <p:attrNameLst>
                                          <p:attrName>ppt_w</p:attrName>
                                        </p:attrNameLst>
                                      </p:cBhvr>
                                      <p:tavLst>
                                        <p:tav tm="0">
                                          <p:val>
                                            <p:strVal val="#ppt_w*0.70"/>
                                          </p:val>
                                        </p:tav>
                                        <p:tav tm="100000">
                                          <p:val>
                                            <p:strVal val="#ppt_w"/>
                                          </p:val>
                                        </p:tav>
                                      </p:tavLst>
                                    </p:anim>
                                    <p:anim calcmode="lin" valueType="num">
                                      <p:cBhvr>
                                        <p:cTn id="15" dur="1000" fill="hold"/>
                                        <p:tgtEl>
                                          <p:spTgt spid="4099">
                                            <p:txEl>
                                              <p:charRg st="1" end="12"/>
                                            </p:txEl>
                                          </p:spTgt>
                                        </p:tgtEl>
                                        <p:attrNameLst>
                                          <p:attrName>ppt_h</p:attrName>
                                        </p:attrNameLst>
                                      </p:cBhvr>
                                      <p:tavLst>
                                        <p:tav tm="0">
                                          <p:val>
                                            <p:strVal val="#ppt_h"/>
                                          </p:val>
                                        </p:tav>
                                        <p:tav tm="100000">
                                          <p:val>
                                            <p:strVal val="#ppt_h"/>
                                          </p:val>
                                        </p:tav>
                                      </p:tavLst>
                                    </p:anim>
                                    <p:animEffect transition="in" filter="fade">
                                      <p:cBhvr>
                                        <p:cTn id="16" dur="1000"/>
                                        <p:tgtEl>
                                          <p:spTgt spid="4099">
                                            <p:txEl>
                                              <p:charRg st="1"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099">
                                            <p:txEl>
                                              <p:charRg st="2" end="2"/>
                                            </p:txEl>
                                          </p:spTgt>
                                        </p:tgtEl>
                                        <p:attrNameLst>
                                          <p:attrName>style.visibility</p:attrName>
                                        </p:attrNameLst>
                                      </p:cBhvr>
                                      <p:to>
                                        <p:strVal val="visible"/>
                                      </p:to>
                                    </p:set>
                                    <p:anim calcmode="lin" valueType="num">
                                      <p:cBhvr>
                                        <p:cTn id="21" dur="1000" fill="hold"/>
                                        <p:tgtEl>
                                          <p:spTgt spid="4099">
                                            <p:txEl>
                                              <p:char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099">
                                            <p:txEl>
                                              <p:charRg st="2" end="2"/>
                                            </p:txEl>
                                          </p:spTgt>
                                        </p:tgtEl>
                                        <p:attrNameLst>
                                          <p:attrName>ppt_h</p:attrName>
                                        </p:attrNameLst>
                                      </p:cBhvr>
                                      <p:tavLst>
                                        <p:tav tm="0">
                                          <p:val>
                                            <p:strVal val="#ppt_h"/>
                                          </p:val>
                                        </p:tav>
                                        <p:tav tm="100000">
                                          <p:val>
                                            <p:strVal val="#ppt_h"/>
                                          </p:val>
                                        </p:tav>
                                      </p:tavLst>
                                    </p:anim>
                                    <p:animEffect transition="in" filter="fade">
                                      <p:cBhvr>
                                        <p:cTn id="23" dur="1000"/>
                                        <p:tgtEl>
                                          <p:spTgt spid="4099">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66738" y="1414463"/>
            <a:ext cx="8253413"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数据需要经过解释才能明确其表达的含义</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r>
              <a:rPr kumimoji="0" lang="en-US" altLang="zh-CN" sz="36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20</a:t>
            </a:r>
            <a:endParaRPr kumimoji="0" lang="en-US" altLang="zh-CN" sz="36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当解释其代表人的年龄时就是</a:t>
            </a: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20</a:t>
            </a:r>
            <a:r>
              <a:rPr kumimoji="0" lang="zh-CN"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岁</a:t>
            </a:r>
            <a:r>
              <a:rPr kumimoji="0" lang="zh-CN" altLang="en-US"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当解释其代表商品价格时，就是</a:t>
            </a: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20</a:t>
            </a:r>
            <a:r>
              <a:rPr kumimoji="0" lang="zh-CN"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元</a:t>
            </a: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数据和解释不可分。</a:t>
            </a:r>
            <a:endPar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数据的解释是对数据的说明</a:t>
            </a:r>
            <a:r>
              <a:rPr kumimoji="0" lang="zh-CN" altLang="en-US"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数据的含义称为数据的语义。</a:t>
            </a:r>
            <a:endParaRPr kumimoji="0" lang="zh-CN" altLang="en-US"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endParaRPr>
          </a:p>
        </p:txBody>
      </p:sp>
      <p:sp>
        <p:nvSpPr>
          <p:cNvPr id="19460"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19461"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22"/>
                                            </p:txEl>
                                          </p:spTgt>
                                        </p:tgtEl>
                                        <p:attrNameLst>
                                          <p:attrName>style.visibility</p:attrName>
                                        </p:attrNameLst>
                                      </p:cBhvr>
                                      <p:to>
                                        <p:strVal val="visible"/>
                                      </p:to>
                                    </p:set>
                                    <p:animEffect transition="in" filter="blinds(horizontal)">
                                      <p:cBhvr>
                                        <p:cTn id="7" dur="500"/>
                                        <p:tgtEl>
                                          <p:spTgt spid="3">
                                            <p:txEl>
                                              <p:charRg st="0" end="2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charRg st="22" end="40"/>
                                            </p:txEl>
                                          </p:spTgt>
                                        </p:tgtEl>
                                        <p:attrNameLst>
                                          <p:attrName>style.visibility</p:attrName>
                                        </p:attrNameLst>
                                      </p:cBhvr>
                                      <p:to>
                                        <p:strVal val="visible"/>
                                      </p:to>
                                    </p:set>
                                    <p:animEffect transition="in" filter="blinds(horizontal)">
                                      <p:cBhvr>
                                        <p:cTn id="10" dur="500"/>
                                        <p:tgtEl>
                                          <p:spTgt spid="3">
                                            <p:txEl>
                                              <p:charRg st="22" end="4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charRg st="40" end="59"/>
                                            </p:txEl>
                                          </p:spTgt>
                                        </p:tgtEl>
                                        <p:attrNameLst>
                                          <p:attrName>style.visibility</p:attrName>
                                        </p:attrNameLst>
                                      </p:cBhvr>
                                      <p:to>
                                        <p:strVal val="visible"/>
                                      </p:to>
                                    </p:set>
                                    <p:animEffect transition="in" filter="blinds(horizontal)">
                                      <p:cBhvr>
                                        <p:cTn id="13" dur="500"/>
                                        <p:tgtEl>
                                          <p:spTgt spid="3">
                                            <p:txEl>
                                              <p:charRg st="40" end="5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charRg st="59" end="69"/>
                                            </p:txEl>
                                          </p:spTgt>
                                        </p:tgtEl>
                                        <p:attrNameLst>
                                          <p:attrName>style.visibility</p:attrName>
                                        </p:attrNameLst>
                                      </p:cBhvr>
                                      <p:to>
                                        <p:strVal val="visible"/>
                                      </p:to>
                                    </p:set>
                                    <p:animEffect transition="in" filter="blinds(horizontal)">
                                      <p:cBhvr>
                                        <p:cTn id="18" dur="500"/>
                                        <p:tgtEl>
                                          <p:spTgt spid="3">
                                            <p:txEl>
                                              <p:charRg st="59" end="69"/>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charRg st="69" end="83"/>
                                            </p:txEl>
                                          </p:spTgt>
                                        </p:tgtEl>
                                        <p:attrNameLst>
                                          <p:attrName>style.visibility</p:attrName>
                                        </p:attrNameLst>
                                      </p:cBhvr>
                                      <p:to>
                                        <p:strVal val="visible"/>
                                      </p:to>
                                    </p:set>
                                    <p:animEffect transition="in" filter="blinds(horizontal)">
                                      <p:cBhvr>
                                        <p:cTn id="21" dur="500"/>
                                        <p:tgtEl>
                                          <p:spTgt spid="3">
                                            <p:txEl>
                                              <p:charRg st="69" end="83"/>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charRg st="83" end="97"/>
                                            </p:txEl>
                                          </p:spTgt>
                                        </p:tgtEl>
                                        <p:attrNameLst>
                                          <p:attrName>style.visibility</p:attrName>
                                        </p:attrNameLst>
                                      </p:cBhvr>
                                      <p:to>
                                        <p:strVal val="visible"/>
                                      </p:to>
                                    </p:set>
                                    <p:animEffect transition="in" filter="blinds(horizontal)">
                                      <p:cBhvr>
                                        <p:cTn id="24" dur="500"/>
                                        <p:tgtEl>
                                          <p:spTgt spid="3">
                                            <p:txEl>
                                              <p:charRg st="83"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事物的描述</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66738" y="1414463"/>
            <a:ext cx="8001000"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在日常生活中，一般直接用自然语言来描述事物</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如描述一门课程的信息：</a:t>
            </a:r>
            <a:endPar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kumimoji="0" lang="zh-CN"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数据库系统基础课程，</a:t>
            </a: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4</a:t>
            </a:r>
            <a:r>
              <a:rPr kumimoji="0" lang="zh-CN"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个学分，第</a:t>
            </a: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5</a:t>
            </a:r>
            <a:r>
              <a:rPr kumimoji="0" lang="zh-CN"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学期开设。</a:t>
            </a:r>
            <a:endPar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但在计算机中经常按如下形式描述：</a:t>
            </a:r>
            <a:endPar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kumimoji="0" lang="zh-CN"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（数据库系统基础，</a:t>
            </a: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4</a:t>
            </a:r>
            <a:r>
              <a:rPr kumimoji="0" lang="zh-CN"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a:t>
            </a:r>
            <a:r>
              <a:rPr kumimoji="0" lang="en-US"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5</a:t>
            </a:r>
            <a:r>
              <a:rPr kumimoji="0" lang="zh-CN" altLang="zh-CN" sz="3200" b="1" i="0" u="none" strike="noStrike" kern="0" cap="none" spc="0" normalizeH="0" baseline="0" noProof="0" dirty="0" smtClean="0">
                <a:ln>
                  <a:noFill/>
                </a:ln>
                <a:solidFill>
                  <a:srgbClr val="FF0000"/>
                </a:solidFill>
                <a:effectLst/>
                <a:uLnTx/>
                <a:uFillTx/>
                <a:latin typeface="仿宋_GB2312" pitchFamily="49" charset="-122"/>
                <a:ea typeface="仿宋_GB2312" pitchFamily="49" charset="-122"/>
                <a:cs typeface="+mn-cs"/>
              </a:rPr>
              <a:t>）</a:t>
            </a:r>
            <a:endParaRPr kumimoji="0" lang="zh-CN" altLang="en-US" sz="3200" b="1" i="0" u="none" strike="noStrike" kern="0" cap="none" spc="0" normalizeH="0" baseline="0" noProof="0" dirty="0">
              <a:ln>
                <a:noFill/>
              </a:ln>
              <a:solidFill>
                <a:srgbClr val="FF0000"/>
              </a:solidFill>
              <a:effectLst/>
              <a:uLnTx/>
              <a:uFillTx/>
              <a:latin typeface="仿宋_GB2312" pitchFamily="49" charset="-122"/>
              <a:ea typeface="仿宋_GB2312" pitchFamily="49" charset="-122"/>
            </a:endParaRPr>
          </a:p>
        </p:txBody>
      </p:sp>
      <p:sp>
        <p:nvSpPr>
          <p:cNvPr id="5" name="TextBox 4"/>
          <p:cNvSpPr txBox="1"/>
          <p:nvPr/>
        </p:nvSpPr>
        <p:spPr>
          <a:xfrm>
            <a:off x="7019925" y="5876925"/>
            <a:ext cx="865188" cy="461963"/>
          </a:xfrm>
          <a:prstGeom prst="rect">
            <a:avLst/>
          </a:prstGeom>
          <a:noFill/>
          <a:ln w="9525">
            <a:noFill/>
          </a:ln>
        </p:spPr>
        <p:txBody>
          <a:bodyPr>
            <a:spAutoFit/>
          </a:bodyPr>
          <a:p>
            <a:pPr eaLnBrk="1" hangingPunct="1"/>
            <a:r>
              <a:rPr lang="zh-CN" altLang="en-US" sz="2400" dirty="0">
                <a:solidFill>
                  <a:srgbClr val="7030A0"/>
                </a:solidFill>
                <a:latin typeface="华文琥珀" panose="02010800040101010101" pitchFamily="2" charset="-122"/>
                <a:ea typeface="华文琥珀" panose="02010800040101010101" pitchFamily="2" charset="-122"/>
              </a:rPr>
              <a:t>记录</a:t>
            </a:r>
            <a:endParaRPr lang="zh-CN" altLang="en-US" sz="2400" dirty="0">
              <a:solidFill>
                <a:srgbClr val="7030A0"/>
              </a:solidFill>
              <a:latin typeface="华文琥珀" panose="02010800040101010101" pitchFamily="2" charset="-122"/>
              <a:ea typeface="华文琥珀" panose="02010800040101010101" pitchFamily="2" charset="-122"/>
            </a:endParaRPr>
          </a:p>
        </p:txBody>
      </p:sp>
      <p:sp>
        <p:nvSpPr>
          <p:cNvPr id="6" name="圆角右箭头 5"/>
          <p:cNvSpPr/>
          <p:nvPr/>
        </p:nvSpPr>
        <p:spPr>
          <a:xfrm rot="10493815" flipV="1">
            <a:off x="6684963" y="5246688"/>
            <a:ext cx="623888" cy="568325"/>
          </a:xfrm>
          <a:prstGeom prst="bentArrow">
            <a:avLst>
              <a:gd name="adj1" fmla="val 25000"/>
              <a:gd name="adj2" fmla="val 30193"/>
              <a:gd name="adj3" fmla="val 25000"/>
              <a:gd name="adj4" fmla="val 4375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486" name="日期占位符 9"/>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048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23"/>
                                            </p:txEl>
                                          </p:spTgt>
                                        </p:tgtEl>
                                        <p:attrNameLst>
                                          <p:attrName>style.visibility</p:attrName>
                                        </p:attrNameLst>
                                      </p:cBhvr>
                                      <p:to>
                                        <p:strVal val="visible"/>
                                      </p:to>
                                    </p:set>
                                    <p:animEffect transition="in" filter="blinds(horizontal)">
                                      <p:cBhvr>
                                        <p:cTn id="7" dur="500"/>
                                        <p:tgtEl>
                                          <p:spTgt spid="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23" end="35"/>
                                            </p:txEl>
                                          </p:spTgt>
                                        </p:tgtEl>
                                        <p:attrNameLst>
                                          <p:attrName>style.visibility</p:attrName>
                                        </p:attrNameLst>
                                      </p:cBhvr>
                                      <p:to>
                                        <p:strVal val="visible"/>
                                      </p:to>
                                    </p:set>
                                    <p:animEffect transition="in" filter="blinds(horizontal)">
                                      <p:cBhvr>
                                        <p:cTn id="12" dur="500"/>
                                        <p:tgtEl>
                                          <p:spTgt spid="3">
                                            <p:txEl>
                                              <p:charRg st="23" end="35"/>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charRg st="35" end="58"/>
                                            </p:txEl>
                                          </p:spTgt>
                                        </p:tgtEl>
                                        <p:attrNameLst>
                                          <p:attrName>style.visibility</p:attrName>
                                        </p:attrNameLst>
                                      </p:cBhvr>
                                      <p:to>
                                        <p:strVal val="visible"/>
                                      </p:to>
                                    </p:set>
                                    <p:animEffect transition="in" filter="blinds(horizontal)">
                                      <p:cBhvr>
                                        <p:cTn id="15" dur="500"/>
                                        <p:tgtEl>
                                          <p:spTgt spid="3">
                                            <p:txEl>
                                              <p:charRg st="35" end="5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charRg st="58" end="75"/>
                                            </p:txEl>
                                          </p:spTgt>
                                        </p:tgtEl>
                                        <p:attrNameLst>
                                          <p:attrName>style.visibility</p:attrName>
                                        </p:attrNameLst>
                                      </p:cBhvr>
                                      <p:to>
                                        <p:strVal val="visible"/>
                                      </p:to>
                                    </p:set>
                                    <p:animEffect transition="in" filter="blinds(horizontal)">
                                      <p:cBhvr>
                                        <p:cTn id="20" dur="500"/>
                                        <p:tgtEl>
                                          <p:spTgt spid="3">
                                            <p:txEl>
                                              <p:charRg st="58" end="7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charRg st="75" end="89"/>
                                            </p:txEl>
                                          </p:spTgt>
                                        </p:tgtEl>
                                        <p:attrNameLst>
                                          <p:attrName>style.visibility</p:attrName>
                                        </p:attrNameLst>
                                      </p:cBhvr>
                                      <p:to>
                                        <p:strVal val="visible"/>
                                      </p:to>
                                    </p:set>
                                    <p:animEffect transition="in" filter="blinds(horizontal)">
                                      <p:cBhvr>
                                        <p:cTn id="23" dur="500"/>
                                        <p:tgtEl>
                                          <p:spTgt spid="3">
                                            <p:txEl>
                                              <p:charRg st="75" end="89"/>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5">
                                            <p:txEl>
                                              <p:charRg st="0" end="3"/>
                                            </p:txEl>
                                          </p:spTgt>
                                        </p:tgtEl>
                                        <p:attrNameLst>
                                          <p:attrName>style.visibility</p:attrName>
                                        </p:attrNameLst>
                                      </p:cBhvr>
                                      <p:to>
                                        <p:strVal val="visible"/>
                                      </p:to>
                                    </p:set>
                                    <p:animEffect transition="in" filter="fade">
                                      <p:cBhvr>
                                        <p:cTn id="31" dur="1000"/>
                                        <p:tgtEl>
                                          <p:spTgt spid="5">
                                            <p:txEl>
                                              <p:charRg st="0"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a:t>
            </a:r>
            <a:r>
              <a:rPr lang="en-US" altLang="zh-CN" dirty="0">
                <a:solidFill>
                  <a:srgbClr val="0039AC"/>
                </a:solidFill>
                <a:latin typeface="楷体_GB2312"/>
                <a:ea typeface="楷体_GB2312"/>
                <a:cs typeface="+mj-cs"/>
              </a:rPr>
              <a:t>Database</a:t>
            </a:r>
            <a:r>
              <a:rPr lang="zh-CN" altLang="en-US" dirty="0">
                <a:solidFill>
                  <a:srgbClr val="0039AC"/>
                </a:solidFill>
                <a:latin typeface="楷体_GB2312"/>
                <a:ea typeface="楷体_GB2312"/>
                <a:cs typeface="+mj-cs"/>
              </a:rPr>
              <a:t>）</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是存放数据的仓库。</a:t>
            </a:r>
            <a:endParaRPr lang="en-US" altLang="zh-CN" dirty="0">
              <a:latin typeface="仿宋_GB2312"/>
              <a:ea typeface="仿宋_GB2312"/>
              <a:cs typeface="+mn-cs"/>
            </a:endParaRPr>
          </a:p>
          <a:p>
            <a:pPr/>
            <a:r>
              <a:rPr lang="zh-CN" altLang="en-US" dirty="0">
                <a:solidFill>
                  <a:srgbClr val="FF0000"/>
                </a:solidFill>
                <a:latin typeface="仿宋_GB2312"/>
                <a:ea typeface="仿宋_GB2312"/>
                <a:cs typeface="+mn-cs"/>
              </a:rPr>
              <a:t>永久</a:t>
            </a:r>
            <a:r>
              <a:rPr lang="zh-CN" altLang="zh-CN" dirty="0">
                <a:solidFill>
                  <a:srgbClr val="FF0000"/>
                </a:solidFill>
                <a:latin typeface="仿宋_GB2312"/>
                <a:ea typeface="仿宋_GB2312"/>
                <a:cs typeface="+mn-cs"/>
              </a:rPr>
              <a:t>存储</a:t>
            </a:r>
            <a:r>
              <a:rPr lang="zh-CN" altLang="zh-CN" dirty="0">
                <a:latin typeface="仿宋_GB2312"/>
                <a:ea typeface="仿宋_GB2312"/>
                <a:cs typeface="+mn-cs"/>
              </a:rPr>
              <a:t>在计算机存储设备上。</a:t>
            </a:r>
            <a:endParaRPr lang="en-US" altLang="zh-CN" dirty="0">
              <a:latin typeface="仿宋_GB2312"/>
              <a:ea typeface="仿宋_GB2312"/>
              <a:cs typeface="+mn-cs"/>
            </a:endParaRPr>
          </a:p>
          <a:p>
            <a:pPr/>
            <a:r>
              <a:rPr lang="zh-CN" altLang="zh-CN" dirty="0">
                <a:latin typeface="仿宋_GB2312"/>
                <a:ea typeface="仿宋_GB2312"/>
                <a:cs typeface="+mn-cs"/>
              </a:rPr>
              <a:t>按一定的格式存储。</a:t>
            </a:r>
            <a:endParaRPr lang="en-US" altLang="zh-CN" dirty="0">
              <a:latin typeface="仿宋_GB2312"/>
              <a:ea typeface="仿宋_GB2312"/>
              <a:cs typeface="+mn-cs"/>
            </a:endParaRPr>
          </a:p>
          <a:p>
            <a:pPr/>
            <a:r>
              <a:rPr lang="zh-CN" altLang="zh-CN" dirty="0">
                <a:latin typeface="仿宋_GB2312"/>
                <a:ea typeface="仿宋_GB2312"/>
                <a:cs typeface="+mn-cs"/>
              </a:rPr>
              <a:t>是</a:t>
            </a:r>
            <a:r>
              <a:rPr lang="zh-CN" altLang="zh-CN" dirty="0">
                <a:solidFill>
                  <a:srgbClr val="FF0000"/>
                </a:solidFill>
                <a:latin typeface="仿宋_GB2312"/>
                <a:ea typeface="仿宋_GB2312"/>
                <a:cs typeface="+mn-cs"/>
              </a:rPr>
              <a:t>有组织</a:t>
            </a:r>
            <a:r>
              <a:rPr lang="zh-CN" altLang="zh-CN" dirty="0">
                <a:latin typeface="仿宋_GB2312"/>
                <a:ea typeface="仿宋_GB2312"/>
                <a:cs typeface="+mn-cs"/>
              </a:rPr>
              <a:t>的、</a:t>
            </a:r>
            <a:r>
              <a:rPr lang="zh-CN" altLang="zh-CN" dirty="0">
                <a:solidFill>
                  <a:srgbClr val="FF0000"/>
                </a:solidFill>
                <a:latin typeface="仿宋_GB2312"/>
                <a:ea typeface="仿宋_GB2312"/>
                <a:cs typeface="+mn-cs"/>
              </a:rPr>
              <a:t>可共享</a:t>
            </a:r>
            <a:r>
              <a:rPr lang="zh-CN" altLang="zh-CN" dirty="0">
                <a:latin typeface="仿宋_GB2312"/>
                <a:ea typeface="仿宋_GB2312"/>
                <a:cs typeface="+mn-cs"/>
              </a:rPr>
              <a:t>的大量数据的集合。</a:t>
            </a:r>
            <a:endParaRPr lang="zh-CN" altLang="en-US" dirty="0">
              <a:latin typeface="仿宋_GB2312"/>
              <a:ea typeface="仿宋_GB2312"/>
              <a:cs typeface="+mn-cs"/>
            </a:endParaRPr>
          </a:p>
        </p:txBody>
      </p:sp>
      <p:sp>
        <p:nvSpPr>
          <p:cNvPr id="21508"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1509"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10"/>
                                            </p:txEl>
                                          </p:spTgt>
                                        </p:tgtEl>
                                        <p:attrNameLst>
                                          <p:attrName>style.visibility</p:attrName>
                                        </p:attrNameLst>
                                      </p:cBhvr>
                                      <p:to>
                                        <p:strVal val="visible"/>
                                      </p:to>
                                    </p:set>
                                    <p:animEffect transition="in" filter="blinds(horizontal)">
                                      <p:cBhvr>
                                        <p:cTn id="7" dur="500"/>
                                        <p:tgtEl>
                                          <p:spTgt spid="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10" end="25"/>
                                            </p:txEl>
                                          </p:spTgt>
                                        </p:tgtEl>
                                        <p:attrNameLst>
                                          <p:attrName>style.visibility</p:attrName>
                                        </p:attrNameLst>
                                      </p:cBhvr>
                                      <p:to>
                                        <p:strVal val="visible"/>
                                      </p:to>
                                    </p:set>
                                    <p:animEffect transition="in" filter="blinds(horizontal)">
                                      <p:cBhvr>
                                        <p:cTn id="12" dur="500"/>
                                        <p:tgtEl>
                                          <p:spTgt spid="3">
                                            <p:txEl>
                                              <p:charRg st="1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25" end="35"/>
                                            </p:txEl>
                                          </p:spTgt>
                                        </p:tgtEl>
                                        <p:attrNameLst>
                                          <p:attrName>style.visibility</p:attrName>
                                        </p:attrNameLst>
                                      </p:cBhvr>
                                      <p:to>
                                        <p:strVal val="visible"/>
                                      </p:to>
                                    </p:set>
                                    <p:animEffect transition="in" filter="blinds(horizontal)">
                                      <p:cBhvr>
                                        <p:cTn id="17" dur="500"/>
                                        <p:tgtEl>
                                          <p:spTgt spid="3">
                                            <p:txEl>
                                              <p:charRg st="25"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35" end="54"/>
                                            </p:txEl>
                                          </p:spTgt>
                                        </p:tgtEl>
                                        <p:attrNameLst>
                                          <p:attrName>style.visibility</p:attrName>
                                        </p:attrNameLst>
                                      </p:cBhvr>
                                      <p:to>
                                        <p:strVal val="visible"/>
                                      </p:to>
                                    </p:set>
                                    <p:animEffect transition="in" filter="blinds(horizontal)">
                                      <p:cBhvr>
                                        <p:cTn id="22" dur="500"/>
                                        <p:tgtEl>
                                          <p:spTgt spid="3">
                                            <p:txEl>
                                              <p:charRg st="35"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数据库管理系统</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66738" y="1414463"/>
            <a:ext cx="8001000" cy="2662237"/>
          </a:xfrm>
          <a:ln/>
        </p:spPr>
        <p:txBody>
          <a:bodyPr vert="horz" wrap="square" lIns="91440" tIns="45720" rIns="91440" bIns="45720" anchor="t"/>
          <a:p>
            <a:pPr/>
            <a:r>
              <a:rPr lang="en-US" altLang="zh-CN" dirty="0">
                <a:latin typeface="仿宋_GB2312"/>
                <a:ea typeface="仿宋_GB2312"/>
                <a:cs typeface="+mn-cs"/>
              </a:rPr>
              <a:t>Database Management System</a:t>
            </a:r>
            <a:endParaRPr lang="en-US" altLang="zh-CN" dirty="0">
              <a:latin typeface="仿宋_GB2312"/>
              <a:ea typeface="仿宋_GB2312"/>
              <a:cs typeface="+mn-cs"/>
            </a:endParaRPr>
          </a:p>
          <a:p>
            <a:pPr>
              <a:buNone/>
            </a:pPr>
            <a:r>
              <a:rPr lang="en-US" altLang="zh-CN" dirty="0">
                <a:latin typeface="仿宋_GB2312"/>
                <a:ea typeface="仿宋_GB2312"/>
                <a:cs typeface="+mn-cs"/>
              </a:rPr>
              <a:t>   ——DBMS</a:t>
            </a:r>
            <a:endParaRPr lang="en-US" altLang="zh-CN" dirty="0">
              <a:latin typeface="仿宋_GB2312"/>
              <a:ea typeface="仿宋_GB2312"/>
              <a:cs typeface="+mn-cs"/>
            </a:endParaRPr>
          </a:p>
          <a:p>
            <a:pPr/>
            <a:r>
              <a:rPr lang="zh-CN" altLang="zh-CN" dirty="0">
                <a:latin typeface="仿宋_GB2312"/>
                <a:ea typeface="仿宋_GB2312"/>
                <a:cs typeface="+mn-cs"/>
              </a:rPr>
              <a:t>是一个专门用于实现对数据进行管理和维护的</a:t>
            </a:r>
            <a:r>
              <a:rPr lang="zh-CN" altLang="zh-CN" dirty="0">
                <a:solidFill>
                  <a:srgbClr val="FF0000"/>
                </a:solidFill>
                <a:latin typeface="仿宋_GB2312"/>
                <a:ea typeface="仿宋_GB2312"/>
                <a:cs typeface="+mn-cs"/>
              </a:rPr>
              <a:t>系统软件</a:t>
            </a:r>
            <a:r>
              <a:rPr lang="zh-CN" altLang="en-US" dirty="0">
                <a:latin typeface="仿宋_GB2312"/>
                <a:ea typeface="仿宋_GB2312"/>
                <a:cs typeface="+mn-cs"/>
              </a:rPr>
              <a:t>。</a:t>
            </a:r>
            <a:endParaRPr lang="zh-CN" altLang="en-US" dirty="0">
              <a:latin typeface="仿宋_GB2312"/>
              <a:ea typeface="仿宋_GB2312"/>
              <a:cs typeface="+mn-cs"/>
            </a:endParaRPr>
          </a:p>
        </p:txBody>
      </p:sp>
      <p:pic>
        <p:nvPicPr>
          <p:cNvPr id="35843" name="图片 1"/>
          <p:cNvPicPr>
            <a:picLocks noChangeAspect="1"/>
          </p:cNvPicPr>
          <p:nvPr/>
        </p:nvPicPr>
        <p:blipFill>
          <a:blip r:embed="rId1"/>
          <a:stretch>
            <a:fillRect/>
          </a:stretch>
        </p:blipFill>
        <p:spPr>
          <a:xfrm>
            <a:off x="5651500" y="3573463"/>
            <a:ext cx="2665413" cy="2547937"/>
          </a:xfrm>
          <a:prstGeom prst="rect">
            <a:avLst/>
          </a:prstGeom>
          <a:noFill/>
          <a:ln w="9525">
            <a:noFill/>
          </a:ln>
        </p:spPr>
      </p:pic>
      <p:grpSp>
        <p:nvGrpSpPr>
          <p:cNvPr id="2" name="组合 15"/>
          <p:cNvGrpSpPr/>
          <p:nvPr/>
        </p:nvGrpSpPr>
        <p:grpSpPr>
          <a:xfrm>
            <a:off x="6383338" y="4197350"/>
            <a:ext cx="1296987" cy="1296988"/>
            <a:chOff x="3131840" y="4653136"/>
            <a:chExt cx="1296144" cy="1296144"/>
          </a:xfrm>
        </p:grpSpPr>
        <p:sp>
          <p:nvSpPr>
            <p:cNvPr id="8" name="椭圆 7"/>
            <p:cNvSpPr/>
            <p:nvPr/>
          </p:nvSpPr>
          <p:spPr>
            <a:xfrm>
              <a:off x="3131840" y="4653136"/>
              <a:ext cx="1296144" cy="1296144"/>
            </a:xfrm>
            <a:prstGeom prst="ellipse">
              <a:avLst/>
            </a:prstGeom>
            <a:solidFill>
              <a:schemeClr val="accent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椭圆 6"/>
            <p:cNvSpPr/>
            <p:nvPr/>
          </p:nvSpPr>
          <p:spPr>
            <a:xfrm>
              <a:off x="3420577" y="4989467"/>
              <a:ext cx="718670" cy="6472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操作系统</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22534" name="日期占位符 11"/>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2535"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27"/>
                                            </p:txEl>
                                          </p:spTgt>
                                        </p:tgtEl>
                                        <p:attrNameLst>
                                          <p:attrName>style.visibility</p:attrName>
                                        </p:attrNameLst>
                                      </p:cBhvr>
                                      <p:to>
                                        <p:strVal val="visible"/>
                                      </p:to>
                                    </p:set>
                                    <p:animEffect transition="in" filter="blinds(horizontal)">
                                      <p:cBhvr>
                                        <p:cTn id="7" dur="500"/>
                                        <p:tgtEl>
                                          <p:spTgt spid="3">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27" end="37"/>
                                            </p:txEl>
                                          </p:spTgt>
                                        </p:tgtEl>
                                        <p:attrNameLst>
                                          <p:attrName>style.visibility</p:attrName>
                                        </p:attrNameLst>
                                      </p:cBhvr>
                                      <p:to>
                                        <p:strVal val="visible"/>
                                      </p:to>
                                    </p:set>
                                    <p:animEffect transition="in" filter="blinds(horizontal)">
                                      <p:cBhvr>
                                        <p:cTn id="12" dur="500"/>
                                        <p:tgtEl>
                                          <p:spTgt spid="3">
                                            <p:txEl>
                                              <p:charRg st="27"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37" end="63"/>
                                            </p:txEl>
                                          </p:spTgt>
                                        </p:tgtEl>
                                        <p:attrNameLst>
                                          <p:attrName>style.visibility</p:attrName>
                                        </p:attrNameLst>
                                      </p:cBhvr>
                                      <p:to>
                                        <p:strVal val="visible"/>
                                      </p:to>
                                    </p:set>
                                    <p:animEffect transition="in" filter="blinds(horizontal)">
                                      <p:cBhvr>
                                        <p:cTn id="17" dur="500"/>
                                        <p:tgtEl>
                                          <p:spTgt spid="3">
                                            <p:txEl>
                                              <p:charRg st="37" end="63"/>
                                            </p:txEl>
                                          </p:spTgt>
                                        </p:tgtEl>
                                      </p:cBhvr>
                                    </p:animEffect>
                                  </p:childTnLst>
                                </p:cTn>
                              </p:par>
                            </p:childTnLst>
                          </p:cTn>
                        </p:par>
                        <p:par>
                          <p:cTn id="18" fill="hold">
                            <p:stCondLst>
                              <p:cond delay="500"/>
                            </p:stCondLst>
                            <p:childTnLst>
                              <p:par>
                                <p:cTn id="19" presetID="55" presetClass="entr" presetSubtype="0" fill="hold" nodeType="afterEffect">
                                  <p:stCondLst>
                                    <p:cond delay="0"/>
                                  </p:stCondLst>
                                  <p:childTnLst>
                                    <p:set>
                                      <p:cBhvr>
                                        <p:cTn id="20" dur="1" fill="hold">
                                          <p:stCondLst>
                                            <p:cond delay="0"/>
                                          </p:stCondLst>
                                        </p:cTn>
                                        <p:tgtEl>
                                          <p:spTgt spid="35843"/>
                                        </p:tgtEl>
                                        <p:attrNameLst>
                                          <p:attrName>style.visibility</p:attrName>
                                        </p:attrNameLst>
                                      </p:cBhvr>
                                      <p:to>
                                        <p:strVal val="visible"/>
                                      </p:to>
                                    </p:set>
                                    <p:anim calcmode="lin" valueType="num">
                                      <p:cBhvr>
                                        <p:cTn id="21" dur="1000" fill="hold"/>
                                        <p:tgtEl>
                                          <p:spTgt spid="35843"/>
                                        </p:tgtEl>
                                        <p:attrNameLst>
                                          <p:attrName>ppt_w</p:attrName>
                                        </p:attrNameLst>
                                      </p:cBhvr>
                                      <p:tavLst>
                                        <p:tav tm="0">
                                          <p:val>
                                            <p:strVal val="#ppt_w*0.70"/>
                                          </p:val>
                                        </p:tav>
                                        <p:tav tm="100000">
                                          <p:val>
                                            <p:strVal val="#ppt_w"/>
                                          </p:val>
                                        </p:tav>
                                      </p:tavLst>
                                    </p:anim>
                                    <p:anim calcmode="lin" valueType="num">
                                      <p:cBhvr>
                                        <p:cTn id="22" dur="1000" fill="hold"/>
                                        <p:tgtEl>
                                          <p:spTgt spid="35843"/>
                                        </p:tgtEl>
                                        <p:attrNameLst>
                                          <p:attrName>ppt_h</p:attrName>
                                        </p:attrNameLst>
                                      </p:cBhvr>
                                      <p:tavLst>
                                        <p:tav tm="0">
                                          <p:val>
                                            <p:strVal val="#ppt_h"/>
                                          </p:val>
                                        </p:tav>
                                        <p:tav tm="100000">
                                          <p:val>
                                            <p:strVal val="#ppt_h"/>
                                          </p:val>
                                        </p:tav>
                                      </p:tavLst>
                                    </p:anim>
                                    <p:animEffect transition="in" filter="fade">
                                      <p:cBhvr>
                                        <p:cTn id="23" dur="1000"/>
                                        <p:tgtEl>
                                          <p:spTgt spid="3584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heckerboard(across)">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数据库管理系统主要功能</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611188" y="1414463"/>
            <a:ext cx="7956550" cy="4678362"/>
          </a:xfrm>
          <a:ln/>
        </p:spPr>
        <p:txBody>
          <a:bodyPr vert="horz" wrap="square" lIns="91440" tIns="45720" rIns="91440" bIns="45720" anchor="t"/>
          <a:p>
            <a:pPr/>
            <a:r>
              <a:rPr lang="zh-CN" altLang="zh-CN" dirty="0">
                <a:latin typeface="仿宋_GB2312"/>
                <a:ea typeface="仿宋_GB2312"/>
                <a:cs typeface="+mn-cs"/>
              </a:rPr>
              <a:t>数据库的建立与维护</a:t>
            </a:r>
            <a:endParaRPr lang="en-US" altLang="zh-CN" dirty="0">
              <a:latin typeface="仿宋_GB2312"/>
              <a:ea typeface="仿宋_GB2312"/>
              <a:cs typeface="+mn-cs"/>
            </a:endParaRPr>
          </a:p>
          <a:p>
            <a:pPr/>
            <a:r>
              <a:rPr lang="zh-CN" altLang="zh-CN" dirty="0">
                <a:latin typeface="仿宋_GB2312"/>
                <a:ea typeface="仿宋_GB2312"/>
                <a:cs typeface="+mn-cs"/>
              </a:rPr>
              <a:t>数据定义</a:t>
            </a:r>
            <a:endParaRPr lang="en-US" altLang="zh-CN" dirty="0">
              <a:latin typeface="仿宋_GB2312"/>
              <a:ea typeface="仿宋_GB2312"/>
              <a:cs typeface="+mn-cs"/>
            </a:endParaRPr>
          </a:p>
          <a:p>
            <a:pPr/>
            <a:r>
              <a:rPr lang="zh-CN" altLang="zh-CN" dirty="0">
                <a:latin typeface="仿宋_GB2312"/>
                <a:ea typeface="仿宋_GB2312"/>
                <a:cs typeface="+mn-cs"/>
              </a:rPr>
              <a:t>数据组织、存储和管理</a:t>
            </a:r>
            <a:endParaRPr lang="en-US" altLang="zh-CN" dirty="0">
              <a:latin typeface="仿宋_GB2312"/>
              <a:ea typeface="仿宋_GB2312"/>
              <a:cs typeface="+mn-cs"/>
            </a:endParaRPr>
          </a:p>
          <a:p>
            <a:pPr/>
            <a:r>
              <a:rPr lang="zh-CN" altLang="zh-CN" dirty="0">
                <a:latin typeface="仿宋_GB2312"/>
                <a:ea typeface="仿宋_GB2312"/>
                <a:cs typeface="+mn-cs"/>
              </a:rPr>
              <a:t>数据操作</a:t>
            </a:r>
            <a:endParaRPr lang="en-US" altLang="zh-CN" dirty="0">
              <a:latin typeface="仿宋_GB2312"/>
              <a:ea typeface="仿宋_GB2312"/>
              <a:cs typeface="+mn-cs"/>
            </a:endParaRPr>
          </a:p>
          <a:p>
            <a:pPr/>
            <a:r>
              <a:rPr lang="zh-CN" altLang="zh-CN" dirty="0">
                <a:latin typeface="仿宋_GB2312"/>
                <a:ea typeface="仿宋_GB2312"/>
                <a:cs typeface="+mn-cs"/>
              </a:rPr>
              <a:t>事务的管理和运行</a:t>
            </a:r>
            <a:endParaRPr lang="zh-CN" altLang="en-US" dirty="0">
              <a:latin typeface="仿宋_GB2312"/>
              <a:ea typeface="仿宋_GB2312"/>
              <a:cs typeface="+mn-cs"/>
            </a:endParaRPr>
          </a:p>
        </p:txBody>
      </p:sp>
      <p:sp>
        <p:nvSpPr>
          <p:cNvPr id="23556" name="日期占位符 8"/>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355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charRg st="0" end="10"/>
                                            </p:txEl>
                                          </p:spTgt>
                                        </p:tgtEl>
                                        <p:attrNameLst>
                                          <p:attrName>style.visibility</p:attrName>
                                        </p:attrNameLst>
                                      </p:cBhvr>
                                      <p:to>
                                        <p:strVal val="visible"/>
                                      </p:to>
                                    </p:set>
                                    <p:animEffect transition="in" filter="blinds(horizontal)">
                                      <p:cBhvr>
                                        <p:cTn id="7" dur="500"/>
                                        <p:tgtEl>
                                          <p:spTgt spid="3">
                                            <p:txEl>
                                              <p:charRg st="0" end="1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charRg st="10" end="15"/>
                                            </p:txEl>
                                          </p:spTgt>
                                        </p:tgtEl>
                                        <p:attrNameLst>
                                          <p:attrName>style.visibility</p:attrName>
                                        </p:attrNameLst>
                                      </p:cBhvr>
                                      <p:to>
                                        <p:strVal val="visible"/>
                                      </p:to>
                                    </p:set>
                                    <p:animEffect transition="in" filter="blinds(horizontal)">
                                      <p:cBhvr>
                                        <p:cTn id="11" dur="500"/>
                                        <p:tgtEl>
                                          <p:spTgt spid="3">
                                            <p:txEl>
                                              <p:charRg st="10" end="15"/>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charRg st="15" end="26"/>
                                            </p:txEl>
                                          </p:spTgt>
                                        </p:tgtEl>
                                        <p:attrNameLst>
                                          <p:attrName>style.visibility</p:attrName>
                                        </p:attrNameLst>
                                      </p:cBhvr>
                                      <p:to>
                                        <p:strVal val="visible"/>
                                      </p:to>
                                    </p:set>
                                    <p:animEffect transition="in" filter="blinds(horizontal)">
                                      <p:cBhvr>
                                        <p:cTn id="15" dur="500"/>
                                        <p:tgtEl>
                                          <p:spTgt spid="3">
                                            <p:txEl>
                                              <p:charRg st="15" end="26"/>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charRg st="26" end="31"/>
                                            </p:txEl>
                                          </p:spTgt>
                                        </p:tgtEl>
                                        <p:attrNameLst>
                                          <p:attrName>style.visibility</p:attrName>
                                        </p:attrNameLst>
                                      </p:cBhvr>
                                      <p:to>
                                        <p:strVal val="visible"/>
                                      </p:to>
                                    </p:set>
                                    <p:animEffect transition="in" filter="blinds(horizontal)">
                                      <p:cBhvr>
                                        <p:cTn id="19" dur="500"/>
                                        <p:tgtEl>
                                          <p:spTgt spid="3">
                                            <p:txEl>
                                              <p:charRg st="26" end="31"/>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charRg st="31" end="40"/>
                                            </p:txEl>
                                          </p:spTgt>
                                        </p:tgtEl>
                                        <p:attrNameLst>
                                          <p:attrName>style.visibility</p:attrName>
                                        </p:attrNameLst>
                                      </p:cBhvr>
                                      <p:to>
                                        <p:strVal val="visible"/>
                                      </p:to>
                                    </p:set>
                                    <p:animEffect transition="in" filter="blinds(horizontal)">
                                      <p:cBhvr>
                                        <p:cTn id="23" dur="500"/>
                                        <p:tgtEl>
                                          <p:spTgt spid="3">
                                            <p:txEl>
                                              <p:charRg st="31"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数据库系统</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66738" y="1414463"/>
            <a:ext cx="8001000" cy="1798637"/>
          </a:xfrm>
          <a:ln/>
        </p:spPr>
        <p:txBody>
          <a:bodyPr vert="horz" wrap="square" lIns="91440" tIns="45720" rIns="91440" bIns="45720" anchor="t"/>
          <a:p>
            <a:pPr/>
            <a:r>
              <a:rPr lang="zh-CN" altLang="zh-CN" dirty="0">
                <a:latin typeface="仿宋_GB2312"/>
                <a:ea typeface="仿宋_GB2312"/>
                <a:cs typeface="+mn-cs"/>
              </a:rPr>
              <a:t>一般由数据库、数据库管理系统（及相关实用工具）、应用程序、数据库管理员组成。</a:t>
            </a:r>
            <a:endParaRPr lang="en-US" altLang="zh-CN" dirty="0">
              <a:latin typeface="仿宋_GB2312"/>
              <a:ea typeface="仿宋_GB2312"/>
              <a:cs typeface="+mn-cs"/>
            </a:endParaRPr>
          </a:p>
        </p:txBody>
      </p:sp>
      <p:sp>
        <p:nvSpPr>
          <p:cNvPr id="5" name="动作按钮: 后退或前一项 4">
            <a:hlinkClick r:id="rId1" action="ppaction://hlinksldjump" highlightClick="1"/>
          </p:cNvPr>
          <p:cNvSpPr/>
          <p:nvPr/>
        </p:nvSpPr>
        <p:spPr>
          <a:xfrm>
            <a:off x="7524750" y="6308725"/>
            <a:ext cx="719138"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47"/>
          <p:cNvGrpSpPr/>
          <p:nvPr/>
        </p:nvGrpSpPr>
        <p:grpSpPr>
          <a:xfrm>
            <a:off x="5940425" y="3429000"/>
            <a:ext cx="1439863" cy="1439863"/>
            <a:chOff x="5940152" y="3429000"/>
            <a:chExt cx="1440160" cy="1440160"/>
          </a:xfrm>
        </p:grpSpPr>
        <p:sp>
          <p:nvSpPr>
            <p:cNvPr id="8" name="流程图: 磁盘 7"/>
            <p:cNvSpPr/>
            <p:nvPr/>
          </p:nvSpPr>
          <p:spPr>
            <a:xfrm>
              <a:off x="6876970" y="3573493"/>
              <a:ext cx="503342" cy="647834"/>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流程图: 磁盘 8"/>
            <p:cNvSpPr/>
            <p:nvPr/>
          </p:nvSpPr>
          <p:spPr>
            <a:xfrm>
              <a:off x="5940152" y="3429000"/>
              <a:ext cx="503342" cy="57638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流程图: 磁盘 9"/>
            <p:cNvSpPr/>
            <p:nvPr/>
          </p:nvSpPr>
          <p:spPr>
            <a:xfrm>
              <a:off x="6227549" y="4221326"/>
              <a:ext cx="504929" cy="647834"/>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 name="组合 48"/>
          <p:cNvGrpSpPr/>
          <p:nvPr/>
        </p:nvGrpSpPr>
        <p:grpSpPr>
          <a:xfrm>
            <a:off x="3779838" y="3644900"/>
            <a:ext cx="1152525" cy="1008063"/>
            <a:chOff x="3779912" y="3645024"/>
            <a:chExt cx="1152128" cy="1008112"/>
          </a:xfrm>
        </p:grpSpPr>
        <p:sp>
          <p:nvSpPr>
            <p:cNvPr id="7" name="矩形 6"/>
            <p:cNvSpPr/>
            <p:nvPr/>
          </p:nvSpPr>
          <p:spPr>
            <a:xfrm>
              <a:off x="3779912" y="3645024"/>
              <a:ext cx="1152128" cy="50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DBMS</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1" name="矩形 10"/>
            <p:cNvSpPr/>
            <p:nvPr/>
          </p:nvSpPr>
          <p:spPr>
            <a:xfrm>
              <a:off x="3779912" y="4149874"/>
              <a:ext cx="1152128" cy="503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FF"/>
                  </a:solidFill>
                  <a:effectLst/>
                  <a:uLnTx/>
                  <a:uFillTx/>
                  <a:latin typeface="华文隶书" panose="02010800040101010101" pitchFamily="2" charset="-122"/>
                  <a:ea typeface="华文隶书" panose="02010800040101010101" pitchFamily="2" charset="-122"/>
                  <a:cs typeface="+mn-cs"/>
                </a:rPr>
                <a:t>实用工具</a:t>
              </a:r>
              <a:endParaRPr kumimoji="0" lang="zh-CN" altLang="en-US" sz="1800" b="0" i="0" u="none" strike="noStrike" kern="1200" cap="none" spc="0" normalizeH="0" baseline="0" noProof="0" dirty="0">
                <a:ln>
                  <a:noFill/>
                </a:ln>
                <a:solidFill>
                  <a:srgbClr val="0000FF"/>
                </a:solidFill>
                <a:effectLst/>
                <a:uLnTx/>
                <a:uFillTx/>
                <a:latin typeface="华文隶书" panose="02010800040101010101" pitchFamily="2" charset="-122"/>
                <a:ea typeface="华文隶书" panose="02010800040101010101" pitchFamily="2" charset="-122"/>
                <a:cs typeface="+mn-cs"/>
              </a:endParaRPr>
            </a:p>
          </p:txBody>
        </p:sp>
      </p:grpSp>
      <p:sp>
        <p:nvSpPr>
          <p:cNvPr id="13" name="笑脸 12"/>
          <p:cNvSpPr/>
          <p:nvPr/>
        </p:nvSpPr>
        <p:spPr>
          <a:xfrm>
            <a:off x="4859338" y="5373688"/>
            <a:ext cx="576263" cy="576263"/>
          </a:xfrm>
          <a:prstGeom prst="smileyFac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右箭头 13"/>
          <p:cNvSpPr/>
          <p:nvPr/>
        </p:nvSpPr>
        <p:spPr>
          <a:xfrm>
            <a:off x="3132138" y="4076700"/>
            <a:ext cx="647700" cy="2159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右大括号 14"/>
          <p:cNvSpPr/>
          <p:nvPr/>
        </p:nvSpPr>
        <p:spPr>
          <a:xfrm>
            <a:off x="5076825" y="3789363"/>
            <a:ext cx="142875" cy="647700"/>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17" name="直接箭头连接符 16"/>
          <p:cNvCxnSpPr>
            <a:endCxn id="9" idx="2"/>
          </p:cNvCxnSpPr>
          <p:nvPr/>
        </p:nvCxnSpPr>
        <p:spPr>
          <a:xfrm flipV="1">
            <a:off x="5364163" y="3716338"/>
            <a:ext cx="576263" cy="360363"/>
          </a:xfrm>
          <a:prstGeom prst="straightConnector1">
            <a:avLst/>
          </a:prstGeom>
          <a:ln w="254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5364163" y="4005263"/>
            <a:ext cx="1511300" cy="144463"/>
          </a:xfrm>
          <a:prstGeom prst="straightConnector1">
            <a:avLst/>
          </a:prstGeom>
          <a:ln w="254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10" idx="2"/>
          </p:cNvCxnSpPr>
          <p:nvPr/>
        </p:nvCxnSpPr>
        <p:spPr>
          <a:xfrm>
            <a:off x="5364163" y="4221163"/>
            <a:ext cx="863600" cy="323850"/>
          </a:xfrm>
          <a:prstGeom prst="straightConnector1">
            <a:avLst/>
          </a:prstGeom>
          <a:ln w="254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3" idx="0"/>
            <a:endCxn id="11" idx="2"/>
          </p:cNvCxnSpPr>
          <p:nvPr/>
        </p:nvCxnSpPr>
        <p:spPr>
          <a:xfrm rot="16200000" flipV="1">
            <a:off x="4391819" y="4617244"/>
            <a:ext cx="720725" cy="792163"/>
          </a:xfrm>
          <a:prstGeom prst="straightConnector1">
            <a:avLst/>
          </a:prstGeom>
          <a:ln w="254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grpSp>
        <p:nvGrpSpPr>
          <p:cNvPr id="6" name="组合 46"/>
          <p:cNvGrpSpPr/>
          <p:nvPr/>
        </p:nvGrpSpPr>
        <p:grpSpPr>
          <a:xfrm>
            <a:off x="1692275" y="3573463"/>
            <a:ext cx="1150938" cy="1150937"/>
            <a:chOff x="1691680" y="3573016"/>
            <a:chExt cx="1152128" cy="1152128"/>
          </a:xfrm>
        </p:grpSpPr>
        <p:sp>
          <p:nvSpPr>
            <p:cNvPr id="12" name="矩形 11"/>
            <p:cNvSpPr/>
            <p:nvPr/>
          </p:nvSpPr>
          <p:spPr>
            <a:xfrm>
              <a:off x="1691680" y="3573016"/>
              <a:ext cx="1152128" cy="503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2060"/>
                  </a:solidFill>
                  <a:effectLst/>
                  <a:uLnTx/>
                  <a:uFillTx/>
                  <a:latin typeface="华文隶书" panose="02010800040101010101" pitchFamily="2" charset="-122"/>
                  <a:ea typeface="华文隶书" panose="02010800040101010101" pitchFamily="2" charset="-122"/>
                  <a:cs typeface="+mn-cs"/>
                </a:rPr>
                <a:t>应用程序</a:t>
              </a:r>
              <a:endParaRPr kumimoji="0" lang="zh-CN" altLang="en-US" sz="1800" b="0" i="0" u="none" strike="noStrike" kern="1200" cap="none" spc="0" normalizeH="0" baseline="0" noProof="0" dirty="0">
                <a:ln>
                  <a:noFill/>
                </a:ln>
                <a:solidFill>
                  <a:srgbClr val="002060"/>
                </a:solidFill>
                <a:effectLst/>
                <a:uLnTx/>
                <a:uFillTx/>
                <a:latin typeface="华文隶书" panose="02010800040101010101" pitchFamily="2" charset="-122"/>
                <a:ea typeface="华文隶书" panose="02010800040101010101" pitchFamily="2" charset="-122"/>
                <a:cs typeface="+mn-cs"/>
              </a:endParaRPr>
            </a:p>
          </p:txBody>
        </p:sp>
        <p:sp>
          <p:nvSpPr>
            <p:cNvPr id="38" name="矩形 37"/>
            <p:cNvSpPr/>
            <p:nvPr/>
          </p:nvSpPr>
          <p:spPr>
            <a:xfrm>
              <a:off x="1691680" y="4221386"/>
              <a:ext cx="1152128" cy="503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2060"/>
                  </a:solidFill>
                  <a:effectLst/>
                  <a:uLnTx/>
                  <a:uFillTx/>
                  <a:latin typeface="华文隶书" panose="02010800040101010101" pitchFamily="2" charset="-122"/>
                  <a:ea typeface="华文隶书" panose="02010800040101010101" pitchFamily="2" charset="-122"/>
                  <a:cs typeface="+mn-cs"/>
                </a:rPr>
                <a:t>应用程序</a:t>
              </a:r>
              <a:endParaRPr kumimoji="0" lang="zh-CN" altLang="en-US" sz="1800" b="0" i="0" u="none" strike="noStrike" kern="1200" cap="none" spc="0" normalizeH="0" baseline="0" noProof="0" dirty="0">
                <a:ln>
                  <a:noFill/>
                </a:ln>
                <a:solidFill>
                  <a:srgbClr val="002060"/>
                </a:solidFill>
                <a:effectLst/>
                <a:uLnTx/>
                <a:uFillTx/>
                <a:latin typeface="华文隶书" panose="02010800040101010101" pitchFamily="2" charset="-122"/>
                <a:ea typeface="华文隶书" panose="02010800040101010101" pitchFamily="2" charset="-122"/>
                <a:cs typeface="+mn-cs"/>
              </a:endParaRPr>
            </a:p>
          </p:txBody>
        </p:sp>
      </p:grpSp>
      <p:sp>
        <p:nvSpPr>
          <p:cNvPr id="40" name="右大括号 39"/>
          <p:cNvSpPr/>
          <p:nvPr/>
        </p:nvSpPr>
        <p:spPr>
          <a:xfrm>
            <a:off x="2916238" y="3860800"/>
            <a:ext cx="142875" cy="647700"/>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cxnSp>
        <p:nvCxnSpPr>
          <p:cNvPr id="43" name="直接箭头连接符 42"/>
          <p:cNvCxnSpPr>
            <a:stCxn id="13" idx="0"/>
          </p:cNvCxnSpPr>
          <p:nvPr/>
        </p:nvCxnSpPr>
        <p:spPr>
          <a:xfrm rot="5400000" flipH="1" flipV="1">
            <a:off x="5291931" y="4509294"/>
            <a:ext cx="720725" cy="1008063"/>
          </a:xfrm>
          <a:prstGeom prst="straightConnector1">
            <a:avLst/>
          </a:prstGeom>
          <a:ln w="254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51" name="圆角矩形标注 50"/>
          <p:cNvSpPr/>
          <p:nvPr/>
        </p:nvSpPr>
        <p:spPr>
          <a:xfrm>
            <a:off x="5867400" y="5732463"/>
            <a:ext cx="936625" cy="360363"/>
          </a:xfrm>
          <a:prstGeom prst="wedgeRoundRectCallout">
            <a:avLst>
              <a:gd name="adj1" fmla="val -89156"/>
              <a:gd name="adj2" fmla="val -72732"/>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7030A0"/>
                </a:solidFill>
                <a:effectLst/>
                <a:uLnTx/>
                <a:uFillTx/>
                <a:latin typeface="+mn-lt"/>
                <a:ea typeface="+mn-ea"/>
                <a:cs typeface="+mn-cs"/>
              </a:rPr>
              <a:t>DBA</a:t>
            </a:r>
            <a:endParaRPr kumimoji="0" lang="zh-CN" altLang="en-US" sz="1800" b="0" i="0" u="none" strike="noStrike" kern="1200" cap="none" spc="0" normalizeH="0" baseline="0" noProof="0" dirty="0">
              <a:ln>
                <a:noFill/>
              </a:ln>
              <a:solidFill>
                <a:srgbClr val="7030A0"/>
              </a:solidFill>
              <a:effectLst/>
              <a:uLnTx/>
              <a:uFillTx/>
              <a:latin typeface="+mn-lt"/>
              <a:ea typeface="+mn-ea"/>
              <a:cs typeface="+mn-cs"/>
            </a:endParaRPr>
          </a:p>
        </p:txBody>
      </p:sp>
      <p:sp>
        <p:nvSpPr>
          <p:cNvPr id="24594" name="日期占位符 29"/>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4595" name="灯片编号占位符 1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9"/>
                                            </p:txEl>
                                          </p:spTgt>
                                        </p:tgtEl>
                                        <p:attrNameLst>
                                          <p:attrName>style.visibility</p:attrName>
                                        </p:attrNameLst>
                                      </p:cBhvr>
                                      <p:to>
                                        <p:strVal val="visible"/>
                                      </p:to>
                                    </p:set>
                                    <p:animEffect transition="in" filter="blinds(horizontal)">
                                      <p:cBhvr>
                                        <p:cTn id="7" dur="500"/>
                                        <p:tgtEl>
                                          <p:spTgt spid="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par>
                          <p:cTn id="21" fill="hold">
                            <p:stCondLst>
                              <p:cond delay="1500"/>
                            </p:stCondLst>
                            <p:childTnLst>
                              <p:par>
                                <p:cTn id="22" presetID="8" presetClass="entr" presetSubtype="16"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diamond(in)">
                                      <p:cBhvr>
                                        <p:cTn id="24" dur="500"/>
                                        <p:tgtEl>
                                          <p:spTgt spid="40"/>
                                        </p:tgtEl>
                                      </p:cBhvr>
                                    </p:animEffect>
                                  </p:childTnLst>
                                </p:cTn>
                              </p:par>
                            </p:childTnLst>
                          </p:cTn>
                        </p:par>
                        <p:par>
                          <p:cTn id="25" fill="hold">
                            <p:stCondLst>
                              <p:cond delay="2000"/>
                            </p:stCondLst>
                            <p:childTnLst>
                              <p:par>
                                <p:cTn id="26" presetID="4" presetClass="entr" presetSubtype="16"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500"/>
                                        <p:tgtEl>
                                          <p:spTgt spid="14"/>
                                        </p:tgtEl>
                                      </p:cBhvr>
                                    </p:animEffect>
                                  </p:childTnLst>
                                </p:cTn>
                              </p:par>
                            </p:childTnLst>
                          </p:cTn>
                        </p:par>
                        <p:par>
                          <p:cTn id="29" fill="hold">
                            <p:stCondLst>
                              <p:cond delay="2500"/>
                            </p:stCondLst>
                            <p:childTnLst>
                              <p:par>
                                <p:cTn id="30" presetID="8" presetClass="entr" presetSubtype="16"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amond(in)">
                                      <p:cBhvr>
                                        <p:cTn id="32" dur="500"/>
                                        <p:tgtEl>
                                          <p:spTgt spid="15"/>
                                        </p:tgtEl>
                                      </p:cBhvr>
                                    </p:animEffect>
                                  </p:childTnLst>
                                </p:cTn>
                              </p:par>
                            </p:childTnLst>
                          </p:cTn>
                        </p:par>
                        <p:par>
                          <p:cTn id="33" fill="hold">
                            <p:stCondLst>
                              <p:cond delay="3000"/>
                            </p:stCondLst>
                            <p:childTnLst>
                              <p:par>
                                <p:cTn id="34" presetID="8" presetClass="entr" presetSubtype="16"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diamond(in)">
                                      <p:cBhvr>
                                        <p:cTn id="36" dur="1000"/>
                                        <p:tgtEl>
                                          <p:spTgt spid="17"/>
                                        </p:tgtEl>
                                      </p:cBhvr>
                                    </p:animEffect>
                                  </p:childTnLst>
                                </p:cTn>
                              </p:par>
                            </p:childTnLst>
                          </p:cTn>
                        </p:par>
                        <p:par>
                          <p:cTn id="37" fill="hold">
                            <p:stCondLst>
                              <p:cond delay="4000"/>
                            </p:stCondLst>
                            <p:childTnLst>
                              <p:par>
                                <p:cTn id="38" presetID="8"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amond(in)">
                                      <p:cBhvr>
                                        <p:cTn id="40" dur="1000"/>
                                        <p:tgtEl>
                                          <p:spTgt spid="18"/>
                                        </p:tgtEl>
                                      </p:cBhvr>
                                    </p:animEffect>
                                  </p:childTnLst>
                                </p:cTn>
                              </p:par>
                            </p:childTnLst>
                          </p:cTn>
                        </p:par>
                        <p:par>
                          <p:cTn id="41" fill="hold">
                            <p:stCondLst>
                              <p:cond delay="5000"/>
                            </p:stCondLst>
                            <p:childTnLst>
                              <p:par>
                                <p:cTn id="42" presetID="8" presetClass="entr" presetSubtype="16"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amond(in)">
                                      <p:cBhvr>
                                        <p:cTn id="44" dur="10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1000" fill="hold"/>
                                        <p:tgtEl>
                                          <p:spTgt spid="13"/>
                                        </p:tgtEl>
                                        <p:attrNameLst>
                                          <p:attrName>ppt_w</p:attrName>
                                        </p:attrNameLst>
                                      </p:cBhvr>
                                      <p:tavLst>
                                        <p:tav tm="0">
                                          <p:val>
                                            <p:strVal val="#ppt_w*0.70"/>
                                          </p:val>
                                        </p:tav>
                                        <p:tav tm="100000">
                                          <p:val>
                                            <p:strVal val="#ppt_w"/>
                                          </p:val>
                                        </p:tav>
                                      </p:tavLst>
                                    </p:anim>
                                    <p:anim calcmode="lin" valueType="num">
                                      <p:cBhvr>
                                        <p:cTn id="50" dur="1000" fill="hold"/>
                                        <p:tgtEl>
                                          <p:spTgt spid="13"/>
                                        </p:tgtEl>
                                        <p:attrNameLst>
                                          <p:attrName>ppt_h</p:attrName>
                                        </p:attrNameLst>
                                      </p:cBhvr>
                                      <p:tavLst>
                                        <p:tav tm="0">
                                          <p:val>
                                            <p:strVal val="#ppt_h"/>
                                          </p:val>
                                        </p:tav>
                                        <p:tav tm="100000">
                                          <p:val>
                                            <p:strVal val="#ppt_h"/>
                                          </p:val>
                                        </p:tav>
                                      </p:tavLst>
                                    </p:anim>
                                    <p:animEffect transition="in" filter="fade">
                                      <p:cBhvr>
                                        <p:cTn id="51" dur="1000"/>
                                        <p:tgtEl>
                                          <p:spTgt spid="13"/>
                                        </p:tgtEl>
                                      </p:cBhvr>
                                    </p:animEffect>
                                  </p:childTnLst>
                                </p:cTn>
                              </p:par>
                            </p:childTnLst>
                          </p:cTn>
                        </p:par>
                        <p:par>
                          <p:cTn id="52" fill="hold">
                            <p:stCondLst>
                              <p:cond delay="1000"/>
                            </p:stCondLst>
                            <p:childTnLst>
                              <p:par>
                                <p:cTn id="53" presetID="55" presetClass="entr" presetSubtype="0" fill="hold"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1000" fill="hold"/>
                                        <p:tgtEl>
                                          <p:spTgt spid="29"/>
                                        </p:tgtEl>
                                        <p:attrNameLst>
                                          <p:attrName>ppt_w</p:attrName>
                                        </p:attrNameLst>
                                      </p:cBhvr>
                                      <p:tavLst>
                                        <p:tav tm="0">
                                          <p:val>
                                            <p:strVal val="#ppt_w*0.70"/>
                                          </p:val>
                                        </p:tav>
                                        <p:tav tm="100000">
                                          <p:val>
                                            <p:strVal val="#ppt_w"/>
                                          </p:val>
                                        </p:tav>
                                      </p:tavLst>
                                    </p:anim>
                                    <p:anim calcmode="lin" valueType="num">
                                      <p:cBhvr>
                                        <p:cTn id="56" dur="1000" fill="hold"/>
                                        <p:tgtEl>
                                          <p:spTgt spid="29"/>
                                        </p:tgtEl>
                                        <p:attrNameLst>
                                          <p:attrName>ppt_h</p:attrName>
                                        </p:attrNameLst>
                                      </p:cBhvr>
                                      <p:tavLst>
                                        <p:tav tm="0">
                                          <p:val>
                                            <p:strVal val="#ppt_h"/>
                                          </p:val>
                                        </p:tav>
                                        <p:tav tm="100000">
                                          <p:val>
                                            <p:strVal val="#ppt_h"/>
                                          </p:val>
                                        </p:tav>
                                      </p:tavLst>
                                    </p:anim>
                                    <p:animEffect transition="in" filter="fade">
                                      <p:cBhvr>
                                        <p:cTn id="57" dur="1000"/>
                                        <p:tgtEl>
                                          <p:spTgt spid="29"/>
                                        </p:tgtEl>
                                      </p:cBhvr>
                                    </p:animEffect>
                                  </p:childTnLst>
                                </p:cTn>
                              </p:par>
                            </p:childTnLst>
                          </p:cTn>
                        </p:par>
                        <p:par>
                          <p:cTn id="58" fill="hold">
                            <p:stCondLst>
                              <p:cond delay="2000"/>
                            </p:stCondLst>
                            <p:childTnLst>
                              <p:par>
                                <p:cTn id="59" presetID="55" presetClass="entr" presetSubtype="0"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p:cTn id="61" dur="1000" fill="hold"/>
                                        <p:tgtEl>
                                          <p:spTgt spid="43"/>
                                        </p:tgtEl>
                                        <p:attrNameLst>
                                          <p:attrName>ppt_w</p:attrName>
                                        </p:attrNameLst>
                                      </p:cBhvr>
                                      <p:tavLst>
                                        <p:tav tm="0">
                                          <p:val>
                                            <p:strVal val="#ppt_w*0.70"/>
                                          </p:val>
                                        </p:tav>
                                        <p:tav tm="100000">
                                          <p:val>
                                            <p:strVal val="#ppt_w"/>
                                          </p:val>
                                        </p:tav>
                                      </p:tavLst>
                                    </p:anim>
                                    <p:anim calcmode="lin" valueType="num">
                                      <p:cBhvr>
                                        <p:cTn id="62" dur="1000" fill="hold"/>
                                        <p:tgtEl>
                                          <p:spTgt spid="43"/>
                                        </p:tgtEl>
                                        <p:attrNameLst>
                                          <p:attrName>ppt_h</p:attrName>
                                        </p:attrNameLst>
                                      </p:cBhvr>
                                      <p:tavLst>
                                        <p:tav tm="0">
                                          <p:val>
                                            <p:strVal val="#ppt_h"/>
                                          </p:val>
                                        </p:tav>
                                        <p:tav tm="100000">
                                          <p:val>
                                            <p:strVal val="#ppt_h"/>
                                          </p:val>
                                        </p:tav>
                                      </p:tavLst>
                                    </p:anim>
                                    <p:animEffect transition="in" filter="fade">
                                      <p:cBhvr>
                                        <p:cTn id="63" dur="1000"/>
                                        <p:tgtEl>
                                          <p:spTgt spid="43"/>
                                        </p:tgtEl>
                                      </p:cBhvr>
                                    </p:animEffect>
                                  </p:childTnLst>
                                </p:cTn>
                              </p:par>
                            </p:childTnLst>
                          </p:cTn>
                        </p:par>
                        <p:par>
                          <p:cTn id="64" fill="hold">
                            <p:stCondLst>
                              <p:cond delay="3000"/>
                            </p:stCondLst>
                            <p:childTnLst>
                              <p:par>
                                <p:cTn id="65" presetID="55" presetClass="entr" presetSubtype="0" fill="hold" grpId="0" nodeType="after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p:cTn id="67" dur="1000" fill="hold"/>
                                        <p:tgtEl>
                                          <p:spTgt spid="51"/>
                                        </p:tgtEl>
                                        <p:attrNameLst>
                                          <p:attrName>ppt_w</p:attrName>
                                        </p:attrNameLst>
                                      </p:cBhvr>
                                      <p:tavLst>
                                        <p:tav tm="0">
                                          <p:val>
                                            <p:strVal val="#ppt_w*0.70"/>
                                          </p:val>
                                        </p:tav>
                                        <p:tav tm="100000">
                                          <p:val>
                                            <p:strVal val="#ppt_w"/>
                                          </p:val>
                                        </p:tav>
                                      </p:tavLst>
                                    </p:anim>
                                    <p:anim calcmode="lin" valueType="num">
                                      <p:cBhvr>
                                        <p:cTn id="68" dur="1000" fill="hold"/>
                                        <p:tgtEl>
                                          <p:spTgt spid="51"/>
                                        </p:tgtEl>
                                        <p:attrNameLst>
                                          <p:attrName>ppt_h</p:attrName>
                                        </p:attrNameLst>
                                      </p:cBhvr>
                                      <p:tavLst>
                                        <p:tav tm="0">
                                          <p:val>
                                            <p:strVal val="#ppt_h"/>
                                          </p:val>
                                        </p:tav>
                                        <p:tav tm="100000">
                                          <p:val>
                                            <p:strVal val="#ppt_h"/>
                                          </p:val>
                                        </p:tav>
                                      </p:tavLst>
                                    </p:anim>
                                    <p:animEffect transition="in" filter="fade">
                                      <p:cBhvr>
                                        <p:cTn id="69"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4" grpId="0" animBg="1"/>
      <p:bldP spid="15" grpId="0" animBg="1"/>
      <p:bldP spid="40" grpId="0" animBg="1"/>
      <p:bldP spid="5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357188" y="304800"/>
            <a:ext cx="7715250" cy="819150"/>
          </a:xfrm>
          <a:ln/>
        </p:spPr>
        <p:txBody>
          <a:bodyPr vert="horz" wrap="square" lIns="91440" tIns="45720" rIns="91440" bIns="45720" anchor="b"/>
          <a:p>
            <a:pPr/>
            <a:r>
              <a:rPr lang="en-US" altLang="zh-CN" dirty="0">
                <a:solidFill>
                  <a:srgbClr val="0039AC"/>
                </a:solidFill>
                <a:latin typeface="楷体_GB2312"/>
                <a:ea typeface="楷体_GB2312"/>
                <a:cs typeface="+mj-cs"/>
              </a:rPr>
              <a:t>1.3 </a:t>
            </a:r>
            <a:r>
              <a:rPr lang="zh-CN" altLang="en-US" dirty="0">
                <a:solidFill>
                  <a:srgbClr val="0039AC"/>
                </a:solidFill>
                <a:latin typeface="楷体_GB2312"/>
                <a:ea typeface="楷体_GB2312"/>
                <a:cs typeface="+mj-cs"/>
              </a:rPr>
              <a:t>数据管理技术的发展</a:t>
            </a:r>
            <a:endParaRPr lang="zh-CN" altLang="en-US" dirty="0">
              <a:solidFill>
                <a:srgbClr val="0039AC"/>
              </a:solidFill>
              <a:latin typeface="楷体_GB2312"/>
              <a:ea typeface="楷体_GB2312"/>
              <a:cs typeface="+mj-cs"/>
            </a:endParaRPr>
          </a:p>
        </p:txBody>
      </p:sp>
      <p:sp>
        <p:nvSpPr>
          <p:cNvPr id="25603" name="内容占位符 2"/>
          <p:cNvSpPr>
            <a:spLocks noGrp="1"/>
          </p:cNvSpPr>
          <p:nvPr>
            <p:ph idx="1"/>
          </p:nvPr>
        </p:nvSpPr>
        <p:spPr>
          <a:xfrm>
            <a:off x="684213" y="1557338"/>
            <a:ext cx="7883525" cy="4535487"/>
          </a:xfrm>
          <a:ln/>
        </p:spPr>
        <p:txBody>
          <a:bodyPr vert="horz" wrap="square" lIns="91440" tIns="45720" rIns="91440" bIns="45720" anchor="t"/>
          <a:p>
            <a:pPr indent="-57150" algn="just" eaLnBrk="1" hangingPunct="1"/>
            <a:r>
              <a:rPr lang="zh-CN" altLang="en-US" sz="4000" dirty="0">
                <a:latin typeface="仿宋_GB2312"/>
                <a:ea typeface="仿宋_GB2312"/>
                <a:cs typeface="+mn-cs"/>
              </a:rPr>
              <a:t>文件管理系统 </a:t>
            </a:r>
            <a:endParaRPr lang="zh-CN" altLang="en-US" sz="4000" dirty="0">
              <a:latin typeface="仿宋_GB2312"/>
              <a:ea typeface="仿宋_GB2312"/>
              <a:cs typeface="+mn-cs"/>
            </a:endParaRPr>
          </a:p>
          <a:p>
            <a:pPr indent="-57150" algn="just" eaLnBrk="1" hangingPunct="1"/>
            <a:r>
              <a:rPr lang="zh-CN" altLang="en-US" sz="4000" dirty="0">
                <a:latin typeface="仿宋_GB2312"/>
                <a:ea typeface="仿宋_GB2312"/>
                <a:cs typeface="+mn-cs"/>
              </a:rPr>
              <a:t>数据库管理系统</a:t>
            </a:r>
            <a:endParaRPr lang="zh-CN" altLang="en-US" sz="4000" dirty="0">
              <a:latin typeface="仿宋_GB2312"/>
              <a:ea typeface="仿宋_GB2312"/>
              <a:cs typeface="+mn-cs"/>
            </a:endParaRPr>
          </a:p>
        </p:txBody>
      </p:sp>
      <p:sp>
        <p:nvSpPr>
          <p:cNvPr id="25604" name="日期占位符 8"/>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5605"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文件管理操作模式</a:t>
            </a:r>
            <a:endParaRPr lang="zh-CN" altLang="en-US" dirty="0">
              <a:solidFill>
                <a:srgbClr val="0039AC"/>
              </a:solidFill>
              <a:latin typeface="楷体_GB2312"/>
              <a:ea typeface="楷体_GB2312"/>
              <a:cs typeface="+mj-cs"/>
            </a:endParaRPr>
          </a:p>
        </p:txBody>
      </p:sp>
      <p:sp>
        <p:nvSpPr>
          <p:cNvPr id="26627" name="Rectangle 2"/>
          <p:cNvSpPr/>
          <p:nvPr/>
        </p:nvSpPr>
        <p:spPr>
          <a:xfrm>
            <a:off x="0" y="0"/>
            <a:ext cx="9144000" cy="0"/>
          </a:xfrm>
          <a:prstGeom prst="rect">
            <a:avLst/>
          </a:prstGeom>
          <a:noFill/>
          <a:ln w="9525">
            <a:noFill/>
          </a:ln>
        </p:spPr>
        <p:txBody>
          <a:bodyPr wrap="none" anchor="ctr">
            <a:spAutoFit/>
          </a:bodyPr>
          <a:p>
            <a:pPr eaLnBrk="1" hangingPunct="1"/>
            <a:endParaRPr lang="zh-CN" altLang="en-US" dirty="0">
              <a:latin typeface="Verdana" panose="020B0604030504040204" pitchFamily="34" charset="0"/>
            </a:endParaRPr>
          </a:p>
        </p:txBody>
      </p:sp>
      <p:pic>
        <p:nvPicPr>
          <p:cNvPr id="2050" name="Object 1"/>
          <p:cNvPicPr>
            <a:picLocks noChangeAspect="1"/>
          </p:cNvPicPr>
          <p:nvPr/>
        </p:nvPicPr>
        <p:blipFill>
          <a:blip r:embed="rId1"/>
          <a:stretch>
            <a:fillRect/>
          </a:stretch>
        </p:blipFill>
        <p:spPr>
          <a:xfrm>
            <a:off x="1835150" y="1412875"/>
            <a:ext cx="5395913" cy="4573588"/>
          </a:xfrm>
          <a:prstGeom prst="rect">
            <a:avLst/>
          </a:prstGeom>
          <a:noFill/>
          <a:ln w="9525">
            <a:noFill/>
          </a:ln>
        </p:spPr>
      </p:pic>
      <p:sp>
        <p:nvSpPr>
          <p:cNvPr id="26629" name="日期占位符 8"/>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6630" name="灯片编号占位符 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amond(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文件管理示例</a:t>
            </a:r>
            <a:endParaRPr lang="zh-CN" altLang="en-US" dirty="0">
              <a:solidFill>
                <a:srgbClr val="0039AC"/>
              </a:solidFill>
              <a:latin typeface="楷体_GB2312"/>
              <a:ea typeface="楷体_GB2312"/>
              <a:cs typeface="+mj-cs"/>
            </a:endParaRPr>
          </a:p>
        </p:txBody>
      </p:sp>
      <p:sp>
        <p:nvSpPr>
          <p:cNvPr id="27651" name="Text Box 5"/>
          <p:cNvSpPr txBox="1"/>
          <p:nvPr/>
        </p:nvSpPr>
        <p:spPr>
          <a:xfrm>
            <a:off x="5399088" y="1400175"/>
            <a:ext cx="2203450" cy="681038"/>
          </a:xfrm>
          <a:prstGeom prst="rect">
            <a:avLst/>
          </a:prstGeom>
          <a:solidFill>
            <a:srgbClr val="FFFFFF"/>
          </a:solidFill>
          <a:ln w="9525">
            <a:noFill/>
          </a:ln>
        </p:spPr>
        <p:txBody>
          <a:bodyPr/>
          <a:p>
            <a:pPr algn="ctr"/>
            <a:r>
              <a:rPr lang="zh-CN" altLang="en-US" sz="2000" b="1" dirty="0">
                <a:solidFill>
                  <a:srgbClr val="FF0000"/>
                </a:solidFill>
                <a:latin typeface="Times New Roman" panose="02020603050405020304" pitchFamily="18" charset="0"/>
              </a:rPr>
              <a:t>应用程序</a:t>
            </a:r>
            <a:r>
              <a:rPr lang="en-US" altLang="zh-CN" sz="2000" b="1" dirty="0">
                <a:solidFill>
                  <a:srgbClr val="FF0000"/>
                </a:solidFill>
                <a:latin typeface="Times New Roman" panose="02020603050405020304" pitchFamily="18" charset="0"/>
              </a:rPr>
              <a:t>A2</a:t>
            </a:r>
            <a:endParaRPr lang="en-US" altLang="zh-CN" sz="3200" b="1" dirty="0">
              <a:solidFill>
                <a:srgbClr val="FF0000"/>
              </a:solidFill>
              <a:latin typeface="Times New Roman" panose="02020603050405020304" pitchFamily="18" charset="0"/>
            </a:endParaRPr>
          </a:p>
        </p:txBody>
      </p:sp>
      <p:sp>
        <p:nvSpPr>
          <p:cNvPr id="27652" name="Text Box 6"/>
          <p:cNvSpPr txBox="1"/>
          <p:nvPr/>
        </p:nvSpPr>
        <p:spPr>
          <a:xfrm>
            <a:off x="1541463" y="1400175"/>
            <a:ext cx="2203450" cy="681038"/>
          </a:xfrm>
          <a:prstGeom prst="rect">
            <a:avLst/>
          </a:prstGeom>
          <a:solidFill>
            <a:srgbClr val="FFFFFF"/>
          </a:solidFill>
          <a:ln w="9525">
            <a:noFill/>
          </a:ln>
        </p:spPr>
        <p:txBody>
          <a:bodyPr/>
          <a:p>
            <a:pPr algn="ctr"/>
            <a:r>
              <a:rPr lang="zh-CN" altLang="en-US" sz="2000" b="1" dirty="0">
                <a:solidFill>
                  <a:srgbClr val="FF0000"/>
                </a:solidFill>
                <a:latin typeface="Times New Roman" panose="02020603050405020304" pitchFamily="18" charset="0"/>
              </a:rPr>
              <a:t>应用程序</a:t>
            </a:r>
            <a:r>
              <a:rPr lang="en-US" altLang="zh-CN" sz="2000" b="1" dirty="0">
                <a:solidFill>
                  <a:srgbClr val="FF0000"/>
                </a:solidFill>
                <a:latin typeface="Times New Roman" panose="02020603050405020304" pitchFamily="18" charset="0"/>
              </a:rPr>
              <a:t>A1</a:t>
            </a:r>
            <a:endParaRPr lang="en-US" altLang="zh-CN" sz="3200" b="1" dirty="0">
              <a:solidFill>
                <a:srgbClr val="FF0000"/>
              </a:solidFill>
              <a:latin typeface="Times New Roman" panose="02020603050405020304" pitchFamily="18" charset="0"/>
            </a:endParaRPr>
          </a:p>
        </p:txBody>
      </p:sp>
      <p:sp>
        <p:nvSpPr>
          <p:cNvPr id="27653" name="Text Box 7"/>
          <p:cNvSpPr txBox="1"/>
          <p:nvPr/>
        </p:nvSpPr>
        <p:spPr>
          <a:xfrm>
            <a:off x="990600" y="1844675"/>
            <a:ext cx="3030538" cy="682625"/>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r>
              <a:rPr lang="zh-CN" altLang="en-US" sz="2400" b="1" dirty="0">
                <a:solidFill>
                  <a:srgbClr val="009900"/>
                </a:solidFill>
                <a:latin typeface="Times New Roman" panose="02020603050405020304" pitchFamily="18" charset="0"/>
              </a:rPr>
              <a:t>学生基本信息管理</a:t>
            </a:r>
            <a:endParaRPr lang="zh-CN" altLang="en-US" sz="2400" b="1" dirty="0">
              <a:solidFill>
                <a:srgbClr val="009900"/>
              </a:solidFill>
              <a:latin typeface="Times New Roman" panose="02020603050405020304" pitchFamily="18" charset="0"/>
            </a:endParaRPr>
          </a:p>
        </p:txBody>
      </p:sp>
      <p:sp>
        <p:nvSpPr>
          <p:cNvPr id="27654" name="Text Box 8"/>
          <p:cNvSpPr txBox="1"/>
          <p:nvPr/>
        </p:nvSpPr>
        <p:spPr>
          <a:xfrm>
            <a:off x="4848225" y="1844675"/>
            <a:ext cx="3028950" cy="682625"/>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r>
              <a:rPr lang="zh-CN" altLang="en-US" sz="2400" b="1" dirty="0">
                <a:solidFill>
                  <a:srgbClr val="009900"/>
                </a:solidFill>
                <a:latin typeface="Times New Roman" panose="02020603050405020304" pitchFamily="18" charset="0"/>
              </a:rPr>
              <a:t>学生选课管理</a:t>
            </a:r>
            <a:endParaRPr lang="zh-CN" altLang="en-US" sz="2400" b="1" dirty="0">
              <a:solidFill>
                <a:srgbClr val="009900"/>
              </a:solidFill>
              <a:latin typeface="Times New Roman" panose="02020603050405020304" pitchFamily="18" charset="0"/>
            </a:endParaRPr>
          </a:p>
        </p:txBody>
      </p:sp>
      <p:sp>
        <p:nvSpPr>
          <p:cNvPr id="27655" name="Line 12"/>
          <p:cNvSpPr/>
          <p:nvPr/>
        </p:nvSpPr>
        <p:spPr>
          <a:xfrm flipH="1">
            <a:off x="1541463" y="2527300"/>
            <a:ext cx="550862" cy="908050"/>
          </a:xfrm>
          <a:prstGeom prst="line">
            <a:avLst/>
          </a:prstGeom>
          <a:ln w="9525" cap="flat" cmpd="sng">
            <a:solidFill>
              <a:srgbClr val="000000"/>
            </a:solidFill>
            <a:prstDash val="solid"/>
            <a:headEnd type="none" w="med" len="med"/>
            <a:tailEnd type="none" w="med" len="med"/>
          </a:ln>
        </p:spPr>
      </p:sp>
      <p:sp>
        <p:nvSpPr>
          <p:cNvPr id="27656" name="Line 13"/>
          <p:cNvSpPr/>
          <p:nvPr/>
        </p:nvSpPr>
        <p:spPr>
          <a:xfrm flipH="1">
            <a:off x="2092325" y="2527300"/>
            <a:ext cx="3306763" cy="908050"/>
          </a:xfrm>
          <a:prstGeom prst="line">
            <a:avLst/>
          </a:prstGeom>
          <a:ln w="9525" cap="flat" cmpd="sng">
            <a:solidFill>
              <a:srgbClr val="000000"/>
            </a:solidFill>
            <a:prstDash val="solid"/>
            <a:headEnd type="none" w="med" len="med"/>
            <a:tailEnd type="none" w="med" len="med"/>
          </a:ln>
        </p:spPr>
      </p:sp>
      <p:sp>
        <p:nvSpPr>
          <p:cNvPr id="27657" name="Line 14"/>
          <p:cNvSpPr/>
          <p:nvPr/>
        </p:nvSpPr>
        <p:spPr>
          <a:xfrm flipH="1">
            <a:off x="4572000" y="2527300"/>
            <a:ext cx="1928813" cy="908050"/>
          </a:xfrm>
          <a:prstGeom prst="line">
            <a:avLst/>
          </a:prstGeom>
          <a:ln w="9525" cap="flat" cmpd="sng">
            <a:solidFill>
              <a:srgbClr val="000000"/>
            </a:solidFill>
            <a:prstDash val="solid"/>
            <a:headEnd type="none" w="med" len="med"/>
            <a:tailEnd type="none" w="med" len="med"/>
          </a:ln>
        </p:spPr>
      </p:sp>
      <p:sp>
        <p:nvSpPr>
          <p:cNvPr id="27658" name="Line 15"/>
          <p:cNvSpPr/>
          <p:nvPr/>
        </p:nvSpPr>
        <p:spPr>
          <a:xfrm flipH="1">
            <a:off x="7051675" y="2527300"/>
            <a:ext cx="274638" cy="908050"/>
          </a:xfrm>
          <a:prstGeom prst="line">
            <a:avLst/>
          </a:prstGeom>
          <a:ln w="9525" cap="flat" cmpd="sng">
            <a:solidFill>
              <a:srgbClr val="000000"/>
            </a:solidFill>
            <a:prstDash val="solid"/>
            <a:headEnd type="none" w="med" len="med"/>
            <a:tailEnd type="none" w="med" len="med"/>
          </a:ln>
        </p:spPr>
      </p:sp>
      <p:sp>
        <p:nvSpPr>
          <p:cNvPr id="27659" name="AutoShape 17"/>
          <p:cNvSpPr/>
          <p:nvPr/>
        </p:nvSpPr>
        <p:spPr>
          <a:xfrm>
            <a:off x="1042988" y="3479800"/>
            <a:ext cx="1439862" cy="1439863"/>
          </a:xfrm>
          <a:prstGeom prst="foldedCorner">
            <a:avLst>
              <a:gd name="adj" fmla="val 12500"/>
            </a:avLst>
          </a:prstGeom>
          <a:solidFill>
            <a:schemeClr val="accent1">
              <a:alpha val="49019"/>
            </a:schemeClr>
          </a:solidFill>
          <a:ln w="9525" cap="flat" cmpd="sng">
            <a:solidFill>
              <a:srgbClr val="FF66CC"/>
            </a:solidFill>
            <a:prstDash val="solid"/>
            <a:headEnd type="none" w="med" len="med"/>
            <a:tailEnd type="none" w="med" len="med"/>
          </a:ln>
        </p:spPr>
        <p:txBody>
          <a:bodyPr wrap="none" anchor="ctr"/>
          <a:p>
            <a:pPr algn="ctr" eaLnBrk="1" hangingPunct="1"/>
            <a:r>
              <a:rPr lang="zh-CN" altLang="en-US" sz="2400" b="1" dirty="0">
                <a:latin typeface="楷体_GB2312"/>
                <a:ea typeface="楷体_GB2312"/>
              </a:rPr>
              <a:t>学生信息</a:t>
            </a:r>
            <a:endParaRPr lang="zh-CN" altLang="en-US" sz="2400" b="1" dirty="0">
              <a:latin typeface="楷体_GB2312"/>
              <a:ea typeface="楷体_GB2312"/>
            </a:endParaRPr>
          </a:p>
          <a:p>
            <a:pPr algn="ctr" eaLnBrk="1" hangingPunct="1"/>
            <a:r>
              <a:rPr lang="zh-CN" altLang="en-US" sz="2400" b="1" dirty="0">
                <a:latin typeface="楷体_GB2312"/>
                <a:ea typeface="楷体_GB2312"/>
              </a:rPr>
              <a:t>文件</a:t>
            </a:r>
            <a:r>
              <a:rPr lang="en-US" altLang="zh-CN" sz="2400" b="1" dirty="0">
                <a:latin typeface="楷体_GB2312"/>
                <a:ea typeface="楷体_GB2312"/>
              </a:rPr>
              <a:t>F1</a:t>
            </a:r>
            <a:endParaRPr lang="zh-CN" altLang="en-US" sz="2400" b="1" dirty="0">
              <a:latin typeface="楷体_GB2312"/>
              <a:ea typeface="楷体_GB2312"/>
            </a:endParaRPr>
          </a:p>
        </p:txBody>
      </p:sp>
      <p:sp>
        <p:nvSpPr>
          <p:cNvPr id="27660" name="AutoShape 18"/>
          <p:cNvSpPr/>
          <p:nvPr/>
        </p:nvSpPr>
        <p:spPr>
          <a:xfrm>
            <a:off x="3779838" y="3479800"/>
            <a:ext cx="1439862" cy="1439863"/>
          </a:xfrm>
          <a:prstGeom prst="foldedCorner">
            <a:avLst>
              <a:gd name="adj" fmla="val 12500"/>
            </a:avLst>
          </a:prstGeom>
          <a:solidFill>
            <a:schemeClr val="accent1">
              <a:alpha val="49019"/>
            </a:schemeClr>
          </a:solidFill>
          <a:ln w="9525" cap="flat" cmpd="sng">
            <a:solidFill>
              <a:srgbClr val="FF66CC"/>
            </a:solidFill>
            <a:prstDash val="solid"/>
            <a:headEnd type="none" w="med" len="med"/>
            <a:tailEnd type="none" w="med" len="med"/>
          </a:ln>
        </p:spPr>
        <p:txBody>
          <a:bodyPr wrap="none" anchor="ctr"/>
          <a:p>
            <a:pPr algn="ctr" eaLnBrk="1" hangingPunct="1"/>
            <a:r>
              <a:rPr lang="zh-CN" altLang="en-US" sz="2400" b="1" dirty="0">
                <a:latin typeface="楷体_GB2312"/>
                <a:ea typeface="楷体_GB2312"/>
              </a:rPr>
              <a:t>课程信息</a:t>
            </a:r>
            <a:endParaRPr lang="zh-CN" altLang="en-US" sz="2400" b="1" dirty="0">
              <a:latin typeface="楷体_GB2312"/>
              <a:ea typeface="楷体_GB2312"/>
            </a:endParaRPr>
          </a:p>
          <a:p>
            <a:pPr algn="ctr" eaLnBrk="1" hangingPunct="1"/>
            <a:r>
              <a:rPr lang="zh-CN" altLang="en-US" sz="2400" b="1" dirty="0">
                <a:latin typeface="楷体_GB2312"/>
                <a:ea typeface="楷体_GB2312"/>
              </a:rPr>
              <a:t>文件</a:t>
            </a:r>
            <a:r>
              <a:rPr lang="en-US" altLang="zh-CN" sz="2400" b="1" dirty="0">
                <a:latin typeface="楷体_GB2312"/>
                <a:ea typeface="楷体_GB2312"/>
              </a:rPr>
              <a:t>F2</a:t>
            </a:r>
            <a:endParaRPr lang="zh-CN" altLang="en-US" sz="2400" b="1" dirty="0">
              <a:latin typeface="楷体_GB2312"/>
              <a:ea typeface="楷体_GB2312"/>
            </a:endParaRPr>
          </a:p>
        </p:txBody>
      </p:sp>
      <p:sp>
        <p:nvSpPr>
          <p:cNvPr id="27661" name="AutoShape 19"/>
          <p:cNvSpPr/>
          <p:nvPr/>
        </p:nvSpPr>
        <p:spPr>
          <a:xfrm>
            <a:off x="6372225" y="3479800"/>
            <a:ext cx="1584325" cy="1439863"/>
          </a:xfrm>
          <a:prstGeom prst="foldedCorner">
            <a:avLst>
              <a:gd name="adj" fmla="val 12500"/>
            </a:avLst>
          </a:prstGeom>
          <a:solidFill>
            <a:schemeClr val="accent1">
              <a:alpha val="49019"/>
            </a:schemeClr>
          </a:solidFill>
          <a:ln w="9525" cap="flat" cmpd="sng">
            <a:solidFill>
              <a:srgbClr val="FF66CC"/>
            </a:solidFill>
            <a:prstDash val="solid"/>
            <a:headEnd type="none" w="med" len="med"/>
            <a:tailEnd type="none" w="med" len="med"/>
          </a:ln>
        </p:spPr>
        <p:txBody>
          <a:bodyPr wrap="none" anchor="ctr"/>
          <a:p>
            <a:pPr algn="ctr" eaLnBrk="1" hangingPunct="1"/>
            <a:r>
              <a:rPr lang="zh-CN" altLang="en-US" sz="2400" b="1" dirty="0">
                <a:latin typeface="楷体_GB2312"/>
                <a:ea typeface="楷体_GB2312"/>
              </a:rPr>
              <a:t>学生选课信</a:t>
            </a:r>
            <a:endParaRPr lang="zh-CN" altLang="en-US" sz="2400" b="1" dirty="0">
              <a:latin typeface="楷体_GB2312"/>
              <a:ea typeface="楷体_GB2312"/>
            </a:endParaRPr>
          </a:p>
          <a:p>
            <a:pPr algn="ctr" eaLnBrk="1" hangingPunct="1"/>
            <a:r>
              <a:rPr lang="zh-CN" altLang="en-US" sz="2400" b="1" dirty="0">
                <a:latin typeface="楷体_GB2312"/>
                <a:ea typeface="楷体_GB2312"/>
              </a:rPr>
              <a:t>息文件</a:t>
            </a:r>
            <a:r>
              <a:rPr lang="en-US" altLang="zh-CN" sz="2400" b="1" dirty="0">
                <a:latin typeface="楷体_GB2312"/>
                <a:ea typeface="楷体_GB2312"/>
              </a:rPr>
              <a:t>F3</a:t>
            </a:r>
            <a:endParaRPr lang="zh-CN" altLang="en-US" sz="2400" b="1" dirty="0">
              <a:latin typeface="楷体_GB2312"/>
              <a:ea typeface="楷体_GB2312"/>
            </a:endParaRPr>
          </a:p>
        </p:txBody>
      </p:sp>
      <p:sp>
        <p:nvSpPr>
          <p:cNvPr id="18" name="TextBox 17"/>
          <p:cNvSpPr txBox="1"/>
          <p:nvPr/>
        </p:nvSpPr>
        <p:spPr>
          <a:xfrm>
            <a:off x="357188" y="5121275"/>
            <a:ext cx="3786187" cy="708025"/>
          </a:xfrm>
          <a:prstGeom prst="rect">
            <a:avLst/>
          </a:prstGeom>
          <a:noFill/>
          <a:ln w="9525">
            <a:noFill/>
          </a:ln>
        </p:spPr>
        <p:txBody>
          <a:bodyPr>
            <a:spAutoFit/>
          </a:bodyPr>
          <a:p>
            <a:pPr eaLnBrk="1" hangingPunct="1"/>
            <a:r>
              <a:rPr lang="zh-CN" altLang="en-US" sz="2000" b="1" dirty="0">
                <a:solidFill>
                  <a:srgbClr val="3020FC"/>
                </a:solidFill>
                <a:latin typeface="Verdana" panose="020B0604030504040204" pitchFamily="34" charset="0"/>
              </a:rPr>
              <a:t>（</a:t>
            </a:r>
            <a:r>
              <a:rPr lang="zh-CN" altLang="en-US" sz="2000" b="1" dirty="0">
                <a:solidFill>
                  <a:srgbClr val="C00000"/>
                </a:solidFill>
                <a:latin typeface="Verdana" panose="020B0604030504040204" pitchFamily="34" charset="0"/>
              </a:rPr>
              <a:t>学号，姓名，系，专业</a:t>
            </a:r>
            <a:r>
              <a:rPr lang="zh-CN" altLang="en-US" sz="2000" b="1" dirty="0">
                <a:solidFill>
                  <a:srgbClr val="3020FC"/>
                </a:solidFill>
                <a:latin typeface="Verdana" panose="020B0604030504040204" pitchFamily="34" charset="0"/>
              </a:rPr>
              <a:t>，性别，</a:t>
            </a:r>
            <a:endParaRPr lang="en-US" altLang="zh-CN" sz="2000" b="1" dirty="0">
              <a:solidFill>
                <a:srgbClr val="3020FC"/>
              </a:solidFill>
              <a:latin typeface="Verdana" panose="020B0604030504040204" pitchFamily="34" charset="0"/>
            </a:endParaRPr>
          </a:p>
          <a:p>
            <a:pPr eaLnBrk="1" hangingPunct="1"/>
            <a:r>
              <a:rPr lang="en-US" altLang="zh-CN" sz="2000" b="1" dirty="0">
                <a:solidFill>
                  <a:srgbClr val="3020FC"/>
                </a:solidFill>
                <a:latin typeface="Verdana" panose="020B0604030504040204" pitchFamily="34" charset="0"/>
              </a:rPr>
              <a:t>    </a:t>
            </a:r>
            <a:r>
              <a:rPr lang="zh-CN" altLang="en-US" sz="2000" b="1" dirty="0">
                <a:solidFill>
                  <a:srgbClr val="3020FC"/>
                </a:solidFill>
                <a:latin typeface="Verdana" panose="020B0604030504040204" pitchFamily="34" charset="0"/>
              </a:rPr>
              <a:t>通讯地址，联系电话，民族）</a:t>
            </a:r>
            <a:endParaRPr lang="zh-CN" altLang="en-US" sz="2000" b="1" dirty="0">
              <a:solidFill>
                <a:srgbClr val="3020FC"/>
              </a:solidFill>
              <a:latin typeface="Verdana" panose="020B0604030504040204" pitchFamily="34" charset="0"/>
            </a:endParaRPr>
          </a:p>
        </p:txBody>
      </p:sp>
      <p:sp>
        <p:nvSpPr>
          <p:cNvPr id="19" name="TextBox 18"/>
          <p:cNvSpPr txBox="1"/>
          <p:nvPr/>
        </p:nvSpPr>
        <p:spPr>
          <a:xfrm>
            <a:off x="5357813" y="5286375"/>
            <a:ext cx="3429000" cy="708025"/>
          </a:xfrm>
          <a:prstGeom prst="rect">
            <a:avLst/>
          </a:prstGeom>
          <a:noFill/>
          <a:ln w="9525">
            <a:noFill/>
          </a:ln>
        </p:spPr>
        <p:txBody>
          <a:bodyPr>
            <a:spAutoFit/>
          </a:bodyPr>
          <a:p>
            <a:pPr eaLnBrk="1" hangingPunct="1"/>
            <a:r>
              <a:rPr lang="zh-CN" altLang="en-US" sz="2000" b="1" dirty="0">
                <a:solidFill>
                  <a:srgbClr val="3020FC"/>
                </a:solidFill>
                <a:latin typeface="Verdana" panose="020B0604030504040204" pitchFamily="34" charset="0"/>
              </a:rPr>
              <a:t>（</a:t>
            </a:r>
            <a:r>
              <a:rPr lang="zh-CN" altLang="en-US" sz="2000" b="1" dirty="0">
                <a:solidFill>
                  <a:srgbClr val="C00000"/>
                </a:solidFill>
                <a:latin typeface="Verdana" panose="020B0604030504040204" pitchFamily="34" charset="0"/>
              </a:rPr>
              <a:t>学号，姓名，系，专业</a:t>
            </a:r>
            <a:r>
              <a:rPr lang="zh-CN" altLang="en-US" sz="2000" b="1" dirty="0">
                <a:solidFill>
                  <a:srgbClr val="3020FC"/>
                </a:solidFill>
                <a:latin typeface="Verdana" panose="020B0604030504040204" pitchFamily="34" charset="0"/>
              </a:rPr>
              <a:t>，</a:t>
            </a:r>
            <a:endParaRPr lang="en-US" altLang="zh-CN" sz="2000" b="1" dirty="0">
              <a:solidFill>
                <a:srgbClr val="3020FC"/>
              </a:solidFill>
              <a:latin typeface="Verdana" panose="020B0604030504040204" pitchFamily="34" charset="0"/>
            </a:endParaRPr>
          </a:p>
          <a:p>
            <a:pPr eaLnBrk="1" hangingPunct="1"/>
            <a:r>
              <a:rPr lang="en-US" altLang="zh-CN" sz="2000" b="1" dirty="0">
                <a:solidFill>
                  <a:srgbClr val="3020FC"/>
                </a:solidFill>
                <a:latin typeface="Verdana" panose="020B0604030504040204" pitchFamily="34" charset="0"/>
              </a:rPr>
              <a:t>    </a:t>
            </a:r>
            <a:r>
              <a:rPr lang="zh-CN" altLang="en-US" sz="2000" b="1" dirty="0">
                <a:solidFill>
                  <a:srgbClr val="3020FC"/>
                </a:solidFill>
                <a:latin typeface="Verdana" panose="020B0604030504040204" pitchFamily="34" charset="0"/>
              </a:rPr>
              <a:t>课程号，学分，成绩）</a:t>
            </a:r>
            <a:endParaRPr lang="zh-CN" altLang="en-US" sz="2000" b="1" dirty="0">
              <a:solidFill>
                <a:srgbClr val="3020FC"/>
              </a:solidFill>
              <a:latin typeface="Verdana" panose="020B0604030504040204" pitchFamily="34" charset="0"/>
            </a:endParaRPr>
          </a:p>
        </p:txBody>
      </p:sp>
      <p:sp>
        <p:nvSpPr>
          <p:cNvPr id="27664" name="日期占位符 21"/>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7665"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文件方式管理数据的缺点</a:t>
            </a:r>
            <a:endParaRPr lang="zh-CN" altLang="en-US" dirty="0">
              <a:solidFill>
                <a:srgbClr val="0039AC"/>
              </a:solidFill>
              <a:latin typeface="楷体_GB2312"/>
              <a:ea typeface="楷体_GB2312"/>
              <a:cs typeface="+mj-cs"/>
            </a:endParaRPr>
          </a:p>
        </p:txBody>
      </p:sp>
      <p:sp>
        <p:nvSpPr>
          <p:cNvPr id="23555" name="内容占位符 2"/>
          <p:cNvSpPr>
            <a:spLocks noGrp="1"/>
          </p:cNvSpPr>
          <p:nvPr>
            <p:ph idx="1"/>
          </p:nvPr>
        </p:nvSpPr>
        <p:spPr>
          <a:ln/>
        </p:spPr>
        <p:txBody>
          <a:bodyPr vert="horz" wrap="square" lIns="91440" tIns="45720" rIns="91440" bIns="45720" anchor="t"/>
          <a:p>
            <a:pPr eaLnBrk="1" hangingPunct="1"/>
            <a:r>
              <a:rPr lang="zh-CN" altLang="en-US" dirty="0">
                <a:latin typeface="仿宋_GB2312"/>
                <a:ea typeface="仿宋_GB2312"/>
                <a:cs typeface="+mn-cs"/>
              </a:rPr>
              <a:t>编写应用程序不方便 </a:t>
            </a:r>
            <a:endParaRPr lang="zh-CN" altLang="en-US" dirty="0">
              <a:latin typeface="仿宋_GB2312"/>
              <a:ea typeface="仿宋_GB2312"/>
              <a:cs typeface="+mn-cs"/>
            </a:endParaRPr>
          </a:p>
          <a:p>
            <a:pPr eaLnBrk="1" hangingPunct="1"/>
            <a:r>
              <a:rPr lang="zh-CN" altLang="en-US" dirty="0">
                <a:latin typeface="仿宋_GB2312"/>
                <a:ea typeface="仿宋_GB2312"/>
                <a:cs typeface="+mn-cs"/>
              </a:rPr>
              <a:t>数据冗余不可避免</a:t>
            </a:r>
            <a:endParaRPr lang="zh-CN" altLang="en-US" dirty="0">
              <a:latin typeface="仿宋_GB2312"/>
              <a:ea typeface="仿宋_GB2312"/>
              <a:cs typeface="+mn-cs"/>
            </a:endParaRPr>
          </a:p>
          <a:p>
            <a:pPr eaLnBrk="1" hangingPunct="1"/>
            <a:r>
              <a:rPr lang="zh-CN" altLang="en-US" dirty="0">
                <a:latin typeface="仿宋_GB2312"/>
                <a:ea typeface="仿宋_GB2312"/>
                <a:cs typeface="+mn-cs"/>
              </a:rPr>
              <a:t>应用程序依赖性 </a:t>
            </a:r>
            <a:endParaRPr lang="zh-CN" altLang="en-US" dirty="0">
              <a:latin typeface="仿宋_GB2312"/>
              <a:ea typeface="仿宋_GB2312"/>
              <a:cs typeface="+mn-cs"/>
            </a:endParaRPr>
          </a:p>
          <a:p>
            <a:pPr eaLnBrk="1" hangingPunct="1"/>
            <a:r>
              <a:rPr lang="zh-CN" altLang="en-US" dirty="0">
                <a:latin typeface="仿宋_GB2312"/>
                <a:ea typeface="仿宋_GB2312"/>
                <a:cs typeface="+mn-cs"/>
              </a:rPr>
              <a:t>不支持对文件的并发访问 </a:t>
            </a:r>
            <a:endParaRPr lang="zh-CN" altLang="en-US" dirty="0">
              <a:latin typeface="仿宋_GB2312"/>
              <a:ea typeface="仿宋_GB2312"/>
              <a:cs typeface="+mn-cs"/>
            </a:endParaRPr>
          </a:p>
          <a:p>
            <a:pPr eaLnBrk="1" hangingPunct="1"/>
            <a:r>
              <a:rPr lang="zh-CN" altLang="en-US" dirty="0">
                <a:latin typeface="仿宋_GB2312"/>
                <a:ea typeface="仿宋_GB2312"/>
                <a:cs typeface="+mn-cs"/>
              </a:rPr>
              <a:t>数据间联系弱 </a:t>
            </a:r>
            <a:endParaRPr lang="zh-CN" altLang="en-US" dirty="0">
              <a:latin typeface="仿宋_GB2312"/>
              <a:ea typeface="仿宋_GB2312"/>
              <a:cs typeface="+mn-cs"/>
            </a:endParaRPr>
          </a:p>
          <a:p>
            <a:pPr eaLnBrk="1" hangingPunct="1"/>
            <a:r>
              <a:rPr lang="zh-CN" altLang="en-US" dirty="0">
                <a:latin typeface="仿宋_GB2312"/>
                <a:ea typeface="仿宋_GB2312"/>
                <a:cs typeface="+mn-cs"/>
              </a:rPr>
              <a:t>难以按用户视图表示数据  </a:t>
            </a:r>
            <a:endParaRPr lang="zh-CN" altLang="en-US" dirty="0">
              <a:latin typeface="仿宋_GB2312"/>
              <a:ea typeface="仿宋_GB2312"/>
              <a:cs typeface="+mn-cs"/>
            </a:endParaRPr>
          </a:p>
          <a:p>
            <a:pPr eaLnBrk="1" hangingPunct="1"/>
            <a:r>
              <a:rPr lang="zh-CN" altLang="en-US" dirty="0">
                <a:latin typeface="仿宋_GB2312"/>
                <a:ea typeface="仿宋_GB2312"/>
                <a:cs typeface="+mn-cs"/>
              </a:rPr>
              <a:t>无安全控制功能 </a:t>
            </a:r>
            <a:endParaRPr lang="zh-CN" altLang="en-US" dirty="0">
              <a:latin typeface="仿宋_GB2312"/>
              <a:ea typeface="仿宋_GB2312"/>
              <a:cs typeface="+mn-cs"/>
            </a:endParaRPr>
          </a:p>
        </p:txBody>
      </p:sp>
      <p:sp>
        <p:nvSpPr>
          <p:cNvPr id="28676"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867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charRg st="0" end="11"/>
                                            </p:txEl>
                                          </p:spTgt>
                                        </p:tgtEl>
                                        <p:attrNameLst>
                                          <p:attrName>style.visibility</p:attrName>
                                        </p:attrNameLst>
                                      </p:cBhvr>
                                      <p:to>
                                        <p:strVal val="visible"/>
                                      </p:to>
                                    </p:set>
                                    <p:animEffect transition="in" filter="blinds(horizontal)">
                                      <p:cBhvr>
                                        <p:cTn id="7" dur="500"/>
                                        <p:tgtEl>
                                          <p:spTgt spid="2355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charRg st="11" end="20"/>
                                            </p:txEl>
                                          </p:spTgt>
                                        </p:tgtEl>
                                        <p:attrNameLst>
                                          <p:attrName>style.visibility</p:attrName>
                                        </p:attrNameLst>
                                      </p:cBhvr>
                                      <p:to>
                                        <p:strVal val="visible"/>
                                      </p:to>
                                    </p:set>
                                    <p:animEffect transition="in" filter="blinds(horizontal)">
                                      <p:cBhvr>
                                        <p:cTn id="12" dur="500"/>
                                        <p:tgtEl>
                                          <p:spTgt spid="23555">
                                            <p:txEl>
                                              <p:charRg st="11"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5">
                                            <p:txEl>
                                              <p:charRg st="20" end="29"/>
                                            </p:txEl>
                                          </p:spTgt>
                                        </p:tgtEl>
                                        <p:attrNameLst>
                                          <p:attrName>style.visibility</p:attrName>
                                        </p:attrNameLst>
                                      </p:cBhvr>
                                      <p:to>
                                        <p:strVal val="visible"/>
                                      </p:to>
                                    </p:set>
                                    <p:animEffect transition="in" filter="blinds(horizontal)">
                                      <p:cBhvr>
                                        <p:cTn id="17" dur="500"/>
                                        <p:tgtEl>
                                          <p:spTgt spid="23555">
                                            <p:txEl>
                                              <p:charRg st="20"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5">
                                            <p:txEl>
                                              <p:charRg st="29" end="42"/>
                                            </p:txEl>
                                          </p:spTgt>
                                        </p:tgtEl>
                                        <p:attrNameLst>
                                          <p:attrName>style.visibility</p:attrName>
                                        </p:attrNameLst>
                                      </p:cBhvr>
                                      <p:to>
                                        <p:strVal val="visible"/>
                                      </p:to>
                                    </p:set>
                                    <p:animEffect transition="in" filter="blinds(horizontal)">
                                      <p:cBhvr>
                                        <p:cTn id="22" dur="500"/>
                                        <p:tgtEl>
                                          <p:spTgt spid="23555">
                                            <p:txEl>
                                              <p:charRg st="29" end="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55">
                                            <p:txEl>
                                              <p:charRg st="42" end="50"/>
                                            </p:txEl>
                                          </p:spTgt>
                                        </p:tgtEl>
                                        <p:attrNameLst>
                                          <p:attrName>style.visibility</p:attrName>
                                        </p:attrNameLst>
                                      </p:cBhvr>
                                      <p:to>
                                        <p:strVal val="visible"/>
                                      </p:to>
                                    </p:set>
                                    <p:animEffect transition="in" filter="blinds(horizontal)">
                                      <p:cBhvr>
                                        <p:cTn id="27" dur="500"/>
                                        <p:tgtEl>
                                          <p:spTgt spid="23555">
                                            <p:txEl>
                                              <p:charRg st="42" end="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55">
                                            <p:txEl>
                                              <p:charRg st="50" end="64"/>
                                            </p:txEl>
                                          </p:spTgt>
                                        </p:tgtEl>
                                        <p:attrNameLst>
                                          <p:attrName>style.visibility</p:attrName>
                                        </p:attrNameLst>
                                      </p:cBhvr>
                                      <p:to>
                                        <p:strVal val="visible"/>
                                      </p:to>
                                    </p:set>
                                    <p:animEffect transition="in" filter="blinds(horizontal)">
                                      <p:cBhvr>
                                        <p:cTn id="32" dur="500"/>
                                        <p:tgtEl>
                                          <p:spTgt spid="23555">
                                            <p:txEl>
                                              <p:charRg st="50" end="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555">
                                            <p:txEl>
                                              <p:charRg st="64" end="73"/>
                                            </p:txEl>
                                          </p:spTgt>
                                        </p:tgtEl>
                                        <p:attrNameLst>
                                          <p:attrName>style.visibility</p:attrName>
                                        </p:attrNameLst>
                                      </p:cBhvr>
                                      <p:to>
                                        <p:strVal val="visible"/>
                                      </p:to>
                                    </p:set>
                                    <p:animEffect transition="in" filter="blinds(horizontal)">
                                      <p:cBhvr>
                                        <p:cTn id="37" dur="500"/>
                                        <p:tgtEl>
                                          <p:spTgt spid="23555">
                                            <p:txEl>
                                              <p:charRg st="64"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课程要求</a:t>
            </a:r>
            <a:endParaRPr lang="zh-CN" altLang="en-US" dirty="0">
              <a:solidFill>
                <a:srgbClr val="0039AC"/>
              </a:solidFill>
              <a:latin typeface="楷体_GB2312"/>
              <a:ea typeface="楷体_GB2312"/>
              <a:cs typeface="+mj-cs"/>
            </a:endParaRPr>
          </a:p>
        </p:txBody>
      </p:sp>
      <p:sp>
        <p:nvSpPr>
          <p:cNvPr id="10243" name="内容占位符 2"/>
          <p:cNvSpPr>
            <a:spLocks noGrp="1"/>
          </p:cNvSpPr>
          <p:nvPr>
            <p:ph idx="1"/>
          </p:nvPr>
        </p:nvSpPr>
        <p:spPr>
          <a:xfrm>
            <a:off x="566738" y="1414463"/>
            <a:ext cx="3789362" cy="4157662"/>
          </a:xfrm>
          <a:ln/>
        </p:spPr>
        <p:txBody>
          <a:bodyPr vert="horz" wrap="square" lIns="91440" tIns="45720" rIns="91440" bIns="45720" anchor="t"/>
          <a:p>
            <a:pPr/>
            <a:r>
              <a:rPr lang="zh-CN" altLang="en-US" dirty="0">
                <a:solidFill>
                  <a:srgbClr val="FF0000"/>
                </a:solidFill>
                <a:latin typeface="仿宋_GB2312"/>
                <a:ea typeface="仿宋_GB2312"/>
                <a:cs typeface="+mn-cs"/>
              </a:rPr>
              <a:t>授课学时</a:t>
            </a:r>
            <a:endParaRPr lang="en-US" altLang="zh-CN" dirty="0">
              <a:solidFill>
                <a:srgbClr val="FF0000"/>
              </a:solidFill>
              <a:latin typeface="仿宋_GB2312"/>
              <a:ea typeface="仿宋_GB2312"/>
              <a:cs typeface="+mn-cs"/>
            </a:endParaRPr>
          </a:p>
          <a:p>
            <a:pPr lvl="1"/>
            <a:r>
              <a:rPr lang="en-US" altLang="zh-CN" dirty="0">
                <a:latin typeface="仿宋_GB2312"/>
                <a:ea typeface="仿宋_GB2312"/>
              </a:rPr>
              <a:t>40</a:t>
            </a:r>
            <a:endParaRPr lang="en-US" altLang="zh-CN" dirty="0">
              <a:latin typeface="仿宋_GB2312"/>
              <a:ea typeface="仿宋_GB2312"/>
            </a:endParaRPr>
          </a:p>
          <a:p>
            <a:pPr/>
            <a:r>
              <a:rPr lang="zh-CN" altLang="en-US" dirty="0">
                <a:solidFill>
                  <a:srgbClr val="FF0000"/>
                </a:solidFill>
                <a:latin typeface="仿宋_GB2312"/>
                <a:ea typeface="仿宋_GB2312"/>
                <a:cs typeface="+mn-cs"/>
              </a:rPr>
              <a:t>上机学时</a:t>
            </a:r>
            <a:endParaRPr lang="en-US" altLang="zh-CN" dirty="0">
              <a:solidFill>
                <a:srgbClr val="FF0000"/>
              </a:solidFill>
              <a:latin typeface="仿宋_GB2312"/>
              <a:ea typeface="仿宋_GB2312"/>
              <a:cs typeface="+mn-cs"/>
            </a:endParaRPr>
          </a:p>
          <a:p>
            <a:pPr lvl="1"/>
            <a:r>
              <a:rPr lang="en-US" altLang="zh-CN" dirty="0">
                <a:latin typeface="仿宋_GB2312"/>
                <a:ea typeface="仿宋_GB2312"/>
              </a:rPr>
              <a:t>24</a:t>
            </a:r>
            <a:endParaRPr lang="en-US" altLang="zh-CN" dirty="0">
              <a:latin typeface="仿宋_GB2312"/>
              <a:ea typeface="仿宋_GB2312"/>
            </a:endParaRPr>
          </a:p>
          <a:p>
            <a:pPr/>
            <a:r>
              <a:rPr lang="zh-CN" altLang="en-US" sz="4000" dirty="0">
                <a:solidFill>
                  <a:srgbClr val="FF0000"/>
                </a:solidFill>
                <a:latin typeface="仿宋_GB2312"/>
                <a:ea typeface="仿宋_GB2312"/>
                <a:cs typeface="+mn-cs"/>
              </a:rPr>
              <a:t>考试形式：</a:t>
            </a:r>
            <a:endParaRPr lang="en-US" altLang="zh-CN" sz="4000" dirty="0">
              <a:solidFill>
                <a:srgbClr val="FF0000"/>
              </a:solidFill>
              <a:latin typeface="仿宋_GB2312"/>
              <a:ea typeface="仿宋_GB2312"/>
              <a:cs typeface="+mn-cs"/>
            </a:endParaRPr>
          </a:p>
          <a:p>
            <a:pPr lvl="1"/>
            <a:r>
              <a:rPr lang="zh-CN" altLang="en-US" dirty="0">
                <a:latin typeface="仿宋_GB2312"/>
                <a:ea typeface="仿宋_GB2312"/>
              </a:rPr>
              <a:t>闭卷</a:t>
            </a:r>
            <a:endParaRPr lang="zh-CN" altLang="en-US" dirty="0">
              <a:latin typeface="仿宋_GB2312"/>
              <a:ea typeface="仿宋_GB2312"/>
            </a:endParaRPr>
          </a:p>
          <a:p>
            <a:pPr lvl="1"/>
            <a:endParaRPr lang="en-US" altLang="zh-CN" dirty="0">
              <a:latin typeface="仿宋_GB2312"/>
              <a:ea typeface="仿宋_GB2312"/>
            </a:endParaRPr>
          </a:p>
        </p:txBody>
      </p:sp>
      <p:sp>
        <p:nvSpPr>
          <p:cNvPr id="10244" name="内容占位符 2"/>
          <p:cNvSpPr txBox="1"/>
          <p:nvPr/>
        </p:nvSpPr>
        <p:spPr>
          <a:xfrm>
            <a:off x="4356100" y="1414463"/>
            <a:ext cx="4149725" cy="3778250"/>
          </a:xfrm>
          <a:prstGeom prst="rect">
            <a:avLst/>
          </a:prstGeom>
          <a:noFill/>
          <a:ln w="9525">
            <a:noFill/>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469900" lvl="0" indent="-469900"/>
            <a:r>
              <a:rPr lang="zh-CN" altLang="en-US" sz="3600" b="1" dirty="0">
                <a:solidFill>
                  <a:srgbClr val="FF0000"/>
                </a:solidFill>
                <a:latin typeface="仿宋_GB2312"/>
                <a:ea typeface="仿宋_GB2312"/>
              </a:rPr>
              <a:t>考试成绩</a:t>
            </a:r>
            <a:endParaRPr lang="en-US" altLang="zh-CN" sz="3600" b="1" dirty="0">
              <a:solidFill>
                <a:srgbClr val="FF0000"/>
              </a:solidFill>
              <a:latin typeface="仿宋_GB2312"/>
              <a:ea typeface="仿宋_GB2312"/>
            </a:endParaRPr>
          </a:p>
          <a:p>
            <a:pPr marL="908050" lvl="1" indent="-436245"/>
            <a:r>
              <a:rPr lang="zh-CN" altLang="en-US" sz="3200" b="1" dirty="0">
                <a:latin typeface="仿宋_GB2312"/>
                <a:ea typeface="仿宋_GB2312"/>
              </a:rPr>
              <a:t>期末试卷：</a:t>
            </a:r>
            <a:r>
              <a:rPr lang="en-US" altLang="zh-CN" sz="3200" b="1" dirty="0">
                <a:latin typeface="仿宋_GB2312"/>
                <a:ea typeface="仿宋_GB2312"/>
              </a:rPr>
              <a:t>70</a:t>
            </a:r>
            <a:r>
              <a:rPr lang="zh-CN" altLang="en-US" sz="3200" b="1" dirty="0">
                <a:latin typeface="仿宋_GB2312"/>
                <a:ea typeface="仿宋_GB2312"/>
              </a:rPr>
              <a:t>％</a:t>
            </a:r>
            <a:endParaRPr lang="en-US" altLang="zh-CN" sz="3200" b="1" dirty="0">
              <a:latin typeface="仿宋_GB2312"/>
              <a:ea typeface="仿宋_GB2312"/>
            </a:endParaRPr>
          </a:p>
          <a:p>
            <a:pPr marL="908050" lvl="1" indent="-436245"/>
            <a:r>
              <a:rPr lang="zh-CN" altLang="en-US" sz="3200" b="1" dirty="0">
                <a:latin typeface="仿宋_GB2312"/>
                <a:ea typeface="仿宋_GB2312"/>
              </a:rPr>
              <a:t>平时成绩：</a:t>
            </a:r>
            <a:r>
              <a:rPr lang="en-US" altLang="zh-CN" sz="3200" b="1" dirty="0">
                <a:latin typeface="仿宋_GB2312"/>
                <a:ea typeface="仿宋_GB2312"/>
              </a:rPr>
              <a:t>15</a:t>
            </a:r>
            <a:r>
              <a:rPr lang="zh-CN" altLang="en-US" sz="3200" b="1" dirty="0">
                <a:latin typeface="仿宋_GB2312"/>
                <a:ea typeface="仿宋_GB2312"/>
              </a:rPr>
              <a:t>％</a:t>
            </a:r>
            <a:endParaRPr lang="en-US" altLang="zh-CN" sz="3200" b="1" dirty="0">
              <a:latin typeface="仿宋_GB2312"/>
              <a:ea typeface="仿宋_GB2312"/>
            </a:endParaRPr>
          </a:p>
          <a:p>
            <a:pPr marL="908050" lvl="1" indent="-436245"/>
            <a:r>
              <a:rPr lang="zh-CN" altLang="en-US" sz="3200" b="1" dirty="0">
                <a:latin typeface="仿宋_GB2312"/>
                <a:ea typeface="仿宋_GB2312"/>
              </a:rPr>
              <a:t>实验成绩：</a:t>
            </a:r>
            <a:r>
              <a:rPr lang="en-US" altLang="zh-CN" sz="3200" b="1" dirty="0">
                <a:latin typeface="仿宋_GB2312"/>
                <a:ea typeface="仿宋_GB2312"/>
              </a:rPr>
              <a:t>15</a:t>
            </a:r>
            <a:r>
              <a:rPr lang="zh-CN" altLang="en-US" sz="3200" b="1" dirty="0">
                <a:latin typeface="仿宋_GB2312"/>
                <a:ea typeface="仿宋_GB2312"/>
              </a:rPr>
              <a:t>％</a:t>
            </a:r>
            <a:endParaRPr lang="zh-CN" altLang="en-US" sz="3200" b="1" dirty="0">
              <a:latin typeface="仿宋_GB2312"/>
              <a:ea typeface="仿宋_GB2312"/>
            </a:endParaRPr>
          </a:p>
          <a:p>
            <a:pPr marL="1365250" lvl="2" indent="-436245">
              <a:buChar char="n"/>
            </a:pPr>
            <a:r>
              <a:rPr lang="zh-CN" altLang="en-US" sz="2800" b="1" dirty="0">
                <a:latin typeface="仿宋_GB2312"/>
                <a:ea typeface="仿宋_GB2312"/>
              </a:rPr>
              <a:t>完成情况：</a:t>
            </a:r>
            <a:r>
              <a:rPr lang="en-US" altLang="zh-CN" sz="2800" b="1" dirty="0">
                <a:latin typeface="仿宋_GB2312"/>
                <a:ea typeface="仿宋_GB2312"/>
              </a:rPr>
              <a:t>5%</a:t>
            </a:r>
            <a:endParaRPr lang="en-US" altLang="zh-CN" sz="2800" b="1" dirty="0">
              <a:latin typeface="仿宋_GB2312"/>
              <a:ea typeface="仿宋_GB2312"/>
            </a:endParaRPr>
          </a:p>
          <a:p>
            <a:pPr marL="1365250" lvl="2" indent="-436245">
              <a:buChar char="n"/>
            </a:pPr>
            <a:r>
              <a:rPr lang="zh-CN" altLang="en-US" sz="2800" b="1" dirty="0">
                <a:latin typeface="仿宋_GB2312"/>
                <a:ea typeface="仿宋_GB2312"/>
              </a:rPr>
              <a:t>实验报告：</a:t>
            </a:r>
            <a:r>
              <a:rPr lang="en-US" altLang="zh-CN" sz="2800" b="1" dirty="0">
                <a:latin typeface="仿宋_GB2312"/>
                <a:ea typeface="仿宋_GB2312"/>
              </a:rPr>
              <a:t>10%</a:t>
            </a:r>
            <a:endParaRPr lang="en-US" altLang="zh-CN" sz="2800" b="1" dirty="0">
              <a:latin typeface="仿宋_GB2312"/>
              <a:ea typeface="仿宋_GB2312"/>
            </a:endParaRPr>
          </a:p>
        </p:txBody>
      </p:sp>
      <p:sp>
        <p:nvSpPr>
          <p:cNvPr id="10245" name="日期占位符 9"/>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10246"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编写应用程序不方便</a:t>
            </a:r>
            <a:endParaRPr lang="zh-CN" altLang="en-US" dirty="0">
              <a:solidFill>
                <a:srgbClr val="0039AC"/>
              </a:solidFill>
              <a:latin typeface="楷体_GB2312"/>
              <a:ea typeface="楷体_GB2312"/>
              <a:cs typeface="+mj-cs"/>
            </a:endParaRPr>
          </a:p>
        </p:txBody>
      </p:sp>
      <p:sp>
        <p:nvSpPr>
          <p:cNvPr id="2457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应用程序编写者必须清楚地了解所用文件的逻辑及物理结构，</a:t>
            </a:r>
            <a:endParaRPr lang="en-US" altLang="zh-CN" dirty="0">
              <a:latin typeface="仿宋_GB2312"/>
              <a:ea typeface="仿宋_GB2312"/>
              <a:cs typeface="+mn-cs"/>
            </a:endParaRPr>
          </a:p>
          <a:p>
            <a:pPr lvl="1"/>
            <a:r>
              <a:rPr lang="zh-CN" altLang="zh-CN" dirty="0">
                <a:latin typeface="仿宋_GB2312"/>
                <a:ea typeface="仿宋_GB2312"/>
              </a:rPr>
              <a:t>如文件中包含多少个字段，</a:t>
            </a:r>
            <a:endParaRPr lang="en-US" altLang="zh-CN" dirty="0">
              <a:latin typeface="仿宋_GB2312"/>
              <a:ea typeface="仿宋_GB2312"/>
            </a:endParaRPr>
          </a:p>
          <a:p>
            <a:pPr lvl="1"/>
            <a:r>
              <a:rPr lang="zh-CN" altLang="zh-CN" dirty="0">
                <a:latin typeface="仿宋_GB2312"/>
                <a:ea typeface="仿宋_GB2312"/>
              </a:rPr>
              <a:t>每个字段的数据类型，</a:t>
            </a:r>
            <a:endParaRPr lang="en-US" altLang="zh-CN" dirty="0">
              <a:latin typeface="仿宋_GB2312"/>
              <a:ea typeface="仿宋_GB2312"/>
            </a:endParaRPr>
          </a:p>
          <a:p>
            <a:pPr lvl="1"/>
            <a:r>
              <a:rPr lang="zh-CN" altLang="zh-CN" dirty="0">
                <a:latin typeface="仿宋_GB2312"/>
                <a:ea typeface="仿宋_GB2312"/>
              </a:rPr>
              <a:t>采用何种逻辑结构和物理存储结构。</a:t>
            </a:r>
            <a:endParaRPr lang="en-US" altLang="zh-CN" dirty="0">
              <a:latin typeface="仿宋_GB2312"/>
              <a:ea typeface="仿宋_GB2312"/>
            </a:endParaRPr>
          </a:p>
          <a:p>
            <a:pPr/>
            <a:r>
              <a:rPr lang="zh-CN" altLang="zh-CN" dirty="0">
                <a:latin typeface="仿宋_GB2312"/>
                <a:ea typeface="仿宋_GB2312"/>
                <a:cs typeface="+mn-cs"/>
              </a:rPr>
              <a:t>对文件的查询、修改等处理都必须在应用程序中编程实现。</a:t>
            </a:r>
            <a:endParaRPr lang="zh-CN" altLang="en-US" dirty="0">
              <a:latin typeface="仿宋_GB2312"/>
              <a:ea typeface="仿宋_GB2312"/>
              <a:cs typeface="+mn-cs"/>
            </a:endParaRPr>
          </a:p>
        </p:txBody>
      </p:sp>
      <p:sp>
        <p:nvSpPr>
          <p:cNvPr id="29700"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29701"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charRg st="0" end="28"/>
                                            </p:txEl>
                                          </p:spTgt>
                                        </p:tgtEl>
                                        <p:attrNameLst>
                                          <p:attrName>style.visibility</p:attrName>
                                        </p:attrNameLst>
                                      </p:cBhvr>
                                      <p:to>
                                        <p:strVal val="visible"/>
                                      </p:to>
                                    </p:set>
                                    <p:animEffect transition="in" filter="blinds(horizontal)">
                                      <p:cBhvr>
                                        <p:cTn id="7" dur="500"/>
                                        <p:tgtEl>
                                          <p:spTgt spid="24579">
                                            <p:txEl>
                                              <p:charRg st="0" end="28"/>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79">
                                            <p:txEl>
                                              <p:charRg st="28" end="41"/>
                                            </p:txEl>
                                          </p:spTgt>
                                        </p:tgtEl>
                                        <p:attrNameLst>
                                          <p:attrName>style.visibility</p:attrName>
                                        </p:attrNameLst>
                                      </p:cBhvr>
                                      <p:to>
                                        <p:strVal val="visible"/>
                                      </p:to>
                                    </p:set>
                                    <p:animEffect transition="in" filter="blinds(horizontal)">
                                      <p:cBhvr>
                                        <p:cTn id="10" dur="500"/>
                                        <p:tgtEl>
                                          <p:spTgt spid="24579">
                                            <p:txEl>
                                              <p:charRg st="28" end="4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79">
                                            <p:txEl>
                                              <p:charRg st="41" end="52"/>
                                            </p:txEl>
                                          </p:spTgt>
                                        </p:tgtEl>
                                        <p:attrNameLst>
                                          <p:attrName>style.visibility</p:attrName>
                                        </p:attrNameLst>
                                      </p:cBhvr>
                                      <p:to>
                                        <p:strVal val="visible"/>
                                      </p:to>
                                    </p:set>
                                    <p:animEffect transition="in" filter="blinds(horizontal)">
                                      <p:cBhvr>
                                        <p:cTn id="13" dur="500"/>
                                        <p:tgtEl>
                                          <p:spTgt spid="24579">
                                            <p:txEl>
                                              <p:charRg st="41" end="5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579">
                                            <p:txEl>
                                              <p:charRg st="52" end="69"/>
                                            </p:txEl>
                                          </p:spTgt>
                                        </p:tgtEl>
                                        <p:attrNameLst>
                                          <p:attrName>style.visibility</p:attrName>
                                        </p:attrNameLst>
                                      </p:cBhvr>
                                      <p:to>
                                        <p:strVal val="visible"/>
                                      </p:to>
                                    </p:set>
                                    <p:animEffect transition="in" filter="blinds(horizontal)">
                                      <p:cBhvr>
                                        <p:cTn id="16" dur="500"/>
                                        <p:tgtEl>
                                          <p:spTgt spid="24579">
                                            <p:txEl>
                                              <p:charRg st="52" end="6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4579">
                                            <p:txEl>
                                              <p:charRg st="69" end="96"/>
                                            </p:txEl>
                                          </p:spTgt>
                                        </p:tgtEl>
                                        <p:attrNameLst>
                                          <p:attrName>style.visibility</p:attrName>
                                        </p:attrNameLst>
                                      </p:cBhvr>
                                      <p:to>
                                        <p:strVal val="visible"/>
                                      </p:to>
                                    </p:set>
                                    <p:animEffect transition="in" filter="blinds(horizontal)">
                                      <p:cBhvr>
                                        <p:cTn id="21" dur="500"/>
                                        <p:tgtEl>
                                          <p:spTgt spid="24579">
                                            <p:txEl>
                                              <p:charRg st="69"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数据冗余不可避免</a:t>
            </a:r>
            <a:endParaRPr lang="zh-CN" altLang="en-US" dirty="0">
              <a:solidFill>
                <a:srgbClr val="0039AC"/>
              </a:solidFill>
              <a:latin typeface="楷体_GB2312"/>
              <a:ea typeface="楷体_GB2312"/>
              <a:cs typeface="+mj-cs"/>
            </a:endParaRPr>
          </a:p>
        </p:txBody>
      </p:sp>
      <p:sp>
        <p:nvSpPr>
          <p:cNvPr id="25603" name="内容占位符 2"/>
          <p:cNvSpPr>
            <a:spLocks noGrp="1"/>
          </p:cNvSpPr>
          <p:nvPr>
            <p:ph idx="1"/>
          </p:nvPr>
        </p:nvSpPr>
        <p:spPr>
          <a:xfrm>
            <a:off x="566738" y="1414463"/>
            <a:ext cx="8181975" cy="4678362"/>
          </a:xfrm>
          <a:ln/>
        </p:spPr>
        <p:txBody>
          <a:bodyPr vert="horz" wrap="square" lIns="91440" tIns="45720" rIns="91440" bIns="45720" anchor="t"/>
          <a:p>
            <a:pPr/>
            <a:r>
              <a:rPr lang="zh-CN" altLang="zh-CN" dirty="0">
                <a:latin typeface="仿宋_GB2312"/>
                <a:ea typeface="仿宋_GB2312"/>
                <a:cs typeface="+mn-cs"/>
              </a:rPr>
              <a:t>数据冗余所带来的问题不仅仅是存储空间的浪费，更为严重的是造成了数据的</a:t>
            </a:r>
            <a:r>
              <a:rPr lang="zh-CN" altLang="zh-CN" dirty="0">
                <a:solidFill>
                  <a:srgbClr val="FF0000"/>
                </a:solidFill>
                <a:latin typeface="仿宋_GB2312"/>
                <a:ea typeface="仿宋_GB2312"/>
                <a:cs typeface="+mn-cs"/>
              </a:rPr>
              <a:t>不一致</a:t>
            </a:r>
            <a:r>
              <a:rPr lang="zh-CN" altLang="zh-CN" dirty="0">
                <a:latin typeface="仿宋_GB2312"/>
                <a:ea typeface="仿宋_GB2312"/>
                <a:cs typeface="+mn-cs"/>
              </a:rPr>
              <a:t>（</a:t>
            </a:r>
            <a:r>
              <a:rPr lang="en-US" altLang="zh-CN" dirty="0">
                <a:solidFill>
                  <a:srgbClr val="FF0000"/>
                </a:solidFill>
                <a:latin typeface="仿宋_GB2312"/>
                <a:ea typeface="仿宋_GB2312"/>
                <a:cs typeface="+mn-cs"/>
              </a:rPr>
              <a:t>inconsistency</a:t>
            </a:r>
            <a:r>
              <a:rPr lang="zh-CN" altLang="zh-CN" dirty="0">
                <a:latin typeface="仿宋_GB2312"/>
                <a:ea typeface="仿宋_GB2312"/>
                <a:cs typeface="+mn-cs"/>
              </a:rPr>
              <a:t>）。</a:t>
            </a:r>
            <a:endParaRPr lang="en-US" altLang="zh-CN" dirty="0">
              <a:latin typeface="仿宋_GB2312"/>
              <a:ea typeface="仿宋_GB2312"/>
              <a:cs typeface="+mn-cs"/>
            </a:endParaRPr>
          </a:p>
          <a:p>
            <a:pPr/>
            <a:r>
              <a:rPr lang="zh-CN" altLang="en-US" dirty="0">
                <a:latin typeface="仿宋_GB2312"/>
                <a:ea typeface="仿宋_GB2312"/>
                <a:cs typeface="+mn-cs"/>
              </a:rPr>
              <a:t>如：</a:t>
            </a:r>
            <a:r>
              <a:rPr lang="zh-CN" altLang="zh-CN" dirty="0">
                <a:latin typeface="仿宋_GB2312"/>
                <a:ea typeface="仿宋_GB2312"/>
                <a:cs typeface="+mn-cs"/>
              </a:rPr>
              <a:t>某学生所学的专业发生了变化，</a:t>
            </a:r>
            <a:r>
              <a:rPr lang="zh-CN" altLang="en-US" dirty="0">
                <a:latin typeface="仿宋_GB2312"/>
                <a:ea typeface="仿宋_GB2312"/>
                <a:cs typeface="+mn-cs"/>
              </a:rPr>
              <a:t>如果只在学生基本信息</a:t>
            </a:r>
            <a:r>
              <a:rPr lang="zh-CN" altLang="zh-CN" dirty="0">
                <a:latin typeface="仿宋_GB2312"/>
                <a:ea typeface="仿宋_GB2312"/>
                <a:cs typeface="+mn-cs"/>
              </a:rPr>
              <a:t>文件中修改，而忘记在</a:t>
            </a:r>
            <a:r>
              <a:rPr lang="zh-CN" altLang="en-US" dirty="0">
                <a:latin typeface="仿宋_GB2312"/>
                <a:ea typeface="仿宋_GB2312"/>
                <a:cs typeface="+mn-cs"/>
              </a:rPr>
              <a:t>学生选课信息</a:t>
            </a:r>
            <a:r>
              <a:rPr lang="zh-CN" altLang="zh-CN" dirty="0">
                <a:latin typeface="仿宋_GB2312"/>
                <a:ea typeface="仿宋_GB2312"/>
                <a:cs typeface="+mn-cs"/>
              </a:rPr>
              <a:t>中做修改。</a:t>
            </a:r>
            <a:r>
              <a:rPr lang="zh-CN" altLang="en-US" dirty="0">
                <a:latin typeface="仿宋_GB2312"/>
                <a:ea typeface="仿宋_GB2312"/>
                <a:cs typeface="+mn-cs"/>
              </a:rPr>
              <a:t>则会</a:t>
            </a:r>
            <a:r>
              <a:rPr lang="zh-CN" altLang="zh-CN" dirty="0">
                <a:latin typeface="仿宋_GB2312"/>
                <a:ea typeface="仿宋_GB2312"/>
                <a:cs typeface="+mn-cs"/>
              </a:rPr>
              <a:t>造成同一学生在</a:t>
            </a:r>
            <a:r>
              <a:rPr lang="zh-CN" altLang="en-US" dirty="0">
                <a:latin typeface="仿宋_GB2312"/>
                <a:ea typeface="仿宋_GB2312"/>
                <a:cs typeface="+mn-cs"/>
              </a:rPr>
              <a:t>两个</a:t>
            </a:r>
            <a:r>
              <a:rPr lang="zh-CN" altLang="zh-CN" dirty="0">
                <a:latin typeface="仿宋_GB2312"/>
                <a:ea typeface="仿宋_GB2312"/>
                <a:cs typeface="+mn-cs"/>
              </a:rPr>
              <a:t>文件中“专业”不一样</a:t>
            </a:r>
            <a:endParaRPr lang="zh-CN" altLang="en-US" dirty="0">
              <a:latin typeface="仿宋_GB2312"/>
              <a:ea typeface="仿宋_GB2312"/>
              <a:cs typeface="+mn-cs"/>
            </a:endParaRPr>
          </a:p>
        </p:txBody>
      </p:sp>
      <p:sp>
        <p:nvSpPr>
          <p:cNvPr id="30724"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0725"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charRg st="0" end="54"/>
                                            </p:txEl>
                                          </p:spTgt>
                                        </p:tgtEl>
                                        <p:attrNameLst>
                                          <p:attrName>style.visibility</p:attrName>
                                        </p:attrNameLst>
                                      </p:cBhvr>
                                      <p:to>
                                        <p:strVal val="visible"/>
                                      </p:to>
                                    </p:set>
                                    <p:animEffect transition="in" filter="blinds(horizontal)">
                                      <p:cBhvr>
                                        <p:cTn id="7" dur="500"/>
                                        <p:tgtEl>
                                          <p:spTgt spid="25603">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charRg st="54" end="123"/>
                                            </p:txEl>
                                          </p:spTgt>
                                        </p:tgtEl>
                                        <p:attrNameLst>
                                          <p:attrName>style.visibility</p:attrName>
                                        </p:attrNameLst>
                                      </p:cBhvr>
                                      <p:to>
                                        <p:strVal val="visible"/>
                                      </p:to>
                                    </p:set>
                                    <p:animEffect transition="in" filter="blinds(horizontal)">
                                      <p:cBhvr>
                                        <p:cTn id="12" dur="500"/>
                                        <p:tgtEl>
                                          <p:spTgt spid="25603">
                                            <p:txEl>
                                              <p:charRg st="54"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应用程序依赖性</a:t>
            </a:r>
            <a:endParaRPr lang="zh-CN" altLang="en-US" dirty="0">
              <a:solidFill>
                <a:srgbClr val="0039AC"/>
              </a:solidFill>
              <a:latin typeface="楷体_GB2312"/>
              <a:ea typeface="楷体_GB2312"/>
              <a:cs typeface="+mj-cs"/>
            </a:endParaRPr>
          </a:p>
        </p:txBody>
      </p:sp>
      <p:sp>
        <p:nvSpPr>
          <p:cNvPr id="26627"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应用程序对数据的操作依赖于存储数据的文件的结构。</a:t>
            </a:r>
            <a:endParaRPr lang="en-US" altLang="zh-CN" dirty="0">
              <a:latin typeface="仿宋_GB2312"/>
              <a:ea typeface="仿宋_GB2312"/>
              <a:cs typeface="+mn-cs"/>
            </a:endParaRPr>
          </a:p>
          <a:p>
            <a:pPr/>
            <a:r>
              <a:rPr lang="zh-CN" altLang="zh-CN" dirty="0">
                <a:latin typeface="仿宋_GB2312"/>
                <a:ea typeface="仿宋_GB2312"/>
                <a:cs typeface="+mn-cs"/>
              </a:rPr>
              <a:t>文件和记录的结构通常是应用程序代码的一部分，如</a:t>
            </a:r>
            <a:r>
              <a:rPr lang="en-US" altLang="zh-CN" dirty="0">
                <a:latin typeface="仿宋_GB2312"/>
                <a:ea typeface="仿宋_GB2312"/>
                <a:cs typeface="+mn-cs"/>
              </a:rPr>
              <a:t>C</a:t>
            </a:r>
            <a:r>
              <a:rPr lang="zh-CN" altLang="zh-CN" dirty="0">
                <a:latin typeface="仿宋_GB2312"/>
                <a:ea typeface="仿宋_GB2312"/>
                <a:cs typeface="+mn-cs"/>
              </a:rPr>
              <a:t>程序的</a:t>
            </a:r>
            <a:r>
              <a:rPr lang="en-US" altLang="zh-CN" dirty="0">
                <a:latin typeface="仿宋_GB2312"/>
                <a:ea typeface="仿宋_GB2312"/>
                <a:cs typeface="+mn-cs"/>
              </a:rPr>
              <a:t>struct</a:t>
            </a:r>
            <a:r>
              <a:rPr lang="zh-CN" altLang="zh-CN"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文件结构的每一次修改，都将导致应用程序的修改。</a:t>
            </a:r>
            <a:endParaRPr lang="zh-CN" altLang="en-US" dirty="0">
              <a:latin typeface="仿宋_GB2312"/>
              <a:ea typeface="仿宋_GB2312"/>
              <a:cs typeface="+mn-cs"/>
            </a:endParaRPr>
          </a:p>
        </p:txBody>
      </p:sp>
      <p:sp>
        <p:nvSpPr>
          <p:cNvPr id="31748"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1749"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charRg st="0" end="25"/>
                                            </p:txEl>
                                          </p:spTgt>
                                        </p:tgtEl>
                                        <p:attrNameLst>
                                          <p:attrName>style.visibility</p:attrName>
                                        </p:attrNameLst>
                                      </p:cBhvr>
                                      <p:to>
                                        <p:strVal val="visible"/>
                                      </p:to>
                                    </p:set>
                                    <p:animEffect transition="in" filter="blinds(horizontal)">
                                      <p:cBhvr>
                                        <p:cTn id="7" dur="500"/>
                                        <p:tgtEl>
                                          <p:spTgt spid="26627">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charRg st="25" end="60"/>
                                            </p:txEl>
                                          </p:spTgt>
                                        </p:tgtEl>
                                        <p:attrNameLst>
                                          <p:attrName>style.visibility</p:attrName>
                                        </p:attrNameLst>
                                      </p:cBhvr>
                                      <p:to>
                                        <p:strVal val="visible"/>
                                      </p:to>
                                    </p:set>
                                    <p:animEffect transition="in" filter="blinds(horizontal)">
                                      <p:cBhvr>
                                        <p:cTn id="12" dur="500"/>
                                        <p:tgtEl>
                                          <p:spTgt spid="26627">
                                            <p:txEl>
                                              <p:charRg st="25"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charRg st="60" end="84"/>
                                            </p:txEl>
                                          </p:spTgt>
                                        </p:tgtEl>
                                        <p:attrNameLst>
                                          <p:attrName>style.visibility</p:attrName>
                                        </p:attrNameLst>
                                      </p:cBhvr>
                                      <p:to>
                                        <p:strVal val="visible"/>
                                      </p:to>
                                    </p:set>
                                    <p:animEffect transition="in" filter="blinds(horizontal)">
                                      <p:cBhvr>
                                        <p:cTn id="17" dur="500"/>
                                        <p:tgtEl>
                                          <p:spTgt spid="26627">
                                            <p:txEl>
                                              <p:charRg st="60"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不支持对文件的并发访问</a:t>
            </a:r>
            <a:endParaRPr lang="zh-CN" altLang="en-US" dirty="0">
              <a:solidFill>
                <a:srgbClr val="0039AC"/>
              </a:solidFill>
              <a:latin typeface="楷体_GB2312"/>
              <a:ea typeface="楷体_GB2312"/>
              <a:cs typeface="+mj-cs"/>
            </a:endParaRPr>
          </a:p>
        </p:txBody>
      </p:sp>
      <p:sp>
        <p:nvSpPr>
          <p:cNvPr id="27651"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文件最初是作为程序的附属数据出现的，它一般不支持多个应用程序同时对同一个文件进行访问</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en-US" dirty="0">
                <a:latin typeface="仿宋_GB2312"/>
                <a:ea typeface="仿宋_GB2312"/>
                <a:cs typeface="+mn-cs"/>
              </a:rPr>
              <a:t>如：</a:t>
            </a:r>
            <a:r>
              <a:rPr lang="zh-CN" altLang="zh-CN" dirty="0">
                <a:latin typeface="仿宋_GB2312"/>
                <a:ea typeface="仿宋_GB2312"/>
                <a:cs typeface="+mn-cs"/>
              </a:rPr>
              <a:t>某用户打开了一个文件，当第二个用户在第一个用户未关闭此文件前打开此文件时，</a:t>
            </a:r>
            <a:r>
              <a:rPr lang="zh-CN" altLang="en-US" dirty="0">
                <a:latin typeface="仿宋_GB2312"/>
                <a:ea typeface="仿宋_GB2312"/>
                <a:cs typeface="+mn-cs"/>
              </a:rPr>
              <a:t>则</a:t>
            </a:r>
            <a:r>
              <a:rPr lang="zh-CN" altLang="zh-CN" dirty="0">
                <a:latin typeface="仿宋_GB2312"/>
                <a:ea typeface="仿宋_GB2312"/>
                <a:cs typeface="+mn-cs"/>
              </a:rPr>
              <a:t>只能以只读方式打开</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32772"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2773"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charRg st="0" end="44"/>
                                            </p:txEl>
                                          </p:spTgt>
                                        </p:tgtEl>
                                        <p:attrNameLst>
                                          <p:attrName>style.visibility</p:attrName>
                                        </p:attrNameLst>
                                      </p:cBhvr>
                                      <p:to>
                                        <p:strVal val="visible"/>
                                      </p:to>
                                    </p:set>
                                    <p:animEffect transition="in" filter="blinds(horizontal)">
                                      <p:cBhvr>
                                        <p:cTn id="7" dur="500"/>
                                        <p:tgtEl>
                                          <p:spTgt spid="27651">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charRg st="44" end="95"/>
                                            </p:txEl>
                                          </p:spTgt>
                                        </p:tgtEl>
                                        <p:attrNameLst>
                                          <p:attrName>style.visibility</p:attrName>
                                        </p:attrNameLst>
                                      </p:cBhvr>
                                      <p:to>
                                        <p:strVal val="visible"/>
                                      </p:to>
                                    </p:set>
                                    <p:animEffect transition="in" filter="blinds(horizontal)">
                                      <p:cBhvr>
                                        <p:cTn id="12" dur="500"/>
                                        <p:tgtEl>
                                          <p:spTgt spid="27651">
                                            <p:txEl>
                                              <p:charRg st="44"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数据间联系弱</a:t>
            </a:r>
            <a:endParaRPr lang="zh-CN" altLang="en-US" dirty="0">
              <a:solidFill>
                <a:srgbClr val="0039AC"/>
              </a:solidFill>
              <a:latin typeface="楷体_GB2312"/>
              <a:ea typeface="楷体_GB2312"/>
              <a:cs typeface="+mj-cs"/>
            </a:endParaRPr>
          </a:p>
        </p:txBody>
      </p:sp>
      <p:sp>
        <p:nvSpPr>
          <p:cNvPr id="28675" name="内容占位符 2"/>
          <p:cNvSpPr>
            <a:spLocks noGrp="1"/>
          </p:cNvSpPr>
          <p:nvPr>
            <p:ph idx="1"/>
          </p:nvPr>
        </p:nvSpPr>
        <p:spPr>
          <a:xfrm>
            <a:off x="395288" y="1414463"/>
            <a:ext cx="8497887" cy="4678362"/>
          </a:xfrm>
          <a:ln/>
        </p:spPr>
        <p:txBody>
          <a:bodyPr vert="horz" wrap="square" lIns="91440" tIns="45720" rIns="91440" bIns="45720" anchor="t"/>
          <a:p>
            <a:pPr/>
            <a:r>
              <a:rPr lang="zh-CN" altLang="zh-CN" sz="3400" dirty="0">
                <a:latin typeface="仿宋_GB2312"/>
                <a:ea typeface="仿宋_GB2312"/>
                <a:cs typeface="+mn-cs"/>
              </a:rPr>
              <a:t>文件与文件之间是彼此独立、毫不相干的，文件之间的联系必须通过程序来实现。</a:t>
            </a:r>
            <a:endParaRPr lang="en-US" altLang="zh-CN" sz="3400" dirty="0">
              <a:latin typeface="仿宋_GB2312"/>
              <a:ea typeface="仿宋_GB2312"/>
              <a:cs typeface="+mn-cs"/>
            </a:endParaRPr>
          </a:p>
          <a:p>
            <a:pPr/>
            <a:r>
              <a:rPr lang="zh-CN" altLang="zh-CN" sz="3400" dirty="0">
                <a:latin typeface="仿宋_GB2312"/>
                <a:ea typeface="仿宋_GB2312"/>
                <a:cs typeface="+mn-cs"/>
              </a:rPr>
              <a:t>如</a:t>
            </a:r>
            <a:r>
              <a:rPr lang="zh-CN" altLang="en-US" sz="3400" dirty="0">
                <a:latin typeface="仿宋_GB2312"/>
                <a:ea typeface="仿宋_GB2312"/>
                <a:cs typeface="+mn-cs"/>
              </a:rPr>
              <a:t>学生选课</a:t>
            </a:r>
            <a:r>
              <a:rPr lang="zh-CN" altLang="zh-CN" sz="3400" dirty="0">
                <a:latin typeface="仿宋_GB2312"/>
                <a:ea typeface="仿宋_GB2312"/>
                <a:cs typeface="+mn-cs"/>
              </a:rPr>
              <a:t>文件中的学号、姓名等学生基本信息必须是</a:t>
            </a:r>
            <a:r>
              <a:rPr lang="zh-CN" altLang="en-US" sz="3400" dirty="0">
                <a:latin typeface="仿宋_GB2312"/>
                <a:ea typeface="仿宋_GB2312"/>
                <a:cs typeface="+mn-cs"/>
              </a:rPr>
              <a:t>学生基本信息</a:t>
            </a:r>
            <a:r>
              <a:rPr lang="zh-CN" altLang="zh-CN" sz="3400" dirty="0">
                <a:latin typeface="仿宋_GB2312"/>
                <a:ea typeface="仿宋_GB2312"/>
                <a:cs typeface="+mn-cs"/>
              </a:rPr>
              <a:t>文件中</a:t>
            </a:r>
            <a:r>
              <a:rPr lang="zh-CN" altLang="en-US" sz="3400" dirty="0">
                <a:latin typeface="仿宋_GB2312"/>
                <a:ea typeface="仿宋_GB2312"/>
                <a:cs typeface="+mn-cs"/>
              </a:rPr>
              <a:t>的信息一致。</a:t>
            </a:r>
            <a:endParaRPr lang="en-US" altLang="zh-CN" sz="3400" dirty="0">
              <a:latin typeface="仿宋_GB2312"/>
              <a:ea typeface="仿宋_GB2312"/>
              <a:cs typeface="+mn-cs"/>
            </a:endParaRPr>
          </a:p>
          <a:p>
            <a:pPr/>
            <a:r>
              <a:rPr lang="zh-CN" altLang="zh-CN" sz="3400" dirty="0">
                <a:latin typeface="仿宋_GB2312"/>
                <a:ea typeface="仿宋_GB2312"/>
                <a:cs typeface="+mn-cs"/>
              </a:rPr>
              <a:t>数据之间的联系是实际应用当中所要求，但文件本身不具备自动实现这些联系的功能</a:t>
            </a:r>
            <a:r>
              <a:rPr lang="zh-CN" altLang="en-US" sz="3400" dirty="0">
                <a:latin typeface="仿宋_GB2312"/>
                <a:ea typeface="仿宋_GB2312"/>
                <a:cs typeface="+mn-cs"/>
              </a:rPr>
              <a:t>。</a:t>
            </a:r>
            <a:endParaRPr lang="zh-CN" altLang="en-US" sz="3400" dirty="0">
              <a:latin typeface="仿宋_GB2312"/>
              <a:ea typeface="仿宋_GB2312"/>
              <a:cs typeface="+mn-cs"/>
            </a:endParaRPr>
          </a:p>
        </p:txBody>
      </p:sp>
      <p:sp>
        <p:nvSpPr>
          <p:cNvPr id="33796"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379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charRg st="0" end="37"/>
                                            </p:txEl>
                                          </p:spTgt>
                                        </p:tgtEl>
                                        <p:attrNameLst>
                                          <p:attrName>style.visibility</p:attrName>
                                        </p:attrNameLst>
                                      </p:cBhvr>
                                      <p:to>
                                        <p:strVal val="visible"/>
                                      </p:to>
                                    </p:set>
                                    <p:animEffect transition="in" filter="blinds(horizontal)">
                                      <p:cBhvr>
                                        <p:cTn id="7" dur="500"/>
                                        <p:tgtEl>
                                          <p:spTgt spid="28675">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charRg st="37" end="77"/>
                                            </p:txEl>
                                          </p:spTgt>
                                        </p:tgtEl>
                                        <p:attrNameLst>
                                          <p:attrName>style.visibility</p:attrName>
                                        </p:attrNameLst>
                                      </p:cBhvr>
                                      <p:to>
                                        <p:strVal val="visible"/>
                                      </p:to>
                                    </p:set>
                                    <p:animEffect transition="in" filter="blinds(horizontal)">
                                      <p:cBhvr>
                                        <p:cTn id="12" dur="500"/>
                                        <p:tgtEl>
                                          <p:spTgt spid="28675">
                                            <p:txEl>
                                              <p:charRg st="37"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charRg st="77" end="116"/>
                                            </p:txEl>
                                          </p:spTgt>
                                        </p:tgtEl>
                                        <p:attrNameLst>
                                          <p:attrName>style.visibility</p:attrName>
                                        </p:attrNameLst>
                                      </p:cBhvr>
                                      <p:to>
                                        <p:strVal val="visible"/>
                                      </p:to>
                                    </p:set>
                                    <p:animEffect transition="in" filter="blinds(horizontal)">
                                      <p:cBhvr>
                                        <p:cTn id="17" dur="500"/>
                                        <p:tgtEl>
                                          <p:spTgt spid="28675">
                                            <p:txEl>
                                              <p:charRg st="77"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难以满足不同用户对数据的需求</a:t>
            </a:r>
            <a:endParaRPr lang="zh-CN" altLang="en-US" dirty="0">
              <a:solidFill>
                <a:srgbClr val="0039AC"/>
              </a:solidFill>
              <a:latin typeface="楷体_GB2312"/>
              <a:ea typeface="楷体_GB2312"/>
              <a:cs typeface="+mj-cs"/>
            </a:endParaRPr>
          </a:p>
        </p:txBody>
      </p:sp>
      <p:sp>
        <p:nvSpPr>
          <p:cNvPr id="29699"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不同用户关注的数据往往不同。</a:t>
            </a:r>
            <a:endParaRPr lang="en-US" altLang="zh-CN" dirty="0">
              <a:latin typeface="仿宋_GB2312"/>
              <a:ea typeface="仿宋_GB2312"/>
              <a:cs typeface="+mn-cs"/>
            </a:endParaRPr>
          </a:p>
          <a:p>
            <a:pPr/>
            <a:r>
              <a:rPr lang="zh-CN" altLang="zh-CN" dirty="0">
                <a:latin typeface="仿宋_GB2312"/>
                <a:ea typeface="仿宋_GB2312"/>
                <a:cs typeface="+mn-cs"/>
              </a:rPr>
              <a:t>例如，对于学生基本信息，</a:t>
            </a:r>
            <a:endParaRPr lang="en-US" altLang="zh-CN" dirty="0">
              <a:latin typeface="仿宋_GB2312"/>
              <a:ea typeface="仿宋_GB2312"/>
              <a:cs typeface="+mn-cs"/>
            </a:endParaRPr>
          </a:p>
          <a:p>
            <a:pPr lvl="1"/>
            <a:r>
              <a:rPr lang="zh-CN" altLang="zh-CN" dirty="0">
                <a:latin typeface="仿宋_GB2312"/>
                <a:ea typeface="仿宋_GB2312"/>
              </a:rPr>
              <a:t>分配宿舍部门关心</a:t>
            </a:r>
            <a:r>
              <a:rPr lang="zh-CN" altLang="en-US" dirty="0">
                <a:latin typeface="仿宋_GB2312"/>
                <a:ea typeface="仿宋_GB2312"/>
              </a:rPr>
              <a:t>的是：</a:t>
            </a:r>
            <a:endParaRPr lang="en-US" altLang="zh-CN" dirty="0">
              <a:latin typeface="仿宋_GB2312"/>
              <a:ea typeface="仿宋_GB2312"/>
            </a:endParaRPr>
          </a:p>
          <a:p>
            <a:pPr lvl="1">
              <a:buNone/>
            </a:pPr>
            <a:r>
              <a:rPr lang="en-US" altLang="zh-CN" dirty="0">
                <a:latin typeface="仿宋_GB2312"/>
                <a:ea typeface="仿宋_GB2312"/>
              </a:rPr>
              <a:t>  </a:t>
            </a:r>
            <a:r>
              <a:rPr lang="zh-CN" altLang="zh-CN" dirty="0">
                <a:solidFill>
                  <a:srgbClr val="FF0000"/>
                </a:solidFill>
                <a:latin typeface="仿宋_GB2312"/>
                <a:ea typeface="仿宋_GB2312"/>
              </a:rPr>
              <a:t>学号、姓名、性别</a:t>
            </a:r>
            <a:r>
              <a:rPr lang="zh-CN" altLang="en-US" dirty="0">
                <a:solidFill>
                  <a:srgbClr val="FF0000"/>
                </a:solidFill>
                <a:latin typeface="仿宋_GB2312"/>
                <a:ea typeface="仿宋_GB2312"/>
              </a:rPr>
              <a:t>、</a:t>
            </a:r>
            <a:r>
              <a:rPr lang="zh-CN" altLang="zh-CN" dirty="0">
                <a:solidFill>
                  <a:srgbClr val="FF0000"/>
                </a:solidFill>
                <a:latin typeface="仿宋_GB2312"/>
                <a:ea typeface="仿宋_GB2312"/>
              </a:rPr>
              <a:t>班号</a:t>
            </a:r>
            <a:endParaRPr lang="en-US" altLang="zh-CN" dirty="0">
              <a:latin typeface="仿宋_GB2312"/>
              <a:ea typeface="仿宋_GB2312"/>
            </a:endParaRPr>
          </a:p>
          <a:p>
            <a:pPr lvl="1"/>
            <a:r>
              <a:rPr lang="zh-CN" altLang="zh-CN" dirty="0">
                <a:latin typeface="仿宋_GB2312"/>
                <a:ea typeface="仿宋_GB2312"/>
              </a:rPr>
              <a:t>教务部门关心</a:t>
            </a:r>
            <a:r>
              <a:rPr lang="zh-CN" altLang="en-US" dirty="0">
                <a:latin typeface="仿宋_GB2312"/>
                <a:ea typeface="仿宋_GB2312"/>
              </a:rPr>
              <a:t>的是：</a:t>
            </a:r>
            <a:endParaRPr lang="en-US" altLang="zh-CN" dirty="0">
              <a:latin typeface="仿宋_GB2312"/>
              <a:ea typeface="仿宋_GB2312"/>
            </a:endParaRPr>
          </a:p>
          <a:p>
            <a:pPr lvl="1">
              <a:buNone/>
            </a:pPr>
            <a:r>
              <a:rPr lang="en-US" altLang="zh-CN" dirty="0">
                <a:latin typeface="仿宋_GB2312"/>
                <a:ea typeface="仿宋_GB2312"/>
              </a:rPr>
              <a:t>  </a:t>
            </a:r>
            <a:r>
              <a:rPr lang="zh-CN" altLang="zh-CN" dirty="0">
                <a:solidFill>
                  <a:srgbClr val="FF0000"/>
                </a:solidFill>
                <a:latin typeface="仿宋_GB2312"/>
                <a:ea typeface="仿宋_GB2312"/>
              </a:rPr>
              <a:t>学号、姓名、所在系、专业</a:t>
            </a:r>
            <a:endParaRPr lang="zh-CN" altLang="zh-CN" dirty="0">
              <a:solidFill>
                <a:srgbClr val="FF0000"/>
              </a:solidFill>
              <a:latin typeface="仿宋_GB2312"/>
              <a:ea typeface="仿宋_GB2312"/>
            </a:endParaRPr>
          </a:p>
          <a:p>
            <a:pPr/>
            <a:r>
              <a:rPr lang="zh-CN" altLang="en-US" dirty="0">
                <a:latin typeface="仿宋_GB2312"/>
                <a:ea typeface="仿宋_GB2312"/>
                <a:cs typeface="+mn-cs"/>
              </a:rPr>
              <a:t>如何处理这些用户需求？</a:t>
            </a:r>
            <a:endParaRPr lang="zh-CN" altLang="en-US" dirty="0">
              <a:latin typeface="仿宋_GB2312"/>
              <a:ea typeface="仿宋_GB2312"/>
              <a:cs typeface="+mn-cs"/>
            </a:endParaRPr>
          </a:p>
        </p:txBody>
      </p:sp>
      <p:sp>
        <p:nvSpPr>
          <p:cNvPr id="34820"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4821"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charRg st="0" end="15"/>
                                            </p:txEl>
                                          </p:spTgt>
                                        </p:tgtEl>
                                        <p:attrNameLst>
                                          <p:attrName>style.visibility</p:attrName>
                                        </p:attrNameLst>
                                      </p:cBhvr>
                                      <p:to>
                                        <p:strVal val="visible"/>
                                      </p:to>
                                    </p:set>
                                    <p:animEffect transition="in" filter="blinds(horizontal)">
                                      <p:cBhvr>
                                        <p:cTn id="7" dur="500"/>
                                        <p:tgtEl>
                                          <p:spTgt spid="2969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charRg st="15" end="28"/>
                                            </p:txEl>
                                          </p:spTgt>
                                        </p:tgtEl>
                                        <p:attrNameLst>
                                          <p:attrName>style.visibility</p:attrName>
                                        </p:attrNameLst>
                                      </p:cBhvr>
                                      <p:to>
                                        <p:strVal val="visible"/>
                                      </p:to>
                                    </p:set>
                                    <p:animEffect transition="in" filter="blinds(horizontal)">
                                      <p:cBhvr>
                                        <p:cTn id="12" dur="500"/>
                                        <p:tgtEl>
                                          <p:spTgt spid="29699">
                                            <p:txEl>
                                              <p:charRg st="15" end="28"/>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9699">
                                            <p:txEl>
                                              <p:charRg st="28" end="40"/>
                                            </p:txEl>
                                          </p:spTgt>
                                        </p:tgtEl>
                                        <p:attrNameLst>
                                          <p:attrName>style.visibility</p:attrName>
                                        </p:attrNameLst>
                                      </p:cBhvr>
                                      <p:to>
                                        <p:strVal val="visible"/>
                                      </p:to>
                                    </p:set>
                                    <p:animEffect transition="in" filter="blinds(horizontal)">
                                      <p:cBhvr>
                                        <p:cTn id="15" dur="500"/>
                                        <p:tgtEl>
                                          <p:spTgt spid="29699">
                                            <p:txEl>
                                              <p:charRg st="28" end="4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9699">
                                            <p:txEl>
                                              <p:charRg st="40" end="54"/>
                                            </p:txEl>
                                          </p:spTgt>
                                        </p:tgtEl>
                                        <p:attrNameLst>
                                          <p:attrName>style.visibility</p:attrName>
                                        </p:attrNameLst>
                                      </p:cBhvr>
                                      <p:to>
                                        <p:strVal val="visible"/>
                                      </p:to>
                                    </p:set>
                                    <p:animEffect transition="in" filter="blinds(horizontal)">
                                      <p:cBhvr>
                                        <p:cTn id="18" dur="500"/>
                                        <p:tgtEl>
                                          <p:spTgt spid="29699">
                                            <p:txEl>
                                              <p:charRg st="40" end="5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9699">
                                            <p:txEl>
                                              <p:charRg st="54" end="64"/>
                                            </p:txEl>
                                          </p:spTgt>
                                        </p:tgtEl>
                                        <p:attrNameLst>
                                          <p:attrName>style.visibility</p:attrName>
                                        </p:attrNameLst>
                                      </p:cBhvr>
                                      <p:to>
                                        <p:strVal val="visible"/>
                                      </p:to>
                                    </p:set>
                                    <p:animEffect transition="in" filter="blinds(horizontal)">
                                      <p:cBhvr>
                                        <p:cTn id="21" dur="500"/>
                                        <p:tgtEl>
                                          <p:spTgt spid="29699">
                                            <p:txEl>
                                              <p:charRg st="54" end="6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699">
                                            <p:txEl>
                                              <p:charRg st="64" end="79"/>
                                            </p:txEl>
                                          </p:spTgt>
                                        </p:tgtEl>
                                        <p:attrNameLst>
                                          <p:attrName>style.visibility</p:attrName>
                                        </p:attrNameLst>
                                      </p:cBhvr>
                                      <p:to>
                                        <p:strVal val="visible"/>
                                      </p:to>
                                    </p:set>
                                    <p:animEffect transition="in" filter="blinds(horizontal)">
                                      <p:cBhvr>
                                        <p:cTn id="24" dur="500"/>
                                        <p:tgtEl>
                                          <p:spTgt spid="29699">
                                            <p:txEl>
                                              <p:charRg st="64" end="7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9699">
                                            <p:txEl>
                                              <p:charRg st="79" end="91"/>
                                            </p:txEl>
                                          </p:spTgt>
                                        </p:tgtEl>
                                        <p:attrNameLst>
                                          <p:attrName>style.visibility</p:attrName>
                                        </p:attrNameLst>
                                      </p:cBhvr>
                                      <p:to>
                                        <p:strVal val="visible"/>
                                      </p:to>
                                    </p:set>
                                    <p:animEffect transition="in" filter="blinds(horizontal)">
                                      <p:cBhvr>
                                        <p:cTn id="29" dur="500"/>
                                        <p:tgtEl>
                                          <p:spTgt spid="29699">
                                            <p:txEl>
                                              <p:charRg st="79"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无安全控制功能</a:t>
            </a:r>
            <a:endParaRPr lang="zh-CN" altLang="en-US" dirty="0">
              <a:solidFill>
                <a:srgbClr val="0039AC"/>
              </a:solidFill>
              <a:latin typeface="楷体_GB2312"/>
              <a:ea typeface="楷体_GB2312"/>
              <a:cs typeface="+mj-cs"/>
            </a:endParaRPr>
          </a:p>
        </p:txBody>
      </p:sp>
      <p:sp>
        <p:nvSpPr>
          <p:cNvPr id="3072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在文件管理方式中，很难控制某个人对文件能够进行的操作</a:t>
            </a:r>
            <a:r>
              <a:rPr lang="zh-CN" altLang="en-US" dirty="0">
                <a:latin typeface="仿宋_GB2312"/>
                <a:ea typeface="仿宋_GB2312"/>
                <a:cs typeface="+mn-cs"/>
              </a:rPr>
              <a:t>。</a:t>
            </a:r>
            <a:r>
              <a:rPr lang="zh-CN" altLang="zh-CN" dirty="0">
                <a:latin typeface="仿宋_GB2312"/>
                <a:ea typeface="仿宋_GB2312"/>
                <a:cs typeface="+mn-cs"/>
              </a:rPr>
              <a:t>如</a:t>
            </a:r>
            <a:r>
              <a:rPr lang="zh-CN" altLang="en-US" dirty="0">
                <a:latin typeface="仿宋_GB2312"/>
                <a:ea typeface="仿宋_GB2312"/>
                <a:cs typeface="+mn-cs"/>
              </a:rPr>
              <a:t>：</a:t>
            </a:r>
            <a:endParaRPr lang="en-US" altLang="zh-CN" dirty="0">
              <a:latin typeface="仿宋_GB2312"/>
              <a:ea typeface="仿宋_GB2312"/>
              <a:cs typeface="+mn-cs"/>
            </a:endParaRPr>
          </a:p>
          <a:p>
            <a:pPr lvl="1"/>
            <a:r>
              <a:rPr lang="zh-CN" altLang="zh-CN" dirty="0">
                <a:latin typeface="仿宋_GB2312"/>
                <a:ea typeface="仿宋_GB2312"/>
              </a:rPr>
              <a:t>只允许查询和修改数据，但不能删除数据，</a:t>
            </a:r>
            <a:endParaRPr lang="en-US" altLang="zh-CN" dirty="0">
              <a:latin typeface="仿宋_GB2312"/>
              <a:ea typeface="仿宋_GB2312"/>
            </a:endParaRPr>
          </a:p>
          <a:p>
            <a:pPr lvl="1"/>
            <a:r>
              <a:rPr lang="zh-CN" altLang="zh-CN" dirty="0">
                <a:latin typeface="仿宋_GB2312"/>
                <a:ea typeface="仿宋_GB2312"/>
              </a:rPr>
              <a:t>不能修改某个或者某些字段。</a:t>
            </a:r>
            <a:endParaRPr lang="en-US" altLang="zh-CN" dirty="0">
              <a:latin typeface="仿宋_GB2312"/>
              <a:ea typeface="仿宋_GB2312"/>
            </a:endParaRPr>
          </a:p>
          <a:p>
            <a:pPr/>
            <a:r>
              <a:rPr lang="zh-CN" altLang="zh-CN" dirty="0">
                <a:latin typeface="仿宋_GB2312"/>
                <a:ea typeface="仿宋_GB2312"/>
                <a:cs typeface="+mn-cs"/>
              </a:rPr>
              <a:t>在实际应用中，数据的安全性是非常重要且不可忽视的</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35844"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5845"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charRg st="0" end="30"/>
                                            </p:txEl>
                                          </p:spTgt>
                                        </p:tgtEl>
                                        <p:attrNameLst>
                                          <p:attrName>style.visibility</p:attrName>
                                        </p:attrNameLst>
                                      </p:cBhvr>
                                      <p:to>
                                        <p:strVal val="visible"/>
                                      </p:to>
                                    </p:set>
                                    <p:animEffect transition="in" filter="blinds(horizontal)">
                                      <p:cBhvr>
                                        <p:cTn id="7" dur="500"/>
                                        <p:tgtEl>
                                          <p:spTgt spid="30723">
                                            <p:txEl>
                                              <p:charRg st="0" end="3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723">
                                            <p:txEl>
                                              <p:charRg st="30" end="50"/>
                                            </p:txEl>
                                          </p:spTgt>
                                        </p:tgtEl>
                                        <p:attrNameLst>
                                          <p:attrName>style.visibility</p:attrName>
                                        </p:attrNameLst>
                                      </p:cBhvr>
                                      <p:to>
                                        <p:strVal val="visible"/>
                                      </p:to>
                                    </p:set>
                                    <p:animEffect transition="in" filter="blinds(horizontal)">
                                      <p:cBhvr>
                                        <p:cTn id="10" dur="500"/>
                                        <p:tgtEl>
                                          <p:spTgt spid="30723">
                                            <p:txEl>
                                              <p:charRg st="30" end="5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723">
                                            <p:txEl>
                                              <p:charRg st="50" end="64"/>
                                            </p:txEl>
                                          </p:spTgt>
                                        </p:tgtEl>
                                        <p:attrNameLst>
                                          <p:attrName>style.visibility</p:attrName>
                                        </p:attrNameLst>
                                      </p:cBhvr>
                                      <p:to>
                                        <p:strVal val="visible"/>
                                      </p:to>
                                    </p:set>
                                    <p:animEffect transition="in" filter="blinds(horizontal)">
                                      <p:cBhvr>
                                        <p:cTn id="13" dur="500"/>
                                        <p:tgtEl>
                                          <p:spTgt spid="30723">
                                            <p:txEl>
                                              <p:charRg st="50" end="6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0723">
                                            <p:txEl>
                                              <p:charRg st="64" end="90"/>
                                            </p:txEl>
                                          </p:spTgt>
                                        </p:tgtEl>
                                        <p:attrNameLst>
                                          <p:attrName>style.visibility</p:attrName>
                                        </p:attrNameLst>
                                      </p:cBhvr>
                                      <p:to>
                                        <p:strVal val="visible"/>
                                      </p:to>
                                    </p:set>
                                    <p:animEffect transition="in" filter="blinds(horizontal)">
                                      <p:cBhvr>
                                        <p:cTn id="18" dur="500"/>
                                        <p:tgtEl>
                                          <p:spTgt spid="30723">
                                            <p:txEl>
                                              <p:charRg st="64"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数据库操作模式</a:t>
            </a:r>
            <a:endParaRPr lang="zh-CN" altLang="en-US" dirty="0">
              <a:solidFill>
                <a:srgbClr val="0039AC"/>
              </a:solidFill>
              <a:latin typeface="楷体_GB2312"/>
              <a:ea typeface="楷体_GB2312"/>
              <a:cs typeface="+mj-cs"/>
            </a:endParaRPr>
          </a:p>
        </p:txBody>
      </p:sp>
      <p:pic>
        <p:nvPicPr>
          <p:cNvPr id="49156" name="Picture 4"/>
          <p:cNvPicPr>
            <a:picLocks noChangeAspect="1"/>
          </p:cNvPicPr>
          <p:nvPr/>
        </p:nvPicPr>
        <p:blipFill>
          <a:blip r:embed="rId1"/>
          <a:stretch>
            <a:fillRect/>
          </a:stretch>
        </p:blipFill>
        <p:spPr>
          <a:xfrm>
            <a:off x="2411413" y="1431925"/>
            <a:ext cx="4248150" cy="4445000"/>
          </a:xfrm>
          <a:prstGeom prst="rect">
            <a:avLst/>
          </a:prstGeom>
          <a:noFill/>
          <a:ln w="9525">
            <a:noFill/>
          </a:ln>
        </p:spPr>
      </p:pic>
      <p:sp>
        <p:nvSpPr>
          <p:cNvPr id="10" name="TextBox 9"/>
          <p:cNvSpPr txBox="1"/>
          <p:nvPr/>
        </p:nvSpPr>
        <p:spPr>
          <a:xfrm>
            <a:off x="3600450" y="3357563"/>
            <a:ext cx="1800225" cy="368300"/>
          </a:xfrm>
          <a:prstGeom prst="rect">
            <a:avLst/>
          </a:prstGeom>
          <a:noFill/>
          <a:ln w="9525">
            <a:noFill/>
          </a:ln>
        </p:spPr>
        <p:txBody>
          <a:bodyPr>
            <a:spAutoFit/>
          </a:bodyPr>
          <a:p>
            <a:pPr eaLnBrk="1" hangingPunct="1"/>
            <a:r>
              <a:rPr lang="zh-CN" altLang="en-US" b="1" dirty="0">
                <a:solidFill>
                  <a:srgbClr val="FF0000"/>
                </a:solidFill>
                <a:latin typeface="Verdana" panose="020B0604030504040204" pitchFamily="34" charset="0"/>
              </a:rPr>
              <a:t>数据库管理系统</a:t>
            </a:r>
            <a:endParaRPr lang="zh-CN" altLang="en-US" b="1" dirty="0">
              <a:solidFill>
                <a:srgbClr val="FF0000"/>
              </a:solidFill>
              <a:latin typeface="Verdana" panose="020B0604030504040204" pitchFamily="34" charset="0"/>
            </a:endParaRPr>
          </a:p>
        </p:txBody>
      </p:sp>
      <p:sp>
        <p:nvSpPr>
          <p:cNvPr id="36869" name="日期占位符 8"/>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6870"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linds(horizontal)">
                                      <p:cBhvr>
                                        <p:cTn id="7" dur="500"/>
                                        <p:tgtEl>
                                          <p:spTgt spid="49156"/>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ox(in)">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数据库管理示例</a:t>
            </a:r>
            <a:endParaRPr lang="zh-CN" altLang="en-US" dirty="0">
              <a:solidFill>
                <a:srgbClr val="0039AC"/>
              </a:solidFill>
              <a:latin typeface="楷体_GB2312"/>
              <a:ea typeface="楷体_GB2312"/>
              <a:cs typeface="+mj-cs"/>
            </a:endParaRPr>
          </a:p>
        </p:txBody>
      </p:sp>
      <p:sp>
        <p:nvSpPr>
          <p:cNvPr id="32772" name="Text Box 5"/>
          <p:cNvSpPr txBox="1"/>
          <p:nvPr/>
        </p:nvSpPr>
        <p:spPr>
          <a:xfrm>
            <a:off x="755650" y="1752600"/>
            <a:ext cx="1230313" cy="760413"/>
          </a:xfrm>
          <a:prstGeom prst="rect">
            <a:avLst/>
          </a:prstGeom>
          <a:solidFill>
            <a:srgbClr val="FFFFFF"/>
          </a:solidFill>
          <a:ln w="9525">
            <a:noFill/>
          </a:ln>
        </p:spPr>
        <p:txBody>
          <a:bodyPr/>
          <a:p>
            <a:pPr algn="just"/>
            <a:r>
              <a:rPr lang="zh-CN" altLang="en-US" sz="2000" b="1" dirty="0">
                <a:solidFill>
                  <a:srgbClr val="FF0000"/>
                </a:solidFill>
                <a:latin typeface="Times New Roman" panose="02020603050405020304" pitchFamily="18" charset="0"/>
              </a:rPr>
              <a:t>各学院</a:t>
            </a:r>
            <a:endParaRPr lang="en-US" altLang="zh-CN" sz="2000" b="1" dirty="0">
              <a:solidFill>
                <a:srgbClr val="FF0000"/>
              </a:solidFill>
              <a:latin typeface="Times New Roman" panose="02020603050405020304" pitchFamily="18" charset="0"/>
            </a:endParaRPr>
          </a:p>
          <a:p>
            <a:pPr algn="just"/>
            <a:r>
              <a:rPr lang="zh-CN" altLang="en-US" sz="2000" b="1" dirty="0">
                <a:solidFill>
                  <a:srgbClr val="FF0000"/>
                </a:solidFill>
                <a:latin typeface="Times New Roman" panose="02020603050405020304" pitchFamily="18" charset="0"/>
              </a:rPr>
              <a:t>程序</a:t>
            </a:r>
            <a:endParaRPr lang="en-US" altLang="zh-CN" sz="2000" b="1" dirty="0">
              <a:solidFill>
                <a:srgbClr val="FF0000"/>
              </a:solidFill>
              <a:latin typeface="Times New Roman" panose="02020603050405020304" pitchFamily="18" charset="0"/>
            </a:endParaRPr>
          </a:p>
        </p:txBody>
      </p:sp>
      <p:sp>
        <p:nvSpPr>
          <p:cNvPr id="32773" name="Text Box 6"/>
          <p:cNvSpPr txBox="1"/>
          <p:nvPr/>
        </p:nvSpPr>
        <p:spPr>
          <a:xfrm>
            <a:off x="1985963" y="1752600"/>
            <a:ext cx="2232025" cy="760413"/>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spcBef>
                <a:spcPts val="600"/>
              </a:spcBef>
            </a:pPr>
            <a:r>
              <a:rPr lang="zh-CN" altLang="en-US" sz="2000" b="1" dirty="0">
                <a:solidFill>
                  <a:srgbClr val="009900"/>
                </a:solidFill>
                <a:latin typeface="Times New Roman" panose="02020603050405020304" pitchFamily="18" charset="0"/>
              </a:rPr>
              <a:t>学生基本信息管理</a:t>
            </a:r>
            <a:endParaRPr lang="zh-CN" altLang="en-US" sz="2000" b="1" dirty="0">
              <a:solidFill>
                <a:srgbClr val="009900"/>
              </a:solidFill>
              <a:latin typeface="Times New Roman" panose="02020603050405020304" pitchFamily="18" charset="0"/>
            </a:endParaRPr>
          </a:p>
        </p:txBody>
      </p:sp>
      <p:sp>
        <p:nvSpPr>
          <p:cNvPr id="32774" name="AutoShape 7"/>
          <p:cNvSpPr/>
          <p:nvPr/>
        </p:nvSpPr>
        <p:spPr>
          <a:xfrm>
            <a:off x="7119938" y="2006600"/>
            <a:ext cx="1339850" cy="1773238"/>
          </a:xfrm>
          <a:prstGeom prst="can">
            <a:avLst>
              <a:gd name="adj" fmla="val 33083"/>
            </a:avLst>
          </a:prstGeom>
          <a:solidFill>
            <a:srgbClr val="92D050">
              <a:alpha val="56078"/>
            </a:srgbClr>
          </a:solidFill>
          <a:ln w="9525" cap="flat" cmpd="sng">
            <a:solidFill>
              <a:srgbClr val="000000"/>
            </a:solidFill>
            <a:prstDash val="solid"/>
            <a:headEnd type="none" w="med" len="med"/>
            <a:tailEnd type="none" w="med" len="med"/>
          </a:ln>
        </p:spPr>
        <p:txBody>
          <a:bodyPr/>
          <a:p>
            <a:pPr algn="ctr"/>
            <a:r>
              <a:rPr lang="zh-CN" altLang="en-US" b="1" dirty="0">
                <a:latin typeface="Times New Roman" panose="02020603050405020304" pitchFamily="18" charset="0"/>
                <a:ea typeface="楷体_GB2312"/>
              </a:rPr>
              <a:t>学生有</a:t>
            </a:r>
            <a:endParaRPr lang="zh-CN" altLang="en-US" b="1" dirty="0">
              <a:latin typeface="Times New Roman" panose="02020603050405020304" pitchFamily="18" charset="0"/>
              <a:ea typeface="楷体_GB2312"/>
            </a:endParaRPr>
          </a:p>
          <a:p>
            <a:pPr algn="ctr"/>
            <a:r>
              <a:rPr lang="zh-CN" altLang="en-US" b="1" dirty="0">
                <a:latin typeface="Times New Roman" panose="02020603050405020304" pitchFamily="18" charset="0"/>
                <a:ea typeface="楷体_GB2312"/>
              </a:rPr>
              <a:t>关的数</a:t>
            </a:r>
            <a:endParaRPr lang="zh-CN" altLang="en-US" b="1" dirty="0">
              <a:latin typeface="Times New Roman" panose="02020603050405020304" pitchFamily="18" charset="0"/>
              <a:ea typeface="楷体_GB2312"/>
            </a:endParaRPr>
          </a:p>
          <a:p>
            <a:pPr algn="ctr"/>
            <a:r>
              <a:rPr lang="zh-CN" altLang="en-US" b="1" dirty="0">
                <a:latin typeface="Times New Roman" panose="02020603050405020304" pitchFamily="18" charset="0"/>
                <a:ea typeface="楷体_GB2312"/>
              </a:rPr>
              <a:t>据库</a:t>
            </a:r>
            <a:endParaRPr lang="zh-CN" altLang="en-US" b="1" dirty="0">
              <a:latin typeface="Times New Roman" panose="02020603050405020304" pitchFamily="18" charset="0"/>
              <a:ea typeface="楷体_GB2312"/>
            </a:endParaRPr>
          </a:p>
        </p:txBody>
      </p:sp>
      <p:sp>
        <p:nvSpPr>
          <p:cNvPr id="32775" name="Text Box 8"/>
          <p:cNvSpPr txBox="1"/>
          <p:nvPr/>
        </p:nvSpPr>
        <p:spPr>
          <a:xfrm>
            <a:off x="611188" y="3527425"/>
            <a:ext cx="1374775" cy="758825"/>
          </a:xfrm>
          <a:prstGeom prst="rect">
            <a:avLst/>
          </a:prstGeom>
          <a:solidFill>
            <a:srgbClr val="FFFFFF"/>
          </a:solidFill>
          <a:ln w="9525">
            <a:noFill/>
          </a:ln>
        </p:spPr>
        <p:txBody>
          <a:bodyPr/>
          <a:p>
            <a:pPr algn="just"/>
            <a:r>
              <a:rPr lang="zh-CN" altLang="en-US" sz="2000" b="1" dirty="0">
                <a:solidFill>
                  <a:srgbClr val="FF0000"/>
                </a:solidFill>
                <a:latin typeface="Times New Roman" panose="02020603050405020304" pitchFamily="18" charset="0"/>
              </a:rPr>
              <a:t>教务部门</a:t>
            </a:r>
            <a:endParaRPr lang="en-US" altLang="zh-CN" sz="2000" b="1" dirty="0">
              <a:solidFill>
                <a:srgbClr val="FF0000"/>
              </a:solidFill>
              <a:latin typeface="Times New Roman" panose="02020603050405020304" pitchFamily="18" charset="0"/>
            </a:endParaRPr>
          </a:p>
          <a:p>
            <a:pPr algn="just"/>
            <a:r>
              <a:rPr lang="zh-CN" altLang="en-US" sz="2000" b="1" dirty="0">
                <a:solidFill>
                  <a:srgbClr val="FF0000"/>
                </a:solidFill>
                <a:latin typeface="Times New Roman" panose="02020603050405020304" pitchFamily="18" charset="0"/>
              </a:rPr>
              <a:t>程序</a:t>
            </a:r>
            <a:endParaRPr lang="en-US" altLang="zh-CN" sz="3200" b="1" dirty="0">
              <a:solidFill>
                <a:srgbClr val="FF0000"/>
              </a:solidFill>
              <a:latin typeface="Times New Roman" panose="02020603050405020304" pitchFamily="18" charset="0"/>
            </a:endParaRPr>
          </a:p>
        </p:txBody>
      </p:sp>
      <p:sp>
        <p:nvSpPr>
          <p:cNvPr id="32776" name="Text Box 9"/>
          <p:cNvSpPr txBox="1"/>
          <p:nvPr/>
        </p:nvSpPr>
        <p:spPr>
          <a:xfrm>
            <a:off x="1985963" y="3527425"/>
            <a:ext cx="2232025" cy="758825"/>
          </a:xfrm>
          <a:prstGeom prst="rect">
            <a:avLst/>
          </a:prstGeom>
          <a:solidFill>
            <a:srgbClr val="FFFFFF"/>
          </a:solidFill>
          <a:ln w="9525" cap="flat" cmpd="sng">
            <a:solidFill>
              <a:srgbClr val="000000"/>
            </a:solidFill>
            <a:prstDash val="solid"/>
            <a:miter/>
            <a:headEnd type="none" w="med" len="med"/>
            <a:tailEnd type="none" w="med" len="med"/>
          </a:ln>
        </p:spPr>
        <p:txBody>
          <a:bodyPr/>
          <a:p>
            <a:pPr algn="ctr"/>
            <a:r>
              <a:rPr lang="zh-CN" altLang="en-US" sz="2400" b="1" dirty="0">
                <a:solidFill>
                  <a:srgbClr val="009900"/>
                </a:solidFill>
                <a:latin typeface="Times New Roman" panose="02020603050405020304" pitchFamily="18" charset="0"/>
              </a:rPr>
              <a:t>学生选课管理</a:t>
            </a:r>
            <a:endParaRPr lang="zh-CN" altLang="en-US" sz="2400" b="1" dirty="0">
              <a:solidFill>
                <a:srgbClr val="009900"/>
              </a:solidFill>
              <a:latin typeface="Times New Roman" panose="02020603050405020304" pitchFamily="18" charset="0"/>
            </a:endParaRPr>
          </a:p>
        </p:txBody>
      </p:sp>
      <p:sp>
        <p:nvSpPr>
          <p:cNvPr id="11" name="Text Box 11" descr="蓝色面巾纸"/>
          <p:cNvSpPr txBox="1"/>
          <p:nvPr/>
        </p:nvSpPr>
        <p:spPr>
          <a:xfrm>
            <a:off x="4887913" y="2259013"/>
            <a:ext cx="1562100" cy="1268412"/>
          </a:xfrm>
          <a:prstGeom prst="rect">
            <a:avLst/>
          </a:prstGeom>
          <a:blipFill rotWithShape="0">
            <a:blip r:embed="rId1"/>
          </a:blipFill>
          <a:ln w="9525" cap="flat" cmpd="sng">
            <a:solidFill>
              <a:srgbClr val="000000"/>
            </a:solidFill>
            <a:prstDash val="solid"/>
            <a:miter/>
            <a:headEnd type="none" w="med" len="med"/>
            <a:tailEnd type="none" w="med" len="med"/>
          </a:ln>
          <a:effectLst>
            <a:outerShdw dist="35921" dir="2699999" algn="ctr" rotWithShape="0">
              <a:srgbClr val="808080"/>
            </a:outerShdw>
          </a:effectLst>
        </p:spPr>
        <p:txBody>
          <a:bodyPr/>
          <a:p>
            <a:pPr algn="ctr"/>
            <a:r>
              <a:rPr lang="zh-CN" altLang="en-US" sz="2600" b="1" dirty="0">
                <a:solidFill>
                  <a:srgbClr val="D60093"/>
                </a:solidFill>
                <a:latin typeface="Times New Roman" panose="02020603050405020304" pitchFamily="18" charset="0"/>
                <a:ea typeface="楷体_GB2312"/>
              </a:rPr>
              <a:t>数据库</a:t>
            </a:r>
            <a:endParaRPr lang="zh-CN" altLang="en-US" sz="2600" b="1" dirty="0">
              <a:solidFill>
                <a:srgbClr val="D60093"/>
              </a:solidFill>
              <a:latin typeface="Times New Roman" panose="02020603050405020304" pitchFamily="18" charset="0"/>
              <a:ea typeface="楷体_GB2312"/>
            </a:endParaRPr>
          </a:p>
          <a:p>
            <a:pPr algn="ctr"/>
            <a:r>
              <a:rPr lang="zh-CN" altLang="en-US" sz="2600" b="1" dirty="0">
                <a:solidFill>
                  <a:srgbClr val="D60093"/>
                </a:solidFill>
                <a:latin typeface="Times New Roman" panose="02020603050405020304" pitchFamily="18" charset="0"/>
                <a:ea typeface="楷体_GB2312"/>
              </a:rPr>
              <a:t>管理系统</a:t>
            </a:r>
            <a:endParaRPr lang="zh-CN" altLang="en-US" sz="2600" b="1" dirty="0">
              <a:solidFill>
                <a:srgbClr val="D60093"/>
              </a:solidFill>
              <a:latin typeface="Times New Roman" panose="02020603050405020304" pitchFamily="18" charset="0"/>
              <a:ea typeface="楷体_GB2312"/>
            </a:endParaRPr>
          </a:p>
        </p:txBody>
      </p:sp>
      <p:sp>
        <p:nvSpPr>
          <p:cNvPr id="32778" name="Line 12"/>
          <p:cNvSpPr/>
          <p:nvPr/>
        </p:nvSpPr>
        <p:spPr>
          <a:xfrm>
            <a:off x="4217988" y="2006600"/>
            <a:ext cx="669925" cy="506413"/>
          </a:xfrm>
          <a:prstGeom prst="line">
            <a:avLst/>
          </a:prstGeom>
          <a:ln w="9525" cap="flat" cmpd="sng">
            <a:solidFill>
              <a:srgbClr val="000000"/>
            </a:solidFill>
            <a:prstDash val="solid"/>
            <a:headEnd type="none" w="med" len="med"/>
            <a:tailEnd type="triangle" w="med" len="med"/>
          </a:ln>
        </p:spPr>
      </p:sp>
      <p:sp>
        <p:nvSpPr>
          <p:cNvPr id="32779" name="Line 13"/>
          <p:cNvSpPr/>
          <p:nvPr/>
        </p:nvSpPr>
        <p:spPr>
          <a:xfrm flipV="1">
            <a:off x="4217988" y="3273425"/>
            <a:ext cx="669925" cy="760413"/>
          </a:xfrm>
          <a:prstGeom prst="line">
            <a:avLst/>
          </a:prstGeom>
          <a:ln w="9525" cap="flat" cmpd="sng">
            <a:solidFill>
              <a:srgbClr val="000000"/>
            </a:solidFill>
            <a:prstDash val="solid"/>
            <a:headEnd type="none" w="med" len="med"/>
            <a:tailEnd type="triangle" w="med" len="med"/>
          </a:ln>
        </p:spPr>
      </p:sp>
      <p:sp>
        <p:nvSpPr>
          <p:cNvPr id="32780" name="Line 14"/>
          <p:cNvSpPr/>
          <p:nvPr/>
        </p:nvSpPr>
        <p:spPr>
          <a:xfrm>
            <a:off x="6450013" y="3019425"/>
            <a:ext cx="669925" cy="0"/>
          </a:xfrm>
          <a:prstGeom prst="line">
            <a:avLst/>
          </a:prstGeom>
          <a:ln w="9525" cap="flat" cmpd="sng">
            <a:solidFill>
              <a:srgbClr val="000000"/>
            </a:solidFill>
            <a:prstDash val="solid"/>
            <a:headEnd type="none" w="med" len="med"/>
            <a:tailEnd type="triangle" w="med" len="med"/>
          </a:ln>
        </p:spPr>
      </p:sp>
      <p:sp>
        <p:nvSpPr>
          <p:cNvPr id="37900" name="日期占位符 1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7901"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2773"/>
                                        </p:tgtEl>
                                        <p:attrNameLst>
                                          <p:attrName>style.visibility</p:attrName>
                                        </p:attrNameLst>
                                      </p:cBhvr>
                                      <p:to>
                                        <p:strVal val="visible"/>
                                      </p:to>
                                    </p:set>
                                    <p:animEffect transition="in" filter="blinds(horizontal)">
                                      <p:cBhvr>
                                        <p:cTn id="11" dur="500"/>
                                        <p:tgtEl>
                                          <p:spTgt spid="32773"/>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2774"/>
                                        </p:tgtEl>
                                        <p:attrNameLst>
                                          <p:attrName>style.visibility</p:attrName>
                                        </p:attrNameLst>
                                      </p:cBhvr>
                                      <p:to>
                                        <p:strVal val="visible"/>
                                      </p:to>
                                    </p:set>
                                    <p:animEffect transition="in" filter="blinds(horizontal)">
                                      <p:cBhvr>
                                        <p:cTn id="15" dur="500"/>
                                        <p:tgtEl>
                                          <p:spTgt spid="32774"/>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2775"/>
                                        </p:tgtEl>
                                        <p:attrNameLst>
                                          <p:attrName>style.visibility</p:attrName>
                                        </p:attrNameLst>
                                      </p:cBhvr>
                                      <p:to>
                                        <p:strVal val="visible"/>
                                      </p:to>
                                    </p:set>
                                    <p:animEffect transition="in" filter="blinds(horizontal)">
                                      <p:cBhvr>
                                        <p:cTn id="19" dur="500"/>
                                        <p:tgtEl>
                                          <p:spTgt spid="32775"/>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2776"/>
                                        </p:tgtEl>
                                        <p:attrNameLst>
                                          <p:attrName>style.visibility</p:attrName>
                                        </p:attrNameLst>
                                      </p:cBhvr>
                                      <p:to>
                                        <p:strVal val="visible"/>
                                      </p:to>
                                    </p:set>
                                    <p:animEffect transition="in" filter="blinds(horizontal)">
                                      <p:cBhvr>
                                        <p:cTn id="23" dur="500"/>
                                        <p:tgtEl>
                                          <p:spTgt spid="32776"/>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32778"/>
                                        </p:tgtEl>
                                        <p:attrNameLst>
                                          <p:attrName>style.visibility</p:attrName>
                                        </p:attrNameLst>
                                      </p:cBhvr>
                                      <p:to>
                                        <p:strVal val="visible"/>
                                      </p:to>
                                    </p:set>
                                    <p:animEffect transition="in" filter="blinds(horizontal)">
                                      <p:cBhvr>
                                        <p:cTn id="31" dur="500"/>
                                        <p:tgtEl>
                                          <p:spTgt spid="32778"/>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32779"/>
                                        </p:tgtEl>
                                        <p:attrNameLst>
                                          <p:attrName>style.visibility</p:attrName>
                                        </p:attrNameLst>
                                      </p:cBhvr>
                                      <p:to>
                                        <p:strVal val="visible"/>
                                      </p:to>
                                    </p:set>
                                    <p:animEffect transition="in" filter="blinds(horizontal)">
                                      <p:cBhvr>
                                        <p:cTn id="35" dur="500"/>
                                        <p:tgtEl>
                                          <p:spTgt spid="32779"/>
                                        </p:tgtEl>
                                      </p:cBhvr>
                                    </p:animEffect>
                                  </p:childTnLst>
                                </p:cTn>
                              </p:par>
                            </p:childTnLst>
                          </p:cTn>
                        </p:par>
                        <p:par>
                          <p:cTn id="36" fill="hold">
                            <p:stCondLst>
                              <p:cond delay="4000"/>
                            </p:stCondLst>
                            <p:childTnLst>
                              <p:par>
                                <p:cTn id="37" presetID="3" presetClass="entr" presetSubtype="10" fill="hold" nodeType="afterEffect">
                                  <p:stCondLst>
                                    <p:cond delay="0"/>
                                  </p:stCondLst>
                                  <p:childTnLst>
                                    <p:set>
                                      <p:cBhvr>
                                        <p:cTn id="38" dur="1" fill="hold">
                                          <p:stCondLst>
                                            <p:cond delay="0"/>
                                          </p:stCondLst>
                                        </p:cTn>
                                        <p:tgtEl>
                                          <p:spTgt spid="32780"/>
                                        </p:tgtEl>
                                        <p:attrNameLst>
                                          <p:attrName>style.visibility</p:attrName>
                                        </p:attrNameLst>
                                      </p:cBhvr>
                                      <p:to>
                                        <p:strVal val="visible"/>
                                      </p:to>
                                    </p:set>
                                    <p:animEffect transition="in" filter="blinds(horizontal)">
                                      <p:cBhvr>
                                        <p:cTn id="39" dur="500"/>
                                        <p:tgtEl>
                                          <p:spTgt spid="3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P spid="32773" grpId="0" animBg="1"/>
      <p:bldP spid="32774" grpId="0" animBg="1"/>
      <p:bldP spid="32775" grpId="0" animBg="1"/>
      <p:bldP spid="32776"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数据库管理的优点</a:t>
            </a:r>
            <a:endParaRPr lang="zh-CN" altLang="en-US" dirty="0">
              <a:solidFill>
                <a:srgbClr val="0039AC"/>
              </a:solidFill>
              <a:latin typeface="楷体_GB2312"/>
              <a:ea typeface="楷体_GB2312"/>
              <a:cs typeface="+mj-cs"/>
            </a:endParaRPr>
          </a:p>
        </p:txBody>
      </p:sp>
      <p:sp>
        <p:nvSpPr>
          <p:cNvPr id="33795" name="内容占位符 2"/>
          <p:cNvSpPr>
            <a:spLocks noGrp="1"/>
          </p:cNvSpPr>
          <p:nvPr>
            <p:ph idx="1"/>
          </p:nvPr>
        </p:nvSpPr>
        <p:spPr>
          <a:ln/>
        </p:spPr>
        <p:txBody>
          <a:bodyPr vert="horz" wrap="square" lIns="91440" tIns="45720" rIns="91440" bIns="45720" anchor="t"/>
          <a:p>
            <a:pPr eaLnBrk="1" hangingPunct="1"/>
            <a:r>
              <a:rPr lang="zh-CN" altLang="en-US" dirty="0">
                <a:solidFill>
                  <a:schemeClr val="tx2"/>
                </a:solidFill>
                <a:latin typeface="仿宋_GB2312"/>
                <a:ea typeface="仿宋_GB2312"/>
                <a:cs typeface="+mn-cs"/>
              </a:rPr>
              <a:t>相互关联的数据的集合 </a:t>
            </a:r>
            <a:endParaRPr lang="zh-CN" altLang="en-US" dirty="0">
              <a:solidFill>
                <a:schemeClr val="tx2"/>
              </a:solidFill>
              <a:latin typeface="仿宋_GB2312"/>
              <a:ea typeface="仿宋_GB2312"/>
              <a:cs typeface="+mn-cs"/>
            </a:endParaRPr>
          </a:p>
          <a:p>
            <a:pPr eaLnBrk="1" hangingPunct="1"/>
            <a:r>
              <a:rPr lang="zh-CN" altLang="en-US" dirty="0">
                <a:solidFill>
                  <a:schemeClr val="tx2"/>
                </a:solidFill>
                <a:latin typeface="仿宋_GB2312"/>
                <a:ea typeface="仿宋_GB2312"/>
                <a:cs typeface="+mn-cs"/>
              </a:rPr>
              <a:t>较少的数据冗余 </a:t>
            </a:r>
            <a:endParaRPr lang="zh-CN" altLang="en-US" dirty="0">
              <a:solidFill>
                <a:schemeClr val="tx2"/>
              </a:solidFill>
              <a:latin typeface="仿宋_GB2312"/>
              <a:ea typeface="仿宋_GB2312"/>
              <a:cs typeface="+mn-cs"/>
            </a:endParaRPr>
          </a:p>
          <a:p>
            <a:pPr eaLnBrk="1" hangingPunct="1"/>
            <a:r>
              <a:rPr lang="zh-CN" altLang="en-US" dirty="0">
                <a:solidFill>
                  <a:schemeClr val="tx2"/>
                </a:solidFill>
                <a:latin typeface="仿宋_GB2312"/>
                <a:ea typeface="仿宋_GB2312"/>
                <a:cs typeface="+mn-cs"/>
              </a:rPr>
              <a:t>程序与数据相互独立</a:t>
            </a:r>
            <a:endParaRPr lang="zh-CN" altLang="en-US" dirty="0">
              <a:solidFill>
                <a:schemeClr val="tx2"/>
              </a:solidFill>
              <a:latin typeface="仿宋_GB2312"/>
              <a:ea typeface="仿宋_GB2312"/>
              <a:cs typeface="+mn-cs"/>
            </a:endParaRPr>
          </a:p>
          <a:p>
            <a:pPr eaLnBrk="1" hangingPunct="1"/>
            <a:r>
              <a:rPr lang="zh-CN" altLang="en-US" dirty="0">
                <a:solidFill>
                  <a:schemeClr val="tx2"/>
                </a:solidFill>
                <a:latin typeface="仿宋_GB2312"/>
                <a:ea typeface="仿宋_GB2312"/>
                <a:cs typeface="+mn-cs"/>
              </a:rPr>
              <a:t>保证数据的安全、可靠</a:t>
            </a:r>
            <a:endParaRPr lang="zh-CN" altLang="en-US" dirty="0">
              <a:solidFill>
                <a:schemeClr val="tx2"/>
              </a:solidFill>
              <a:latin typeface="仿宋_GB2312"/>
              <a:ea typeface="仿宋_GB2312"/>
              <a:cs typeface="+mn-cs"/>
            </a:endParaRPr>
          </a:p>
          <a:p>
            <a:pPr eaLnBrk="1" hangingPunct="1"/>
            <a:r>
              <a:rPr lang="zh-CN" altLang="en-US" dirty="0">
                <a:solidFill>
                  <a:schemeClr val="tx2"/>
                </a:solidFill>
                <a:latin typeface="仿宋_GB2312"/>
                <a:ea typeface="仿宋_GB2312"/>
                <a:cs typeface="+mn-cs"/>
              </a:rPr>
              <a:t>最大限度地保证数据的正确性</a:t>
            </a:r>
            <a:endParaRPr lang="zh-CN" altLang="en-US" dirty="0">
              <a:solidFill>
                <a:schemeClr val="tx2"/>
              </a:solidFill>
              <a:latin typeface="仿宋_GB2312"/>
              <a:ea typeface="仿宋_GB2312"/>
              <a:cs typeface="+mn-cs"/>
            </a:endParaRPr>
          </a:p>
          <a:p>
            <a:pPr eaLnBrk="1" hangingPunct="1"/>
            <a:r>
              <a:rPr lang="zh-CN" altLang="en-US" dirty="0">
                <a:solidFill>
                  <a:schemeClr val="tx2"/>
                </a:solidFill>
                <a:latin typeface="仿宋_GB2312"/>
                <a:ea typeface="仿宋_GB2312"/>
                <a:cs typeface="+mn-cs"/>
              </a:rPr>
              <a:t>数据可以并发使用并能保证一致性</a:t>
            </a:r>
            <a:endParaRPr lang="zh-CN" altLang="en-US" dirty="0">
              <a:solidFill>
                <a:schemeClr val="tx2"/>
              </a:solidFill>
              <a:latin typeface="仿宋_GB2312"/>
              <a:ea typeface="仿宋_GB2312"/>
              <a:cs typeface="+mn-cs"/>
            </a:endParaRPr>
          </a:p>
          <a:p>
            <a:pPr/>
            <a:endParaRPr lang="zh-CN" altLang="en-US" dirty="0">
              <a:solidFill>
                <a:schemeClr val="tx2"/>
              </a:solidFill>
              <a:latin typeface="仿宋_GB2312"/>
              <a:ea typeface="仿宋_GB2312"/>
              <a:cs typeface="+mn-cs"/>
            </a:endParaRPr>
          </a:p>
        </p:txBody>
      </p:sp>
      <p:sp>
        <p:nvSpPr>
          <p:cNvPr id="38916"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891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charRg st="0" end="12"/>
                                            </p:txEl>
                                          </p:spTgt>
                                        </p:tgtEl>
                                        <p:attrNameLst>
                                          <p:attrName>style.visibility</p:attrName>
                                        </p:attrNameLst>
                                      </p:cBhvr>
                                      <p:to>
                                        <p:strVal val="visible"/>
                                      </p:to>
                                    </p:set>
                                    <p:animEffect transition="in" filter="blinds(horizontal)">
                                      <p:cBhvr>
                                        <p:cTn id="7" dur="500"/>
                                        <p:tgtEl>
                                          <p:spTgt spid="3379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charRg st="12" end="21"/>
                                            </p:txEl>
                                          </p:spTgt>
                                        </p:tgtEl>
                                        <p:attrNameLst>
                                          <p:attrName>style.visibility</p:attrName>
                                        </p:attrNameLst>
                                      </p:cBhvr>
                                      <p:to>
                                        <p:strVal val="visible"/>
                                      </p:to>
                                    </p:set>
                                    <p:animEffect transition="in" filter="blinds(horizontal)">
                                      <p:cBhvr>
                                        <p:cTn id="12" dur="500"/>
                                        <p:tgtEl>
                                          <p:spTgt spid="33795">
                                            <p:txEl>
                                              <p:charRg st="12"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795">
                                            <p:txEl>
                                              <p:charRg st="21" end="31"/>
                                            </p:txEl>
                                          </p:spTgt>
                                        </p:tgtEl>
                                        <p:attrNameLst>
                                          <p:attrName>style.visibility</p:attrName>
                                        </p:attrNameLst>
                                      </p:cBhvr>
                                      <p:to>
                                        <p:strVal val="visible"/>
                                      </p:to>
                                    </p:set>
                                    <p:animEffect transition="in" filter="blinds(horizontal)">
                                      <p:cBhvr>
                                        <p:cTn id="17" dur="500"/>
                                        <p:tgtEl>
                                          <p:spTgt spid="33795">
                                            <p:txEl>
                                              <p:charRg st="21" end="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charRg st="31" end="42"/>
                                            </p:txEl>
                                          </p:spTgt>
                                        </p:tgtEl>
                                        <p:attrNameLst>
                                          <p:attrName>style.visibility</p:attrName>
                                        </p:attrNameLst>
                                      </p:cBhvr>
                                      <p:to>
                                        <p:strVal val="visible"/>
                                      </p:to>
                                    </p:set>
                                    <p:animEffect transition="in" filter="blinds(horizontal)">
                                      <p:cBhvr>
                                        <p:cTn id="22" dur="500"/>
                                        <p:tgtEl>
                                          <p:spTgt spid="33795">
                                            <p:txEl>
                                              <p:charRg st="31" end="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795">
                                            <p:txEl>
                                              <p:charRg st="42" end="56"/>
                                            </p:txEl>
                                          </p:spTgt>
                                        </p:tgtEl>
                                        <p:attrNameLst>
                                          <p:attrName>style.visibility</p:attrName>
                                        </p:attrNameLst>
                                      </p:cBhvr>
                                      <p:to>
                                        <p:strVal val="visible"/>
                                      </p:to>
                                    </p:set>
                                    <p:animEffect transition="in" filter="blinds(horizontal)">
                                      <p:cBhvr>
                                        <p:cTn id="27" dur="500"/>
                                        <p:tgtEl>
                                          <p:spTgt spid="33795">
                                            <p:txEl>
                                              <p:charRg st="42" end="5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795">
                                            <p:txEl>
                                              <p:charRg st="56" end="72"/>
                                            </p:txEl>
                                          </p:spTgt>
                                        </p:tgtEl>
                                        <p:attrNameLst>
                                          <p:attrName>style.visibility</p:attrName>
                                        </p:attrNameLst>
                                      </p:cBhvr>
                                      <p:to>
                                        <p:strVal val="visible"/>
                                      </p:to>
                                    </p:set>
                                    <p:animEffect transition="in" filter="blinds(horizontal)">
                                      <p:cBhvr>
                                        <p:cTn id="32" dur="500"/>
                                        <p:tgtEl>
                                          <p:spTgt spid="33795">
                                            <p:txEl>
                                              <p:charRg st="56"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357188" y="304800"/>
            <a:ext cx="7715250" cy="819150"/>
          </a:xfrm>
          <a:ln/>
        </p:spPr>
        <p:txBody>
          <a:bodyPr vert="horz" wrap="square" lIns="91440" tIns="45720" rIns="91440" bIns="45720" anchor="b"/>
          <a:p>
            <a:pPr eaLnBrk="1" hangingPunct="1"/>
            <a:r>
              <a:rPr lang="zh-CN" altLang="en-US" dirty="0">
                <a:solidFill>
                  <a:srgbClr val="0039AC"/>
                </a:solidFill>
                <a:latin typeface="楷体_GB2312"/>
                <a:ea typeface="楷体_GB2312"/>
                <a:cs typeface="+mj-cs"/>
              </a:rPr>
              <a:t>为什么要学习数据库</a:t>
            </a:r>
            <a:r>
              <a:rPr lang="en-US" altLang="zh-CN" dirty="0">
                <a:solidFill>
                  <a:srgbClr val="0039AC"/>
                </a:solidFill>
                <a:latin typeface="楷体_GB2312"/>
                <a:ea typeface="楷体_GB2312"/>
                <a:cs typeface="+mj-cs"/>
              </a:rPr>
              <a:t>?</a:t>
            </a:r>
            <a:endParaRPr lang="zh-CN" altLang="en-US" dirty="0">
              <a:solidFill>
                <a:srgbClr val="0039AC"/>
              </a:solidFill>
              <a:latin typeface="楷体_GB2312"/>
              <a:ea typeface="楷体_GB2312"/>
              <a:cs typeface="+mj-cs"/>
            </a:endParaRPr>
          </a:p>
        </p:txBody>
      </p:sp>
      <p:pic>
        <p:nvPicPr>
          <p:cNvPr id="78851" name="Object 4"/>
          <p:cNvPicPr>
            <a:picLocks noChangeAspect="1"/>
          </p:cNvPicPr>
          <p:nvPr/>
        </p:nvPicPr>
        <p:blipFill>
          <a:blip r:embed="rId1"/>
          <a:stretch>
            <a:fillRect/>
          </a:stretch>
        </p:blipFill>
        <p:spPr>
          <a:xfrm>
            <a:off x="3635375" y="1773238"/>
            <a:ext cx="1800225" cy="3873500"/>
          </a:xfrm>
          <a:prstGeom prst="rect">
            <a:avLst/>
          </a:prstGeom>
          <a:noFill/>
          <a:ln w="9525">
            <a:noFill/>
          </a:ln>
        </p:spPr>
      </p:pic>
      <p:pic>
        <p:nvPicPr>
          <p:cNvPr id="7" name="Object 4"/>
          <p:cNvPicPr>
            <a:picLocks noChangeAspect="1"/>
          </p:cNvPicPr>
          <p:nvPr/>
        </p:nvPicPr>
        <p:blipFill>
          <a:blip r:embed="rId1"/>
          <a:stretch>
            <a:fillRect/>
          </a:stretch>
        </p:blipFill>
        <p:spPr>
          <a:xfrm>
            <a:off x="2051050" y="1773238"/>
            <a:ext cx="1800225" cy="3873500"/>
          </a:xfrm>
          <a:prstGeom prst="rect">
            <a:avLst/>
          </a:prstGeom>
          <a:noFill/>
          <a:ln w="9525">
            <a:noFill/>
          </a:ln>
        </p:spPr>
      </p:pic>
      <p:pic>
        <p:nvPicPr>
          <p:cNvPr id="8" name="Object 4"/>
          <p:cNvPicPr>
            <a:picLocks noChangeAspect="1"/>
          </p:cNvPicPr>
          <p:nvPr/>
        </p:nvPicPr>
        <p:blipFill>
          <a:blip r:embed="rId1"/>
          <a:stretch>
            <a:fillRect/>
          </a:stretch>
        </p:blipFill>
        <p:spPr>
          <a:xfrm>
            <a:off x="5364163" y="1700213"/>
            <a:ext cx="1800225" cy="3873500"/>
          </a:xfrm>
          <a:prstGeom prst="rect">
            <a:avLst/>
          </a:prstGeom>
          <a:noFill/>
          <a:ln w="9525">
            <a:noFill/>
          </a:ln>
        </p:spPr>
      </p:pic>
      <p:sp>
        <p:nvSpPr>
          <p:cNvPr id="11270" name="日期占位符 13"/>
          <p:cNvSpPr txBox="1">
            <a:spLocks noGrp="1"/>
          </p:cNvSpPr>
          <p:nvPr>
            <p:ph type="dt" sz="half" idx="2"/>
          </p:nvPr>
        </p:nvSpPr>
        <p:spPr>
          <a:xfrm>
            <a:off x="619125" y="6238875"/>
            <a:ext cx="2017713" cy="476250"/>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11271"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78851"/>
                                        </p:tgtEl>
                                        <p:attrNameLst>
                                          <p:attrName>style.visibility</p:attrName>
                                        </p:attrNameLst>
                                      </p:cBhvr>
                                      <p:to>
                                        <p:strVal val="visible"/>
                                      </p:to>
                                    </p:set>
                                    <p:animEffect transition="in" filter="slide(fromBottom)">
                                      <p:cBhvr>
                                        <p:cTn id="11" dur="500"/>
                                        <p:tgtEl>
                                          <p:spTgt spid="78851"/>
                                        </p:tgtEl>
                                      </p:cBhvr>
                                    </p:animEffect>
                                  </p:childTnLst>
                                </p:cTn>
                              </p:par>
                            </p:childTnLst>
                          </p:cTn>
                        </p:par>
                        <p:par>
                          <p:cTn id="12" fill="hold">
                            <p:stCondLst>
                              <p:cond delay="1000"/>
                            </p:stCondLst>
                            <p:childTnLst>
                              <p:par>
                                <p:cTn id="13" presetID="31" presetClass="entr" presetSubtype="0" fill="hold" nodeType="afterEffect">
                                  <p:stCondLst>
                                    <p:cond delay="0"/>
                                  </p:stCondLst>
                                  <p:iterate type="lt">
                                    <p:tmPct val="5000"/>
                                  </p:iterate>
                                  <p:childTnLst>
                                    <p:set>
                                      <p:cBhvr>
                                        <p:cTn id="14" dur="1" fill="hold">
                                          <p:stCondLst>
                                            <p:cond delay="0"/>
                                          </p:stCondLst>
                                        </p:cTn>
                                        <p:tgtEl>
                                          <p:spTgt spid="8"/>
                                        </p:tgtEl>
                                        <p:attrNameLst>
                                          <p:attrName>style.visibility</p:attrName>
                                        </p:attrNameLst>
                                      </p:cBhvr>
                                      <p:to>
                                        <p:strVal val="visible"/>
                                      </p:to>
                                    </p:set>
                                    <p:anim calcmode="lin" valueType="num">
                                      <p:cBhvr>
                                        <p:cTn id="15" dur="1000" fill="hold"/>
                                        <p:tgtEl>
                                          <p:spTgt spid="8"/>
                                        </p:tgtEl>
                                        <p:attrNameLst>
                                          <p:attrName>ppt_w</p:attrName>
                                        </p:attrNameLst>
                                      </p:cBhvr>
                                      <p:tavLst>
                                        <p:tav tm="0">
                                          <p:val>
                                            <p:fltVal val="0.000000"/>
                                          </p:val>
                                        </p:tav>
                                        <p:tav tm="100000">
                                          <p:val>
                                            <p:strVal val="#ppt_w"/>
                                          </p:val>
                                        </p:tav>
                                      </p:tavLst>
                                    </p:anim>
                                    <p:anim calcmode="lin" valueType="num">
                                      <p:cBhvr>
                                        <p:cTn id="16" dur="1000" fill="hold"/>
                                        <p:tgtEl>
                                          <p:spTgt spid="8"/>
                                        </p:tgtEl>
                                        <p:attrNameLst>
                                          <p:attrName>ppt_h</p:attrName>
                                        </p:attrNameLst>
                                      </p:cBhvr>
                                      <p:tavLst>
                                        <p:tav tm="0">
                                          <p:val>
                                            <p:fltVal val="0.000000"/>
                                          </p:val>
                                        </p:tav>
                                        <p:tav tm="100000">
                                          <p:val>
                                            <p:strVal val="#ppt_h"/>
                                          </p:val>
                                        </p:tav>
                                      </p:tavLst>
                                    </p:anim>
                                    <p:anim calcmode="lin" valueType="num">
                                      <p:cBhvr>
                                        <p:cTn id="17" dur="1000" fill="hold"/>
                                        <p:tgtEl>
                                          <p:spTgt spid="8"/>
                                        </p:tgtEl>
                                        <p:attrNameLst>
                                          <p:attrName>style.rotation</p:attrName>
                                        </p:attrNameLst>
                                      </p:cBhvr>
                                      <p:tavLst>
                                        <p:tav tm="0">
                                          <p:val>
                                            <p:fltVal val="90.000000"/>
                                          </p:val>
                                        </p:tav>
                                        <p:tav tm="100000">
                                          <p:val>
                                            <p:fltVal val="0.000000"/>
                                          </p:val>
                                        </p:tav>
                                      </p:tavLst>
                                    </p:anim>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357188" y="304800"/>
            <a:ext cx="7715250" cy="819150"/>
          </a:xfrm>
          <a:ln/>
        </p:spPr>
        <p:txBody>
          <a:bodyPr vert="horz" wrap="square" lIns="91440" tIns="45720" rIns="91440" bIns="45720" anchor="b"/>
          <a:p>
            <a:pPr eaLnBrk="1" hangingPunct="1"/>
            <a:r>
              <a:rPr lang="zh-CN" altLang="en-US" dirty="0">
                <a:solidFill>
                  <a:srgbClr val="0039AC"/>
                </a:solidFill>
                <a:latin typeface="楷体_GB2312"/>
                <a:ea typeface="楷体_GB2312"/>
                <a:cs typeface="+mj-cs"/>
              </a:rPr>
              <a:t>相互关联的数据的集合</a:t>
            </a:r>
            <a:endParaRPr lang="zh-CN" altLang="en-US" dirty="0">
              <a:solidFill>
                <a:srgbClr val="0039AC"/>
              </a:solidFill>
              <a:latin typeface="楷体_GB2312"/>
              <a:ea typeface="楷体_GB2312"/>
              <a:cs typeface="+mj-cs"/>
            </a:endParaRPr>
          </a:p>
        </p:txBody>
      </p:sp>
      <p:sp>
        <p:nvSpPr>
          <p:cNvPr id="289795" name="Rectangle 3"/>
          <p:cNvSpPr>
            <a:spLocks noGrp="1"/>
          </p:cNvSpPr>
          <p:nvPr>
            <p:ph idx="1"/>
          </p:nvPr>
        </p:nvSpPr>
        <p:spPr>
          <a:ln/>
        </p:spPr>
        <p:txBody>
          <a:bodyPr vert="horz" wrap="square" lIns="91440" tIns="45720" rIns="91440" bIns="45720" anchor="t"/>
          <a:p>
            <a:pPr eaLnBrk="1" hangingPunct="1"/>
            <a:r>
              <a:rPr lang="zh-CN" altLang="en-US" sz="3200" dirty="0">
                <a:solidFill>
                  <a:schemeClr val="tx2"/>
                </a:solidFill>
                <a:latin typeface="仿宋_GB2312"/>
                <a:ea typeface="+mn-ea"/>
                <a:cs typeface="+mn-cs"/>
              </a:rPr>
              <a:t>数据库中的数据不是孤立的，数据与数据之间是相互关联的。也就是说，在数据库中不仅要能够表示数据本身，还要能够表示数据与数据之间的联系。</a:t>
            </a:r>
            <a:endParaRPr lang="zh-CN" altLang="en-US" sz="3200" dirty="0">
              <a:solidFill>
                <a:schemeClr val="tx2"/>
              </a:solidFill>
              <a:latin typeface="仿宋_GB2312"/>
              <a:ea typeface="+mn-ea"/>
              <a:cs typeface="+mn-cs"/>
            </a:endParaRPr>
          </a:p>
        </p:txBody>
      </p:sp>
      <p:grpSp>
        <p:nvGrpSpPr>
          <p:cNvPr id="2" name="Group 4"/>
          <p:cNvGrpSpPr/>
          <p:nvPr/>
        </p:nvGrpSpPr>
        <p:grpSpPr>
          <a:xfrm>
            <a:off x="7235825" y="2852738"/>
            <a:ext cx="1143000" cy="1143000"/>
            <a:chOff x="4320" y="192"/>
            <a:chExt cx="720" cy="720"/>
          </a:xfrm>
        </p:grpSpPr>
        <p:pic>
          <p:nvPicPr>
            <p:cNvPr id="39949" name="Object 5"/>
            <p:cNvPicPr>
              <a:picLocks noChangeAspect="1"/>
            </p:cNvPicPr>
            <p:nvPr/>
          </p:nvPicPr>
          <p:blipFill>
            <a:blip r:embed="rId1"/>
            <a:stretch>
              <a:fillRect/>
            </a:stretch>
          </p:blipFill>
          <p:spPr>
            <a:xfrm>
              <a:off x="4320" y="432"/>
              <a:ext cx="594" cy="480"/>
            </a:xfrm>
            <a:prstGeom prst="rect">
              <a:avLst/>
            </a:prstGeom>
            <a:noFill/>
            <a:ln w="9525">
              <a:noFill/>
            </a:ln>
          </p:spPr>
        </p:pic>
        <p:sp>
          <p:nvSpPr>
            <p:cNvPr id="39950" name="WordArt 6"/>
            <p:cNvSpPr>
              <a:spLocks noTextEdit="1"/>
            </p:cNvSpPr>
            <p:nvPr/>
          </p:nvSpPr>
          <p:spPr>
            <a:xfrm>
              <a:off x="4752" y="192"/>
              <a:ext cx="288" cy="432"/>
            </a:xfrm>
            <a:prstGeom prst="rect">
              <a:avLst/>
            </a:prstGeom>
          </p:spPr>
          <p:txBody>
            <a:bodyPr wrap="none" fromWordArt="1">
              <a:prstTxWarp prst="textSlantUp">
                <a:avLst>
                  <a:gd name="adj" fmla="val 42593"/>
                </a:avLst>
              </a:prstTxWarp>
              <a:normAutofit/>
            </a:bodyPr>
            <a:p>
              <a:pPr algn="ctr"/>
              <a:r>
                <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rPr>
                <a:t>学生</a:t>
              </a:r>
              <a:endPar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endParaRPr>
            </a:p>
          </p:txBody>
        </p:sp>
      </p:grpSp>
      <p:grpSp>
        <p:nvGrpSpPr>
          <p:cNvPr id="3" name="Group 7"/>
          <p:cNvGrpSpPr/>
          <p:nvPr/>
        </p:nvGrpSpPr>
        <p:grpSpPr>
          <a:xfrm>
            <a:off x="685800" y="5210175"/>
            <a:ext cx="1066800" cy="885825"/>
            <a:chOff x="432" y="2784"/>
            <a:chExt cx="816" cy="606"/>
          </a:xfrm>
        </p:grpSpPr>
        <p:pic>
          <p:nvPicPr>
            <p:cNvPr id="39947" name="Object 8"/>
            <p:cNvPicPr>
              <a:picLocks noChangeAspect="1"/>
            </p:cNvPicPr>
            <p:nvPr/>
          </p:nvPicPr>
          <p:blipFill>
            <a:blip r:embed="rId2"/>
            <a:stretch>
              <a:fillRect/>
            </a:stretch>
          </p:blipFill>
          <p:spPr>
            <a:xfrm>
              <a:off x="432" y="2784"/>
              <a:ext cx="540" cy="606"/>
            </a:xfrm>
            <a:prstGeom prst="rect">
              <a:avLst/>
            </a:prstGeom>
            <a:noFill/>
            <a:ln w="9525">
              <a:noFill/>
            </a:ln>
          </p:spPr>
        </p:pic>
        <p:sp>
          <p:nvSpPr>
            <p:cNvPr id="39948" name="WordArt 9"/>
            <p:cNvSpPr>
              <a:spLocks noTextEdit="1"/>
            </p:cNvSpPr>
            <p:nvPr/>
          </p:nvSpPr>
          <p:spPr>
            <a:xfrm>
              <a:off x="960" y="2832"/>
              <a:ext cx="288" cy="480"/>
            </a:xfrm>
            <a:prstGeom prst="rect">
              <a:avLst/>
            </a:prstGeom>
          </p:spPr>
          <p:txBody>
            <a:bodyPr wrap="none" fromWordArt="1">
              <a:prstTxWarp prst="textSlantUp">
                <a:avLst>
                  <a:gd name="adj" fmla="val 18958"/>
                </a:avLst>
              </a:prstTxWarp>
              <a:normAutofit/>
            </a:bodyPr>
            <a:p>
              <a:pPr algn="ctr"/>
              <a:r>
                <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rPr>
                <a:t>课程</a:t>
              </a:r>
              <a:endParaRPr lang="zh-CN" altLang="en-US" sz="36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endParaRPr>
            </a:p>
          </p:txBody>
        </p:sp>
      </p:grpSp>
      <p:sp>
        <p:nvSpPr>
          <p:cNvPr id="289803" name="Line 11"/>
          <p:cNvSpPr/>
          <p:nvPr/>
        </p:nvSpPr>
        <p:spPr>
          <a:xfrm flipH="1">
            <a:off x="1979613" y="3716338"/>
            <a:ext cx="5113337" cy="1697037"/>
          </a:xfrm>
          <a:prstGeom prst="line">
            <a:avLst/>
          </a:prstGeom>
          <a:ln w="101600" cap="flat" cmpd="tri">
            <a:solidFill>
              <a:srgbClr val="FF0000"/>
            </a:solidFill>
            <a:prstDash val="solid"/>
            <a:headEnd type="none" w="med" len="med"/>
            <a:tailEnd type="none" w="med" len="med"/>
          </a:ln>
        </p:spPr>
      </p:sp>
      <p:sp>
        <p:nvSpPr>
          <p:cNvPr id="289805" name="Line 13"/>
          <p:cNvSpPr/>
          <p:nvPr/>
        </p:nvSpPr>
        <p:spPr>
          <a:xfrm flipH="1" flipV="1">
            <a:off x="5076825" y="4508500"/>
            <a:ext cx="1295400" cy="936625"/>
          </a:xfrm>
          <a:prstGeom prst="line">
            <a:avLst/>
          </a:prstGeom>
          <a:ln w="76200" cap="flat" cmpd="tri">
            <a:solidFill>
              <a:schemeClr val="accent1"/>
            </a:solidFill>
            <a:prstDash val="solid"/>
            <a:headEnd type="none" w="med" len="med"/>
            <a:tailEnd type="triangle" w="med" len="med"/>
          </a:ln>
        </p:spPr>
      </p:sp>
      <p:sp>
        <p:nvSpPr>
          <p:cNvPr id="39944" name="WordArt 14"/>
          <p:cNvSpPr>
            <a:spLocks noTextEdit="1"/>
          </p:cNvSpPr>
          <p:nvPr/>
        </p:nvSpPr>
        <p:spPr>
          <a:xfrm>
            <a:off x="3886200" y="5591175"/>
            <a:ext cx="4210050" cy="349250"/>
          </a:xfrm>
          <a:prstGeom prst="rect">
            <a:avLst/>
          </a:prstGeom>
        </p:spPr>
        <p:txBody>
          <a:bodyPr wrap="none" fromWordArt="1">
            <a:prstTxWarp prst="textPlain">
              <a:avLst>
                <a:gd name="adj" fmla="val 50000"/>
              </a:avLst>
            </a:prstTxWarp>
            <a:normAutofit/>
          </a:bodyPr>
          <a:p>
            <a:pPr algn="ctr"/>
            <a:r>
              <a:rPr lang="zh-CN" altLang="en-US" sz="3600">
                <a:ln w="12700" cap="flat"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rPr>
              <a:t>学生与课程之间的联系</a:t>
            </a:r>
            <a:endParaRPr lang="zh-CN" altLang="en-US" sz="3600">
              <a:ln w="12700" cap="flat" cmpd="sng">
                <a:solidFill>
                  <a:srgbClr val="3333CC"/>
                </a:solidFill>
                <a:prstDash val="solid"/>
                <a:headEnd type="none" w="med" len="med"/>
                <a:tailEnd type="none" w="med" len="med"/>
              </a:ln>
              <a:solidFill>
                <a:srgbClr val="B2B2B2">
                  <a:alpha val="50195"/>
                </a:srgbClr>
              </a:solidFill>
              <a:effectLst>
                <a:outerShdw dist="45791" dir="2021404" algn="ctr" rotWithShape="0">
                  <a:srgbClr val="9999FF"/>
                </a:outerShdw>
              </a:effectLst>
              <a:latin typeface="宋体" panose="02010600030101010101" pitchFamily="2" charset="-122"/>
              <a:ea typeface="宋体" panose="02010600030101010101" pitchFamily="2" charset="-122"/>
            </a:endParaRPr>
          </a:p>
        </p:txBody>
      </p:sp>
      <p:sp>
        <p:nvSpPr>
          <p:cNvPr id="39945" name="日期占位符 16"/>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39946"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9795">
                                            <p:txEl>
                                              <p:charRg st="0" end="67"/>
                                            </p:txEl>
                                          </p:spTgt>
                                        </p:tgtEl>
                                        <p:attrNameLst>
                                          <p:attrName>style.visibility</p:attrName>
                                        </p:attrNameLst>
                                      </p:cBhvr>
                                      <p:to>
                                        <p:strVal val="visible"/>
                                      </p:to>
                                    </p:set>
                                    <p:animEffect transition="in" filter="randombar(horizontal)">
                                      <p:cBhvr>
                                        <p:cTn id="7" dur="500"/>
                                        <p:tgtEl>
                                          <p:spTgt spid="289795">
                                            <p:txEl>
                                              <p:charRg st="0" end="6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289803"/>
                                        </p:tgtEl>
                                        <p:attrNameLst>
                                          <p:attrName>style.visibility</p:attrName>
                                        </p:attrNameLst>
                                      </p:cBhvr>
                                      <p:to>
                                        <p:strVal val="visible"/>
                                      </p:to>
                                    </p:set>
                                    <p:anim calcmode="lin" valueType="num">
                                      <p:cBhvr>
                                        <p:cTn id="20" dur="500" fill="hold"/>
                                        <p:tgtEl>
                                          <p:spTgt spid="289803"/>
                                        </p:tgtEl>
                                        <p:attrNameLst>
                                          <p:attrName>ppt_w</p:attrName>
                                        </p:attrNameLst>
                                      </p:cBhvr>
                                      <p:tavLst>
                                        <p:tav tm="0">
                                          <p:val>
                                            <p:fltVal val="0.000000"/>
                                          </p:val>
                                        </p:tav>
                                        <p:tav tm="100000">
                                          <p:val>
                                            <p:strVal val="#ppt_w"/>
                                          </p:val>
                                        </p:tav>
                                      </p:tavLst>
                                    </p:anim>
                                    <p:anim calcmode="lin" valueType="num">
                                      <p:cBhvr>
                                        <p:cTn id="21" dur="500" fill="hold"/>
                                        <p:tgtEl>
                                          <p:spTgt spid="289803"/>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289805"/>
                                        </p:tgtEl>
                                        <p:attrNameLst>
                                          <p:attrName>style.visibility</p:attrName>
                                        </p:attrNameLst>
                                      </p:cBhvr>
                                      <p:to>
                                        <p:strVal val="visible"/>
                                      </p:to>
                                    </p:set>
                                    <p:anim calcmode="lin" valueType="num">
                                      <p:cBhvr>
                                        <p:cTn id="25" dur="500" fill="hold"/>
                                        <p:tgtEl>
                                          <p:spTgt spid="289805"/>
                                        </p:tgtEl>
                                        <p:attrNameLst>
                                          <p:attrName>ppt_w</p:attrName>
                                        </p:attrNameLst>
                                      </p:cBhvr>
                                      <p:tavLst>
                                        <p:tav tm="0">
                                          <p:val>
                                            <p:fltVal val="0.000000"/>
                                          </p:val>
                                        </p:tav>
                                        <p:tav tm="100000">
                                          <p:val>
                                            <p:strVal val="#ppt_w"/>
                                          </p:val>
                                        </p:tav>
                                      </p:tavLst>
                                    </p:anim>
                                    <p:anim calcmode="lin" valueType="num">
                                      <p:cBhvr>
                                        <p:cTn id="26" dur="500" fill="hold"/>
                                        <p:tgtEl>
                                          <p:spTgt spid="289805"/>
                                        </p:tgtEl>
                                        <p:attrNameLst>
                                          <p:attrName>ppt_h</p:attrName>
                                        </p:attrNameLst>
                                      </p:cBhvr>
                                      <p:tavLst>
                                        <p:tav tm="0">
                                          <p:val>
                                            <p:strVal val="#ppt_h"/>
                                          </p:val>
                                        </p:tav>
                                        <p:tav tm="100000">
                                          <p:val>
                                            <p:strVal val="#ppt_h"/>
                                          </p:val>
                                        </p:tav>
                                      </p:tavLst>
                                    </p:anim>
                                  </p:childTnLst>
                                </p:cTn>
                              </p:par>
                            </p:childTnLst>
                          </p:cTn>
                        </p:par>
                        <p:par>
                          <p:cTn id="27" fill="hold">
                            <p:stCondLst>
                              <p:cond delay="1000"/>
                            </p:stCondLst>
                            <p:childTnLst>
                              <p:par>
                                <p:cTn id="28" presetID="17" presetClass="entr" presetSubtype="10" fill="hold" nodeType="afterEffect">
                                  <p:stCondLst>
                                    <p:cond delay="0"/>
                                  </p:stCondLst>
                                  <p:childTnLst>
                                    <p:set>
                                      <p:cBhvr>
                                        <p:cTn id="29" dur="1" fill="hold">
                                          <p:stCondLst>
                                            <p:cond delay="0"/>
                                          </p:stCondLst>
                                        </p:cTn>
                                        <p:tgtEl>
                                          <p:spTgt spid="39944"/>
                                        </p:tgtEl>
                                        <p:attrNameLst>
                                          <p:attrName>style.visibility</p:attrName>
                                        </p:attrNameLst>
                                      </p:cBhvr>
                                      <p:to>
                                        <p:strVal val="visible"/>
                                      </p:to>
                                    </p:set>
                                    <p:anim calcmode="lin" valueType="num">
                                      <p:cBhvr>
                                        <p:cTn id="30" dur="500" fill="hold"/>
                                        <p:tgtEl>
                                          <p:spTgt spid="39944"/>
                                        </p:tgtEl>
                                        <p:attrNameLst>
                                          <p:attrName>ppt_w</p:attrName>
                                        </p:attrNameLst>
                                      </p:cBhvr>
                                      <p:tavLst>
                                        <p:tav tm="0">
                                          <p:val>
                                            <p:fltVal val="0.000000"/>
                                          </p:val>
                                        </p:tav>
                                        <p:tav tm="100000">
                                          <p:val>
                                            <p:strVal val="#ppt_w"/>
                                          </p:val>
                                        </p:tav>
                                      </p:tavLst>
                                    </p:anim>
                                    <p:anim calcmode="lin" valueType="num">
                                      <p:cBhvr>
                                        <p:cTn id="31" dur="500" fill="hold"/>
                                        <p:tgtEl>
                                          <p:spTgt spid="399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0818" name="Rectangle 2"/>
          <p:cNvSpPr>
            <a:spLocks noGrp="1"/>
          </p:cNvSpPr>
          <p:nvPr>
            <p:ph type="title"/>
          </p:nvPr>
        </p:nvSpPr>
        <p:spPr>
          <a:xfrm>
            <a:off x="357188" y="304800"/>
            <a:ext cx="7715250" cy="819150"/>
          </a:xfrm>
          <a:ln/>
        </p:spPr>
        <p:txBody>
          <a:bodyPr vert="horz" wrap="square" lIns="91440" tIns="45720" rIns="91440" bIns="45720" anchor="b"/>
          <a:p>
            <a:pPr eaLnBrk="1" hangingPunct="1"/>
            <a:r>
              <a:rPr lang="zh-CN" altLang="en-US" dirty="0">
                <a:solidFill>
                  <a:srgbClr val="0039AC"/>
                </a:solidFill>
                <a:latin typeface="楷体_GB2312"/>
                <a:ea typeface="楷体_GB2312"/>
                <a:cs typeface="+mj-cs"/>
              </a:rPr>
              <a:t>较少的数据冗余 </a:t>
            </a:r>
            <a:endParaRPr lang="zh-CN" altLang="en-US" dirty="0">
              <a:solidFill>
                <a:srgbClr val="0039AC"/>
              </a:solidFill>
              <a:latin typeface="楷体_GB2312"/>
              <a:ea typeface="楷体_GB2312"/>
              <a:cs typeface="+mj-cs"/>
            </a:endParaRPr>
          </a:p>
        </p:txBody>
      </p:sp>
      <p:sp>
        <p:nvSpPr>
          <p:cNvPr id="290819" name="Rectangle 3"/>
          <p:cNvSpPr>
            <a:spLocks noGrp="1"/>
          </p:cNvSpPr>
          <p:nvPr>
            <p:ph idx="1"/>
          </p:nvPr>
        </p:nvSpPr>
        <p:spPr>
          <a:xfrm>
            <a:off x="539750" y="1484313"/>
            <a:ext cx="8208963" cy="4840287"/>
          </a:xfrm>
          <a:ln/>
        </p:spPr>
        <p:txBody>
          <a:bodyPr vert="horz" wrap="square" lIns="91440" tIns="45720" rIns="91440" bIns="45720" anchor="t"/>
          <a:p>
            <a:pPr eaLnBrk="1" hangingPunct="1">
              <a:buFontTx/>
              <a:buNone/>
            </a:pPr>
            <a:r>
              <a:rPr lang="zh-CN" altLang="en-US" dirty="0">
                <a:solidFill>
                  <a:schemeClr val="tx2"/>
                </a:solidFill>
                <a:latin typeface="仿宋_GB2312"/>
                <a:ea typeface="仿宋_GB2312"/>
                <a:cs typeface="+mn-cs"/>
              </a:rPr>
              <a:t>	数据库中的数据被统一管理，合理组织，任何对数据的操作都由数据库管理系统</a:t>
            </a:r>
            <a:r>
              <a:rPr lang="en-US" altLang="zh-CN" dirty="0">
                <a:solidFill>
                  <a:schemeClr val="tx2"/>
                </a:solidFill>
                <a:latin typeface="仿宋_GB2312"/>
                <a:ea typeface="仿宋_GB2312"/>
                <a:cs typeface="+mn-cs"/>
              </a:rPr>
              <a:t>DBMS</a:t>
            </a:r>
            <a:r>
              <a:rPr lang="zh-CN" altLang="en-US" dirty="0">
                <a:solidFill>
                  <a:schemeClr val="tx2"/>
                </a:solidFill>
                <a:latin typeface="仿宋_GB2312"/>
                <a:ea typeface="仿宋_GB2312"/>
                <a:cs typeface="+mn-cs"/>
              </a:rPr>
              <a:t>完成。</a:t>
            </a:r>
            <a:endParaRPr lang="zh-CN" altLang="en-US" dirty="0">
              <a:solidFill>
                <a:schemeClr val="tx2"/>
              </a:solidFill>
              <a:latin typeface="仿宋_GB2312"/>
              <a:ea typeface="仿宋_GB2312"/>
              <a:cs typeface="+mn-cs"/>
            </a:endParaRPr>
          </a:p>
          <a:p>
            <a:pPr eaLnBrk="1" hangingPunct="1"/>
            <a:endParaRPr lang="zh-CN" altLang="en-US" dirty="0">
              <a:solidFill>
                <a:schemeClr val="tx2"/>
              </a:solidFill>
              <a:latin typeface="仿宋_GB2312"/>
              <a:ea typeface="仿宋_GB2312"/>
              <a:cs typeface="+mn-cs"/>
            </a:endParaRPr>
          </a:p>
        </p:txBody>
      </p:sp>
      <p:grpSp>
        <p:nvGrpSpPr>
          <p:cNvPr id="2" name="Group 4"/>
          <p:cNvGrpSpPr/>
          <p:nvPr/>
        </p:nvGrpSpPr>
        <p:grpSpPr>
          <a:xfrm>
            <a:off x="2484438" y="3500438"/>
            <a:ext cx="4800600" cy="2362200"/>
            <a:chOff x="1632" y="2304"/>
            <a:chExt cx="3024" cy="1488"/>
          </a:xfrm>
        </p:grpSpPr>
        <p:sp>
          <p:nvSpPr>
            <p:cNvPr id="40967" name="AutoShape 5"/>
            <p:cNvSpPr/>
            <p:nvPr/>
          </p:nvSpPr>
          <p:spPr>
            <a:xfrm>
              <a:off x="4032" y="2544"/>
              <a:ext cx="624" cy="624"/>
            </a:xfrm>
            <a:prstGeom prst="flowChartMagneticDisk">
              <a:avLst/>
            </a:prstGeom>
            <a:solidFill>
              <a:schemeClr val="accent1"/>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Verdana" panose="020B0604030504040204" pitchFamily="34" charset="0"/>
              </a:endParaRPr>
            </a:p>
          </p:txBody>
        </p:sp>
        <p:sp>
          <p:nvSpPr>
            <p:cNvPr id="40968" name="AutoShape 6"/>
            <p:cNvSpPr/>
            <p:nvPr/>
          </p:nvSpPr>
          <p:spPr>
            <a:xfrm>
              <a:off x="2976" y="2304"/>
              <a:ext cx="336" cy="1248"/>
            </a:xfrm>
            <a:prstGeom prst="roundRect">
              <a:avLst>
                <a:gd name="adj" fmla="val 16667"/>
              </a:avLst>
            </a:prstGeom>
            <a:solidFill>
              <a:srgbClr val="FFFFCC"/>
            </a:solidFill>
            <a:ln w="9525" cap="flat" cmpd="sng">
              <a:solidFill>
                <a:srgbClr val="FF0000"/>
              </a:solidFill>
              <a:prstDash val="solid"/>
              <a:headEnd type="none" w="med" len="med"/>
              <a:tailEnd type="none" w="med" len="med"/>
            </a:ln>
          </p:spPr>
          <p:txBody>
            <a:bodyPr wrap="none" anchor="ctr"/>
            <a:p>
              <a:pPr algn="ctr"/>
              <a:r>
                <a:rPr lang="en-US" altLang="zh-CN" dirty="0">
                  <a:latin typeface="Times New Roman" panose="02020603050405020304" pitchFamily="18" charset="0"/>
                </a:rPr>
                <a:t>D</a:t>
              </a:r>
              <a:endParaRPr lang="en-US" altLang="zh-CN" dirty="0">
                <a:latin typeface="Times New Roman" panose="02020603050405020304" pitchFamily="18" charset="0"/>
              </a:endParaRPr>
            </a:p>
            <a:p>
              <a:pPr algn="ctr"/>
              <a:r>
                <a:rPr lang="en-US" altLang="zh-CN" dirty="0">
                  <a:latin typeface="Times New Roman" panose="02020603050405020304" pitchFamily="18" charset="0"/>
                </a:rPr>
                <a:t>B</a:t>
              </a:r>
              <a:endParaRPr lang="en-US" altLang="zh-CN" dirty="0">
                <a:latin typeface="Times New Roman" panose="02020603050405020304" pitchFamily="18" charset="0"/>
              </a:endParaRPr>
            </a:p>
            <a:p>
              <a:pPr algn="ctr"/>
              <a:r>
                <a:rPr lang="en-US" altLang="zh-CN" dirty="0">
                  <a:latin typeface="Times New Roman" panose="02020603050405020304" pitchFamily="18" charset="0"/>
                </a:rPr>
                <a:t>M</a:t>
              </a:r>
              <a:endParaRPr lang="en-US" altLang="zh-CN" dirty="0">
                <a:latin typeface="Times New Roman" panose="02020603050405020304" pitchFamily="18" charset="0"/>
              </a:endParaRPr>
            </a:p>
            <a:p>
              <a:pPr algn="ctr"/>
              <a:r>
                <a:rPr lang="en-US" altLang="zh-CN" dirty="0">
                  <a:latin typeface="Times New Roman" panose="02020603050405020304" pitchFamily="18" charset="0"/>
                </a:rPr>
                <a:t>S</a:t>
              </a:r>
              <a:endParaRPr lang="en-US" altLang="zh-CN" dirty="0">
                <a:latin typeface="Times New Roman" panose="02020603050405020304" pitchFamily="18" charset="0"/>
              </a:endParaRPr>
            </a:p>
          </p:txBody>
        </p:sp>
        <p:pic>
          <p:nvPicPr>
            <p:cNvPr id="40969" name="Picture 7" descr="BD07153_"/>
            <p:cNvPicPr>
              <a:picLocks noChangeAspect="1"/>
            </p:cNvPicPr>
            <p:nvPr/>
          </p:nvPicPr>
          <p:blipFill>
            <a:blip r:embed="rId1"/>
            <a:stretch>
              <a:fillRect/>
            </a:stretch>
          </p:blipFill>
          <p:spPr>
            <a:xfrm>
              <a:off x="1728" y="3072"/>
              <a:ext cx="658" cy="720"/>
            </a:xfrm>
            <a:prstGeom prst="rect">
              <a:avLst/>
            </a:prstGeom>
            <a:noFill/>
            <a:ln w="9525">
              <a:noFill/>
            </a:ln>
          </p:spPr>
        </p:pic>
        <p:pic>
          <p:nvPicPr>
            <p:cNvPr id="40970" name="Picture 8" descr="BS02064_"/>
            <p:cNvPicPr>
              <a:picLocks noChangeAspect="1"/>
            </p:cNvPicPr>
            <p:nvPr/>
          </p:nvPicPr>
          <p:blipFill>
            <a:blip r:embed="rId2"/>
            <a:stretch>
              <a:fillRect/>
            </a:stretch>
          </p:blipFill>
          <p:spPr>
            <a:xfrm>
              <a:off x="1632" y="2304"/>
              <a:ext cx="652" cy="649"/>
            </a:xfrm>
            <a:prstGeom prst="rect">
              <a:avLst/>
            </a:prstGeom>
            <a:noFill/>
            <a:ln w="9525">
              <a:noFill/>
            </a:ln>
          </p:spPr>
        </p:pic>
        <p:sp>
          <p:nvSpPr>
            <p:cNvPr id="40971" name="Line 9"/>
            <p:cNvSpPr/>
            <p:nvPr/>
          </p:nvSpPr>
          <p:spPr>
            <a:xfrm>
              <a:off x="2304" y="2544"/>
              <a:ext cx="672" cy="144"/>
            </a:xfrm>
            <a:prstGeom prst="line">
              <a:avLst/>
            </a:prstGeom>
            <a:ln w="28575" cap="flat" cmpd="sng">
              <a:solidFill>
                <a:srgbClr val="0000FF"/>
              </a:solidFill>
              <a:prstDash val="solid"/>
              <a:headEnd type="none" w="med" len="med"/>
              <a:tailEnd type="triangle" w="med" len="med"/>
            </a:ln>
          </p:spPr>
        </p:sp>
        <p:sp>
          <p:nvSpPr>
            <p:cNvPr id="40972" name="Line 10"/>
            <p:cNvSpPr/>
            <p:nvPr/>
          </p:nvSpPr>
          <p:spPr>
            <a:xfrm flipV="1">
              <a:off x="2400" y="3168"/>
              <a:ext cx="576" cy="240"/>
            </a:xfrm>
            <a:prstGeom prst="line">
              <a:avLst/>
            </a:prstGeom>
            <a:ln w="28575" cap="flat" cmpd="sng">
              <a:solidFill>
                <a:srgbClr val="0000FF"/>
              </a:solidFill>
              <a:prstDash val="solid"/>
              <a:headEnd type="none" w="med" len="med"/>
              <a:tailEnd type="triangle" w="med" len="med"/>
            </a:ln>
          </p:spPr>
        </p:sp>
        <p:sp>
          <p:nvSpPr>
            <p:cNvPr id="40973" name="Line 11"/>
            <p:cNvSpPr/>
            <p:nvPr/>
          </p:nvSpPr>
          <p:spPr>
            <a:xfrm flipV="1">
              <a:off x="3312" y="2880"/>
              <a:ext cx="720" cy="0"/>
            </a:xfrm>
            <a:prstGeom prst="line">
              <a:avLst/>
            </a:prstGeom>
            <a:ln w="28575" cap="flat" cmpd="sng">
              <a:solidFill>
                <a:srgbClr val="33CCCC"/>
              </a:solidFill>
              <a:prstDash val="solid"/>
              <a:headEnd type="none" w="med" len="med"/>
              <a:tailEnd type="triangle" w="med" len="med"/>
            </a:ln>
          </p:spPr>
        </p:sp>
      </p:grpSp>
      <p:sp>
        <p:nvSpPr>
          <p:cNvPr id="40965" name="日期占位符 1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40966" name="灯片编号占位符 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randombar(horizontal)">
                                      <p:cBhvr>
                                        <p:cTn id="7" dur="600">
                                          <p:stCondLst>
                                            <p:cond delay="0"/>
                                          </p:stCondLst>
                                        </p:cTn>
                                        <p:tgtEl>
                                          <p:spTgt spid="290818"/>
                                        </p:tgtEl>
                                      </p:cBhvr>
                                    </p:animEffect>
                                  </p:childTnLst>
                                </p:cTn>
                              </p:par>
                            </p:childTnLst>
                          </p:cTn>
                        </p:par>
                        <p:par>
                          <p:cTn id="8" fill="hold">
                            <p:stCondLst>
                              <p:cond delay="1000"/>
                            </p:stCondLst>
                            <p:childTnLst>
                              <p:par>
                                <p:cTn id="9" presetID="14" presetClass="entr" presetSubtype="10" fill="hold" grpId="0" nodeType="afterEffect">
                                  <p:stCondLst>
                                    <p:cond delay="0"/>
                                  </p:stCondLst>
                                  <p:childTnLst>
                                    <p:set>
                                      <p:cBhvr>
                                        <p:cTn id="10" dur="1" fill="hold">
                                          <p:stCondLst>
                                            <p:cond delay="0"/>
                                          </p:stCondLst>
                                        </p:cTn>
                                        <p:tgtEl>
                                          <p:spTgt spid="290819">
                                            <p:txEl>
                                              <p:charRg st="0" end="44"/>
                                            </p:txEl>
                                          </p:spTgt>
                                        </p:tgtEl>
                                        <p:attrNameLst>
                                          <p:attrName>style.visibility</p:attrName>
                                        </p:attrNameLst>
                                      </p:cBhvr>
                                      <p:to>
                                        <p:strVal val="visible"/>
                                      </p:to>
                                    </p:set>
                                    <p:animEffect transition="in" filter="randombar(horizontal)">
                                      <p:cBhvr>
                                        <p:cTn id="11" dur="500"/>
                                        <p:tgtEl>
                                          <p:spTgt spid="290819">
                                            <p:txEl>
                                              <p:charRg st="0" end="4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00000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p:bldP spid="2908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357188" y="304800"/>
            <a:ext cx="7715250" cy="819150"/>
          </a:xfrm>
          <a:ln/>
        </p:spPr>
        <p:txBody>
          <a:bodyPr vert="horz" wrap="square" lIns="91440" tIns="45720" rIns="91440" bIns="45720" anchor="b"/>
          <a:p>
            <a:pPr eaLnBrk="1" hangingPunct="1"/>
            <a:r>
              <a:rPr lang="zh-CN" altLang="en-US" dirty="0">
                <a:solidFill>
                  <a:srgbClr val="0039AC"/>
                </a:solidFill>
                <a:latin typeface="楷体_GB2312"/>
                <a:ea typeface="楷体_GB2312"/>
                <a:cs typeface="+mj-cs"/>
              </a:rPr>
              <a:t>数据具有较高的独立性</a:t>
            </a:r>
            <a:endParaRPr lang="zh-CN" altLang="en-US" dirty="0">
              <a:solidFill>
                <a:srgbClr val="0039AC"/>
              </a:solidFill>
              <a:latin typeface="楷体_GB2312"/>
              <a:ea typeface="楷体_GB2312"/>
              <a:cs typeface="+mj-cs"/>
            </a:endParaRPr>
          </a:p>
        </p:txBody>
      </p:sp>
      <p:sp>
        <p:nvSpPr>
          <p:cNvPr id="291843" name="Rectangle 3"/>
          <p:cNvSpPr>
            <a:spLocks noGrp="1"/>
          </p:cNvSpPr>
          <p:nvPr>
            <p:ph idx="1"/>
          </p:nvPr>
        </p:nvSpPr>
        <p:spPr>
          <a:xfrm>
            <a:off x="684213" y="1773238"/>
            <a:ext cx="7727950" cy="1944687"/>
          </a:xfrm>
          <a:ln/>
        </p:spPr>
        <p:txBody>
          <a:bodyPr vert="horz" wrap="square" lIns="91440" tIns="45720" rIns="91440" bIns="45720" anchor="t"/>
          <a:p>
            <a:pPr eaLnBrk="1" hangingPunct="1"/>
            <a:r>
              <a:rPr lang="zh-CN" altLang="en-US" dirty="0">
                <a:solidFill>
                  <a:schemeClr val="tx2"/>
                </a:solidFill>
                <a:latin typeface="仿宋_GB2312"/>
                <a:ea typeface="仿宋_GB2312"/>
                <a:cs typeface="+mn-cs"/>
              </a:rPr>
              <a:t>数据独立性是指数据的组织和存储方法与应用程序互不依赖、彼此独立的特性。</a:t>
            </a:r>
            <a:endParaRPr lang="zh-CN" altLang="en-US" dirty="0">
              <a:solidFill>
                <a:schemeClr val="tx2"/>
              </a:solidFill>
              <a:latin typeface="仿宋_GB2312"/>
              <a:ea typeface="仿宋_GB2312"/>
              <a:cs typeface="+mn-cs"/>
            </a:endParaRPr>
          </a:p>
        </p:txBody>
      </p:sp>
      <p:sp>
        <p:nvSpPr>
          <p:cNvPr id="41988" name="日期占位符 8"/>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41989"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1843">
                                            <p:txEl>
                                              <p:charRg st="0" end="36"/>
                                            </p:txEl>
                                          </p:spTgt>
                                        </p:tgtEl>
                                        <p:attrNameLst>
                                          <p:attrName>style.visibility</p:attrName>
                                        </p:attrNameLst>
                                      </p:cBhvr>
                                      <p:to>
                                        <p:strVal val="visible"/>
                                      </p:to>
                                    </p:set>
                                    <p:animEffect transition="in" filter="fade">
                                      <p:cBhvr>
                                        <p:cTn id="7" dur="1000">
                                          <p:stCondLst>
                                            <p:cond delay="0"/>
                                          </p:stCondLst>
                                        </p:cTn>
                                        <p:tgtEl>
                                          <p:spTgt spid="291843">
                                            <p:txEl>
                                              <p:charRg st="0"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6" name="Rectangle 2"/>
          <p:cNvSpPr>
            <a:spLocks noGrp="1"/>
          </p:cNvSpPr>
          <p:nvPr>
            <p:ph type="title"/>
          </p:nvPr>
        </p:nvSpPr>
        <p:spPr>
          <a:xfrm>
            <a:off x="357188" y="304800"/>
            <a:ext cx="7715250" cy="819150"/>
          </a:xfrm>
          <a:ln/>
        </p:spPr>
        <p:txBody>
          <a:bodyPr vert="horz" wrap="square" lIns="91440" tIns="45720" rIns="91440" bIns="45720" anchor="b"/>
          <a:p>
            <a:pPr eaLnBrk="1" hangingPunct="1"/>
            <a:r>
              <a:rPr lang="zh-CN" altLang="en-US" dirty="0">
                <a:solidFill>
                  <a:srgbClr val="0039AC"/>
                </a:solidFill>
                <a:latin typeface="楷体_GB2312"/>
                <a:ea typeface="楷体_GB2312"/>
                <a:cs typeface="+mj-cs"/>
              </a:rPr>
              <a:t>保证数据的安全、可靠</a:t>
            </a:r>
            <a:endParaRPr lang="zh-CN" altLang="en-US" dirty="0">
              <a:solidFill>
                <a:srgbClr val="0039AC"/>
              </a:solidFill>
              <a:latin typeface="楷体_GB2312"/>
              <a:ea typeface="楷体_GB2312"/>
              <a:cs typeface="+mj-cs"/>
            </a:endParaRPr>
          </a:p>
        </p:txBody>
      </p:sp>
      <p:sp>
        <p:nvSpPr>
          <p:cNvPr id="292868" name="Rectangle 4"/>
          <p:cNvSpPr/>
          <p:nvPr/>
        </p:nvSpPr>
        <p:spPr>
          <a:xfrm>
            <a:off x="395288" y="2133600"/>
            <a:ext cx="2603500" cy="3429000"/>
          </a:xfrm>
          <a:prstGeom prst="rect">
            <a:avLst/>
          </a:prstGeom>
          <a:noFill/>
          <a:ln w="9525">
            <a:noFill/>
          </a:ln>
        </p:spPr>
        <p:txBody>
          <a:bodyPr/>
          <a:p>
            <a:pPr marL="342900" indent="-342900" eaLnBrk="1" hangingPunct="1">
              <a:spcBef>
                <a:spcPct val="20000"/>
              </a:spcBef>
            </a:pPr>
            <a:r>
              <a:rPr lang="zh-CN" altLang="en-US" sz="3200" b="1" dirty="0">
                <a:solidFill>
                  <a:schemeClr val="tx2"/>
                </a:solidFill>
                <a:latin typeface="仿宋_GB2312"/>
                <a:ea typeface="仿宋_GB2312"/>
              </a:rPr>
              <a:t>           数据库技术要能够保证数据库中的数据是安全、可靠的。</a:t>
            </a:r>
            <a:endParaRPr lang="zh-CN" altLang="en-US" sz="3200" b="1" dirty="0">
              <a:solidFill>
                <a:schemeClr val="tx2"/>
              </a:solidFill>
              <a:latin typeface="仿宋_GB2312"/>
              <a:ea typeface="仿宋_GB2312"/>
            </a:endParaRPr>
          </a:p>
        </p:txBody>
      </p:sp>
      <p:sp>
        <p:nvSpPr>
          <p:cNvPr id="292869" name="Rectangle 5"/>
          <p:cNvSpPr/>
          <p:nvPr/>
        </p:nvSpPr>
        <p:spPr>
          <a:xfrm>
            <a:off x="5715000" y="1524000"/>
            <a:ext cx="2817813" cy="2265363"/>
          </a:xfrm>
          <a:prstGeom prst="rect">
            <a:avLst/>
          </a:prstGeom>
          <a:noFill/>
          <a:ln w="9525">
            <a:noFill/>
          </a:ln>
        </p:spPr>
        <p:txBody>
          <a:bodyPr/>
          <a:p>
            <a:pPr marL="342900" indent="-342900" eaLnBrk="1" hangingPunct="1">
              <a:spcBef>
                <a:spcPct val="20000"/>
              </a:spcBef>
            </a:pPr>
            <a:r>
              <a:rPr lang="zh-CN" altLang="en-US" sz="2500" b="1" dirty="0">
                <a:latin typeface="-소망L"/>
                <a:ea typeface="-소망L"/>
              </a:rPr>
              <a:t>    </a:t>
            </a:r>
            <a:r>
              <a:rPr lang="zh-CN" altLang="en-US" sz="2900" b="1" dirty="0">
                <a:solidFill>
                  <a:schemeClr val="tx2"/>
                </a:solidFill>
                <a:latin typeface="仿宋_GB2312"/>
                <a:ea typeface="仿宋_GB2312"/>
              </a:rPr>
              <a:t>有效地防止数据库中的数据被非法使用或非法修改</a:t>
            </a:r>
            <a:endParaRPr lang="zh-CN" altLang="en-US" sz="2900" b="1" dirty="0">
              <a:solidFill>
                <a:schemeClr val="tx2"/>
              </a:solidFill>
              <a:latin typeface="仿宋_GB2312"/>
              <a:ea typeface="仿宋_GB2312"/>
            </a:endParaRPr>
          </a:p>
        </p:txBody>
      </p:sp>
      <p:sp>
        <p:nvSpPr>
          <p:cNvPr id="292870" name="Rectangle 6"/>
          <p:cNvSpPr>
            <a:spLocks noChangeArrowheads="1"/>
          </p:cNvSpPr>
          <p:nvPr/>
        </p:nvSpPr>
        <p:spPr bwMode="auto">
          <a:xfrm>
            <a:off x="5651500" y="4343400"/>
            <a:ext cx="3024188" cy="1606550"/>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900" b="1" i="0" u="none" strike="noStrike" kern="1200" cap="none" spc="0" normalizeH="0" baseline="0" noProof="0" dirty="0">
                <a:ln>
                  <a:noFill/>
                </a:ln>
                <a:solidFill>
                  <a:schemeClr val="tx2"/>
                </a:solidFill>
                <a:effectLst/>
                <a:uLnTx/>
                <a:uFillTx/>
                <a:latin typeface="仿宋_GB2312" pitchFamily="49" charset="-122"/>
                <a:ea typeface="仿宋_GB2312" pitchFamily="49" charset="-122"/>
                <a:cs typeface="+mn-cs"/>
              </a:rPr>
              <a:t>     </a:t>
            </a:r>
            <a:r>
              <a:rPr kumimoji="0" lang="zh-CN" altLang="en-US" sz="29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仿宋_GB2312" pitchFamily="49" charset="-122"/>
                <a:ea typeface="仿宋_GB2312" pitchFamily="49" charset="-122"/>
                <a:cs typeface="+mn-cs"/>
              </a:rPr>
              <a:t>数据遭到破坏时能立刻将数据完全恢复</a:t>
            </a:r>
            <a:endParaRPr kumimoji="0" lang="zh-CN" altLang="en-US" sz="33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仿宋_GB2312" pitchFamily="49" charset="-122"/>
              <a:ea typeface="仿宋_GB2312" pitchFamily="49" charset="-122"/>
              <a:cs typeface="+mn-cs"/>
            </a:endParaRPr>
          </a:p>
        </p:txBody>
      </p:sp>
      <p:grpSp>
        <p:nvGrpSpPr>
          <p:cNvPr id="2" name="Group 7"/>
          <p:cNvGrpSpPr/>
          <p:nvPr/>
        </p:nvGrpSpPr>
        <p:grpSpPr>
          <a:xfrm>
            <a:off x="3124200" y="2438400"/>
            <a:ext cx="2895600" cy="838200"/>
            <a:chOff x="1968" y="1536"/>
            <a:chExt cx="1824" cy="528"/>
          </a:xfrm>
        </p:grpSpPr>
        <p:sp>
          <p:nvSpPr>
            <p:cNvPr id="43022" name="Line 8"/>
            <p:cNvSpPr/>
            <p:nvPr/>
          </p:nvSpPr>
          <p:spPr>
            <a:xfrm flipV="1">
              <a:off x="1968" y="1536"/>
              <a:ext cx="1824" cy="528"/>
            </a:xfrm>
            <a:prstGeom prst="line">
              <a:avLst/>
            </a:prstGeom>
            <a:ln w="38100" cap="flat" cmpd="sng">
              <a:solidFill>
                <a:srgbClr val="FF0000"/>
              </a:solidFill>
              <a:prstDash val="solid"/>
              <a:headEnd type="none" w="med" len="med"/>
              <a:tailEnd type="triangle" w="med" len="med"/>
            </a:ln>
          </p:spPr>
        </p:sp>
        <p:sp>
          <p:nvSpPr>
            <p:cNvPr id="43023" name="WordArt 9"/>
            <p:cNvSpPr>
              <a:spLocks noTextEdit="1"/>
            </p:cNvSpPr>
            <p:nvPr/>
          </p:nvSpPr>
          <p:spPr>
            <a:xfrm>
              <a:off x="2112" y="1584"/>
              <a:ext cx="768" cy="198"/>
            </a:xfrm>
            <a:prstGeom prst="rect">
              <a:avLst/>
            </a:prstGeom>
          </p:spPr>
          <p:txBody>
            <a:bodyPr wrap="none" fromWordArt="1">
              <a:prstTxWarp prst="textPlain">
                <a:avLst>
                  <a:gd name="adj" fmla="val 50000"/>
                </a:avLst>
              </a:prstTxWarp>
              <a:normAutofit/>
            </a:bodyPr>
            <a:p>
              <a:pPr algn="ctr"/>
              <a:r>
                <a:rPr lang="zh-CN" altLang="en-US" sz="1800">
                  <a:solidFill>
                    <a:srgbClr val="FF0000"/>
                  </a:solidFill>
                  <a:effectLst>
                    <a:outerShdw dist="35921" dir="2699999" algn="ctr" rotWithShape="0">
                      <a:srgbClr val="C0C0C0"/>
                    </a:outerShdw>
                  </a:effectLst>
                  <a:latin typeface="宋体" panose="02010600030101010101" pitchFamily="2" charset="-122"/>
                  <a:ea typeface="宋体" panose="02010600030101010101" pitchFamily="2" charset="-122"/>
                </a:rPr>
                <a:t>主动安全</a:t>
              </a:r>
              <a:endParaRPr lang="zh-CN" altLang="en-US" sz="1800">
                <a:solidFill>
                  <a:srgbClr val="FF0000"/>
                </a:solidFill>
                <a:effectLst>
                  <a:outerShdw dist="35921" dir="2699999" algn="ctr" rotWithShape="0">
                    <a:srgbClr val="C0C0C0"/>
                  </a:outerShdw>
                </a:effectLst>
                <a:latin typeface="宋体" panose="02010600030101010101" pitchFamily="2" charset="-122"/>
                <a:ea typeface="宋体" panose="02010600030101010101" pitchFamily="2" charset="-122"/>
              </a:endParaRPr>
            </a:p>
          </p:txBody>
        </p:sp>
      </p:grpSp>
      <p:grpSp>
        <p:nvGrpSpPr>
          <p:cNvPr id="3" name="Group 10"/>
          <p:cNvGrpSpPr/>
          <p:nvPr/>
        </p:nvGrpSpPr>
        <p:grpSpPr>
          <a:xfrm>
            <a:off x="3124200" y="3886200"/>
            <a:ext cx="2971800" cy="1219200"/>
            <a:chOff x="1968" y="2448"/>
            <a:chExt cx="1872" cy="768"/>
          </a:xfrm>
        </p:grpSpPr>
        <p:sp>
          <p:nvSpPr>
            <p:cNvPr id="43020" name="Line 11"/>
            <p:cNvSpPr/>
            <p:nvPr/>
          </p:nvSpPr>
          <p:spPr>
            <a:xfrm>
              <a:off x="1968" y="2448"/>
              <a:ext cx="1872" cy="768"/>
            </a:xfrm>
            <a:prstGeom prst="line">
              <a:avLst/>
            </a:prstGeom>
            <a:ln w="38100" cap="flat" cmpd="sng">
              <a:solidFill>
                <a:srgbClr val="FF0000"/>
              </a:solidFill>
              <a:prstDash val="solid"/>
              <a:headEnd type="none" w="med" len="med"/>
              <a:tailEnd type="triangle" w="med" len="med"/>
            </a:ln>
          </p:spPr>
        </p:sp>
        <p:sp>
          <p:nvSpPr>
            <p:cNvPr id="43021" name="WordArt 12"/>
            <p:cNvSpPr>
              <a:spLocks noTextEdit="1"/>
            </p:cNvSpPr>
            <p:nvPr/>
          </p:nvSpPr>
          <p:spPr>
            <a:xfrm>
              <a:off x="2160" y="2832"/>
              <a:ext cx="768" cy="198"/>
            </a:xfrm>
            <a:prstGeom prst="rect">
              <a:avLst/>
            </a:prstGeom>
          </p:spPr>
          <p:txBody>
            <a:bodyPr wrap="none" fromWordArt="1">
              <a:prstTxWarp prst="textPlain">
                <a:avLst>
                  <a:gd name="adj" fmla="val 50000"/>
                </a:avLst>
              </a:prstTxWarp>
              <a:normAutofit/>
            </a:bodyPr>
            <a:p>
              <a:pPr algn="ctr"/>
              <a:r>
                <a:rPr lang="zh-CN" altLang="en-US" sz="1800">
                  <a:solidFill>
                    <a:srgbClr val="FF0000"/>
                  </a:solidFill>
                  <a:effectLst>
                    <a:outerShdw dist="35921" dir="2699999" algn="ctr" rotWithShape="0">
                      <a:srgbClr val="C0C0C0"/>
                    </a:outerShdw>
                  </a:effectLst>
                  <a:latin typeface="宋体" panose="02010600030101010101" pitchFamily="2" charset="-122"/>
                  <a:ea typeface="宋体" panose="02010600030101010101" pitchFamily="2" charset="-122"/>
                </a:rPr>
                <a:t>被动安全</a:t>
              </a:r>
              <a:endParaRPr lang="zh-CN" altLang="en-US" sz="1800">
                <a:solidFill>
                  <a:srgbClr val="FF0000"/>
                </a:solidFill>
                <a:effectLst>
                  <a:outerShdw dist="35921" dir="2699999" algn="ctr" rotWithShape="0">
                    <a:srgbClr val="C0C0C0"/>
                  </a:outerShdw>
                </a:effectLst>
                <a:latin typeface="宋体" panose="02010600030101010101" pitchFamily="2" charset="-122"/>
                <a:ea typeface="宋体" panose="02010600030101010101" pitchFamily="2" charset="-122"/>
              </a:endParaRPr>
            </a:p>
          </p:txBody>
        </p:sp>
      </p:grpSp>
      <p:sp>
        <p:nvSpPr>
          <p:cNvPr id="43016" name="WordArt 13"/>
          <p:cNvSpPr>
            <a:spLocks noTextEdit="1"/>
          </p:cNvSpPr>
          <p:nvPr/>
        </p:nvSpPr>
        <p:spPr>
          <a:xfrm>
            <a:off x="6372225" y="2060575"/>
            <a:ext cx="1828800" cy="700088"/>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zh-CN" altLang="en-US" sz="3600">
                <a:gradFill rotWithShape="1">
                  <a:gsLst>
                    <a:gs pos="0">
                      <a:srgbClr val="FFE701"/>
                    </a:gs>
                    <a:gs pos="100000">
                      <a:srgbClr val="FE3E02"/>
                    </a:gs>
                  </a:gsLst>
                  <a:lin ang="5400000" scaled="1"/>
                  <a:tileRect/>
                </a:gradFill>
                <a:latin typeface="隶书" panose="02010509060101010101" charset="-122"/>
                <a:ea typeface="隶书" panose="02010509060101010101" charset="-122"/>
              </a:rPr>
              <a:t>安全机制</a:t>
            </a:r>
            <a:endParaRPr lang="zh-CN" altLang="en-US" sz="3600">
              <a:gradFill rotWithShape="1">
                <a:gsLst>
                  <a:gs pos="0">
                    <a:srgbClr val="FFE701"/>
                  </a:gs>
                  <a:gs pos="100000">
                    <a:srgbClr val="FE3E02"/>
                  </a:gs>
                </a:gsLst>
                <a:lin ang="5400000" scaled="1"/>
                <a:tileRect/>
              </a:gradFill>
              <a:latin typeface="隶书" panose="02010509060101010101" charset="-122"/>
              <a:ea typeface="隶书" panose="02010509060101010101" charset="-122"/>
            </a:endParaRPr>
          </a:p>
        </p:txBody>
      </p:sp>
      <p:sp>
        <p:nvSpPr>
          <p:cNvPr id="43017" name="WordArt 14"/>
          <p:cNvSpPr>
            <a:spLocks noTextEdit="1"/>
          </p:cNvSpPr>
          <p:nvPr/>
        </p:nvSpPr>
        <p:spPr>
          <a:xfrm>
            <a:off x="6372225" y="4724400"/>
            <a:ext cx="1828800" cy="700088"/>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zh-CN" altLang="en-US" sz="3600">
                <a:gradFill rotWithShape="1">
                  <a:gsLst>
                    <a:gs pos="0">
                      <a:srgbClr val="FFE701"/>
                    </a:gs>
                    <a:gs pos="100000">
                      <a:srgbClr val="FE3E02"/>
                    </a:gs>
                  </a:gsLst>
                  <a:lin ang="5400000" scaled="1"/>
                  <a:tileRect/>
                </a:gradFill>
                <a:latin typeface="隶书" panose="02010509060101010101" charset="-122"/>
                <a:ea typeface="隶书" panose="02010509060101010101" charset="-122"/>
              </a:rPr>
              <a:t>备份恢复</a:t>
            </a:r>
            <a:endParaRPr lang="zh-CN" altLang="en-US" sz="3600">
              <a:gradFill rotWithShape="1">
                <a:gsLst>
                  <a:gs pos="0">
                    <a:srgbClr val="FFE701"/>
                  </a:gs>
                  <a:gs pos="100000">
                    <a:srgbClr val="FE3E02"/>
                  </a:gs>
                </a:gsLst>
                <a:lin ang="5400000" scaled="1"/>
                <a:tileRect/>
              </a:gradFill>
              <a:latin typeface="隶书" panose="02010509060101010101" charset="-122"/>
              <a:ea typeface="隶书" panose="02010509060101010101" charset="-122"/>
            </a:endParaRPr>
          </a:p>
        </p:txBody>
      </p:sp>
      <p:sp>
        <p:nvSpPr>
          <p:cNvPr id="43018" name="日期占位符 1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43019"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indefinite" fill="hold">
                                          <p:stCondLst>
                                            <p:cond delay="0"/>
                                          </p:stCondLst>
                                        </p:cTn>
                                        <p:tgtEl>
                                          <p:spTgt spid="292866"/>
                                        </p:tgtEl>
                                        <p:attrNameLst>
                                          <p:attrName>style.visibility</p:attrName>
                                        </p:attrNameLst>
                                      </p:cBhvr>
                                      <p:to>
                                        <p:strVal val="visible"/>
                                      </p:to>
                                    </p:set>
                                    <p:anim calcmode="lin" valueType="num">
                                      <p:cBhvr>
                                        <p:cTn id="7" dur="1000" fill="hold"/>
                                        <p:tgtEl>
                                          <p:spTgt spid="292866"/>
                                        </p:tgtEl>
                                        <p:attrNameLst>
                                          <p:attrName>ppt_x</p:attrName>
                                        </p:attrNameLst>
                                      </p:cBhvr>
                                      <p:tavLst>
                                        <p:tav tm="0">
                                          <p:val>
                                            <p:strVal val="#ppt_x-.2"/>
                                          </p:val>
                                        </p:tav>
                                        <p:tav tm="100000">
                                          <p:val>
                                            <p:strVal val="#ppt_x"/>
                                          </p:val>
                                        </p:tav>
                                      </p:tavLst>
                                    </p:anim>
                                    <p:anim calcmode="lin" valueType="num">
                                      <p:cBhvr>
                                        <p:cTn id="8" dur="1000" fill="hold"/>
                                        <p:tgtEl>
                                          <p:spTgt spid="292866"/>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2866"/>
                                        </p:tgtEl>
                                      </p:cBhvr>
                                    </p:animEffect>
                                  </p:childTnLst>
                                </p:cTn>
                              </p:par>
                            </p:childTnLst>
                          </p:cTn>
                        </p:par>
                        <p:par>
                          <p:cTn id="10" fill="hold">
                            <p:stCondLst>
                              <p:cond delay="1000"/>
                            </p:stCondLst>
                            <p:childTnLst>
                              <p:par>
                                <p:cTn id="11" presetID="22" presetClass="entr" presetSubtype="1" fill="hold" grpId="0" nodeType="afterEffect">
                                  <p:stCondLst>
                                    <p:cond delay="0"/>
                                  </p:stCondLst>
                                  <p:iterate type="wd">
                                    <p:tmPct val="100000"/>
                                  </p:iterate>
                                  <p:childTnLst>
                                    <p:set>
                                      <p:cBhvr>
                                        <p:cTn id="12" dur="1" fill="hold">
                                          <p:stCondLst>
                                            <p:cond delay="0"/>
                                          </p:stCondLst>
                                        </p:cTn>
                                        <p:tgtEl>
                                          <p:spTgt spid="292868"/>
                                        </p:tgtEl>
                                        <p:attrNameLst>
                                          <p:attrName>style.visibility</p:attrName>
                                        </p:attrNameLst>
                                      </p:cBhvr>
                                      <p:to>
                                        <p:strVal val="visible"/>
                                      </p:to>
                                    </p:set>
                                    <p:animEffect transition="in" filter="wipe(up)">
                                      <p:cBhvr>
                                        <p:cTn id="13" dur="300"/>
                                        <p:tgtEl>
                                          <p:spTgt spid="29286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0-#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WHOOSH.WAV"/>
                                        </p:tgtEl>
                                      </p:cMediaNode>
                                    </p:audio>
                                  </p:sub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92869"/>
                                        </p:tgtEl>
                                        <p:attrNameLst>
                                          <p:attrName>style.visibility</p:attrName>
                                        </p:attrNameLst>
                                      </p:cBhvr>
                                      <p:to>
                                        <p:strVal val="visible"/>
                                      </p:to>
                                    </p:set>
                                    <p:animEffect transition="in" filter="blinds(horizontal)">
                                      <p:cBhvr>
                                        <p:cTn id="24" dur="500"/>
                                        <p:tgtEl>
                                          <p:spTgt spid="29286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43016"/>
                                        </p:tgtEl>
                                        <p:attrNameLst>
                                          <p:attrName>style.visibility</p:attrName>
                                        </p:attrNameLst>
                                      </p:cBhvr>
                                      <p:to>
                                        <p:strVal val="visible"/>
                                      </p:to>
                                    </p:set>
                                    <p:animEffect transition="in" filter="box(out)">
                                      <p:cBhvr>
                                        <p:cTn id="29" dur="500"/>
                                        <p:tgtEl>
                                          <p:spTgt spid="43016"/>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0-#ppt_w/2"/>
                                          </p:val>
                                        </p:tav>
                                        <p:tav tm="100000">
                                          <p:val>
                                            <p:strVal val="#ppt_x"/>
                                          </p:val>
                                        </p:tav>
                                      </p:tavLst>
                                    </p:anim>
                                    <p:anim calcmode="lin" valueType="num">
                                      <p:cBhvr additive="base">
                                        <p:cTn id="35"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1" name="WHOOSH.WAV"/>
                                        </p:tgtEl>
                                      </p:cMediaNode>
                                    </p:audio>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92870"/>
                                        </p:tgtEl>
                                        <p:attrNameLst>
                                          <p:attrName>style.visibility</p:attrName>
                                        </p:attrNameLst>
                                      </p:cBhvr>
                                      <p:to>
                                        <p:strVal val="visible"/>
                                      </p:to>
                                    </p:set>
                                    <p:animEffect transition="in" filter="blinds(horizontal)">
                                      <p:cBhvr>
                                        <p:cTn id="40" dur="500"/>
                                        <p:tgtEl>
                                          <p:spTgt spid="292870"/>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43017"/>
                                        </p:tgtEl>
                                        <p:attrNameLst>
                                          <p:attrName>style.visibility</p:attrName>
                                        </p:attrNameLst>
                                      </p:cBhvr>
                                      <p:to>
                                        <p:strVal val="visible"/>
                                      </p:to>
                                    </p:set>
                                    <p:animEffect transition="in" filter="box(out)">
                                      <p:cBhvr>
                                        <p:cTn id="45" dur="500"/>
                                        <p:tgtEl>
                                          <p:spTgt spid="43017"/>
                                        </p:tgtEl>
                                      </p:cBhvr>
                                    </p:animEffect>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p:bldP spid="292868" grpId="0"/>
      <p:bldP spid="292869" grpId="0"/>
      <p:bldP spid="29287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357188" y="304800"/>
            <a:ext cx="7715250" cy="819150"/>
          </a:xfrm>
          <a:ln/>
        </p:spPr>
        <p:txBody>
          <a:bodyPr vert="horz" wrap="square" lIns="91440" tIns="45720" rIns="91440" bIns="45720" anchor="b"/>
          <a:p>
            <a:pPr eaLnBrk="1" hangingPunct="1"/>
            <a:r>
              <a:rPr lang="zh-CN" altLang="en-US" dirty="0">
                <a:solidFill>
                  <a:srgbClr val="0039AC"/>
                </a:solidFill>
                <a:latin typeface="楷体_GB2312"/>
                <a:ea typeface="楷体_GB2312"/>
                <a:cs typeface="+mj-cs"/>
              </a:rPr>
              <a:t>最大限度地保证数据的正确性</a:t>
            </a:r>
            <a:endParaRPr lang="zh-CN" altLang="en-US" dirty="0">
              <a:solidFill>
                <a:srgbClr val="0039AC"/>
              </a:solidFill>
              <a:latin typeface="楷体_GB2312"/>
              <a:ea typeface="楷体_GB2312"/>
              <a:cs typeface="+mj-cs"/>
            </a:endParaRPr>
          </a:p>
        </p:txBody>
      </p:sp>
      <p:sp>
        <p:nvSpPr>
          <p:cNvPr id="293892" name="Rectangle 4"/>
          <p:cNvSpPr/>
          <p:nvPr/>
        </p:nvSpPr>
        <p:spPr>
          <a:xfrm>
            <a:off x="395288" y="2133600"/>
            <a:ext cx="2743200" cy="2971800"/>
          </a:xfrm>
          <a:prstGeom prst="rect">
            <a:avLst/>
          </a:prstGeom>
          <a:noFill/>
          <a:ln w="9525">
            <a:noFill/>
          </a:ln>
        </p:spPr>
        <p:txBody>
          <a:bodyPr/>
          <a:p>
            <a:pPr marL="342900" indent="-342900" eaLnBrk="1" hangingPunct="1">
              <a:spcBef>
                <a:spcPct val="20000"/>
              </a:spcBef>
            </a:pPr>
            <a:r>
              <a:rPr lang="zh-CN" altLang="en-US" sz="3200" b="1" dirty="0">
                <a:solidFill>
                  <a:schemeClr val="tx2"/>
                </a:solidFill>
                <a:latin typeface="仿宋_GB2312"/>
                <a:ea typeface="仿宋_GB2312"/>
              </a:rPr>
              <a:t>           保证数据正确的特性在数据库中称之为</a:t>
            </a:r>
            <a:r>
              <a:rPr lang="zh-CN" altLang="en-US" sz="3200" b="1" dirty="0">
                <a:solidFill>
                  <a:srgbClr val="FF0000"/>
                </a:solidFill>
                <a:latin typeface="仿宋_GB2312"/>
                <a:ea typeface="仿宋_GB2312"/>
              </a:rPr>
              <a:t>数据完整性</a:t>
            </a:r>
            <a:r>
              <a:rPr lang="zh-CN" altLang="en-US" sz="3200" b="1" dirty="0">
                <a:solidFill>
                  <a:schemeClr val="tx2"/>
                </a:solidFill>
                <a:latin typeface="仿宋_GB2312"/>
                <a:ea typeface="仿宋_GB2312"/>
              </a:rPr>
              <a:t>。</a:t>
            </a:r>
            <a:endParaRPr lang="zh-CN" altLang="en-US" sz="3200" b="1" dirty="0">
              <a:solidFill>
                <a:schemeClr val="tx2"/>
              </a:solidFill>
              <a:latin typeface="仿宋_GB2312"/>
              <a:ea typeface="仿宋_GB2312"/>
            </a:endParaRPr>
          </a:p>
        </p:txBody>
      </p:sp>
      <p:pic>
        <p:nvPicPr>
          <p:cNvPr id="293893" name="Object 5"/>
          <p:cNvPicPr>
            <a:picLocks noChangeAspect="1"/>
          </p:cNvPicPr>
          <p:nvPr/>
        </p:nvPicPr>
        <p:blipFill>
          <a:blip r:embed="rId1"/>
          <a:stretch>
            <a:fillRect/>
          </a:stretch>
        </p:blipFill>
        <p:spPr>
          <a:xfrm>
            <a:off x="5334000" y="1919288"/>
            <a:ext cx="1477963" cy="2209800"/>
          </a:xfrm>
          <a:prstGeom prst="rect">
            <a:avLst/>
          </a:prstGeom>
          <a:noFill/>
          <a:ln w="9525">
            <a:noFill/>
          </a:ln>
        </p:spPr>
      </p:pic>
      <p:sp>
        <p:nvSpPr>
          <p:cNvPr id="44037" name="WordArt 6"/>
          <p:cNvSpPr>
            <a:spLocks noTextEdit="1"/>
          </p:cNvSpPr>
          <p:nvPr/>
        </p:nvSpPr>
        <p:spPr>
          <a:xfrm>
            <a:off x="6858000" y="1995488"/>
            <a:ext cx="1371600" cy="1828800"/>
          </a:xfrm>
          <a:prstGeom prst="rect">
            <a:avLst/>
          </a:prstGeom>
        </p:spPr>
        <p:txBody>
          <a:bodyPr wrap="none" fromWordArt="1">
            <a:prstTxWarp prst="textCascadeDown">
              <a:avLst>
                <a:gd name="adj" fmla="val 28569"/>
              </a:avLst>
            </a:prstTxWarp>
            <a:normAutofit/>
          </a:bodyPr>
          <a:p>
            <a:pPr algn="ctr"/>
            <a:r>
              <a:rPr lang="zh-CN" altLang="en-US" sz="3600">
                <a:ln w="9525" cap="flat" cmpd="sng">
                  <a:solidFill>
                    <a:srgbClr val="000000"/>
                  </a:solidFill>
                  <a:prstDash val="solid"/>
                  <a:headEnd type="none" w="med" len="med"/>
                  <a:tailEnd type="none" w="med" len="med"/>
                </a:ln>
                <a:gradFill rotWithShape="1">
                  <a:gsLst>
                    <a:gs pos="0">
                      <a:srgbClr val="9999FF"/>
                    </a:gs>
                    <a:gs pos="100000">
                      <a:srgbClr val="009999"/>
                    </a:gs>
                  </a:gsLst>
                  <a:lin ang="5400000" scaled="1"/>
                  <a:tileRect/>
                </a:gradFill>
                <a:effectLst>
                  <a:outerShdw dist="53882" dir="2699999" algn="ctr" rotWithShape="0">
                    <a:srgbClr val="C0C0C0"/>
                  </a:outerShdw>
                </a:effectLst>
                <a:latin typeface="宋体" panose="02010600030101010101" pitchFamily="2" charset="-122"/>
                <a:ea typeface="宋体" panose="02010600030101010101" pitchFamily="2" charset="-122"/>
              </a:rPr>
              <a:t>学生的年龄</a:t>
            </a:r>
            <a:endParaRPr lang="zh-CN" altLang="en-US" sz="3600">
              <a:ln w="9525" cap="flat" cmpd="sng">
                <a:solidFill>
                  <a:srgbClr val="000000"/>
                </a:solidFill>
                <a:prstDash val="solid"/>
                <a:headEnd type="none" w="med" len="med"/>
                <a:tailEnd type="none" w="med" len="med"/>
              </a:ln>
              <a:gradFill rotWithShape="1">
                <a:gsLst>
                  <a:gs pos="0">
                    <a:srgbClr val="9999FF"/>
                  </a:gs>
                  <a:gs pos="100000">
                    <a:srgbClr val="009999"/>
                  </a:gs>
                </a:gsLst>
                <a:lin ang="5400000" scaled="1"/>
                <a:tileRect/>
              </a:gradFill>
              <a:effectLst>
                <a:outerShdw dist="53882" dir="2699999" algn="ctr" rotWithShape="0">
                  <a:srgbClr val="C0C0C0"/>
                </a:outerShdw>
              </a:effectLst>
              <a:latin typeface="宋体" panose="02010600030101010101" pitchFamily="2" charset="-122"/>
              <a:ea typeface="宋体" panose="02010600030101010101" pitchFamily="2" charset="-122"/>
            </a:endParaRPr>
          </a:p>
        </p:txBody>
      </p:sp>
      <p:sp>
        <p:nvSpPr>
          <p:cNvPr id="293895" name="AutoShape 7"/>
          <p:cNvSpPr/>
          <p:nvPr/>
        </p:nvSpPr>
        <p:spPr>
          <a:xfrm rot="-1843381">
            <a:off x="2895600" y="3214688"/>
            <a:ext cx="2590800" cy="990600"/>
          </a:xfrm>
          <a:prstGeom prst="rightArrow">
            <a:avLst>
              <a:gd name="adj1" fmla="val 62500"/>
              <a:gd name="adj2" fmla="val 103719"/>
            </a:avLst>
          </a:prstGeom>
          <a:solidFill>
            <a:schemeClr val="bg1"/>
          </a:solidFill>
          <a:ln w="9525" cap="flat" cmpd="sng">
            <a:solidFill>
              <a:srgbClr val="FF0000"/>
            </a:solidFill>
            <a:prstDash val="solid"/>
            <a:miter/>
            <a:headEnd type="none" w="med" len="med"/>
            <a:tailEnd type="none" w="med" len="med"/>
          </a:ln>
        </p:spPr>
        <p:txBody>
          <a:bodyPr wrap="none" anchor="ctr"/>
          <a:p>
            <a:pPr algn="ctr" eaLnBrk="1" hangingPunct="1"/>
            <a:r>
              <a:rPr lang="en-US" altLang="zh-CN" dirty="0">
                <a:latin typeface="Times New Roman" panose="02020603050405020304" pitchFamily="18" charset="0"/>
              </a:rPr>
              <a:t>200</a:t>
            </a:r>
            <a:r>
              <a:rPr lang="zh-CN" altLang="en-US" dirty="0">
                <a:latin typeface="Times New Roman" panose="02020603050405020304" pitchFamily="18" charset="0"/>
              </a:rPr>
              <a:t>岁</a:t>
            </a:r>
            <a:endParaRPr lang="zh-CN" altLang="en-US" dirty="0">
              <a:latin typeface="Times New Roman" panose="02020603050405020304" pitchFamily="18" charset="0"/>
            </a:endParaRPr>
          </a:p>
        </p:txBody>
      </p:sp>
      <p:sp>
        <p:nvSpPr>
          <p:cNvPr id="44039" name="日期占位符 10"/>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44040"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type="wd">
                                    <p:tmPct val="100000"/>
                                  </p:iterate>
                                  <p:childTnLst>
                                    <p:set>
                                      <p:cBhvr>
                                        <p:cTn id="6" dur="1" fill="hold">
                                          <p:stCondLst>
                                            <p:cond delay="0"/>
                                          </p:stCondLst>
                                        </p:cTn>
                                        <p:tgtEl>
                                          <p:spTgt spid="293892"/>
                                        </p:tgtEl>
                                        <p:attrNameLst>
                                          <p:attrName>style.visibility</p:attrName>
                                        </p:attrNameLst>
                                      </p:cBhvr>
                                      <p:to>
                                        <p:strVal val="visible"/>
                                      </p:to>
                                    </p:set>
                                    <p:animEffect transition="in" filter="wipe(up)">
                                      <p:cBhvr>
                                        <p:cTn id="7" dur="1000"/>
                                        <p:tgtEl>
                                          <p:spTgt spid="29389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4403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7" presetClass="entr" presetSubtype="8" fill="hold" grpId="0" nodeType="clickEffect">
                                  <p:stCondLst>
                                    <p:cond delay="0"/>
                                  </p:stCondLst>
                                  <p:childTnLst>
                                    <p:set>
                                      <p:cBhvr>
                                        <p:cTn id="15" dur="1" fill="hold">
                                          <p:stCondLst>
                                            <p:cond delay="0"/>
                                          </p:stCondLst>
                                        </p:cTn>
                                        <p:tgtEl>
                                          <p:spTgt spid="293895"/>
                                        </p:tgtEl>
                                        <p:attrNameLst>
                                          <p:attrName>style.visibility</p:attrName>
                                        </p:attrNameLst>
                                      </p:cBhvr>
                                      <p:to>
                                        <p:strVal val="visible"/>
                                      </p:to>
                                    </p:set>
                                    <p:anim calcmode="lin" valueType="num">
                                      <p:cBhvr additive="base">
                                        <p:cTn id="16" dur="5000" fill="hold"/>
                                        <p:tgtEl>
                                          <p:spTgt spid="293895"/>
                                        </p:tgtEl>
                                        <p:attrNameLst>
                                          <p:attrName>ppt_x</p:attrName>
                                        </p:attrNameLst>
                                      </p:cBhvr>
                                      <p:tavLst>
                                        <p:tav tm="0">
                                          <p:val>
                                            <p:strVal val="0-#ppt_w/2"/>
                                          </p:val>
                                        </p:tav>
                                        <p:tav tm="100000">
                                          <p:val>
                                            <p:strVal val="#ppt_x"/>
                                          </p:val>
                                        </p:tav>
                                      </p:tavLst>
                                    </p:anim>
                                    <p:anim calcmode="lin" valueType="num">
                                      <p:cBhvr additive="base">
                                        <p:cTn id="17" dur="5000" fill="hold"/>
                                        <p:tgtEl>
                                          <p:spTgt spid="293895"/>
                                        </p:tgtEl>
                                        <p:attrNameLst>
                                          <p:attrName>ppt_y</p:attrName>
                                        </p:attrNameLst>
                                      </p:cBhvr>
                                      <p:tavLst>
                                        <p:tav tm="0">
                                          <p:val>
                                            <p:strVal val="#ppt_y"/>
                                          </p:val>
                                        </p:tav>
                                        <p:tav tm="100000">
                                          <p:val>
                                            <p:strVal val="#ppt_y"/>
                                          </p:val>
                                        </p:tav>
                                      </p:tavLst>
                                    </p:anim>
                                  </p:childTnLst>
                                </p:cTn>
                              </p:par>
                            </p:childTnLst>
                          </p:cTn>
                        </p:par>
                        <p:par>
                          <p:cTn id="18" fill="hold">
                            <p:stCondLst>
                              <p:cond delay="5000"/>
                            </p:stCondLst>
                            <p:childTnLst>
                              <p:par>
                                <p:cTn id="19" presetID="2" presetClass="entr" presetSubtype="1" fill="hold" nodeType="afterEffect">
                                  <p:stCondLst>
                                    <p:cond delay="3000"/>
                                  </p:stCondLst>
                                  <p:childTnLst>
                                    <p:set>
                                      <p:cBhvr>
                                        <p:cTn id="20" dur="1" fill="hold">
                                          <p:stCondLst>
                                            <p:cond delay="0"/>
                                          </p:stCondLst>
                                        </p:cTn>
                                        <p:tgtEl>
                                          <p:spTgt spid="293893"/>
                                        </p:tgtEl>
                                        <p:attrNameLst>
                                          <p:attrName>style.visibility</p:attrName>
                                        </p:attrNameLst>
                                      </p:cBhvr>
                                      <p:to>
                                        <p:strVal val="visible"/>
                                      </p:to>
                                    </p:set>
                                    <p:anim calcmode="lin" valueType="num">
                                      <p:cBhvr additive="base">
                                        <p:cTn id="21" dur="500" fill="hold"/>
                                        <p:tgtEl>
                                          <p:spTgt spid="293893"/>
                                        </p:tgtEl>
                                        <p:attrNameLst>
                                          <p:attrName>ppt_x</p:attrName>
                                        </p:attrNameLst>
                                      </p:cBhvr>
                                      <p:tavLst>
                                        <p:tav tm="0">
                                          <p:val>
                                            <p:strVal val="#ppt_x"/>
                                          </p:val>
                                        </p:tav>
                                        <p:tav tm="100000">
                                          <p:val>
                                            <p:strVal val="#ppt_x"/>
                                          </p:val>
                                        </p:tav>
                                      </p:tavLst>
                                    </p:anim>
                                    <p:anim calcmode="lin" valueType="num">
                                      <p:cBhvr additive="base">
                                        <p:cTn id="22" dur="500" fill="hold"/>
                                        <p:tgtEl>
                                          <p:spTgt spid="29389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p:bldP spid="29389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574675" y="115888"/>
            <a:ext cx="8001000" cy="1008062"/>
          </a:xfrm>
          <a:ln/>
        </p:spPr>
        <p:txBody>
          <a:bodyPr vert="horz" wrap="square" lIns="91440" tIns="45720" rIns="91440" bIns="45720" anchor="b"/>
          <a:p>
            <a:pPr eaLnBrk="1" hangingPunct="1"/>
            <a:r>
              <a:rPr lang="zh-CN" altLang="en-US" sz="3400" dirty="0">
                <a:solidFill>
                  <a:srgbClr val="0039AC"/>
                </a:solidFill>
                <a:latin typeface="楷体_GB2312"/>
                <a:ea typeface="楷体_GB2312"/>
                <a:cs typeface="+mj-cs"/>
              </a:rPr>
              <a:t>数据可以并发使用</a:t>
            </a:r>
            <a:br>
              <a:rPr lang="zh-CN" altLang="en-US" sz="3400" dirty="0">
                <a:solidFill>
                  <a:srgbClr val="0039AC"/>
                </a:solidFill>
                <a:latin typeface="楷体_GB2312"/>
                <a:ea typeface="楷体_GB2312"/>
                <a:cs typeface="+mj-cs"/>
              </a:rPr>
            </a:br>
            <a:r>
              <a:rPr lang="zh-CN" altLang="en-US" sz="3400" dirty="0">
                <a:solidFill>
                  <a:srgbClr val="0039AC"/>
                </a:solidFill>
                <a:latin typeface="楷体_GB2312"/>
                <a:ea typeface="楷体_GB2312"/>
                <a:cs typeface="+mj-cs"/>
              </a:rPr>
              <a:t>并能保证数据的一致性</a:t>
            </a:r>
            <a:endParaRPr lang="zh-CN" altLang="en-US" sz="3400" dirty="0">
              <a:solidFill>
                <a:srgbClr val="0039AC"/>
              </a:solidFill>
              <a:latin typeface="楷体_GB2312"/>
              <a:ea typeface="楷体_GB2312"/>
              <a:cs typeface="+mj-cs"/>
            </a:endParaRPr>
          </a:p>
        </p:txBody>
      </p:sp>
      <p:sp>
        <p:nvSpPr>
          <p:cNvPr id="294915" name="Rectangle 3"/>
          <p:cNvSpPr>
            <a:spLocks noGrp="1"/>
          </p:cNvSpPr>
          <p:nvPr>
            <p:ph idx="1"/>
          </p:nvPr>
        </p:nvSpPr>
        <p:spPr>
          <a:xfrm>
            <a:off x="588963" y="1341438"/>
            <a:ext cx="8159750" cy="4751387"/>
          </a:xfrm>
          <a:ln/>
        </p:spPr>
        <p:txBody>
          <a:bodyPr vert="horz" wrap="square" lIns="91440" tIns="45720" rIns="91440" bIns="45720" anchor="t"/>
          <a:p>
            <a:pPr eaLnBrk="1" hangingPunct="1"/>
            <a:r>
              <a:rPr lang="zh-CN" altLang="en-US" sz="3300" dirty="0">
                <a:solidFill>
                  <a:schemeClr val="tx2"/>
                </a:solidFill>
                <a:latin typeface="仿宋_GB2312"/>
                <a:ea typeface="仿宋_GB2312"/>
                <a:cs typeface="+mn-cs"/>
              </a:rPr>
              <a:t> </a:t>
            </a:r>
            <a:r>
              <a:rPr lang="zh-CN" altLang="en-US" dirty="0">
                <a:solidFill>
                  <a:schemeClr val="tx2"/>
                </a:solidFill>
                <a:latin typeface="仿宋_GB2312"/>
                <a:ea typeface="仿宋_GB2312"/>
                <a:cs typeface="+mn-cs"/>
              </a:rPr>
              <a:t>在多个用户同时使用数据库时，能够保证不产生冲突和矛盾，保证数据的一致性和正确性。</a:t>
            </a:r>
            <a:endParaRPr lang="zh-CN" altLang="en-US" dirty="0">
              <a:solidFill>
                <a:schemeClr val="tx2"/>
              </a:solidFill>
              <a:latin typeface="仿宋_GB2312"/>
              <a:ea typeface="仿宋_GB2312"/>
              <a:cs typeface="+mn-cs"/>
            </a:endParaRPr>
          </a:p>
        </p:txBody>
      </p:sp>
      <p:pic>
        <p:nvPicPr>
          <p:cNvPr id="294917" name="Object 5"/>
          <p:cNvPicPr>
            <a:picLocks noChangeAspect="1"/>
          </p:cNvPicPr>
          <p:nvPr/>
        </p:nvPicPr>
        <p:blipFill>
          <a:blip r:embed="rId1"/>
          <a:stretch>
            <a:fillRect/>
          </a:stretch>
        </p:blipFill>
        <p:spPr>
          <a:xfrm>
            <a:off x="1547813" y="3284538"/>
            <a:ext cx="5867400" cy="2811462"/>
          </a:xfrm>
          <a:prstGeom prst="rect">
            <a:avLst/>
          </a:prstGeom>
          <a:noFill/>
          <a:ln w="9525">
            <a:noFill/>
          </a:ln>
        </p:spPr>
      </p:pic>
      <p:sp>
        <p:nvSpPr>
          <p:cNvPr id="45061" name="日期占位符 8"/>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45062"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4915">
                                            <p:txEl>
                                              <p:charRg st="0" end="42"/>
                                            </p:txEl>
                                          </p:spTgt>
                                        </p:tgtEl>
                                        <p:attrNameLst>
                                          <p:attrName>style.visibility</p:attrName>
                                        </p:attrNameLst>
                                      </p:cBhvr>
                                      <p:to>
                                        <p:strVal val="visible"/>
                                      </p:to>
                                    </p:set>
                                    <p:animEffect transition="in" filter="dissolve">
                                      <p:cBhvr>
                                        <p:cTn id="7" dur="500"/>
                                        <p:tgtEl>
                                          <p:spTgt spid="294915">
                                            <p:txEl>
                                              <p:charRg st="0" end="42"/>
                                            </p:txEl>
                                          </p:spTgt>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294917"/>
                                        </p:tgtEl>
                                        <p:attrNameLst>
                                          <p:attrName>style.visibility</p:attrName>
                                        </p:attrNameLst>
                                      </p:cBhvr>
                                      <p:to>
                                        <p:strVal val="visible"/>
                                      </p:to>
                                    </p:set>
                                    <p:animEffect transition="in" filter="strips(downLeft)">
                                      <p:cBhvr>
                                        <p:cTn id="11" dur="500"/>
                                        <p:tgtEl>
                                          <p:spTgt spid="294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xfrm>
            <a:off x="357188" y="304800"/>
            <a:ext cx="7715250" cy="819150"/>
          </a:xfrm>
          <a:ln/>
        </p:spPr>
        <p:txBody>
          <a:bodyPr vert="horz" wrap="square" lIns="91440" tIns="45720" rIns="91440" bIns="45720" anchor="b"/>
          <a:p>
            <a:pPr eaLnBrk="1" hangingPunct="1"/>
            <a:r>
              <a:rPr lang="zh-CN" altLang="en-US" dirty="0">
                <a:solidFill>
                  <a:srgbClr val="0039AC"/>
                </a:solidFill>
                <a:latin typeface="楷体_GB2312"/>
                <a:ea typeface="+mj-ea"/>
                <a:cs typeface="+mj-cs"/>
              </a:rPr>
              <a:t>并发操作示例</a:t>
            </a:r>
            <a:endParaRPr lang="zh-CN" altLang="en-US" dirty="0">
              <a:solidFill>
                <a:srgbClr val="0039AC"/>
              </a:solidFill>
              <a:latin typeface="楷体_GB2312"/>
              <a:ea typeface="+mj-ea"/>
              <a:cs typeface="+mj-cs"/>
            </a:endParaRPr>
          </a:p>
        </p:txBody>
      </p:sp>
      <p:sp>
        <p:nvSpPr>
          <p:cNvPr id="46083" name="AutoShape 13"/>
          <p:cNvSpPr/>
          <p:nvPr/>
        </p:nvSpPr>
        <p:spPr>
          <a:xfrm>
            <a:off x="3581400" y="4419600"/>
            <a:ext cx="1981200" cy="1676400"/>
          </a:xfrm>
          <a:prstGeom prst="flowChartMagneticDisk">
            <a:avLst/>
          </a:prstGeom>
          <a:solidFill>
            <a:srgbClr val="92D050"/>
          </a:solidFill>
          <a:ln w="9525" cap="flat" cmpd="sng">
            <a:solidFill>
              <a:schemeClr val="tx1"/>
            </a:solidFill>
            <a:prstDash val="solid"/>
            <a:headEnd type="none" w="med" len="med"/>
            <a:tailEnd type="none" w="med" len="med"/>
          </a:ln>
        </p:spPr>
        <p:txBody>
          <a:bodyPr wrap="none" anchor="ctr"/>
          <a:p>
            <a:pPr algn="ctr" eaLnBrk="1" hangingPunct="1"/>
            <a:r>
              <a:rPr lang="en-US" altLang="zh-CN" sz="2800" b="1" dirty="0">
                <a:latin typeface="Times New Roman" panose="02020603050405020304" pitchFamily="18" charset="0"/>
              </a:rPr>
              <a:t>10</a:t>
            </a:r>
            <a:r>
              <a:rPr lang="zh-CN" altLang="en-US" sz="2800" b="1" dirty="0">
                <a:latin typeface="Times New Roman" panose="02020603050405020304" pitchFamily="18" charset="0"/>
              </a:rPr>
              <a:t>张票</a:t>
            </a:r>
            <a:endParaRPr lang="zh-CN" altLang="en-US" sz="2800" b="1" dirty="0">
              <a:latin typeface="Times New Roman" panose="02020603050405020304" pitchFamily="18" charset="0"/>
            </a:endParaRPr>
          </a:p>
        </p:txBody>
      </p:sp>
      <p:sp>
        <p:nvSpPr>
          <p:cNvPr id="295950" name="Text Box 14"/>
          <p:cNvSpPr txBox="1"/>
          <p:nvPr/>
        </p:nvSpPr>
        <p:spPr>
          <a:xfrm>
            <a:off x="5148263" y="1168400"/>
            <a:ext cx="3168650" cy="523875"/>
          </a:xfrm>
          <a:prstGeom prst="rect">
            <a:avLst/>
          </a:prstGeom>
          <a:noFill/>
          <a:ln w="9525">
            <a:noFill/>
          </a:ln>
        </p:spPr>
        <p:txBody>
          <a:bodyPr>
            <a:spAutoFit/>
          </a:bodyPr>
          <a:p>
            <a:pPr eaLnBrk="1" hangingPunct="1"/>
            <a:r>
              <a:rPr lang="zh-CN" altLang="en-US" sz="2800" b="1" dirty="0">
                <a:solidFill>
                  <a:srgbClr val="FF0000"/>
                </a:solidFill>
                <a:latin typeface="Verdana" panose="020B0604030504040204" pitchFamily="34" charset="0"/>
              </a:rPr>
              <a:t>订</a:t>
            </a:r>
            <a:r>
              <a:rPr lang="en-US" altLang="zh-CN" sz="2800" b="1" dirty="0">
                <a:solidFill>
                  <a:srgbClr val="FF0000"/>
                </a:solidFill>
                <a:latin typeface="Verdana" panose="020B0604030504040204" pitchFamily="34" charset="0"/>
              </a:rPr>
              <a:t>8</a:t>
            </a:r>
            <a:r>
              <a:rPr lang="zh-CN" altLang="en-US" sz="2800" b="1" dirty="0">
                <a:solidFill>
                  <a:srgbClr val="FF0000"/>
                </a:solidFill>
                <a:latin typeface="Verdana" panose="020B0604030504040204" pitchFamily="34" charset="0"/>
              </a:rPr>
              <a:t>张票：</a:t>
            </a:r>
            <a:r>
              <a:rPr lang="en-US" altLang="zh-CN" sz="2800" b="1" dirty="0">
                <a:solidFill>
                  <a:srgbClr val="FF0000"/>
                </a:solidFill>
                <a:latin typeface="Times New Roman" panose="02020603050405020304" pitchFamily="18" charset="0"/>
              </a:rPr>
              <a:t>10-8=2</a:t>
            </a:r>
            <a:endParaRPr lang="en-US" altLang="zh-CN" sz="2800" b="1" dirty="0">
              <a:solidFill>
                <a:srgbClr val="FF0000"/>
              </a:solidFill>
              <a:latin typeface="Times New Roman" panose="02020603050405020304" pitchFamily="18" charset="0"/>
            </a:endParaRPr>
          </a:p>
        </p:txBody>
      </p:sp>
      <p:sp>
        <p:nvSpPr>
          <p:cNvPr id="295951" name="Text Box 15"/>
          <p:cNvSpPr txBox="1"/>
          <p:nvPr/>
        </p:nvSpPr>
        <p:spPr>
          <a:xfrm>
            <a:off x="827088" y="1219200"/>
            <a:ext cx="2952750" cy="519113"/>
          </a:xfrm>
          <a:prstGeom prst="rect">
            <a:avLst/>
          </a:prstGeom>
          <a:noFill/>
          <a:ln w="9525">
            <a:noFill/>
          </a:ln>
        </p:spPr>
        <p:txBody>
          <a:bodyPr>
            <a:spAutoFit/>
          </a:bodyPr>
          <a:p>
            <a:pPr eaLnBrk="1" hangingPunct="1"/>
            <a:r>
              <a:rPr lang="zh-CN" altLang="en-US" sz="2800" b="1" dirty="0">
                <a:solidFill>
                  <a:srgbClr val="FF0000"/>
                </a:solidFill>
                <a:latin typeface="Times New Roman" panose="02020603050405020304" pitchFamily="18" charset="0"/>
              </a:rPr>
              <a:t>订</a:t>
            </a:r>
            <a:r>
              <a:rPr lang="en-US" altLang="zh-CN" sz="2800" b="1" dirty="0">
                <a:solidFill>
                  <a:srgbClr val="FF0000"/>
                </a:solidFill>
                <a:latin typeface="Times New Roman" panose="02020603050405020304" pitchFamily="18" charset="0"/>
              </a:rPr>
              <a:t>4</a:t>
            </a:r>
            <a:r>
              <a:rPr lang="zh-CN" altLang="en-US" sz="2800" b="1" dirty="0">
                <a:solidFill>
                  <a:srgbClr val="FF0000"/>
                </a:solidFill>
                <a:latin typeface="Times New Roman" panose="02020603050405020304" pitchFamily="18" charset="0"/>
              </a:rPr>
              <a:t>张票：</a:t>
            </a:r>
            <a:r>
              <a:rPr lang="en-US" altLang="zh-CN" sz="2800" b="1" dirty="0">
                <a:solidFill>
                  <a:srgbClr val="FF0000"/>
                </a:solidFill>
                <a:latin typeface="Times New Roman" panose="02020603050405020304" pitchFamily="18" charset="0"/>
              </a:rPr>
              <a:t>10-6=4</a:t>
            </a:r>
            <a:endParaRPr lang="en-US" altLang="zh-CN" sz="2800" b="1" dirty="0">
              <a:latin typeface="Times New Roman" panose="02020603050405020304" pitchFamily="18" charset="0"/>
            </a:endParaRPr>
          </a:p>
        </p:txBody>
      </p:sp>
      <p:sp>
        <p:nvSpPr>
          <p:cNvPr id="295952" name="AutoShape 16"/>
          <p:cNvSpPr/>
          <p:nvPr/>
        </p:nvSpPr>
        <p:spPr>
          <a:xfrm rot="3139655">
            <a:off x="2705100" y="2247900"/>
            <a:ext cx="1828800" cy="838200"/>
          </a:xfrm>
          <a:prstGeom prst="rightArrow">
            <a:avLst>
              <a:gd name="adj1" fmla="val 50000"/>
              <a:gd name="adj2" fmla="val 54545"/>
            </a:avLst>
          </a:prstGeom>
          <a:solidFill>
            <a:schemeClr val="hlink">
              <a:alpha val="50195"/>
            </a:schemeClr>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000" dirty="0">
                <a:latin typeface="Times New Roman" panose="02020603050405020304" pitchFamily="18" charset="0"/>
              </a:rPr>
              <a:t>4</a:t>
            </a:r>
            <a:endParaRPr lang="zh-CN" altLang="en-US" sz="2000" dirty="0">
              <a:latin typeface="Times New Roman" panose="02020603050405020304" pitchFamily="18" charset="0"/>
            </a:endParaRPr>
          </a:p>
        </p:txBody>
      </p:sp>
      <p:sp>
        <p:nvSpPr>
          <p:cNvPr id="295953" name="AutoShape 17"/>
          <p:cNvSpPr/>
          <p:nvPr/>
        </p:nvSpPr>
        <p:spPr>
          <a:xfrm rot="-3313578">
            <a:off x="4953000" y="2286000"/>
            <a:ext cx="1828800" cy="762000"/>
          </a:xfrm>
          <a:prstGeom prst="leftArrow">
            <a:avLst>
              <a:gd name="adj1" fmla="val 50000"/>
              <a:gd name="adj2" fmla="val 60000"/>
            </a:avLst>
          </a:prstGeom>
          <a:solidFill>
            <a:schemeClr val="hlink">
              <a:alpha val="50195"/>
            </a:schemeClr>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000" dirty="0">
                <a:latin typeface="Times New Roman" panose="02020603050405020304" pitchFamily="18" charset="0"/>
              </a:rPr>
              <a:t>2</a:t>
            </a:r>
            <a:endParaRPr lang="zh-CN" altLang="en-US" sz="2000" dirty="0">
              <a:latin typeface="Times New Roman" panose="02020603050405020304" pitchFamily="18" charset="0"/>
            </a:endParaRPr>
          </a:p>
        </p:txBody>
      </p:sp>
      <p:sp>
        <p:nvSpPr>
          <p:cNvPr id="295954" name="AutoShape 18"/>
          <p:cNvSpPr>
            <a:spLocks noChangeArrowheads="1"/>
          </p:cNvSpPr>
          <p:nvPr/>
        </p:nvSpPr>
        <p:spPr bwMode="auto">
          <a:xfrm rot="3218516">
            <a:off x="1638300" y="2857500"/>
            <a:ext cx="2438400" cy="838200"/>
          </a:xfrm>
          <a:prstGeom prst="leftArrow">
            <a:avLst>
              <a:gd name="adj1" fmla="val 50000"/>
              <a:gd name="adj2" fmla="val 72727"/>
            </a:avLst>
          </a:prstGeom>
          <a:solidFill>
            <a:schemeClr val="accent2">
              <a:lumMod val="20000"/>
              <a:lumOff val="80000"/>
              <a:alpha val="65000"/>
            </a:schemeClr>
          </a:solidFill>
          <a:ln w="9525">
            <a:solidFill>
              <a:schemeClr val="tx1"/>
            </a:solid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a:t>
            </a:r>
            <a:endPar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5955" name="AutoShape 19"/>
          <p:cNvSpPr>
            <a:spLocks noChangeArrowheads="1"/>
          </p:cNvSpPr>
          <p:nvPr/>
        </p:nvSpPr>
        <p:spPr bwMode="auto">
          <a:xfrm rot="-3177541">
            <a:off x="5386388" y="3001963"/>
            <a:ext cx="2286000" cy="800100"/>
          </a:xfrm>
          <a:prstGeom prst="rightArrow">
            <a:avLst>
              <a:gd name="adj1" fmla="val 50000"/>
              <a:gd name="adj2" fmla="val 71429"/>
            </a:avLst>
          </a:prstGeom>
          <a:solidFill>
            <a:schemeClr val="accent2">
              <a:lumMod val="20000"/>
              <a:lumOff val="80000"/>
              <a:alpha val="65000"/>
            </a:schemeClr>
          </a:solidFill>
          <a:ln w="9525">
            <a:solidFill>
              <a:schemeClr val="tx1"/>
            </a:solid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10</a:t>
            </a:r>
            <a:endParaRPr kumimoji="0" lang="zh-CN" altLang="en-US" sz="2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90" name="WordArt 20"/>
          <p:cNvSpPr>
            <a:spLocks noTextEdit="1"/>
          </p:cNvSpPr>
          <p:nvPr/>
        </p:nvSpPr>
        <p:spPr>
          <a:xfrm>
            <a:off x="4343400" y="3581400"/>
            <a:ext cx="571500" cy="762000"/>
          </a:xfrm>
          <a:prstGeom prst="rect">
            <a:avLst/>
          </a:prstGeom>
        </p:spPr>
        <p:txBody>
          <a:bodyPr wrap="none" fromWordArt="1">
            <a:prstTxWarp prst="textFadeUp">
              <a:avLst>
                <a:gd name="adj" fmla="val 9991"/>
              </a:avLst>
            </a:prstTxWarp>
            <a:normAutofit/>
          </a:bodyPr>
          <a:p>
            <a:pPr algn="ctr"/>
            <a:r>
              <a:rPr lang="zh-CN" altLang="en-US" sz="6000">
                <a:ln w="12700" cap="flat" cmpd="sng">
                  <a:solidFill>
                    <a:srgbClr val="B2B2B2"/>
                  </a:solidFill>
                  <a:prstDash val="solid"/>
                  <a:headEnd type="none" w="med" len="med"/>
                  <a:tailEnd type="none" w="med" len="med"/>
                </a:ln>
                <a:gradFill rotWithShape="1">
                  <a:gsLst>
                    <a:gs pos="0">
                      <a:srgbClr val="520402"/>
                    </a:gs>
                    <a:gs pos="100000">
                      <a:srgbClr val="FFCC00"/>
                    </a:gs>
                  </a:gsLst>
                  <a:lin ang="5400000" scaled="1"/>
                  <a:tileRect/>
                </a:gradFill>
                <a:effectLst>
                  <a:outerShdw dist="35921" dir="2699999" sy="50000" rotWithShape="0">
                    <a:srgbClr val="875B0D"/>
                  </a:outerShdw>
                </a:effectLst>
                <a:latin typeface="宋体" panose="02010600030101010101" pitchFamily="2" charset="-122"/>
                <a:ea typeface="宋体" panose="02010600030101010101" pitchFamily="2" charset="-122"/>
              </a:rPr>
              <a:t>？</a:t>
            </a:r>
            <a:endParaRPr lang="zh-CN" altLang="en-US" sz="6000">
              <a:ln w="12700" cap="flat" cmpd="sng">
                <a:solidFill>
                  <a:srgbClr val="B2B2B2"/>
                </a:solidFill>
                <a:prstDash val="solid"/>
                <a:headEnd type="none" w="med" len="med"/>
                <a:tailEnd type="none" w="med" len="med"/>
              </a:ln>
              <a:gradFill rotWithShape="1">
                <a:gsLst>
                  <a:gs pos="0">
                    <a:srgbClr val="520402"/>
                  </a:gs>
                  <a:gs pos="100000">
                    <a:srgbClr val="FFCC00"/>
                  </a:gs>
                </a:gsLst>
                <a:lin ang="5400000" scaled="1"/>
                <a:tileRect/>
              </a:gradFill>
              <a:effectLst>
                <a:outerShdw dist="35921" dir="2699999" sy="50000" rotWithShape="0">
                  <a:srgbClr val="875B0D"/>
                </a:outerShdw>
              </a:effectLst>
              <a:latin typeface="宋体" panose="02010600030101010101" pitchFamily="2" charset="-122"/>
              <a:ea typeface="宋体" panose="02010600030101010101" pitchFamily="2" charset="-122"/>
            </a:endParaRPr>
          </a:p>
        </p:txBody>
      </p:sp>
      <p:sp>
        <p:nvSpPr>
          <p:cNvPr id="11" name="动作按钮: 后退或前一项 10">
            <a:hlinkClick r:id="rId1" action="ppaction://hlinksldjump" highlightClick="1"/>
          </p:cNvPr>
          <p:cNvSpPr/>
          <p:nvPr/>
        </p:nvSpPr>
        <p:spPr>
          <a:xfrm>
            <a:off x="7380288" y="6308725"/>
            <a:ext cx="719138"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092" name="日期占位符 15"/>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46093"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59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5951">
                                            <p:txEl>
                                              <p:charRg st="0"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5950">
                                            <p:txEl>
                                              <p:charRg st="0"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595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95953"/>
                                        </p:tgtEl>
                                        <p:attrNameLst>
                                          <p:attrName>style.visibility</p:attrName>
                                        </p:attrNameLst>
                                      </p:cBhvr>
                                      <p:to>
                                        <p:strVal val="visible"/>
                                      </p:to>
                                    </p:set>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46090"/>
                                        </p:tgtEl>
                                        <p:attrNameLst>
                                          <p:attrName>style.visibility</p:attrName>
                                        </p:attrNameLst>
                                      </p:cBhvr>
                                      <p:to>
                                        <p:strVal val="visible"/>
                                      </p:to>
                                    </p:set>
                                    <p:anim calcmode="lin" valueType="num">
                                      <p:cBhvr additive="base">
                                        <p:cTn id="29" dur="500" fill="hold"/>
                                        <p:tgtEl>
                                          <p:spTgt spid="46090"/>
                                        </p:tgtEl>
                                        <p:attrNameLst>
                                          <p:attrName>ppt_x</p:attrName>
                                        </p:attrNameLst>
                                      </p:cBhvr>
                                      <p:tavLst>
                                        <p:tav tm="0">
                                          <p:val>
                                            <p:strVal val="0-#ppt_w/2"/>
                                          </p:val>
                                        </p:tav>
                                        <p:tav tm="100000">
                                          <p:val>
                                            <p:strVal val="#ppt_x"/>
                                          </p:val>
                                        </p:tav>
                                      </p:tavLst>
                                    </p:anim>
                                    <p:anim calcmode="lin" valueType="num">
                                      <p:cBhvr additive="base">
                                        <p:cTn id="30" dur="500" fill="hold"/>
                                        <p:tgtEl>
                                          <p:spTgt spid="4609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50" grpId="0" build="p"/>
      <p:bldP spid="295951" grpId="0" build="p"/>
      <p:bldP spid="295952" grpId="0" animBg="1"/>
      <p:bldP spid="295953" grpId="0" animBg="1"/>
      <p:bldP spid="295954" grpId="0" animBg="1"/>
      <p:bldP spid="29595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xfrm>
            <a:off x="357188" y="304800"/>
            <a:ext cx="7715250" cy="819150"/>
          </a:xfrm>
          <a:ln/>
        </p:spPr>
        <p:txBody>
          <a:bodyPr vert="horz" wrap="square" lIns="91440" tIns="45720" rIns="91440" bIns="45720" anchor="b"/>
          <a:p>
            <a:pPr/>
            <a:r>
              <a:rPr lang="en-US" altLang="zh-CN" dirty="0">
                <a:solidFill>
                  <a:srgbClr val="0039AC"/>
                </a:solidFill>
                <a:latin typeface="楷体_GB2312"/>
                <a:ea typeface="楷体_GB2312"/>
                <a:cs typeface="+mj-cs"/>
              </a:rPr>
              <a:t>1.4 </a:t>
            </a:r>
            <a:r>
              <a:rPr lang="zh-CN" altLang="en-US" dirty="0">
                <a:solidFill>
                  <a:srgbClr val="0039AC"/>
                </a:solidFill>
                <a:latin typeface="楷体_GB2312"/>
                <a:ea typeface="楷体_GB2312"/>
                <a:cs typeface="+mj-cs"/>
              </a:rPr>
              <a:t>数据独立性</a:t>
            </a:r>
            <a:endParaRPr lang="zh-CN" altLang="en-US" dirty="0">
              <a:solidFill>
                <a:srgbClr val="0039AC"/>
              </a:solidFill>
              <a:latin typeface="楷体_GB2312"/>
              <a:ea typeface="楷体_GB2312"/>
              <a:cs typeface="+mj-cs"/>
            </a:endParaRPr>
          </a:p>
        </p:txBody>
      </p:sp>
      <p:sp>
        <p:nvSpPr>
          <p:cNvPr id="38915"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指应用程序不会因数据的物理表示方式和访问技术的改变而改变，</a:t>
            </a:r>
            <a:endParaRPr lang="en-US" altLang="zh-CN" dirty="0">
              <a:latin typeface="仿宋_GB2312"/>
              <a:ea typeface="仿宋_GB2312"/>
              <a:cs typeface="+mn-cs"/>
            </a:endParaRPr>
          </a:p>
          <a:p>
            <a:pPr/>
            <a:r>
              <a:rPr lang="zh-CN" altLang="zh-CN" dirty="0">
                <a:latin typeface="仿宋_GB2312"/>
                <a:ea typeface="仿宋_GB2312"/>
                <a:cs typeface="+mn-cs"/>
              </a:rPr>
              <a:t>即应用程序不依赖于任何特定的物理表示方式和访问技术，</a:t>
            </a:r>
            <a:endParaRPr lang="en-US" altLang="zh-CN" dirty="0">
              <a:latin typeface="仿宋_GB2312"/>
              <a:ea typeface="仿宋_GB2312"/>
              <a:cs typeface="+mn-cs"/>
            </a:endParaRPr>
          </a:p>
          <a:p>
            <a:pPr/>
            <a:r>
              <a:rPr lang="zh-CN" altLang="zh-CN" dirty="0">
                <a:latin typeface="仿宋_GB2312"/>
                <a:ea typeface="仿宋_GB2312"/>
                <a:cs typeface="+mn-cs"/>
              </a:rPr>
              <a:t>包含两个方面：</a:t>
            </a:r>
            <a:endParaRPr lang="en-US" altLang="zh-CN" dirty="0">
              <a:latin typeface="仿宋_GB2312"/>
              <a:ea typeface="仿宋_GB2312"/>
              <a:cs typeface="+mn-cs"/>
            </a:endParaRPr>
          </a:p>
          <a:p>
            <a:pPr lvl="1"/>
            <a:r>
              <a:rPr lang="zh-CN" altLang="zh-CN" dirty="0">
                <a:solidFill>
                  <a:srgbClr val="FF0000"/>
                </a:solidFill>
                <a:latin typeface="仿宋_GB2312"/>
                <a:ea typeface="仿宋_GB2312"/>
              </a:rPr>
              <a:t>逻辑独立性</a:t>
            </a:r>
            <a:endParaRPr lang="en-US" altLang="zh-CN" dirty="0">
              <a:solidFill>
                <a:srgbClr val="FF0000"/>
              </a:solidFill>
              <a:latin typeface="仿宋_GB2312"/>
              <a:ea typeface="仿宋_GB2312"/>
            </a:endParaRPr>
          </a:p>
          <a:p>
            <a:pPr lvl="1"/>
            <a:r>
              <a:rPr lang="zh-CN" altLang="zh-CN" dirty="0">
                <a:solidFill>
                  <a:srgbClr val="FF0000"/>
                </a:solidFill>
                <a:latin typeface="仿宋_GB2312"/>
                <a:ea typeface="仿宋_GB2312"/>
              </a:rPr>
              <a:t>物理独立性</a:t>
            </a:r>
            <a:endParaRPr lang="zh-CN" altLang="en-US" dirty="0">
              <a:solidFill>
                <a:srgbClr val="FF0000"/>
              </a:solidFill>
              <a:latin typeface="仿宋_GB2312"/>
              <a:ea typeface="仿宋_GB2312"/>
            </a:endParaRPr>
          </a:p>
        </p:txBody>
      </p:sp>
      <p:sp>
        <p:nvSpPr>
          <p:cNvPr id="47108"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47109"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8915">
                                            <p:txEl>
                                              <p:charRg st="0" end="30"/>
                                            </p:txEl>
                                          </p:spTgt>
                                        </p:tgtEl>
                                        <p:attrNameLst>
                                          <p:attrName>style.visibility</p:attrName>
                                        </p:attrNameLst>
                                      </p:cBhvr>
                                      <p:to>
                                        <p:strVal val="visible"/>
                                      </p:to>
                                    </p:set>
                                    <p:animEffect transition="in" filter="blinds(horizontal)">
                                      <p:cBhvr>
                                        <p:cTn id="7" dur="500"/>
                                        <p:tgtEl>
                                          <p:spTgt spid="38915">
                                            <p:txEl>
                                              <p:charRg st="0" end="3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8915">
                                            <p:txEl>
                                              <p:charRg st="30" end="57"/>
                                            </p:txEl>
                                          </p:spTgt>
                                        </p:tgtEl>
                                        <p:attrNameLst>
                                          <p:attrName>style.visibility</p:attrName>
                                        </p:attrNameLst>
                                      </p:cBhvr>
                                      <p:to>
                                        <p:strVal val="visible"/>
                                      </p:to>
                                    </p:set>
                                    <p:animEffect transition="in" filter="blinds(horizontal)">
                                      <p:cBhvr>
                                        <p:cTn id="11" dur="500"/>
                                        <p:tgtEl>
                                          <p:spTgt spid="38915">
                                            <p:txEl>
                                              <p:charRg st="30" end="57"/>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8915">
                                            <p:txEl>
                                              <p:charRg st="57" end="65"/>
                                            </p:txEl>
                                          </p:spTgt>
                                        </p:tgtEl>
                                        <p:attrNameLst>
                                          <p:attrName>style.visibility</p:attrName>
                                        </p:attrNameLst>
                                      </p:cBhvr>
                                      <p:to>
                                        <p:strVal val="visible"/>
                                      </p:to>
                                    </p:set>
                                    <p:animEffect transition="in" filter="blinds(horizontal)">
                                      <p:cBhvr>
                                        <p:cTn id="15" dur="500"/>
                                        <p:tgtEl>
                                          <p:spTgt spid="38915">
                                            <p:txEl>
                                              <p:charRg st="57" end="6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8915">
                                            <p:txEl>
                                              <p:charRg st="65" end="71"/>
                                            </p:txEl>
                                          </p:spTgt>
                                        </p:tgtEl>
                                        <p:attrNameLst>
                                          <p:attrName>style.visibility</p:attrName>
                                        </p:attrNameLst>
                                      </p:cBhvr>
                                      <p:to>
                                        <p:strVal val="visible"/>
                                      </p:to>
                                    </p:set>
                                    <p:animEffect transition="in" filter="blinds(horizontal)">
                                      <p:cBhvr>
                                        <p:cTn id="19" dur="500"/>
                                        <p:tgtEl>
                                          <p:spTgt spid="38915">
                                            <p:txEl>
                                              <p:charRg st="65" end="71"/>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8915">
                                            <p:txEl>
                                              <p:charRg st="71" end="77"/>
                                            </p:txEl>
                                          </p:spTgt>
                                        </p:tgtEl>
                                        <p:attrNameLst>
                                          <p:attrName>style.visibility</p:attrName>
                                        </p:attrNameLst>
                                      </p:cBhvr>
                                      <p:to>
                                        <p:strVal val="visible"/>
                                      </p:to>
                                    </p:set>
                                    <p:animEffect transition="in" filter="blinds(horizontal)">
                                      <p:cBhvr>
                                        <p:cTn id="23" dur="500"/>
                                        <p:tgtEl>
                                          <p:spTgt spid="38915">
                                            <p:txEl>
                                              <p:charRg st="71"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物理独立性</a:t>
            </a:r>
            <a:endParaRPr lang="zh-CN" altLang="en-US" dirty="0">
              <a:solidFill>
                <a:srgbClr val="0039AC"/>
              </a:solidFill>
              <a:latin typeface="楷体_GB2312"/>
              <a:ea typeface="楷体_GB2312"/>
              <a:cs typeface="+mj-cs"/>
            </a:endParaRPr>
          </a:p>
        </p:txBody>
      </p:sp>
      <p:sp>
        <p:nvSpPr>
          <p:cNvPr id="39939" name="内容占位符 2"/>
          <p:cNvSpPr>
            <a:spLocks noGrp="1"/>
          </p:cNvSpPr>
          <p:nvPr>
            <p:ph idx="1"/>
          </p:nvPr>
        </p:nvSpPr>
        <p:spPr>
          <a:xfrm>
            <a:off x="566738" y="1414463"/>
            <a:ext cx="8001000" cy="1582737"/>
          </a:xfrm>
          <a:ln/>
        </p:spPr>
        <p:txBody>
          <a:bodyPr vert="horz" wrap="square" lIns="91440" tIns="45720" rIns="91440" bIns="45720" anchor="t"/>
          <a:p>
            <a:pPr/>
            <a:r>
              <a:rPr lang="zh-CN" altLang="zh-CN" dirty="0">
                <a:latin typeface="仿宋_GB2312"/>
                <a:ea typeface="仿宋_GB2312"/>
                <a:cs typeface="+mn-cs"/>
              </a:rPr>
              <a:t>指当数据的存储位置或存储结构发生变化时，不影响应用程序的特性</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19" name="矩形 18"/>
          <p:cNvSpPr/>
          <p:nvPr/>
        </p:nvSpPr>
        <p:spPr>
          <a:xfrm>
            <a:off x="1258888" y="4089400"/>
            <a:ext cx="1225550" cy="647700"/>
          </a:xfrm>
          <a:prstGeom prst="rect">
            <a:avLst/>
          </a:prstGeom>
          <a:solidFill>
            <a:schemeClr val="accent2">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2060"/>
                </a:solidFill>
                <a:effectLst/>
                <a:uLnTx/>
                <a:uFillTx/>
                <a:latin typeface="华文隶书" panose="02010800040101010101" pitchFamily="2" charset="-122"/>
                <a:ea typeface="华文隶书" panose="02010800040101010101" pitchFamily="2" charset="-122"/>
                <a:cs typeface="+mn-cs"/>
              </a:rPr>
              <a:t>应用程序</a:t>
            </a:r>
            <a:endParaRPr kumimoji="0" lang="zh-CN" altLang="en-US" sz="2000" b="0" i="0" u="none" strike="noStrike" kern="1200" cap="none" spc="0" normalizeH="0" baseline="0" noProof="0" dirty="0">
              <a:ln>
                <a:noFill/>
              </a:ln>
              <a:solidFill>
                <a:srgbClr val="002060"/>
              </a:solidFill>
              <a:effectLst/>
              <a:uLnTx/>
              <a:uFillTx/>
              <a:latin typeface="华文隶书" panose="02010800040101010101" pitchFamily="2" charset="-122"/>
              <a:ea typeface="华文隶书" panose="02010800040101010101" pitchFamily="2" charset="-122"/>
              <a:cs typeface="+mn-cs"/>
            </a:endParaRPr>
          </a:p>
        </p:txBody>
      </p:sp>
      <p:sp>
        <p:nvSpPr>
          <p:cNvPr id="20" name="右箭头 19"/>
          <p:cNvSpPr/>
          <p:nvPr/>
        </p:nvSpPr>
        <p:spPr>
          <a:xfrm>
            <a:off x="2484438" y="4292600"/>
            <a:ext cx="647700" cy="288925"/>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右箭头 20"/>
          <p:cNvSpPr/>
          <p:nvPr/>
        </p:nvSpPr>
        <p:spPr>
          <a:xfrm>
            <a:off x="5219700" y="4292600"/>
            <a:ext cx="647700" cy="288925"/>
          </a:xfrm>
          <a:prstGeom prst="rightArrow">
            <a:avLst/>
          </a:prstGeom>
          <a:solidFill>
            <a:srgbClr val="0070C0">
              <a:alpha val="50000"/>
            </a:srgbClr>
          </a:solid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23"/>
          <p:cNvGrpSpPr/>
          <p:nvPr/>
        </p:nvGrpSpPr>
        <p:grpSpPr>
          <a:xfrm>
            <a:off x="3132138" y="3213100"/>
            <a:ext cx="2087562" cy="2303463"/>
            <a:chOff x="3131840" y="3212976"/>
            <a:chExt cx="2088232" cy="2304256"/>
          </a:xfrm>
        </p:grpSpPr>
        <p:grpSp>
          <p:nvGrpSpPr>
            <p:cNvPr id="48146" name="组合 11"/>
            <p:cNvGrpSpPr/>
            <p:nvPr/>
          </p:nvGrpSpPr>
          <p:grpSpPr>
            <a:xfrm>
              <a:off x="3131840" y="3212976"/>
              <a:ext cx="2088232" cy="2304256"/>
              <a:chOff x="3275856" y="3212976"/>
              <a:chExt cx="2088232" cy="2304256"/>
            </a:xfrm>
          </p:grpSpPr>
          <p:sp>
            <p:nvSpPr>
              <p:cNvPr id="6" name="流程图: 磁盘 5"/>
              <p:cNvSpPr/>
              <p:nvPr/>
            </p:nvSpPr>
            <p:spPr>
              <a:xfrm>
                <a:off x="3275856" y="3212976"/>
                <a:ext cx="2088232" cy="2304256"/>
              </a:xfrm>
              <a:prstGeom prst="flowChartMagneticDisk">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流程图: 文档 6"/>
              <p:cNvSpPr/>
              <p:nvPr/>
            </p:nvSpPr>
            <p:spPr>
              <a:xfrm>
                <a:off x="4211193" y="4076873"/>
                <a:ext cx="792417" cy="504999"/>
              </a:xfrm>
              <a:prstGeom prst="flowChartDocumen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420364" y="4126103"/>
                <a:ext cx="790829" cy="358899"/>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D:\x</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9" name="流程图: 文档 8"/>
              <p:cNvSpPr/>
              <p:nvPr/>
            </p:nvSpPr>
            <p:spPr>
              <a:xfrm>
                <a:off x="4211193" y="4724796"/>
                <a:ext cx="792417" cy="504999"/>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3420364" y="4724796"/>
                <a:ext cx="790829" cy="36048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8000"/>
                    </a:solidFill>
                    <a:effectLst/>
                    <a:uLnTx/>
                    <a:uFillTx/>
                    <a:latin typeface="+mn-lt"/>
                    <a:ea typeface="+mn-ea"/>
                    <a:cs typeface="+mn-cs"/>
                  </a:rPr>
                  <a:t>E:\a</a:t>
                </a:r>
                <a:endParaRPr kumimoji="0" lang="zh-CN" altLang="en-US" sz="1800" b="0" i="0" u="none" strike="noStrike" kern="1200" cap="none" spc="0" normalizeH="0" baseline="0" noProof="0" dirty="0">
                  <a:ln>
                    <a:noFill/>
                  </a:ln>
                  <a:solidFill>
                    <a:srgbClr val="008000"/>
                  </a:solidFill>
                  <a:effectLst/>
                  <a:uLnTx/>
                  <a:uFillTx/>
                  <a:latin typeface="+mn-lt"/>
                  <a:ea typeface="+mn-ea"/>
                  <a:cs typeface="+mn-cs"/>
                </a:endParaRPr>
              </a:p>
            </p:txBody>
          </p:sp>
        </p:grpSp>
        <p:sp>
          <p:nvSpPr>
            <p:cNvPr id="22" name="矩形 21"/>
            <p:cNvSpPr/>
            <p:nvPr/>
          </p:nvSpPr>
          <p:spPr>
            <a:xfrm>
              <a:off x="3455794" y="3357489"/>
              <a:ext cx="1440324" cy="503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学生数据库</a:t>
              </a:r>
              <a:r>
                <a:rPr kumimoji="0" lang="en-US" altLang="zh-CN"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endPar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grpSp>
      <p:grpSp>
        <p:nvGrpSpPr>
          <p:cNvPr id="4" name="组合 24"/>
          <p:cNvGrpSpPr/>
          <p:nvPr/>
        </p:nvGrpSpPr>
        <p:grpSpPr>
          <a:xfrm>
            <a:off x="5867400" y="3213100"/>
            <a:ext cx="2089150" cy="2303463"/>
            <a:chOff x="5868144" y="3212976"/>
            <a:chExt cx="2088232" cy="2304256"/>
          </a:xfrm>
        </p:grpSpPr>
        <p:grpSp>
          <p:nvGrpSpPr>
            <p:cNvPr id="48139" name="组合 12"/>
            <p:cNvGrpSpPr/>
            <p:nvPr/>
          </p:nvGrpSpPr>
          <p:grpSpPr>
            <a:xfrm>
              <a:off x="5868144" y="3212976"/>
              <a:ext cx="2088232" cy="2304256"/>
              <a:chOff x="3275856" y="3212976"/>
              <a:chExt cx="2088232" cy="2304256"/>
            </a:xfrm>
          </p:grpSpPr>
          <p:sp>
            <p:nvSpPr>
              <p:cNvPr id="14" name="流程图: 磁盘 13"/>
              <p:cNvSpPr/>
              <p:nvPr/>
            </p:nvSpPr>
            <p:spPr>
              <a:xfrm>
                <a:off x="3275856" y="3212976"/>
                <a:ext cx="2088232" cy="2304256"/>
              </a:xfrm>
              <a:prstGeom prst="flowChartMagneticDisk">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流程图: 文档 14"/>
              <p:cNvSpPr/>
              <p:nvPr/>
            </p:nvSpPr>
            <p:spPr>
              <a:xfrm>
                <a:off x="4212069" y="4076873"/>
                <a:ext cx="791815" cy="504999"/>
              </a:xfrm>
              <a:prstGeom prst="flowChartDocumen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3420256" y="4126103"/>
                <a:ext cx="791814" cy="358899"/>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FF0000"/>
                    </a:solidFill>
                    <a:effectLst/>
                    <a:uLnTx/>
                    <a:uFillTx/>
                    <a:latin typeface="+mn-lt"/>
                    <a:ea typeface="+mn-ea"/>
                    <a:cs typeface="+mn-cs"/>
                  </a:rPr>
                  <a:t>D:\x</a:t>
                </a:r>
                <a:endParaRPr kumimoji="0" lang="zh-CN" altLang="en-US" sz="1800" b="0" i="0" u="none" strike="noStrike" kern="1200" cap="none" spc="0" normalizeH="0" baseline="0" noProof="0" dirty="0">
                  <a:ln>
                    <a:noFill/>
                  </a:ln>
                  <a:solidFill>
                    <a:srgbClr val="FF0000"/>
                  </a:solidFill>
                  <a:effectLst/>
                  <a:uLnTx/>
                  <a:uFillTx/>
                  <a:latin typeface="+mn-lt"/>
                  <a:ea typeface="+mn-ea"/>
                  <a:cs typeface="+mn-cs"/>
                </a:endParaRPr>
              </a:p>
            </p:txBody>
          </p:sp>
          <p:sp>
            <p:nvSpPr>
              <p:cNvPr id="17" name="流程图: 文档 16"/>
              <p:cNvSpPr/>
              <p:nvPr/>
            </p:nvSpPr>
            <p:spPr>
              <a:xfrm>
                <a:off x="4212069" y="4724796"/>
                <a:ext cx="791815" cy="504999"/>
              </a:xfrm>
              <a:prstGeom prst="flowChartDocumen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3420256" y="4724796"/>
                <a:ext cx="791814" cy="360487"/>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002060"/>
                    </a:solidFill>
                    <a:effectLst/>
                    <a:uLnTx/>
                    <a:uFillTx/>
                    <a:latin typeface="+mn-lt"/>
                    <a:ea typeface="+mn-ea"/>
                    <a:cs typeface="+mn-cs"/>
                  </a:rPr>
                  <a:t>F:\b</a:t>
                </a:r>
                <a:endParaRPr kumimoji="0" lang="zh-CN" altLang="en-US" sz="1800" b="0" i="0" u="none" strike="noStrike" kern="1200" cap="none" spc="0" normalizeH="0" baseline="0" noProof="0" dirty="0">
                  <a:ln>
                    <a:noFill/>
                  </a:ln>
                  <a:solidFill>
                    <a:srgbClr val="002060"/>
                  </a:solidFill>
                  <a:effectLst/>
                  <a:uLnTx/>
                  <a:uFillTx/>
                  <a:latin typeface="+mn-lt"/>
                  <a:ea typeface="+mn-ea"/>
                  <a:cs typeface="+mn-cs"/>
                </a:endParaRPr>
              </a:p>
            </p:txBody>
          </p:sp>
        </p:grpSp>
        <p:sp>
          <p:nvSpPr>
            <p:cNvPr id="23" name="矩形 22"/>
            <p:cNvSpPr/>
            <p:nvPr/>
          </p:nvSpPr>
          <p:spPr>
            <a:xfrm>
              <a:off x="6215654" y="3344784"/>
              <a:ext cx="1440817" cy="504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学生数据库</a:t>
              </a:r>
              <a:r>
                <a:rPr kumimoji="0" lang="en-US" altLang="zh-CN"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endPar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grpSp>
      <p:sp>
        <p:nvSpPr>
          <p:cNvPr id="48137" name="日期占位符 26"/>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48138" name="灯片编号占位符 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9939">
                                            <p:txEl>
                                              <p:charRg st="0" end="32"/>
                                            </p:txEl>
                                          </p:spTgt>
                                        </p:tgtEl>
                                        <p:attrNameLst>
                                          <p:attrName>style.visibility</p:attrName>
                                        </p:attrNameLst>
                                      </p:cBhvr>
                                      <p:to>
                                        <p:strVal val="visible"/>
                                      </p:to>
                                    </p:set>
                                    <p:animEffect transition="in" filter="blinds(horizontal)">
                                      <p:cBhvr>
                                        <p:cTn id="7" dur="500"/>
                                        <p:tgtEl>
                                          <p:spTgt spid="39939">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55"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1000" fill="hold"/>
                                        <p:tgtEl>
                                          <p:spTgt spid="20"/>
                                        </p:tgtEl>
                                        <p:attrNameLst>
                                          <p:attrName>ppt_w</p:attrName>
                                        </p:attrNameLst>
                                      </p:cBhvr>
                                      <p:tavLst>
                                        <p:tav tm="0">
                                          <p:val>
                                            <p:strVal val="#ppt_w*0.70"/>
                                          </p:val>
                                        </p:tav>
                                        <p:tav tm="100000">
                                          <p:val>
                                            <p:strVal val="#ppt_w"/>
                                          </p:val>
                                        </p:tav>
                                      </p:tavLst>
                                    </p:anim>
                                    <p:anim calcmode="lin" valueType="num">
                                      <p:cBhvr>
                                        <p:cTn id="18" dur="1000" fill="hold"/>
                                        <p:tgtEl>
                                          <p:spTgt spid="20"/>
                                        </p:tgtEl>
                                        <p:attrNameLst>
                                          <p:attrName>ppt_h</p:attrName>
                                        </p:attrNameLst>
                                      </p:cBhvr>
                                      <p:tavLst>
                                        <p:tav tm="0">
                                          <p:val>
                                            <p:strVal val="#ppt_h"/>
                                          </p:val>
                                        </p:tav>
                                        <p:tav tm="100000">
                                          <p:val>
                                            <p:strVal val="#ppt_h"/>
                                          </p:val>
                                        </p:tav>
                                      </p:tavLst>
                                    </p:anim>
                                    <p:animEffect transition="in" filter="fade">
                                      <p:cBhvr>
                                        <p:cTn id="19" dur="1000"/>
                                        <p:tgtEl>
                                          <p:spTgt spid="20"/>
                                        </p:tgtEl>
                                      </p:cBhvr>
                                    </p:animEffect>
                                  </p:childTnLst>
                                </p:cTn>
                              </p:par>
                            </p:childTnLst>
                          </p:cTn>
                        </p:par>
                        <p:par>
                          <p:cTn id="20" fill="hold">
                            <p:stCondLst>
                              <p:cond delay="1500"/>
                            </p:stCondLst>
                            <p:childTnLst>
                              <p:par>
                                <p:cTn id="21" presetID="8" presetClass="entr" presetSubtype="16"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amond(in)">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1000" fill="hold"/>
                                        <p:tgtEl>
                                          <p:spTgt spid="21"/>
                                        </p:tgtEl>
                                        <p:attrNameLst>
                                          <p:attrName>ppt_w</p:attrName>
                                        </p:attrNameLst>
                                      </p:cBhvr>
                                      <p:tavLst>
                                        <p:tav tm="0">
                                          <p:val>
                                            <p:strVal val="#ppt_w*0.70"/>
                                          </p:val>
                                        </p:tav>
                                        <p:tav tm="100000">
                                          <p:val>
                                            <p:strVal val="#ppt_w"/>
                                          </p:val>
                                        </p:tav>
                                      </p:tavLst>
                                    </p:anim>
                                    <p:anim calcmode="lin" valueType="num">
                                      <p:cBhvr>
                                        <p:cTn id="29" dur="1000" fill="hold"/>
                                        <p:tgtEl>
                                          <p:spTgt spid="21"/>
                                        </p:tgtEl>
                                        <p:attrNameLst>
                                          <p:attrName>ppt_h</p:attrName>
                                        </p:attrNameLst>
                                      </p:cBhvr>
                                      <p:tavLst>
                                        <p:tav tm="0">
                                          <p:val>
                                            <p:strVal val="#ppt_h"/>
                                          </p:val>
                                        </p:tav>
                                        <p:tav tm="100000">
                                          <p:val>
                                            <p:strVal val="#ppt_h"/>
                                          </p:val>
                                        </p:tav>
                                      </p:tavLst>
                                    </p:anim>
                                    <p:animEffect transition="in" filter="fade">
                                      <p:cBhvr>
                                        <p:cTn id="30" dur="1000"/>
                                        <p:tgtEl>
                                          <p:spTgt spid="21"/>
                                        </p:tgtEl>
                                      </p:cBhvr>
                                    </p:animEffect>
                                  </p:childTnLst>
                                </p:cTn>
                              </p:par>
                            </p:childTnLst>
                          </p:cTn>
                        </p:par>
                        <p:par>
                          <p:cTn id="31" fill="hold">
                            <p:stCondLst>
                              <p:cond delay="1000"/>
                            </p:stCondLst>
                            <p:childTnLst>
                              <p:par>
                                <p:cTn id="32" presetID="8" presetClass="entr" presetSubtype="16"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diamond(in)">
                                      <p:cBhvr>
                                        <p:cTn id="3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19" grpId="0" animBg="1"/>
      <p:bldP spid="20" grpId="0" animBg="1"/>
      <p:bldP spid="2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逻辑独立性</a:t>
            </a:r>
            <a:endParaRPr lang="zh-CN" altLang="en-US" dirty="0">
              <a:solidFill>
                <a:srgbClr val="0039AC"/>
              </a:solidFill>
              <a:latin typeface="楷体_GB2312"/>
              <a:ea typeface="楷体_GB2312"/>
              <a:cs typeface="+mj-cs"/>
            </a:endParaRPr>
          </a:p>
        </p:txBody>
      </p:sp>
      <p:sp>
        <p:nvSpPr>
          <p:cNvPr id="40963" name="内容占位符 2"/>
          <p:cNvSpPr>
            <a:spLocks noGrp="1"/>
          </p:cNvSpPr>
          <p:nvPr>
            <p:ph idx="1"/>
          </p:nvPr>
        </p:nvSpPr>
        <p:spPr>
          <a:xfrm>
            <a:off x="566738" y="1414463"/>
            <a:ext cx="8001000" cy="3167062"/>
          </a:xfrm>
          <a:ln/>
        </p:spPr>
        <p:txBody>
          <a:bodyPr vert="horz" wrap="square" lIns="91440" tIns="45720" rIns="91440" bIns="45720" anchor="t"/>
          <a:p>
            <a:pPr/>
            <a:r>
              <a:rPr lang="zh-CN" altLang="zh-CN" dirty="0">
                <a:latin typeface="仿宋_GB2312"/>
                <a:ea typeface="仿宋_GB2312"/>
                <a:cs typeface="+mn-cs"/>
              </a:rPr>
              <a:t>指当表达现实世界的信息内容发生变化时，</a:t>
            </a:r>
            <a:r>
              <a:rPr lang="zh-CN" altLang="en-US" dirty="0">
                <a:latin typeface="仿宋_GB2312"/>
                <a:ea typeface="仿宋_GB2312"/>
                <a:cs typeface="+mn-cs"/>
              </a:rPr>
              <a:t>如：</a:t>
            </a:r>
            <a:endParaRPr lang="en-US" altLang="zh-CN" dirty="0">
              <a:latin typeface="仿宋_GB2312"/>
              <a:ea typeface="仿宋_GB2312"/>
              <a:cs typeface="+mn-cs"/>
            </a:endParaRPr>
          </a:p>
          <a:p>
            <a:pPr lvl="1"/>
            <a:r>
              <a:rPr lang="zh-CN" altLang="zh-CN" dirty="0">
                <a:latin typeface="仿宋_GB2312"/>
                <a:ea typeface="仿宋_GB2312"/>
              </a:rPr>
              <a:t>增加</a:t>
            </a:r>
            <a:r>
              <a:rPr lang="zh-CN" altLang="en-US" dirty="0">
                <a:latin typeface="仿宋_GB2312"/>
                <a:ea typeface="仿宋_GB2312"/>
              </a:rPr>
              <a:t>信息</a:t>
            </a:r>
            <a:endParaRPr lang="en-US" altLang="zh-CN" dirty="0">
              <a:latin typeface="仿宋_GB2312"/>
              <a:ea typeface="仿宋_GB2312"/>
            </a:endParaRPr>
          </a:p>
          <a:p>
            <a:pPr lvl="1"/>
            <a:r>
              <a:rPr lang="zh-CN" altLang="zh-CN" dirty="0">
                <a:latin typeface="仿宋_GB2312"/>
                <a:ea typeface="仿宋_GB2312"/>
              </a:rPr>
              <a:t>删除无用</a:t>
            </a:r>
            <a:r>
              <a:rPr lang="zh-CN" altLang="en-US" dirty="0">
                <a:latin typeface="仿宋_GB2312"/>
                <a:ea typeface="仿宋_GB2312"/>
              </a:rPr>
              <a:t>信息</a:t>
            </a:r>
            <a:r>
              <a:rPr lang="zh-CN" altLang="zh-CN" dirty="0">
                <a:latin typeface="仿宋_GB2312"/>
                <a:ea typeface="仿宋_GB2312"/>
              </a:rPr>
              <a:t>等</a:t>
            </a:r>
            <a:endParaRPr lang="en-US" altLang="zh-CN" dirty="0">
              <a:latin typeface="仿宋_GB2312"/>
              <a:ea typeface="仿宋_GB2312"/>
            </a:endParaRPr>
          </a:p>
          <a:p>
            <a:pPr/>
            <a:r>
              <a:rPr lang="zh-CN" altLang="zh-CN" dirty="0">
                <a:latin typeface="仿宋_GB2312"/>
                <a:ea typeface="仿宋_GB2312"/>
                <a:cs typeface="+mn-cs"/>
              </a:rPr>
              <a:t>不影响应用程序的特性</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6" name="矩形 5"/>
          <p:cNvSpPr/>
          <p:nvPr/>
        </p:nvSpPr>
        <p:spPr>
          <a:xfrm>
            <a:off x="1835150" y="5013325"/>
            <a:ext cx="1223963" cy="647700"/>
          </a:xfrm>
          <a:prstGeom prst="rect">
            <a:avLst/>
          </a:prstGeom>
          <a:solidFill>
            <a:schemeClr val="accent2">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rgbClr val="002060"/>
                </a:solidFill>
                <a:effectLst/>
                <a:uLnTx/>
                <a:uFillTx/>
                <a:latin typeface="华文隶书" panose="02010800040101010101" pitchFamily="2" charset="-122"/>
                <a:ea typeface="华文隶书" panose="02010800040101010101" pitchFamily="2" charset="-122"/>
                <a:cs typeface="+mn-cs"/>
              </a:rPr>
              <a:t>应用程序</a:t>
            </a:r>
            <a:endParaRPr kumimoji="0" lang="zh-CN" altLang="en-US" sz="2000" b="0" i="0" u="none" strike="noStrike" kern="1200" cap="none" spc="0" normalizeH="0" baseline="0" noProof="0" dirty="0">
              <a:ln>
                <a:noFill/>
              </a:ln>
              <a:solidFill>
                <a:srgbClr val="002060"/>
              </a:solidFill>
              <a:effectLst/>
              <a:uLnTx/>
              <a:uFillTx/>
              <a:latin typeface="华文隶书" panose="02010800040101010101" pitchFamily="2" charset="-122"/>
              <a:ea typeface="华文隶书" panose="02010800040101010101" pitchFamily="2" charset="-122"/>
              <a:cs typeface="+mn-cs"/>
            </a:endParaRPr>
          </a:p>
        </p:txBody>
      </p:sp>
      <p:sp>
        <p:nvSpPr>
          <p:cNvPr id="7" name="右箭头 6"/>
          <p:cNvSpPr/>
          <p:nvPr/>
        </p:nvSpPr>
        <p:spPr>
          <a:xfrm>
            <a:off x="3059113" y="5229225"/>
            <a:ext cx="649288" cy="287338"/>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右箭头 7"/>
          <p:cNvSpPr/>
          <p:nvPr/>
        </p:nvSpPr>
        <p:spPr>
          <a:xfrm>
            <a:off x="5219700" y="5229225"/>
            <a:ext cx="647700" cy="287338"/>
          </a:xfrm>
          <a:prstGeom prst="rightArrow">
            <a:avLst/>
          </a:prstGeom>
          <a:solidFill>
            <a:srgbClr val="0070C0">
              <a:alpha val="50000"/>
            </a:srgbClr>
          </a:solidFill>
          <a:ln>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 name="组合 54"/>
          <p:cNvGrpSpPr/>
          <p:nvPr/>
        </p:nvGrpSpPr>
        <p:grpSpPr>
          <a:xfrm>
            <a:off x="3708400" y="4508500"/>
            <a:ext cx="1511300" cy="1657350"/>
            <a:chOff x="3131840" y="4509120"/>
            <a:chExt cx="1512168" cy="1656184"/>
          </a:xfrm>
        </p:grpSpPr>
        <p:sp>
          <p:nvSpPr>
            <p:cNvPr id="12" name="流程图: 磁盘 5"/>
            <p:cNvSpPr/>
            <p:nvPr/>
          </p:nvSpPr>
          <p:spPr>
            <a:xfrm>
              <a:off x="3131840" y="4553539"/>
              <a:ext cx="1512168" cy="1611765"/>
            </a:xfrm>
            <a:prstGeom prst="flowChartMagneticDisk">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10"/>
            <p:cNvSpPr/>
            <p:nvPr/>
          </p:nvSpPr>
          <p:spPr>
            <a:xfrm>
              <a:off x="3155667" y="4509120"/>
              <a:ext cx="1440689" cy="5044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学生数据库</a:t>
              </a:r>
              <a:r>
                <a:rPr kumimoji="0" lang="en-US" altLang="zh-CN"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endPar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grpSp>
          <p:nvGrpSpPr>
            <p:cNvPr id="49174" name="组合 34"/>
            <p:cNvGrpSpPr/>
            <p:nvPr/>
          </p:nvGrpSpPr>
          <p:grpSpPr>
            <a:xfrm>
              <a:off x="3635896" y="5229200"/>
              <a:ext cx="504056" cy="504056"/>
              <a:chOff x="6372200" y="2636912"/>
              <a:chExt cx="504056" cy="504056"/>
            </a:xfrm>
          </p:grpSpPr>
          <p:sp>
            <p:nvSpPr>
              <p:cNvPr id="27" name="矩形 26"/>
              <p:cNvSpPr/>
              <p:nvPr/>
            </p:nvSpPr>
            <p:spPr>
              <a:xfrm>
                <a:off x="6371671" y="2637050"/>
                <a:ext cx="505115" cy="5044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29" name="直接连接符 28"/>
              <p:cNvCxnSpPr/>
              <p:nvPr/>
            </p:nvCxnSpPr>
            <p:spPr>
              <a:xfrm rot="5400000">
                <a:off x="6263980" y="2889285"/>
                <a:ext cx="5044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6408526" y="2889285"/>
                <a:ext cx="5044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10800000" flipH="1">
                <a:off x="6371671" y="2781411"/>
                <a:ext cx="5051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10800000" flipH="1">
                <a:off x="6371671" y="2933704"/>
                <a:ext cx="5051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 name="组合 53"/>
          <p:cNvGrpSpPr/>
          <p:nvPr/>
        </p:nvGrpSpPr>
        <p:grpSpPr>
          <a:xfrm>
            <a:off x="5867400" y="4545013"/>
            <a:ext cx="1512888" cy="1620837"/>
            <a:chOff x="5292080" y="4545503"/>
            <a:chExt cx="1512168" cy="1619801"/>
          </a:xfrm>
        </p:grpSpPr>
        <p:grpSp>
          <p:nvGrpSpPr>
            <p:cNvPr id="49163" name="组合 52"/>
            <p:cNvGrpSpPr/>
            <p:nvPr/>
          </p:nvGrpSpPr>
          <p:grpSpPr>
            <a:xfrm>
              <a:off x="5940152" y="5229200"/>
              <a:ext cx="576064" cy="504056"/>
              <a:chOff x="6372200" y="2636912"/>
              <a:chExt cx="576064" cy="504056"/>
            </a:xfrm>
          </p:grpSpPr>
          <p:sp>
            <p:nvSpPr>
              <p:cNvPr id="36" name="矩形 35"/>
              <p:cNvSpPr/>
              <p:nvPr/>
            </p:nvSpPr>
            <p:spPr>
              <a:xfrm>
                <a:off x="6371519" y="2636990"/>
                <a:ext cx="575989" cy="504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37" name="直接连接符 36"/>
              <p:cNvCxnSpPr/>
              <p:nvPr/>
            </p:nvCxnSpPr>
            <p:spPr>
              <a:xfrm rot="5400000">
                <a:off x="6263663" y="2889242"/>
                <a:ext cx="5045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6408056" y="2889242"/>
                <a:ext cx="5045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371519" y="2781361"/>
                <a:ext cx="5759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371519" y="2933663"/>
                <a:ext cx="5759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6550863" y="2889242"/>
                <a:ext cx="50450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5" name="流程图: 磁盘 5"/>
            <p:cNvSpPr/>
            <p:nvPr/>
          </p:nvSpPr>
          <p:spPr>
            <a:xfrm>
              <a:off x="5292080" y="4553435"/>
              <a:ext cx="1512168" cy="1611869"/>
            </a:xfrm>
            <a:prstGeom prst="flowChartMagneticDisk">
              <a:avLst/>
            </a:prstGeom>
            <a:solidFill>
              <a:srgbClr val="FFFF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6" name="矩形 45"/>
            <p:cNvSpPr/>
            <p:nvPr/>
          </p:nvSpPr>
          <p:spPr>
            <a:xfrm>
              <a:off x="5315882" y="4545503"/>
              <a:ext cx="1440764" cy="504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学生数据库</a:t>
              </a:r>
              <a:r>
                <a:rPr kumimoji="0" lang="en-US" altLang="zh-CN"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endParaRPr kumimoji="0" lang="zh-CN" altLang="en-US" sz="18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grpSp>
      <p:sp>
        <p:nvSpPr>
          <p:cNvPr id="49161" name="日期占位符 31"/>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49162" name="灯片编号占位符 2"/>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3">
                                            <p:txEl>
                                              <p:charRg st="0" end="22"/>
                                            </p:txEl>
                                          </p:spTgt>
                                        </p:tgtEl>
                                        <p:attrNameLst>
                                          <p:attrName>style.visibility</p:attrName>
                                        </p:attrNameLst>
                                      </p:cBhvr>
                                      <p:to>
                                        <p:strVal val="visible"/>
                                      </p:to>
                                    </p:set>
                                    <p:animEffect transition="in" filter="blinds(horizontal)">
                                      <p:cBhvr>
                                        <p:cTn id="7" dur="500"/>
                                        <p:tgtEl>
                                          <p:spTgt spid="40963">
                                            <p:txEl>
                                              <p:charRg st="0" end="2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963">
                                            <p:txEl>
                                              <p:charRg st="22" end="27"/>
                                            </p:txEl>
                                          </p:spTgt>
                                        </p:tgtEl>
                                        <p:attrNameLst>
                                          <p:attrName>style.visibility</p:attrName>
                                        </p:attrNameLst>
                                      </p:cBhvr>
                                      <p:to>
                                        <p:strVal val="visible"/>
                                      </p:to>
                                    </p:set>
                                    <p:animEffect transition="in" filter="blinds(horizontal)">
                                      <p:cBhvr>
                                        <p:cTn id="11" dur="500"/>
                                        <p:tgtEl>
                                          <p:spTgt spid="40963">
                                            <p:txEl>
                                              <p:charRg st="22" end="27"/>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0963">
                                            <p:txEl>
                                              <p:charRg st="27" end="35"/>
                                            </p:txEl>
                                          </p:spTgt>
                                        </p:tgtEl>
                                        <p:attrNameLst>
                                          <p:attrName>style.visibility</p:attrName>
                                        </p:attrNameLst>
                                      </p:cBhvr>
                                      <p:to>
                                        <p:strVal val="visible"/>
                                      </p:to>
                                    </p:set>
                                    <p:animEffect transition="in" filter="blinds(horizontal)">
                                      <p:cBhvr>
                                        <p:cTn id="15" dur="500"/>
                                        <p:tgtEl>
                                          <p:spTgt spid="40963">
                                            <p:txEl>
                                              <p:charRg st="27" end="3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0963">
                                            <p:txEl>
                                              <p:charRg st="35" end="47"/>
                                            </p:txEl>
                                          </p:spTgt>
                                        </p:tgtEl>
                                        <p:attrNameLst>
                                          <p:attrName>style.visibility</p:attrName>
                                        </p:attrNameLst>
                                      </p:cBhvr>
                                      <p:to>
                                        <p:strVal val="visible"/>
                                      </p:to>
                                    </p:set>
                                    <p:animEffect transition="in" filter="blinds(horizontal)">
                                      <p:cBhvr>
                                        <p:cTn id="19" dur="500"/>
                                        <p:tgtEl>
                                          <p:spTgt spid="40963">
                                            <p:txEl>
                                              <p:charRg st="35" end="4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55"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000" fill="hold"/>
                                        <p:tgtEl>
                                          <p:spTgt spid="7"/>
                                        </p:tgtEl>
                                        <p:attrNameLst>
                                          <p:attrName>ppt_w</p:attrName>
                                        </p:attrNameLst>
                                      </p:cBhvr>
                                      <p:tavLst>
                                        <p:tav tm="0">
                                          <p:val>
                                            <p:strVal val="#ppt_w*0.70"/>
                                          </p:val>
                                        </p:tav>
                                        <p:tav tm="100000">
                                          <p:val>
                                            <p:strVal val="#ppt_w"/>
                                          </p:val>
                                        </p:tav>
                                      </p:tavLst>
                                    </p:anim>
                                    <p:anim calcmode="lin" valueType="num">
                                      <p:cBhvr>
                                        <p:cTn id="30" dur="1000" fill="hold"/>
                                        <p:tgtEl>
                                          <p:spTgt spid="7"/>
                                        </p:tgtEl>
                                        <p:attrNameLst>
                                          <p:attrName>ppt_h</p:attrName>
                                        </p:attrNameLst>
                                      </p:cBhvr>
                                      <p:tavLst>
                                        <p:tav tm="0">
                                          <p:val>
                                            <p:strVal val="#ppt_h"/>
                                          </p:val>
                                        </p:tav>
                                        <p:tav tm="100000">
                                          <p:val>
                                            <p:strVal val="#ppt_h"/>
                                          </p:val>
                                        </p:tav>
                                      </p:tavLst>
                                    </p:anim>
                                    <p:animEffect transition="in" filter="fade">
                                      <p:cBhvr>
                                        <p:cTn id="31" dur="1000"/>
                                        <p:tgtEl>
                                          <p:spTgt spid="7"/>
                                        </p:tgtEl>
                                      </p:cBhvr>
                                    </p:animEffect>
                                  </p:childTnLst>
                                </p:cTn>
                              </p:par>
                            </p:childTnLst>
                          </p:cTn>
                        </p:par>
                        <p:par>
                          <p:cTn id="32" fill="hold">
                            <p:stCondLst>
                              <p:cond delay="1500"/>
                            </p:stCondLst>
                            <p:childTnLst>
                              <p:par>
                                <p:cTn id="33" presetID="8" presetClass="entr" presetSubtype="16"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diamond(in)">
                                      <p:cBhvr>
                                        <p:cTn id="35" dur="10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1000" fill="hold"/>
                                        <p:tgtEl>
                                          <p:spTgt spid="8"/>
                                        </p:tgtEl>
                                        <p:attrNameLst>
                                          <p:attrName>ppt_w</p:attrName>
                                        </p:attrNameLst>
                                      </p:cBhvr>
                                      <p:tavLst>
                                        <p:tav tm="0">
                                          <p:val>
                                            <p:strVal val="#ppt_w*0.70"/>
                                          </p:val>
                                        </p:tav>
                                        <p:tav tm="100000">
                                          <p:val>
                                            <p:strVal val="#ppt_w"/>
                                          </p:val>
                                        </p:tav>
                                      </p:tavLst>
                                    </p:anim>
                                    <p:anim calcmode="lin" valueType="num">
                                      <p:cBhvr>
                                        <p:cTn id="41" dur="1000" fill="hold"/>
                                        <p:tgtEl>
                                          <p:spTgt spid="8"/>
                                        </p:tgtEl>
                                        <p:attrNameLst>
                                          <p:attrName>ppt_h</p:attrName>
                                        </p:attrNameLst>
                                      </p:cBhvr>
                                      <p:tavLst>
                                        <p:tav tm="0">
                                          <p:val>
                                            <p:strVal val="#ppt_h"/>
                                          </p:val>
                                        </p:tav>
                                        <p:tav tm="100000">
                                          <p:val>
                                            <p:strVal val="#ppt_h"/>
                                          </p:val>
                                        </p:tav>
                                      </p:tavLst>
                                    </p:anim>
                                    <p:animEffect transition="in" filter="fade">
                                      <p:cBhvr>
                                        <p:cTn id="42" dur="1000"/>
                                        <p:tgtEl>
                                          <p:spTgt spid="8"/>
                                        </p:tgtEl>
                                      </p:cBhvr>
                                    </p:animEffect>
                                  </p:childTnLst>
                                </p:cTn>
                              </p:par>
                            </p:childTnLst>
                          </p:cTn>
                        </p:par>
                        <p:par>
                          <p:cTn id="43" fill="hold">
                            <p:stCondLst>
                              <p:cond delay="1000"/>
                            </p:stCondLst>
                            <p:childTnLst>
                              <p:par>
                                <p:cTn id="44" presetID="8" presetClass="entr" presetSubtype="16"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diamond(in)">
                                      <p:cBhvr>
                                        <p:cTn id="4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574675" y="304800"/>
            <a:ext cx="8001000" cy="820738"/>
          </a:xfrm>
          <a:ln/>
        </p:spPr>
        <p:txBody>
          <a:bodyPr vert="horz" wrap="square" lIns="91440" tIns="45720" rIns="91440" bIns="45720" anchor="b"/>
          <a:p>
            <a:pPr algn="ctr" eaLnBrk="1" hangingPunct="1"/>
            <a:r>
              <a:rPr lang="zh-CN" altLang="en-US" sz="4200" b="1" dirty="0">
                <a:solidFill>
                  <a:srgbClr val="0000FF"/>
                </a:solidFill>
                <a:latin typeface="楷体_GB2312"/>
                <a:ea typeface="楷体_GB2312"/>
              </a:rPr>
              <a:t>什么是数据库？</a:t>
            </a:r>
            <a:endParaRPr lang="zh-CN" altLang="en-US" sz="4200" b="1" dirty="0">
              <a:solidFill>
                <a:srgbClr val="0000FF"/>
              </a:solidFill>
              <a:latin typeface="楷体_GB2312"/>
              <a:ea typeface="楷体_GB2312"/>
            </a:endParaRPr>
          </a:p>
        </p:txBody>
      </p:sp>
      <p:sp>
        <p:nvSpPr>
          <p:cNvPr id="1028" name="Rectangle 3"/>
          <p:cNvSpPr>
            <a:spLocks noGrp="1"/>
          </p:cNvSpPr>
          <p:nvPr>
            <p:ph type="body" sz="half" idx="1"/>
          </p:nvPr>
        </p:nvSpPr>
        <p:spPr>
          <a:xfrm>
            <a:off x="755650" y="1557338"/>
            <a:ext cx="5111750" cy="4479925"/>
          </a:xfrm>
          <a:ln/>
        </p:spPr>
        <p:txBody>
          <a:bodyPr vert="horz" wrap="square" lIns="91440" tIns="45720" rIns="91440" bIns="45720" anchor="t"/>
          <a:p>
            <a:pPr eaLnBrk="1" hangingPunct="1">
              <a:buClr>
                <a:schemeClr val="accent2"/>
              </a:buClr>
              <a:buSzTx/>
              <a:buFont typeface="Wingdings" panose="05000000000000000000" pitchFamily="2" charset="2"/>
            </a:pPr>
            <a:r>
              <a:rPr lang="zh-CN" altLang="en-US" sz="4000" b="1" dirty="0">
                <a:solidFill>
                  <a:srgbClr val="FF0000"/>
                </a:solidFill>
                <a:latin typeface="仿宋_GB2312"/>
                <a:ea typeface="仿宋_GB2312"/>
              </a:rPr>
              <a:t>数据库是研究如何对数据进行科学的管理，为人们提供可共享的、安全的、可靠的数据的技术。</a:t>
            </a:r>
            <a:endParaRPr lang="zh-CN" altLang="en-US" sz="4000" b="1" dirty="0">
              <a:solidFill>
                <a:srgbClr val="FF0000"/>
              </a:solidFill>
              <a:latin typeface="仿宋_GB2312"/>
              <a:ea typeface="仿宋_GB2312"/>
            </a:endParaRPr>
          </a:p>
        </p:txBody>
      </p:sp>
      <p:pic>
        <p:nvPicPr>
          <p:cNvPr id="12292" name="Object 6"/>
          <p:cNvPicPr>
            <a:picLocks noChangeAspect="1"/>
          </p:cNvPicPr>
          <p:nvPr/>
        </p:nvPicPr>
        <p:blipFill>
          <a:blip r:embed="rId1"/>
          <a:stretch>
            <a:fillRect/>
          </a:stretch>
        </p:blipFill>
        <p:spPr>
          <a:xfrm>
            <a:off x="6011863" y="1700213"/>
            <a:ext cx="1752600" cy="3933825"/>
          </a:xfrm>
          <a:prstGeom prst="rect">
            <a:avLst/>
          </a:prstGeom>
          <a:noFill/>
          <a:ln w="9525">
            <a:noFill/>
          </a:ln>
        </p:spPr>
      </p:pic>
      <p:sp>
        <p:nvSpPr>
          <p:cNvPr id="12293" name="日期占位符 11"/>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fld>
            <a:endParaRPr lang="zh-CN" altLang="en-US" sz="1200" dirty="0"/>
          </a:p>
        </p:txBody>
      </p:sp>
      <p:sp>
        <p:nvSpPr>
          <p:cNvPr id="12294"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1028">
                                            <p:txEl>
                                              <p:charRg st="0" end="43"/>
                                            </p:txEl>
                                          </p:spTgt>
                                        </p:tgtEl>
                                        <p:attrNameLst>
                                          <p:attrName>style.visibility</p:attrName>
                                        </p:attrNameLst>
                                      </p:cBhvr>
                                      <p:to>
                                        <p:strVal val="visible"/>
                                      </p:to>
                                    </p:set>
                                    <p:anim calcmode="discrete" valueType="clr">
                                      <p:cBhvr override="childStyle">
                                        <p:cTn id="7" dur="80"/>
                                        <p:tgtEl>
                                          <p:spTgt spid="1028">
                                            <p:txEl>
                                              <p:charRg st="0" end="4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8">
                                            <p:txEl>
                                              <p:charRg st="0" end="43"/>
                                            </p:txEl>
                                          </p:spTgt>
                                        </p:tgtEl>
                                        <p:attrNameLst>
                                          <p:attrName>fillcolor</p:attrName>
                                        </p:attrNameLst>
                                      </p:cBhvr>
                                      <p:tavLst>
                                        <p:tav tm="0">
                                          <p:val>
                                            <p:clrVal>
                                              <a:schemeClr val="accent2"/>
                                            </p:clrVal>
                                          </p:val>
                                        </p:tav>
                                        <p:tav tm="50000">
                                          <p:val>
                                            <p:clrVal>
                                              <a:schemeClr val="hlink"/>
                                            </p:clrVal>
                                          </p:val>
                                        </p:tav>
                                      </p:tavLst>
                                    </p:anim>
                                    <p:set>
                                      <p:cBhvr>
                                        <p:cTn id="9" dur="80"/>
                                        <p:tgtEl>
                                          <p:spTgt spid="1028">
                                            <p:txEl>
                                              <p:charRg st="0" end="4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示例</a:t>
            </a:r>
            <a:endParaRPr lang="zh-CN" altLang="en-US" dirty="0">
              <a:solidFill>
                <a:srgbClr val="0039AC"/>
              </a:solidFill>
              <a:latin typeface="楷体_GB2312"/>
              <a:ea typeface="楷体_GB2312"/>
              <a:cs typeface="+mj-cs"/>
            </a:endParaRPr>
          </a:p>
        </p:txBody>
      </p:sp>
      <p:graphicFrame>
        <p:nvGraphicFramePr>
          <p:cNvPr id="8" name="内容占位符 7"/>
          <p:cNvGraphicFramePr>
            <a:graphicFrameLocks noGrp="1"/>
          </p:cNvGraphicFramePr>
          <p:nvPr>
            <p:ph idx="1"/>
          </p:nvPr>
        </p:nvGraphicFramePr>
        <p:xfrm>
          <a:off x="755650" y="4292600"/>
          <a:ext cx="3095625" cy="1587500"/>
        </p:xfrm>
        <a:graphic>
          <a:graphicData uri="http://schemas.openxmlformats.org/drawingml/2006/table">
            <a:tbl>
              <a:tblPr/>
              <a:tblGrid>
                <a:gridCol w="709613"/>
                <a:gridCol w="746125"/>
                <a:gridCol w="746125"/>
                <a:gridCol w="893762"/>
              </a:tblGrid>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学号</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姓名</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性别</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所在系</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rPr>
                        <a:t>S01</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张三</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男</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计算机</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rPr>
                        <a:t>S02</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李四</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女</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计算机</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rPr>
                        <a:t>S03</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王五</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女</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信息</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rPr>
                        <a:t>S04</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陈六</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男</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信息</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 name="表格 8"/>
          <p:cNvGraphicFramePr>
            <a:graphicFrameLocks noGrp="1"/>
          </p:cNvGraphicFramePr>
          <p:nvPr/>
        </p:nvGraphicFramePr>
        <p:xfrm>
          <a:off x="4572000" y="4292600"/>
          <a:ext cx="3671888" cy="1587500"/>
        </p:xfrm>
        <a:graphic>
          <a:graphicData uri="http://schemas.openxmlformats.org/drawingml/2006/table">
            <a:tbl>
              <a:tblPr/>
              <a:tblGrid>
                <a:gridCol w="654050"/>
                <a:gridCol w="685800"/>
                <a:gridCol w="604366"/>
                <a:gridCol w="905347"/>
                <a:gridCol w="822325"/>
              </a:tblGrid>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学号</a:t>
                      </a:r>
                      <a:endParaRPr kumimoji="0" lang="zh-CN"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姓名</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性别</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所在系</a:t>
                      </a:r>
                      <a:endParaRPr kumimoji="0" lang="zh-CN"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rPr>
                        <a:t>专业</a:t>
                      </a:r>
                      <a:endParaRPr kumimoji="0" lang="zh-CN" sz="1800" b="0"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rPr>
                        <a:t>S01</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张三</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男</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计算机</a:t>
                      </a:r>
                      <a:endParaRPr kumimoji="0" lang="zh-CN" sz="1800" b="0" i="0" u="none" strike="noStrike" cap="none" normalizeH="0" baseline="0" dirty="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rPr>
                        <a:t>软件</a:t>
                      </a:r>
                      <a:endParaRPr kumimoji="0" lang="zh-CN" sz="1800" b="0"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rPr>
                        <a:t>S02</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李四</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女</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计算机</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rPr>
                        <a:t>应用</a:t>
                      </a:r>
                      <a:endParaRPr kumimoji="0" lang="zh-CN" sz="1800" b="0"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rPr>
                        <a:t>S03</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王五</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女</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信息</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rPr>
                        <a:t>管理</a:t>
                      </a:r>
                      <a:endParaRPr kumimoji="0" lang="zh-CN" sz="1800" b="0"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75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rPr>
                        <a:t>S04</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陈六</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男</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rPr>
                        <a:t>信息</a:t>
                      </a:r>
                      <a:endParaRPr kumimoji="0" lang="zh-CN" sz="1800" b="0" i="0" u="none" strike="noStrike" cap="none" normalizeH="0" baseline="0" smtClean="0">
                        <a:ln>
                          <a:noFill/>
                        </a:ln>
                        <a:solidFill>
                          <a:schemeClr val="tx1"/>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rPr>
                        <a:t>管理</a:t>
                      </a:r>
                      <a:endParaRPr kumimoji="0" lang="zh-CN" sz="1800" b="0" i="0" u="none" strike="noStrike" cap="none" normalizeH="0" baseline="0" dirty="0" smtClean="0">
                        <a:ln>
                          <a:noFill/>
                        </a:ln>
                        <a:solidFill>
                          <a:srgbClr val="0000FF"/>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右箭头 9"/>
          <p:cNvSpPr/>
          <p:nvPr/>
        </p:nvSpPr>
        <p:spPr>
          <a:xfrm>
            <a:off x="3900488" y="5013325"/>
            <a:ext cx="647700" cy="287338"/>
          </a:xfrm>
          <a:prstGeom prst="rightArrow">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71550" y="1412875"/>
            <a:ext cx="1152525" cy="43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FF"/>
                </a:solidFill>
                <a:effectLst/>
                <a:uLnTx/>
                <a:uFillTx/>
                <a:latin typeface="华文行楷" panose="02010800040101010101" pitchFamily="2" charset="-122"/>
                <a:ea typeface="华文行楷" panose="02010800040101010101" pitchFamily="2" charset="-122"/>
                <a:cs typeface="+mn-cs"/>
              </a:rPr>
              <a:t>应用程序</a:t>
            </a:r>
            <a:endParaRPr kumimoji="0" lang="zh-CN" altLang="en-US" sz="1800" b="0" i="0" u="none" strike="noStrike" kern="1200" cap="none" spc="0" normalizeH="0" baseline="0" noProof="0" dirty="0">
              <a:ln>
                <a:noFill/>
              </a:ln>
              <a:solidFill>
                <a:srgbClr val="0000FF"/>
              </a:solidFill>
              <a:effectLst/>
              <a:uLnTx/>
              <a:uFillTx/>
              <a:latin typeface="华文行楷" panose="02010800040101010101" pitchFamily="2" charset="-122"/>
              <a:ea typeface="华文行楷" panose="02010800040101010101" pitchFamily="2" charset="-122"/>
              <a:cs typeface="+mn-cs"/>
            </a:endParaRPr>
          </a:p>
        </p:txBody>
      </p:sp>
      <p:sp>
        <p:nvSpPr>
          <p:cNvPr id="15" name="右大括号 14"/>
          <p:cNvSpPr/>
          <p:nvPr/>
        </p:nvSpPr>
        <p:spPr>
          <a:xfrm rot="16200000">
            <a:off x="2123281" y="2709069"/>
            <a:ext cx="360363" cy="2663825"/>
          </a:xfrm>
          <a:prstGeom prst="rightBrace">
            <a:avLst/>
          </a:prstGeom>
          <a:ln w="41275">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7030A0"/>
              </a:solidFill>
              <a:effectLst/>
              <a:uLnTx/>
              <a:uFillTx/>
              <a:latin typeface="+mn-lt"/>
              <a:ea typeface="+mn-ea"/>
              <a:cs typeface="+mn-cs"/>
            </a:endParaRPr>
          </a:p>
        </p:txBody>
      </p:sp>
      <p:sp>
        <p:nvSpPr>
          <p:cNvPr id="17" name="虚尾箭头 16"/>
          <p:cNvSpPr/>
          <p:nvPr/>
        </p:nvSpPr>
        <p:spPr>
          <a:xfrm rot="18276942">
            <a:off x="2115344" y="3221831"/>
            <a:ext cx="920750" cy="331788"/>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右大括号 17"/>
          <p:cNvSpPr/>
          <p:nvPr/>
        </p:nvSpPr>
        <p:spPr>
          <a:xfrm rot="16200000">
            <a:off x="6264275" y="2528888"/>
            <a:ext cx="360363" cy="3024188"/>
          </a:xfrm>
          <a:prstGeom prst="rightBrace">
            <a:avLst/>
          </a:prstGeom>
          <a:ln w="41275">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rgbClr val="7030A0"/>
              </a:solidFill>
              <a:effectLst/>
              <a:uLnTx/>
              <a:uFillTx/>
              <a:latin typeface="+mn-lt"/>
              <a:ea typeface="+mn-ea"/>
              <a:cs typeface="+mn-cs"/>
            </a:endParaRPr>
          </a:p>
        </p:txBody>
      </p:sp>
      <p:sp>
        <p:nvSpPr>
          <p:cNvPr id="19" name="虚尾箭头 18"/>
          <p:cNvSpPr/>
          <p:nvPr/>
        </p:nvSpPr>
        <p:spPr>
          <a:xfrm rot="12515815">
            <a:off x="4051300" y="3082925"/>
            <a:ext cx="2249488" cy="331788"/>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20" name="表格 19"/>
          <p:cNvGraphicFramePr>
            <a:graphicFrameLocks noGrp="1"/>
          </p:cNvGraphicFramePr>
          <p:nvPr/>
        </p:nvGraphicFramePr>
        <p:xfrm>
          <a:off x="2124075" y="1557338"/>
          <a:ext cx="1871663" cy="1371600"/>
        </p:xfrm>
        <a:graphic>
          <a:graphicData uri="http://schemas.openxmlformats.org/drawingml/2006/table">
            <a:tbl>
              <a:tblPr/>
              <a:tblGrid>
                <a:gridCol w="603250"/>
                <a:gridCol w="635000"/>
                <a:gridCol w="633413"/>
              </a:tblGrid>
              <a:tr h="23018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smtClean="0">
                          <a:ln>
                            <a:noFill/>
                          </a:ln>
                          <a:solidFill>
                            <a:srgbClr val="FF0000"/>
                          </a:solidFill>
                          <a:effectLst/>
                          <a:latin typeface="Calibri" panose="020F0502020204030204" pitchFamily="34" charset="0"/>
                          <a:ea typeface="华文楷体" panose="02010600040101010101" pitchFamily="2" charset="-122"/>
                          <a:cs typeface="Times New Roman" panose="02020603050405020304" pitchFamily="18" charset="0"/>
                        </a:rPr>
                        <a:t>学号</a:t>
                      </a:r>
                      <a:endParaRPr kumimoji="0" lang="zh-CN" sz="1800" b="0" i="0" u="none" strike="noStrike" cap="none" normalizeH="0" baseline="0" dirty="0" smtClean="0">
                        <a:ln>
                          <a:noFill/>
                        </a:ln>
                        <a:solidFill>
                          <a:srgbClr val="FF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FF0000"/>
                          </a:solidFill>
                          <a:effectLst/>
                          <a:latin typeface="Calibri" panose="020F0502020204030204" pitchFamily="34" charset="0"/>
                          <a:ea typeface="华文楷体" panose="02010600040101010101" pitchFamily="2" charset="-122"/>
                          <a:cs typeface="Times New Roman" panose="02020603050405020304" pitchFamily="18" charset="0"/>
                        </a:rPr>
                        <a:t>姓名</a:t>
                      </a:r>
                      <a:endParaRPr kumimoji="0" lang="zh-CN" sz="1800" b="0" i="0" u="none" strike="noStrike" cap="none" normalizeH="0" baseline="0" smtClean="0">
                        <a:ln>
                          <a:noFill/>
                        </a:ln>
                        <a:solidFill>
                          <a:srgbClr val="FF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FF0000"/>
                          </a:solidFill>
                          <a:effectLst/>
                          <a:latin typeface="Calibri" panose="020F0502020204030204" pitchFamily="34" charset="0"/>
                          <a:ea typeface="华文楷体" panose="02010600040101010101" pitchFamily="2" charset="-122"/>
                          <a:cs typeface="Times New Roman" panose="02020603050405020304" pitchFamily="18" charset="0"/>
                        </a:rPr>
                        <a:t>性别</a:t>
                      </a:r>
                      <a:endParaRPr kumimoji="0" lang="zh-CN" sz="1800" b="0" i="0" u="none" strike="noStrike" cap="none" normalizeH="0" baseline="0" smtClean="0">
                        <a:ln>
                          <a:noFill/>
                        </a:ln>
                        <a:solidFill>
                          <a:srgbClr val="FF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018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C00000"/>
                          </a:solidFill>
                          <a:effectLst/>
                          <a:latin typeface="华文楷体" panose="02010600040101010101" pitchFamily="2" charset="-122"/>
                          <a:ea typeface="宋体" panose="02010600030101010101" pitchFamily="2" charset="-122"/>
                          <a:cs typeface="Times New Roman" panose="02020603050405020304" pitchFamily="18" charset="0"/>
                        </a:rPr>
                        <a:t>S01</a:t>
                      </a:r>
                      <a:endParaRPr kumimoji="0" lang="zh-CN" altLang="zh-CN" sz="1800" b="1" i="0" u="none" strike="noStrike" cap="none" normalizeH="0" baseline="0" smtClean="0">
                        <a:ln>
                          <a:noFill/>
                        </a:ln>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rPr>
                        <a:t>张三</a:t>
                      </a:r>
                      <a:endPar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rPr>
                        <a:t>男</a:t>
                      </a:r>
                      <a:endPar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018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C00000"/>
                          </a:solidFill>
                          <a:effectLst/>
                          <a:latin typeface="华文楷体" panose="02010600040101010101" pitchFamily="2" charset="-122"/>
                          <a:ea typeface="宋体" panose="02010600030101010101" pitchFamily="2" charset="-122"/>
                          <a:cs typeface="Times New Roman" panose="02020603050405020304" pitchFamily="18" charset="0"/>
                        </a:rPr>
                        <a:t>S02</a:t>
                      </a:r>
                      <a:endParaRPr kumimoji="0" lang="zh-CN" altLang="zh-CN" sz="1800" b="1" i="0" u="none" strike="noStrike" cap="none" normalizeH="0" baseline="0" smtClean="0">
                        <a:ln>
                          <a:noFill/>
                        </a:ln>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rPr>
                        <a:t>李四</a:t>
                      </a:r>
                      <a:endPar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rPr>
                        <a:t>女</a:t>
                      </a:r>
                      <a:endPar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018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C00000"/>
                          </a:solidFill>
                          <a:effectLst/>
                          <a:latin typeface="华文楷体" panose="02010600040101010101" pitchFamily="2" charset="-122"/>
                          <a:ea typeface="宋体" panose="02010600030101010101" pitchFamily="2" charset="-122"/>
                          <a:cs typeface="Times New Roman" panose="02020603050405020304" pitchFamily="18" charset="0"/>
                        </a:rPr>
                        <a:t>S03</a:t>
                      </a:r>
                      <a:endParaRPr kumimoji="0" lang="zh-CN" altLang="zh-CN" sz="1800" b="1" i="0" u="none" strike="noStrike" cap="none" normalizeH="0" baseline="0" smtClean="0">
                        <a:ln>
                          <a:noFill/>
                        </a:ln>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rPr>
                        <a:t>王五</a:t>
                      </a:r>
                      <a:endPar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rPr>
                        <a:t>女</a:t>
                      </a:r>
                      <a:endPar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018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C00000"/>
                          </a:solidFill>
                          <a:effectLst/>
                          <a:latin typeface="华文楷体" panose="02010600040101010101" pitchFamily="2" charset="-122"/>
                          <a:ea typeface="宋体" panose="02010600030101010101" pitchFamily="2" charset="-122"/>
                          <a:cs typeface="Times New Roman" panose="02020603050405020304" pitchFamily="18" charset="0"/>
                        </a:rPr>
                        <a:t>S04</a:t>
                      </a:r>
                      <a:endParaRPr kumimoji="0" lang="zh-CN" altLang="zh-CN" sz="1800" b="1" i="0" u="none" strike="noStrike" cap="none" normalizeH="0" baseline="0" smtClean="0">
                        <a:ln>
                          <a:noFill/>
                        </a:ln>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rPr>
                        <a:t>陈六</a:t>
                      </a:r>
                      <a:endParaRPr kumimoji="0" lang="zh-CN" sz="1800" b="1" i="0" u="none" strike="noStrike" cap="none" normalizeH="0" baseline="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1800" b="1" i="0" u="none" strike="noStrike" cap="none" normalizeH="0" baseline="0" dirty="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rPr>
                        <a:t>男</a:t>
                      </a:r>
                      <a:endParaRPr kumimoji="0" lang="zh-CN" sz="1800" b="1" i="0" u="none" strike="noStrike" cap="none" normalizeH="0" baseline="0" dirty="0" smtClean="0">
                        <a:ln>
                          <a:noFill/>
                        </a:ln>
                        <a:solidFill>
                          <a:srgbClr val="C00000"/>
                        </a:solidFill>
                        <a:effectLst/>
                        <a:latin typeface="Calibri" panose="020F0502020204030204" pitchFamily="34" charset="0"/>
                        <a:ea typeface="华文楷体" panose="0201060004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0281" name="日期占位符 20"/>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50282"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heckerboard(across)">
                                      <p:cBhvr>
                                        <p:cTn id="11" dur="500"/>
                                        <p:tgtEl>
                                          <p:spTgt spid="13"/>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checkerboard(across)">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0.70"/>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par>
                          <p:cTn id="23" fill="hold">
                            <p:stCondLst>
                              <p:cond delay="1000"/>
                            </p:stCondLst>
                            <p:childTnLst>
                              <p:par>
                                <p:cTn id="24" presetID="55"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strVal val="#ppt_w*0.70"/>
                                          </p:val>
                                        </p:tav>
                                        <p:tav tm="100000">
                                          <p:val>
                                            <p:strVal val="#ppt_w"/>
                                          </p:val>
                                        </p:tav>
                                      </p:tavLst>
                                    </p:anim>
                                    <p:anim calcmode="lin" valueType="num">
                                      <p:cBhvr>
                                        <p:cTn id="27" dur="1000" fill="hold"/>
                                        <p:tgtEl>
                                          <p:spTgt spid="17"/>
                                        </p:tgtEl>
                                        <p:attrNameLst>
                                          <p:attrName>ppt_h</p:attrName>
                                        </p:attrNameLst>
                                      </p:cBhvr>
                                      <p:tavLst>
                                        <p:tav tm="0">
                                          <p:val>
                                            <p:strVal val="#ppt_h"/>
                                          </p:val>
                                        </p:tav>
                                        <p:tav tm="100000">
                                          <p:val>
                                            <p:strVal val="#ppt_h"/>
                                          </p:val>
                                        </p:tav>
                                      </p:tavLst>
                                    </p:anim>
                                    <p:animEffect transition="in" filter="fade">
                                      <p:cBhvr>
                                        <p:cTn id="28" dur="1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1000" fill="hold"/>
                                        <p:tgtEl>
                                          <p:spTgt spid="10"/>
                                        </p:tgtEl>
                                        <p:attrNameLst>
                                          <p:attrName>ppt_w</p:attrName>
                                        </p:attrNameLst>
                                      </p:cBhvr>
                                      <p:tavLst>
                                        <p:tav tm="0">
                                          <p:val>
                                            <p:strVal val="#ppt_w*0.70"/>
                                          </p:val>
                                        </p:tav>
                                        <p:tav tm="100000">
                                          <p:val>
                                            <p:strVal val="#ppt_w"/>
                                          </p:val>
                                        </p:tav>
                                      </p:tavLst>
                                    </p:anim>
                                    <p:anim calcmode="lin" valueType="num">
                                      <p:cBhvr>
                                        <p:cTn id="34" dur="1000" fill="hold"/>
                                        <p:tgtEl>
                                          <p:spTgt spid="10"/>
                                        </p:tgtEl>
                                        <p:attrNameLst>
                                          <p:attrName>ppt_h</p:attrName>
                                        </p:attrNameLst>
                                      </p:cBhvr>
                                      <p:tavLst>
                                        <p:tav tm="0">
                                          <p:val>
                                            <p:strVal val="#ppt_h"/>
                                          </p:val>
                                        </p:tav>
                                        <p:tav tm="100000">
                                          <p:val>
                                            <p:strVal val="#ppt_h"/>
                                          </p:val>
                                        </p:tav>
                                      </p:tavLst>
                                    </p:anim>
                                    <p:animEffect transition="in" filter="fade">
                                      <p:cBhvr>
                                        <p:cTn id="35" dur="1000"/>
                                        <p:tgtEl>
                                          <p:spTgt spid="10"/>
                                        </p:tgtEl>
                                      </p:cBhvr>
                                    </p:animEffect>
                                  </p:childTnLst>
                                </p:cTn>
                              </p:par>
                            </p:childTnLst>
                          </p:cTn>
                        </p:par>
                        <p:par>
                          <p:cTn id="36" fill="hold">
                            <p:stCondLst>
                              <p:cond delay="1000"/>
                            </p:stCondLst>
                            <p:childTnLst>
                              <p:par>
                                <p:cTn id="37" presetID="5" presetClass="entr" presetSubtype="1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heckerboard(across)">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1000" fill="hold"/>
                                        <p:tgtEl>
                                          <p:spTgt spid="18"/>
                                        </p:tgtEl>
                                        <p:attrNameLst>
                                          <p:attrName>ppt_w</p:attrName>
                                        </p:attrNameLst>
                                      </p:cBhvr>
                                      <p:tavLst>
                                        <p:tav tm="0">
                                          <p:val>
                                            <p:strVal val="#ppt_w*0.70"/>
                                          </p:val>
                                        </p:tav>
                                        <p:tav tm="100000">
                                          <p:val>
                                            <p:strVal val="#ppt_w"/>
                                          </p:val>
                                        </p:tav>
                                      </p:tavLst>
                                    </p:anim>
                                    <p:anim calcmode="lin" valueType="num">
                                      <p:cBhvr>
                                        <p:cTn id="45" dur="1000" fill="hold"/>
                                        <p:tgtEl>
                                          <p:spTgt spid="18"/>
                                        </p:tgtEl>
                                        <p:attrNameLst>
                                          <p:attrName>ppt_h</p:attrName>
                                        </p:attrNameLst>
                                      </p:cBhvr>
                                      <p:tavLst>
                                        <p:tav tm="0">
                                          <p:val>
                                            <p:strVal val="#ppt_h"/>
                                          </p:val>
                                        </p:tav>
                                        <p:tav tm="100000">
                                          <p:val>
                                            <p:strVal val="#ppt_h"/>
                                          </p:val>
                                        </p:tav>
                                      </p:tavLst>
                                    </p:anim>
                                    <p:animEffect transition="in" filter="fade">
                                      <p:cBhvr>
                                        <p:cTn id="46" dur="1000"/>
                                        <p:tgtEl>
                                          <p:spTgt spid="18"/>
                                        </p:tgtEl>
                                      </p:cBhvr>
                                    </p:animEffect>
                                  </p:childTnLst>
                                </p:cTn>
                              </p:par>
                            </p:childTnLst>
                          </p:cTn>
                        </p:par>
                        <p:par>
                          <p:cTn id="47" fill="hold">
                            <p:stCondLst>
                              <p:cond delay="1000"/>
                            </p:stCondLst>
                            <p:childTnLst>
                              <p:par>
                                <p:cTn id="48" presetID="55"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strVal val="#ppt_w*0.70"/>
                                          </p:val>
                                        </p:tav>
                                        <p:tav tm="100000">
                                          <p:val>
                                            <p:strVal val="#ppt_w"/>
                                          </p:val>
                                        </p:tav>
                                      </p:tavLst>
                                    </p:anim>
                                    <p:anim calcmode="lin" valueType="num">
                                      <p:cBhvr>
                                        <p:cTn id="51" dur="1000" fill="hold"/>
                                        <p:tgtEl>
                                          <p:spTgt spid="19"/>
                                        </p:tgtEl>
                                        <p:attrNameLst>
                                          <p:attrName>ppt_h</p:attrName>
                                        </p:attrNameLst>
                                      </p:cBhvr>
                                      <p:tavLst>
                                        <p:tav tm="0">
                                          <p:val>
                                            <p:strVal val="#ppt_h"/>
                                          </p:val>
                                        </p:tav>
                                        <p:tav tm="100000">
                                          <p:val>
                                            <p:strVal val="#ppt_h"/>
                                          </p:val>
                                        </p:tav>
                                      </p:tavLst>
                                    </p:anim>
                                    <p:animEffect transition="in" filter="fade">
                                      <p:cBhvr>
                                        <p:cTn id="52" dur="10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5" presetClass="emph" presetSubtype="0" fill="hold" nodeType="clickEffect">
                                  <p:stCondLst>
                                    <p:cond delay="0"/>
                                  </p:stCondLst>
                                  <p:childTnLst>
                                    <p:anim calcmode="discrete" valueType="str">
                                      <p:cBhvr>
                                        <p:cTn id="56" dur="10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5" grpId="0" animBg="1"/>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非独立性</a:t>
            </a:r>
            <a:endParaRPr lang="zh-CN" altLang="en-US" dirty="0">
              <a:solidFill>
                <a:srgbClr val="0039AC"/>
              </a:solidFill>
              <a:latin typeface="楷体_GB2312"/>
              <a:ea typeface="楷体_GB2312"/>
              <a:cs typeface="+mj-cs"/>
            </a:endParaRPr>
          </a:p>
        </p:txBody>
      </p:sp>
      <p:sp>
        <p:nvSpPr>
          <p:cNvPr id="43011" name="内容占位符 2"/>
          <p:cNvSpPr>
            <a:spLocks noGrp="1"/>
          </p:cNvSpPr>
          <p:nvPr>
            <p:ph idx="1"/>
          </p:nvPr>
        </p:nvSpPr>
        <p:spPr>
          <a:ln/>
        </p:spPr>
        <p:txBody>
          <a:bodyPr vert="horz" wrap="square" lIns="91440" tIns="45720" rIns="91440" bIns="45720" anchor="t"/>
          <a:p>
            <a:pPr>
              <a:lnSpc>
                <a:spcPct val="110000"/>
              </a:lnSpc>
            </a:pPr>
            <a:r>
              <a:rPr lang="zh-CN" altLang="zh-CN" dirty="0">
                <a:latin typeface="仿宋_GB2312"/>
                <a:ea typeface="仿宋_GB2312"/>
                <a:cs typeface="+mn-cs"/>
              </a:rPr>
              <a:t>在使用文件管理数据时，应用程序常常是数据依赖的，</a:t>
            </a:r>
            <a:endParaRPr lang="en-US" altLang="zh-CN" dirty="0">
              <a:latin typeface="仿宋_GB2312"/>
              <a:ea typeface="仿宋_GB2312"/>
              <a:cs typeface="+mn-cs"/>
            </a:endParaRPr>
          </a:p>
          <a:p>
            <a:pPr>
              <a:lnSpc>
                <a:spcPct val="110000"/>
              </a:lnSpc>
            </a:pPr>
            <a:r>
              <a:rPr lang="zh-CN" altLang="zh-CN" dirty="0">
                <a:latin typeface="仿宋_GB2312"/>
                <a:ea typeface="仿宋_GB2312"/>
                <a:cs typeface="+mn-cs"/>
              </a:rPr>
              <a:t>也就是说数据的物理表示方式和有关的存取技术都要在应用程序中考虑，</a:t>
            </a:r>
            <a:endParaRPr lang="en-US" altLang="zh-CN" dirty="0">
              <a:latin typeface="仿宋_GB2312"/>
              <a:ea typeface="仿宋_GB2312"/>
              <a:cs typeface="+mn-cs"/>
            </a:endParaRPr>
          </a:p>
          <a:p>
            <a:pPr>
              <a:lnSpc>
                <a:spcPct val="110000"/>
              </a:lnSpc>
            </a:pPr>
            <a:r>
              <a:rPr lang="zh-CN" altLang="zh-CN" dirty="0">
                <a:latin typeface="仿宋_GB2312"/>
                <a:ea typeface="仿宋_GB2312"/>
                <a:cs typeface="+mn-cs"/>
              </a:rPr>
              <a:t>而且，有关物理表示的知识和访问技术直接体现在应用程序的代码中</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51204"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51205"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3011">
                                            <p:txEl>
                                              <p:charRg st="0" end="25"/>
                                            </p:txEl>
                                          </p:spTgt>
                                        </p:tgtEl>
                                        <p:attrNameLst>
                                          <p:attrName>style.visibility</p:attrName>
                                        </p:attrNameLst>
                                      </p:cBhvr>
                                      <p:to>
                                        <p:strVal val="visible"/>
                                      </p:to>
                                    </p:set>
                                    <p:animEffect transition="in" filter="blinds(horizontal)">
                                      <p:cBhvr>
                                        <p:cTn id="7" dur="500"/>
                                        <p:tgtEl>
                                          <p:spTgt spid="43011">
                                            <p:txEl>
                                              <p:charRg st="0" end="25"/>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3011">
                                            <p:txEl>
                                              <p:charRg st="25" end="58"/>
                                            </p:txEl>
                                          </p:spTgt>
                                        </p:tgtEl>
                                        <p:attrNameLst>
                                          <p:attrName>style.visibility</p:attrName>
                                        </p:attrNameLst>
                                      </p:cBhvr>
                                      <p:to>
                                        <p:strVal val="visible"/>
                                      </p:to>
                                    </p:set>
                                    <p:animEffect transition="in" filter="blinds(horizontal)">
                                      <p:cBhvr>
                                        <p:cTn id="11" dur="500"/>
                                        <p:tgtEl>
                                          <p:spTgt spid="43011">
                                            <p:txEl>
                                              <p:charRg st="25" end="58"/>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3011">
                                            <p:txEl>
                                              <p:charRg st="58" end="90"/>
                                            </p:txEl>
                                          </p:spTgt>
                                        </p:tgtEl>
                                        <p:attrNameLst>
                                          <p:attrName>style.visibility</p:attrName>
                                        </p:attrNameLst>
                                      </p:cBhvr>
                                      <p:to>
                                        <p:strVal val="visible"/>
                                      </p:to>
                                    </p:set>
                                    <p:animEffect transition="in" filter="blinds(horizontal)">
                                      <p:cBhvr>
                                        <p:cTn id="15" dur="500"/>
                                        <p:tgtEl>
                                          <p:spTgt spid="43011">
                                            <p:txEl>
                                              <p:charRg st="58"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非独立性示例</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684213" y="2420938"/>
            <a:ext cx="7461250" cy="862012"/>
          </a:xfrm>
          <a:ln/>
        </p:spPr>
        <p:txBody>
          <a:bodyPr vert="horz" wrap="square" lIns="91440" tIns="45720" rIns="91440" bIns="45720" anchor="t"/>
          <a:p>
            <a:pPr/>
            <a:r>
              <a:rPr lang="en-US" altLang="zh-CN" dirty="0">
                <a:latin typeface="仿宋_GB2312"/>
                <a:ea typeface="仿宋_GB2312"/>
                <a:cs typeface="+mn-cs"/>
              </a:rPr>
              <a:t>Openfile</a:t>
            </a:r>
            <a:r>
              <a:rPr lang="zh-CN" altLang="en-US" dirty="0">
                <a:latin typeface="仿宋_GB2312"/>
                <a:ea typeface="仿宋_GB2312"/>
                <a:cs typeface="+mn-cs"/>
              </a:rPr>
              <a:t>（“</a:t>
            </a:r>
            <a:r>
              <a:rPr lang="en-US" altLang="zh-CN" dirty="0">
                <a:latin typeface="仿宋_GB2312"/>
                <a:ea typeface="仿宋_GB2312"/>
                <a:cs typeface="+mn-cs"/>
              </a:rPr>
              <a:t>D:\data\file1”</a:t>
            </a:r>
            <a:r>
              <a:rPr lang="zh-CN" altLang="en-US" dirty="0">
                <a:latin typeface="仿宋_GB2312"/>
                <a:ea typeface="仿宋_GB2312"/>
                <a:cs typeface="+mn-cs"/>
              </a:rPr>
              <a:t>）</a:t>
            </a:r>
            <a:endParaRPr lang="zh-CN" altLang="en-US" dirty="0">
              <a:latin typeface="仿宋_GB2312"/>
              <a:ea typeface="仿宋_GB2312"/>
              <a:cs typeface="+mn-cs"/>
            </a:endParaRPr>
          </a:p>
        </p:txBody>
      </p:sp>
      <p:grpSp>
        <p:nvGrpSpPr>
          <p:cNvPr id="2" name="组合 7"/>
          <p:cNvGrpSpPr/>
          <p:nvPr/>
        </p:nvGrpSpPr>
        <p:grpSpPr>
          <a:xfrm>
            <a:off x="611188" y="1557338"/>
            <a:ext cx="3455987" cy="792162"/>
            <a:chOff x="539552" y="2996952"/>
            <a:chExt cx="3456384" cy="792088"/>
          </a:xfrm>
        </p:grpSpPr>
        <p:sp>
          <p:nvSpPr>
            <p:cNvPr id="6" name="流程图: 文档 5"/>
            <p:cNvSpPr/>
            <p:nvPr/>
          </p:nvSpPr>
          <p:spPr>
            <a:xfrm>
              <a:off x="2411429" y="2996952"/>
              <a:ext cx="1584507" cy="792088"/>
            </a:xfrm>
            <a:prstGeom prst="flowChartDocumen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file1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矩形 6"/>
            <p:cNvSpPr/>
            <p:nvPr/>
          </p:nvSpPr>
          <p:spPr>
            <a:xfrm>
              <a:off x="539552" y="3068382"/>
              <a:ext cx="1944910" cy="649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2060"/>
                  </a:solidFill>
                  <a:effectLst/>
                  <a:uLnTx/>
                  <a:uFillTx/>
                  <a:latin typeface="+mn-lt"/>
                  <a:ea typeface="+mn-ea"/>
                  <a:cs typeface="+mn-cs"/>
                </a:rPr>
                <a:t>D:\data\file1</a:t>
              </a:r>
              <a:endParaRPr kumimoji="0" lang="zh-CN" altLang="en-US" sz="2000" b="0" i="0" u="none" strike="noStrike" kern="1200" cap="none" spc="0" normalizeH="0" baseline="0" noProof="0" dirty="0">
                <a:ln>
                  <a:noFill/>
                </a:ln>
                <a:solidFill>
                  <a:srgbClr val="002060"/>
                </a:solidFill>
                <a:effectLst/>
                <a:uLnTx/>
                <a:uFillTx/>
                <a:latin typeface="+mn-lt"/>
                <a:ea typeface="+mn-ea"/>
                <a:cs typeface="+mn-cs"/>
              </a:endParaRPr>
            </a:p>
          </p:txBody>
        </p:sp>
      </p:grpSp>
      <p:grpSp>
        <p:nvGrpSpPr>
          <p:cNvPr id="4" name="组合 8"/>
          <p:cNvGrpSpPr/>
          <p:nvPr/>
        </p:nvGrpSpPr>
        <p:grpSpPr>
          <a:xfrm>
            <a:off x="611188" y="3716338"/>
            <a:ext cx="3455987" cy="792162"/>
            <a:chOff x="539552" y="2996952"/>
            <a:chExt cx="3456384" cy="792088"/>
          </a:xfrm>
        </p:grpSpPr>
        <p:sp>
          <p:nvSpPr>
            <p:cNvPr id="10" name="流程图: 文档 9"/>
            <p:cNvSpPr/>
            <p:nvPr/>
          </p:nvSpPr>
          <p:spPr>
            <a:xfrm>
              <a:off x="2411429" y="2996952"/>
              <a:ext cx="1584507" cy="792088"/>
            </a:xfrm>
            <a:prstGeom prst="flowChartDocumen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file1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10"/>
            <p:cNvSpPr/>
            <p:nvPr/>
          </p:nvSpPr>
          <p:spPr>
            <a:xfrm>
              <a:off x="539552" y="3068382"/>
              <a:ext cx="1944910" cy="6492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FF0000"/>
                  </a:solidFill>
                  <a:effectLst/>
                  <a:uLnTx/>
                  <a:uFillTx/>
                  <a:latin typeface="+mn-lt"/>
                  <a:ea typeface="+mn-ea"/>
                  <a:cs typeface="+mn-cs"/>
                </a:rPr>
                <a:t>F</a:t>
              </a:r>
              <a:r>
                <a:rPr kumimoji="0" lang="en-US" altLang="zh-CN" sz="2000" b="0" i="0" u="none" strike="noStrike" kern="1200" cap="none" spc="0" normalizeH="0" baseline="0" noProof="0" dirty="0">
                  <a:ln>
                    <a:noFill/>
                  </a:ln>
                  <a:solidFill>
                    <a:srgbClr val="002060"/>
                  </a:solidFill>
                  <a:effectLst/>
                  <a:uLnTx/>
                  <a:uFillTx/>
                  <a:latin typeface="+mn-lt"/>
                  <a:ea typeface="+mn-ea"/>
                  <a:cs typeface="+mn-cs"/>
                </a:rPr>
                <a:t>:\data\file1</a:t>
              </a:r>
              <a:endParaRPr kumimoji="0" lang="zh-CN" altLang="en-US" sz="2000" b="0" i="0" u="none" strike="noStrike" kern="1200" cap="none" spc="0" normalizeH="0" baseline="0" noProof="0" dirty="0">
                <a:ln>
                  <a:noFill/>
                </a:ln>
                <a:solidFill>
                  <a:srgbClr val="002060"/>
                </a:solidFill>
                <a:effectLst/>
                <a:uLnTx/>
                <a:uFillTx/>
                <a:latin typeface="+mn-lt"/>
                <a:ea typeface="+mn-ea"/>
                <a:cs typeface="+mn-cs"/>
              </a:endParaRPr>
            </a:p>
          </p:txBody>
        </p:sp>
      </p:grpSp>
      <p:sp>
        <p:nvSpPr>
          <p:cNvPr id="12" name="内容占位符 2"/>
          <p:cNvSpPr txBox="1"/>
          <p:nvPr/>
        </p:nvSpPr>
        <p:spPr bwMode="auto">
          <a:xfrm>
            <a:off x="684213" y="4581525"/>
            <a:ext cx="7461250" cy="862013"/>
          </a:xfrm>
          <a:prstGeom prst="rect">
            <a:avLst/>
          </a:prstGeom>
          <a:noFill/>
          <a:ln w="9525">
            <a:noFill/>
            <a:miter lim="800000"/>
          </a:ln>
        </p:spPr>
        <p:txBody>
          <a:bodyPr/>
          <a:lstStyle/>
          <a:p>
            <a:pPr marL="469900" marR="0" indent="-469900" defTabSz="914400">
              <a:spcBef>
                <a:spcPct val="20000"/>
              </a:spcBef>
              <a:buClr>
                <a:schemeClr val="accent2"/>
              </a:buClr>
              <a:buSzTx/>
              <a:buFont typeface="Wingdings" panose="05000000000000000000" pitchFamily="2" charset="2"/>
              <a:buChar char="o"/>
              <a:defRPr/>
            </a:pPr>
            <a:r>
              <a:rPr kumimoji="0" lang="en-US" altLang="zh-CN" sz="3600" b="1" kern="0" cap="none" spc="0" normalizeH="0" baseline="0" noProof="0" dirty="0" err="1">
                <a:latin typeface="仿宋_GB2312" pitchFamily="49" charset="-122"/>
                <a:ea typeface="仿宋_GB2312" pitchFamily="49" charset="-122"/>
                <a:cs typeface="+mn-cs"/>
              </a:rPr>
              <a:t>Openfile</a:t>
            </a:r>
            <a:r>
              <a:rPr kumimoji="0" lang="zh-CN" altLang="en-US" sz="3600" b="1" kern="0" cap="none" spc="0" normalizeH="0" baseline="0" noProof="0" dirty="0">
                <a:latin typeface="仿宋_GB2312" pitchFamily="49" charset="-122"/>
                <a:ea typeface="仿宋_GB2312" pitchFamily="49" charset="-122"/>
                <a:cs typeface="+mn-cs"/>
              </a:rPr>
              <a:t>（“</a:t>
            </a:r>
            <a:r>
              <a:rPr kumimoji="0" lang="en-US" altLang="zh-CN" sz="3600" b="1" kern="0" cap="none" spc="0" normalizeH="0" baseline="0" noProof="0" dirty="0">
                <a:solidFill>
                  <a:srgbClr val="FF0000"/>
                </a:solidFill>
                <a:latin typeface="仿宋_GB2312" pitchFamily="49" charset="-122"/>
                <a:ea typeface="仿宋_GB2312" pitchFamily="49" charset="-122"/>
                <a:cs typeface="+mn-cs"/>
              </a:rPr>
              <a:t>F</a:t>
            </a:r>
            <a:r>
              <a:rPr kumimoji="0" lang="en-US" altLang="zh-CN" sz="3600" b="1" kern="0" cap="none" spc="0" normalizeH="0" baseline="0" noProof="0" dirty="0">
                <a:latin typeface="仿宋_GB2312" pitchFamily="49" charset="-122"/>
                <a:ea typeface="仿宋_GB2312" pitchFamily="49" charset="-122"/>
                <a:cs typeface="+mn-cs"/>
              </a:rPr>
              <a:t>:\data\file1”</a:t>
            </a:r>
            <a:r>
              <a:rPr kumimoji="0" lang="zh-CN" altLang="en-US" sz="3600" b="1" kern="0" cap="none" spc="0" normalizeH="0" baseline="0" noProof="0" dirty="0">
                <a:latin typeface="仿宋_GB2312" pitchFamily="49" charset="-122"/>
                <a:ea typeface="仿宋_GB2312" pitchFamily="49" charset="-122"/>
                <a:cs typeface="+mn-cs"/>
              </a:rPr>
              <a:t>）</a:t>
            </a:r>
            <a:endParaRPr kumimoji="0" lang="zh-CN" altLang="en-US" sz="3600" b="1" kern="0" cap="none" spc="0" normalizeH="0" baseline="0" noProof="0" dirty="0">
              <a:latin typeface="仿宋_GB2312" pitchFamily="49" charset="-122"/>
              <a:ea typeface="仿宋_GB2312" pitchFamily="49" charset="-122"/>
              <a:cs typeface="+mn-cs"/>
            </a:endParaRPr>
          </a:p>
        </p:txBody>
      </p:sp>
      <p:sp>
        <p:nvSpPr>
          <p:cNvPr id="13" name="左弧形箭头 12"/>
          <p:cNvSpPr/>
          <p:nvPr/>
        </p:nvSpPr>
        <p:spPr>
          <a:xfrm>
            <a:off x="250825" y="2060575"/>
            <a:ext cx="433388" cy="2016125"/>
          </a:xfrm>
          <a:prstGeom prst="curvedRightArrow">
            <a:avLst/>
          </a:prstGeom>
          <a:solidFill>
            <a:srgbClr val="008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 name="右弧形箭头 13"/>
          <p:cNvSpPr/>
          <p:nvPr/>
        </p:nvSpPr>
        <p:spPr>
          <a:xfrm>
            <a:off x="7956550" y="2924175"/>
            <a:ext cx="431800" cy="1944688"/>
          </a:xfrm>
          <a:prstGeom prst="curvedLeftArrow">
            <a:avLst/>
          </a:prstGeom>
          <a:solidFill>
            <a:srgbClr val="008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6" name="动作按钮: 后退或前一项 15">
            <a:hlinkClick r:id="rId1" action="ppaction://hlinksldjump" highlightClick="1"/>
          </p:cNvPr>
          <p:cNvSpPr/>
          <p:nvPr/>
        </p:nvSpPr>
        <p:spPr>
          <a:xfrm>
            <a:off x="7308850" y="6237288"/>
            <a:ext cx="719138"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234" name="日期占位符 18"/>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52235"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0" end="26"/>
                                            </p:txEl>
                                          </p:spTgt>
                                        </p:tgtEl>
                                        <p:attrNameLst>
                                          <p:attrName>style.visibility</p:attrName>
                                        </p:attrNameLst>
                                      </p:cBhvr>
                                      <p:to>
                                        <p:strVal val="visible"/>
                                      </p:to>
                                    </p:set>
                                    <p:animEffect transition="in" filter="blinds(horizontal)">
                                      <p:cBhvr>
                                        <p:cTn id="12" dur="500"/>
                                        <p:tgtEl>
                                          <p:spTgt spid="3">
                                            <p:txEl>
                                              <p:charRg st="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strVal val="#ppt_w*0.70"/>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childTnLst>
                                </p:cTn>
                              </p:par>
                            </p:childTnLst>
                          </p:cTn>
                        </p:par>
                        <p:par>
                          <p:cTn id="20" fill="hold">
                            <p:stCondLst>
                              <p:cond delay="1000"/>
                            </p:stCondLst>
                            <p:childTnLst>
                              <p:par>
                                <p:cTn id="21" presetID="4" presetClass="entr" presetSubtype="16"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000" fill="hold"/>
                                        <p:tgtEl>
                                          <p:spTgt spid="14"/>
                                        </p:tgtEl>
                                        <p:attrNameLst>
                                          <p:attrName>ppt_w</p:attrName>
                                        </p:attrNameLst>
                                      </p:cBhvr>
                                      <p:tavLst>
                                        <p:tav tm="0">
                                          <p:val>
                                            <p:strVal val="#ppt_w*0.70"/>
                                          </p:val>
                                        </p:tav>
                                        <p:tav tm="100000">
                                          <p:val>
                                            <p:strVal val="#ppt_w"/>
                                          </p:val>
                                        </p:tav>
                                      </p:tavLst>
                                    </p:anim>
                                    <p:anim calcmode="lin" valueType="num">
                                      <p:cBhvr>
                                        <p:cTn id="29" dur="1000" fill="hold"/>
                                        <p:tgtEl>
                                          <p:spTgt spid="14"/>
                                        </p:tgtEl>
                                        <p:attrNameLst>
                                          <p:attrName>ppt_h</p:attrName>
                                        </p:attrNameLst>
                                      </p:cBhvr>
                                      <p:tavLst>
                                        <p:tav tm="0">
                                          <p:val>
                                            <p:strVal val="#ppt_h"/>
                                          </p:val>
                                        </p:tav>
                                        <p:tav tm="100000">
                                          <p:val>
                                            <p:strVal val="#ppt_h"/>
                                          </p:val>
                                        </p:tav>
                                      </p:tavLst>
                                    </p:anim>
                                    <p:animEffect transition="in" filter="fade">
                                      <p:cBhvr>
                                        <p:cTn id="30" dur="1000"/>
                                        <p:tgtEl>
                                          <p:spTgt spid="14"/>
                                        </p:tgtEl>
                                      </p:cBhvr>
                                    </p:animEffect>
                                  </p:childTnLst>
                                </p:cTn>
                              </p:par>
                            </p:childTnLst>
                          </p:cTn>
                        </p:par>
                        <p:par>
                          <p:cTn id="31" fill="hold">
                            <p:stCondLst>
                              <p:cond delay="1000"/>
                            </p:stCondLst>
                            <p:childTnLst>
                              <p:par>
                                <p:cTn id="32" presetID="5" presetClass="entr" presetSubtype="1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heckerboard(across)">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13" grpId="0" animBg="1"/>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xfrm>
            <a:off x="357188" y="304800"/>
            <a:ext cx="7715250" cy="819150"/>
          </a:xfrm>
          <a:ln/>
        </p:spPr>
        <p:txBody>
          <a:bodyPr vert="horz" wrap="square" lIns="91440" tIns="45720" rIns="91440" bIns="45720" anchor="b"/>
          <a:p>
            <a:pPr/>
            <a:r>
              <a:rPr lang="en-US" altLang="zh-CN" dirty="0">
                <a:solidFill>
                  <a:srgbClr val="0039AC"/>
                </a:solidFill>
                <a:latin typeface="楷体_GB2312"/>
                <a:ea typeface="楷体_GB2312"/>
                <a:cs typeface="+mj-cs"/>
              </a:rPr>
              <a:t>1.5 </a:t>
            </a:r>
            <a:r>
              <a:rPr lang="zh-CN" altLang="zh-CN" dirty="0">
                <a:solidFill>
                  <a:srgbClr val="0039AC"/>
                </a:solidFill>
                <a:latin typeface="楷体_GB2312"/>
                <a:ea typeface="楷体_GB2312"/>
                <a:cs typeface="+mj-cs"/>
              </a:rPr>
              <a:t>数据库系统的组成</a:t>
            </a:r>
            <a:endParaRPr lang="zh-CN" altLang="en-US" dirty="0">
              <a:solidFill>
                <a:srgbClr val="0039AC"/>
              </a:solidFill>
              <a:latin typeface="楷体_GB2312"/>
              <a:ea typeface="楷体_GB2312"/>
              <a:cs typeface="+mj-cs"/>
            </a:endParaRPr>
          </a:p>
        </p:txBody>
      </p:sp>
      <p:pic>
        <p:nvPicPr>
          <p:cNvPr id="53251" name="Picture 6"/>
          <p:cNvPicPr>
            <a:picLocks noChangeAspect="1"/>
          </p:cNvPicPr>
          <p:nvPr/>
        </p:nvPicPr>
        <p:blipFill>
          <a:blip r:embed="rId1"/>
          <a:stretch>
            <a:fillRect/>
          </a:stretch>
        </p:blipFill>
        <p:spPr>
          <a:xfrm>
            <a:off x="747713" y="1417638"/>
            <a:ext cx="7648575" cy="4314825"/>
          </a:xfrm>
          <a:prstGeom prst="rect">
            <a:avLst/>
          </a:prstGeom>
          <a:noFill/>
          <a:ln w="9525">
            <a:noFill/>
          </a:ln>
        </p:spPr>
      </p:pic>
      <p:sp>
        <p:nvSpPr>
          <p:cNvPr id="53252"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53253"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数据库系统的组成</a:t>
            </a:r>
            <a:endParaRPr lang="zh-CN" altLang="en-US" dirty="0">
              <a:solidFill>
                <a:srgbClr val="0039AC"/>
              </a:solidFill>
              <a:latin typeface="楷体_GB2312"/>
              <a:ea typeface="楷体_GB2312"/>
              <a:cs typeface="+mj-cs"/>
            </a:endParaRPr>
          </a:p>
        </p:txBody>
      </p:sp>
      <p:sp>
        <p:nvSpPr>
          <p:cNvPr id="46083" name="内容占位符 2"/>
          <p:cNvSpPr>
            <a:spLocks noGrp="1"/>
          </p:cNvSpPr>
          <p:nvPr>
            <p:ph idx="1"/>
          </p:nvPr>
        </p:nvSpPr>
        <p:spPr>
          <a:xfrm>
            <a:off x="323850" y="1412875"/>
            <a:ext cx="8569325" cy="4679950"/>
          </a:xfrm>
          <a:ln/>
        </p:spPr>
        <p:txBody>
          <a:bodyPr vert="horz" wrap="square" lIns="91440" tIns="45720" rIns="91440" bIns="45720" anchor="t"/>
          <a:p>
            <a:pPr/>
            <a:r>
              <a:rPr lang="zh-CN" altLang="zh-CN" dirty="0">
                <a:solidFill>
                  <a:srgbClr val="FF0000"/>
                </a:solidFill>
                <a:latin typeface="仿宋_GB2312"/>
                <a:ea typeface="仿宋_GB2312"/>
                <a:cs typeface="+mn-cs"/>
              </a:rPr>
              <a:t>数据库</a:t>
            </a:r>
            <a:r>
              <a:rPr lang="zh-CN" altLang="zh-CN" dirty="0">
                <a:latin typeface="仿宋_GB2312"/>
                <a:ea typeface="仿宋_GB2312"/>
                <a:cs typeface="+mn-cs"/>
              </a:rPr>
              <a:t>是数据的汇集，它以一定的组织形式保存在存储介质上</a:t>
            </a:r>
            <a:endParaRPr lang="en-US" altLang="zh-CN" dirty="0">
              <a:latin typeface="仿宋_GB2312"/>
              <a:ea typeface="仿宋_GB2312"/>
              <a:cs typeface="+mn-cs"/>
            </a:endParaRPr>
          </a:p>
          <a:p>
            <a:pPr/>
            <a:r>
              <a:rPr lang="zh-CN" altLang="zh-CN" dirty="0">
                <a:solidFill>
                  <a:srgbClr val="FF0000"/>
                </a:solidFill>
                <a:latin typeface="仿宋_GB2312"/>
                <a:ea typeface="仿宋_GB2312"/>
                <a:cs typeface="+mn-cs"/>
              </a:rPr>
              <a:t>数据库管理系统</a:t>
            </a:r>
            <a:r>
              <a:rPr lang="zh-CN" altLang="zh-CN" dirty="0">
                <a:latin typeface="仿宋_GB2312"/>
                <a:ea typeface="仿宋_GB2312"/>
                <a:cs typeface="+mn-cs"/>
              </a:rPr>
              <a:t>是管理数据库的系统软件，它可以实现数据库系统的各种功能</a:t>
            </a:r>
            <a:endParaRPr lang="en-US" altLang="zh-CN" dirty="0">
              <a:latin typeface="仿宋_GB2312"/>
              <a:ea typeface="仿宋_GB2312"/>
              <a:cs typeface="+mn-cs"/>
            </a:endParaRPr>
          </a:p>
          <a:p>
            <a:pPr/>
            <a:r>
              <a:rPr lang="zh-CN" altLang="zh-CN" dirty="0">
                <a:solidFill>
                  <a:srgbClr val="FF0000"/>
                </a:solidFill>
                <a:latin typeface="仿宋_GB2312"/>
                <a:ea typeface="仿宋_GB2312"/>
                <a:cs typeface="+mn-cs"/>
              </a:rPr>
              <a:t>应用程序</a:t>
            </a:r>
            <a:r>
              <a:rPr lang="zh-CN" altLang="zh-CN" dirty="0">
                <a:latin typeface="仿宋_GB2312"/>
                <a:ea typeface="仿宋_GB2312"/>
                <a:cs typeface="+mn-cs"/>
              </a:rPr>
              <a:t>专指以数据库数据为基础的程序</a:t>
            </a:r>
            <a:endParaRPr lang="en-US" altLang="zh-CN" dirty="0">
              <a:latin typeface="仿宋_GB2312"/>
              <a:ea typeface="仿宋_GB2312"/>
              <a:cs typeface="+mn-cs"/>
            </a:endParaRPr>
          </a:p>
          <a:p>
            <a:pPr/>
            <a:r>
              <a:rPr lang="zh-CN" altLang="zh-CN" dirty="0">
                <a:solidFill>
                  <a:srgbClr val="FF0000"/>
                </a:solidFill>
                <a:latin typeface="仿宋_GB2312"/>
                <a:ea typeface="仿宋_GB2312"/>
                <a:cs typeface="+mn-cs"/>
              </a:rPr>
              <a:t>数据库管理员</a:t>
            </a:r>
            <a:r>
              <a:rPr lang="zh-CN" altLang="zh-CN" dirty="0">
                <a:latin typeface="仿宋_GB2312"/>
                <a:ea typeface="仿宋_GB2312"/>
                <a:cs typeface="+mn-cs"/>
              </a:rPr>
              <a:t>负责整个数据库系统的正常运行。</a:t>
            </a:r>
            <a:endParaRPr lang="zh-CN" altLang="en-US" dirty="0">
              <a:latin typeface="仿宋_GB2312"/>
              <a:ea typeface="仿宋_GB2312"/>
              <a:cs typeface="+mn-cs"/>
            </a:endParaRPr>
          </a:p>
        </p:txBody>
      </p:sp>
      <p:sp>
        <p:nvSpPr>
          <p:cNvPr id="54276"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5427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charRg st="0" end="28"/>
                                            </p:txEl>
                                          </p:spTgt>
                                        </p:tgtEl>
                                        <p:attrNameLst>
                                          <p:attrName>style.visibility</p:attrName>
                                        </p:attrNameLst>
                                      </p:cBhvr>
                                      <p:to>
                                        <p:strVal val="visible"/>
                                      </p:to>
                                    </p:set>
                                    <p:animEffect transition="in" filter="blinds(horizontal)">
                                      <p:cBhvr>
                                        <p:cTn id="7" dur="500"/>
                                        <p:tgtEl>
                                          <p:spTgt spid="46083">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3">
                                            <p:txEl>
                                              <p:charRg st="28" end="63"/>
                                            </p:txEl>
                                          </p:spTgt>
                                        </p:tgtEl>
                                        <p:attrNameLst>
                                          <p:attrName>style.visibility</p:attrName>
                                        </p:attrNameLst>
                                      </p:cBhvr>
                                      <p:to>
                                        <p:strVal val="visible"/>
                                      </p:to>
                                    </p:set>
                                    <p:animEffect transition="in" filter="blinds(horizontal)">
                                      <p:cBhvr>
                                        <p:cTn id="12" dur="500"/>
                                        <p:tgtEl>
                                          <p:spTgt spid="46083">
                                            <p:txEl>
                                              <p:charRg st="28"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3">
                                            <p:txEl>
                                              <p:charRg st="63" end="82"/>
                                            </p:txEl>
                                          </p:spTgt>
                                        </p:tgtEl>
                                        <p:attrNameLst>
                                          <p:attrName>style.visibility</p:attrName>
                                        </p:attrNameLst>
                                      </p:cBhvr>
                                      <p:to>
                                        <p:strVal val="visible"/>
                                      </p:to>
                                    </p:set>
                                    <p:animEffect transition="in" filter="blinds(horizontal)">
                                      <p:cBhvr>
                                        <p:cTn id="17" dur="500"/>
                                        <p:tgtEl>
                                          <p:spTgt spid="46083">
                                            <p:txEl>
                                              <p:charRg st="63" end="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083">
                                            <p:txEl>
                                              <p:charRg st="82" end="104"/>
                                            </p:txEl>
                                          </p:spTgt>
                                        </p:tgtEl>
                                        <p:attrNameLst>
                                          <p:attrName>style.visibility</p:attrName>
                                        </p:attrNameLst>
                                      </p:cBhvr>
                                      <p:to>
                                        <p:strVal val="visible"/>
                                      </p:to>
                                    </p:set>
                                    <p:animEffect transition="in" filter="blinds(horizontal)">
                                      <p:cBhvr>
                                        <p:cTn id="22" dur="500"/>
                                        <p:tgtEl>
                                          <p:spTgt spid="46083">
                                            <p:txEl>
                                              <p:charRg st="82"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xfrm>
            <a:off x="357188" y="304800"/>
            <a:ext cx="7715250" cy="819150"/>
          </a:xfrm>
          <a:ln/>
        </p:spPr>
        <p:txBody>
          <a:bodyPr vert="horz" wrap="square" lIns="91440" tIns="45720" rIns="91440" bIns="45720" anchor="b"/>
          <a:p>
            <a:pPr/>
            <a:r>
              <a:rPr lang="zh-CN" altLang="zh-CN" dirty="0">
                <a:solidFill>
                  <a:srgbClr val="0039AC"/>
                </a:solidFill>
                <a:latin typeface="楷体_GB2312"/>
                <a:ea typeface="楷体_GB2312"/>
                <a:cs typeface="+mj-cs"/>
              </a:rPr>
              <a:t>硬件</a:t>
            </a:r>
            <a:endParaRPr lang="zh-CN" altLang="en-US" dirty="0">
              <a:solidFill>
                <a:srgbClr val="0039AC"/>
              </a:solidFill>
              <a:latin typeface="楷体_GB2312"/>
              <a:ea typeface="楷体_GB2312"/>
              <a:cs typeface="+mj-cs"/>
            </a:endParaRPr>
          </a:p>
        </p:txBody>
      </p:sp>
      <p:sp>
        <p:nvSpPr>
          <p:cNvPr id="47107" name="内容占位符 2"/>
          <p:cNvSpPr>
            <a:spLocks noGrp="1"/>
          </p:cNvSpPr>
          <p:nvPr>
            <p:ph idx="1"/>
          </p:nvPr>
        </p:nvSpPr>
        <p:spPr>
          <a:ln/>
        </p:spPr>
        <p:txBody>
          <a:bodyPr vert="horz" wrap="square" lIns="91440" tIns="45720" rIns="91440" bIns="45720" anchor="t"/>
          <a:p>
            <a:pPr algn="just">
              <a:lnSpc>
                <a:spcPct val="110000"/>
              </a:lnSpc>
            </a:pPr>
            <a:r>
              <a:rPr lang="zh-CN" altLang="zh-CN" sz="2800" dirty="0">
                <a:latin typeface="仿宋_GB2312"/>
                <a:ea typeface="仿宋_GB2312"/>
                <a:cs typeface="+mn-cs"/>
              </a:rPr>
              <a:t>由于数据库中的数据量一般都比较大，而且</a:t>
            </a:r>
            <a:r>
              <a:rPr lang="en-US" altLang="zh-CN" sz="2800" dirty="0">
                <a:latin typeface="仿宋_GB2312"/>
                <a:ea typeface="仿宋_GB2312"/>
                <a:cs typeface="+mn-cs"/>
              </a:rPr>
              <a:t>DBMS</a:t>
            </a:r>
            <a:r>
              <a:rPr lang="zh-CN" altLang="zh-CN" sz="2800" dirty="0">
                <a:latin typeface="仿宋_GB2312"/>
                <a:ea typeface="仿宋_GB2312"/>
                <a:cs typeface="+mn-cs"/>
              </a:rPr>
              <a:t>自身的规模也</a:t>
            </a:r>
            <a:r>
              <a:rPr lang="zh-CN" altLang="en-US" sz="2800" dirty="0">
                <a:latin typeface="仿宋_GB2312"/>
                <a:ea typeface="仿宋_GB2312"/>
                <a:cs typeface="+mn-cs"/>
              </a:rPr>
              <a:t>比较</a:t>
            </a:r>
            <a:r>
              <a:rPr lang="zh-CN" altLang="zh-CN" sz="2800" dirty="0">
                <a:latin typeface="仿宋_GB2312"/>
                <a:ea typeface="仿宋_GB2312"/>
                <a:cs typeface="+mn-cs"/>
              </a:rPr>
              <a:t>大（</a:t>
            </a:r>
            <a:r>
              <a:rPr lang="zh-CN" altLang="en-US" sz="2800" dirty="0">
                <a:latin typeface="仿宋_GB2312"/>
                <a:ea typeface="仿宋_GB2312"/>
                <a:cs typeface="+mn-cs"/>
              </a:rPr>
              <a:t>如：</a:t>
            </a:r>
            <a:r>
              <a:rPr lang="en-US" altLang="zh-CN" sz="2800" dirty="0">
                <a:latin typeface="仿宋_GB2312"/>
                <a:ea typeface="仿宋_GB2312"/>
                <a:cs typeface="+mn-cs"/>
              </a:rPr>
              <a:t>SQL Server 2005</a:t>
            </a:r>
            <a:r>
              <a:rPr lang="zh-CN" altLang="zh-CN" sz="2800" dirty="0">
                <a:latin typeface="仿宋_GB2312"/>
                <a:ea typeface="仿宋_GB2312"/>
                <a:cs typeface="+mn-cs"/>
              </a:rPr>
              <a:t>的完整安装大</a:t>
            </a:r>
            <a:r>
              <a:rPr lang="zh-CN" altLang="en-US" sz="2800" dirty="0">
                <a:latin typeface="仿宋_GB2312"/>
                <a:ea typeface="仿宋_GB2312"/>
                <a:cs typeface="+mn-cs"/>
              </a:rPr>
              <a:t>约</a:t>
            </a:r>
            <a:r>
              <a:rPr lang="zh-CN" altLang="zh-CN" sz="2800" dirty="0">
                <a:latin typeface="仿宋_GB2312"/>
                <a:ea typeface="仿宋_GB2312"/>
                <a:cs typeface="+mn-cs"/>
              </a:rPr>
              <a:t>需</a:t>
            </a:r>
            <a:r>
              <a:rPr lang="en-US" altLang="zh-CN" sz="2800" dirty="0">
                <a:latin typeface="仿宋_GB2312"/>
                <a:ea typeface="仿宋_GB2312"/>
                <a:cs typeface="+mn-cs"/>
              </a:rPr>
              <a:t>700MB</a:t>
            </a:r>
            <a:r>
              <a:rPr lang="zh-CN" altLang="zh-CN" sz="2800" dirty="0">
                <a:latin typeface="仿宋_GB2312"/>
                <a:ea typeface="仿宋_GB2312"/>
                <a:cs typeface="+mn-cs"/>
              </a:rPr>
              <a:t>以上的硬盘空间和至少</a:t>
            </a:r>
            <a:r>
              <a:rPr lang="en-US" altLang="zh-CN" sz="2800" dirty="0">
                <a:latin typeface="仿宋_GB2312"/>
                <a:ea typeface="仿宋_GB2312"/>
                <a:cs typeface="+mn-cs"/>
              </a:rPr>
              <a:t>512MB</a:t>
            </a:r>
            <a:r>
              <a:rPr lang="zh-CN" altLang="zh-CN" sz="2800" dirty="0">
                <a:latin typeface="仿宋_GB2312"/>
                <a:ea typeface="仿宋_GB2312"/>
                <a:cs typeface="+mn-cs"/>
              </a:rPr>
              <a:t>以上的内存），</a:t>
            </a:r>
            <a:endParaRPr lang="en-US" altLang="zh-CN" sz="2800" dirty="0">
              <a:latin typeface="仿宋_GB2312"/>
              <a:ea typeface="仿宋_GB2312"/>
              <a:cs typeface="+mn-cs"/>
            </a:endParaRPr>
          </a:p>
          <a:p>
            <a:pPr algn="just">
              <a:lnSpc>
                <a:spcPct val="110000"/>
              </a:lnSpc>
            </a:pPr>
            <a:r>
              <a:rPr lang="zh-CN" altLang="zh-CN" sz="2800" dirty="0">
                <a:latin typeface="仿宋_GB2312"/>
                <a:ea typeface="仿宋_GB2312"/>
                <a:cs typeface="+mn-cs"/>
              </a:rPr>
              <a:t>必须要有足够大的</a:t>
            </a:r>
            <a:r>
              <a:rPr lang="zh-CN" altLang="en-US" sz="2800" dirty="0">
                <a:latin typeface="仿宋_GB2312"/>
                <a:ea typeface="仿宋_GB2312"/>
                <a:cs typeface="+mn-cs"/>
              </a:rPr>
              <a:t>内存</a:t>
            </a:r>
            <a:r>
              <a:rPr lang="zh-CN" altLang="zh-CN" sz="2800" dirty="0">
                <a:latin typeface="仿宋_GB2312"/>
                <a:ea typeface="仿宋_GB2312"/>
                <a:cs typeface="+mn-cs"/>
              </a:rPr>
              <a:t>，来存放操作系统、数据库管理系统、数据缓冲区和应用程序，而且还要有足够大的硬盘空间来存放数据库数据，最好还有足够的存放备份数据的磁带、磁盘或光盘</a:t>
            </a:r>
            <a:r>
              <a:rPr lang="zh-CN" altLang="en-US" sz="2800" dirty="0">
                <a:latin typeface="仿宋_GB2312"/>
                <a:ea typeface="仿宋_GB2312"/>
                <a:cs typeface="+mn-cs"/>
              </a:rPr>
              <a:t>。</a:t>
            </a:r>
            <a:endParaRPr lang="zh-CN" altLang="en-US" sz="2800" dirty="0">
              <a:latin typeface="仿宋_GB2312"/>
              <a:ea typeface="仿宋_GB2312"/>
              <a:cs typeface="+mn-cs"/>
            </a:endParaRPr>
          </a:p>
        </p:txBody>
      </p:sp>
      <p:sp>
        <p:nvSpPr>
          <p:cNvPr id="55300"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55301"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charRg st="0" end="86"/>
                                            </p:txEl>
                                          </p:spTgt>
                                        </p:tgtEl>
                                        <p:attrNameLst>
                                          <p:attrName>style.visibility</p:attrName>
                                        </p:attrNameLst>
                                      </p:cBhvr>
                                      <p:to>
                                        <p:strVal val="visible"/>
                                      </p:to>
                                    </p:set>
                                    <p:animEffect transition="in" filter="blinds(horizontal)">
                                      <p:cBhvr>
                                        <p:cTn id="7" dur="500"/>
                                        <p:tgtEl>
                                          <p:spTgt spid="47107">
                                            <p:txEl>
                                              <p:charRg st="0" end="8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7">
                                            <p:txEl>
                                              <p:charRg st="86" end="170"/>
                                            </p:txEl>
                                          </p:spTgt>
                                        </p:tgtEl>
                                        <p:attrNameLst>
                                          <p:attrName>style.visibility</p:attrName>
                                        </p:attrNameLst>
                                      </p:cBhvr>
                                      <p:to>
                                        <p:strVal val="visible"/>
                                      </p:to>
                                    </p:set>
                                    <p:animEffect transition="in" filter="blinds(horizontal)">
                                      <p:cBhvr>
                                        <p:cTn id="12" dur="500"/>
                                        <p:tgtEl>
                                          <p:spTgt spid="47107">
                                            <p:txEl>
                                              <p:charRg st="86"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软件</a:t>
            </a:r>
            <a:endParaRPr lang="zh-CN" altLang="en-US" dirty="0">
              <a:solidFill>
                <a:srgbClr val="0039AC"/>
              </a:solidFill>
              <a:latin typeface="楷体_GB2312"/>
              <a:ea typeface="楷体_GB2312"/>
              <a:cs typeface="+mj-cs"/>
            </a:endParaRPr>
          </a:p>
        </p:txBody>
      </p:sp>
      <p:sp>
        <p:nvSpPr>
          <p:cNvPr id="48131" name="内容占位符 2"/>
          <p:cNvSpPr>
            <a:spLocks noGrp="1"/>
          </p:cNvSpPr>
          <p:nvPr>
            <p:ph idx="1"/>
          </p:nvPr>
        </p:nvSpPr>
        <p:spPr>
          <a:xfrm>
            <a:off x="323850" y="1341438"/>
            <a:ext cx="8496300" cy="4751387"/>
          </a:xfrm>
          <a:ln/>
        </p:spPr>
        <p:txBody>
          <a:bodyPr vert="horz" wrap="square" lIns="91440" tIns="45720" rIns="91440" bIns="45720" anchor="t"/>
          <a:p>
            <a:pPr/>
            <a:r>
              <a:rPr lang="zh-CN" altLang="zh-CN" dirty="0">
                <a:solidFill>
                  <a:srgbClr val="FF0000"/>
                </a:solidFill>
                <a:latin typeface="仿宋_GB2312"/>
                <a:ea typeface="仿宋_GB2312"/>
                <a:cs typeface="+mn-cs"/>
              </a:rPr>
              <a:t>数据库管理系统</a:t>
            </a:r>
            <a:r>
              <a:rPr lang="zh-CN" altLang="zh-CN" dirty="0">
                <a:latin typeface="仿宋_GB2312"/>
                <a:ea typeface="仿宋_GB2312"/>
                <a:cs typeface="+mn-cs"/>
              </a:rPr>
              <a:t>。是整个数据库系统的核心，是建立、使用和维护数据库的系统软件。</a:t>
            </a:r>
            <a:endParaRPr lang="en-US" altLang="zh-CN" dirty="0">
              <a:latin typeface="仿宋_GB2312"/>
              <a:ea typeface="仿宋_GB2312"/>
              <a:cs typeface="+mn-cs"/>
            </a:endParaRPr>
          </a:p>
          <a:p>
            <a:pPr/>
            <a:r>
              <a:rPr lang="zh-CN" altLang="zh-CN" dirty="0">
                <a:latin typeface="仿宋_GB2312"/>
                <a:ea typeface="仿宋_GB2312"/>
                <a:cs typeface="+mn-cs"/>
              </a:rPr>
              <a:t>支持数据库管理系统运行的</a:t>
            </a:r>
            <a:r>
              <a:rPr lang="zh-CN" altLang="zh-CN" dirty="0">
                <a:solidFill>
                  <a:srgbClr val="FF0000"/>
                </a:solidFill>
                <a:latin typeface="仿宋_GB2312"/>
                <a:ea typeface="仿宋_GB2312"/>
                <a:cs typeface="+mn-cs"/>
              </a:rPr>
              <a:t>操作系统</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具有数据库访问接口的</a:t>
            </a:r>
            <a:r>
              <a:rPr lang="zh-CN" altLang="zh-CN" dirty="0">
                <a:solidFill>
                  <a:srgbClr val="FF0000"/>
                </a:solidFill>
                <a:latin typeface="仿宋_GB2312"/>
                <a:ea typeface="仿宋_GB2312"/>
                <a:cs typeface="+mn-cs"/>
              </a:rPr>
              <a:t>高级语言</a:t>
            </a:r>
            <a:r>
              <a:rPr lang="zh-CN" altLang="zh-CN" dirty="0">
                <a:latin typeface="仿宋_GB2312"/>
                <a:ea typeface="仿宋_GB2312"/>
                <a:cs typeface="+mn-cs"/>
              </a:rPr>
              <a:t>及其</a:t>
            </a:r>
            <a:r>
              <a:rPr lang="zh-CN" altLang="zh-CN" dirty="0">
                <a:solidFill>
                  <a:srgbClr val="FF0000"/>
                </a:solidFill>
                <a:latin typeface="仿宋_GB2312"/>
                <a:ea typeface="仿宋_GB2312"/>
                <a:cs typeface="+mn-cs"/>
              </a:rPr>
              <a:t>编程环境</a:t>
            </a:r>
            <a:r>
              <a:rPr lang="zh-CN" altLang="zh-CN" dirty="0">
                <a:latin typeface="仿宋_GB2312"/>
                <a:ea typeface="仿宋_GB2312"/>
                <a:cs typeface="+mn-cs"/>
              </a:rPr>
              <a:t>，以便于开发应用程序</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zh-CN" dirty="0">
                <a:solidFill>
                  <a:srgbClr val="FF0000"/>
                </a:solidFill>
                <a:latin typeface="仿宋_GB2312"/>
                <a:ea typeface="仿宋_GB2312"/>
                <a:cs typeface="+mn-cs"/>
              </a:rPr>
              <a:t>实用工具</a:t>
            </a:r>
            <a:r>
              <a:rPr lang="zh-CN" altLang="en-US" dirty="0">
                <a:latin typeface="仿宋_GB2312"/>
                <a:ea typeface="仿宋_GB2312"/>
                <a:cs typeface="+mn-cs"/>
              </a:rPr>
              <a:t>。</a:t>
            </a:r>
            <a:r>
              <a:rPr lang="zh-CN" altLang="zh-CN" dirty="0">
                <a:latin typeface="仿宋_GB2312"/>
                <a:ea typeface="仿宋_GB2312"/>
                <a:cs typeface="+mn-cs"/>
              </a:rPr>
              <a:t>一般是数据库厂商提供的随数据库管理系统软件一起发行</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56324"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56325"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charRg st="0" end="39"/>
                                            </p:txEl>
                                          </p:spTgt>
                                        </p:tgtEl>
                                        <p:attrNameLst>
                                          <p:attrName>style.visibility</p:attrName>
                                        </p:attrNameLst>
                                      </p:cBhvr>
                                      <p:to>
                                        <p:strVal val="visible"/>
                                      </p:to>
                                    </p:set>
                                    <p:animEffect transition="in" filter="blinds(horizontal)">
                                      <p:cBhvr>
                                        <p:cTn id="7" dur="500"/>
                                        <p:tgtEl>
                                          <p:spTgt spid="48131">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1">
                                            <p:txEl>
                                              <p:charRg st="39" end="57"/>
                                            </p:txEl>
                                          </p:spTgt>
                                        </p:tgtEl>
                                        <p:attrNameLst>
                                          <p:attrName>style.visibility</p:attrName>
                                        </p:attrNameLst>
                                      </p:cBhvr>
                                      <p:to>
                                        <p:strVal val="visible"/>
                                      </p:to>
                                    </p:set>
                                    <p:animEffect transition="in" filter="blinds(horizontal)">
                                      <p:cBhvr>
                                        <p:cTn id="12" dur="500"/>
                                        <p:tgtEl>
                                          <p:spTgt spid="48131">
                                            <p:txEl>
                                              <p:charRg st="39"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1">
                                            <p:txEl>
                                              <p:charRg st="57" end="89"/>
                                            </p:txEl>
                                          </p:spTgt>
                                        </p:tgtEl>
                                        <p:attrNameLst>
                                          <p:attrName>style.visibility</p:attrName>
                                        </p:attrNameLst>
                                      </p:cBhvr>
                                      <p:to>
                                        <p:strVal val="visible"/>
                                      </p:to>
                                    </p:set>
                                    <p:animEffect transition="in" filter="blinds(horizontal)">
                                      <p:cBhvr>
                                        <p:cTn id="17" dur="500"/>
                                        <p:tgtEl>
                                          <p:spTgt spid="48131">
                                            <p:txEl>
                                              <p:charRg st="57" end="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131">
                                            <p:txEl>
                                              <p:charRg st="89" end="121"/>
                                            </p:txEl>
                                          </p:spTgt>
                                        </p:tgtEl>
                                        <p:attrNameLst>
                                          <p:attrName>style.visibility</p:attrName>
                                        </p:attrNameLst>
                                      </p:cBhvr>
                                      <p:to>
                                        <p:strVal val="visible"/>
                                      </p:to>
                                    </p:set>
                                    <p:animEffect transition="in" filter="blinds(horizontal)">
                                      <p:cBhvr>
                                        <p:cTn id="22" dur="500"/>
                                        <p:tgtEl>
                                          <p:spTgt spid="48131">
                                            <p:txEl>
                                              <p:charRg st="89" end="1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a:xfrm>
            <a:off x="357188" y="304800"/>
            <a:ext cx="7715250" cy="819150"/>
          </a:xfrm>
          <a:ln/>
        </p:spPr>
        <p:txBody>
          <a:bodyPr vert="horz" wrap="square" lIns="91440" tIns="45720" rIns="91440" bIns="45720" anchor="b"/>
          <a:p>
            <a:pPr/>
            <a:r>
              <a:rPr lang="zh-CN" altLang="zh-CN" dirty="0">
                <a:solidFill>
                  <a:srgbClr val="0039AC"/>
                </a:solidFill>
                <a:latin typeface="楷体_GB2312"/>
                <a:ea typeface="楷体_GB2312"/>
                <a:cs typeface="+mj-cs"/>
              </a:rPr>
              <a:t>人员</a:t>
            </a:r>
            <a:endParaRPr lang="zh-CN" altLang="en-US" dirty="0">
              <a:solidFill>
                <a:srgbClr val="0039AC"/>
              </a:solidFill>
              <a:latin typeface="楷体_GB2312"/>
              <a:ea typeface="楷体_GB2312"/>
              <a:cs typeface="+mj-cs"/>
            </a:endParaRPr>
          </a:p>
        </p:txBody>
      </p:sp>
      <p:sp>
        <p:nvSpPr>
          <p:cNvPr id="49155" name="内容占位符 2"/>
          <p:cNvSpPr>
            <a:spLocks noGrp="1"/>
          </p:cNvSpPr>
          <p:nvPr>
            <p:ph idx="1"/>
          </p:nvPr>
        </p:nvSpPr>
        <p:spPr>
          <a:xfrm>
            <a:off x="1042988" y="1414463"/>
            <a:ext cx="7524750" cy="4678362"/>
          </a:xfrm>
          <a:ln/>
        </p:spPr>
        <p:txBody>
          <a:bodyPr vert="horz" wrap="square" lIns="91440" tIns="45720" rIns="91440" bIns="45720" anchor="t"/>
          <a:p>
            <a:pPr/>
            <a:r>
              <a:rPr lang="zh-CN" altLang="zh-CN" dirty="0">
                <a:latin typeface="仿宋_GB2312"/>
                <a:ea typeface="仿宋_GB2312"/>
                <a:cs typeface="+mn-cs"/>
              </a:rPr>
              <a:t>数据库管理员</a:t>
            </a:r>
            <a:endParaRPr lang="en-US" altLang="zh-CN" dirty="0">
              <a:latin typeface="仿宋_GB2312"/>
              <a:ea typeface="仿宋_GB2312"/>
              <a:cs typeface="+mn-cs"/>
            </a:endParaRPr>
          </a:p>
          <a:p>
            <a:pPr/>
            <a:r>
              <a:rPr lang="zh-CN" altLang="zh-CN" dirty="0">
                <a:latin typeface="仿宋_GB2312"/>
                <a:ea typeface="仿宋_GB2312"/>
                <a:cs typeface="+mn-cs"/>
              </a:rPr>
              <a:t>系统分析人员</a:t>
            </a:r>
            <a:endParaRPr lang="en-US" altLang="zh-CN" dirty="0">
              <a:latin typeface="仿宋_GB2312"/>
              <a:ea typeface="仿宋_GB2312"/>
              <a:cs typeface="+mn-cs"/>
            </a:endParaRPr>
          </a:p>
          <a:p>
            <a:pPr/>
            <a:r>
              <a:rPr lang="zh-CN" altLang="zh-CN" dirty="0">
                <a:latin typeface="仿宋_GB2312"/>
                <a:ea typeface="仿宋_GB2312"/>
                <a:cs typeface="+mn-cs"/>
              </a:rPr>
              <a:t>数据库设计人员</a:t>
            </a:r>
            <a:endParaRPr lang="en-US" altLang="zh-CN" dirty="0">
              <a:latin typeface="仿宋_GB2312"/>
              <a:ea typeface="仿宋_GB2312"/>
              <a:cs typeface="+mn-cs"/>
            </a:endParaRPr>
          </a:p>
          <a:p>
            <a:pPr/>
            <a:r>
              <a:rPr lang="zh-CN" altLang="zh-CN" dirty="0">
                <a:latin typeface="仿宋_GB2312"/>
                <a:ea typeface="仿宋_GB2312"/>
                <a:cs typeface="+mn-cs"/>
              </a:rPr>
              <a:t>应用程序编程人员</a:t>
            </a:r>
            <a:endParaRPr lang="en-US" altLang="zh-CN" dirty="0">
              <a:latin typeface="仿宋_GB2312"/>
              <a:ea typeface="仿宋_GB2312"/>
              <a:cs typeface="+mn-cs"/>
            </a:endParaRPr>
          </a:p>
          <a:p>
            <a:pPr/>
            <a:r>
              <a:rPr lang="zh-CN" altLang="zh-CN" dirty="0">
                <a:latin typeface="仿宋_GB2312"/>
                <a:ea typeface="仿宋_GB2312"/>
                <a:cs typeface="+mn-cs"/>
              </a:rPr>
              <a:t>最终用户</a:t>
            </a:r>
            <a:endParaRPr lang="zh-CN" altLang="en-US" dirty="0">
              <a:latin typeface="仿宋_GB2312"/>
              <a:ea typeface="仿宋_GB2312"/>
              <a:cs typeface="+mn-cs"/>
            </a:endParaRPr>
          </a:p>
        </p:txBody>
      </p:sp>
      <p:sp>
        <p:nvSpPr>
          <p:cNvPr id="57348" name="日期占位符 8"/>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57349"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9155">
                                            <p:txEl>
                                              <p:charRg st="0" end="7"/>
                                            </p:txEl>
                                          </p:spTgt>
                                        </p:tgtEl>
                                        <p:attrNameLst>
                                          <p:attrName>style.visibility</p:attrName>
                                        </p:attrNameLst>
                                      </p:cBhvr>
                                      <p:to>
                                        <p:strVal val="visible"/>
                                      </p:to>
                                    </p:set>
                                    <p:animEffect transition="in" filter="blinds(horizontal)">
                                      <p:cBhvr>
                                        <p:cTn id="7" dur="500"/>
                                        <p:tgtEl>
                                          <p:spTgt spid="49155">
                                            <p:txEl>
                                              <p:charRg st="0" end="7"/>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9155">
                                            <p:txEl>
                                              <p:charRg st="7" end="14"/>
                                            </p:txEl>
                                          </p:spTgt>
                                        </p:tgtEl>
                                        <p:attrNameLst>
                                          <p:attrName>style.visibility</p:attrName>
                                        </p:attrNameLst>
                                      </p:cBhvr>
                                      <p:to>
                                        <p:strVal val="visible"/>
                                      </p:to>
                                    </p:set>
                                    <p:animEffect transition="in" filter="blinds(horizontal)">
                                      <p:cBhvr>
                                        <p:cTn id="11" dur="500"/>
                                        <p:tgtEl>
                                          <p:spTgt spid="49155">
                                            <p:txEl>
                                              <p:charRg st="7" end="14"/>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9155">
                                            <p:txEl>
                                              <p:charRg st="14" end="22"/>
                                            </p:txEl>
                                          </p:spTgt>
                                        </p:tgtEl>
                                        <p:attrNameLst>
                                          <p:attrName>style.visibility</p:attrName>
                                        </p:attrNameLst>
                                      </p:cBhvr>
                                      <p:to>
                                        <p:strVal val="visible"/>
                                      </p:to>
                                    </p:set>
                                    <p:animEffect transition="in" filter="blinds(horizontal)">
                                      <p:cBhvr>
                                        <p:cTn id="15" dur="500"/>
                                        <p:tgtEl>
                                          <p:spTgt spid="49155">
                                            <p:txEl>
                                              <p:charRg st="14" end="2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9155">
                                            <p:txEl>
                                              <p:charRg st="22" end="31"/>
                                            </p:txEl>
                                          </p:spTgt>
                                        </p:tgtEl>
                                        <p:attrNameLst>
                                          <p:attrName>style.visibility</p:attrName>
                                        </p:attrNameLst>
                                      </p:cBhvr>
                                      <p:to>
                                        <p:strVal val="visible"/>
                                      </p:to>
                                    </p:set>
                                    <p:animEffect transition="in" filter="blinds(horizontal)">
                                      <p:cBhvr>
                                        <p:cTn id="19" dur="500"/>
                                        <p:tgtEl>
                                          <p:spTgt spid="49155">
                                            <p:txEl>
                                              <p:charRg st="22" end="31"/>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9155">
                                            <p:txEl>
                                              <p:charRg st="31" end="36"/>
                                            </p:txEl>
                                          </p:spTgt>
                                        </p:tgtEl>
                                        <p:attrNameLst>
                                          <p:attrName>style.visibility</p:attrName>
                                        </p:attrNameLst>
                                      </p:cBhvr>
                                      <p:to>
                                        <p:strVal val="visible"/>
                                      </p:to>
                                    </p:set>
                                    <p:animEffect transition="in" filter="blinds(horizontal)">
                                      <p:cBhvr>
                                        <p:cTn id="23" dur="500"/>
                                        <p:tgtEl>
                                          <p:spTgt spid="49155">
                                            <p:txEl>
                                              <p:charRg st="31"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574675" y="304800"/>
            <a:ext cx="8001000" cy="820738"/>
          </a:xfrm>
          <a:ln/>
        </p:spPr>
        <p:txBody>
          <a:bodyPr vert="horz" wrap="square" lIns="91440" tIns="45720" rIns="91440" bIns="45720" anchor="b"/>
          <a:p>
            <a:pPr algn="ctr" eaLnBrk="1" hangingPunct="1"/>
            <a:r>
              <a:rPr lang="zh-CN" altLang="en-US" sz="4400" b="1" dirty="0">
                <a:solidFill>
                  <a:srgbClr val="0039AC"/>
                </a:solidFill>
                <a:latin typeface="楷体_GB2312"/>
                <a:ea typeface="楷体_GB2312"/>
              </a:rPr>
              <a:t>本章作业</a:t>
            </a:r>
            <a:endParaRPr lang="zh-CN" altLang="en-US" sz="4400" b="1" dirty="0">
              <a:solidFill>
                <a:srgbClr val="0039AC"/>
              </a:solidFill>
              <a:latin typeface="楷体_GB2312"/>
              <a:ea typeface="楷体_GB2312"/>
            </a:endParaRPr>
          </a:p>
        </p:txBody>
      </p:sp>
      <p:sp>
        <p:nvSpPr>
          <p:cNvPr id="59395" name="Rectangle 3"/>
          <p:cNvSpPr>
            <a:spLocks noGrp="1"/>
          </p:cNvSpPr>
          <p:nvPr>
            <p:ph type="body" sz="half" idx="1"/>
          </p:nvPr>
        </p:nvSpPr>
        <p:spPr>
          <a:xfrm>
            <a:off x="4716463" y="2205038"/>
            <a:ext cx="4229100" cy="3449637"/>
          </a:xfrm>
          <a:ln/>
        </p:spPr>
        <p:txBody>
          <a:bodyPr vert="horz" wrap="square" lIns="91440" tIns="45720" rIns="91440" bIns="45720" anchor="t"/>
          <a:p>
            <a:pPr eaLnBrk="1" hangingPunct="1">
              <a:buClr>
                <a:schemeClr val="accent2"/>
              </a:buClr>
              <a:buSzTx/>
              <a:buFont typeface="Wingdings" panose="05000000000000000000" pitchFamily="2" charset="2"/>
            </a:pPr>
            <a:r>
              <a:rPr lang="zh-CN" altLang="en-US" sz="4000" b="1" dirty="0">
                <a:solidFill>
                  <a:srgbClr val="FF0000"/>
                </a:solidFill>
              </a:rPr>
              <a:t>选择题</a:t>
            </a:r>
            <a:endParaRPr lang="en-US" altLang="zh-CN" sz="4000" b="1" dirty="0">
              <a:solidFill>
                <a:srgbClr val="FF0000"/>
              </a:solidFill>
            </a:endParaRPr>
          </a:p>
          <a:p>
            <a:pPr eaLnBrk="1" hangingPunct="1">
              <a:buClr>
                <a:schemeClr val="accent2"/>
              </a:buClr>
              <a:buSzTx/>
              <a:buFont typeface="Wingdings" panose="05000000000000000000" pitchFamily="2" charset="2"/>
            </a:pPr>
            <a:r>
              <a:rPr lang="zh-CN" altLang="en-US" sz="4000" b="1" dirty="0">
                <a:solidFill>
                  <a:srgbClr val="FF0000"/>
                </a:solidFill>
              </a:rPr>
              <a:t>简答题</a:t>
            </a:r>
            <a:endParaRPr lang="en-US" altLang="zh-CN" sz="4000" b="1" dirty="0">
              <a:solidFill>
                <a:srgbClr val="FF0000"/>
              </a:solidFill>
            </a:endParaRPr>
          </a:p>
          <a:p>
            <a:pPr lvl="1" eaLnBrk="1" hangingPunct="1"/>
            <a:r>
              <a:rPr lang="en-US" altLang="zh-CN" sz="3600" dirty="0">
                <a:solidFill>
                  <a:srgbClr val="FF0000"/>
                </a:solidFill>
              </a:rPr>
              <a:t>1</a:t>
            </a:r>
            <a:r>
              <a:rPr lang="zh-CN" altLang="en-US" sz="3600" dirty="0">
                <a:solidFill>
                  <a:srgbClr val="FF0000"/>
                </a:solidFill>
              </a:rPr>
              <a:t>、</a:t>
            </a:r>
            <a:r>
              <a:rPr lang="en-US" altLang="zh-CN" sz="3600" dirty="0">
                <a:solidFill>
                  <a:srgbClr val="FF0000"/>
                </a:solidFill>
              </a:rPr>
              <a:t>4-6</a:t>
            </a:r>
            <a:endParaRPr lang="zh-CN" altLang="en-US" sz="3200" dirty="0">
              <a:solidFill>
                <a:srgbClr val="FF0000"/>
              </a:solidFill>
            </a:endParaRPr>
          </a:p>
        </p:txBody>
      </p:sp>
      <p:pic>
        <p:nvPicPr>
          <p:cNvPr id="416772" name="Object 4"/>
          <p:cNvPicPr>
            <a:picLocks noGrp="1" noChangeAspect="1"/>
          </p:cNvPicPr>
          <p:nvPr>
            <p:ph type="clipArt" sz="half" idx="2"/>
          </p:nvPr>
        </p:nvPicPr>
        <p:blipFill>
          <a:blip r:embed="rId1"/>
          <a:srcRect/>
          <a:stretch>
            <a:fillRect/>
          </a:stretch>
        </p:blipFill>
        <p:spPr>
          <a:xfrm>
            <a:off x="395288" y="1700213"/>
            <a:ext cx="4006850" cy="3217862"/>
          </a:xfrm>
          <a:ln/>
        </p:spPr>
      </p:pic>
      <p:sp>
        <p:nvSpPr>
          <p:cNvPr id="59397" name="日期占位符 8"/>
          <p:cNvSpPr txBox="1">
            <a:spLocks noGrp="1"/>
          </p:cNvSpPr>
          <p:nvPr>
            <p:ph type="dt" sz="half"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fld>
            <a:endParaRPr lang="zh-CN" altLang="en-US" sz="1200" dirty="0"/>
          </a:p>
        </p:txBody>
      </p:sp>
      <p:sp>
        <p:nvSpPr>
          <p:cNvPr id="59398" name="灯片编号占位符 1"/>
          <p:cNvSpPr txBox="1">
            <a:spLocks noGrp="1"/>
          </p:cNvSpPr>
          <p:nvPr>
            <p:ph type="sldNum" sz="quarter" idx="1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dissolve">
                                      <p:cBhvr>
                                        <p:cTn id="7"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xfrm>
            <a:off x="357188" y="304800"/>
            <a:ext cx="7715250" cy="819150"/>
          </a:xfrm>
          <a:ln/>
        </p:spPr>
        <p:txBody>
          <a:bodyPr vert="horz" wrap="square" lIns="91440" tIns="45720" rIns="91440" bIns="45720" anchor="b"/>
          <a:p>
            <a:pPr eaLnBrk="1" hangingPunct="1"/>
            <a:r>
              <a:rPr lang="zh-CN" altLang="en-US" dirty="0">
                <a:solidFill>
                  <a:srgbClr val="0039AC"/>
                </a:solidFill>
                <a:latin typeface="楷体_GB2312"/>
                <a:ea typeface="楷体_GB2312"/>
                <a:cs typeface="+mj-cs"/>
              </a:rPr>
              <a:t>建议的参考书</a:t>
            </a:r>
            <a:endParaRPr lang="zh-CN" altLang="en-US" dirty="0">
              <a:solidFill>
                <a:srgbClr val="0039AC"/>
              </a:solidFill>
              <a:latin typeface="楷体_GB2312"/>
              <a:ea typeface="楷体_GB2312"/>
              <a:cs typeface="+mj-cs"/>
            </a:endParaRPr>
          </a:p>
        </p:txBody>
      </p:sp>
      <p:sp>
        <p:nvSpPr>
          <p:cNvPr id="60419" name="Rectangle 3"/>
          <p:cNvSpPr>
            <a:spLocks noGrp="1"/>
          </p:cNvSpPr>
          <p:nvPr>
            <p:ph idx="1"/>
          </p:nvPr>
        </p:nvSpPr>
        <p:spPr>
          <a:xfrm>
            <a:off x="458470" y="1569720"/>
            <a:ext cx="8341360" cy="4388485"/>
          </a:xfrm>
          <a:ln/>
        </p:spPr>
        <p:txBody>
          <a:bodyPr vert="horz" wrap="square" lIns="91440" tIns="45720" rIns="91440" bIns="45720" anchor="t"/>
          <a:p>
            <a:pPr eaLnBrk="1" hangingPunct="1"/>
            <a:r>
              <a:rPr lang="en-US" altLang="zh-CN" sz="2800" dirty="0">
                <a:solidFill>
                  <a:srgbClr val="FF0000"/>
                </a:solidFill>
                <a:latin typeface="仿宋_GB2312"/>
                <a:ea typeface="仿宋_GB2312"/>
                <a:cs typeface="+mn-cs"/>
              </a:rPr>
              <a:t>《</a:t>
            </a:r>
            <a:r>
              <a:rPr lang="zh-CN" altLang="en-US" sz="2800" dirty="0">
                <a:solidFill>
                  <a:srgbClr val="FF0000"/>
                </a:solidFill>
                <a:latin typeface="仿宋_GB2312"/>
                <a:ea typeface="仿宋_GB2312"/>
                <a:cs typeface="+mn-cs"/>
              </a:rPr>
              <a:t>数据库系统：数据库与数据仓库导论</a:t>
            </a:r>
            <a:r>
              <a:rPr lang="en-US" altLang="zh-CN" sz="2800" dirty="0">
                <a:solidFill>
                  <a:srgbClr val="FF0000"/>
                </a:solidFill>
                <a:latin typeface="仿宋_GB2312"/>
                <a:ea typeface="仿宋_GB2312"/>
                <a:cs typeface="+mn-cs"/>
              </a:rPr>
              <a:t>》</a:t>
            </a:r>
            <a:r>
              <a:rPr lang="zh-CN" altLang="en-US" sz="2800" dirty="0">
                <a:latin typeface="仿宋_GB2312"/>
                <a:ea typeface="仿宋_GB2312"/>
                <a:sym typeface="+mn-ea"/>
              </a:rPr>
              <a:t>(美)内纳德.尤基克等</a:t>
            </a:r>
            <a:r>
              <a:rPr lang="zh-CN" altLang="en-US" sz="2800" dirty="0">
                <a:latin typeface="仿宋_GB2312"/>
                <a:ea typeface="仿宋_GB2312"/>
                <a:cs typeface="+mn-cs"/>
              </a:rPr>
              <a:t>，</a:t>
            </a:r>
            <a:r>
              <a:rPr lang="zh-CN" altLang="en-US" sz="2800" dirty="0">
                <a:latin typeface="仿宋_GB2312"/>
                <a:ea typeface="仿宋_GB2312"/>
                <a:sym typeface="+mn-ea"/>
              </a:rPr>
              <a:t>李川、刘一静译，</a:t>
            </a:r>
            <a:r>
              <a:rPr lang="zh-CN" altLang="en-US" sz="2800" dirty="0">
                <a:latin typeface="仿宋_GB2312"/>
                <a:ea typeface="仿宋_GB2312"/>
                <a:cs typeface="+mn-cs"/>
              </a:rPr>
              <a:t>机械工业出版社，</a:t>
            </a:r>
            <a:r>
              <a:rPr lang="en-US" altLang="zh-CN" sz="2800" dirty="0">
                <a:latin typeface="仿宋_GB2312"/>
                <a:ea typeface="仿宋_GB2312"/>
                <a:cs typeface="+mn-cs"/>
              </a:rPr>
              <a:t>2015</a:t>
            </a:r>
            <a:r>
              <a:rPr lang="zh-CN" altLang="en-US" sz="2800" dirty="0">
                <a:latin typeface="仿宋_GB2312"/>
                <a:ea typeface="仿宋_GB2312"/>
                <a:cs typeface="+mn-cs"/>
              </a:rPr>
              <a:t>年</a:t>
            </a:r>
            <a:r>
              <a:rPr lang="zh-CN" altLang="en-US" sz="2800" dirty="0">
                <a:latin typeface="仿宋_GB2312"/>
                <a:ea typeface="仿宋_GB2312"/>
                <a:cs typeface="+mn-cs"/>
              </a:rPr>
              <a:t>。（与课本内容较一致）  </a:t>
            </a:r>
            <a:endParaRPr lang="zh-CN" altLang="en-US" sz="2800" dirty="0">
              <a:latin typeface="仿宋_GB2312"/>
              <a:ea typeface="仿宋_GB2312"/>
              <a:cs typeface="+mn-cs"/>
            </a:endParaRPr>
          </a:p>
          <a:p>
            <a:pPr eaLnBrk="1" hangingPunct="1"/>
            <a:r>
              <a:rPr lang="zh-CN" altLang="en-US" sz="2800" dirty="0">
                <a:solidFill>
                  <a:srgbClr val="FF0000"/>
                </a:solidFill>
                <a:latin typeface="仿宋_GB2312"/>
                <a:ea typeface="仿宋_GB2312"/>
                <a:cs typeface="+mn-cs"/>
              </a:rPr>
              <a:t>《数据库系统：设计、实现与原理（基础篇）》</a:t>
            </a:r>
            <a:r>
              <a:rPr lang="zh-CN" altLang="en-US" sz="2800" dirty="0">
                <a:latin typeface="仿宋_GB2312"/>
                <a:ea typeface="仿宋_GB2312"/>
                <a:cs typeface="+mn-cs"/>
              </a:rPr>
              <a:t>（原书第6版）（英）托马斯m.康诺利（thomas m. connolly）等，宁洪等(译) ，机械工业出版社 2016年。</a:t>
            </a:r>
            <a:endParaRPr lang="zh-CN" altLang="en-US" sz="2800" dirty="0">
              <a:latin typeface="仿宋_GB2312"/>
              <a:ea typeface="仿宋_GB2312"/>
              <a:cs typeface="+mn-cs"/>
            </a:endParaRPr>
          </a:p>
          <a:p>
            <a:pPr eaLnBrk="1" hangingPunct="1"/>
            <a:r>
              <a:rPr lang="en-US" altLang="zh-CN" sz="2800" dirty="0">
                <a:solidFill>
                  <a:srgbClr val="FF0000"/>
                </a:solidFill>
                <a:latin typeface="仿宋_GB2312"/>
                <a:ea typeface="仿宋_GB2312"/>
                <a:sym typeface="+mn-ea"/>
              </a:rPr>
              <a:t>《</a:t>
            </a:r>
            <a:r>
              <a:rPr lang="zh-CN" altLang="en-US" sz="2800" dirty="0">
                <a:solidFill>
                  <a:srgbClr val="FF0000"/>
                </a:solidFill>
                <a:latin typeface="仿宋_GB2312"/>
                <a:ea typeface="仿宋_GB2312"/>
                <a:sym typeface="+mn-ea"/>
              </a:rPr>
              <a:t>数据库应用技术基础（SQL Server 2017）</a:t>
            </a:r>
            <a:r>
              <a:rPr lang="en-US" altLang="zh-CN" sz="2800" dirty="0">
                <a:solidFill>
                  <a:srgbClr val="FF0000"/>
                </a:solidFill>
                <a:latin typeface="仿宋_GB2312"/>
                <a:ea typeface="仿宋_GB2312"/>
                <a:sym typeface="+mn-ea"/>
              </a:rPr>
              <a:t>》</a:t>
            </a:r>
            <a:r>
              <a:rPr lang="en-US" altLang="zh-CN" sz="2800" dirty="0">
                <a:latin typeface="仿宋_GB2312"/>
                <a:ea typeface="仿宋_GB2312"/>
                <a:sym typeface="+mn-ea"/>
              </a:rPr>
              <a:t>沈才樑 </a:t>
            </a:r>
            <a:r>
              <a:rPr lang="zh-CN" altLang="en-US" sz="2800" dirty="0">
                <a:latin typeface="仿宋_GB2312"/>
                <a:ea typeface="仿宋_GB2312"/>
                <a:sym typeface="+mn-ea"/>
              </a:rPr>
              <a:t>著，电子工业出版社，</a:t>
            </a:r>
            <a:r>
              <a:rPr lang="en-US" altLang="zh-CN" sz="2800" dirty="0">
                <a:latin typeface="仿宋_GB2312"/>
                <a:ea typeface="仿宋_GB2312"/>
                <a:sym typeface="+mn-ea"/>
              </a:rPr>
              <a:t>2019</a:t>
            </a:r>
            <a:r>
              <a:rPr lang="zh-CN" altLang="en-US" sz="2800" dirty="0">
                <a:latin typeface="仿宋_GB2312"/>
                <a:ea typeface="仿宋_GB2312"/>
                <a:sym typeface="+mn-ea"/>
              </a:rPr>
              <a:t>年。</a:t>
            </a:r>
            <a:endParaRPr lang="zh-CN" altLang="en-US" sz="2800" dirty="0">
              <a:latin typeface="仿宋_GB2312"/>
              <a:ea typeface="仿宋_GB2312"/>
              <a:cs typeface="+mn-cs"/>
            </a:endParaRPr>
          </a:p>
        </p:txBody>
      </p:sp>
      <p:sp>
        <p:nvSpPr>
          <p:cNvPr id="60420"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60421"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b"/>
          <a:p>
            <a:pPr algn="ctr" eaLnBrk="1" hangingPunct="1"/>
            <a:r>
              <a:rPr lang="zh-CN" altLang="en-US" sz="4400" b="1" dirty="0">
                <a:solidFill>
                  <a:srgbClr val="0000FF"/>
                </a:solidFill>
                <a:latin typeface="华文楷体" panose="02010600040101010101" pitchFamily="2" charset="-122"/>
                <a:ea typeface="华文楷体" panose="02010600040101010101" pitchFamily="2" charset="-122"/>
              </a:rPr>
              <a:t>第</a:t>
            </a:r>
            <a:r>
              <a:rPr lang="en-US" altLang="zh-CN" sz="4400" b="1" dirty="0">
                <a:solidFill>
                  <a:srgbClr val="0000FF"/>
                </a:solidFill>
                <a:latin typeface="华文楷体" panose="02010600040101010101" pitchFamily="2" charset="-122"/>
                <a:ea typeface="华文楷体" panose="02010600040101010101" pitchFamily="2" charset="-122"/>
              </a:rPr>
              <a:t>1</a:t>
            </a:r>
            <a:r>
              <a:rPr lang="zh-CN" altLang="en-US" sz="4400" b="1" dirty="0">
                <a:solidFill>
                  <a:srgbClr val="0000FF"/>
                </a:solidFill>
                <a:latin typeface="华文楷体" panose="02010600040101010101" pitchFamily="2" charset="-122"/>
                <a:ea typeface="华文楷体" panose="02010600040101010101" pitchFamily="2" charset="-122"/>
              </a:rPr>
              <a:t>章 数据库概述</a:t>
            </a:r>
            <a:endParaRPr lang="zh-CN" altLang="en-US" sz="4400" b="1" dirty="0">
              <a:solidFill>
                <a:srgbClr val="0000FF"/>
              </a:solidFill>
              <a:latin typeface="华文楷体" panose="02010600040101010101" pitchFamily="2" charset="-122"/>
              <a:ea typeface="华文楷体" panose="02010600040101010101" pitchFamily="2" charset="-122"/>
            </a:endParaRPr>
          </a:p>
        </p:txBody>
      </p:sp>
      <p:sp>
        <p:nvSpPr>
          <p:cNvPr id="5123" name="Rectangle 3"/>
          <p:cNvSpPr>
            <a:spLocks noGrp="1"/>
          </p:cNvSpPr>
          <p:nvPr>
            <p:ph type="body"/>
          </p:nvPr>
        </p:nvSpPr>
        <p:spPr>
          <a:xfrm>
            <a:off x="1476375" y="1341438"/>
            <a:ext cx="7091363" cy="4678362"/>
          </a:xfrm>
          <a:ln/>
        </p:spPr>
        <p:txBody>
          <a:bodyPr vert="horz" wrap="square" lIns="91440" tIns="45720" rIns="91440" bIns="45720" anchor="t"/>
          <a:p>
            <a:pPr eaLnBrk="1" hangingPunct="1"/>
            <a:r>
              <a:rPr lang="zh-CN" altLang="zh-CN" sz="3600" b="1" dirty="0">
                <a:latin typeface="楷体_GB2312"/>
                <a:ea typeface="楷体_GB2312"/>
              </a:rPr>
              <a:t>概述</a:t>
            </a:r>
            <a:endParaRPr lang="en-US" altLang="zh-CN" sz="3600" b="1" dirty="0">
              <a:latin typeface="楷体_GB2312"/>
              <a:ea typeface="楷体_GB2312"/>
            </a:endParaRPr>
          </a:p>
          <a:p>
            <a:pPr eaLnBrk="1" hangingPunct="1"/>
            <a:r>
              <a:rPr lang="zh-CN" altLang="zh-CN" sz="3600" b="1" dirty="0">
                <a:latin typeface="楷体_GB2312"/>
                <a:ea typeface="楷体_GB2312"/>
              </a:rPr>
              <a:t>一些基本概念</a:t>
            </a:r>
            <a:endParaRPr lang="en-US" altLang="zh-CN" sz="3600" b="1" dirty="0">
              <a:latin typeface="楷体_GB2312"/>
              <a:ea typeface="楷体_GB2312"/>
            </a:endParaRPr>
          </a:p>
          <a:p>
            <a:pPr eaLnBrk="1" hangingPunct="1"/>
            <a:r>
              <a:rPr lang="zh-CN" altLang="zh-CN" sz="3600" b="1" dirty="0">
                <a:latin typeface="楷体_GB2312"/>
                <a:ea typeface="楷体_GB2312"/>
              </a:rPr>
              <a:t>数据管理技术的发展</a:t>
            </a:r>
            <a:endParaRPr lang="en-US" altLang="zh-CN" sz="3600" b="1" dirty="0">
              <a:latin typeface="楷体_GB2312"/>
              <a:ea typeface="楷体_GB2312"/>
            </a:endParaRPr>
          </a:p>
          <a:p>
            <a:pPr eaLnBrk="1" hangingPunct="1"/>
            <a:r>
              <a:rPr lang="zh-CN" altLang="zh-CN" sz="3600" b="1" dirty="0">
                <a:latin typeface="楷体_GB2312"/>
                <a:ea typeface="楷体_GB2312"/>
              </a:rPr>
              <a:t>数据独立性</a:t>
            </a:r>
            <a:endParaRPr lang="en-US" altLang="zh-CN" sz="3600" b="1" dirty="0">
              <a:latin typeface="楷体_GB2312"/>
              <a:ea typeface="楷体_GB2312"/>
            </a:endParaRPr>
          </a:p>
          <a:p>
            <a:pPr eaLnBrk="1" hangingPunct="1"/>
            <a:r>
              <a:rPr lang="zh-CN" altLang="zh-CN" sz="3600" b="1" dirty="0">
                <a:latin typeface="楷体_GB2312"/>
                <a:ea typeface="楷体_GB2312"/>
              </a:rPr>
              <a:t>数据库系统的组成</a:t>
            </a:r>
            <a:endParaRPr lang="en-US" altLang="zh-CN" sz="3600" b="1" dirty="0">
              <a:latin typeface="楷体_GB2312"/>
              <a:ea typeface="楷体_GB2312"/>
            </a:endParaRPr>
          </a:p>
        </p:txBody>
      </p:sp>
      <p:sp>
        <p:nvSpPr>
          <p:cNvPr id="5" name="动作按钮: 前进或下一项 4">
            <a:hlinkClick r:id="rId1" action="ppaction://hlinksldjump" highlightClick="1"/>
          </p:cNvPr>
          <p:cNvSpPr/>
          <p:nvPr/>
        </p:nvSpPr>
        <p:spPr>
          <a:xfrm>
            <a:off x="611188" y="1557338"/>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动作按钮: 前进或下一项 5">
            <a:hlinkClick r:id="rId2" action="ppaction://hlinksldjump" highlightClick="1"/>
          </p:cNvPr>
          <p:cNvSpPr/>
          <p:nvPr/>
        </p:nvSpPr>
        <p:spPr>
          <a:xfrm>
            <a:off x="611188" y="2205038"/>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动作按钮: 前进或下一项 6">
            <a:hlinkClick r:id="rId3" action="ppaction://hlinksldjump" highlightClick="1"/>
          </p:cNvPr>
          <p:cNvSpPr/>
          <p:nvPr/>
        </p:nvSpPr>
        <p:spPr>
          <a:xfrm>
            <a:off x="611188" y="2852738"/>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动作按钮: 前进或下一项 7">
            <a:hlinkClick r:id="rId4" action="ppaction://hlinksldjump" highlightClick="1"/>
          </p:cNvPr>
          <p:cNvSpPr/>
          <p:nvPr/>
        </p:nvSpPr>
        <p:spPr>
          <a:xfrm>
            <a:off x="611188" y="3524250"/>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动作按钮: 前进或下一项 8">
            <a:hlinkClick r:id="rId5" action="ppaction://hlinksldjump" highlightClick="1"/>
          </p:cNvPr>
          <p:cNvSpPr/>
          <p:nvPr/>
        </p:nvSpPr>
        <p:spPr>
          <a:xfrm>
            <a:off x="611188" y="4210050"/>
            <a:ext cx="647700" cy="287338"/>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321" name="日期占位符 10"/>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fld>
            <a:endParaRPr lang="zh-CN" alt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23">
                                            <p:txEl>
                                              <p:charRg st="0" end="3"/>
                                            </p:txEl>
                                          </p:spTgt>
                                        </p:tgtEl>
                                        <p:attrNameLst>
                                          <p:attrName>style.visibility</p:attrName>
                                        </p:attrNameLst>
                                      </p:cBhvr>
                                      <p:to>
                                        <p:strVal val="visible"/>
                                      </p:to>
                                    </p:set>
                                    <p:anim calcmode="lin" valueType="num">
                                      <p:cBhvr additive="base">
                                        <p:cTn id="7" dur="500" fill="hold"/>
                                        <p:tgtEl>
                                          <p:spTgt spid="5123">
                                            <p:txEl>
                                              <p:charRg st="0"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charRg st="0"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123">
                                            <p:txEl>
                                              <p:charRg st="3" end="10"/>
                                            </p:txEl>
                                          </p:spTgt>
                                        </p:tgtEl>
                                        <p:attrNameLst>
                                          <p:attrName>style.visibility</p:attrName>
                                        </p:attrNameLst>
                                      </p:cBhvr>
                                      <p:to>
                                        <p:strVal val="visible"/>
                                      </p:to>
                                    </p:set>
                                    <p:anim calcmode="lin" valueType="num">
                                      <p:cBhvr additive="base">
                                        <p:cTn id="12" dur="500" fill="hold"/>
                                        <p:tgtEl>
                                          <p:spTgt spid="5123">
                                            <p:txEl>
                                              <p:charRg st="3" end="1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3">
                                            <p:txEl>
                                              <p:charRg st="3" end="1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23">
                                            <p:txEl>
                                              <p:charRg st="10" end="20"/>
                                            </p:txEl>
                                          </p:spTgt>
                                        </p:tgtEl>
                                        <p:attrNameLst>
                                          <p:attrName>style.visibility</p:attrName>
                                        </p:attrNameLst>
                                      </p:cBhvr>
                                      <p:to>
                                        <p:strVal val="visible"/>
                                      </p:to>
                                    </p:set>
                                    <p:anim calcmode="lin" valueType="num">
                                      <p:cBhvr additive="base">
                                        <p:cTn id="17" dur="500" fill="hold"/>
                                        <p:tgtEl>
                                          <p:spTgt spid="5123">
                                            <p:txEl>
                                              <p:charRg st="10" end="2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3">
                                            <p:txEl>
                                              <p:charRg st="10" end="2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123">
                                            <p:txEl>
                                              <p:charRg st="20" end="26"/>
                                            </p:txEl>
                                          </p:spTgt>
                                        </p:tgtEl>
                                        <p:attrNameLst>
                                          <p:attrName>style.visibility</p:attrName>
                                        </p:attrNameLst>
                                      </p:cBhvr>
                                      <p:to>
                                        <p:strVal val="visible"/>
                                      </p:to>
                                    </p:set>
                                    <p:anim calcmode="lin" valueType="num">
                                      <p:cBhvr additive="base">
                                        <p:cTn id="22" dur="500" fill="hold"/>
                                        <p:tgtEl>
                                          <p:spTgt spid="5123">
                                            <p:txEl>
                                              <p:charRg st="20" end="2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3">
                                            <p:txEl>
                                              <p:charRg st="20" end="2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123">
                                            <p:txEl>
                                              <p:charRg st="26" end="35"/>
                                            </p:txEl>
                                          </p:spTgt>
                                        </p:tgtEl>
                                        <p:attrNameLst>
                                          <p:attrName>style.visibility</p:attrName>
                                        </p:attrNameLst>
                                      </p:cBhvr>
                                      <p:to>
                                        <p:strVal val="visible"/>
                                      </p:to>
                                    </p:set>
                                    <p:anim calcmode="lin" valueType="num">
                                      <p:cBhvr additive="base">
                                        <p:cTn id="27" dur="500" fill="hold"/>
                                        <p:tgtEl>
                                          <p:spTgt spid="5123">
                                            <p:txEl>
                                              <p:charRg st="26" end="3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3">
                                            <p:txEl>
                                              <p:charRg st="26" end="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xfrm>
            <a:off x="357188" y="304800"/>
            <a:ext cx="7715250" cy="819150"/>
          </a:xfrm>
          <a:ln/>
        </p:spPr>
        <p:txBody>
          <a:bodyPr vert="horz" wrap="square" lIns="91440" tIns="45720" rIns="91440" bIns="45720" anchor="b"/>
          <a:p>
            <a:pPr/>
            <a:r>
              <a:rPr lang="en-US" altLang="zh-CN" sz="4400" dirty="0">
                <a:solidFill>
                  <a:srgbClr val="0039AC"/>
                </a:solidFill>
                <a:latin typeface="楷体_GB2312"/>
                <a:ea typeface="楷体_GB2312"/>
                <a:cs typeface="+mj-cs"/>
              </a:rPr>
              <a:t>1.1 </a:t>
            </a:r>
            <a:r>
              <a:rPr lang="zh-CN" altLang="zh-CN" sz="4400" dirty="0">
                <a:solidFill>
                  <a:srgbClr val="0039AC"/>
                </a:solidFill>
                <a:latin typeface="楷体_GB2312"/>
                <a:ea typeface="楷体_GB2312"/>
                <a:cs typeface="+mj-cs"/>
              </a:rPr>
              <a:t>概述</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566738" y="1414463"/>
            <a:ext cx="8108950" cy="4894262"/>
          </a:xfrm>
          <a:ln/>
        </p:spPr>
        <p:txBody>
          <a:bodyPr vert="horz" wrap="square" lIns="91440" tIns="45720" rIns="91440" bIns="45720" anchor="t"/>
          <a:p>
            <a:pPr/>
            <a:r>
              <a:rPr lang="zh-CN" altLang="zh-CN" sz="3200" dirty="0">
                <a:latin typeface="仿宋_GB2312"/>
                <a:ea typeface="仿宋_GB2312"/>
                <a:cs typeface="+mn-cs"/>
              </a:rPr>
              <a:t>随着信息管理水平的不断提高， 应用范围的日益扩大，信息已成为企业的重要财富和资源</a:t>
            </a:r>
            <a:r>
              <a:rPr lang="zh-CN" altLang="en-US" sz="3200" dirty="0">
                <a:latin typeface="仿宋_GB2312"/>
                <a:ea typeface="仿宋_GB2312"/>
                <a:cs typeface="+mn-cs"/>
              </a:rPr>
              <a:t>。</a:t>
            </a:r>
            <a:endParaRPr lang="en-US" altLang="zh-CN" sz="3200" dirty="0">
              <a:latin typeface="仿宋_GB2312"/>
              <a:ea typeface="仿宋_GB2312"/>
              <a:cs typeface="+mn-cs"/>
            </a:endParaRPr>
          </a:p>
          <a:p>
            <a:pPr/>
            <a:r>
              <a:rPr lang="zh-CN" altLang="zh-CN" sz="3200" dirty="0">
                <a:latin typeface="仿宋_GB2312"/>
                <a:ea typeface="仿宋_GB2312"/>
                <a:cs typeface="+mn-cs"/>
              </a:rPr>
              <a:t>作为管理信息的数据库技术也得到了很大的发展，其应用领域也越来越广泛。</a:t>
            </a:r>
            <a:endParaRPr lang="en-US" altLang="zh-CN" sz="3200" dirty="0">
              <a:latin typeface="仿宋_GB2312"/>
              <a:ea typeface="仿宋_GB2312"/>
              <a:cs typeface="+mn-cs"/>
            </a:endParaRPr>
          </a:p>
          <a:p>
            <a:pPr/>
            <a:r>
              <a:rPr lang="zh-CN" altLang="zh-CN" sz="3200" dirty="0">
                <a:latin typeface="仿宋_GB2312"/>
                <a:ea typeface="仿宋_GB2312"/>
                <a:cs typeface="+mn-cs"/>
              </a:rPr>
              <a:t>飞机、火车订票系统、商场的进货与销售、图书馆对书籍及借阅的管理等</a:t>
            </a:r>
            <a:r>
              <a:rPr lang="zh-CN" altLang="en-US" sz="3200" dirty="0">
                <a:latin typeface="仿宋_GB2312"/>
                <a:ea typeface="仿宋_GB2312"/>
                <a:cs typeface="+mn-cs"/>
              </a:rPr>
              <a:t>。</a:t>
            </a:r>
            <a:endParaRPr lang="zh-CN" altLang="en-US" sz="3200" dirty="0">
              <a:latin typeface="仿宋_GB2312"/>
              <a:ea typeface="仿宋_GB2312"/>
              <a:cs typeface="+mn-cs"/>
            </a:endParaRPr>
          </a:p>
        </p:txBody>
      </p:sp>
      <p:sp>
        <p:nvSpPr>
          <p:cNvPr id="15364"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15365"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42"/>
                                            </p:txEl>
                                          </p:spTgt>
                                        </p:tgtEl>
                                        <p:attrNameLst>
                                          <p:attrName>style.visibility</p:attrName>
                                        </p:attrNameLst>
                                      </p:cBhvr>
                                      <p:to>
                                        <p:strVal val="visible"/>
                                      </p:to>
                                    </p:set>
                                    <p:animEffect transition="in" filter="blinds(horizontal)">
                                      <p:cBhvr>
                                        <p:cTn id="7" dur="500"/>
                                        <p:tgtEl>
                                          <p:spTgt spid="3">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42" end="77"/>
                                            </p:txEl>
                                          </p:spTgt>
                                        </p:tgtEl>
                                        <p:attrNameLst>
                                          <p:attrName>style.visibility</p:attrName>
                                        </p:attrNameLst>
                                      </p:cBhvr>
                                      <p:to>
                                        <p:strVal val="visible"/>
                                      </p:to>
                                    </p:set>
                                    <p:animEffect transition="in" filter="blinds(horizontal)">
                                      <p:cBhvr>
                                        <p:cTn id="12" dur="500"/>
                                        <p:tgtEl>
                                          <p:spTgt spid="3">
                                            <p:txEl>
                                              <p:charRg st="42"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77" end="111"/>
                                            </p:txEl>
                                          </p:spTgt>
                                        </p:tgtEl>
                                        <p:attrNameLst>
                                          <p:attrName>style.visibility</p:attrName>
                                        </p:attrNameLst>
                                      </p:cBhvr>
                                      <p:to>
                                        <p:strVal val="visible"/>
                                      </p:to>
                                    </p:set>
                                    <p:animEffect transition="in" filter="blinds(horizontal)">
                                      <p:cBhvr>
                                        <p:cTn id="17" dur="500"/>
                                        <p:tgtEl>
                                          <p:spTgt spid="3">
                                            <p:txEl>
                                              <p:charRg st="77"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数据库技术</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数据库是数据管理的最新技术</a:t>
            </a:r>
            <a:endParaRPr lang="en-US" altLang="zh-CN" dirty="0">
              <a:latin typeface="仿宋_GB2312"/>
              <a:ea typeface="仿宋_GB2312"/>
              <a:cs typeface="+mn-cs"/>
            </a:endParaRPr>
          </a:p>
          <a:p>
            <a:pPr/>
            <a:r>
              <a:rPr lang="zh-CN" altLang="zh-CN" dirty="0">
                <a:latin typeface="仿宋_GB2312"/>
                <a:ea typeface="仿宋_GB2312"/>
                <a:cs typeface="+mn-cs"/>
              </a:rPr>
              <a:t>主要研究内容是如何对数据进行科学的管理，以提供可共享、安全、可靠的数据。</a:t>
            </a:r>
            <a:endParaRPr lang="en-US" altLang="zh-CN" dirty="0">
              <a:latin typeface="仿宋_GB2312"/>
              <a:ea typeface="仿宋_GB2312"/>
              <a:cs typeface="+mn-cs"/>
            </a:endParaRPr>
          </a:p>
          <a:p>
            <a:pPr/>
            <a:r>
              <a:rPr lang="zh-CN" altLang="zh-CN" dirty="0">
                <a:latin typeface="仿宋_GB2312"/>
                <a:ea typeface="仿宋_GB2312"/>
                <a:cs typeface="+mn-cs"/>
              </a:rPr>
              <a:t>数据库技术一般包含</a:t>
            </a:r>
            <a:r>
              <a:rPr lang="zh-CN" altLang="zh-CN" dirty="0">
                <a:solidFill>
                  <a:srgbClr val="FF0000"/>
                </a:solidFill>
                <a:latin typeface="仿宋_GB2312"/>
                <a:ea typeface="仿宋_GB2312"/>
                <a:cs typeface="+mn-cs"/>
              </a:rPr>
              <a:t>数据管理</a:t>
            </a:r>
            <a:r>
              <a:rPr lang="zh-CN" altLang="zh-CN" dirty="0">
                <a:latin typeface="仿宋_GB2312"/>
                <a:ea typeface="仿宋_GB2312"/>
                <a:cs typeface="+mn-cs"/>
              </a:rPr>
              <a:t>和</a:t>
            </a:r>
            <a:r>
              <a:rPr lang="zh-CN" altLang="zh-CN" dirty="0">
                <a:solidFill>
                  <a:srgbClr val="FF0000"/>
                </a:solidFill>
                <a:latin typeface="仿宋_GB2312"/>
                <a:ea typeface="仿宋_GB2312"/>
                <a:cs typeface="+mn-cs"/>
              </a:rPr>
              <a:t>数据处理</a:t>
            </a:r>
            <a:r>
              <a:rPr lang="zh-CN" altLang="zh-CN" dirty="0">
                <a:latin typeface="仿宋_GB2312"/>
                <a:ea typeface="仿宋_GB2312"/>
                <a:cs typeface="+mn-cs"/>
              </a:rPr>
              <a:t>两部分</a:t>
            </a:r>
            <a:r>
              <a:rPr lang="zh-CN" altLang="en-US" dirty="0">
                <a:latin typeface="仿宋_GB2312"/>
                <a:ea typeface="仿宋_GB2312"/>
                <a:cs typeface="+mn-cs"/>
              </a:rPr>
              <a:t>。</a:t>
            </a:r>
            <a:endParaRPr lang="zh-CN" altLang="en-US" dirty="0">
              <a:latin typeface="仿宋_GB2312"/>
              <a:ea typeface="仿宋_GB2312"/>
              <a:cs typeface="+mn-cs"/>
            </a:endParaRPr>
          </a:p>
        </p:txBody>
      </p:sp>
      <p:sp>
        <p:nvSpPr>
          <p:cNvPr id="16388"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16389"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14"/>
                                            </p:txEl>
                                          </p:spTgt>
                                        </p:tgtEl>
                                        <p:attrNameLst>
                                          <p:attrName>style.visibility</p:attrName>
                                        </p:attrNameLst>
                                      </p:cBhvr>
                                      <p:to>
                                        <p:strVal val="visible"/>
                                      </p:to>
                                    </p:set>
                                    <p:animEffect transition="in" filter="blinds(horizontal)">
                                      <p:cBhvr>
                                        <p:cTn id="7" dur="500"/>
                                        <p:tgtEl>
                                          <p:spTgt spid="3">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14" end="51"/>
                                            </p:txEl>
                                          </p:spTgt>
                                        </p:tgtEl>
                                        <p:attrNameLst>
                                          <p:attrName>style.visibility</p:attrName>
                                        </p:attrNameLst>
                                      </p:cBhvr>
                                      <p:to>
                                        <p:strVal val="visible"/>
                                      </p:to>
                                    </p:set>
                                    <p:animEffect transition="in" filter="blinds(horizontal)">
                                      <p:cBhvr>
                                        <p:cTn id="12" dur="500"/>
                                        <p:tgtEl>
                                          <p:spTgt spid="3">
                                            <p:txEl>
                                              <p:charRg st="14"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51" end="74"/>
                                            </p:txEl>
                                          </p:spTgt>
                                        </p:tgtEl>
                                        <p:attrNameLst>
                                          <p:attrName>style.visibility</p:attrName>
                                        </p:attrNameLst>
                                      </p:cBhvr>
                                      <p:to>
                                        <p:strVal val="visible"/>
                                      </p:to>
                                    </p:set>
                                    <p:animEffect transition="in" filter="blinds(horizontal)">
                                      <p:cBhvr>
                                        <p:cTn id="17" dur="500"/>
                                        <p:tgtEl>
                                          <p:spTgt spid="3">
                                            <p:txEl>
                                              <p:charRg st="51" end="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xfrm>
            <a:off x="357188" y="304800"/>
            <a:ext cx="7715250" cy="819150"/>
          </a:xfrm>
          <a:ln/>
        </p:spPr>
        <p:txBody>
          <a:bodyPr vert="horz" wrap="square" lIns="91440" tIns="45720" rIns="91440" bIns="45720" anchor="b"/>
          <a:p>
            <a:pPr/>
            <a:r>
              <a:rPr lang="zh-CN" altLang="en-US" dirty="0">
                <a:solidFill>
                  <a:srgbClr val="0039AC"/>
                </a:solidFill>
                <a:latin typeface="楷体_GB2312"/>
                <a:ea typeface="楷体_GB2312"/>
                <a:cs typeface="+mj-cs"/>
              </a:rPr>
              <a:t>数据库系统</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xfrm>
            <a:off x="323850" y="1414463"/>
            <a:ext cx="8496300" cy="4678363"/>
          </a:xfrm>
        </p:spPr>
        <p:txBody>
          <a:bodyPr vert="horz" wrap="square" lIns="91440" tIns="45720" rIns="91440" bIns="45720" numCol="1" anchor="t" anchorCtr="0" compatLnSpc="1"/>
          <a:lstStyle/>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本质上是一个用计算机存储数据的系统</a:t>
            </a:r>
            <a:endPar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可以</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将</a:t>
            </a: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数据库看</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成</a:t>
            </a: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是一个电子文件柜 </a:t>
            </a:r>
            <a:endPar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除</a:t>
            </a: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保存数据</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外</a:t>
            </a:r>
            <a:r>
              <a:rPr kumimoji="0" lang="zh-CN"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，还提供对数据进行各种管理和处理</a:t>
            </a:r>
            <a:r>
              <a:rPr kumimoji="0" lang="zh-CN" altLang="en-US"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a:t>
            </a:r>
            <a:endParaRPr kumimoji="0" lang="en-US" altLang="zh-CN" sz="36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安全管理</a:t>
            </a:r>
            <a:endPar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数据共享</a:t>
            </a:r>
            <a:endParaRPr kumimoji="0" lang="en-US"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a:p>
            <a:pPr marL="908050" marR="0" lvl="1" indent="-43688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n"/>
              <a:defRPr/>
            </a:pPr>
            <a:r>
              <a:rPr kumimoji="0" lang="zh-CN" altLang="zh-CN" sz="3200" b="1" i="0" u="none" strike="noStrike" kern="0" cap="none" spc="0" normalizeH="0" baseline="0" noProof="0" dirty="0" smtClean="0">
                <a:ln>
                  <a:noFill/>
                </a:ln>
                <a:solidFill>
                  <a:schemeClr val="tx1"/>
                </a:solidFill>
                <a:effectLst/>
                <a:uLnTx/>
                <a:uFillTx/>
                <a:latin typeface="仿宋_GB2312" pitchFamily="49" charset="-122"/>
                <a:ea typeface="仿宋_GB2312" pitchFamily="49" charset="-122"/>
                <a:cs typeface="+mn-cs"/>
              </a:rPr>
              <a:t>数据查询</a:t>
            </a:r>
            <a:endParaRPr kumimoji="0" lang="zh-CN" altLang="en-US" sz="3200" b="1" i="0" u="none" strike="noStrike" kern="0" cap="none" spc="0" normalizeH="0" baseline="0" noProof="0" dirty="0">
              <a:ln>
                <a:noFill/>
              </a:ln>
              <a:solidFill>
                <a:schemeClr val="tx1"/>
              </a:solidFill>
              <a:effectLst/>
              <a:uLnTx/>
              <a:uFillTx/>
              <a:latin typeface="仿宋_GB2312" pitchFamily="49" charset="-122"/>
              <a:ea typeface="仿宋_GB2312" pitchFamily="49" charset="-122"/>
            </a:endParaRPr>
          </a:p>
        </p:txBody>
      </p:sp>
      <p:sp>
        <p:nvSpPr>
          <p:cNvPr id="5" name="动作按钮: 后退或前一项 4">
            <a:hlinkClick r:id="rId1" action="ppaction://hlinksldjump" highlightClick="1"/>
          </p:cNvPr>
          <p:cNvSpPr/>
          <p:nvPr/>
        </p:nvSpPr>
        <p:spPr>
          <a:xfrm>
            <a:off x="7000875" y="628650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3" name="日期占位符 8"/>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17414"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18"/>
                                            </p:txEl>
                                          </p:spTgt>
                                        </p:tgtEl>
                                        <p:attrNameLst>
                                          <p:attrName>style.visibility</p:attrName>
                                        </p:attrNameLst>
                                      </p:cBhvr>
                                      <p:to>
                                        <p:strVal val="visible"/>
                                      </p:to>
                                    </p:set>
                                    <p:animEffect transition="in" filter="blinds(horizontal)">
                                      <p:cBhvr>
                                        <p:cTn id="7" dur="500"/>
                                        <p:tgtEl>
                                          <p:spTgt spid="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18" end="36"/>
                                            </p:txEl>
                                          </p:spTgt>
                                        </p:tgtEl>
                                        <p:attrNameLst>
                                          <p:attrName>style.visibility</p:attrName>
                                        </p:attrNameLst>
                                      </p:cBhvr>
                                      <p:to>
                                        <p:strVal val="visible"/>
                                      </p:to>
                                    </p:set>
                                    <p:animEffect transition="in" filter="blinds(horizontal)">
                                      <p:cBhvr>
                                        <p:cTn id="12" dur="500"/>
                                        <p:tgtEl>
                                          <p:spTgt spid="3">
                                            <p:txEl>
                                              <p:charRg st="18"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36" end="60"/>
                                            </p:txEl>
                                          </p:spTgt>
                                        </p:tgtEl>
                                        <p:attrNameLst>
                                          <p:attrName>style.visibility</p:attrName>
                                        </p:attrNameLst>
                                      </p:cBhvr>
                                      <p:to>
                                        <p:strVal val="visible"/>
                                      </p:to>
                                    </p:set>
                                    <p:animEffect transition="in" filter="blinds(horizontal)">
                                      <p:cBhvr>
                                        <p:cTn id="17" dur="500"/>
                                        <p:tgtEl>
                                          <p:spTgt spid="3">
                                            <p:txEl>
                                              <p:charRg st="36" end="60"/>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charRg st="60" end="65"/>
                                            </p:txEl>
                                          </p:spTgt>
                                        </p:tgtEl>
                                        <p:attrNameLst>
                                          <p:attrName>style.visibility</p:attrName>
                                        </p:attrNameLst>
                                      </p:cBhvr>
                                      <p:to>
                                        <p:strVal val="visible"/>
                                      </p:to>
                                    </p:set>
                                    <p:animEffect transition="in" filter="blinds(horizontal)">
                                      <p:cBhvr>
                                        <p:cTn id="20" dur="500"/>
                                        <p:tgtEl>
                                          <p:spTgt spid="3">
                                            <p:txEl>
                                              <p:charRg st="60" end="65"/>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charRg st="65" end="70"/>
                                            </p:txEl>
                                          </p:spTgt>
                                        </p:tgtEl>
                                        <p:attrNameLst>
                                          <p:attrName>style.visibility</p:attrName>
                                        </p:attrNameLst>
                                      </p:cBhvr>
                                      <p:to>
                                        <p:strVal val="visible"/>
                                      </p:to>
                                    </p:set>
                                    <p:animEffect transition="in" filter="blinds(horizontal)">
                                      <p:cBhvr>
                                        <p:cTn id="23" dur="500"/>
                                        <p:tgtEl>
                                          <p:spTgt spid="3">
                                            <p:txEl>
                                              <p:charRg st="65" end="70"/>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charRg st="70" end="75"/>
                                            </p:txEl>
                                          </p:spTgt>
                                        </p:tgtEl>
                                        <p:attrNameLst>
                                          <p:attrName>style.visibility</p:attrName>
                                        </p:attrNameLst>
                                      </p:cBhvr>
                                      <p:to>
                                        <p:strVal val="visible"/>
                                      </p:to>
                                    </p:set>
                                    <p:animEffect transition="in" filter="blinds(horizontal)">
                                      <p:cBhvr>
                                        <p:cTn id="26" dur="500"/>
                                        <p:tgtEl>
                                          <p:spTgt spid="3">
                                            <p:txEl>
                                              <p:charRg st="70" end="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xfrm>
            <a:off x="357188" y="304800"/>
            <a:ext cx="7715250" cy="819150"/>
          </a:xfrm>
          <a:ln/>
        </p:spPr>
        <p:txBody>
          <a:bodyPr vert="horz" wrap="square" lIns="91440" tIns="45720" rIns="91440" bIns="45720" anchor="b"/>
          <a:p>
            <a:pPr/>
            <a:r>
              <a:rPr lang="en-US" altLang="zh-CN" dirty="0">
                <a:solidFill>
                  <a:srgbClr val="0039AC"/>
                </a:solidFill>
                <a:latin typeface="楷体_GB2312"/>
                <a:ea typeface="楷体_GB2312"/>
                <a:cs typeface="+mj-cs"/>
              </a:rPr>
              <a:t>1.2 </a:t>
            </a:r>
            <a:r>
              <a:rPr lang="zh-CN" altLang="zh-CN" dirty="0">
                <a:solidFill>
                  <a:srgbClr val="0039AC"/>
                </a:solidFill>
                <a:latin typeface="楷体_GB2312"/>
                <a:ea typeface="楷体_GB2312"/>
                <a:cs typeface="+mj-cs"/>
              </a:rPr>
              <a:t>一些基本概念</a:t>
            </a:r>
            <a:endParaRPr lang="zh-CN" altLang="en-US" dirty="0">
              <a:solidFill>
                <a:srgbClr val="0039AC"/>
              </a:solidFill>
              <a:latin typeface="楷体_GB2312"/>
              <a:ea typeface="楷体_GB2312"/>
              <a:cs typeface="+mj-cs"/>
            </a:endParaRPr>
          </a:p>
        </p:txBody>
      </p:sp>
      <p:sp>
        <p:nvSpPr>
          <p:cNvPr id="3" name="内容占位符 2"/>
          <p:cNvSpPr>
            <a:spLocks noGrp="1"/>
          </p:cNvSpPr>
          <p:nvPr>
            <p:ph idx="1"/>
          </p:nvPr>
        </p:nvSpPr>
        <p:spPr>
          <a:ln/>
        </p:spPr>
        <p:txBody>
          <a:bodyPr vert="horz" wrap="square" lIns="91440" tIns="45720" rIns="91440" bIns="45720" anchor="t"/>
          <a:p>
            <a:pPr/>
            <a:r>
              <a:rPr lang="zh-CN" altLang="zh-CN" dirty="0">
                <a:latin typeface="仿宋_GB2312"/>
                <a:ea typeface="仿宋_GB2312"/>
                <a:cs typeface="+mn-cs"/>
              </a:rPr>
              <a:t>数据是数据库中存储的基本对象。</a:t>
            </a:r>
            <a:endParaRPr lang="en-US" altLang="zh-CN" dirty="0">
              <a:latin typeface="仿宋_GB2312"/>
              <a:ea typeface="仿宋_GB2312"/>
              <a:cs typeface="+mn-cs"/>
            </a:endParaRPr>
          </a:p>
          <a:p>
            <a:pPr/>
            <a:r>
              <a:rPr lang="zh-CN" altLang="zh-CN" dirty="0">
                <a:latin typeface="仿宋_GB2312"/>
                <a:ea typeface="仿宋_GB2312"/>
                <a:cs typeface="+mn-cs"/>
              </a:rPr>
              <a:t>文本、图形、图像、音频、视频、商品销售情况等都是数据</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可以将数据定义为：</a:t>
            </a:r>
            <a:r>
              <a:rPr lang="zh-CN" altLang="zh-CN" dirty="0">
                <a:solidFill>
                  <a:srgbClr val="FF0000"/>
                </a:solidFill>
                <a:latin typeface="仿宋_GB2312"/>
                <a:ea typeface="仿宋_GB2312"/>
                <a:cs typeface="+mn-cs"/>
              </a:rPr>
              <a:t>数据是描述事物的符号记录</a:t>
            </a:r>
            <a:r>
              <a:rPr lang="zh-CN" altLang="en-US" dirty="0">
                <a:latin typeface="仿宋_GB2312"/>
                <a:ea typeface="仿宋_GB2312"/>
                <a:cs typeface="+mn-cs"/>
              </a:rPr>
              <a:t>。</a:t>
            </a:r>
            <a:endParaRPr lang="en-US" altLang="zh-CN" dirty="0">
              <a:latin typeface="仿宋_GB2312"/>
              <a:ea typeface="仿宋_GB2312"/>
              <a:cs typeface="+mn-cs"/>
            </a:endParaRPr>
          </a:p>
          <a:p>
            <a:pPr/>
            <a:r>
              <a:rPr lang="zh-CN" altLang="zh-CN" dirty="0">
                <a:latin typeface="仿宋_GB2312"/>
                <a:ea typeface="仿宋_GB2312"/>
                <a:cs typeface="+mn-cs"/>
              </a:rPr>
              <a:t>数据有多种表现形式，可以经过数字化后保存在计算机中。</a:t>
            </a:r>
            <a:endParaRPr lang="zh-CN" altLang="zh-CN" dirty="0">
              <a:latin typeface="仿宋_GB2312"/>
              <a:ea typeface="仿宋_GB2312"/>
              <a:cs typeface="+mn-cs"/>
            </a:endParaRPr>
          </a:p>
        </p:txBody>
      </p:sp>
      <p:sp>
        <p:nvSpPr>
          <p:cNvPr id="18436" name="日期占位符 7"/>
          <p:cNvSpPr txBox="1">
            <a:spLocks noGrp="1"/>
          </p:cNvSpPr>
          <p:nvPr>
            <p:ph type="dt" sz="half" idx="2"/>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eaLnBrk="1" hangingPunct="1"/>
            <a:fld id="{BB962C8B-B14F-4D97-AF65-F5344CB8AC3E}" type="datetime3">
              <a:rPr lang="zh-CN" altLang="en-US" sz="1200" dirty="0">
                <a:solidFill>
                  <a:srgbClr val="0039AC"/>
                </a:solidFill>
              </a:rPr>
            </a:fld>
            <a:endParaRPr lang="zh-CN" altLang="en-US" sz="1200" dirty="0">
              <a:solidFill>
                <a:srgbClr val="0039AC"/>
              </a:solidFill>
            </a:endParaRPr>
          </a:p>
        </p:txBody>
      </p:sp>
      <p:sp>
        <p:nvSpPr>
          <p:cNvPr id="1843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9AC"/>
                </a:solidFill>
              </a:rPr>
            </a:fld>
            <a:r>
              <a:rPr lang="en-US" altLang="zh-CN" sz="1200" dirty="0">
                <a:solidFill>
                  <a:srgbClr val="0039AC"/>
                </a:solidFill>
              </a:rPr>
              <a:t>/50</a:t>
            </a:r>
            <a:endParaRPr lang="zh-CN" altLang="en-US" sz="1200" dirty="0">
              <a:solidFill>
                <a:srgbClr val="0039A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16"/>
                                            </p:txEl>
                                          </p:spTgt>
                                        </p:tgtEl>
                                        <p:attrNameLst>
                                          <p:attrName>style.visibility</p:attrName>
                                        </p:attrNameLst>
                                      </p:cBhvr>
                                      <p:to>
                                        <p:strVal val="visible"/>
                                      </p:to>
                                    </p:set>
                                    <p:animEffect transition="in" filter="blinds(horizontal)">
                                      <p:cBhvr>
                                        <p:cTn id="7" dur="500"/>
                                        <p:tgtEl>
                                          <p:spTgt spid="3">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16" end="44"/>
                                            </p:txEl>
                                          </p:spTgt>
                                        </p:tgtEl>
                                        <p:attrNameLst>
                                          <p:attrName>style.visibility</p:attrName>
                                        </p:attrNameLst>
                                      </p:cBhvr>
                                      <p:to>
                                        <p:strVal val="visible"/>
                                      </p:to>
                                    </p:set>
                                    <p:animEffect transition="in" filter="blinds(horizontal)">
                                      <p:cBhvr>
                                        <p:cTn id="12" dur="500"/>
                                        <p:tgtEl>
                                          <p:spTgt spid="3">
                                            <p:txEl>
                                              <p:charRg st="16"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44" end="67"/>
                                            </p:txEl>
                                          </p:spTgt>
                                        </p:tgtEl>
                                        <p:attrNameLst>
                                          <p:attrName>style.visibility</p:attrName>
                                        </p:attrNameLst>
                                      </p:cBhvr>
                                      <p:to>
                                        <p:strVal val="visible"/>
                                      </p:to>
                                    </p:set>
                                    <p:animEffect transition="in" filter="blinds(horizontal)">
                                      <p:cBhvr>
                                        <p:cTn id="17" dur="500"/>
                                        <p:tgtEl>
                                          <p:spTgt spid="3">
                                            <p:txEl>
                                              <p:charRg st="44"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67" end="94"/>
                                            </p:txEl>
                                          </p:spTgt>
                                        </p:tgtEl>
                                        <p:attrNameLst>
                                          <p:attrName>style.visibility</p:attrName>
                                        </p:attrNameLst>
                                      </p:cBhvr>
                                      <p:to>
                                        <p:strVal val="visible"/>
                                      </p:to>
                                    </p:set>
                                    <p:animEffect transition="in" filter="blinds(horizontal)">
                                      <p:cBhvr>
                                        <p:cTn id="22" dur="500"/>
                                        <p:tgtEl>
                                          <p:spTgt spid="3">
                                            <p:txEl>
                                              <p:charRg st="67" end="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3952</Words>
  <Application>WPS 演示</Application>
  <PresentationFormat/>
  <Paragraphs>732</Paragraphs>
  <Slides>49</Slides>
  <Notes>3</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49</vt:i4>
      </vt:variant>
    </vt:vector>
  </HeadingPairs>
  <TitlesOfParts>
    <vt:vector size="73" baseType="lpstr">
      <vt:lpstr>Arial</vt:lpstr>
      <vt:lpstr>宋体</vt:lpstr>
      <vt:lpstr>Wingdings</vt:lpstr>
      <vt:lpstr>Verdana</vt:lpstr>
      <vt:lpstr>Calibri</vt:lpstr>
      <vt:lpstr>华文行楷</vt:lpstr>
      <vt:lpstr>华文隶书</vt:lpstr>
      <vt:lpstr>楷体_GB2312</vt:lpstr>
      <vt:lpstr>新宋体</vt:lpstr>
      <vt:lpstr>仿宋_GB2312</vt:lpstr>
      <vt:lpstr>仿宋</vt:lpstr>
      <vt:lpstr>华文楷体</vt:lpstr>
      <vt:lpstr>华文琥珀</vt:lpstr>
      <vt:lpstr>Times New Roman</vt:lpstr>
      <vt:lpstr>-소망L</vt:lpstr>
      <vt:lpstr>Malgun Gothic</vt:lpstr>
      <vt:lpstr>楷体_GB2312</vt:lpstr>
      <vt:lpstr>仿宋_GB2312</vt:lpstr>
      <vt:lpstr>微软雅黑</vt:lpstr>
      <vt:lpstr>Arial Unicode MS</vt:lpstr>
      <vt:lpstr>隶书</vt:lpstr>
      <vt:lpstr>MS Gothic</vt:lpstr>
      <vt:lpstr>bistu-jsjxy</vt:lpstr>
      <vt:lpstr>1_bistu-jsjxy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creator>Jack</dc:creator>
  <cp:lastModifiedBy>飘</cp:lastModifiedBy>
  <cp:revision>173</cp:revision>
  <cp:lastPrinted>2411-12-30T00:00:00Z</cp:lastPrinted>
  <dcterms:created xsi:type="dcterms:W3CDTF">2010-06-04T15:42:00Z</dcterms:created>
  <dcterms:modified xsi:type="dcterms:W3CDTF">2020-02-13T02:26:13Z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