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276" r:id="rId5"/>
    <p:sldId id="442" r:id="rId7"/>
    <p:sldId id="443" r:id="rId8"/>
    <p:sldId id="444" r:id="rId9"/>
    <p:sldId id="445" r:id="rId10"/>
    <p:sldId id="446" r:id="rId11"/>
    <p:sldId id="447" r:id="rId12"/>
    <p:sldId id="448" r:id="rId13"/>
    <p:sldId id="452" r:id="rId14"/>
    <p:sldId id="449" r:id="rId15"/>
    <p:sldId id="450" r:id="rId16"/>
    <p:sldId id="453" r:id="rId17"/>
    <p:sldId id="451" r:id="rId18"/>
    <p:sldId id="471" r:id="rId19"/>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FF"/>
    <a:srgbClr val="008000"/>
    <a:srgbClr val="FF3399"/>
    <a:srgbClr val="006600"/>
    <a:srgbClr val="EFFFEF"/>
    <a:srgbClr val="004FEE"/>
    <a:srgbClr val="0039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235"/>
    <p:restoredTop sz="86937"/>
  </p:normalViewPr>
  <p:slideViewPr>
    <p:cSldViewPr showGuides="1">
      <p:cViewPr varScale="1">
        <p:scale>
          <a:sx n="101" d="100"/>
          <a:sy n="101" d="100"/>
        </p:scale>
        <p:origin x="1500" y="84"/>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771FB1-3F4C-425E-BD96-6AB3592DFAED}" type="datetimeFigureOut">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148" name="幻灯片图像占位符 3"/>
          <p:cNvSpPr>
            <a:spLocks noGrp="1" noRot="1" noChangeAspect="1"/>
          </p:cNvSpPr>
          <p:nvPr>
            <p:ph type="sldImg" idx="2"/>
          </p:nvPr>
        </p:nvSpPr>
        <p:spPr>
          <a:xfrm>
            <a:off x="1143000" y="685800"/>
            <a:ext cx="4572000" cy="3429000"/>
          </a:xfrm>
          <a:prstGeom prst="rect">
            <a:avLst/>
          </a:prstGeom>
          <a:noFill/>
          <a:ln w="12700">
            <a:noFill/>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DE88BB0-7D8B-4EE0-B0F7-358B00858D32}"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194" name="幻灯片图像占位符 1"/>
          <p:cNvSpPr>
            <a:spLocks noGrp="1" noRot="1" noChangeAspect="1" noTextEdit="1"/>
          </p:cNvSpPr>
          <p:nvPr>
            <p:ph type="sldImg"/>
          </p:nvPr>
        </p:nvSpPr>
        <p:spPr>
          <a:ln>
            <a:solidFill>
              <a:srgbClr val="000000">
                <a:alpha val="100000"/>
              </a:srgbClr>
            </a:solidFill>
            <a:miter/>
          </a:ln>
        </p:spPr>
      </p:sp>
      <p:sp>
        <p:nvSpPr>
          <p:cNvPr id="8195"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dirty="0"/>
              <a:t>开场白：</a:t>
            </a:r>
            <a:endParaRPr lang="zh-CN" altLang="en-US" dirty="0"/>
          </a:p>
        </p:txBody>
      </p:sp>
      <p:sp>
        <p:nvSpPr>
          <p:cNvPr id="8196"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Rectangle 6"/>
          <p:cNvSpPr>
            <a:spLocks noGrp="1" noChangeArrowheads="1"/>
          </p:cNvSpPr>
          <p:nvPr>
            <p:ph type="dt" sz="half" idx="2"/>
          </p:nvPr>
        </p:nvSpPr>
        <p:spPr bwMode="auto">
          <a:xfrm>
            <a:off x="609600" y="6245225"/>
            <a:ext cx="2017713" cy="476250"/>
          </a:xfrm>
          <a:prstGeom prst="rect">
            <a:avLst/>
          </a:prstGeom>
          <a:ln>
            <a:miter lim="800000"/>
          </a:ln>
        </p:spPr>
        <p:txBody>
          <a:bodyPr vert="horz" wrap="square" lIns="91440" tIns="45720" rIns="91440" bIns="45720" numCol="1" anchor="t" anchorCtr="0" compatLnSpc="1"/>
          <a:lstStyle>
            <a:lvl1pPr>
              <a:defRPr>
                <a:solidFill>
                  <a:srgbClr val="FF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F3FDF31-DCE9-45EA-BF9D-18E2785EDA1D}" type="datetime8">
              <a:rPr kumimoji="0" lang="zh-CN" altLang="en-US" sz="1200" b="0" i="0" u="none" strike="noStrike" kern="1200" cap="none" spc="0" normalizeH="0" baseline="0" noProof="0" smtClean="0">
                <a:ln>
                  <a:noFill/>
                </a:ln>
                <a:solidFill>
                  <a:srgbClr val="FF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8"/>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a:solidFill>
                  <a:srgbClr val="FF0000"/>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1C693C5-2466-49C7-9407-97947274FDD1}" type="slidenum">
              <a:rPr kumimoji="0" lang="zh-CN" altLang="en-US" sz="1200" b="0" i="0" u="none" strike="noStrike" kern="1200" cap="none" spc="0" normalizeH="0" baseline="0" noProof="0" smtClean="0">
                <a:ln>
                  <a:noFill/>
                </a:ln>
                <a:solidFill>
                  <a:srgbClr val="FF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609600" y="6245225"/>
            <a:ext cx="19812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3347D2E-0C0E-4214-AE31-9FF23A74D1DC}"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6" Type="http://schemas.openxmlformats.org/officeDocument/2006/relationships/theme" Target="../theme/theme3.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oleObject" Target="../embeddings/oleObject1.bin"/><Relationship Id="rId12" Type="http://schemas.openxmlformats.org/officeDocument/2006/relationships/image" Target="../media/image3.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574675" y="304800"/>
            <a:ext cx="8001000" cy="819150"/>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566738" y="1341438"/>
            <a:ext cx="8001000" cy="46783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ln>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pic>
        <p:nvPicPr>
          <p:cNvPr id="1033" name="Picture 9" descr="bistu-mark"/>
          <p:cNvPicPr>
            <a:picLocks noChangeAspect="1"/>
          </p:cNvPicPr>
          <p:nvPr/>
        </p:nvPicPr>
        <p:blipFill>
          <a:blip r:embed="rId14"/>
          <a:stretch>
            <a:fillRect/>
          </a:stretch>
        </p:blipFill>
        <p:spPr>
          <a:xfrm>
            <a:off x="177800" y="38100"/>
            <a:ext cx="1644650" cy="279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CDF1B65-D73D-4168-9BC9-719DD4F2CF37}"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AutoShape 7"/>
          <p:cNvSpPr/>
          <p:nvPr/>
        </p:nvSpPr>
        <p:spPr>
          <a:xfrm>
            <a:off x="685800" y="2393950"/>
            <a:ext cx="7772400" cy="109538"/>
          </a:xfrm>
          <a:custGeom>
            <a:avLst/>
            <a:gdLst>
              <a:gd name="txL" fmla="*/ 3163 w 1000"/>
              <a:gd name="txT" fmla="*/ 3163 h 1000"/>
              <a:gd name="txR" fmla="*/ 18437 w 1000"/>
              <a:gd name="txB" fmla="*/ 18437 h 1000"/>
            </a:gdLst>
            <a:ahLst/>
            <a:cxnLst>
              <a:cxn ang="0">
                <a:pos x="0" y="0"/>
              </a:cxn>
              <a:cxn ang="0">
                <a:pos x="618" y="0"/>
              </a:cxn>
              <a:cxn ang="0">
                <a:pos x="618" y="1000"/>
              </a:cxn>
              <a:cxn ang="0">
                <a:pos x="0" y="1000"/>
              </a:cxn>
              <a:cxn ang="0">
                <a:pos x="0" y="0"/>
              </a:cxn>
              <a:cxn ang="0">
                <a:pos x="1000"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graphicFrame>
        <p:nvGraphicFramePr>
          <p:cNvPr id="3075"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2" name="" r:id="rId13" imgW="2781300" imgH="3289300" progId="Photoshop.Image.9">
                  <p:embed/>
                </p:oleObj>
              </mc:Choice>
              <mc:Fallback>
                <p:oleObj name="" r:id="rId13" imgW="2781300" imgH="3289300" progId="Photoshop.Image.9">
                  <p:embed/>
                  <p:pic>
                    <p:nvPicPr>
                      <p:cNvPr id="0" name="图片 1"/>
                      <p:cNvPicPr/>
                      <p:nvPr/>
                    </p:nvPicPr>
                    <p:blipFill>
                      <a:blip r:embed="rId14"/>
                      <a:stretch>
                        <a:fillRect/>
                      </a:stretch>
                    </p:blipFill>
                    <p:spPr>
                      <a:xfrm>
                        <a:off x="8304213" y="6100763"/>
                        <a:ext cx="481012" cy="568325"/>
                      </a:xfrm>
                      <a:prstGeom prst="rect">
                        <a:avLst/>
                      </a:prstGeom>
                      <a:noFill/>
                      <a:ln w="38100">
                        <a:noFill/>
                        <a:miter/>
                      </a:ln>
                    </p:spPr>
                  </p:pic>
                </p:oleObj>
              </mc:Fallback>
            </mc:AlternateContent>
          </a:graphicData>
        </a:graphic>
      </p:graphicFrame>
      <p:sp>
        <p:nvSpPr>
          <p:cNvPr id="307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3077" name="Rectangle 3"/>
          <p:cNvSpPr>
            <a:spLocks noGrp="1"/>
          </p:cNvSpPr>
          <p:nvPr>
            <p:ph type="body" idx="1"/>
          </p:nvPr>
        </p:nvSpPr>
        <p:spPr>
          <a:xfrm>
            <a:off x="566738" y="1752600"/>
            <a:ext cx="8001000" cy="4267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687A416-5A4B-4B54-AA16-9B63DD71BB9A}"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ctrTitle" idx="4294967295"/>
          </p:nvPr>
        </p:nvSpPr>
        <p:spPr>
          <a:xfrm>
            <a:off x="685800" y="990600"/>
            <a:ext cx="7772400" cy="1371600"/>
          </a:xfrm>
          <a:ln/>
        </p:spPr>
        <p:txBody>
          <a:bodyPr vert="horz" wrap="square" lIns="91440" tIns="45720" rIns="91440" bIns="45720" anchor="b"/>
          <a:lstStyle>
            <a:lvl1pPr lvl="0">
              <a:buClrTx/>
              <a:buSzTx/>
              <a:buFontTx/>
              <a:defRPr/>
            </a:lvl1pPr>
          </a:lstStyle>
          <a:p>
            <a:pPr lvl="0" algn="ctr" eaLnBrk="1" hangingPunct="1"/>
            <a:r>
              <a:rPr lang="zh-CN" altLang="en-US" sz="4800" dirty="0">
                <a:latin typeface="华文行楷" panose="02010800040101010101" pitchFamily="2" charset="-122"/>
                <a:ea typeface="华文行楷" panose="02010800040101010101" pitchFamily="2" charset="-122"/>
              </a:rPr>
              <a:t>数据库系统教程</a:t>
            </a:r>
            <a:endParaRPr lang="zh-CN" altLang="en-US" sz="4800" dirty="0">
              <a:latin typeface="华文行楷" panose="02010800040101010101" pitchFamily="2" charset="-122"/>
              <a:ea typeface="华文行楷" panose="02010800040101010101" pitchFamily="2" charset="-122"/>
            </a:endParaRPr>
          </a:p>
        </p:txBody>
      </p:sp>
      <p:sp>
        <p:nvSpPr>
          <p:cNvPr id="4099" name="Rectangle 3"/>
          <p:cNvSpPr>
            <a:spLocks noGrp="1"/>
          </p:cNvSpPr>
          <p:nvPr>
            <p:ph type="subTitle" idx="4294967295"/>
          </p:nvPr>
        </p:nvSpPr>
        <p:spPr>
          <a:xfrm>
            <a:off x="1331913" y="2852738"/>
            <a:ext cx="6408737" cy="2447925"/>
          </a:xfrm>
          <a:ln/>
        </p:spPr>
        <p:txBody>
          <a:bodyPr vert="horz" wrap="square" lIns="91440" tIns="45720" rIns="91440" bIns="45720" anchor="t"/>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eaLnBrk="1" hangingPunct="1">
              <a:buClr>
                <a:schemeClr val="accent2"/>
              </a:buClr>
              <a:buNone/>
            </a:pPr>
            <a:endParaRPr lang="en-US" altLang="zh-CN" sz="2000" dirty="0">
              <a:solidFill>
                <a:srgbClr val="FF0000"/>
              </a:solidFill>
              <a:latin typeface="华文隶书" panose="02010800040101010101" pitchFamily="2" charset="-122"/>
              <a:ea typeface="华文隶书" panose="02010800040101010101" pitchFamily="2" charset="-122"/>
            </a:endParaRPr>
          </a:p>
          <a:p>
            <a:pPr lvl="0" eaLnBrk="1" hangingPunct="1">
              <a:buClr>
                <a:schemeClr val="accent2"/>
              </a:buClr>
              <a:buNone/>
            </a:pPr>
            <a:r>
              <a:rPr lang="zh-CN" altLang="en-US" sz="4000" dirty="0">
                <a:solidFill>
                  <a:srgbClr val="FF0000"/>
                </a:solidFill>
                <a:latin typeface="华文隶书" panose="02010800040101010101" pitchFamily="2" charset="-122"/>
                <a:ea typeface="华文隶书" panose="02010800040101010101" pitchFamily="2" charset="-122"/>
              </a:rPr>
              <a:t>第</a:t>
            </a:r>
            <a:r>
              <a:rPr lang="en-US" altLang="zh-CN" sz="4000" dirty="0">
                <a:solidFill>
                  <a:srgbClr val="FF0000"/>
                </a:solidFill>
                <a:latin typeface="华文隶书" panose="02010800040101010101" pitchFamily="2" charset="-122"/>
                <a:ea typeface="华文隶书" panose="02010800040101010101" pitchFamily="2" charset="-122"/>
              </a:rPr>
              <a:t>7</a:t>
            </a:r>
            <a:r>
              <a:rPr lang="zh-CN" altLang="en-US" sz="4000" dirty="0">
                <a:solidFill>
                  <a:srgbClr val="FF0000"/>
                </a:solidFill>
                <a:latin typeface="华文隶书" panose="02010800040101010101" pitchFamily="2" charset="-122"/>
                <a:ea typeface="华文隶书" panose="02010800040101010101" pitchFamily="2" charset="-122"/>
              </a:rPr>
              <a:t>章  触发器</a:t>
            </a:r>
            <a:endParaRPr lang="en-US" altLang="zh-CN" sz="4000" dirty="0">
              <a:solidFill>
                <a:srgbClr val="FF0000"/>
              </a:solidFill>
              <a:latin typeface="华文隶书" panose="02010800040101010101" pitchFamily="2" charset="-122"/>
              <a:ea typeface="华文隶书" panose="02010800040101010101" pitchFamily="2" charset="-122"/>
            </a:endParaRPr>
          </a:p>
        </p:txBody>
      </p:sp>
      <p:sp>
        <p:nvSpPr>
          <p:cNvPr id="717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charRg st="1" end="10"/>
                                            </p:txEl>
                                          </p:spTgt>
                                        </p:tgtEl>
                                        <p:attrNameLst>
                                          <p:attrName>style.visibility</p:attrName>
                                        </p:attrNameLst>
                                      </p:cBhvr>
                                      <p:to>
                                        <p:strVal val="visible"/>
                                      </p:to>
                                    </p:set>
                                    <p:anim calcmode="lin" valueType="num">
                                      <p:cBhvr>
                                        <p:cTn id="7" dur="1000" fill="hold"/>
                                        <p:tgtEl>
                                          <p:spTgt spid="4099">
                                            <p:txEl>
                                              <p:charRg st="1" end="10"/>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charRg st="1" end="10"/>
                                            </p:txEl>
                                          </p:spTgt>
                                        </p:tgtEl>
                                        <p:attrNameLst>
                                          <p:attrName>ppt_h</p:attrName>
                                        </p:attrNameLst>
                                      </p:cBhvr>
                                      <p:tavLst>
                                        <p:tav tm="0">
                                          <p:val>
                                            <p:strVal val="#ppt_h"/>
                                          </p:val>
                                        </p:tav>
                                        <p:tav tm="100000">
                                          <p:val>
                                            <p:strVal val="#ppt_h"/>
                                          </p:val>
                                        </p:tav>
                                      </p:tavLst>
                                    </p:anim>
                                    <p:animEffect transition="in" filter="fade">
                                      <p:cBhvr>
                                        <p:cTn id="9" dur="1000"/>
                                        <p:tgtEl>
                                          <p:spTgt spid="4099">
                                            <p:txEl>
                                              <p:charRg st="1"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ln/>
        </p:spPr>
        <p:txBody>
          <a:bodyPr vert="horz" wrap="square" lIns="91440" tIns="45720" rIns="91440" bIns="45720" anchor="b"/>
          <a:p>
            <a:pPr>
              <a:buNone/>
            </a:pPr>
            <a:r>
              <a:rPr lang="zh-CN" altLang="zh-CN" dirty="0">
                <a:solidFill>
                  <a:srgbClr val="0039AC"/>
                </a:solidFill>
                <a:latin typeface="楷体_GB2312"/>
                <a:ea typeface="楷体_GB2312"/>
                <a:cs typeface="+mj-cs"/>
              </a:rPr>
              <a:t>前触发型触发器</a:t>
            </a:r>
            <a:endParaRPr lang="zh-CN" altLang="en-US" dirty="0">
              <a:solidFill>
                <a:srgbClr val="0039AC"/>
              </a:solidFill>
              <a:latin typeface="楷体_GB2312"/>
              <a:ea typeface="楷体_GB2312"/>
              <a:cs typeface="+mj-cs"/>
            </a:endParaRPr>
          </a:p>
        </p:txBody>
      </p:sp>
      <p:sp>
        <p:nvSpPr>
          <p:cNvPr id="17411" name="内容占位符 2"/>
          <p:cNvSpPr>
            <a:spLocks noGrp="1"/>
          </p:cNvSpPr>
          <p:nvPr>
            <p:ph idx="1"/>
          </p:nvPr>
        </p:nvSpPr>
        <p:spPr>
          <a:xfrm>
            <a:off x="468313" y="1414463"/>
            <a:ext cx="8207375" cy="1870075"/>
          </a:xfrm>
          <a:ln/>
        </p:spPr>
        <p:txBody>
          <a:bodyPr vert="horz" wrap="square" lIns="91440" tIns="45720" rIns="91440" bIns="45720" anchor="t"/>
          <a:p>
            <a:pPr/>
            <a:r>
              <a:rPr lang="zh-CN" altLang="zh-CN" dirty="0">
                <a:latin typeface="仿宋_GB2312"/>
                <a:ea typeface="仿宋_GB2312"/>
                <a:cs typeface="+mn-cs"/>
              </a:rPr>
              <a:t>指定执行触发器而不是执行引发触发器执行的</a:t>
            </a:r>
            <a:r>
              <a:rPr lang="en-US" altLang="zh-CN" dirty="0">
                <a:latin typeface="仿宋_GB2312"/>
                <a:ea typeface="仿宋_GB2312"/>
                <a:cs typeface="+mn-cs"/>
              </a:rPr>
              <a:t>SQL</a:t>
            </a:r>
            <a:r>
              <a:rPr lang="zh-CN" altLang="zh-CN" dirty="0">
                <a:latin typeface="仿宋_GB2312"/>
                <a:ea typeface="仿宋_GB2312"/>
                <a:cs typeface="+mn-cs"/>
              </a:rPr>
              <a:t>语句，从而替代引发语句的操作。</a:t>
            </a:r>
            <a:endParaRPr lang="zh-CN" altLang="en-US" dirty="0">
              <a:latin typeface="仿宋_GB2312"/>
              <a:ea typeface="仿宋_GB2312"/>
              <a:cs typeface="+mn-cs"/>
            </a:endParaRPr>
          </a:p>
        </p:txBody>
      </p:sp>
      <p:sp>
        <p:nvSpPr>
          <p:cNvPr id="174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741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
        <p:nvSpPr>
          <p:cNvPr id="17414" name="TextBox 6"/>
          <p:cNvSpPr txBox="1"/>
          <p:nvPr/>
        </p:nvSpPr>
        <p:spPr>
          <a:xfrm>
            <a:off x="1258888" y="3500438"/>
            <a:ext cx="6553200" cy="585787"/>
          </a:xfrm>
          <a:prstGeom prst="rect">
            <a:avLst/>
          </a:prstGeom>
          <a:noFill/>
          <a:ln w="25400" cap="flat" cmpd="sng">
            <a:solidFill>
              <a:schemeClr val="tx1"/>
            </a:solidFill>
            <a:prstDash val="solid"/>
            <a:miter/>
            <a:headEnd type="none" w="med" len="med"/>
            <a:tailEnd type="none" w="med" len="med"/>
          </a:ln>
        </p:spPr>
        <p:txBody>
          <a:bodyPr>
            <a:spAutoFit/>
          </a:bodyPr>
          <a:p>
            <a:pPr algn="ctr" eaLnBrk="1" hangingPunct="1">
              <a:spcBef>
                <a:spcPts val="600"/>
              </a:spcBef>
              <a:spcAft>
                <a:spcPts val="600"/>
              </a:spcAft>
            </a:pPr>
            <a:r>
              <a:rPr lang="zh-CN" altLang="en-US" sz="3200" b="1" dirty="0">
                <a:solidFill>
                  <a:srgbClr val="0000FF"/>
                </a:solidFill>
                <a:latin typeface="楷体_GB2312"/>
                <a:ea typeface="楷体_GB2312"/>
              </a:rPr>
              <a:t>执行到引发触发器执行的操作语句</a:t>
            </a:r>
            <a:endParaRPr lang="zh-CN" altLang="en-US" sz="3200" b="1" dirty="0">
              <a:solidFill>
                <a:srgbClr val="0000FF"/>
              </a:solidFill>
              <a:latin typeface="楷体_GB2312"/>
              <a:ea typeface="楷体_GB2312"/>
            </a:endParaRPr>
          </a:p>
        </p:txBody>
      </p:sp>
      <p:sp>
        <p:nvSpPr>
          <p:cNvPr id="17415" name="TextBox 7"/>
          <p:cNvSpPr txBox="1"/>
          <p:nvPr/>
        </p:nvSpPr>
        <p:spPr>
          <a:xfrm>
            <a:off x="1258888" y="4868863"/>
            <a:ext cx="6553200" cy="585787"/>
          </a:xfrm>
          <a:prstGeom prst="rect">
            <a:avLst/>
          </a:prstGeom>
          <a:noFill/>
          <a:ln w="25400" cap="flat" cmpd="sng">
            <a:solidFill>
              <a:schemeClr val="tx1"/>
            </a:solidFill>
            <a:prstDash val="solid"/>
            <a:miter/>
            <a:headEnd type="none" w="med" len="med"/>
            <a:tailEnd type="none" w="med" len="med"/>
          </a:ln>
        </p:spPr>
        <p:txBody>
          <a:bodyPr>
            <a:spAutoFit/>
          </a:bodyPr>
          <a:p>
            <a:pPr algn="ctr" eaLnBrk="1" hangingPunct="1"/>
            <a:r>
              <a:rPr lang="zh-CN" altLang="en-US" sz="3200" b="1" dirty="0">
                <a:solidFill>
                  <a:srgbClr val="0000FF"/>
                </a:solidFill>
                <a:latin typeface="楷体_GB2312"/>
                <a:ea typeface="楷体_GB2312"/>
              </a:rPr>
              <a:t>执行触发器</a:t>
            </a:r>
            <a:endParaRPr lang="zh-CN" altLang="en-US" sz="3200" b="1" dirty="0">
              <a:solidFill>
                <a:srgbClr val="0000FF"/>
              </a:solidFill>
              <a:latin typeface="楷体_GB2312"/>
              <a:ea typeface="楷体_GB2312"/>
            </a:endParaRPr>
          </a:p>
        </p:txBody>
      </p:sp>
      <p:cxnSp>
        <p:nvCxnSpPr>
          <p:cNvPr id="10" name="直接箭头连接符 9"/>
          <p:cNvCxnSpPr>
            <a:stCxn id="17414" idx="2"/>
            <a:endCxn id="17415" idx="0"/>
          </p:cNvCxnSpPr>
          <p:nvPr/>
        </p:nvCxnSpPr>
        <p:spPr>
          <a:xfrm rot="5400000">
            <a:off x="4144169" y="4477544"/>
            <a:ext cx="78422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18435" name="内容占位符 2"/>
          <p:cNvSpPr>
            <a:spLocks noGrp="1"/>
          </p:cNvSpPr>
          <p:nvPr>
            <p:ph idx="1"/>
          </p:nvPr>
        </p:nvSpPr>
        <p:spPr>
          <a:xfrm>
            <a:off x="395288" y="1414463"/>
            <a:ext cx="8424862" cy="3886200"/>
          </a:xfrm>
          <a:ln/>
        </p:spPr>
        <p:txBody>
          <a:bodyPr vert="horz" wrap="square" lIns="91440" tIns="45720" rIns="91440" bIns="45720" anchor="t"/>
          <a:p>
            <a:pPr/>
            <a:r>
              <a:rPr lang="zh-CN" altLang="zh-CN" sz="2800" dirty="0">
                <a:latin typeface="仿宋_GB2312"/>
                <a:ea typeface="仿宋_GB2312"/>
                <a:cs typeface="+mn-cs"/>
              </a:rPr>
              <a:t>例</a:t>
            </a:r>
            <a:r>
              <a:rPr lang="en-US" altLang="zh-CN" sz="2800" dirty="0">
                <a:latin typeface="仿宋_GB2312"/>
                <a:ea typeface="仿宋_GB2312"/>
                <a:cs typeface="+mn-cs"/>
              </a:rPr>
              <a:t>4 </a:t>
            </a:r>
            <a:r>
              <a:rPr lang="zh-CN" altLang="zh-CN" sz="2800" dirty="0">
                <a:latin typeface="仿宋_GB2312"/>
                <a:ea typeface="仿宋_GB2312"/>
                <a:cs typeface="+mn-cs"/>
              </a:rPr>
              <a:t>新插入职工数据时，其工资必须在相应工作的最低工资到最高工资之间</a:t>
            </a:r>
            <a:r>
              <a:rPr lang="zh-CN" altLang="en-US" sz="2800" dirty="0">
                <a:latin typeface="仿宋_GB2312"/>
                <a:ea typeface="仿宋_GB2312"/>
                <a:cs typeface="+mn-cs"/>
              </a:rPr>
              <a:t>。</a:t>
            </a:r>
            <a:endParaRPr lang="zh-CN" altLang="zh-CN" sz="2800" dirty="0">
              <a:latin typeface="仿宋_GB2312"/>
              <a:ea typeface="仿宋_GB2312"/>
              <a:cs typeface="+mn-cs"/>
            </a:endParaRPr>
          </a:p>
          <a:p>
            <a:pPr>
              <a:lnSpc>
                <a:spcPct val="100000"/>
              </a:lnSpc>
              <a:spcBef>
                <a:spcPts val="300"/>
              </a:spcBef>
              <a:buNone/>
            </a:pPr>
            <a:r>
              <a:rPr lang="en-US" altLang="zh-CN" sz="2800" dirty="0">
                <a:solidFill>
                  <a:srgbClr val="0000FF"/>
                </a:solidFill>
                <a:latin typeface="仿宋_GB2312"/>
                <a:ea typeface="仿宋_GB2312"/>
                <a:cs typeface="+mn-cs"/>
              </a:rPr>
              <a:t>CREATE Trigger tri_Salary</a:t>
            </a:r>
            <a:endParaRPr lang="zh-CN" altLang="zh-CN" sz="2800" dirty="0">
              <a:solidFill>
                <a:srgbClr val="0000FF"/>
              </a:solidFill>
              <a:latin typeface="仿宋_GB2312"/>
              <a:ea typeface="仿宋_GB2312"/>
              <a:cs typeface="+mn-cs"/>
            </a:endParaRPr>
          </a:p>
          <a:p>
            <a:pPr>
              <a:lnSpc>
                <a:spcPct val="100000"/>
              </a:lnSpc>
              <a:spcBef>
                <a:spcPts val="300"/>
              </a:spcBef>
              <a:buNone/>
            </a:pPr>
            <a:r>
              <a:rPr lang="en-US" altLang="zh-CN" sz="2800" dirty="0">
                <a:solidFill>
                  <a:srgbClr val="0000FF"/>
                </a:solidFill>
                <a:latin typeface="仿宋_GB2312"/>
                <a:ea typeface="仿宋_GB2312"/>
                <a:cs typeface="+mn-cs"/>
              </a:rPr>
              <a:t>  ON </a:t>
            </a:r>
            <a:r>
              <a:rPr lang="zh-CN" altLang="zh-CN" sz="2800" dirty="0">
                <a:solidFill>
                  <a:srgbClr val="0000FF"/>
                </a:solidFill>
                <a:latin typeface="仿宋_GB2312"/>
                <a:ea typeface="仿宋_GB2312"/>
                <a:cs typeface="+mn-cs"/>
              </a:rPr>
              <a:t>职工表 </a:t>
            </a:r>
            <a:r>
              <a:rPr lang="en-US" altLang="zh-CN" sz="2800" dirty="0">
                <a:solidFill>
                  <a:srgbClr val="0000FF"/>
                </a:solidFill>
                <a:latin typeface="仿宋_GB2312"/>
                <a:ea typeface="仿宋_GB2312"/>
                <a:cs typeface="+mn-cs"/>
              </a:rPr>
              <a:t>INSTEAD OF INSERT</a:t>
            </a:r>
            <a:endParaRPr lang="zh-CN" altLang="zh-CN" sz="2800" dirty="0">
              <a:solidFill>
                <a:srgbClr val="0000FF"/>
              </a:solidFill>
              <a:latin typeface="仿宋_GB2312"/>
              <a:ea typeface="仿宋_GB2312"/>
              <a:cs typeface="+mn-cs"/>
            </a:endParaRPr>
          </a:p>
          <a:p>
            <a:pPr>
              <a:lnSpc>
                <a:spcPct val="100000"/>
              </a:lnSpc>
              <a:spcBef>
                <a:spcPts val="300"/>
              </a:spcBef>
              <a:buNone/>
            </a:pPr>
            <a:r>
              <a:rPr lang="en-US" altLang="zh-CN" sz="2800" dirty="0">
                <a:solidFill>
                  <a:srgbClr val="0000FF"/>
                </a:solidFill>
                <a:latin typeface="仿宋_GB2312"/>
                <a:ea typeface="仿宋_GB2312"/>
                <a:cs typeface="+mn-cs"/>
              </a:rPr>
              <a:t>AS</a:t>
            </a:r>
            <a:endParaRPr lang="zh-CN" altLang="zh-CN" sz="2800" dirty="0">
              <a:solidFill>
                <a:srgbClr val="0000FF"/>
              </a:solidFill>
              <a:latin typeface="仿宋_GB2312"/>
              <a:ea typeface="仿宋_GB2312"/>
              <a:cs typeface="+mn-cs"/>
            </a:endParaRPr>
          </a:p>
          <a:p>
            <a:pPr>
              <a:lnSpc>
                <a:spcPct val="100000"/>
              </a:lnSpc>
              <a:spcBef>
                <a:spcPts val="300"/>
              </a:spcBef>
              <a:buNone/>
            </a:pPr>
            <a:r>
              <a:rPr lang="en-US" altLang="zh-CN" sz="2800" dirty="0">
                <a:solidFill>
                  <a:srgbClr val="0000FF"/>
                </a:solidFill>
                <a:latin typeface="仿宋_GB2312"/>
                <a:ea typeface="仿宋_GB2312"/>
                <a:cs typeface="+mn-cs"/>
              </a:rPr>
              <a:t>  IF NOT EXISTS(SELECT * FROM </a:t>
            </a:r>
            <a:r>
              <a:rPr lang="zh-CN" altLang="zh-CN" sz="2800" dirty="0">
                <a:solidFill>
                  <a:srgbClr val="0000FF"/>
                </a:solidFill>
                <a:latin typeface="仿宋_GB2312"/>
                <a:ea typeface="仿宋_GB2312"/>
                <a:cs typeface="+mn-cs"/>
              </a:rPr>
              <a:t>职工表 </a:t>
            </a:r>
            <a:r>
              <a:rPr lang="en-US" altLang="zh-CN" sz="2800" dirty="0">
                <a:solidFill>
                  <a:srgbClr val="0000FF"/>
                </a:solidFill>
                <a:latin typeface="仿宋_GB2312"/>
                <a:ea typeface="仿宋_GB2312"/>
                <a:cs typeface="+mn-cs"/>
              </a:rPr>
              <a:t>a </a:t>
            </a:r>
            <a:endParaRPr lang="en-US" altLang="zh-CN" sz="2800" dirty="0">
              <a:solidFill>
                <a:srgbClr val="0000FF"/>
              </a:solidFill>
              <a:latin typeface="仿宋_GB2312"/>
              <a:ea typeface="仿宋_GB2312"/>
              <a:cs typeface="+mn-cs"/>
            </a:endParaRPr>
          </a:p>
          <a:p>
            <a:pPr>
              <a:lnSpc>
                <a:spcPct val="100000"/>
              </a:lnSpc>
              <a:spcBef>
                <a:spcPts val="300"/>
              </a:spcBef>
              <a:buNone/>
            </a:pPr>
            <a:r>
              <a:rPr lang="en-US" altLang="zh-CN" sz="2800" dirty="0">
                <a:solidFill>
                  <a:srgbClr val="0000FF"/>
                </a:solidFill>
                <a:latin typeface="仿宋_GB2312"/>
                <a:ea typeface="仿宋_GB2312"/>
                <a:cs typeface="+mn-cs"/>
              </a:rPr>
              <a:t>    JOIN </a:t>
            </a:r>
            <a:r>
              <a:rPr lang="zh-CN" altLang="zh-CN" sz="2800" dirty="0">
                <a:solidFill>
                  <a:srgbClr val="0000FF"/>
                </a:solidFill>
                <a:latin typeface="仿宋_GB2312"/>
                <a:ea typeface="仿宋_GB2312"/>
                <a:cs typeface="+mn-cs"/>
              </a:rPr>
              <a:t>工作表 </a:t>
            </a:r>
            <a:r>
              <a:rPr lang="en-US" altLang="zh-CN" sz="2800" dirty="0">
                <a:solidFill>
                  <a:srgbClr val="0000FF"/>
                </a:solidFill>
                <a:latin typeface="仿宋_GB2312"/>
                <a:ea typeface="仿宋_GB2312"/>
                <a:cs typeface="+mn-cs"/>
              </a:rPr>
              <a:t>b ON a.</a:t>
            </a:r>
            <a:r>
              <a:rPr lang="zh-CN" altLang="zh-CN" sz="2800" dirty="0">
                <a:solidFill>
                  <a:srgbClr val="0000FF"/>
                </a:solidFill>
                <a:latin typeface="仿宋_GB2312"/>
                <a:ea typeface="仿宋_GB2312"/>
                <a:cs typeface="+mn-cs"/>
              </a:rPr>
              <a:t>工作编号 </a:t>
            </a:r>
            <a:r>
              <a:rPr lang="en-US" altLang="zh-CN" sz="2800" dirty="0">
                <a:solidFill>
                  <a:srgbClr val="0000FF"/>
                </a:solidFill>
                <a:latin typeface="仿宋_GB2312"/>
                <a:ea typeface="仿宋_GB2312"/>
                <a:cs typeface="+mn-cs"/>
              </a:rPr>
              <a:t>= b.</a:t>
            </a:r>
            <a:r>
              <a:rPr lang="zh-CN" altLang="zh-CN" sz="2800" dirty="0">
                <a:solidFill>
                  <a:srgbClr val="0000FF"/>
                </a:solidFill>
                <a:latin typeface="仿宋_GB2312"/>
                <a:ea typeface="仿宋_GB2312"/>
                <a:cs typeface="+mn-cs"/>
              </a:rPr>
              <a:t>工作编号</a:t>
            </a:r>
            <a:endParaRPr lang="zh-CN" altLang="zh-CN" sz="2800" dirty="0">
              <a:solidFill>
                <a:srgbClr val="0000FF"/>
              </a:solidFill>
              <a:latin typeface="仿宋_GB2312"/>
              <a:ea typeface="仿宋_GB2312"/>
              <a:cs typeface="+mn-cs"/>
            </a:endParaRPr>
          </a:p>
          <a:p>
            <a:pPr>
              <a:lnSpc>
                <a:spcPct val="100000"/>
              </a:lnSpc>
              <a:spcBef>
                <a:spcPts val="300"/>
              </a:spcBef>
              <a:buNone/>
            </a:pPr>
            <a:r>
              <a:rPr lang="en-US" altLang="zh-CN" sz="2800" dirty="0">
                <a:solidFill>
                  <a:srgbClr val="0000FF"/>
                </a:solidFill>
                <a:latin typeface="仿宋_GB2312"/>
                <a:ea typeface="仿宋_GB2312"/>
                <a:cs typeface="+mn-cs"/>
              </a:rPr>
              <a:t>    </a:t>
            </a:r>
            <a:r>
              <a:rPr lang="en-US" altLang="zh-CN" sz="2600" dirty="0">
                <a:solidFill>
                  <a:srgbClr val="0000FF"/>
                </a:solidFill>
                <a:latin typeface="仿宋_GB2312"/>
                <a:ea typeface="仿宋_GB2312"/>
                <a:cs typeface="+mn-cs"/>
              </a:rPr>
              <a:t>WHERE </a:t>
            </a:r>
            <a:r>
              <a:rPr lang="zh-CN" altLang="zh-CN" sz="2600" dirty="0">
                <a:solidFill>
                  <a:srgbClr val="0000FF"/>
                </a:solidFill>
                <a:latin typeface="仿宋_GB2312"/>
                <a:ea typeface="仿宋_GB2312"/>
                <a:cs typeface="+mn-cs"/>
              </a:rPr>
              <a:t>工资 </a:t>
            </a:r>
            <a:r>
              <a:rPr lang="en-US" altLang="zh-CN" sz="2600" dirty="0">
                <a:solidFill>
                  <a:srgbClr val="0000FF"/>
                </a:solidFill>
                <a:latin typeface="仿宋_GB2312"/>
                <a:ea typeface="仿宋_GB2312"/>
                <a:cs typeface="+mn-cs"/>
              </a:rPr>
              <a:t>NOT BETWEEN </a:t>
            </a:r>
            <a:r>
              <a:rPr lang="zh-CN" altLang="zh-CN" sz="2600" dirty="0">
                <a:solidFill>
                  <a:srgbClr val="0000FF"/>
                </a:solidFill>
                <a:latin typeface="仿宋_GB2312"/>
                <a:ea typeface="仿宋_GB2312"/>
                <a:cs typeface="+mn-cs"/>
              </a:rPr>
              <a:t>最低工资 </a:t>
            </a:r>
            <a:r>
              <a:rPr lang="en-US" altLang="zh-CN" sz="2600" dirty="0">
                <a:solidFill>
                  <a:srgbClr val="0000FF"/>
                </a:solidFill>
                <a:latin typeface="仿宋_GB2312"/>
                <a:ea typeface="仿宋_GB2312"/>
                <a:cs typeface="+mn-cs"/>
              </a:rPr>
              <a:t>AND </a:t>
            </a:r>
            <a:r>
              <a:rPr lang="zh-CN" altLang="zh-CN" sz="2600" dirty="0">
                <a:solidFill>
                  <a:srgbClr val="0000FF"/>
                </a:solidFill>
                <a:latin typeface="仿宋_GB2312"/>
                <a:ea typeface="仿宋_GB2312"/>
                <a:cs typeface="+mn-cs"/>
              </a:rPr>
              <a:t>最高工资</a:t>
            </a:r>
            <a:r>
              <a:rPr lang="en-US" altLang="zh-CN" sz="2600" dirty="0">
                <a:solidFill>
                  <a:srgbClr val="0000FF"/>
                </a:solidFill>
                <a:latin typeface="仿宋_GB2312"/>
                <a:ea typeface="仿宋_GB2312"/>
                <a:cs typeface="+mn-cs"/>
              </a:rPr>
              <a:t>)</a:t>
            </a:r>
            <a:endParaRPr lang="zh-CN" altLang="zh-CN" sz="2600" dirty="0">
              <a:solidFill>
                <a:srgbClr val="0000FF"/>
              </a:solidFill>
              <a:latin typeface="仿宋_GB2312"/>
              <a:ea typeface="仿宋_GB2312"/>
              <a:cs typeface="+mn-cs"/>
            </a:endParaRPr>
          </a:p>
          <a:p>
            <a:pPr>
              <a:lnSpc>
                <a:spcPct val="100000"/>
              </a:lnSpc>
              <a:spcBef>
                <a:spcPts val="300"/>
              </a:spcBef>
              <a:buNone/>
            </a:pPr>
            <a:r>
              <a:rPr lang="en-US" altLang="zh-CN" sz="2800" dirty="0">
                <a:latin typeface="仿宋_GB2312"/>
                <a:ea typeface="仿宋_GB2312"/>
                <a:cs typeface="+mn-cs"/>
              </a:rPr>
              <a:t>    </a:t>
            </a:r>
            <a:r>
              <a:rPr lang="en-US" altLang="zh-CN" sz="2800" dirty="0">
                <a:solidFill>
                  <a:srgbClr val="C00000"/>
                </a:solidFill>
                <a:latin typeface="仿宋_GB2312"/>
                <a:ea typeface="仿宋_GB2312"/>
                <a:cs typeface="+mn-cs"/>
              </a:rPr>
              <a:t>INSERT INTO </a:t>
            </a:r>
            <a:r>
              <a:rPr lang="zh-CN" altLang="zh-CN" sz="2800" dirty="0">
                <a:solidFill>
                  <a:srgbClr val="C00000"/>
                </a:solidFill>
                <a:latin typeface="仿宋_GB2312"/>
                <a:ea typeface="仿宋_GB2312"/>
                <a:cs typeface="+mn-cs"/>
              </a:rPr>
              <a:t>职工表</a:t>
            </a:r>
            <a:r>
              <a:rPr lang="en-US" altLang="zh-CN" sz="2800" dirty="0">
                <a:solidFill>
                  <a:srgbClr val="C00000"/>
                </a:solidFill>
                <a:latin typeface="仿宋_GB2312"/>
                <a:ea typeface="仿宋_GB2312"/>
                <a:cs typeface="+mn-cs"/>
              </a:rPr>
              <a:t>SELECT * FROM INSERTED</a:t>
            </a:r>
            <a:endParaRPr lang="zh-CN" altLang="en-US" sz="2800" dirty="0">
              <a:latin typeface="仿宋_GB2312"/>
              <a:ea typeface="仿宋_GB2312"/>
              <a:cs typeface="+mn-cs"/>
            </a:endParaRPr>
          </a:p>
        </p:txBody>
      </p:sp>
      <p:sp>
        <p:nvSpPr>
          <p:cNvPr id="184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843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
        <p:nvSpPr>
          <p:cNvPr id="6" name="圆角矩形标注 5"/>
          <p:cNvSpPr/>
          <p:nvPr/>
        </p:nvSpPr>
        <p:spPr>
          <a:xfrm>
            <a:off x="539750" y="5589588"/>
            <a:ext cx="1728788" cy="431800"/>
          </a:xfrm>
          <a:prstGeom prst="wedgeRoundRectCallout">
            <a:avLst>
              <a:gd name="adj1" fmla="val -10527"/>
              <a:gd name="adj2" fmla="val -183776"/>
              <a:gd name="adj3" fmla="val 16667"/>
            </a:avLst>
          </a:prstGeom>
          <a:solidFill>
            <a:srgbClr val="EFFF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6600"/>
                </a:solidFill>
                <a:effectLst/>
                <a:uLnTx/>
                <a:uFillTx/>
                <a:latin typeface="+mn-lt"/>
                <a:ea typeface="+mn-ea"/>
                <a:cs typeface="+mn-cs"/>
              </a:rPr>
              <a:t>重做操作</a:t>
            </a:r>
            <a:endParaRPr kumimoji="0" lang="zh-CN" altLang="en-US" sz="1800" b="1" i="0" u="none" strike="noStrike" kern="1200" cap="none" spc="0" normalizeH="0" baseline="0" noProof="0" dirty="0">
              <a:ln>
                <a:noFill/>
              </a:ln>
              <a:solidFill>
                <a:srgbClr val="006600"/>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66738" y="1414463"/>
            <a:ext cx="8181975"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r>
              <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例</a:t>
            </a:r>
            <a:r>
              <a:rPr kumimoji="0" lang="en-US"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5 </a:t>
            </a:r>
            <a:r>
              <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用前触发型触发器实现例</a:t>
            </a:r>
            <a:r>
              <a:rPr kumimoji="0" lang="en-US"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2</a:t>
            </a:r>
            <a:r>
              <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限制每个学生总的选课门数不能超过</a:t>
            </a:r>
            <a:r>
              <a:rPr kumimoji="0" lang="en-US"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10</a:t>
            </a:r>
            <a:r>
              <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门的触发器。</a:t>
            </a:r>
            <a:endPar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3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CREATE Trigger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tri_Total_INS</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3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ON SC INSTEAD OF INSERT</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3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AS</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3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IF </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(SELECT COUNT(*) FROM SC </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3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WHERE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Sno</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IN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a:t>
            </a:r>
            <a:endPar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3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SELECT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Sno</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FROM INSERTED))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&lt; </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10</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3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INSERT </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INTO SC SELECT * FROM INSERTED</a:t>
            </a:r>
            <a:endParaRPr kumimoji="0" lang="zh-CN" altLang="en-US"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p:txBody>
      </p:sp>
      <p:sp>
        <p:nvSpPr>
          <p:cNvPr id="194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946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ln/>
        </p:spPr>
        <p:txBody>
          <a:bodyPr vert="horz" wrap="square" lIns="91440" tIns="45720" rIns="91440" bIns="45720" anchor="b"/>
          <a:p>
            <a:pPr>
              <a:buNone/>
            </a:pPr>
            <a:r>
              <a:rPr lang="zh-CN" altLang="zh-CN" dirty="0">
                <a:solidFill>
                  <a:srgbClr val="0039AC"/>
                </a:solidFill>
                <a:latin typeface="楷体_GB2312"/>
                <a:ea typeface="楷体_GB2312"/>
                <a:cs typeface="+mj-cs"/>
              </a:rPr>
              <a:t>删除触发器</a:t>
            </a:r>
            <a:endParaRPr lang="zh-CN" altLang="en-US" dirty="0">
              <a:solidFill>
                <a:srgbClr val="0039AC"/>
              </a:solidFill>
              <a:latin typeface="楷体_GB2312"/>
              <a:ea typeface="楷体_GB2312"/>
              <a:cs typeface="+mj-cs"/>
            </a:endParaRPr>
          </a:p>
        </p:txBody>
      </p:sp>
      <p:sp>
        <p:nvSpPr>
          <p:cNvPr id="20483" name="内容占位符 2"/>
          <p:cNvSpPr>
            <a:spLocks noGrp="1"/>
          </p:cNvSpPr>
          <p:nvPr>
            <p:ph idx="1"/>
          </p:nvPr>
        </p:nvSpPr>
        <p:spPr>
          <a:ln/>
        </p:spPr>
        <p:txBody>
          <a:bodyPr vert="horz" wrap="square" lIns="91440" tIns="45720" rIns="91440" bIns="45720" anchor="t"/>
          <a:p>
            <a:pPr>
              <a:buNone/>
            </a:pPr>
            <a:r>
              <a:rPr lang="en-US" altLang="zh-CN" dirty="0">
                <a:solidFill>
                  <a:srgbClr val="C00000"/>
                </a:solidFill>
                <a:latin typeface="仿宋_GB2312"/>
                <a:ea typeface="仿宋_GB2312"/>
                <a:cs typeface="+mn-cs"/>
              </a:rPr>
              <a:t>	</a:t>
            </a:r>
            <a:r>
              <a:rPr lang="en-US" altLang="zh-CN" dirty="0">
                <a:solidFill>
                  <a:srgbClr val="FF0000"/>
                </a:solidFill>
                <a:latin typeface="仿宋_GB2312"/>
                <a:ea typeface="仿宋_GB2312"/>
                <a:cs typeface="+mn-cs"/>
              </a:rPr>
              <a:t>DROP TRIGGER </a:t>
            </a:r>
            <a:r>
              <a:rPr lang="zh-CN" altLang="zh-CN" dirty="0">
                <a:solidFill>
                  <a:srgbClr val="FF0000"/>
                </a:solidFill>
                <a:latin typeface="仿宋_GB2312"/>
                <a:ea typeface="仿宋_GB2312"/>
                <a:cs typeface="+mn-cs"/>
              </a:rPr>
              <a:t>触发器名</a:t>
            </a:r>
            <a:endParaRPr lang="zh-CN" altLang="zh-CN" dirty="0">
              <a:solidFill>
                <a:srgbClr val="FF0000"/>
              </a:solidFill>
              <a:latin typeface="仿宋_GB2312"/>
              <a:ea typeface="仿宋_GB2312"/>
              <a:cs typeface="+mn-cs"/>
            </a:endParaRPr>
          </a:p>
          <a:p>
            <a:pPr/>
            <a:r>
              <a:rPr lang="zh-CN" altLang="zh-CN" dirty="0">
                <a:latin typeface="仿宋_GB2312"/>
                <a:ea typeface="仿宋_GB2312"/>
                <a:cs typeface="+mn-cs"/>
              </a:rPr>
              <a:t>例</a:t>
            </a:r>
            <a:r>
              <a:rPr lang="en-US" altLang="zh-CN" dirty="0">
                <a:latin typeface="仿宋_GB2312"/>
                <a:ea typeface="仿宋_GB2312"/>
                <a:cs typeface="+mn-cs"/>
              </a:rPr>
              <a:t>4  </a:t>
            </a:r>
            <a:r>
              <a:rPr lang="zh-CN" altLang="zh-CN" dirty="0">
                <a:latin typeface="仿宋_GB2312"/>
                <a:ea typeface="仿宋_GB2312"/>
                <a:cs typeface="+mn-cs"/>
              </a:rPr>
              <a:t>删除触发器</a:t>
            </a:r>
            <a:r>
              <a:rPr lang="en-US" altLang="zh-CN" dirty="0">
                <a:latin typeface="仿宋_GB2312"/>
                <a:ea typeface="仿宋_GB2312"/>
                <a:cs typeface="+mn-cs"/>
              </a:rPr>
              <a:t>tri1</a:t>
            </a:r>
            <a:r>
              <a:rPr lang="zh-CN" altLang="zh-CN" dirty="0">
                <a:latin typeface="仿宋_GB2312"/>
                <a:ea typeface="仿宋_GB2312"/>
                <a:cs typeface="+mn-cs"/>
              </a:rPr>
              <a:t>。</a:t>
            </a:r>
            <a:endParaRPr lang="zh-CN" altLang="zh-CN" dirty="0">
              <a:latin typeface="仿宋_GB2312"/>
              <a:ea typeface="仿宋_GB2312"/>
              <a:cs typeface="+mn-cs"/>
            </a:endParaRPr>
          </a:p>
          <a:p>
            <a:pPr lvl="1">
              <a:buNone/>
            </a:pPr>
            <a:r>
              <a:rPr lang="en-US" altLang="zh-CN" dirty="0">
                <a:solidFill>
                  <a:srgbClr val="0000FF"/>
                </a:solidFill>
                <a:latin typeface="仿宋_GB2312"/>
                <a:ea typeface="仿宋_GB2312"/>
              </a:rPr>
              <a:t>	DROP TRIGGER tri1</a:t>
            </a:r>
            <a:endParaRPr lang="zh-CN" altLang="en-US" dirty="0">
              <a:latin typeface="仿宋_GB2312"/>
              <a:ea typeface="仿宋_GB2312"/>
            </a:endParaRPr>
          </a:p>
        </p:txBody>
      </p:sp>
      <p:sp>
        <p:nvSpPr>
          <p:cNvPr id="204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2048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574675" y="304800"/>
            <a:ext cx="8001000" cy="820738"/>
          </a:xfrm>
          <a:ln/>
        </p:spPr>
        <p:txBody>
          <a:bodyPr vert="horz" wrap="square" lIns="91440" tIns="45720" rIns="91440" bIns="45720" anchor="b"/>
          <a:p>
            <a:pPr algn="ctr" eaLnBrk="1" hangingPunct="1"/>
            <a:r>
              <a:rPr lang="zh-CN" altLang="en-US" sz="4400" b="1" dirty="0">
                <a:solidFill>
                  <a:srgbClr val="0039AC"/>
                </a:solidFill>
                <a:latin typeface="楷体_GB2312"/>
                <a:ea typeface="楷体_GB2312"/>
              </a:rPr>
              <a:t>本章作业</a:t>
            </a:r>
            <a:endParaRPr lang="zh-CN" altLang="en-US" sz="4400" b="1" dirty="0">
              <a:solidFill>
                <a:srgbClr val="0039AC"/>
              </a:solidFill>
              <a:latin typeface="楷体_GB2312"/>
              <a:ea typeface="楷体_GB2312"/>
            </a:endParaRPr>
          </a:p>
        </p:txBody>
      </p:sp>
      <p:sp>
        <p:nvSpPr>
          <p:cNvPr id="7172" name="Rectangle 3"/>
          <p:cNvSpPr>
            <a:spLocks noGrp="1" noChangeArrowheads="1"/>
          </p:cNvSpPr>
          <p:nvPr>
            <p:ph type="body" sz="half" idx="1"/>
          </p:nvPr>
        </p:nvSpPr>
        <p:spPr>
          <a:xfrm>
            <a:off x="4356100" y="1628775"/>
            <a:ext cx="4219575" cy="374491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4000" b="1" i="0" u="none" strike="noStrike" kern="0" cap="none" spc="0" normalizeH="0" baseline="0" noProof="0" dirty="0" smtClean="0">
                <a:ln>
                  <a:noFill/>
                </a:ln>
                <a:solidFill>
                  <a:srgbClr val="FF0000"/>
                </a:solidFill>
                <a:effectLst/>
                <a:uLnTx/>
                <a:uFillTx/>
                <a:latin typeface="+mn-ea"/>
                <a:ea typeface="+mn-ea"/>
                <a:cs typeface="+mn-cs"/>
              </a:rPr>
              <a:t>P144</a:t>
            </a:r>
            <a:endParaRPr kumimoji="0" lang="en-US" altLang="zh-CN" sz="4000" b="1" i="0" u="none" strike="noStrike" kern="0" cap="none" spc="0" normalizeH="0" baseline="0" noProof="0" dirty="0" smtClean="0">
              <a:ln>
                <a:noFill/>
              </a:ln>
              <a:solidFill>
                <a:srgbClr val="FF0000"/>
              </a:solidFill>
              <a:effectLst/>
              <a:uLnTx/>
              <a:uFillTx/>
              <a:latin typeface="+mn-ea"/>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4000" b="1" i="0" u="none" strike="noStrike" kern="0" cap="none" spc="0" normalizeH="0" baseline="0" noProof="0" dirty="0" smtClean="0">
                <a:ln>
                  <a:noFill/>
                </a:ln>
                <a:solidFill>
                  <a:srgbClr val="FF0000"/>
                </a:solidFill>
                <a:effectLst/>
                <a:uLnTx/>
                <a:uFillTx/>
                <a:latin typeface="+mn-lt"/>
                <a:ea typeface="+mn-ea"/>
                <a:cs typeface="+mn-cs"/>
              </a:rPr>
              <a:t>选择题：</a:t>
            </a:r>
            <a:r>
              <a:rPr kumimoji="0" lang="en-US" altLang="zh-CN" sz="4000" b="1" i="0" u="none" strike="noStrike" kern="0" cap="none" spc="0" normalizeH="0" baseline="0" noProof="0" dirty="0" smtClean="0">
                <a:ln>
                  <a:noFill/>
                </a:ln>
                <a:solidFill>
                  <a:srgbClr val="FF0000"/>
                </a:solidFill>
                <a:effectLst/>
                <a:uLnTx/>
                <a:uFillTx/>
                <a:latin typeface="+mn-ea"/>
                <a:ea typeface="+mn-ea"/>
                <a:cs typeface="+mn-cs"/>
              </a:rPr>
              <a:t>1-3</a:t>
            </a:r>
            <a:endParaRPr kumimoji="0" lang="en-US" altLang="zh-CN" sz="4000" b="1" i="0" u="none" strike="noStrike" kern="0" cap="none" spc="0" normalizeH="0" baseline="0" noProof="0" dirty="0" smtClean="0">
              <a:ln>
                <a:noFill/>
              </a:ln>
              <a:solidFill>
                <a:srgbClr val="FF0000"/>
              </a:solidFill>
              <a:effectLst/>
              <a:uLnTx/>
              <a:uFillTx/>
              <a:latin typeface="+mn-ea"/>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4000" b="1" i="0" u="none" strike="noStrike" kern="0" cap="none" spc="0" normalizeH="0" baseline="0" noProof="0" dirty="0" smtClean="0">
                <a:ln>
                  <a:noFill/>
                </a:ln>
                <a:solidFill>
                  <a:srgbClr val="FF0000"/>
                </a:solidFill>
                <a:effectLst/>
                <a:uLnTx/>
                <a:uFillTx/>
                <a:latin typeface="+mn-lt"/>
                <a:ea typeface="+mn-ea"/>
                <a:cs typeface="+mn-cs"/>
              </a:rPr>
              <a:t>简答题</a:t>
            </a:r>
            <a:r>
              <a:rPr kumimoji="0" lang="zh-CN" altLang="en-US" sz="4000" b="1" i="0" u="none" strike="noStrike" kern="0" cap="none" spc="0" normalizeH="0" baseline="0" noProof="0" dirty="0">
                <a:ln>
                  <a:noFill/>
                </a:ln>
                <a:solidFill>
                  <a:srgbClr val="FF0000"/>
                </a:solidFill>
                <a:effectLst/>
                <a:uLnTx/>
                <a:uFillTx/>
                <a:latin typeface="+mn-ea"/>
                <a:ea typeface="+mn-ea"/>
                <a:cs typeface="+mn-cs"/>
              </a:rPr>
              <a:t>：</a:t>
            </a:r>
            <a:r>
              <a:rPr kumimoji="0" lang="en-US" altLang="zh-CN" sz="4000" b="1" i="0" u="none" strike="noStrike" kern="0" cap="none" spc="0" normalizeH="0" baseline="0" noProof="0" dirty="0" smtClean="0">
                <a:ln>
                  <a:noFill/>
                </a:ln>
                <a:solidFill>
                  <a:srgbClr val="FF0000"/>
                </a:solidFill>
                <a:effectLst/>
                <a:uLnTx/>
                <a:uFillTx/>
                <a:latin typeface="+mn-ea"/>
                <a:ea typeface="+mn-ea"/>
                <a:cs typeface="+mn-cs"/>
              </a:rPr>
              <a:t>1-2</a:t>
            </a:r>
            <a:endParaRPr kumimoji="0" lang="en-US" altLang="zh-CN" sz="4000" b="1" i="0" u="none" strike="noStrike" kern="0" cap="none" spc="0" normalizeH="0" baseline="0" noProof="0" dirty="0" smtClean="0">
              <a:ln>
                <a:noFill/>
              </a:ln>
              <a:solidFill>
                <a:srgbClr val="FF0000"/>
              </a:solidFill>
              <a:effectLst/>
              <a:uLnTx/>
              <a:uFillTx/>
              <a:latin typeface="+mn-ea"/>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4000" b="1" i="0" u="none" strike="noStrike" kern="0" cap="none" spc="0" normalizeH="0" baseline="0" noProof="0" dirty="0" smtClean="0">
                <a:ln>
                  <a:noFill/>
                </a:ln>
                <a:solidFill>
                  <a:srgbClr val="FF0000"/>
                </a:solidFill>
                <a:effectLst/>
                <a:uLnTx/>
                <a:uFillTx/>
                <a:latin typeface="+mn-lt"/>
                <a:ea typeface="+mn-ea"/>
                <a:cs typeface="+mn-cs"/>
              </a:rPr>
              <a:t>上机练习</a:t>
            </a:r>
            <a:endParaRPr kumimoji="0" lang="en-US" altLang="zh-CN" sz="4000" b="1" i="0" u="none" strike="noStrike" kern="0" cap="none" spc="0" normalizeH="0" baseline="0" noProof="0" dirty="0" smtClean="0">
              <a:ln>
                <a:noFill/>
              </a:ln>
              <a:solidFill>
                <a:srgbClr val="FF0000"/>
              </a:solidFill>
              <a:effectLst/>
              <a:uLnTx/>
              <a:uFillTx/>
              <a:latin typeface="+mn-lt"/>
              <a:ea typeface="+mn-ea"/>
              <a:cs typeface="+mn-cs"/>
            </a:endParaRPr>
          </a:p>
          <a:p>
            <a:pPr marL="908050" marR="0" lvl="1" indent="-43688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a:pPr>
            <a:r>
              <a:rPr kumimoji="0" lang="en-US" altLang="zh-CN" sz="3600" b="1" i="0" u="none" strike="noStrike" kern="0" cap="none" spc="0" normalizeH="0" baseline="0" noProof="0" dirty="0" smtClean="0">
                <a:ln>
                  <a:noFill/>
                </a:ln>
                <a:solidFill>
                  <a:srgbClr val="FF0000"/>
                </a:solidFill>
                <a:effectLst/>
                <a:uLnTx/>
                <a:uFillTx/>
                <a:latin typeface="+mn-ea"/>
                <a:ea typeface="+mn-ea"/>
              </a:rPr>
              <a:t>C.3 ①</a:t>
            </a:r>
            <a:endParaRPr kumimoji="0" lang="zh-CN" altLang="en-US" sz="3600" b="1" i="0" u="none" strike="noStrike" kern="0" cap="none" spc="0" normalizeH="0" baseline="0" noProof="0" dirty="0">
              <a:ln>
                <a:noFill/>
              </a:ln>
              <a:solidFill>
                <a:srgbClr val="FF0000"/>
              </a:solidFill>
              <a:effectLst/>
              <a:uLnTx/>
              <a:uFillTx/>
              <a:latin typeface="+mn-ea"/>
              <a:ea typeface="+mn-ea"/>
            </a:endParaRPr>
          </a:p>
        </p:txBody>
      </p:sp>
      <p:graphicFrame>
        <p:nvGraphicFramePr>
          <p:cNvPr id="416772" name="Object 4"/>
          <p:cNvGraphicFramePr>
            <a:graphicFrameLocks noGrp="1" noChangeAspect="1"/>
          </p:cNvGraphicFramePr>
          <p:nvPr>
            <p:ph type="clipArt" sz="half" idx="2"/>
          </p:nvPr>
        </p:nvGraphicFramePr>
        <p:xfrm>
          <a:off x="395288" y="1989138"/>
          <a:ext cx="3648075" cy="2928937"/>
        </p:xfrm>
        <a:graphic>
          <a:graphicData uri="http://schemas.openxmlformats.org/presentationml/2006/ole">
            <mc:AlternateContent xmlns:mc="http://schemas.openxmlformats.org/markup-compatibility/2006">
              <mc:Choice xmlns:v="urn:schemas-microsoft-com:vml" Requires="v">
                <p:oleObj spid="_x0000_s3077" name="" r:id="rId1" imgW="4006850" imgH="2857500" progId="">
                  <p:embed/>
                </p:oleObj>
              </mc:Choice>
              <mc:Fallback>
                <p:oleObj name="" r:id="rId1" imgW="4006850" imgH="2857500" progId="">
                  <p:embed/>
                  <p:pic>
                    <p:nvPicPr>
                      <p:cNvPr id="0" name="图片 3076"/>
                      <p:cNvPicPr/>
                      <p:nvPr/>
                    </p:nvPicPr>
                    <p:blipFill>
                      <a:blip r:embed="rId2"/>
                      <a:srcRect/>
                      <a:stretch>
                        <a:fillRect/>
                      </a:stretch>
                    </p:blipFill>
                    <p:spPr>
                      <a:xfrm>
                        <a:off x="395288" y="1989138"/>
                        <a:ext cx="3648075" cy="2928937"/>
                      </a:xfrm>
                      <a:prstGeom prst="rect">
                        <a:avLst/>
                      </a:prstGeom>
                      <a:noFill/>
                      <a:ln w="38100">
                        <a:miter/>
                      </a:ln>
                    </p:spPr>
                  </p:pic>
                </p:oleObj>
              </mc:Fallback>
            </mc:AlternateContent>
          </a:graphicData>
        </a:graphic>
      </p:graphicFrame>
      <p:sp>
        <p:nvSpPr>
          <p:cNvPr id="21509" name="日期占位符 8"/>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3">
              <a:rPr lang="zh-CN" altLang="en-US" sz="1200" dirty="0"/>
            </a:fld>
            <a:endParaRPr lang="zh-CN" altLang="en-US" sz="1200" dirty="0"/>
          </a:p>
        </p:txBody>
      </p:sp>
      <p:sp>
        <p:nvSpPr>
          <p:cNvPr id="2151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dissolve">
                                      <p:cBhvr>
                                        <p:cTn id="7"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ln/>
        </p:spPr>
        <p:txBody>
          <a:bodyPr vert="horz" wrap="square" lIns="91440" tIns="45720" rIns="91440" bIns="45720" anchor="b"/>
          <a:p>
            <a:pPr>
              <a:buNone/>
            </a:pPr>
            <a:r>
              <a:rPr lang="zh-CN" altLang="zh-CN" dirty="0">
                <a:solidFill>
                  <a:srgbClr val="0039AC"/>
                </a:solidFill>
                <a:latin typeface="楷体_GB2312"/>
                <a:ea typeface="楷体_GB2312"/>
                <a:cs typeface="+mj-cs"/>
              </a:rPr>
              <a:t>触发器</a:t>
            </a:r>
            <a:endParaRPr lang="zh-CN" altLang="en-US" dirty="0">
              <a:solidFill>
                <a:srgbClr val="0039AC"/>
              </a:solidFill>
              <a:latin typeface="楷体_GB2312"/>
              <a:ea typeface="楷体_GB2312"/>
              <a:cs typeface="+mj-cs"/>
            </a:endParaRPr>
          </a:p>
        </p:txBody>
      </p:sp>
      <p:sp>
        <p:nvSpPr>
          <p:cNvPr id="9219" name="内容占位符 2"/>
          <p:cNvSpPr>
            <a:spLocks noGrp="1"/>
          </p:cNvSpPr>
          <p:nvPr>
            <p:ph idx="1"/>
          </p:nvPr>
        </p:nvSpPr>
        <p:spPr>
          <a:xfrm>
            <a:off x="395288" y="1414463"/>
            <a:ext cx="8172450" cy="4678362"/>
          </a:xfrm>
          <a:ln/>
        </p:spPr>
        <p:txBody>
          <a:bodyPr vert="horz" wrap="square" lIns="91440" tIns="45720" rIns="91440" bIns="45720" anchor="t"/>
          <a:p>
            <a:pPr/>
            <a:r>
              <a:rPr lang="zh-CN" altLang="zh-CN" dirty="0">
                <a:latin typeface="仿宋_GB2312"/>
                <a:ea typeface="仿宋_GB2312"/>
                <a:cs typeface="+mn-cs"/>
              </a:rPr>
              <a:t>是一段由对数据的更改操作引发的</a:t>
            </a:r>
            <a:r>
              <a:rPr lang="zh-CN" altLang="zh-CN" dirty="0">
                <a:solidFill>
                  <a:srgbClr val="FF0000"/>
                </a:solidFill>
                <a:latin typeface="仿宋_GB2312"/>
                <a:ea typeface="仿宋_GB2312"/>
                <a:cs typeface="+mn-cs"/>
              </a:rPr>
              <a:t>自动执行的代码</a:t>
            </a:r>
            <a:r>
              <a:rPr lang="zh-CN" altLang="en-US" dirty="0">
                <a:latin typeface="仿宋_GB2312"/>
                <a:ea typeface="仿宋_GB2312"/>
                <a:cs typeface="+mn-cs"/>
              </a:rPr>
              <a:t>。</a:t>
            </a:r>
            <a:r>
              <a:rPr lang="zh-CN" altLang="zh-CN" dirty="0">
                <a:latin typeface="仿宋_GB2312"/>
                <a:ea typeface="仿宋_GB2312"/>
                <a:cs typeface="+mn-cs"/>
              </a:rPr>
              <a:t>更改操作包括</a:t>
            </a:r>
            <a:r>
              <a:rPr lang="zh-CN" altLang="en-US" dirty="0">
                <a:latin typeface="仿宋_GB2312"/>
                <a:ea typeface="仿宋_GB2312"/>
                <a:cs typeface="+mn-cs"/>
              </a:rPr>
              <a:t>：</a:t>
            </a:r>
            <a:r>
              <a:rPr lang="en-US" altLang="zh-CN" dirty="0">
                <a:solidFill>
                  <a:srgbClr val="0000FF"/>
                </a:solidFill>
                <a:latin typeface="仿宋_GB2312"/>
                <a:ea typeface="仿宋_GB2312"/>
                <a:cs typeface="+mn-cs"/>
              </a:rPr>
              <a:t>UPDATE</a:t>
            </a:r>
            <a:r>
              <a:rPr lang="zh-CN" altLang="zh-CN" dirty="0">
                <a:solidFill>
                  <a:srgbClr val="0000FF"/>
                </a:solidFill>
                <a:latin typeface="仿宋_GB2312"/>
                <a:ea typeface="仿宋_GB2312"/>
                <a:cs typeface="+mn-cs"/>
              </a:rPr>
              <a:t>、</a:t>
            </a:r>
            <a:r>
              <a:rPr lang="en-US" altLang="zh-CN" dirty="0">
                <a:solidFill>
                  <a:srgbClr val="0000FF"/>
                </a:solidFill>
                <a:latin typeface="仿宋_GB2312"/>
                <a:ea typeface="仿宋_GB2312"/>
                <a:cs typeface="+mn-cs"/>
              </a:rPr>
              <a:t>INSERT</a:t>
            </a:r>
            <a:r>
              <a:rPr lang="zh-CN" altLang="en-US" dirty="0">
                <a:solidFill>
                  <a:srgbClr val="0000FF"/>
                </a:solidFill>
                <a:latin typeface="仿宋_GB2312"/>
                <a:ea typeface="仿宋_GB2312"/>
                <a:cs typeface="+mn-cs"/>
              </a:rPr>
              <a:t>、</a:t>
            </a:r>
            <a:r>
              <a:rPr lang="en-US" altLang="zh-CN" dirty="0">
                <a:solidFill>
                  <a:srgbClr val="0000FF"/>
                </a:solidFill>
                <a:latin typeface="仿宋_GB2312"/>
                <a:ea typeface="仿宋_GB2312"/>
                <a:cs typeface="+mn-cs"/>
              </a:rPr>
              <a:t>DELETE</a:t>
            </a:r>
            <a:endParaRPr lang="en-US" altLang="zh-CN" dirty="0">
              <a:solidFill>
                <a:srgbClr val="0000FF"/>
              </a:solidFill>
              <a:latin typeface="仿宋_GB2312"/>
              <a:ea typeface="仿宋_GB2312"/>
              <a:cs typeface="+mn-cs"/>
            </a:endParaRPr>
          </a:p>
          <a:p>
            <a:pPr/>
            <a:r>
              <a:rPr lang="zh-CN" altLang="zh-CN" dirty="0">
                <a:latin typeface="仿宋_GB2312"/>
                <a:ea typeface="仿宋_GB2312"/>
                <a:cs typeface="+mn-cs"/>
              </a:rPr>
              <a:t>通常用于保证业务规则和数据完整性</a:t>
            </a:r>
            <a:endParaRPr lang="en-US" altLang="zh-CN" dirty="0">
              <a:latin typeface="仿宋_GB2312"/>
              <a:ea typeface="仿宋_GB2312"/>
              <a:cs typeface="+mn-cs"/>
            </a:endParaRPr>
          </a:p>
          <a:p>
            <a:pPr/>
            <a:r>
              <a:rPr lang="zh-CN" altLang="zh-CN" dirty="0">
                <a:latin typeface="仿宋_GB2312"/>
                <a:ea typeface="仿宋_GB2312"/>
                <a:cs typeface="+mn-cs"/>
              </a:rPr>
              <a:t>主要优点是用户可以用编程的方法实现复杂的处理逻辑和商业规则，增强了数据完整性约束的功能。</a:t>
            </a:r>
            <a:endParaRPr lang="zh-CN" altLang="en-US" dirty="0">
              <a:latin typeface="仿宋_GB2312"/>
              <a:ea typeface="仿宋_GB2312"/>
              <a:cs typeface="+mn-cs"/>
            </a:endParaRPr>
          </a:p>
        </p:txBody>
      </p:sp>
      <p:sp>
        <p:nvSpPr>
          <p:cNvPr id="92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922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ln/>
        </p:spPr>
        <p:txBody>
          <a:bodyPr vert="horz" wrap="square" lIns="91440" tIns="45720" rIns="91440" bIns="45720" anchor="b"/>
          <a:p>
            <a:pPr>
              <a:buNone/>
            </a:pPr>
            <a:r>
              <a:rPr lang="zh-CN" altLang="zh-CN" dirty="0">
                <a:solidFill>
                  <a:srgbClr val="0039AC"/>
                </a:solidFill>
                <a:latin typeface="楷体_GB2312"/>
                <a:ea typeface="楷体_GB2312"/>
                <a:cs typeface="+mj-cs"/>
              </a:rPr>
              <a:t>创建触发器</a:t>
            </a:r>
            <a:endParaRPr lang="zh-CN" altLang="en-US" dirty="0">
              <a:solidFill>
                <a:srgbClr val="0039AC"/>
              </a:solidFill>
              <a:latin typeface="楷体_GB2312"/>
              <a:ea typeface="楷体_GB2312"/>
              <a:cs typeface="+mj-cs"/>
            </a:endParaRPr>
          </a:p>
        </p:txBody>
      </p:sp>
      <p:sp>
        <p:nvSpPr>
          <p:cNvPr id="10243" name="内容占位符 2"/>
          <p:cNvSpPr>
            <a:spLocks noGrp="1"/>
          </p:cNvSpPr>
          <p:nvPr>
            <p:ph idx="1"/>
          </p:nvPr>
        </p:nvSpPr>
        <p:spPr>
          <a:ln/>
        </p:spPr>
        <p:txBody>
          <a:bodyPr vert="horz" wrap="square" lIns="91440" tIns="45720" rIns="91440" bIns="45720" anchor="t"/>
          <a:p>
            <a:pPr>
              <a:spcBef>
                <a:spcPts val="600"/>
              </a:spcBef>
              <a:buNone/>
            </a:pPr>
            <a:r>
              <a:rPr lang="en-US" altLang="zh-CN" dirty="0">
                <a:latin typeface="仿宋_GB2312"/>
                <a:ea typeface="仿宋_GB2312"/>
                <a:cs typeface="+mn-cs"/>
              </a:rPr>
              <a:t>CREATE TRIGGER </a:t>
            </a:r>
            <a:r>
              <a:rPr lang="zh-CN" altLang="zh-CN" dirty="0">
                <a:latin typeface="仿宋_GB2312"/>
                <a:ea typeface="仿宋_GB2312"/>
                <a:cs typeface="+mn-cs"/>
              </a:rPr>
              <a:t>触发器名称</a:t>
            </a:r>
            <a:endParaRPr lang="zh-CN" altLang="zh-CN" dirty="0">
              <a:latin typeface="仿宋_GB2312"/>
              <a:ea typeface="仿宋_GB2312"/>
              <a:cs typeface="+mn-cs"/>
            </a:endParaRPr>
          </a:p>
          <a:p>
            <a:pPr>
              <a:spcBef>
                <a:spcPts val="600"/>
              </a:spcBef>
              <a:buNone/>
            </a:pPr>
            <a:r>
              <a:rPr lang="en-US" altLang="zh-CN" dirty="0">
                <a:latin typeface="仿宋_GB2312"/>
                <a:ea typeface="仿宋_GB2312"/>
                <a:cs typeface="+mn-cs"/>
              </a:rPr>
              <a:t>ON {</a:t>
            </a:r>
            <a:r>
              <a:rPr lang="zh-CN" altLang="zh-CN" dirty="0">
                <a:latin typeface="仿宋_GB2312"/>
                <a:ea typeface="仿宋_GB2312"/>
                <a:cs typeface="+mn-cs"/>
              </a:rPr>
              <a:t>表名</a:t>
            </a:r>
            <a:r>
              <a:rPr lang="en-US" altLang="zh-CN" dirty="0">
                <a:latin typeface="仿宋_GB2312"/>
                <a:ea typeface="仿宋_GB2312"/>
                <a:cs typeface="+mn-cs"/>
              </a:rPr>
              <a:t> | </a:t>
            </a:r>
            <a:r>
              <a:rPr lang="zh-CN" altLang="zh-CN" dirty="0">
                <a:latin typeface="仿宋_GB2312"/>
                <a:ea typeface="仿宋_GB2312"/>
                <a:cs typeface="+mn-cs"/>
              </a:rPr>
              <a:t>视图名</a:t>
            </a:r>
            <a:r>
              <a:rPr lang="en-US" altLang="zh-CN" dirty="0">
                <a:latin typeface="仿宋_GB2312"/>
                <a:ea typeface="仿宋_GB2312"/>
                <a:cs typeface="+mn-cs"/>
              </a:rPr>
              <a:t>}</a:t>
            </a:r>
            <a:endParaRPr lang="zh-CN" altLang="zh-CN" dirty="0">
              <a:latin typeface="仿宋_GB2312"/>
              <a:ea typeface="仿宋_GB2312"/>
              <a:cs typeface="+mn-cs"/>
            </a:endParaRPr>
          </a:p>
          <a:p>
            <a:pPr>
              <a:spcBef>
                <a:spcPts val="600"/>
              </a:spcBef>
              <a:buNone/>
            </a:pPr>
            <a:r>
              <a:rPr lang="en-US" altLang="zh-CN" dirty="0">
                <a:latin typeface="仿宋_GB2312"/>
                <a:ea typeface="仿宋_GB2312"/>
                <a:cs typeface="+mn-cs"/>
              </a:rPr>
              <a:t>{ FOR | AFTER | INSTEAD OF } </a:t>
            </a:r>
            <a:endParaRPr lang="en-US" altLang="zh-CN" dirty="0">
              <a:latin typeface="仿宋_GB2312"/>
              <a:ea typeface="仿宋_GB2312"/>
              <a:cs typeface="+mn-cs"/>
            </a:endParaRPr>
          </a:p>
          <a:p>
            <a:pPr>
              <a:spcBef>
                <a:spcPts val="600"/>
              </a:spcBef>
              <a:buNone/>
            </a:pPr>
            <a:r>
              <a:rPr lang="en-US" altLang="zh-CN" dirty="0">
                <a:latin typeface="仿宋_GB2312"/>
                <a:ea typeface="仿宋_GB2312"/>
                <a:cs typeface="+mn-cs"/>
              </a:rPr>
              <a:t>{ [ INSERT ] [ , ] [ DELETE ] </a:t>
            </a:r>
            <a:endParaRPr lang="en-US" altLang="zh-CN" dirty="0">
              <a:latin typeface="仿宋_GB2312"/>
              <a:ea typeface="仿宋_GB2312"/>
              <a:cs typeface="+mn-cs"/>
            </a:endParaRPr>
          </a:p>
          <a:p>
            <a:pPr>
              <a:spcBef>
                <a:spcPts val="600"/>
              </a:spcBef>
              <a:buNone/>
            </a:pPr>
            <a:r>
              <a:rPr lang="en-US" altLang="zh-CN" dirty="0">
                <a:latin typeface="仿宋_GB2312"/>
                <a:ea typeface="仿宋_GB2312"/>
                <a:cs typeface="+mn-cs"/>
              </a:rPr>
              <a:t>  [ , ] [UPDATE ] }</a:t>
            </a:r>
            <a:endParaRPr lang="zh-CN" altLang="zh-CN" dirty="0">
              <a:latin typeface="仿宋_GB2312"/>
              <a:ea typeface="仿宋_GB2312"/>
              <a:cs typeface="+mn-cs"/>
            </a:endParaRPr>
          </a:p>
          <a:p>
            <a:pPr>
              <a:spcBef>
                <a:spcPts val="600"/>
              </a:spcBef>
              <a:buNone/>
            </a:pPr>
            <a:r>
              <a:rPr lang="en-US" altLang="zh-CN" dirty="0">
                <a:latin typeface="仿宋_GB2312"/>
                <a:ea typeface="仿宋_GB2312"/>
                <a:cs typeface="+mn-cs"/>
              </a:rPr>
              <a:t>AS </a:t>
            </a:r>
            <a:endParaRPr lang="zh-CN" altLang="zh-CN" dirty="0">
              <a:latin typeface="仿宋_GB2312"/>
              <a:ea typeface="仿宋_GB2312"/>
              <a:cs typeface="+mn-cs"/>
            </a:endParaRPr>
          </a:p>
          <a:p>
            <a:pPr>
              <a:spcBef>
                <a:spcPts val="600"/>
              </a:spcBef>
              <a:buNone/>
            </a:pPr>
            <a:r>
              <a:rPr lang="en-US" altLang="zh-CN" dirty="0">
                <a:latin typeface="仿宋_GB2312"/>
                <a:ea typeface="仿宋_GB2312"/>
                <a:cs typeface="+mn-cs"/>
              </a:rPr>
              <a:t>  </a:t>
            </a:r>
            <a:r>
              <a:rPr lang="en-US" altLang="zh-CN" dirty="0">
                <a:solidFill>
                  <a:srgbClr val="FF0000"/>
                </a:solidFill>
                <a:latin typeface="仿宋_GB2312"/>
                <a:ea typeface="仿宋_GB2312"/>
                <a:cs typeface="+mn-cs"/>
              </a:rPr>
              <a:t>SQL </a:t>
            </a:r>
            <a:r>
              <a:rPr lang="zh-CN" altLang="zh-CN" dirty="0">
                <a:solidFill>
                  <a:srgbClr val="FF0000"/>
                </a:solidFill>
                <a:latin typeface="仿宋_GB2312"/>
                <a:ea typeface="仿宋_GB2312"/>
                <a:cs typeface="+mn-cs"/>
              </a:rPr>
              <a:t>语句</a:t>
            </a:r>
            <a:endParaRPr lang="zh-CN" altLang="en-US" dirty="0">
              <a:solidFill>
                <a:srgbClr val="FF0000"/>
              </a:solidFill>
              <a:latin typeface="仿宋_GB2312"/>
              <a:ea typeface="仿宋_GB2312"/>
              <a:cs typeface="+mn-cs"/>
            </a:endParaRPr>
          </a:p>
        </p:txBody>
      </p:sp>
      <p:sp>
        <p:nvSpPr>
          <p:cNvPr id="1024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024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ln/>
        </p:spPr>
        <p:txBody>
          <a:bodyPr vert="horz" wrap="square" lIns="91440" tIns="45720" rIns="91440" bIns="45720" anchor="b"/>
          <a:p>
            <a:pPr>
              <a:buNone/>
            </a:pPr>
            <a:r>
              <a:rPr lang="zh-CN" altLang="zh-CN" sz="4400" dirty="0">
                <a:solidFill>
                  <a:srgbClr val="0039AC"/>
                </a:solidFill>
                <a:latin typeface="楷体_GB2312"/>
                <a:ea typeface="楷体_GB2312"/>
                <a:cs typeface="+mj-cs"/>
              </a:rPr>
              <a:t>注意</a:t>
            </a:r>
            <a:endParaRPr lang="zh-CN" altLang="en-US" dirty="0">
              <a:solidFill>
                <a:srgbClr val="0039AC"/>
              </a:solidFill>
              <a:latin typeface="楷体_GB2312"/>
              <a:ea typeface="楷体_GB2312"/>
              <a:cs typeface="+mj-cs"/>
            </a:endParaRPr>
          </a:p>
        </p:txBody>
      </p:sp>
      <p:sp>
        <p:nvSpPr>
          <p:cNvPr id="11267" name="内容占位符 2"/>
          <p:cNvSpPr>
            <a:spLocks noGrp="1"/>
          </p:cNvSpPr>
          <p:nvPr>
            <p:ph idx="1"/>
          </p:nvPr>
        </p:nvSpPr>
        <p:spPr>
          <a:xfrm>
            <a:off x="395288" y="1341438"/>
            <a:ext cx="8280400" cy="4751387"/>
          </a:xfrm>
          <a:ln/>
        </p:spPr>
        <p:txBody>
          <a:bodyPr vert="horz" wrap="square" lIns="91440" tIns="45720" rIns="91440" bIns="45720" anchor="t"/>
          <a:p>
            <a:pPr>
              <a:spcBef>
                <a:spcPts val="200"/>
              </a:spcBef>
            </a:pPr>
            <a:r>
              <a:rPr lang="zh-CN" altLang="zh-CN" sz="2900" dirty="0">
                <a:latin typeface="仿宋_GB2312"/>
                <a:ea typeface="仿宋_GB2312"/>
                <a:cs typeface="+mn-cs"/>
              </a:rPr>
              <a:t>在一个表上可以建立多个名称不同、类型各异的触发器，每个触发器可由所有三个操作引发</a:t>
            </a:r>
            <a:endParaRPr lang="en-US" altLang="zh-CN" sz="2900" dirty="0">
              <a:latin typeface="仿宋_GB2312"/>
              <a:ea typeface="仿宋_GB2312"/>
              <a:cs typeface="+mn-cs"/>
            </a:endParaRPr>
          </a:p>
          <a:p>
            <a:pPr>
              <a:spcBef>
                <a:spcPts val="200"/>
              </a:spcBef>
            </a:pPr>
            <a:r>
              <a:rPr lang="zh-CN" altLang="zh-CN" sz="2900" dirty="0">
                <a:latin typeface="仿宋_GB2312"/>
                <a:ea typeface="仿宋_GB2312"/>
                <a:cs typeface="+mn-cs"/>
              </a:rPr>
              <a:t>对</a:t>
            </a:r>
            <a:r>
              <a:rPr lang="en-US" altLang="zh-CN" sz="2900" dirty="0">
                <a:solidFill>
                  <a:srgbClr val="FF0000"/>
                </a:solidFill>
                <a:latin typeface="仿宋_GB2312"/>
                <a:ea typeface="仿宋_GB2312"/>
                <a:cs typeface="+mn-cs"/>
              </a:rPr>
              <a:t>AFTER</a:t>
            </a:r>
            <a:r>
              <a:rPr lang="zh-CN" altLang="zh-CN" sz="2900" dirty="0">
                <a:solidFill>
                  <a:srgbClr val="FF0000"/>
                </a:solidFill>
                <a:latin typeface="仿宋_GB2312"/>
                <a:ea typeface="仿宋_GB2312"/>
                <a:cs typeface="+mn-cs"/>
              </a:rPr>
              <a:t>型</a:t>
            </a:r>
            <a:r>
              <a:rPr lang="zh-CN" altLang="zh-CN" sz="2900" dirty="0">
                <a:latin typeface="仿宋_GB2312"/>
                <a:ea typeface="仿宋_GB2312"/>
                <a:cs typeface="+mn-cs"/>
              </a:rPr>
              <a:t>触发器，可以在同一种操作上建立多个触发器；</a:t>
            </a:r>
            <a:endParaRPr lang="en-US" altLang="zh-CN" sz="2900" dirty="0">
              <a:latin typeface="仿宋_GB2312"/>
              <a:ea typeface="仿宋_GB2312"/>
              <a:cs typeface="+mn-cs"/>
            </a:endParaRPr>
          </a:p>
          <a:p>
            <a:pPr>
              <a:spcBef>
                <a:spcPts val="200"/>
              </a:spcBef>
            </a:pPr>
            <a:r>
              <a:rPr lang="zh-CN" altLang="zh-CN" sz="2900" dirty="0">
                <a:latin typeface="仿宋_GB2312"/>
                <a:ea typeface="仿宋_GB2312"/>
                <a:cs typeface="+mn-cs"/>
              </a:rPr>
              <a:t>对</a:t>
            </a:r>
            <a:r>
              <a:rPr lang="en-US" altLang="zh-CN" sz="2900" dirty="0">
                <a:solidFill>
                  <a:srgbClr val="FF0000"/>
                </a:solidFill>
                <a:latin typeface="仿宋_GB2312"/>
                <a:ea typeface="仿宋_GB2312"/>
                <a:cs typeface="+mn-cs"/>
              </a:rPr>
              <a:t>INSTEAD OF</a:t>
            </a:r>
            <a:r>
              <a:rPr lang="zh-CN" altLang="zh-CN" sz="2900" dirty="0">
                <a:solidFill>
                  <a:srgbClr val="FF0000"/>
                </a:solidFill>
                <a:latin typeface="仿宋_GB2312"/>
                <a:ea typeface="仿宋_GB2312"/>
                <a:cs typeface="+mn-cs"/>
              </a:rPr>
              <a:t>型</a:t>
            </a:r>
            <a:r>
              <a:rPr lang="zh-CN" altLang="zh-CN" sz="2900" dirty="0">
                <a:latin typeface="仿宋_GB2312"/>
                <a:ea typeface="仿宋_GB2312"/>
                <a:cs typeface="+mn-cs"/>
              </a:rPr>
              <a:t>触发器，在同一种操作上只能建立一个触发器。</a:t>
            </a:r>
            <a:endParaRPr lang="zh-CN" altLang="zh-CN" sz="2900" dirty="0">
              <a:latin typeface="仿宋_GB2312"/>
              <a:ea typeface="仿宋_GB2312"/>
              <a:cs typeface="+mn-cs"/>
            </a:endParaRPr>
          </a:p>
          <a:p>
            <a:pPr>
              <a:spcBef>
                <a:spcPts val="200"/>
              </a:spcBef>
            </a:pPr>
            <a:r>
              <a:rPr lang="zh-CN" altLang="zh-CN" sz="2900" dirty="0">
                <a:latin typeface="仿宋_GB2312"/>
                <a:ea typeface="仿宋_GB2312"/>
                <a:cs typeface="+mn-cs"/>
              </a:rPr>
              <a:t>大部分</a:t>
            </a:r>
            <a:r>
              <a:rPr lang="en-US" altLang="zh-CN" sz="2900" dirty="0">
                <a:latin typeface="仿宋_GB2312"/>
                <a:ea typeface="仿宋_GB2312"/>
                <a:cs typeface="+mn-cs"/>
              </a:rPr>
              <a:t>SQL</a:t>
            </a:r>
            <a:r>
              <a:rPr lang="zh-CN" altLang="zh-CN" sz="2900" dirty="0">
                <a:latin typeface="仿宋_GB2312"/>
                <a:ea typeface="仿宋_GB2312"/>
                <a:cs typeface="+mn-cs"/>
              </a:rPr>
              <a:t>语句都可用在触发器中，但所有的创建和更改数据库以及数据库对象的语句、所有的</a:t>
            </a:r>
            <a:r>
              <a:rPr lang="en-US" altLang="zh-CN" sz="2900" dirty="0">
                <a:latin typeface="仿宋_GB2312"/>
                <a:ea typeface="仿宋_GB2312"/>
                <a:cs typeface="+mn-cs"/>
              </a:rPr>
              <a:t>DROP</a:t>
            </a:r>
            <a:r>
              <a:rPr lang="zh-CN" altLang="zh-CN" sz="2900" dirty="0">
                <a:latin typeface="仿宋_GB2312"/>
                <a:ea typeface="仿宋_GB2312"/>
                <a:cs typeface="+mn-cs"/>
              </a:rPr>
              <a:t>语句都不允许在触发器中使用。</a:t>
            </a:r>
            <a:endParaRPr lang="zh-CN" altLang="en-US" sz="2900" dirty="0">
              <a:latin typeface="仿宋_GB2312"/>
              <a:ea typeface="仿宋_GB2312"/>
              <a:cs typeface="+mn-cs"/>
            </a:endParaRPr>
          </a:p>
        </p:txBody>
      </p:sp>
      <p:sp>
        <p:nvSpPr>
          <p:cNvPr id="1126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126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ln/>
        </p:spPr>
        <p:txBody>
          <a:bodyPr vert="horz" wrap="square" lIns="91440" tIns="45720" rIns="91440" bIns="45720" anchor="b"/>
          <a:p>
            <a:pPr>
              <a:buNone/>
            </a:pPr>
            <a:r>
              <a:rPr lang="zh-CN" altLang="zh-CN" sz="4400" dirty="0">
                <a:solidFill>
                  <a:srgbClr val="0039AC"/>
                </a:solidFill>
                <a:latin typeface="楷体_GB2312"/>
                <a:ea typeface="楷体_GB2312"/>
                <a:cs typeface="+mj-cs"/>
              </a:rPr>
              <a:t>两个特殊的临时表</a:t>
            </a:r>
            <a:endParaRPr lang="zh-CN" altLang="en-US" dirty="0">
              <a:solidFill>
                <a:srgbClr val="0039AC"/>
              </a:solidFill>
              <a:latin typeface="楷体_GB2312"/>
              <a:ea typeface="楷体_GB2312"/>
              <a:cs typeface="+mj-cs"/>
            </a:endParaRPr>
          </a:p>
        </p:txBody>
      </p:sp>
      <p:sp>
        <p:nvSpPr>
          <p:cNvPr id="12291" name="内容占位符 2"/>
          <p:cNvSpPr>
            <a:spLocks noGrp="1"/>
          </p:cNvSpPr>
          <p:nvPr>
            <p:ph idx="1"/>
          </p:nvPr>
        </p:nvSpPr>
        <p:spPr>
          <a:ln/>
        </p:spPr>
        <p:txBody>
          <a:bodyPr vert="horz" wrap="square" lIns="91440" tIns="45720" rIns="91440" bIns="45720" anchor="t"/>
          <a:p>
            <a:pPr>
              <a:spcBef>
                <a:spcPts val="300"/>
              </a:spcBef>
            </a:pPr>
            <a:r>
              <a:rPr lang="zh-CN" altLang="zh-CN" sz="2800" dirty="0">
                <a:latin typeface="仿宋_GB2312"/>
                <a:ea typeface="仿宋_GB2312"/>
                <a:cs typeface="+mn-cs"/>
              </a:rPr>
              <a:t>在触发器中可以使用两个特殊的临时表：</a:t>
            </a:r>
            <a:endParaRPr lang="en-US" altLang="zh-CN" sz="2800" dirty="0">
              <a:latin typeface="仿宋_GB2312"/>
              <a:ea typeface="仿宋_GB2312"/>
              <a:cs typeface="+mn-cs"/>
            </a:endParaRPr>
          </a:p>
          <a:p>
            <a:pPr lvl="1">
              <a:spcBef>
                <a:spcPts val="300"/>
              </a:spcBef>
            </a:pPr>
            <a:r>
              <a:rPr lang="en-US" altLang="zh-CN" sz="2800" dirty="0">
                <a:solidFill>
                  <a:srgbClr val="0000FF"/>
                </a:solidFill>
                <a:latin typeface="仿宋_GB2312"/>
                <a:ea typeface="仿宋_GB2312"/>
              </a:rPr>
              <a:t>INSERTED</a:t>
            </a:r>
            <a:endParaRPr lang="en-US" altLang="zh-CN" sz="2800" dirty="0">
              <a:solidFill>
                <a:srgbClr val="0000FF"/>
              </a:solidFill>
              <a:latin typeface="仿宋_GB2312"/>
              <a:ea typeface="仿宋_GB2312"/>
            </a:endParaRPr>
          </a:p>
          <a:p>
            <a:pPr lvl="1">
              <a:spcBef>
                <a:spcPts val="300"/>
              </a:spcBef>
            </a:pPr>
            <a:r>
              <a:rPr lang="en-US" altLang="zh-CN" sz="2800" dirty="0">
                <a:solidFill>
                  <a:srgbClr val="0000FF"/>
                </a:solidFill>
                <a:latin typeface="仿宋_GB2312"/>
                <a:ea typeface="仿宋_GB2312"/>
              </a:rPr>
              <a:t>DELETED</a:t>
            </a:r>
            <a:endParaRPr lang="en-US" altLang="zh-CN" sz="2800" dirty="0">
              <a:solidFill>
                <a:srgbClr val="0000FF"/>
              </a:solidFill>
              <a:latin typeface="仿宋_GB2312"/>
              <a:ea typeface="仿宋_GB2312"/>
            </a:endParaRPr>
          </a:p>
          <a:p>
            <a:pPr>
              <a:spcBef>
                <a:spcPts val="300"/>
              </a:spcBef>
            </a:pPr>
            <a:r>
              <a:rPr lang="zh-CN" altLang="en-US" sz="2800" dirty="0">
                <a:latin typeface="仿宋_GB2312"/>
                <a:ea typeface="仿宋_GB2312"/>
                <a:cs typeface="+mn-cs"/>
              </a:rPr>
              <a:t>由系统自动创建，</a:t>
            </a:r>
            <a:r>
              <a:rPr lang="zh-CN" altLang="zh-CN" sz="2800" dirty="0">
                <a:latin typeface="仿宋_GB2312"/>
                <a:ea typeface="仿宋_GB2312"/>
                <a:cs typeface="+mn-cs"/>
              </a:rPr>
              <a:t>结构同建立触发器的表结构</a:t>
            </a:r>
            <a:endParaRPr lang="en-US" altLang="zh-CN" sz="2800" dirty="0">
              <a:latin typeface="仿宋_GB2312"/>
              <a:ea typeface="仿宋_GB2312"/>
              <a:cs typeface="+mn-cs"/>
            </a:endParaRPr>
          </a:p>
          <a:p>
            <a:pPr>
              <a:spcBef>
                <a:spcPts val="300"/>
              </a:spcBef>
            </a:pPr>
            <a:r>
              <a:rPr lang="zh-CN" altLang="zh-CN" sz="2800" dirty="0">
                <a:latin typeface="仿宋_GB2312"/>
                <a:ea typeface="仿宋_GB2312"/>
                <a:cs typeface="+mn-cs"/>
              </a:rPr>
              <a:t>只能用在触发器代码中。</a:t>
            </a:r>
            <a:endParaRPr lang="zh-CN" altLang="zh-CN" sz="2800" dirty="0">
              <a:latin typeface="仿宋_GB2312"/>
              <a:ea typeface="仿宋_GB2312"/>
              <a:cs typeface="+mn-cs"/>
            </a:endParaRPr>
          </a:p>
          <a:p>
            <a:pPr>
              <a:spcBef>
                <a:spcPts val="300"/>
              </a:spcBef>
            </a:pPr>
            <a:r>
              <a:rPr lang="en-US" altLang="zh-CN" sz="2800" dirty="0">
                <a:solidFill>
                  <a:srgbClr val="FF0000"/>
                </a:solidFill>
                <a:latin typeface="仿宋_GB2312"/>
                <a:ea typeface="仿宋_GB2312"/>
                <a:cs typeface="+mn-cs"/>
              </a:rPr>
              <a:t>INSERTED</a:t>
            </a:r>
            <a:r>
              <a:rPr lang="zh-CN" altLang="en-US" sz="2800" dirty="0">
                <a:latin typeface="仿宋_GB2312"/>
                <a:ea typeface="仿宋_GB2312"/>
                <a:cs typeface="+mn-cs"/>
              </a:rPr>
              <a:t>：</a:t>
            </a:r>
            <a:r>
              <a:rPr lang="zh-CN" altLang="zh-CN" sz="2800" dirty="0">
                <a:latin typeface="仿宋_GB2312"/>
                <a:ea typeface="仿宋_GB2312"/>
                <a:cs typeface="+mn-cs"/>
              </a:rPr>
              <a:t>保存</a:t>
            </a:r>
            <a:r>
              <a:rPr lang="en-US" altLang="zh-CN" sz="2800" dirty="0">
                <a:latin typeface="仿宋_GB2312"/>
                <a:ea typeface="仿宋_GB2312"/>
                <a:cs typeface="+mn-cs"/>
              </a:rPr>
              <a:t>INSERT</a:t>
            </a:r>
            <a:r>
              <a:rPr lang="zh-CN" altLang="zh-CN" sz="2800" dirty="0">
                <a:latin typeface="仿宋_GB2312"/>
                <a:ea typeface="仿宋_GB2312"/>
                <a:cs typeface="+mn-cs"/>
              </a:rPr>
              <a:t>操作中新插入的数据和</a:t>
            </a:r>
            <a:r>
              <a:rPr lang="en-US" altLang="zh-CN" sz="2800" dirty="0">
                <a:latin typeface="仿宋_GB2312"/>
                <a:ea typeface="仿宋_GB2312"/>
                <a:cs typeface="+mn-cs"/>
              </a:rPr>
              <a:t>UPDATE</a:t>
            </a:r>
            <a:r>
              <a:rPr lang="zh-CN" altLang="zh-CN" sz="2800" dirty="0">
                <a:latin typeface="仿宋_GB2312"/>
                <a:ea typeface="仿宋_GB2312"/>
                <a:cs typeface="+mn-cs"/>
              </a:rPr>
              <a:t>操作中更新后的数据；</a:t>
            </a:r>
            <a:endParaRPr lang="zh-CN" altLang="zh-CN" sz="2800" dirty="0">
              <a:latin typeface="仿宋_GB2312"/>
              <a:ea typeface="仿宋_GB2312"/>
              <a:cs typeface="+mn-cs"/>
            </a:endParaRPr>
          </a:p>
          <a:p>
            <a:pPr>
              <a:spcBef>
                <a:spcPts val="300"/>
              </a:spcBef>
            </a:pPr>
            <a:r>
              <a:rPr lang="en-US" altLang="zh-CN" sz="2800" dirty="0">
                <a:solidFill>
                  <a:srgbClr val="FF0000"/>
                </a:solidFill>
                <a:latin typeface="仿宋_GB2312"/>
                <a:ea typeface="仿宋_GB2312"/>
                <a:cs typeface="+mn-cs"/>
              </a:rPr>
              <a:t>DELETED</a:t>
            </a:r>
            <a:r>
              <a:rPr lang="zh-CN" altLang="en-US" sz="2800" dirty="0">
                <a:latin typeface="仿宋_GB2312"/>
                <a:ea typeface="仿宋_GB2312"/>
                <a:cs typeface="+mn-cs"/>
              </a:rPr>
              <a:t>：</a:t>
            </a:r>
            <a:r>
              <a:rPr lang="zh-CN" altLang="zh-CN" sz="2800" dirty="0">
                <a:latin typeface="仿宋_GB2312"/>
                <a:ea typeface="仿宋_GB2312"/>
                <a:cs typeface="+mn-cs"/>
              </a:rPr>
              <a:t>保存</a:t>
            </a:r>
            <a:r>
              <a:rPr lang="en-US" altLang="zh-CN" sz="2800" dirty="0">
                <a:latin typeface="仿宋_GB2312"/>
                <a:ea typeface="仿宋_GB2312"/>
                <a:cs typeface="+mn-cs"/>
              </a:rPr>
              <a:t>DELETE</a:t>
            </a:r>
            <a:r>
              <a:rPr lang="zh-CN" altLang="zh-CN" sz="2800" dirty="0">
                <a:latin typeface="仿宋_GB2312"/>
                <a:ea typeface="仿宋_GB2312"/>
                <a:cs typeface="+mn-cs"/>
              </a:rPr>
              <a:t>操作删除的数据和</a:t>
            </a:r>
            <a:r>
              <a:rPr lang="en-US" altLang="zh-CN" sz="2800" dirty="0">
                <a:latin typeface="仿宋_GB2312"/>
                <a:ea typeface="仿宋_GB2312"/>
                <a:cs typeface="+mn-cs"/>
              </a:rPr>
              <a:t>UPDATE</a:t>
            </a:r>
            <a:r>
              <a:rPr lang="zh-CN" altLang="zh-CN" sz="2800" dirty="0">
                <a:latin typeface="仿宋_GB2312"/>
                <a:ea typeface="仿宋_GB2312"/>
                <a:cs typeface="+mn-cs"/>
              </a:rPr>
              <a:t>操作中更新前的数据</a:t>
            </a:r>
            <a:r>
              <a:rPr lang="zh-CN" altLang="en-US" sz="2800" dirty="0">
                <a:latin typeface="仿宋_GB2312"/>
                <a:ea typeface="仿宋_GB2312"/>
                <a:cs typeface="+mn-cs"/>
              </a:rPr>
              <a:t>。</a:t>
            </a:r>
            <a:endParaRPr lang="zh-CN" altLang="en-US" sz="2800" dirty="0">
              <a:latin typeface="仿宋_GB2312"/>
              <a:ea typeface="仿宋_GB2312"/>
              <a:cs typeface="+mn-cs"/>
            </a:endParaRPr>
          </a:p>
        </p:txBody>
      </p:sp>
      <p:sp>
        <p:nvSpPr>
          <p:cNvPr id="122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229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ln/>
        </p:spPr>
        <p:txBody>
          <a:bodyPr vert="horz" wrap="square" lIns="91440" tIns="45720" rIns="91440" bIns="45720" anchor="b"/>
          <a:p>
            <a:pPr>
              <a:buNone/>
            </a:pPr>
            <a:r>
              <a:rPr lang="zh-CN" altLang="zh-CN" dirty="0">
                <a:solidFill>
                  <a:srgbClr val="0039AC"/>
                </a:solidFill>
                <a:latin typeface="楷体_GB2312"/>
                <a:ea typeface="楷体_GB2312"/>
                <a:cs typeface="+mj-cs"/>
              </a:rPr>
              <a:t>后触发型触发器</a:t>
            </a:r>
            <a:endParaRPr lang="zh-CN" altLang="en-US" dirty="0">
              <a:solidFill>
                <a:srgbClr val="0039AC"/>
              </a:solidFill>
              <a:latin typeface="楷体_GB2312"/>
              <a:ea typeface="楷体_GB2312"/>
              <a:cs typeface="+mj-cs"/>
            </a:endParaRPr>
          </a:p>
        </p:txBody>
      </p:sp>
      <p:sp>
        <p:nvSpPr>
          <p:cNvPr id="13315" name="内容占位符 2"/>
          <p:cNvSpPr>
            <a:spLocks noGrp="1"/>
          </p:cNvSpPr>
          <p:nvPr>
            <p:ph idx="1"/>
          </p:nvPr>
        </p:nvSpPr>
        <p:spPr>
          <a:xfrm>
            <a:off x="611188" y="1412875"/>
            <a:ext cx="8001000" cy="1511300"/>
          </a:xfrm>
          <a:ln/>
        </p:spPr>
        <p:txBody>
          <a:bodyPr vert="horz" wrap="square" lIns="91440" tIns="45720" rIns="91440" bIns="45720" anchor="t"/>
          <a:p>
            <a:pPr/>
            <a:r>
              <a:rPr lang="zh-CN" altLang="zh-CN" dirty="0">
                <a:latin typeface="仿宋_GB2312"/>
                <a:ea typeface="仿宋_GB2312"/>
                <a:cs typeface="+mn-cs"/>
              </a:rPr>
              <a:t>当后触发型触发器执行时，引发触发器执行的数据操作语句已经执行完成</a:t>
            </a:r>
            <a:endParaRPr lang="zh-CN" altLang="en-US" dirty="0">
              <a:latin typeface="仿宋_GB2312"/>
              <a:ea typeface="仿宋_GB2312"/>
              <a:cs typeface="+mn-cs"/>
            </a:endParaRPr>
          </a:p>
        </p:txBody>
      </p:sp>
      <p:sp>
        <p:nvSpPr>
          <p:cNvPr id="133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331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
        <p:nvSpPr>
          <p:cNvPr id="13318" name="TextBox 16"/>
          <p:cNvSpPr txBox="1"/>
          <p:nvPr/>
        </p:nvSpPr>
        <p:spPr>
          <a:xfrm>
            <a:off x="1258888" y="2852738"/>
            <a:ext cx="6553200" cy="584200"/>
          </a:xfrm>
          <a:prstGeom prst="rect">
            <a:avLst/>
          </a:prstGeom>
          <a:noFill/>
          <a:ln w="25400" cap="flat" cmpd="sng">
            <a:solidFill>
              <a:schemeClr val="tx1"/>
            </a:solidFill>
            <a:prstDash val="solid"/>
            <a:miter/>
            <a:headEnd type="none" w="med" len="med"/>
            <a:tailEnd type="none" w="med" len="med"/>
          </a:ln>
        </p:spPr>
        <p:txBody>
          <a:bodyPr>
            <a:spAutoFit/>
          </a:bodyPr>
          <a:p>
            <a:pPr algn="ctr" eaLnBrk="1" hangingPunct="1">
              <a:spcBef>
                <a:spcPts val="600"/>
              </a:spcBef>
              <a:spcAft>
                <a:spcPts val="600"/>
              </a:spcAft>
            </a:pPr>
            <a:r>
              <a:rPr lang="zh-CN" altLang="en-US" sz="3200" b="1" dirty="0">
                <a:solidFill>
                  <a:srgbClr val="0000FF"/>
                </a:solidFill>
                <a:latin typeface="楷体_GB2312"/>
                <a:ea typeface="楷体_GB2312"/>
              </a:rPr>
              <a:t>执行到引发触发器执行的操作语句</a:t>
            </a:r>
            <a:endParaRPr lang="zh-CN" altLang="en-US" sz="3200" b="1" dirty="0">
              <a:solidFill>
                <a:srgbClr val="0000FF"/>
              </a:solidFill>
              <a:latin typeface="楷体_GB2312"/>
              <a:ea typeface="楷体_GB2312"/>
            </a:endParaRPr>
          </a:p>
        </p:txBody>
      </p:sp>
      <p:sp>
        <p:nvSpPr>
          <p:cNvPr id="13319" name="TextBox 17"/>
          <p:cNvSpPr txBox="1"/>
          <p:nvPr/>
        </p:nvSpPr>
        <p:spPr>
          <a:xfrm>
            <a:off x="1258888" y="5003800"/>
            <a:ext cx="6553200" cy="585788"/>
          </a:xfrm>
          <a:prstGeom prst="rect">
            <a:avLst/>
          </a:prstGeom>
          <a:noFill/>
          <a:ln w="25400" cap="flat" cmpd="sng">
            <a:solidFill>
              <a:schemeClr val="tx1"/>
            </a:solidFill>
            <a:prstDash val="solid"/>
            <a:miter/>
            <a:headEnd type="none" w="med" len="med"/>
            <a:tailEnd type="none" w="med" len="med"/>
          </a:ln>
        </p:spPr>
        <p:txBody>
          <a:bodyPr>
            <a:spAutoFit/>
          </a:bodyPr>
          <a:p>
            <a:pPr algn="ctr" eaLnBrk="1" hangingPunct="1"/>
            <a:r>
              <a:rPr lang="zh-CN" altLang="en-US" sz="3200" b="1" dirty="0">
                <a:solidFill>
                  <a:srgbClr val="0000FF"/>
                </a:solidFill>
                <a:latin typeface="楷体_GB2312"/>
                <a:ea typeface="楷体_GB2312"/>
              </a:rPr>
              <a:t>执行触发器</a:t>
            </a:r>
            <a:endParaRPr lang="zh-CN" altLang="en-US" sz="3200" b="1" dirty="0">
              <a:solidFill>
                <a:srgbClr val="0000FF"/>
              </a:solidFill>
              <a:latin typeface="楷体_GB2312"/>
              <a:ea typeface="楷体_GB2312"/>
            </a:endParaRPr>
          </a:p>
        </p:txBody>
      </p:sp>
      <p:cxnSp>
        <p:nvCxnSpPr>
          <p:cNvPr id="19" name="直接箭头连接符 18"/>
          <p:cNvCxnSpPr/>
          <p:nvPr/>
        </p:nvCxnSpPr>
        <p:spPr>
          <a:xfrm rot="5400000">
            <a:off x="4292600" y="3659188"/>
            <a:ext cx="487363"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21" name="TextBox 20"/>
          <p:cNvSpPr txBox="1"/>
          <p:nvPr/>
        </p:nvSpPr>
        <p:spPr>
          <a:xfrm>
            <a:off x="1258888" y="3924300"/>
            <a:ext cx="6553200" cy="584200"/>
          </a:xfrm>
          <a:prstGeom prst="rect">
            <a:avLst/>
          </a:prstGeom>
          <a:noFill/>
          <a:ln w="25400" cap="flat" cmpd="sng">
            <a:solidFill>
              <a:schemeClr val="tx1"/>
            </a:solidFill>
            <a:prstDash val="solid"/>
            <a:miter/>
            <a:headEnd type="none" w="med" len="med"/>
            <a:tailEnd type="none" w="med" len="med"/>
          </a:ln>
        </p:spPr>
        <p:txBody>
          <a:bodyPr>
            <a:spAutoFit/>
          </a:bodyPr>
          <a:p>
            <a:pPr algn="ctr" eaLnBrk="1" hangingPunct="1"/>
            <a:r>
              <a:rPr lang="zh-CN" altLang="en-US" sz="3200" b="1" dirty="0">
                <a:solidFill>
                  <a:srgbClr val="0000FF"/>
                </a:solidFill>
                <a:latin typeface="楷体_GB2312"/>
                <a:ea typeface="楷体_GB2312"/>
              </a:rPr>
              <a:t>执行该语句</a:t>
            </a:r>
            <a:endParaRPr lang="zh-CN" altLang="en-US" sz="3200" b="1" dirty="0">
              <a:solidFill>
                <a:srgbClr val="0000FF"/>
              </a:solidFill>
              <a:latin typeface="楷体_GB2312"/>
              <a:ea typeface="楷体_GB2312"/>
            </a:endParaRPr>
          </a:p>
        </p:txBody>
      </p:sp>
      <p:cxnSp>
        <p:nvCxnSpPr>
          <p:cNvPr id="24" name="直接箭头连接符 23"/>
          <p:cNvCxnSpPr>
            <a:stCxn id="13321" idx="2"/>
            <a:endCxn id="13319" idx="0"/>
          </p:cNvCxnSpPr>
          <p:nvPr/>
        </p:nvCxnSpPr>
        <p:spPr>
          <a:xfrm rot="5400000">
            <a:off x="4288631" y="4756944"/>
            <a:ext cx="4953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xfrm>
            <a:off x="395288" y="304800"/>
            <a:ext cx="8424862" cy="819150"/>
          </a:xfrm>
          <a:ln/>
        </p:spPr>
        <p:txBody>
          <a:bodyPr vert="horz" wrap="square" lIns="91440" tIns="45720" rIns="91440" bIns="45720" anchor="b"/>
          <a:p>
            <a:pPr>
              <a:buNone/>
            </a:pPr>
            <a:r>
              <a:rPr lang="zh-CN" altLang="en-US" sz="3800" dirty="0">
                <a:solidFill>
                  <a:srgbClr val="0039AC"/>
                </a:solidFill>
                <a:latin typeface="楷体_GB2312"/>
                <a:ea typeface="楷体_GB2312"/>
                <a:cs typeface="+mj-cs"/>
              </a:rPr>
              <a:t>示例：</a:t>
            </a:r>
            <a:r>
              <a:rPr lang="zh-CN" altLang="zh-CN" sz="3800" dirty="0">
                <a:solidFill>
                  <a:srgbClr val="0039AC"/>
                </a:solidFill>
                <a:latin typeface="楷体_GB2312"/>
                <a:ea typeface="楷体_GB2312"/>
                <a:cs typeface="+mj-cs"/>
              </a:rPr>
              <a:t>维护不同表数据之间的取值约束</a:t>
            </a:r>
            <a:endParaRPr lang="zh-CN" altLang="en-US" sz="3800" dirty="0">
              <a:solidFill>
                <a:srgbClr val="0039AC"/>
              </a:solidFill>
              <a:latin typeface="楷体_GB2312"/>
              <a:ea typeface="楷体_GB2312"/>
              <a:cs typeface="+mj-cs"/>
            </a:endParaRPr>
          </a:p>
        </p:txBody>
      </p:sp>
      <p:sp>
        <p:nvSpPr>
          <p:cNvPr id="14339" name="内容占位符 2"/>
          <p:cNvSpPr>
            <a:spLocks noGrp="1"/>
          </p:cNvSpPr>
          <p:nvPr>
            <p:ph idx="1"/>
          </p:nvPr>
        </p:nvSpPr>
        <p:spPr>
          <a:xfrm>
            <a:off x="250825" y="1341438"/>
            <a:ext cx="8569325" cy="4751387"/>
          </a:xfrm>
          <a:ln/>
        </p:spPr>
        <p:txBody>
          <a:bodyPr vert="horz" wrap="square" lIns="91440" tIns="45720" rIns="91440" bIns="45720" anchor="t"/>
          <a:p>
            <a:pPr/>
            <a:r>
              <a:rPr lang="zh-CN" altLang="zh-CN" sz="2600" dirty="0">
                <a:latin typeface="仿宋_GB2312"/>
                <a:ea typeface="仿宋_GB2312"/>
                <a:cs typeface="+mn-cs"/>
              </a:rPr>
              <a:t>例</a:t>
            </a:r>
            <a:r>
              <a:rPr lang="en-US" altLang="zh-CN" sz="2600" dirty="0">
                <a:latin typeface="仿宋_GB2312"/>
                <a:ea typeface="仿宋_GB2312"/>
                <a:cs typeface="+mn-cs"/>
              </a:rPr>
              <a:t>1.</a:t>
            </a:r>
            <a:r>
              <a:rPr lang="zh-CN" altLang="zh-CN" sz="2600" dirty="0">
                <a:latin typeface="仿宋_GB2312"/>
                <a:ea typeface="仿宋_GB2312"/>
                <a:cs typeface="+mn-cs"/>
              </a:rPr>
              <a:t>设有职工表（职工号，姓名，工作编号，工资）和工作表（工作编号，最低工资，最高工资），编写限制职工工资必须在相应工作的最低工资到最高工资之间的后触发型触发器。</a:t>
            </a:r>
            <a:endParaRPr lang="zh-CN" altLang="zh-CN" sz="2600" dirty="0">
              <a:latin typeface="仿宋_GB2312"/>
              <a:ea typeface="仿宋_GB2312"/>
              <a:cs typeface="+mn-cs"/>
            </a:endParaRPr>
          </a:p>
          <a:p>
            <a:pPr>
              <a:lnSpc>
                <a:spcPct val="100000"/>
              </a:lnSpc>
              <a:spcBef>
                <a:spcPct val="0"/>
              </a:spcBef>
              <a:buNone/>
            </a:pPr>
            <a:r>
              <a:rPr lang="en-US" altLang="zh-CN" sz="2600" dirty="0">
                <a:solidFill>
                  <a:srgbClr val="0000FF"/>
                </a:solidFill>
                <a:latin typeface="仿宋_GB2312"/>
                <a:ea typeface="仿宋_GB2312"/>
                <a:cs typeface="+mn-cs"/>
              </a:rPr>
              <a:t>CREATE Trigger tri_Salary</a:t>
            </a:r>
            <a:endParaRPr lang="zh-CN" altLang="zh-CN" sz="2600" dirty="0">
              <a:solidFill>
                <a:srgbClr val="0000FF"/>
              </a:solidFill>
              <a:latin typeface="仿宋_GB2312"/>
              <a:ea typeface="仿宋_GB2312"/>
              <a:cs typeface="+mn-cs"/>
            </a:endParaRPr>
          </a:p>
          <a:p>
            <a:pPr>
              <a:lnSpc>
                <a:spcPct val="100000"/>
              </a:lnSpc>
              <a:spcBef>
                <a:spcPct val="0"/>
              </a:spcBef>
              <a:buNone/>
            </a:pPr>
            <a:r>
              <a:rPr lang="en-US" altLang="zh-CN" sz="2600" dirty="0">
                <a:solidFill>
                  <a:srgbClr val="0000FF"/>
                </a:solidFill>
                <a:latin typeface="仿宋_GB2312"/>
                <a:ea typeface="仿宋_GB2312"/>
                <a:cs typeface="+mn-cs"/>
              </a:rPr>
              <a:t>  ON </a:t>
            </a:r>
            <a:r>
              <a:rPr lang="zh-CN" altLang="zh-CN" sz="2600" dirty="0">
                <a:solidFill>
                  <a:srgbClr val="0000FF"/>
                </a:solidFill>
                <a:latin typeface="仿宋_GB2312"/>
                <a:ea typeface="仿宋_GB2312"/>
                <a:cs typeface="+mn-cs"/>
              </a:rPr>
              <a:t>职工表 </a:t>
            </a:r>
            <a:r>
              <a:rPr lang="en-US" altLang="zh-CN" sz="2600" dirty="0">
                <a:solidFill>
                  <a:srgbClr val="0000FF"/>
                </a:solidFill>
                <a:latin typeface="仿宋_GB2312"/>
                <a:ea typeface="仿宋_GB2312"/>
                <a:cs typeface="+mn-cs"/>
              </a:rPr>
              <a:t>AFTER INSERT, UPDATE</a:t>
            </a:r>
            <a:endParaRPr lang="zh-CN" altLang="zh-CN" sz="2600" dirty="0">
              <a:solidFill>
                <a:srgbClr val="0000FF"/>
              </a:solidFill>
              <a:latin typeface="仿宋_GB2312"/>
              <a:ea typeface="仿宋_GB2312"/>
              <a:cs typeface="+mn-cs"/>
            </a:endParaRPr>
          </a:p>
          <a:p>
            <a:pPr>
              <a:lnSpc>
                <a:spcPct val="100000"/>
              </a:lnSpc>
              <a:spcBef>
                <a:spcPct val="0"/>
              </a:spcBef>
              <a:buNone/>
            </a:pPr>
            <a:r>
              <a:rPr lang="en-US" altLang="zh-CN" sz="2600" dirty="0">
                <a:solidFill>
                  <a:srgbClr val="0000FF"/>
                </a:solidFill>
                <a:latin typeface="仿宋_GB2312"/>
                <a:ea typeface="仿宋_GB2312"/>
                <a:cs typeface="+mn-cs"/>
              </a:rPr>
              <a:t>AS</a:t>
            </a:r>
            <a:endParaRPr lang="zh-CN" altLang="zh-CN" sz="2600" dirty="0">
              <a:solidFill>
                <a:srgbClr val="0000FF"/>
              </a:solidFill>
              <a:latin typeface="仿宋_GB2312"/>
              <a:ea typeface="仿宋_GB2312"/>
              <a:cs typeface="+mn-cs"/>
            </a:endParaRPr>
          </a:p>
          <a:p>
            <a:pPr>
              <a:lnSpc>
                <a:spcPct val="100000"/>
              </a:lnSpc>
              <a:spcBef>
                <a:spcPct val="0"/>
              </a:spcBef>
              <a:buNone/>
            </a:pPr>
            <a:r>
              <a:rPr lang="en-US" altLang="zh-CN" sz="2600" dirty="0">
                <a:solidFill>
                  <a:srgbClr val="0000FF"/>
                </a:solidFill>
                <a:latin typeface="仿宋_GB2312"/>
                <a:ea typeface="仿宋_GB2312"/>
                <a:cs typeface="+mn-cs"/>
              </a:rPr>
              <a:t>  IF EXISTS(SELECT * FROM </a:t>
            </a:r>
            <a:r>
              <a:rPr lang="zh-CN" altLang="zh-CN" sz="2600" dirty="0">
                <a:solidFill>
                  <a:srgbClr val="0000FF"/>
                </a:solidFill>
                <a:latin typeface="仿宋_GB2312"/>
                <a:ea typeface="仿宋_GB2312"/>
                <a:cs typeface="+mn-cs"/>
              </a:rPr>
              <a:t>职工表 </a:t>
            </a:r>
            <a:r>
              <a:rPr lang="en-US" altLang="zh-CN" sz="2600" dirty="0">
                <a:solidFill>
                  <a:srgbClr val="0000FF"/>
                </a:solidFill>
                <a:latin typeface="仿宋_GB2312"/>
                <a:ea typeface="仿宋_GB2312"/>
                <a:cs typeface="+mn-cs"/>
              </a:rPr>
              <a:t>a </a:t>
            </a:r>
            <a:endParaRPr lang="en-US" altLang="zh-CN" sz="2600" dirty="0">
              <a:solidFill>
                <a:srgbClr val="0000FF"/>
              </a:solidFill>
              <a:latin typeface="仿宋_GB2312"/>
              <a:ea typeface="仿宋_GB2312"/>
              <a:cs typeface="+mn-cs"/>
            </a:endParaRPr>
          </a:p>
          <a:p>
            <a:pPr>
              <a:lnSpc>
                <a:spcPct val="100000"/>
              </a:lnSpc>
              <a:spcBef>
                <a:spcPct val="0"/>
              </a:spcBef>
              <a:buNone/>
            </a:pPr>
            <a:r>
              <a:rPr lang="en-US" altLang="zh-CN" sz="2600" dirty="0">
                <a:solidFill>
                  <a:srgbClr val="0000FF"/>
                </a:solidFill>
                <a:latin typeface="仿宋_GB2312"/>
                <a:ea typeface="仿宋_GB2312"/>
                <a:cs typeface="+mn-cs"/>
              </a:rPr>
              <a:t>    JOIN </a:t>
            </a:r>
            <a:r>
              <a:rPr lang="zh-CN" altLang="zh-CN" sz="2600" dirty="0">
                <a:solidFill>
                  <a:srgbClr val="0000FF"/>
                </a:solidFill>
                <a:latin typeface="仿宋_GB2312"/>
                <a:ea typeface="仿宋_GB2312"/>
                <a:cs typeface="+mn-cs"/>
              </a:rPr>
              <a:t>工作表 </a:t>
            </a:r>
            <a:r>
              <a:rPr lang="en-US" altLang="zh-CN" sz="2600" dirty="0">
                <a:solidFill>
                  <a:srgbClr val="0000FF"/>
                </a:solidFill>
                <a:latin typeface="仿宋_GB2312"/>
                <a:ea typeface="仿宋_GB2312"/>
                <a:cs typeface="+mn-cs"/>
              </a:rPr>
              <a:t>b ON a.</a:t>
            </a:r>
            <a:r>
              <a:rPr lang="zh-CN" altLang="zh-CN" sz="2600" dirty="0">
                <a:solidFill>
                  <a:srgbClr val="0000FF"/>
                </a:solidFill>
                <a:latin typeface="仿宋_GB2312"/>
                <a:ea typeface="仿宋_GB2312"/>
                <a:cs typeface="+mn-cs"/>
              </a:rPr>
              <a:t>工作编号</a:t>
            </a:r>
            <a:r>
              <a:rPr lang="en-US" altLang="zh-CN" sz="2600" dirty="0">
                <a:solidFill>
                  <a:srgbClr val="0000FF"/>
                </a:solidFill>
                <a:latin typeface="仿宋_GB2312"/>
                <a:ea typeface="仿宋_GB2312"/>
                <a:cs typeface="+mn-cs"/>
              </a:rPr>
              <a:t>= b.</a:t>
            </a:r>
            <a:r>
              <a:rPr lang="zh-CN" altLang="zh-CN" sz="2600" dirty="0">
                <a:solidFill>
                  <a:srgbClr val="0000FF"/>
                </a:solidFill>
                <a:latin typeface="仿宋_GB2312"/>
                <a:ea typeface="仿宋_GB2312"/>
                <a:cs typeface="+mn-cs"/>
              </a:rPr>
              <a:t>工作编号</a:t>
            </a:r>
            <a:endParaRPr lang="zh-CN" altLang="zh-CN" sz="2600" dirty="0">
              <a:solidFill>
                <a:srgbClr val="0000FF"/>
              </a:solidFill>
              <a:latin typeface="仿宋_GB2312"/>
              <a:ea typeface="仿宋_GB2312"/>
              <a:cs typeface="+mn-cs"/>
            </a:endParaRPr>
          </a:p>
          <a:p>
            <a:pPr>
              <a:lnSpc>
                <a:spcPct val="100000"/>
              </a:lnSpc>
              <a:spcBef>
                <a:spcPct val="0"/>
              </a:spcBef>
              <a:buNone/>
            </a:pPr>
            <a:r>
              <a:rPr lang="en-US" altLang="zh-CN" sz="2600" dirty="0">
                <a:solidFill>
                  <a:srgbClr val="0000FF"/>
                </a:solidFill>
                <a:latin typeface="仿宋_GB2312"/>
                <a:ea typeface="仿宋_GB2312"/>
                <a:cs typeface="+mn-cs"/>
              </a:rPr>
              <a:t>    WHERE </a:t>
            </a:r>
            <a:r>
              <a:rPr lang="zh-CN" altLang="zh-CN" sz="2600" dirty="0">
                <a:solidFill>
                  <a:srgbClr val="0000FF"/>
                </a:solidFill>
                <a:latin typeface="仿宋_GB2312"/>
                <a:ea typeface="仿宋_GB2312"/>
                <a:cs typeface="+mn-cs"/>
              </a:rPr>
              <a:t>工资 </a:t>
            </a:r>
            <a:r>
              <a:rPr lang="en-US" altLang="zh-CN" sz="2600" dirty="0">
                <a:solidFill>
                  <a:srgbClr val="0000FF"/>
                </a:solidFill>
                <a:latin typeface="仿宋_GB2312"/>
                <a:ea typeface="仿宋_GB2312"/>
                <a:cs typeface="+mn-cs"/>
              </a:rPr>
              <a:t>NOT BETWEEN </a:t>
            </a:r>
            <a:r>
              <a:rPr lang="zh-CN" altLang="zh-CN" sz="2600" dirty="0">
                <a:solidFill>
                  <a:srgbClr val="0000FF"/>
                </a:solidFill>
                <a:latin typeface="仿宋_GB2312"/>
                <a:ea typeface="仿宋_GB2312"/>
                <a:cs typeface="+mn-cs"/>
              </a:rPr>
              <a:t>最低工资 </a:t>
            </a:r>
            <a:r>
              <a:rPr lang="en-US" altLang="zh-CN" sz="2600" dirty="0">
                <a:solidFill>
                  <a:srgbClr val="0000FF"/>
                </a:solidFill>
                <a:latin typeface="仿宋_GB2312"/>
                <a:ea typeface="仿宋_GB2312"/>
                <a:cs typeface="+mn-cs"/>
              </a:rPr>
              <a:t>AND </a:t>
            </a:r>
            <a:r>
              <a:rPr lang="zh-CN" altLang="zh-CN" sz="2600" dirty="0">
                <a:solidFill>
                  <a:srgbClr val="0000FF"/>
                </a:solidFill>
                <a:latin typeface="仿宋_GB2312"/>
                <a:ea typeface="仿宋_GB2312"/>
                <a:cs typeface="+mn-cs"/>
              </a:rPr>
              <a:t>最高工资</a:t>
            </a:r>
            <a:r>
              <a:rPr lang="en-US" altLang="zh-CN" sz="2600" dirty="0">
                <a:solidFill>
                  <a:srgbClr val="0000FF"/>
                </a:solidFill>
                <a:latin typeface="仿宋_GB2312"/>
                <a:ea typeface="仿宋_GB2312"/>
                <a:cs typeface="+mn-cs"/>
              </a:rPr>
              <a:t>)</a:t>
            </a:r>
            <a:endParaRPr lang="zh-CN" altLang="zh-CN" sz="2600" dirty="0">
              <a:solidFill>
                <a:srgbClr val="0000FF"/>
              </a:solidFill>
              <a:latin typeface="仿宋_GB2312"/>
              <a:ea typeface="仿宋_GB2312"/>
              <a:cs typeface="+mn-cs"/>
            </a:endParaRPr>
          </a:p>
          <a:p>
            <a:pPr>
              <a:lnSpc>
                <a:spcPct val="100000"/>
              </a:lnSpc>
              <a:spcBef>
                <a:spcPct val="0"/>
              </a:spcBef>
              <a:buNone/>
            </a:pPr>
            <a:r>
              <a:rPr lang="en-US" altLang="zh-CN" sz="2600" dirty="0">
                <a:solidFill>
                  <a:srgbClr val="0000FF"/>
                </a:solidFill>
                <a:latin typeface="仿宋_GB2312"/>
                <a:ea typeface="仿宋_GB2312"/>
                <a:cs typeface="+mn-cs"/>
              </a:rPr>
              <a:t>    </a:t>
            </a:r>
            <a:r>
              <a:rPr lang="en-US" altLang="zh-CN" sz="2600" dirty="0">
                <a:solidFill>
                  <a:srgbClr val="C00000"/>
                </a:solidFill>
                <a:latin typeface="仿宋_GB2312"/>
                <a:ea typeface="仿宋_GB2312"/>
                <a:cs typeface="+mn-cs"/>
              </a:rPr>
              <a:t>ROLLBACK</a:t>
            </a:r>
            <a:r>
              <a:rPr lang="en-US" altLang="zh-CN" sz="2600" dirty="0">
                <a:solidFill>
                  <a:srgbClr val="0000FF"/>
                </a:solidFill>
                <a:latin typeface="仿宋_GB2312"/>
                <a:ea typeface="仿宋_GB2312"/>
                <a:cs typeface="+mn-cs"/>
              </a:rPr>
              <a:t>    </a:t>
            </a:r>
            <a:r>
              <a:rPr lang="en-US" altLang="zh-CN" sz="2600" dirty="0">
                <a:solidFill>
                  <a:srgbClr val="006600"/>
                </a:solidFill>
                <a:latin typeface="仿宋_GB2312"/>
                <a:ea typeface="仿宋_GB2312"/>
                <a:cs typeface="+mn-cs"/>
              </a:rPr>
              <a:t>--</a:t>
            </a:r>
            <a:r>
              <a:rPr lang="zh-CN" altLang="zh-CN" sz="2600" dirty="0">
                <a:solidFill>
                  <a:srgbClr val="006600"/>
                </a:solidFill>
                <a:latin typeface="仿宋_GB2312"/>
                <a:ea typeface="仿宋_GB2312"/>
                <a:cs typeface="+mn-cs"/>
              </a:rPr>
              <a:t>撤销操作</a:t>
            </a:r>
            <a:endParaRPr lang="zh-CN" altLang="en-US" sz="2600" dirty="0">
              <a:solidFill>
                <a:srgbClr val="006600"/>
              </a:solidFill>
              <a:latin typeface="仿宋_GB2312"/>
              <a:ea typeface="仿宋_GB2312"/>
              <a:cs typeface="+mn-cs"/>
            </a:endParaRPr>
          </a:p>
        </p:txBody>
      </p:sp>
      <p:sp>
        <p:nvSpPr>
          <p:cNvPr id="143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434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66738" y="1412875"/>
            <a:ext cx="8001000" cy="4679950"/>
          </a:xfrm>
        </p:spPr>
        <p:txBody>
          <a:bodyPr vert="horz" wrap="square" lIns="91440" tIns="45720" rIns="91440" bIns="45720" numCol="1" anchor="t" anchorCtr="0" compatLnSpc="1"/>
          <a:lstStyle/>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例</a:t>
            </a:r>
            <a:r>
              <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2.</a:t>
            </a:r>
            <a:r>
              <a:rPr kumimoji="0" lang="zh-CN" altLang="zh-CN"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编写后触发型触发器：限制每个学生总的选课门数不能超过</a:t>
            </a:r>
            <a:r>
              <a:rPr kumimoji="0" lang="en-US" altLang="zh-CN"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10</a:t>
            </a:r>
            <a:r>
              <a:rPr kumimoji="0" lang="zh-CN" altLang="zh-CN"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门</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CREATE Trigger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tri_Total_AFT</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ON SC AFTER INSERT</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AS</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IF (SELECT COUNT(*) FROM SC </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WHERE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Sno</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IN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a:t>
            </a:r>
            <a:endPar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SELECT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Sno</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FROM INSERTED)) &gt; 10</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ROLLBACK</a:t>
            </a:r>
            <a:endParaRPr kumimoji="0" lang="zh-CN" altLang="en-US"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p:txBody>
      </p:sp>
      <p:sp>
        <p:nvSpPr>
          <p:cNvPr id="1536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536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39750" y="1414463"/>
            <a:ext cx="8181975"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o"/>
              <a:defRPr/>
            </a:pPr>
            <a:r>
              <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编写后触发型触发器：限制不能将不及格成绩改为及格</a:t>
            </a: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CREATE </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Trigger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tri_Grade_AFT</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ON SC AFTER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UPDATE</a:t>
            </a:r>
            <a:endPar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AS</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IF </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EXISTS(SELECT * FROM INSERTED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i</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endPar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  JOIN </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DELETED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d </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ON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i.Sno</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d.Sno</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endPar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  AND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i.Cno</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d.Cno</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   WHERE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i.Grade</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&gt;= 60 AND </a:t>
            </a:r>
            <a:r>
              <a:rPr kumimoji="0" lang="en-US" altLang="zh-CN" sz="28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d.Grade</a:t>
            </a: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&lt; 60)</a:t>
            </a:r>
            <a:endParaRPr kumimoji="0" lang="zh-CN"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r>
              <a:rPr kumimoji="0" lang="en-US" altLang="zh-CN" sz="28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ROLLBACK</a:t>
            </a:r>
            <a:endParaRPr kumimoji="0" lang="zh-CN" altLang="en-US" sz="28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p:txBody>
      </p:sp>
      <p:sp>
        <p:nvSpPr>
          <p:cNvPr id="163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638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1976</Words>
  <Application>WPS 演示</Application>
  <PresentationFormat>全屏显示(4:3)</PresentationFormat>
  <Paragraphs>181</Paragraphs>
  <Slides>14</Slides>
  <Notes>1</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vt:i4>
      </vt:variant>
      <vt:variant>
        <vt:lpstr>幻灯片标题</vt:lpstr>
      </vt:variant>
      <vt:variant>
        <vt:i4>14</vt:i4>
      </vt:variant>
    </vt:vector>
  </HeadingPairs>
  <TitlesOfParts>
    <vt:vector size="33" baseType="lpstr">
      <vt:lpstr>Arial</vt:lpstr>
      <vt:lpstr>宋体</vt:lpstr>
      <vt:lpstr>Wingdings</vt:lpstr>
      <vt:lpstr>Verdana</vt:lpstr>
      <vt:lpstr>Calibri</vt:lpstr>
      <vt:lpstr>华文行楷</vt:lpstr>
      <vt:lpstr>华文隶书</vt:lpstr>
      <vt:lpstr>楷体_GB2312</vt:lpstr>
      <vt:lpstr>新宋体</vt:lpstr>
      <vt:lpstr>仿宋_GB2312</vt:lpstr>
      <vt:lpstr>仿宋</vt:lpstr>
      <vt:lpstr>楷体_GB2312</vt:lpstr>
      <vt:lpstr>仿宋_GB2312</vt:lpstr>
      <vt:lpstr>微软雅黑</vt:lpstr>
      <vt:lpstr>Arial Unicode MS</vt:lpstr>
      <vt:lpstr>bistu-jsjxy</vt:lpstr>
      <vt:lpstr>自定义设计方案</vt:lpstr>
      <vt:lpstr>1_bistu-jsjxy</vt:lpstr>
      <vt:lpstr>Photoshop.Image.9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creator>Jack</dc:creator>
  <cp:lastModifiedBy>飘</cp:lastModifiedBy>
  <cp:revision>277</cp:revision>
  <dcterms:created xsi:type="dcterms:W3CDTF">2010-06-04T15:42:51Z</dcterms:created>
  <dcterms:modified xsi:type="dcterms:W3CDTF">2020-02-13T02:34:29Z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