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Lst>
  <p:notesMasterIdLst>
    <p:notesMasterId r:id="rId6"/>
  </p:notesMasterIdLst>
  <p:sldIdLst>
    <p:sldId id="276" r:id="rId5"/>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3" r:id="rId46"/>
    <p:sldId id="324" r:id="rId47"/>
    <p:sldId id="325" r:id="rId48"/>
    <p:sldId id="326" r:id="rId49"/>
    <p:sldId id="327" r:id="rId50"/>
    <p:sldId id="328" r:id="rId51"/>
    <p:sldId id="329" r:id="rId52"/>
    <p:sldId id="330"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65" r:id="rId68"/>
    <p:sldId id="366" r:id="rId69"/>
    <p:sldId id="347" r:id="rId70"/>
    <p:sldId id="348" r:id="rId71"/>
    <p:sldId id="367" r:id="rId72"/>
    <p:sldId id="351" r:id="rId73"/>
    <p:sldId id="368" r:id="rId74"/>
    <p:sldId id="369" r:id="rId75"/>
    <p:sldId id="370" r:id="rId76"/>
    <p:sldId id="371" r:id="rId77"/>
    <p:sldId id="372" r:id="rId78"/>
    <p:sldId id="373" r:id="rId79"/>
    <p:sldId id="355" r:id="rId80"/>
    <p:sldId id="374" r:id="rId81"/>
    <p:sldId id="357" r:id="rId82"/>
    <p:sldId id="358" r:id="rId83"/>
    <p:sldId id="375" r:id="rId84"/>
    <p:sldId id="376" r:id="rId85"/>
    <p:sldId id="361" r:id="rId86"/>
    <p:sldId id="362" r:id="rId87"/>
    <p:sldId id="363" r:id="rId88"/>
    <p:sldId id="331" r:id="rId89"/>
    <p:sldId id="377" r:id="rId90"/>
    <p:sldId id="379" r:id="rId91"/>
    <p:sldId id="378" r:id="rId92"/>
    <p:sldId id="380" r:id="rId93"/>
    <p:sldId id="381" r:id="rId94"/>
    <p:sldId id="385" r:id="rId9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000"/>
    <a:srgbClr val="0000FF"/>
    <a:srgbClr val="FF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821"/>
    <p:restoredTop sz="86937"/>
  </p:normalViewPr>
  <p:slideViewPr>
    <p:cSldViewPr showGuides="1">
      <p:cViewPr varScale="1">
        <p:scale>
          <a:sx n="97" d="100"/>
          <a:sy n="97" d="100"/>
        </p:scale>
        <p:origin x="1650" y="9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DF87022-E058-4AF0-9831-4700B003D418}"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 name="幻灯片图像占位符 3"/>
          <p:cNvSpPr>
            <a:spLocks noGrp="1" noRot="1" noChangeAspect="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D95C93-7B47-4BE3-A1D7-F570FF1BB19C}"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dirty="0"/>
              <a:t>开场白：</a:t>
            </a:r>
            <a:endParaRPr lang="zh-CN" altLang="en-US" dirty="0"/>
          </a:p>
        </p:txBody>
      </p:sp>
      <p:sp>
        <p:nvSpPr>
          <p:cNvPr id="9220"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ln w="9525"/>
        </p:spPr>
        <p:txBody>
          <a:bodyPr wrap="square" lIns="91440" tIns="45720" rIns="91440" bIns="45720" anchor="t"/>
          <a:p>
            <a:pPr lvl="0"/>
            <a:r>
              <a:rPr lang="zh-CN" altLang="en-US" dirty="0"/>
              <a:t>在本页讲述演示内容，先进行简单介绍</a:t>
            </a:r>
            <a:endParaRPr lang="zh-CN" altLang="en-US" dirty="0"/>
          </a:p>
        </p:txBody>
      </p:sp>
      <p:sp>
        <p:nvSpPr>
          <p:cNvPr id="11268"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29100" cy="5105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10100" y="1219200"/>
            <a:ext cx="4229100" cy="2476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10100" y="3848100"/>
            <a:ext cx="4229100" cy="2476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日期占位符 5"/>
          <p:cNvSpPr>
            <a:spLocks noGrp="1"/>
          </p:cNvSpPr>
          <p:nvPr>
            <p:ph type="dt" sz="half" idx="12"/>
          </p:nvPr>
        </p:nvSpPr>
        <p:spPr bwMode="auto">
          <a:xfrm>
            <a:off x="228600" y="6248400"/>
            <a:ext cx="1905000" cy="45720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63EF6ABF-42CB-4683-AF5D-C42585CC264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页脚占位符 6"/>
          <p:cNvSpPr>
            <a:spLocks noGrp="1"/>
          </p:cNvSpPr>
          <p:nvPr>
            <p:ph type="ftr" sz="quarter" idx="1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灯片编号占位符 7"/>
          <p:cNvSpPr>
            <a:spLocks noGrp="1"/>
          </p:cNvSpPr>
          <p:nvPr>
            <p:ph type="sldNum" sz="quarter" idx="4"/>
          </p:nvPr>
        </p:nvSpPr>
        <p:spPr bwMode="auto">
          <a:xfrm>
            <a:off x="69342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29C3BE2-A72A-4290-9E23-9BBB7C4951BF}" type="slidenum">
              <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8596" y="304800"/>
            <a:ext cx="7354911" cy="819150"/>
          </a:xfrm>
        </p:spPr>
        <p:txBody>
          <a:bodyPr/>
          <a:lstStyle>
            <a:lvl1pPr algn="l">
              <a:defRPr sz="4200" b="1">
                <a:solidFill>
                  <a:srgbClr val="0000FF"/>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15E4FDC-67BD-4FA9-A3A2-133AC4AAC210}" type="datetime8">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65430F-7186-4E32-A2FA-9E7999490D8F}" type="slidenum">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rPr>
              <a:t>/95</a:t>
            </a:r>
            <a:endParaRPr kumimoji="0" lang="zh-CN" altLang="en-US"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4B185CC6-E78C-48E0-8846-42BF388B3CD4}"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oleObject" Target="../embeddings/oleObject1.bin"/><Relationship Id="rId12" Type="http://schemas.openxmlformats.org/officeDocument/2006/relationships/image" Target="../media/image3.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574675" y="304800"/>
            <a:ext cx="8001000"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A6D6BC-43AA-4252-9016-334E62ABCB3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5927571-7F07-4D74-B224-3624E3C0929F}"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pic>
        <p:nvPicPr>
          <p:cNvPr id="1033" name="Picture 9" descr="bistu-mark"/>
          <p:cNvPicPr>
            <a:picLocks noChangeAspect="1"/>
          </p:cNvPicPr>
          <p:nvPr/>
        </p:nvPicPr>
        <p:blipFill>
          <a:blip r:embed="rId15"/>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6C288E-0525-4276-B485-6D9422A2B124}" type="datetime8">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1C758C2-AE2A-4771-BF0A-19891127E5B1}"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4803343" y="0"/>
              </a:cxn>
              <a:cxn ang="0">
                <a:pos x="4803343" y="109538"/>
              </a:cxn>
              <a:cxn ang="0">
                <a:pos x="0" y="109538"/>
              </a:cxn>
              <a:cxn ang="0">
                <a:pos x="0" y="0"/>
              </a:cxn>
              <a:cxn ang="0">
                <a:pos x="77724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graphicFrame>
        <p:nvGraphicFramePr>
          <p:cNvPr id="3075"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3080" name="" r:id="rId13" imgW="2781300" imgH="3289300" progId="">
                  <p:embed/>
                </p:oleObj>
              </mc:Choice>
              <mc:Fallback>
                <p:oleObj name="" r:id="rId13" imgW="2781300" imgH="3289300" progId="">
                  <p:embed/>
                  <p:pic>
                    <p:nvPicPr>
                      <p:cNvPr id="0" name="图片 3079"/>
                      <p:cNvPicPr/>
                      <p:nvPr/>
                    </p:nvPicPr>
                    <p:blipFill>
                      <a:blip r:embed="rId14"/>
                      <a:stretch>
                        <a:fillRect/>
                      </a:stretch>
                    </p:blipFill>
                    <p:spPr>
                      <a:xfrm>
                        <a:off x="8304213" y="6100763"/>
                        <a:ext cx="481012" cy="568325"/>
                      </a:xfrm>
                      <a:prstGeom prst="rect">
                        <a:avLst/>
                      </a:prstGeom>
                      <a:noFill/>
                      <a:ln w="38100">
                        <a:noFill/>
                        <a:miter/>
                      </a:ln>
                    </p:spPr>
                  </p:pic>
                </p:oleObj>
              </mc:Fallback>
            </mc:AlternateContent>
          </a:graphicData>
        </a:graphic>
      </p:graphicFrame>
      <p:sp>
        <p:nvSpPr>
          <p:cNvPr id="307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3077"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EF5E17F-5DDA-426E-A1B2-1DC616C77570}"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63B21A2-E426-431F-8036-80B1317D9DA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oleObject" Target="../embeddings/oleObject5.bin"/><Relationship Id="rId7" Type="http://schemas.openxmlformats.org/officeDocument/2006/relationships/image" Target="../media/image8.emf"/><Relationship Id="rId6" Type="http://schemas.openxmlformats.org/officeDocument/2006/relationships/oleObject" Target="../embeddings/oleObject4.bin"/><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slide" Target="slide43.xml"/><Relationship Id="rId3" Type="http://schemas.openxmlformats.org/officeDocument/2006/relationships/slide" Target="slide29.xml"/><Relationship Id="rId2" Type="http://schemas.openxmlformats.org/officeDocument/2006/relationships/slide" Target="slide1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 Id="rId3" Type="http://schemas.openxmlformats.org/officeDocument/2006/relationships/oleObject" Target="../embeddings/oleObject8.bin"/><Relationship Id="rId2" Type="http://schemas.openxmlformats.org/officeDocument/2006/relationships/image" Target="../media/image13.emf"/><Relationship Id="rId1"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ppt/media/image16.png" TargetMode="External"/><Relationship Id="rId2" Type="http://schemas.openxmlformats.org/officeDocument/2006/relationships/image" Target="D:/&#25105;&#30340;&#25991;&#26723;/&#25480;&#35838;&#35838;&#31243;/&#25968;&#25454;&#24211;&#21407;&#29702;&#19982;&#24212;&#29992;/03&#26684;&#24335;&#24187;&#28783;&#29255;/http:/202.38.193.41/achievement/15/kj/database/wqd/join.gif" TargetMode="Externa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2.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3.bin"/></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74.xml"/><Relationship Id="rId3" Type="http://schemas.openxmlformats.org/officeDocument/2006/relationships/slide" Target="slide71.xml"/><Relationship Id="rId2" Type="http://schemas.openxmlformats.org/officeDocument/2006/relationships/image" Target="../media/image27.png"/><Relationship Id="rId1" Type="http://schemas.openxmlformats.org/officeDocument/2006/relationships/image" Target="../media/image26.png"/></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slide" Target="slide6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emf"/><Relationship Id="rId3" Type="http://schemas.openxmlformats.org/officeDocument/2006/relationships/oleObject" Target="../embeddings/oleObject15.bin"/><Relationship Id="rId2" Type="http://schemas.openxmlformats.org/officeDocument/2006/relationships/image" Target="../media/image28.emf"/><Relationship Id="rId1" Type="http://schemas.openxmlformats.org/officeDocument/2006/relationships/oleObject" Target="../embeddings/oleObject14.bin"/></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oleObject" Target="../embeddings/oleObject18.bin"/><Relationship Id="rId4" Type="http://schemas.openxmlformats.org/officeDocument/2006/relationships/image" Target="../media/image33.emf"/><Relationship Id="rId3" Type="http://schemas.openxmlformats.org/officeDocument/2006/relationships/oleObject" Target="../embeddings/oleObject17.bin"/><Relationship Id="rId2" Type="http://schemas.openxmlformats.org/officeDocument/2006/relationships/image" Target="../media/image32.emf"/><Relationship Id="rId1"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slide" Target="slide67.xml"/><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oleObject" Target="../embeddings/oleObject19.bin"/></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oleObject" Target="../embeddings/oleObject20.bin"/></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slide" Target="slide67.xml"/><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4.emf"/><Relationship Id="rId1" Type="http://schemas.openxmlformats.org/officeDocument/2006/relationships/oleObject" Target="../embeddings/oleObject22.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ctrTitle" idx="4294967295"/>
          </p:nvPr>
        </p:nvSpPr>
        <p:spPr>
          <a:xfrm>
            <a:off x="685800" y="990600"/>
            <a:ext cx="7772400" cy="1371600"/>
          </a:xfrm>
          <a:ln/>
        </p:spPr>
        <p:txBody>
          <a:bodyPr vert="horz" wrap="square" lIns="91440" tIns="45720" rIns="91440" bIns="45720" anchor="b"/>
          <a:lstStyle>
            <a:lvl1pPr lvl="0">
              <a:buClrTx/>
              <a:buSzTx/>
              <a:buFontTx/>
              <a:defRPr/>
            </a:lvl1pPr>
          </a:lstStyle>
          <a:p>
            <a:pPr lvl="0" algn="ctr" eaLnBrk="1" hangingPunct="1"/>
            <a:r>
              <a:rPr lang="zh-CN" altLang="en-US" sz="4800" dirty="0">
                <a:latin typeface="华文行楷" panose="02010800040101010101" pitchFamily="2" charset="-122"/>
                <a:ea typeface="华文行楷" panose="02010800040101010101" pitchFamily="2" charset="-122"/>
              </a:rPr>
              <a:t>数据库原理与应用</a:t>
            </a:r>
            <a:endParaRPr lang="zh-CN" altLang="en-US" sz="4800" dirty="0">
              <a:latin typeface="华文行楷" panose="02010800040101010101" pitchFamily="2" charset="-122"/>
              <a:ea typeface="华文行楷" panose="02010800040101010101" pitchFamily="2" charset="-122"/>
            </a:endParaRPr>
          </a:p>
        </p:txBody>
      </p:sp>
      <p:sp>
        <p:nvSpPr>
          <p:cNvPr id="4099" name="Rectangle 3"/>
          <p:cNvSpPr>
            <a:spLocks noGrp="1"/>
          </p:cNvSpPr>
          <p:nvPr>
            <p:ph type="subTitle" idx="4294967295"/>
          </p:nvPr>
        </p:nvSpPr>
        <p:spPr>
          <a:xfrm>
            <a:off x="1547813" y="2852738"/>
            <a:ext cx="6192837" cy="1584325"/>
          </a:xfrm>
          <a:ln/>
        </p:spPr>
        <p:txBody>
          <a:bodyPr vert="horz" wrap="square" lIns="91440" tIns="45720" rIns="91440" bIns="45720" anchor="t"/>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r>
              <a:rPr lang="zh-CN" altLang="en-US" sz="4000" dirty="0">
                <a:solidFill>
                  <a:srgbClr val="FF0000"/>
                </a:solidFill>
                <a:latin typeface="华文隶书" panose="02010800040101010101" pitchFamily="2" charset="-122"/>
                <a:ea typeface="华文隶书" panose="02010800040101010101" pitchFamily="2" charset="-122"/>
              </a:rPr>
              <a:t>第</a:t>
            </a:r>
            <a:r>
              <a:rPr lang="en-US" altLang="zh-CN" sz="4000" dirty="0">
                <a:solidFill>
                  <a:srgbClr val="FF0000"/>
                </a:solidFill>
                <a:latin typeface="华文隶书" panose="02010800040101010101" pitchFamily="2" charset="-122"/>
                <a:ea typeface="华文隶书" panose="02010800040101010101" pitchFamily="2" charset="-122"/>
              </a:rPr>
              <a:t>3</a:t>
            </a:r>
            <a:r>
              <a:rPr lang="zh-CN" altLang="en-US" sz="4000" dirty="0">
                <a:solidFill>
                  <a:srgbClr val="FF0000"/>
                </a:solidFill>
                <a:latin typeface="华文隶书" panose="02010800040101010101" pitchFamily="2" charset="-122"/>
                <a:ea typeface="华文隶书" panose="02010800040101010101" pitchFamily="2" charset="-122"/>
              </a:rPr>
              <a:t>章  关系数据库</a:t>
            </a:r>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p:txBody>
      </p:sp>
      <p:sp>
        <p:nvSpPr>
          <p:cNvPr id="8196" name="日期占位符 4"/>
          <p:cNvSpPr txBox="1">
            <a:spLocks noGrp="1"/>
          </p:cNvSpPr>
          <p:nvPr>
            <p:ph type="dt" sz="half" idx="10"/>
          </p:nvPr>
        </p:nvSpPr>
        <p:spPr>
          <a:xfrm>
            <a:off x="685800" y="6248400"/>
            <a:ext cx="2014538" cy="45720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fld>
            <a:endParaRPr lang="zh-CN" altLang="en-US" sz="1200" dirty="0"/>
          </a:p>
        </p:txBody>
      </p:sp>
      <p:sp>
        <p:nvSpPr>
          <p:cNvPr id="819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charRg st="1" end="12"/>
                                            </p:txEl>
                                          </p:spTgt>
                                        </p:tgtEl>
                                        <p:attrNameLst>
                                          <p:attrName>style.visibility</p:attrName>
                                        </p:attrNameLst>
                                      </p:cBhvr>
                                      <p:to>
                                        <p:strVal val="visible"/>
                                      </p:to>
                                    </p:set>
                                    <p:anim calcmode="lin" valueType="num">
                                      <p:cBhvr>
                                        <p:cTn id="7" dur="1000" fill="hold"/>
                                        <p:tgtEl>
                                          <p:spTgt spid="4099">
                                            <p:txEl>
                                              <p:charRg st="1" end="12"/>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charRg st="1" end="12"/>
                                            </p:txEl>
                                          </p:spTgt>
                                        </p:tgtEl>
                                        <p:attrNameLst>
                                          <p:attrName>ppt_h</p:attrName>
                                        </p:attrNameLst>
                                      </p:cBhvr>
                                      <p:tavLst>
                                        <p:tav tm="0">
                                          <p:val>
                                            <p:strVal val="#ppt_h"/>
                                          </p:val>
                                        </p:tav>
                                        <p:tav tm="100000">
                                          <p:val>
                                            <p:strVal val="#ppt_h"/>
                                          </p:val>
                                        </p:tav>
                                      </p:tavLst>
                                    </p:anim>
                                    <p:animEffect transition="in" filter="fade">
                                      <p:cBhvr>
                                        <p:cTn id="9" dur="1000"/>
                                        <p:tgtEl>
                                          <p:spTgt spid="4099">
                                            <p:txEl>
                                              <p:charRg st="1"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层次模型查找示例</a:t>
            </a:r>
            <a:endParaRPr lang="zh-CN" altLang="en-US" dirty="0">
              <a:solidFill>
                <a:srgbClr val="0000FF"/>
              </a:solidFill>
              <a:latin typeface="楷体_GB2312"/>
              <a:ea typeface="楷体_GB2312"/>
              <a:cs typeface="+mj-cs"/>
            </a:endParaRPr>
          </a:p>
        </p:txBody>
      </p:sp>
      <p:sp>
        <p:nvSpPr>
          <p:cNvPr id="1945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9460"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19461"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19462" name="Rectangle 6"/>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19463" name="Rectangle 9"/>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19464" name="Rectangle 11"/>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9465" name="Object 10"/>
          <p:cNvGraphicFramePr>
            <a:graphicFrameLocks noChangeAspect="1"/>
          </p:cNvGraphicFramePr>
          <p:nvPr/>
        </p:nvGraphicFramePr>
        <p:xfrm>
          <a:off x="1258888" y="1390650"/>
          <a:ext cx="6842125" cy="4630738"/>
        </p:xfrm>
        <a:graphic>
          <a:graphicData uri="http://schemas.openxmlformats.org/presentationml/2006/ole">
            <mc:AlternateContent xmlns:mc="http://schemas.openxmlformats.org/markup-compatibility/2006">
              <mc:Choice xmlns:v="urn:schemas-microsoft-com:vml" Requires="v">
                <p:oleObj spid="_x0000_s3076" name="" r:id="rId1" imgW="4613910" imgH="3131820" progId="Visio.Drawing.11">
                  <p:embed/>
                </p:oleObj>
              </mc:Choice>
              <mc:Fallback>
                <p:oleObj name="" r:id="rId1" imgW="4613910" imgH="3131820" progId="Visio.Drawing.11">
                  <p:embed/>
                  <p:pic>
                    <p:nvPicPr>
                      <p:cNvPr id="0" name="图片 3075"/>
                      <p:cNvPicPr/>
                      <p:nvPr/>
                    </p:nvPicPr>
                    <p:blipFill>
                      <a:blip r:embed="rId2"/>
                      <a:stretch>
                        <a:fillRect/>
                      </a:stretch>
                    </p:blipFill>
                    <p:spPr>
                      <a:xfrm>
                        <a:off x="1258888" y="1390650"/>
                        <a:ext cx="6842125" cy="4630738"/>
                      </a:xfrm>
                      <a:prstGeom prst="rect">
                        <a:avLst/>
                      </a:prstGeom>
                      <a:noFill/>
                      <a:ln w="38100">
                        <a:noFill/>
                        <a:miter/>
                      </a:ln>
                    </p:spPr>
                  </p:pic>
                </p:oleObj>
              </mc:Fallback>
            </mc:AlternateContent>
          </a:graphicData>
        </a:graphic>
      </p:graphicFrame>
      <p:sp>
        <p:nvSpPr>
          <p:cNvPr id="19466" name="Rectangle 13"/>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62476" name="Object 12"/>
          <p:cNvGraphicFramePr>
            <a:graphicFrameLocks noChangeAspect="1"/>
          </p:cNvGraphicFramePr>
          <p:nvPr/>
        </p:nvGraphicFramePr>
        <p:xfrm>
          <a:off x="4835525" y="4497388"/>
          <a:ext cx="2449513" cy="792162"/>
        </p:xfrm>
        <a:graphic>
          <a:graphicData uri="http://schemas.openxmlformats.org/presentationml/2006/ole">
            <mc:AlternateContent xmlns:mc="http://schemas.openxmlformats.org/markup-compatibility/2006">
              <mc:Choice xmlns:v="urn:schemas-microsoft-com:vml" Requires="v">
                <p:oleObj spid="_x0000_s3077" name="" r:id="rId3" imgW="1660525" imgH="504190" progId="Visio.Drawing.11">
                  <p:embed/>
                </p:oleObj>
              </mc:Choice>
              <mc:Fallback>
                <p:oleObj name="" r:id="rId3" imgW="1660525" imgH="504190" progId="Visio.Drawing.11">
                  <p:embed/>
                  <p:pic>
                    <p:nvPicPr>
                      <p:cNvPr id="0" name="图片 3076"/>
                      <p:cNvPicPr/>
                      <p:nvPr/>
                    </p:nvPicPr>
                    <p:blipFill>
                      <a:blip r:embed="rId4"/>
                      <a:stretch>
                        <a:fillRect/>
                      </a:stretch>
                    </p:blipFill>
                    <p:spPr>
                      <a:xfrm>
                        <a:off x="4835525" y="4497388"/>
                        <a:ext cx="2449513" cy="792162"/>
                      </a:xfrm>
                      <a:prstGeom prst="rect">
                        <a:avLst/>
                      </a:prstGeom>
                      <a:noFill/>
                      <a:ln w="38100">
                        <a:noFill/>
                        <a:miter/>
                      </a:ln>
                    </p:spPr>
                  </p:pic>
                </p:oleObj>
              </mc:Fallback>
            </mc:AlternateContent>
          </a:graphicData>
        </a:graphic>
      </p:graphicFrame>
      <p:sp>
        <p:nvSpPr>
          <p:cNvPr id="19468" name="Rectangle 15"/>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pic>
        <p:nvPicPr>
          <p:cNvPr id="62480" name="Picture 16"/>
          <p:cNvPicPr>
            <a:picLocks noChangeAspect="1"/>
          </p:cNvPicPr>
          <p:nvPr/>
        </p:nvPicPr>
        <p:blipFill>
          <a:blip r:embed="rId5"/>
          <a:stretch>
            <a:fillRect/>
          </a:stretch>
        </p:blipFill>
        <p:spPr>
          <a:xfrm>
            <a:off x="3322638" y="1881188"/>
            <a:ext cx="1681162" cy="412750"/>
          </a:xfrm>
          <a:prstGeom prst="rect">
            <a:avLst/>
          </a:prstGeom>
          <a:noFill/>
          <a:ln w="9525">
            <a:noFill/>
          </a:ln>
        </p:spPr>
      </p:pic>
      <p:sp>
        <p:nvSpPr>
          <p:cNvPr id="19470" name="Rectangle 18"/>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19471" name="Rectangle 20"/>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62483" name="Object 19"/>
          <p:cNvGraphicFramePr>
            <a:graphicFrameLocks noChangeAspect="1"/>
          </p:cNvGraphicFramePr>
          <p:nvPr/>
        </p:nvGraphicFramePr>
        <p:xfrm>
          <a:off x="2363788" y="3165475"/>
          <a:ext cx="2495550" cy="550863"/>
        </p:xfrm>
        <a:graphic>
          <a:graphicData uri="http://schemas.openxmlformats.org/presentationml/2006/ole">
            <mc:AlternateContent xmlns:mc="http://schemas.openxmlformats.org/markup-compatibility/2006">
              <mc:Choice xmlns:v="urn:schemas-microsoft-com:vml" Requires="v">
                <p:oleObj spid="_x0000_s3079" name="" r:id="rId6" imgW="1692275" imgH="367665" progId="Visio.Drawing.11">
                  <p:embed/>
                </p:oleObj>
              </mc:Choice>
              <mc:Fallback>
                <p:oleObj name="" r:id="rId6" imgW="1692275" imgH="367665" progId="Visio.Drawing.11">
                  <p:embed/>
                  <p:pic>
                    <p:nvPicPr>
                      <p:cNvPr id="0" name="图片 3078"/>
                      <p:cNvPicPr/>
                      <p:nvPr/>
                    </p:nvPicPr>
                    <p:blipFill>
                      <a:blip r:embed="rId7"/>
                      <a:stretch>
                        <a:fillRect/>
                      </a:stretch>
                    </p:blipFill>
                    <p:spPr>
                      <a:xfrm>
                        <a:off x="2363788" y="3165475"/>
                        <a:ext cx="2495550" cy="550863"/>
                      </a:xfrm>
                      <a:prstGeom prst="rect">
                        <a:avLst/>
                      </a:prstGeom>
                      <a:noFill/>
                      <a:ln w="38100">
                        <a:noFill/>
                        <a:miter/>
                      </a:ln>
                    </p:spPr>
                  </p:pic>
                </p:oleObj>
              </mc:Fallback>
            </mc:AlternateContent>
          </a:graphicData>
        </a:graphic>
      </p:graphicFrame>
      <p:sp>
        <p:nvSpPr>
          <p:cNvPr id="19473" name="Rectangle 2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62485" name="Object 21"/>
          <p:cNvGraphicFramePr>
            <a:graphicFrameLocks noChangeAspect="1"/>
          </p:cNvGraphicFramePr>
          <p:nvPr/>
        </p:nvGraphicFramePr>
        <p:xfrm>
          <a:off x="4557713" y="3211513"/>
          <a:ext cx="974725" cy="1225550"/>
        </p:xfrm>
        <a:graphic>
          <a:graphicData uri="http://schemas.openxmlformats.org/presentationml/2006/ole">
            <mc:AlternateContent xmlns:mc="http://schemas.openxmlformats.org/markup-compatibility/2006">
              <mc:Choice xmlns:v="urn:schemas-microsoft-com:vml" Requires="v">
                <p:oleObj spid="_x0000_s3078" name="" r:id="rId8" imgW="693420" imgH="819785" progId="Visio.Drawing.11">
                  <p:embed/>
                </p:oleObj>
              </mc:Choice>
              <mc:Fallback>
                <p:oleObj name="" r:id="rId8" imgW="693420" imgH="819785" progId="Visio.Drawing.11">
                  <p:embed/>
                  <p:pic>
                    <p:nvPicPr>
                      <p:cNvPr id="0" name="图片 3077"/>
                      <p:cNvPicPr/>
                      <p:nvPr/>
                    </p:nvPicPr>
                    <p:blipFill>
                      <a:blip r:embed="rId9"/>
                      <a:stretch>
                        <a:fillRect/>
                      </a:stretch>
                    </p:blipFill>
                    <p:spPr>
                      <a:xfrm>
                        <a:off x="4557713" y="3211513"/>
                        <a:ext cx="974725" cy="1225550"/>
                      </a:xfrm>
                      <a:prstGeom prst="rect">
                        <a:avLst/>
                      </a:prstGeom>
                      <a:noFill/>
                      <a:ln w="38100">
                        <a:noFill/>
                        <a:miter/>
                      </a:ln>
                    </p:spPr>
                  </p:pic>
                </p:oleObj>
              </mc:Fallback>
            </mc:AlternateContent>
          </a:graphicData>
        </a:graphic>
      </p:graphicFrame>
      <p:sp>
        <p:nvSpPr>
          <p:cNvPr id="19475" name="灯片编号占位符 1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6"/>
                                        </p:tgtEl>
                                        <p:attrNameLst>
                                          <p:attrName>style.visibility</p:attrName>
                                        </p:attrNameLst>
                                      </p:cBhvr>
                                      <p:to>
                                        <p:strVal val="visible"/>
                                      </p:to>
                                    </p:set>
                                    <p:animEffect transition="in" filter="blinds(horizontal)">
                                      <p:cBhvr>
                                        <p:cTn id="7" dur="500"/>
                                        <p:tgtEl>
                                          <p:spTgt spid="6247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2480"/>
                                        </p:tgtEl>
                                        <p:attrNameLst>
                                          <p:attrName>style.visibility</p:attrName>
                                        </p:attrNameLst>
                                      </p:cBhvr>
                                      <p:to>
                                        <p:strVal val="visible"/>
                                      </p:to>
                                    </p:set>
                                    <p:anim calcmode="lin" valueType="num">
                                      <p:cBhvr>
                                        <p:cTn id="12" dur="1000" fill="hold"/>
                                        <p:tgtEl>
                                          <p:spTgt spid="62480"/>
                                        </p:tgtEl>
                                        <p:attrNameLst>
                                          <p:attrName>ppt_w</p:attrName>
                                        </p:attrNameLst>
                                      </p:cBhvr>
                                      <p:tavLst>
                                        <p:tav tm="0">
                                          <p:val>
                                            <p:strVal val="#ppt_w*0.70"/>
                                          </p:val>
                                        </p:tav>
                                        <p:tav tm="100000">
                                          <p:val>
                                            <p:strVal val="#ppt_w"/>
                                          </p:val>
                                        </p:tav>
                                      </p:tavLst>
                                    </p:anim>
                                    <p:anim calcmode="lin" valueType="num">
                                      <p:cBhvr>
                                        <p:cTn id="13" dur="1000" fill="hold"/>
                                        <p:tgtEl>
                                          <p:spTgt spid="62480"/>
                                        </p:tgtEl>
                                        <p:attrNameLst>
                                          <p:attrName>ppt_h</p:attrName>
                                        </p:attrNameLst>
                                      </p:cBhvr>
                                      <p:tavLst>
                                        <p:tav tm="0">
                                          <p:val>
                                            <p:strVal val="#ppt_h"/>
                                          </p:val>
                                        </p:tav>
                                        <p:tav tm="100000">
                                          <p:val>
                                            <p:strVal val="#ppt_h"/>
                                          </p:val>
                                        </p:tav>
                                      </p:tavLst>
                                    </p:anim>
                                    <p:animEffect transition="in" filter="fade">
                                      <p:cBhvr>
                                        <p:cTn id="14" dur="1000"/>
                                        <p:tgtEl>
                                          <p:spTgt spid="62480"/>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62483"/>
                                        </p:tgtEl>
                                        <p:attrNameLst>
                                          <p:attrName>style.visibility</p:attrName>
                                        </p:attrNameLst>
                                      </p:cBhvr>
                                      <p:to>
                                        <p:strVal val="visible"/>
                                      </p:to>
                                    </p:set>
                                    <p:animEffect transition="in" filter="blinds(horizontal)">
                                      <p:cBhvr>
                                        <p:cTn id="18" dur="500"/>
                                        <p:tgtEl>
                                          <p:spTgt spid="62483"/>
                                        </p:tgtEl>
                                      </p:cBhvr>
                                    </p:animEffect>
                                  </p:childTnLst>
                                </p:cTn>
                              </p:par>
                            </p:childTnLst>
                          </p:cTn>
                        </p:par>
                        <p:par>
                          <p:cTn id="19" fill="hold">
                            <p:stCondLst>
                              <p:cond delay="1500"/>
                            </p:stCondLst>
                            <p:childTnLst>
                              <p:par>
                                <p:cTn id="20" presetID="35" presetClass="emph" presetSubtype="0" fill="hold" nodeType="afterEffect">
                                  <p:stCondLst>
                                    <p:cond delay="0"/>
                                  </p:stCondLst>
                                  <p:childTnLst>
                                    <p:anim calcmode="discrete" valueType="str">
                                      <p:cBhvr>
                                        <p:cTn id="21" dur="1000" fill="hold"/>
                                        <p:tgtEl>
                                          <p:spTgt spid="62483"/>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55" presetClass="entr" presetSubtype="0" fill="hold" nodeType="afterEffect">
                                  <p:stCondLst>
                                    <p:cond delay="0"/>
                                  </p:stCondLst>
                                  <p:childTnLst>
                                    <p:set>
                                      <p:cBhvr>
                                        <p:cTn id="24" dur="1" fill="hold">
                                          <p:stCondLst>
                                            <p:cond delay="0"/>
                                          </p:stCondLst>
                                        </p:cTn>
                                        <p:tgtEl>
                                          <p:spTgt spid="62485"/>
                                        </p:tgtEl>
                                        <p:attrNameLst>
                                          <p:attrName>style.visibility</p:attrName>
                                        </p:attrNameLst>
                                      </p:cBhvr>
                                      <p:to>
                                        <p:strVal val="visible"/>
                                      </p:to>
                                    </p:set>
                                    <p:anim calcmode="lin" valueType="num">
                                      <p:cBhvr>
                                        <p:cTn id="25" dur="1000" fill="hold"/>
                                        <p:tgtEl>
                                          <p:spTgt spid="62485"/>
                                        </p:tgtEl>
                                        <p:attrNameLst>
                                          <p:attrName>ppt_w</p:attrName>
                                        </p:attrNameLst>
                                      </p:cBhvr>
                                      <p:tavLst>
                                        <p:tav tm="0">
                                          <p:val>
                                            <p:strVal val="#ppt_w*0.70"/>
                                          </p:val>
                                        </p:tav>
                                        <p:tav tm="100000">
                                          <p:val>
                                            <p:strVal val="#ppt_w"/>
                                          </p:val>
                                        </p:tav>
                                      </p:tavLst>
                                    </p:anim>
                                    <p:anim calcmode="lin" valueType="num">
                                      <p:cBhvr>
                                        <p:cTn id="26" dur="1000" fill="hold"/>
                                        <p:tgtEl>
                                          <p:spTgt spid="62485"/>
                                        </p:tgtEl>
                                        <p:attrNameLst>
                                          <p:attrName>ppt_h</p:attrName>
                                        </p:attrNameLst>
                                      </p:cBhvr>
                                      <p:tavLst>
                                        <p:tav tm="0">
                                          <p:val>
                                            <p:strVal val="#ppt_h"/>
                                          </p:val>
                                        </p:tav>
                                        <p:tav tm="100000">
                                          <p:val>
                                            <p:strVal val="#ppt_h"/>
                                          </p:val>
                                        </p:tav>
                                      </p:tavLst>
                                    </p:anim>
                                    <p:animEffect transition="in" filter="fade">
                                      <p:cBhvr>
                                        <p:cTn id="27" dur="1000"/>
                                        <p:tgtEl>
                                          <p:spTgt spid="62485"/>
                                        </p:tgtEl>
                                      </p:cBhvr>
                                    </p:animEffect>
                                  </p:childTnLst>
                                </p:cTn>
                              </p:par>
                            </p:childTnLst>
                          </p:cTn>
                        </p:par>
                        <p:par>
                          <p:cTn id="28" fill="hold">
                            <p:stCondLst>
                              <p:cond delay="3500"/>
                            </p:stCondLst>
                            <p:childTnLst>
                              <p:par>
                                <p:cTn id="29" presetID="35" presetClass="emph" presetSubtype="0" fill="hold" nodeType="afterEffect">
                                  <p:stCondLst>
                                    <p:cond delay="0"/>
                                  </p:stCondLst>
                                  <p:childTnLst>
                                    <p:anim calcmode="discrete" valueType="str">
                                      <p:cBhvr>
                                        <p:cTn id="30" dur="1000" fill="hold"/>
                                        <p:tgtEl>
                                          <p:spTgt spid="62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关系模型查找示例</a:t>
            </a:r>
            <a:endParaRPr lang="zh-CN" altLang="en-US" dirty="0">
              <a:solidFill>
                <a:srgbClr val="0000FF"/>
              </a:solidFill>
              <a:latin typeface="楷体_GB2312"/>
              <a:ea typeface="楷体_GB2312"/>
              <a:cs typeface="+mj-cs"/>
            </a:endParaRPr>
          </a:p>
        </p:txBody>
      </p:sp>
      <p:sp>
        <p:nvSpPr>
          <p:cNvPr id="2048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900113" y="1700213"/>
          <a:ext cx="7272338" cy="3529013"/>
        </p:xfrm>
        <a:graphic>
          <a:graphicData uri="http://schemas.openxmlformats.org/drawingml/2006/table">
            <a:tbl>
              <a:tblPr/>
              <a:tblGrid>
                <a:gridCol w="1453777"/>
                <a:gridCol w="1454640"/>
                <a:gridCol w="1454640"/>
                <a:gridCol w="1454640"/>
                <a:gridCol w="1454640"/>
              </a:tblGrid>
              <a:tr h="576972">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学</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号</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姓</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名</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年</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龄</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性</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别</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所</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在</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系</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0811101</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李勇</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0811102</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刘晨</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0811103</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王敏</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561">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张立</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561">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吴宾</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900113" y="4005263"/>
          <a:ext cx="7272338" cy="611188"/>
        </p:xfrm>
        <a:graphic>
          <a:graphicData uri="http://schemas.openxmlformats.org/drawingml/2006/table">
            <a:tbl>
              <a:tblPr/>
              <a:tblGrid>
                <a:gridCol w="1453777"/>
                <a:gridCol w="1454640"/>
                <a:gridCol w="1454640"/>
                <a:gridCol w="1454640"/>
                <a:gridCol w="1454640"/>
              </a:tblGrid>
              <a:tr h="611187">
                <a:tc>
                  <a:txBody>
                    <a:bodyPr/>
                    <a:lstStyle/>
                    <a:p>
                      <a:pPr algn="ctr">
                        <a:spcBef>
                          <a:spcPts val="240"/>
                        </a:spcBef>
                        <a:spcAft>
                          <a:spcPts val="240"/>
                        </a:spcAft>
                      </a:pPr>
                      <a:r>
                        <a:rPr lang="en-US" sz="2000" b="1" kern="1000" dirty="0">
                          <a:solidFill>
                            <a:srgbClr val="FF00FF"/>
                          </a:solidFill>
                          <a:latin typeface="Times New Roman" panose="02020603050405020304"/>
                          <a:ea typeface="方正书宋简体"/>
                          <a:cs typeface="Times New Roman" panose="02020603050405020304"/>
                        </a:rPr>
                        <a:t>0821101</a:t>
                      </a:r>
                      <a:endParaRPr lang="zh-CN" sz="2000" b="1" kern="1000" dirty="0">
                        <a:solidFill>
                          <a:srgbClr val="FF00FF"/>
                        </a:solidFill>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FF"/>
                          </a:solidFill>
                          <a:latin typeface="Times New Roman" panose="02020603050405020304"/>
                          <a:ea typeface="方正书宋简体"/>
                          <a:cs typeface="Times New Roman" panose="02020603050405020304"/>
                        </a:rPr>
                        <a:t>张立</a:t>
                      </a:r>
                      <a:endParaRPr lang="zh-CN" sz="2000" b="1" kern="1000" dirty="0">
                        <a:solidFill>
                          <a:srgbClr val="FF00FF"/>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solidFill>
                            <a:srgbClr val="FF00FF"/>
                          </a:solidFill>
                          <a:latin typeface="Times New Roman" panose="02020603050405020304"/>
                          <a:ea typeface="方正书宋简体"/>
                          <a:cs typeface="Times New Roman" panose="02020603050405020304"/>
                        </a:rPr>
                        <a:t>20</a:t>
                      </a:r>
                      <a:endParaRPr lang="zh-CN" sz="2000" b="1" kern="1000" dirty="0">
                        <a:solidFill>
                          <a:srgbClr val="FF00FF"/>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FF"/>
                          </a:solidFill>
                          <a:latin typeface="Times New Roman" panose="02020603050405020304"/>
                          <a:ea typeface="方正书宋简体"/>
                          <a:cs typeface="Times New Roman" panose="02020603050405020304"/>
                        </a:rPr>
                        <a:t>男</a:t>
                      </a:r>
                      <a:endParaRPr lang="zh-CN" sz="2000" b="1" kern="1000" dirty="0">
                        <a:solidFill>
                          <a:srgbClr val="FF00FF"/>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FF"/>
                          </a:solidFill>
                          <a:latin typeface="Times New Roman" panose="02020603050405020304"/>
                          <a:ea typeface="方正书宋简体"/>
                          <a:cs typeface="Times New Roman" panose="02020603050405020304"/>
                        </a:rPr>
                        <a:t>信息管理系</a:t>
                      </a:r>
                      <a:endParaRPr lang="zh-CN" sz="2000" b="1" kern="1000" dirty="0">
                        <a:solidFill>
                          <a:srgbClr val="FF00FF"/>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38"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关系操作</a:t>
            </a:r>
            <a:endParaRPr lang="zh-CN" altLang="en-US" dirty="0">
              <a:solidFill>
                <a:srgbClr val="0000FF"/>
              </a:solidFill>
              <a:latin typeface="楷体_GB2312"/>
              <a:ea typeface="楷体_GB2312"/>
              <a:cs typeface="+mj-cs"/>
            </a:endParaRPr>
          </a:p>
        </p:txBody>
      </p:sp>
      <p:sp>
        <p:nvSpPr>
          <p:cNvPr id="2150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关系模型的数据操作主要包括：</a:t>
            </a:r>
            <a:endParaRPr lang="en-US" altLang="zh-CN" dirty="0">
              <a:latin typeface="仿宋_GB2312"/>
              <a:ea typeface="仿宋_GB2312"/>
              <a:cs typeface="+mn-cs"/>
            </a:endParaRPr>
          </a:p>
          <a:p>
            <a:pPr lvl="1"/>
            <a:r>
              <a:rPr lang="zh-CN" altLang="zh-CN" dirty="0">
                <a:latin typeface="仿宋_GB2312"/>
                <a:ea typeface="仿宋_GB2312"/>
              </a:rPr>
              <a:t>查询</a:t>
            </a:r>
            <a:r>
              <a:rPr lang="zh-CN" altLang="en-US" dirty="0">
                <a:latin typeface="仿宋_GB2312"/>
                <a:ea typeface="仿宋_GB2312"/>
              </a:rPr>
              <a:t>、</a:t>
            </a:r>
            <a:r>
              <a:rPr lang="zh-CN" altLang="zh-CN" dirty="0">
                <a:latin typeface="仿宋_GB2312"/>
                <a:ea typeface="仿宋_GB2312"/>
              </a:rPr>
              <a:t>插入</a:t>
            </a:r>
            <a:r>
              <a:rPr lang="zh-CN" altLang="en-US" dirty="0">
                <a:latin typeface="仿宋_GB2312"/>
                <a:ea typeface="仿宋_GB2312"/>
              </a:rPr>
              <a:t>、</a:t>
            </a:r>
            <a:r>
              <a:rPr lang="zh-CN" altLang="zh-CN" dirty="0">
                <a:latin typeface="仿宋_GB2312"/>
                <a:ea typeface="仿宋_GB2312"/>
              </a:rPr>
              <a:t>删除</a:t>
            </a:r>
            <a:r>
              <a:rPr lang="zh-CN" altLang="en-US" dirty="0">
                <a:latin typeface="仿宋_GB2312"/>
                <a:ea typeface="仿宋_GB2312"/>
              </a:rPr>
              <a:t>、</a:t>
            </a:r>
            <a:r>
              <a:rPr lang="zh-CN" altLang="zh-CN" dirty="0">
                <a:latin typeface="仿宋_GB2312"/>
                <a:ea typeface="仿宋_GB2312"/>
              </a:rPr>
              <a:t>更改</a:t>
            </a:r>
            <a:endParaRPr lang="en-US" altLang="zh-CN" dirty="0">
              <a:latin typeface="仿宋_GB2312"/>
              <a:ea typeface="仿宋_GB2312"/>
            </a:endParaRPr>
          </a:p>
          <a:p>
            <a:pPr/>
            <a:r>
              <a:rPr lang="zh-CN" altLang="zh-CN" dirty="0">
                <a:latin typeface="仿宋_GB2312"/>
                <a:ea typeface="仿宋_GB2312"/>
                <a:cs typeface="+mn-cs"/>
              </a:rPr>
              <a:t>关系数据库中的信息表示方式</a:t>
            </a:r>
            <a:r>
              <a:rPr lang="zh-CN" altLang="en-US" dirty="0">
                <a:latin typeface="仿宋_GB2312"/>
                <a:ea typeface="仿宋_GB2312"/>
                <a:cs typeface="+mn-cs"/>
              </a:rPr>
              <a:t>：</a:t>
            </a:r>
            <a:r>
              <a:rPr lang="zh-CN" altLang="zh-CN" dirty="0">
                <a:latin typeface="仿宋_GB2312"/>
                <a:ea typeface="仿宋_GB2312"/>
                <a:cs typeface="+mn-cs"/>
              </a:rPr>
              <a:t>表中的行列位置有明确的值</a:t>
            </a:r>
            <a:r>
              <a:rPr lang="en-US" altLang="zh-CN" dirty="0">
                <a:latin typeface="仿宋_GB2312"/>
                <a:ea typeface="仿宋_GB2312"/>
                <a:cs typeface="+mn-cs"/>
              </a:rPr>
              <a:t>——</a:t>
            </a:r>
            <a:r>
              <a:rPr lang="zh-CN" altLang="zh-CN" dirty="0">
                <a:latin typeface="仿宋_GB2312"/>
                <a:ea typeface="仿宋_GB2312"/>
                <a:cs typeface="+mn-cs"/>
              </a:rPr>
              <a:t>逻辑层。</a:t>
            </a:r>
            <a:endParaRPr lang="zh-CN" altLang="en-US" dirty="0">
              <a:latin typeface="仿宋_GB2312"/>
              <a:ea typeface="仿宋_GB2312"/>
              <a:cs typeface="+mn-cs"/>
            </a:endParaRPr>
          </a:p>
        </p:txBody>
      </p:sp>
      <p:sp>
        <p:nvSpPr>
          <p:cNvPr id="215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150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关系数据库的物理层</a:t>
            </a:r>
            <a:endParaRPr lang="zh-CN" altLang="en-US" dirty="0">
              <a:solidFill>
                <a:srgbClr val="0000FF"/>
              </a:solidFill>
              <a:latin typeface="楷体_GB2312"/>
              <a:ea typeface="楷体_GB2312"/>
              <a:cs typeface="+mj-cs"/>
            </a:endParaRPr>
          </a:p>
        </p:txBody>
      </p:sp>
      <p:sp>
        <p:nvSpPr>
          <p:cNvPr id="22531" name="内容占位符 2"/>
          <p:cNvSpPr>
            <a:spLocks noGrp="1"/>
          </p:cNvSpPr>
          <p:nvPr>
            <p:ph idx="1"/>
          </p:nvPr>
        </p:nvSpPr>
        <p:spPr>
          <a:xfrm>
            <a:off x="539750" y="1412875"/>
            <a:ext cx="8208963" cy="4678363"/>
          </a:xfrm>
          <a:ln/>
        </p:spPr>
        <p:txBody>
          <a:bodyPr vert="horz" wrap="square" lIns="91440" tIns="45720" rIns="91440" bIns="45720" anchor="t"/>
          <a:p>
            <a:pPr/>
            <a:r>
              <a:rPr lang="zh-CN" altLang="zh-CN" dirty="0">
                <a:latin typeface="仿宋_GB2312"/>
                <a:ea typeface="仿宋_GB2312"/>
                <a:cs typeface="+mn-cs"/>
              </a:rPr>
              <a:t>关系数据库在物理层也使用指针，但这些物理层的存储细节对用户来说都是不可见的，用户所看到的物理层实际上就是存放数据的数据库文件</a:t>
            </a:r>
            <a:r>
              <a:rPr lang="en-US" altLang="zh-CN" dirty="0">
                <a:latin typeface="仿宋_GB2312"/>
                <a:ea typeface="仿宋_GB2312"/>
                <a:cs typeface="+mn-cs"/>
              </a:rPr>
              <a:t>:</a:t>
            </a:r>
            <a:endParaRPr lang="en-US" altLang="zh-CN" dirty="0">
              <a:latin typeface="仿宋_GB2312"/>
              <a:ea typeface="仿宋_GB2312"/>
              <a:cs typeface="+mn-cs"/>
            </a:endParaRPr>
          </a:p>
          <a:p>
            <a:pPr lvl="1"/>
            <a:r>
              <a:rPr lang="zh-CN" altLang="zh-CN" dirty="0">
                <a:latin typeface="仿宋_GB2312"/>
                <a:ea typeface="仿宋_GB2312"/>
              </a:rPr>
              <a:t>文件名</a:t>
            </a:r>
            <a:endParaRPr lang="en-US" altLang="zh-CN" dirty="0">
              <a:latin typeface="仿宋_GB2312"/>
              <a:ea typeface="仿宋_GB2312"/>
            </a:endParaRPr>
          </a:p>
          <a:p>
            <a:pPr lvl="1"/>
            <a:r>
              <a:rPr lang="zh-CN" altLang="zh-CN" dirty="0">
                <a:latin typeface="仿宋_GB2312"/>
                <a:ea typeface="仿宋_GB2312"/>
              </a:rPr>
              <a:t>存放位置</a:t>
            </a:r>
            <a:endParaRPr lang="zh-CN" altLang="en-US" dirty="0">
              <a:latin typeface="仿宋_GB2312"/>
              <a:ea typeface="仿宋_GB2312"/>
            </a:endParaRPr>
          </a:p>
        </p:txBody>
      </p:sp>
      <p:sp>
        <p:nvSpPr>
          <p:cNvPr id="225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253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关系语言特点</a:t>
            </a:r>
            <a:endParaRPr lang="zh-CN" altLang="en-US" dirty="0">
              <a:solidFill>
                <a:srgbClr val="0000FF"/>
              </a:solidFill>
              <a:latin typeface="楷体_GB2312"/>
              <a:ea typeface="楷体_GB2312"/>
              <a:cs typeface="+mj-cs"/>
            </a:endParaRPr>
          </a:p>
        </p:txBody>
      </p:sp>
      <p:sp>
        <p:nvSpPr>
          <p:cNvPr id="2355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关系操作是通过关系语言实现的，关系语言的特点是</a:t>
            </a:r>
            <a:r>
              <a:rPr lang="zh-CN" altLang="zh-CN" dirty="0">
                <a:solidFill>
                  <a:srgbClr val="FF0000"/>
                </a:solidFill>
                <a:latin typeface="仿宋_GB2312"/>
                <a:ea typeface="仿宋_GB2312"/>
                <a:cs typeface="+mn-cs"/>
              </a:rPr>
              <a:t>高度非过程化</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sz="3400" dirty="0">
                <a:latin typeface="仿宋_GB2312"/>
                <a:ea typeface="仿宋_GB2312"/>
              </a:rPr>
              <a:t>用户不必关心数据的存取路径和存取过程，只需要提出数据请求，</a:t>
            </a:r>
            <a:r>
              <a:rPr lang="en-US" altLang="zh-CN" sz="3400" dirty="0">
                <a:latin typeface="仿宋_GB2312"/>
                <a:ea typeface="仿宋_GB2312"/>
              </a:rPr>
              <a:t>DBMS</a:t>
            </a:r>
            <a:r>
              <a:rPr lang="zh-CN" altLang="zh-CN" sz="3400" dirty="0">
                <a:latin typeface="仿宋_GB2312"/>
                <a:ea typeface="仿宋_GB2312"/>
              </a:rPr>
              <a:t>会自动完成用户请求的操作；</a:t>
            </a:r>
            <a:endParaRPr lang="zh-CN" altLang="zh-CN" sz="3400" dirty="0">
              <a:latin typeface="仿宋_GB2312"/>
              <a:ea typeface="仿宋_GB2312"/>
            </a:endParaRPr>
          </a:p>
          <a:p>
            <a:pPr lvl="1"/>
            <a:r>
              <a:rPr lang="zh-CN" altLang="zh-CN" sz="3400" dirty="0">
                <a:latin typeface="仿宋_GB2312"/>
                <a:ea typeface="仿宋_GB2312"/>
              </a:rPr>
              <a:t>用户没有必要编写程序代码来实现对数据的重复操作。</a:t>
            </a:r>
            <a:endParaRPr lang="zh-CN" altLang="en-US" sz="3400" dirty="0">
              <a:latin typeface="仿宋_GB2312"/>
              <a:ea typeface="仿宋_GB2312"/>
            </a:endParaRPr>
          </a:p>
        </p:txBody>
      </p:sp>
      <p:sp>
        <p:nvSpPr>
          <p:cNvPr id="235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355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3.1.3 </a:t>
            </a:r>
            <a:r>
              <a:rPr lang="zh-CN" altLang="zh-CN" dirty="0">
                <a:solidFill>
                  <a:srgbClr val="0000FF"/>
                </a:solidFill>
                <a:latin typeface="楷体_GB2312"/>
                <a:ea typeface="楷体_GB2312"/>
                <a:cs typeface="+mj-cs"/>
              </a:rPr>
              <a:t>数据完整性约束</a:t>
            </a:r>
            <a:endParaRPr lang="zh-CN" altLang="en-US" b="0" dirty="0">
              <a:solidFill>
                <a:srgbClr val="0000FF"/>
              </a:solidFill>
              <a:latin typeface="楷体_GB2312"/>
              <a:ea typeface="楷体_GB2312"/>
              <a:cs typeface="+mj-cs"/>
            </a:endParaRPr>
          </a:p>
        </p:txBody>
      </p:sp>
      <p:sp>
        <p:nvSpPr>
          <p:cNvPr id="2457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数据的完整性是指保证数据正确性的特征。</a:t>
            </a:r>
            <a:endParaRPr lang="en-US" altLang="zh-CN" dirty="0">
              <a:latin typeface="仿宋_GB2312"/>
              <a:ea typeface="仿宋_GB2312"/>
              <a:cs typeface="+mn-cs"/>
            </a:endParaRPr>
          </a:p>
          <a:p>
            <a:pPr/>
            <a:r>
              <a:rPr lang="zh-CN" altLang="zh-CN" dirty="0">
                <a:latin typeface="仿宋_GB2312"/>
                <a:ea typeface="仿宋_GB2312"/>
                <a:cs typeface="+mn-cs"/>
              </a:rPr>
              <a:t>数据完整性是一种</a:t>
            </a:r>
            <a:r>
              <a:rPr lang="zh-CN" altLang="zh-CN" dirty="0">
                <a:solidFill>
                  <a:srgbClr val="FF0000"/>
                </a:solidFill>
                <a:latin typeface="仿宋_GB2312"/>
                <a:ea typeface="仿宋_GB2312"/>
                <a:cs typeface="+mn-cs"/>
              </a:rPr>
              <a:t>语义概念</a:t>
            </a:r>
            <a:r>
              <a:rPr lang="zh-CN" altLang="zh-CN" dirty="0">
                <a:latin typeface="仿宋_GB2312"/>
                <a:ea typeface="仿宋_GB2312"/>
                <a:cs typeface="+mn-cs"/>
              </a:rPr>
              <a:t>，包括：</a:t>
            </a:r>
            <a:endParaRPr lang="zh-CN" altLang="zh-CN" dirty="0">
              <a:latin typeface="仿宋_GB2312"/>
              <a:ea typeface="仿宋_GB2312"/>
              <a:cs typeface="+mn-cs"/>
            </a:endParaRPr>
          </a:p>
          <a:p>
            <a:pPr lvl="1"/>
            <a:r>
              <a:rPr lang="zh-CN" altLang="zh-CN" sz="3400" dirty="0">
                <a:latin typeface="仿宋_GB2312"/>
                <a:ea typeface="仿宋_GB2312"/>
              </a:rPr>
              <a:t>与现实世界中应用需求的数据的相容性和正确性；</a:t>
            </a:r>
            <a:endParaRPr lang="zh-CN" altLang="zh-CN" sz="3400" dirty="0">
              <a:latin typeface="仿宋_GB2312"/>
              <a:ea typeface="仿宋_GB2312"/>
            </a:endParaRPr>
          </a:p>
          <a:p>
            <a:pPr lvl="1"/>
            <a:r>
              <a:rPr lang="zh-CN" altLang="zh-CN" sz="3400" dirty="0">
                <a:latin typeface="仿宋_GB2312"/>
                <a:ea typeface="仿宋_GB2312"/>
              </a:rPr>
              <a:t>数据库内数据之间的相容性和正确性。</a:t>
            </a:r>
            <a:endParaRPr lang="zh-CN" altLang="en-US" sz="3400" dirty="0">
              <a:latin typeface="仿宋_GB2312"/>
              <a:ea typeface="仿宋_GB2312"/>
            </a:endParaRPr>
          </a:p>
        </p:txBody>
      </p:sp>
      <p:sp>
        <p:nvSpPr>
          <p:cNvPr id="245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458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数据完整性</a:t>
            </a:r>
            <a:endParaRPr lang="zh-CN" altLang="en-US" dirty="0">
              <a:solidFill>
                <a:srgbClr val="0000FF"/>
              </a:solidFill>
              <a:latin typeface="楷体_GB2312"/>
              <a:ea typeface="楷体_GB2312"/>
              <a:cs typeface="+mj-cs"/>
            </a:endParaRPr>
          </a:p>
        </p:txBody>
      </p:sp>
      <p:sp>
        <p:nvSpPr>
          <p:cNvPr id="25603" name="内容占位符 2"/>
          <p:cNvSpPr>
            <a:spLocks noGrp="1"/>
          </p:cNvSpPr>
          <p:nvPr>
            <p:ph idx="1"/>
          </p:nvPr>
        </p:nvSpPr>
        <p:spPr>
          <a:xfrm>
            <a:off x="566738" y="1341438"/>
            <a:ext cx="8001000" cy="4751387"/>
          </a:xfrm>
          <a:ln/>
        </p:spPr>
        <p:txBody>
          <a:bodyPr vert="horz" wrap="square" lIns="91440" tIns="45720" rIns="91440" bIns="45720" anchor="t"/>
          <a:p>
            <a:pPr>
              <a:lnSpc>
                <a:spcPct val="100000"/>
              </a:lnSpc>
            </a:pPr>
            <a:r>
              <a:rPr lang="zh-CN" altLang="zh-CN" dirty="0">
                <a:latin typeface="仿宋_GB2312"/>
                <a:ea typeface="仿宋_GB2312"/>
                <a:cs typeface="+mn-cs"/>
              </a:rPr>
              <a:t>数据完整性由一组完整性规则定义，关系模型的完整性规则是对关系的某种约束条件。</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在关系数据模型中将数据完整性分为三类</a:t>
            </a:r>
            <a:r>
              <a:rPr lang="zh-CN" altLang="en-US" dirty="0">
                <a:latin typeface="仿宋_GB2312"/>
                <a:ea typeface="仿宋_GB2312"/>
                <a:cs typeface="+mn-cs"/>
              </a:rPr>
              <a:t>：</a:t>
            </a:r>
            <a:endParaRPr lang="en-US" altLang="zh-CN" dirty="0">
              <a:latin typeface="仿宋_GB2312"/>
              <a:ea typeface="仿宋_GB2312"/>
              <a:cs typeface="+mn-cs"/>
            </a:endParaRPr>
          </a:p>
          <a:p>
            <a:pPr lvl="1">
              <a:lnSpc>
                <a:spcPct val="100000"/>
              </a:lnSpc>
            </a:pPr>
            <a:r>
              <a:rPr lang="zh-CN" altLang="zh-CN" sz="3200" dirty="0">
                <a:latin typeface="仿宋_GB2312"/>
                <a:ea typeface="仿宋_GB2312"/>
              </a:rPr>
              <a:t>实体完整性</a:t>
            </a:r>
            <a:endParaRPr lang="en-US" altLang="zh-CN" sz="3200" dirty="0">
              <a:latin typeface="仿宋_GB2312"/>
              <a:ea typeface="仿宋_GB2312"/>
            </a:endParaRPr>
          </a:p>
          <a:p>
            <a:pPr lvl="1">
              <a:lnSpc>
                <a:spcPct val="100000"/>
              </a:lnSpc>
            </a:pPr>
            <a:r>
              <a:rPr lang="zh-CN" altLang="zh-CN" sz="3200" dirty="0">
                <a:latin typeface="仿宋_GB2312"/>
                <a:ea typeface="仿宋_GB2312"/>
              </a:rPr>
              <a:t>参照完整性</a:t>
            </a:r>
            <a:r>
              <a:rPr lang="zh-CN" altLang="en-US" sz="3200" dirty="0">
                <a:latin typeface="仿宋_GB2312"/>
                <a:ea typeface="仿宋_GB2312"/>
              </a:rPr>
              <a:t>（引用完整性）</a:t>
            </a:r>
            <a:endParaRPr lang="en-US" altLang="zh-CN" sz="3200" dirty="0">
              <a:latin typeface="仿宋_GB2312"/>
              <a:ea typeface="仿宋_GB2312"/>
            </a:endParaRPr>
          </a:p>
          <a:p>
            <a:pPr lvl="1">
              <a:lnSpc>
                <a:spcPct val="100000"/>
              </a:lnSpc>
            </a:pPr>
            <a:r>
              <a:rPr lang="zh-CN" altLang="zh-CN" sz="3200" dirty="0">
                <a:latin typeface="仿宋_GB2312"/>
                <a:ea typeface="仿宋_GB2312"/>
              </a:rPr>
              <a:t>用户定义的完整性</a:t>
            </a:r>
            <a:endParaRPr lang="zh-CN" altLang="en-US" sz="3200" dirty="0">
              <a:latin typeface="仿宋_GB2312"/>
              <a:ea typeface="仿宋_GB2312"/>
            </a:endParaRPr>
          </a:p>
        </p:txBody>
      </p:sp>
      <p:sp>
        <p:nvSpPr>
          <p:cNvPr id="256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动作按钮: 后退或前一项 5">
            <a:hlinkClick r:id="rId1" action="ppaction://hlinksldjump" highlightClick="1"/>
          </p:cNvPr>
          <p:cNvSpPr/>
          <p:nvPr/>
        </p:nvSpPr>
        <p:spPr>
          <a:xfrm>
            <a:off x="6876256" y="6237312"/>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8"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250825" y="304800"/>
            <a:ext cx="7634288" cy="747713"/>
          </a:xfrm>
          <a:ln/>
        </p:spPr>
        <p:txBody>
          <a:bodyPr vert="horz" wrap="square" lIns="91440" tIns="45720" rIns="91440" bIns="45720" anchor="b"/>
          <a:p>
            <a:pPr/>
            <a:r>
              <a:rPr lang="en-US" altLang="zh-CN" sz="3400" dirty="0">
                <a:solidFill>
                  <a:srgbClr val="0000FF"/>
                </a:solidFill>
                <a:latin typeface="楷体_GB2312"/>
                <a:ea typeface="楷体_GB2312"/>
                <a:cs typeface="+mj-cs"/>
              </a:rPr>
              <a:t>3.2 </a:t>
            </a:r>
            <a:r>
              <a:rPr lang="zh-CN" altLang="zh-CN" sz="3400" dirty="0">
                <a:solidFill>
                  <a:srgbClr val="0000FF"/>
                </a:solidFill>
                <a:latin typeface="楷体_GB2312"/>
                <a:ea typeface="楷体_GB2312"/>
                <a:cs typeface="+mj-cs"/>
              </a:rPr>
              <a:t>关系模型的基本术语与形式化定义</a:t>
            </a:r>
            <a:endParaRPr lang="zh-CN" altLang="en-US" sz="3400" dirty="0">
              <a:solidFill>
                <a:srgbClr val="0000FF"/>
              </a:solidFill>
              <a:latin typeface="楷体_GB2312"/>
              <a:ea typeface="楷体_GB2312"/>
              <a:cs typeface="+mj-cs"/>
            </a:endParaRPr>
          </a:p>
        </p:txBody>
      </p:sp>
      <p:sp>
        <p:nvSpPr>
          <p:cNvPr id="26627" name="内容占位符 2"/>
          <p:cNvSpPr>
            <a:spLocks noGrp="1"/>
          </p:cNvSpPr>
          <p:nvPr>
            <p:ph idx="1"/>
          </p:nvPr>
        </p:nvSpPr>
        <p:spPr>
          <a:xfrm>
            <a:off x="971550" y="1844675"/>
            <a:ext cx="7640638" cy="4030663"/>
          </a:xfrm>
          <a:ln/>
        </p:spPr>
        <p:txBody>
          <a:bodyPr vert="horz" wrap="square" lIns="91440" tIns="45720" rIns="91440" bIns="45720" anchor="t"/>
          <a:p>
            <a:pPr/>
            <a:r>
              <a:rPr lang="en-US" altLang="zh-CN" dirty="0">
                <a:latin typeface="仿宋_GB2312"/>
                <a:ea typeface="仿宋_GB2312"/>
                <a:cs typeface="+mn-cs"/>
              </a:rPr>
              <a:t>3.2.1 </a:t>
            </a:r>
            <a:r>
              <a:rPr lang="zh-CN" altLang="zh-CN" dirty="0">
                <a:latin typeface="仿宋_GB2312"/>
                <a:ea typeface="仿宋_GB2312"/>
                <a:cs typeface="+mn-cs"/>
              </a:rPr>
              <a:t>基本术语</a:t>
            </a:r>
            <a:endParaRPr lang="en-US" altLang="zh-CN" dirty="0">
              <a:latin typeface="仿宋_GB2312"/>
              <a:ea typeface="仿宋_GB2312"/>
              <a:cs typeface="+mn-cs"/>
            </a:endParaRPr>
          </a:p>
          <a:p>
            <a:pPr/>
            <a:r>
              <a:rPr lang="en-US" altLang="zh-CN" dirty="0">
                <a:latin typeface="仿宋_GB2312"/>
                <a:ea typeface="仿宋_GB2312"/>
                <a:cs typeface="+mn-cs"/>
              </a:rPr>
              <a:t>3.2.2 </a:t>
            </a:r>
            <a:r>
              <a:rPr lang="zh-CN" altLang="zh-CN" dirty="0">
                <a:latin typeface="仿宋_GB2312"/>
                <a:ea typeface="仿宋_GB2312"/>
                <a:cs typeface="+mn-cs"/>
              </a:rPr>
              <a:t>形式化定义</a:t>
            </a:r>
            <a:endParaRPr lang="zh-CN" altLang="en-US" dirty="0">
              <a:latin typeface="仿宋_GB2312"/>
              <a:ea typeface="仿宋_GB2312"/>
              <a:cs typeface="+mn-cs"/>
            </a:endParaRPr>
          </a:p>
        </p:txBody>
      </p:sp>
      <p:sp>
        <p:nvSpPr>
          <p:cNvPr id="266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662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3.2.1 </a:t>
            </a:r>
            <a:r>
              <a:rPr lang="zh-CN" altLang="zh-CN" dirty="0">
                <a:solidFill>
                  <a:srgbClr val="0000FF"/>
                </a:solidFill>
                <a:latin typeface="楷体_GB2312"/>
                <a:ea typeface="楷体_GB2312"/>
                <a:cs typeface="+mj-cs"/>
              </a:rPr>
              <a:t>基本术语</a:t>
            </a:r>
            <a:endParaRPr lang="zh-CN" altLang="en-US" dirty="0">
              <a:solidFill>
                <a:srgbClr val="0000FF"/>
              </a:solidFill>
              <a:latin typeface="楷体_GB2312"/>
              <a:ea typeface="楷体_GB2312"/>
              <a:cs typeface="+mj-cs"/>
            </a:endParaRPr>
          </a:p>
        </p:txBody>
      </p:sp>
      <p:sp>
        <p:nvSpPr>
          <p:cNvPr id="27651" name="内容占位符 2"/>
          <p:cNvSpPr>
            <a:spLocks noGrp="1"/>
          </p:cNvSpPr>
          <p:nvPr>
            <p:ph idx="1"/>
          </p:nvPr>
        </p:nvSpPr>
        <p:spPr>
          <a:xfrm>
            <a:off x="566738" y="1268413"/>
            <a:ext cx="8001000" cy="4824412"/>
          </a:xfrm>
          <a:ln/>
        </p:spPr>
        <p:txBody>
          <a:bodyPr vert="horz" wrap="square" lIns="91440" tIns="45720" rIns="91440" bIns="45720" anchor="t"/>
          <a:p>
            <a:pPr>
              <a:lnSpc>
                <a:spcPct val="100000"/>
              </a:lnSpc>
            </a:pPr>
            <a:r>
              <a:rPr lang="zh-CN" altLang="zh-CN" dirty="0">
                <a:solidFill>
                  <a:srgbClr val="FF0000"/>
                </a:solidFill>
                <a:latin typeface="仿宋_GB2312"/>
                <a:ea typeface="仿宋_GB2312"/>
                <a:cs typeface="+mn-cs"/>
              </a:rPr>
              <a:t>关系</a:t>
            </a:r>
            <a:r>
              <a:rPr lang="zh-CN" altLang="en-US" dirty="0">
                <a:latin typeface="仿宋_GB2312"/>
                <a:ea typeface="仿宋_GB2312"/>
                <a:cs typeface="+mn-cs"/>
              </a:rPr>
              <a:t>：</a:t>
            </a:r>
            <a:r>
              <a:rPr lang="zh-CN" altLang="zh-CN" dirty="0">
                <a:latin typeface="仿宋_GB2312"/>
                <a:ea typeface="仿宋_GB2312"/>
                <a:cs typeface="+mn-cs"/>
              </a:rPr>
              <a:t>关系就是二维表，二维表的名字就是关系的名字。</a:t>
            </a:r>
            <a:endParaRPr lang="en-US" altLang="zh-CN" dirty="0">
              <a:latin typeface="仿宋_GB2312"/>
              <a:ea typeface="仿宋_GB2312"/>
              <a:cs typeface="+mn-cs"/>
            </a:endParaRPr>
          </a:p>
          <a:p>
            <a:pPr>
              <a:lnSpc>
                <a:spcPct val="100000"/>
              </a:lnSpc>
            </a:pPr>
            <a:r>
              <a:rPr lang="zh-CN" altLang="en-US" dirty="0">
                <a:solidFill>
                  <a:srgbClr val="FF0000"/>
                </a:solidFill>
                <a:latin typeface="仿宋_GB2312"/>
                <a:ea typeface="仿宋_GB2312"/>
                <a:cs typeface="+mn-cs"/>
              </a:rPr>
              <a:t>属性</a:t>
            </a:r>
            <a:r>
              <a:rPr lang="zh-CN" altLang="en-US" dirty="0">
                <a:latin typeface="仿宋_GB2312"/>
                <a:ea typeface="仿宋_GB2312"/>
                <a:cs typeface="+mn-cs"/>
              </a:rPr>
              <a:t>：</a:t>
            </a:r>
            <a:r>
              <a:rPr lang="zh-CN" altLang="zh-CN" dirty="0">
                <a:latin typeface="仿宋_GB2312"/>
                <a:ea typeface="仿宋_GB2312"/>
                <a:cs typeface="+mn-cs"/>
              </a:rPr>
              <a:t>二维表中的每个列就称为一个属性（或叫字段），</a:t>
            </a:r>
            <a:endParaRPr lang="en-US" altLang="zh-CN" dirty="0">
              <a:latin typeface="仿宋_GB2312"/>
              <a:ea typeface="仿宋_GB2312"/>
              <a:cs typeface="+mn-cs"/>
            </a:endParaRPr>
          </a:p>
          <a:p>
            <a:pPr lvl="1">
              <a:lnSpc>
                <a:spcPct val="100000"/>
              </a:lnSpc>
            </a:pPr>
            <a:r>
              <a:rPr lang="zh-CN" altLang="zh-CN" sz="3200" dirty="0">
                <a:latin typeface="仿宋_GB2312"/>
                <a:ea typeface="仿宋_GB2312"/>
              </a:rPr>
              <a:t>每个属性有一个名字</a:t>
            </a:r>
            <a:r>
              <a:rPr lang="en-US" altLang="zh-CN" sz="3200" dirty="0">
                <a:latin typeface="仿宋_GB2312"/>
                <a:ea typeface="仿宋_GB2312"/>
              </a:rPr>
              <a:t>——</a:t>
            </a:r>
            <a:r>
              <a:rPr lang="zh-CN" altLang="zh-CN" sz="3200" dirty="0">
                <a:solidFill>
                  <a:srgbClr val="0000FF"/>
                </a:solidFill>
                <a:latin typeface="仿宋_GB2312"/>
                <a:ea typeface="仿宋_GB2312"/>
              </a:rPr>
              <a:t>属性名</a:t>
            </a:r>
            <a:endParaRPr lang="en-US" altLang="zh-CN" sz="3200" dirty="0">
              <a:latin typeface="仿宋_GB2312"/>
              <a:ea typeface="仿宋_GB2312"/>
            </a:endParaRPr>
          </a:p>
          <a:p>
            <a:pPr lvl="1">
              <a:lnSpc>
                <a:spcPct val="100000"/>
              </a:lnSpc>
            </a:pPr>
            <a:r>
              <a:rPr lang="zh-CN" altLang="zh-CN" sz="3200" dirty="0">
                <a:latin typeface="仿宋_GB2312"/>
                <a:ea typeface="仿宋_GB2312"/>
              </a:rPr>
              <a:t>某一列的值</a:t>
            </a:r>
            <a:r>
              <a:rPr lang="en-US" altLang="zh-CN" sz="3200" dirty="0">
                <a:latin typeface="仿宋_GB2312"/>
                <a:ea typeface="仿宋_GB2312"/>
              </a:rPr>
              <a:t>——</a:t>
            </a:r>
            <a:r>
              <a:rPr lang="zh-CN" altLang="zh-CN" sz="3200" dirty="0">
                <a:solidFill>
                  <a:srgbClr val="0000FF"/>
                </a:solidFill>
                <a:latin typeface="仿宋_GB2312"/>
                <a:ea typeface="仿宋_GB2312"/>
              </a:rPr>
              <a:t>属性值</a:t>
            </a:r>
            <a:endParaRPr lang="en-US" altLang="zh-CN" sz="3200" dirty="0">
              <a:latin typeface="仿宋_GB2312"/>
              <a:ea typeface="仿宋_GB2312"/>
            </a:endParaRPr>
          </a:p>
          <a:p>
            <a:pPr lvl="1">
              <a:lnSpc>
                <a:spcPct val="100000"/>
              </a:lnSpc>
            </a:pPr>
            <a:r>
              <a:rPr lang="zh-CN" altLang="zh-CN" sz="3200" dirty="0">
                <a:latin typeface="仿宋_GB2312"/>
                <a:ea typeface="仿宋_GB2312"/>
              </a:rPr>
              <a:t>列的个数</a:t>
            </a:r>
            <a:r>
              <a:rPr lang="en-US" altLang="zh-CN" sz="3200" dirty="0">
                <a:latin typeface="仿宋_GB2312"/>
                <a:ea typeface="仿宋_GB2312"/>
              </a:rPr>
              <a:t>——</a:t>
            </a:r>
            <a:r>
              <a:rPr lang="zh-CN" altLang="zh-CN" sz="3200" dirty="0">
                <a:solidFill>
                  <a:srgbClr val="0000FF"/>
                </a:solidFill>
                <a:latin typeface="仿宋_GB2312"/>
                <a:ea typeface="仿宋_GB2312"/>
              </a:rPr>
              <a:t>关系的元数</a:t>
            </a:r>
            <a:r>
              <a:rPr lang="zh-CN" altLang="zh-CN" sz="3200" dirty="0">
                <a:latin typeface="仿宋_GB2312"/>
                <a:ea typeface="仿宋_GB2312"/>
              </a:rPr>
              <a:t>。如果一个二维表有</a:t>
            </a:r>
            <a:r>
              <a:rPr lang="en-US" altLang="zh-CN" sz="3200" dirty="0">
                <a:latin typeface="仿宋_GB2312"/>
                <a:ea typeface="仿宋_GB2312"/>
              </a:rPr>
              <a:t>n</a:t>
            </a:r>
            <a:r>
              <a:rPr lang="zh-CN" altLang="zh-CN" sz="3200" dirty="0">
                <a:latin typeface="仿宋_GB2312"/>
                <a:ea typeface="仿宋_GB2312"/>
              </a:rPr>
              <a:t>个列，则称其为</a:t>
            </a:r>
            <a:r>
              <a:rPr lang="en-US" altLang="zh-CN" sz="3200" dirty="0">
                <a:latin typeface="仿宋_GB2312"/>
                <a:ea typeface="仿宋_GB2312"/>
              </a:rPr>
              <a:t>n</a:t>
            </a:r>
            <a:r>
              <a:rPr lang="zh-CN" altLang="zh-CN" sz="3200" dirty="0">
                <a:latin typeface="仿宋_GB2312"/>
                <a:ea typeface="仿宋_GB2312"/>
              </a:rPr>
              <a:t>元关系。</a:t>
            </a:r>
            <a:endParaRPr lang="zh-CN" altLang="en-US" sz="3200" dirty="0">
              <a:latin typeface="仿宋_GB2312"/>
              <a:ea typeface="仿宋_GB2312"/>
            </a:endParaRPr>
          </a:p>
        </p:txBody>
      </p:sp>
      <p:sp>
        <p:nvSpPr>
          <p:cNvPr id="276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765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28675" name="内容占位符 2"/>
          <p:cNvSpPr>
            <a:spLocks noGrp="1"/>
          </p:cNvSpPr>
          <p:nvPr>
            <p:ph idx="1"/>
          </p:nvPr>
        </p:nvSpPr>
        <p:spPr>
          <a:ln/>
        </p:spPr>
        <p:txBody>
          <a:bodyPr vert="horz" wrap="square" lIns="91440" tIns="45720" rIns="91440" bIns="45720" anchor="t"/>
          <a:p>
            <a:pPr/>
            <a:r>
              <a:rPr lang="zh-CN" altLang="zh-CN" dirty="0">
                <a:solidFill>
                  <a:srgbClr val="FF0000"/>
                </a:solidFill>
                <a:latin typeface="仿宋_GB2312"/>
                <a:ea typeface="仿宋_GB2312"/>
                <a:cs typeface="+mn-cs"/>
              </a:rPr>
              <a:t>值域</a:t>
            </a:r>
            <a:r>
              <a:rPr lang="zh-CN" altLang="en-US" dirty="0">
                <a:latin typeface="仿宋_GB2312"/>
                <a:ea typeface="仿宋_GB2312"/>
                <a:cs typeface="+mn-cs"/>
              </a:rPr>
              <a:t>：</a:t>
            </a:r>
            <a:r>
              <a:rPr lang="zh-CN" altLang="zh-CN" dirty="0">
                <a:latin typeface="仿宋_GB2312"/>
                <a:ea typeface="仿宋_GB2312"/>
                <a:cs typeface="+mn-cs"/>
              </a:rPr>
              <a:t>二维表中属性的取值范围称为值域。</a:t>
            </a:r>
            <a:endParaRPr lang="en-US" altLang="zh-CN" dirty="0">
              <a:latin typeface="仿宋_GB2312"/>
              <a:ea typeface="仿宋_GB2312"/>
              <a:cs typeface="+mn-cs"/>
            </a:endParaRPr>
          </a:p>
          <a:p>
            <a:pPr/>
            <a:r>
              <a:rPr lang="zh-CN" altLang="zh-CN" dirty="0">
                <a:latin typeface="仿宋_GB2312"/>
                <a:ea typeface="仿宋_GB2312"/>
                <a:cs typeface="+mn-cs"/>
              </a:rPr>
              <a:t>例如</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sz="3400" dirty="0">
                <a:latin typeface="仿宋_GB2312"/>
                <a:ea typeface="仿宋_GB2312"/>
              </a:rPr>
              <a:t>“年龄”的取值为大于</a:t>
            </a:r>
            <a:r>
              <a:rPr lang="en-US" altLang="zh-CN" sz="3400" dirty="0">
                <a:latin typeface="仿宋_GB2312"/>
                <a:ea typeface="仿宋_GB2312"/>
              </a:rPr>
              <a:t>0</a:t>
            </a:r>
            <a:r>
              <a:rPr lang="zh-CN" altLang="zh-CN" sz="3400" dirty="0">
                <a:latin typeface="仿宋_GB2312"/>
                <a:ea typeface="仿宋_GB2312"/>
              </a:rPr>
              <a:t>的整数</a:t>
            </a:r>
            <a:endParaRPr lang="en-US" altLang="zh-CN" sz="3400" dirty="0">
              <a:latin typeface="仿宋_GB2312"/>
              <a:ea typeface="仿宋_GB2312"/>
            </a:endParaRPr>
          </a:p>
          <a:p>
            <a:pPr lvl="1"/>
            <a:r>
              <a:rPr lang="zh-CN" altLang="zh-CN" sz="3400" dirty="0">
                <a:latin typeface="仿宋_GB2312"/>
                <a:ea typeface="仿宋_GB2312"/>
              </a:rPr>
              <a:t>“性别”列的取值为</a:t>
            </a:r>
            <a:r>
              <a:rPr lang="en-US" altLang="zh-CN" sz="3400" dirty="0">
                <a:latin typeface="仿宋_GB2312"/>
                <a:ea typeface="仿宋_GB2312"/>
              </a:rPr>
              <a:t>{</a:t>
            </a:r>
            <a:r>
              <a:rPr lang="zh-CN" altLang="zh-CN" sz="3400" dirty="0">
                <a:latin typeface="仿宋_GB2312"/>
                <a:ea typeface="仿宋_GB2312"/>
              </a:rPr>
              <a:t>男</a:t>
            </a:r>
            <a:r>
              <a:rPr lang="en-US" altLang="zh-CN" sz="3400" dirty="0">
                <a:latin typeface="仿宋_GB2312"/>
                <a:ea typeface="仿宋_GB2312"/>
              </a:rPr>
              <a:t>,</a:t>
            </a:r>
            <a:r>
              <a:rPr lang="zh-CN" altLang="zh-CN" sz="3400" dirty="0">
                <a:latin typeface="仿宋_GB2312"/>
                <a:ea typeface="仿宋_GB2312"/>
              </a:rPr>
              <a:t>女</a:t>
            </a:r>
            <a:r>
              <a:rPr lang="en-US" altLang="zh-CN" sz="3400" dirty="0">
                <a:latin typeface="仿宋_GB2312"/>
                <a:ea typeface="仿宋_GB2312"/>
              </a:rPr>
              <a:t>}</a:t>
            </a:r>
            <a:endParaRPr lang="zh-CN" altLang="zh-CN" sz="3400" dirty="0">
              <a:latin typeface="仿宋_GB2312"/>
              <a:ea typeface="仿宋_GB2312"/>
            </a:endParaRPr>
          </a:p>
          <a:p>
            <a:pPr/>
            <a:endParaRPr lang="zh-CN" altLang="en-US" dirty="0">
              <a:latin typeface="仿宋_GB2312"/>
              <a:ea typeface="仿宋_GB2312"/>
              <a:cs typeface="+mn-cs"/>
            </a:endParaRPr>
          </a:p>
        </p:txBody>
      </p:sp>
      <p:sp>
        <p:nvSpPr>
          <p:cNvPr id="286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867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idx="4294967295"/>
          </p:nvPr>
        </p:nvSpPr>
        <p:spPr>
          <a:ln/>
        </p:spPr>
        <p:txBody>
          <a:bodyPr vert="horz" wrap="square" lIns="91440" tIns="45720" rIns="91440" bIns="45720" anchor="b"/>
          <a:p>
            <a:pPr algn="ctr" eaLnBrk="1" hangingPunct="1"/>
            <a:r>
              <a:rPr lang="zh-CN" altLang="en-US" sz="4400" b="1" dirty="0">
                <a:solidFill>
                  <a:srgbClr val="0000FF"/>
                </a:solidFill>
                <a:latin typeface="华文楷体" panose="02010600040101010101" pitchFamily="2" charset="-122"/>
                <a:ea typeface="华文楷体" panose="02010600040101010101" pitchFamily="2" charset="-122"/>
              </a:rPr>
              <a:t>第</a:t>
            </a:r>
            <a:r>
              <a:rPr lang="en-US" altLang="zh-CN" sz="4400" b="1" dirty="0">
                <a:solidFill>
                  <a:srgbClr val="0000FF"/>
                </a:solidFill>
                <a:latin typeface="华文楷体" panose="02010600040101010101" pitchFamily="2" charset="-122"/>
                <a:ea typeface="华文楷体" panose="02010600040101010101" pitchFamily="2" charset="-122"/>
              </a:rPr>
              <a:t>3</a:t>
            </a:r>
            <a:r>
              <a:rPr lang="zh-CN" altLang="en-US" sz="4400" b="1" dirty="0">
                <a:solidFill>
                  <a:srgbClr val="0000FF"/>
                </a:solidFill>
                <a:latin typeface="华文楷体" panose="02010600040101010101" pitchFamily="2" charset="-122"/>
                <a:ea typeface="华文楷体" panose="02010600040101010101" pitchFamily="2" charset="-122"/>
              </a:rPr>
              <a:t>章 关系数据库</a:t>
            </a:r>
            <a:endParaRPr lang="zh-CN" altLang="en-US" sz="4400" b="1" dirty="0">
              <a:solidFill>
                <a:srgbClr val="0000FF"/>
              </a:solidFill>
              <a:latin typeface="华文楷体" panose="02010600040101010101" pitchFamily="2" charset="-122"/>
              <a:ea typeface="华文楷体" panose="02010600040101010101" pitchFamily="2" charset="-122"/>
            </a:endParaRPr>
          </a:p>
        </p:txBody>
      </p:sp>
      <p:sp>
        <p:nvSpPr>
          <p:cNvPr id="10243" name="Rectangle 3"/>
          <p:cNvSpPr>
            <a:spLocks noGrp="1"/>
          </p:cNvSpPr>
          <p:nvPr>
            <p:ph type="body" idx="4294967295"/>
          </p:nvPr>
        </p:nvSpPr>
        <p:spPr>
          <a:xfrm>
            <a:off x="1547813" y="1485900"/>
            <a:ext cx="6408737" cy="3455988"/>
          </a:xfrm>
          <a:ln/>
        </p:spPr>
        <p:txBody>
          <a:bodyPr vert="horz" wrap="square" lIns="91440" tIns="45720" rIns="91440" bIns="45720" anchor="t"/>
          <a:p>
            <a:pPr eaLnBrk="1" hangingPunct="1">
              <a:lnSpc>
                <a:spcPct val="110000"/>
              </a:lnSpc>
              <a:buNone/>
            </a:pPr>
            <a:r>
              <a:rPr lang="en-US" altLang="zh-CN" sz="3600" b="1" dirty="0">
                <a:latin typeface="仿宋_GB2312"/>
                <a:ea typeface="仿宋_GB2312"/>
              </a:rPr>
              <a:t>3.1 </a:t>
            </a:r>
            <a:r>
              <a:rPr lang="zh-CN" altLang="en-US" sz="3600" b="1" dirty="0">
                <a:latin typeface="仿宋_GB2312"/>
                <a:ea typeface="仿宋_GB2312"/>
              </a:rPr>
              <a:t>关系数据模型</a:t>
            </a:r>
            <a:endParaRPr lang="en-US" altLang="zh-CN" sz="3600" b="1" dirty="0">
              <a:latin typeface="仿宋_GB2312"/>
              <a:ea typeface="仿宋_GB2312"/>
            </a:endParaRPr>
          </a:p>
          <a:p>
            <a:pPr eaLnBrk="1" hangingPunct="1">
              <a:lnSpc>
                <a:spcPct val="110000"/>
              </a:lnSpc>
              <a:buNone/>
            </a:pPr>
            <a:r>
              <a:rPr lang="en-US" altLang="zh-CN" sz="3600" b="1" dirty="0">
                <a:latin typeface="仿宋_GB2312"/>
                <a:ea typeface="仿宋_GB2312"/>
              </a:rPr>
              <a:t>3.2 </a:t>
            </a:r>
            <a:r>
              <a:rPr lang="zh-CN" altLang="zh-CN" sz="3600" b="1" dirty="0">
                <a:latin typeface="仿宋_GB2312"/>
                <a:ea typeface="仿宋_GB2312"/>
              </a:rPr>
              <a:t>基本术语与形式化定义</a:t>
            </a:r>
            <a:endParaRPr lang="en-US" altLang="zh-CN" sz="3600" b="1" dirty="0">
              <a:latin typeface="仿宋_GB2312"/>
              <a:ea typeface="仿宋_GB2312"/>
            </a:endParaRPr>
          </a:p>
          <a:p>
            <a:pPr>
              <a:lnSpc>
                <a:spcPct val="110000"/>
              </a:lnSpc>
              <a:buNone/>
            </a:pPr>
            <a:r>
              <a:rPr lang="en-US" altLang="zh-CN" sz="3600" b="1" dirty="0">
                <a:latin typeface="仿宋_GB2312"/>
                <a:ea typeface="仿宋_GB2312"/>
              </a:rPr>
              <a:t>3.3 </a:t>
            </a:r>
            <a:r>
              <a:rPr lang="zh-CN" altLang="zh-CN" sz="3600" b="1" dirty="0">
                <a:latin typeface="仿宋_GB2312"/>
                <a:ea typeface="仿宋_GB2312"/>
              </a:rPr>
              <a:t>完整性约束</a:t>
            </a:r>
            <a:endParaRPr lang="en-US" altLang="zh-CN" sz="3600" b="1" dirty="0">
              <a:latin typeface="仿宋_GB2312"/>
              <a:ea typeface="仿宋_GB2312"/>
            </a:endParaRPr>
          </a:p>
          <a:p>
            <a:pPr>
              <a:lnSpc>
                <a:spcPct val="110000"/>
              </a:lnSpc>
              <a:buNone/>
            </a:pPr>
            <a:r>
              <a:rPr lang="en-US" altLang="zh-CN" sz="3600" b="1" dirty="0">
                <a:latin typeface="仿宋_GB2312"/>
                <a:ea typeface="仿宋_GB2312"/>
              </a:rPr>
              <a:t>3.4 </a:t>
            </a:r>
            <a:r>
              <a:rPr lang="zh-CN" altLang="zh-CN" sz="3600" b="1" dirty="0">
                <a:latin typeface="仿宋_GB2312"/>
                <a:ea typeface="仿宋_GB2312"/>
              </a:rPr>
              <a:t>关系代数</a:t>
            </a:r>
            <a:endParaRPr lang="zh-CN" altLang="zh-CN" sz="3600" b="1" dirty="0">
              <a:latin typeface="仿宋_GB2312"/>
              <a:ea typeface="仿宋_GB2312"/>
            </a:endParaRPr>
          </a:p>
        </p:txBody>
      </p:sp>
      <p:sp>
        <p:nvSpPr>
          <p:cNvPr id="10244" name="日期占位符 3"/>
          <p:cNvSpPr txBox="1">
            <a:spLocks noGrp="1"/>
          </p:cNvSpPr>
          <p:nvPr>
            <p:ph type="dt" sz="half" idx="2"/>
          </p:nvPr>
        </p:nvSpPr>
        <p:spPr>
          <a:xfrm>
            <a:off x="609600" y="6245225"/>
            <a:ext cx="2090738"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245" name="灯片编号占位符 4"/>
          <p:cNvSpPr txBox="1"/>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solidFill>
                  <a:srgbClr val="0000FF"/>
                </a:solidFill>
                <a:latin typeface="Verdana" panose="020B0604030504040204" pitchFamily="34" charset="0"/>
              </a:rPr>
            </a:fld>
            <a:r>
              <a:rPr lang="en-US" altLang="zh-CN" sz="1200" dirty="0">
                <a:solidFill>
                  <a:srgbClr val="0000FF"/>
                </a:solidFill>
                <a:latin typeface="Verdana" panose="020B0604030504040204" pitchFamily="34" charset="0"/>
              </a:rPr>
              <a:t>/95</a:t>
            </a:r>
            <a:endParaRPr lang="zh-CN" altLang="en-US" sz="1200" dirty="0">
              <a:solidFill>
                <a:srgbClr val="0000FF"/>
              </a:solidFill>
              <a:latin typeface="Verdana" panose="020B0604030504040204" pitchFamily="34" charset="0"/>
            </a:endParaRPr>
          </a:p>
        </p:txBody>
      </p:sp>
      <p:sp>
        <p:nvSpPr>
          <p:cNvPr id="6" name="动作按钮: 前进或下一项 5">
            <a:hlinkClick r:id="rId1" action="ppaction://hlinksldjump" highlightClick="1"/>
          </p:cNvPr>
          <p:cNvSpPr/>
          <p:nvPr/>
        </p:nvSpPr>
        <p:spPr>
          <a:xfrm>
            <a:off x="827584" y="162880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动作按钮: 前进或下一项 6">
            <a:hlinkClick r:id="rId2" action="ppaction://hlinksldjump" highlightClick="1"/>
          </p:cNvPr>
          <p:cNvSpPr/>
          <p:nvPr/>
        </p:nvSpPr>
        <p:spPr>
          <a:xfrm>
            <a:off x="827584" y="234888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动作按钮: 前进或下一项 7">
            <a:hlinkClick r:id="rId3" action="ppaction://hlinksldjump" highlightClick="1"/>
          </p:cNvPr>
          <p:cNvSpPr/>
          <p:nvPr/>
        </p:nvSpPr>
        <p:spPr>
          <a:xfrm>
            <a:off x="827584" y="306896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动作按钮: 前进或下一项 8">
            <a:hlinkClick r:id="rId4" action="ppaction://hlinksldjump" highlightClick="1"/>
          </p:cNvPr>
          <p:cNvSpPr/>
          <p:nvPr/>
        </p:nvSpPr>
        <p:spPr>
          <a:xfrm>
            <a:off x="827584" y="378904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29699" name="内容占位符 2"/>
          <p:cNvSpPr>
            <a:spLocks noGrp="1"/>
          </p:cNvSpPr>
          <p:nvPr>
            <p:ph idx="1"/>
          </p:nvPr>
        </p:nvSpPr>
        <p:spPr>
          <a:xfrm>
            <a:off x="566738" y="1414463"/>
            <a:ext cx="8001000" cy="1582737"/>
          </a:xfrm>
          <a:ln/>
        </p:spPr>
        <p:txBody>
          <a:bodyPr vert="horz" wrap="square" lIns="91440" tIns="45720" rIns="91440" bIns="45720" anchor="t"/>
          <a:p>
            <a:pPr/>
            <a:r>
              <a:rPr lang="zh-CN" altLang="zh-CN" dirty="0">
                <a:solidFill>
                  <a:srgbClr val="FF0000"/>
                </a:solidFill>
                <a:latin typeface="仿宋_GB2312"/>
                <a:ea typeface="仿宋_GB2312"/>
                <a:cs typeface="+mn-cs"/>
              </a:rPr>
              <a:t>元组</a:t>
            </a:r>
            <a:r>
              <a:rPr lang="en-US" altLang="zh-CN" dirty="0">
                <a:latin typeface="仿宋_GB2312"/>
                <a:ea typeface="仿宋_GB2312"/>
                <a:cs typeface="+mn-cs"/>
              </a:rPr>
              <a:t>:</a:t>
            </a:r>
            <a:r>
              <a:rPr lang="zh-CN" altLang="zh-CN" dirty="0">
                <a:latin typeface="仿宋_GB2312"/>
                <a:ea typeface="仿宋_GB2312"/>
                <a:cs typeface="+mn-cs"/>
              </a:rPr>
              <a:t>二维表中的一行数据称为一个元组（记录值）</a:t>
            </a:r>
            <a:r>
              <a:rPr lang="zh-CN" altLang="en-US" dirty="0">
                <a:latin typeface="仿宋_GB2312"/>
                <a:ea typeface="仿宋_GB2312"/>
                <a:cs typeface="+mn-cs"/>
              </a:rPr>
              <a:t>。</a:t>
            </a:r>
            <a:endParaRPr lang="en-US" altLang="zh-CN" dirty="0">
              <a:latin typeface="仿宋_GB2312"/>
              <a:ea typeface="仿宋_GB2312"/>
              <a:cs typeface="+mn-cs"/>
            </a:endParaRPr>
          </a:p>
          <a:p>
            <a:pPr/>
            <a:endParaRPr lang="zh-CN" altLang="en-US" dirty="0">
              <a:latin typeface="仿宋_GB2312"/>
              <a:ea typeface="仿宋_GB2312"/>
              <a:cs typeface="+mn-cs"/>
            </a:endParaRPr>
          </a:p>
        </p:txBody>
      </p:sp>
      <p:sp>
        <p:nvSpPr>
          <p:cNvPr id="297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547813" y="2708275"/>
          <a:ext cx="6840538" cy="2952750"/>
        </p:xfrm>
        <a:graphic>
          <a:graphicData uri="http://schemas.openxmlformats.org/drawingml/2006/table">
            <a:tbl>
              <a:tblPr/>
              <a:tblGrid>
                <a:gridCol w="1367458"/>
                <a:gridCol w="1368270"/>
                <a:gridCol w="1296590"/>
                <a:gridCol w="1224096"/>
                <a:gridCol w="1584123"/>
              </a:tblGrid>
              <a:tr h="482757">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学</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号</a:t>
                      </a:r>
                      <a:endParaRPr lang="zh-CN" sz="2000" b="1" kern="1000" dirty="0">
                        <a:solidFill>
                          <a:srgbClr val="FF0000"/>
                        </a:solidFill>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姓</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名</a:t>
                      </a:r>
                      <a:endParaRPr lang="zh-CN" sz="2000" b="1" kern="1000" dirty="0">
                        <a:solidFill>
                          <a:srgbClr val="FF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年</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龄</a:t>
                      </a:r>
                      <a:endParaRPr lang="zh-CN" sz="2000" b="1" kern="1000" dirty="0">
                        <a:solidFill>
                          <a:srgbClr val="FF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性</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别</a:t>
                      </a:r>
                      <a:endParaRPr lang="zh-CN" sz="2000" b="1" kern="1000" dirty="0">
                        <a:solidFill>
                          <a:srgbClr val="FF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所</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在</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系</a:t>
                      </a:r>
                      <a:endParaRPr lang="zh-CN" sz="2000" b="1" kern="1000" dirty="0">
                        <a:solidFill>
                          <a:srgbClr val="FF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757">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0811101</a:t>
                      </a:r>
                      <a:endParaRPr lang="zh-CN" sz="2000" b="1" kern="100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李勇</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757">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0811102</a:t>
                      </a:r>
                      <a:endParaRPr lang="zh-CN" sz="2000" b="1" kern="100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刘晨</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计算机系</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757">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0811103</a:t>
                      </a:r>
                      <a:endParaRPr lang="zh-CN" sz="2000" b="1" kern="100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王敏</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861">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张立</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861">
                <a:tc>
                  <a:txBody>
                    <a:bodyPr/>
                    <a:lstStyle/>
                    <a:p>
                      <a:pPr algn="ctr">
                        <a:spcBef>
                          <a:spcPts val="240"/>
                        </a:spcBef>
                        <a:spcAft>
                          <a:spcPts val="240"/>
                        </a:spcAft>
                      </a:pPr>
                      <a:r>
                        <a:rPr lang="en-US" sz="2000" b="1" kern="1000" dirty="0">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吴宾</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左大括号 6"/>
          <p:cNvSpPr/>
          <p:nvPr/>
        </p:nvSpPr>
        <p:spPr>
          <a:xfrm>
            <a:off x="1042988" y="3213100"/>
            <a:ext cx="360363" cy="2447925"/>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TextBox 7"/>
          <p:cNvSpPr txBox="1"/>
          <p:nvPr/>
        </p:nvSpPr>
        <p:spPr>
          <a:xfrm>
            <a:off x="323850" y="4076700"/>
            <a:ext cx="719138" cy="708025"/>
          </a:xfrm>
          <a:prstGeom prst="rect">
            <a:avLst/>
          </a:prstGeom>
          <a:noFill/>
          <a:ln w="9525">
            <a:noFill/>
          </a:ln>
        </p:spPr>
        <p:txBody>
          <a:bodyPr>
            <a:spAutoFit/>
          </a:bodyPr>
          <a:p>
            <a:pPr eaLnBrk="1" hangingPunct="1"/>
            <a:r>
              <a:rPr lang="en-US" altLang="zh-CN" sz="2000" b="1" dirty="0">
                <a:solidFill>
                  <a:srgbClr val="008000"/>
                </a:solidFill>
                <a:latin typeface="华文楷体" panose="02010600040101010101" pitchFamily="2" charset="-122"/>
                <a:ea typeface="华文楷体" panose="02010600040101010101" pitchFamily="2" charset="-122"/>
              </a:rPr>
              <a:t>5</a:t>
            </a:r>
            <a:r>
              <a:rPr lang="zh-CN" altLang="en-US" sz="2000" b="1" dirty="0">
                <a:solidFill>
                  <a:srgbClr val="008000"/>
                </a:solidFill>
                <a:latin typeface="华文楷体" panose="02010600040101010101" pitchFamily="2" charset="-122"/>
                <a:ea typeface="华文楷体" panose="02010600040101010101" pitchFamily="2" charset="-122"/>
              </a:rPr>
              <a:t>个</a:t>
            </a:r>
            <a:endParaRPr lang="en-US" altLang="zh-CN" sz="2000" b="1" dirty="0">
              <a:solidFill>
                <a:srgbClr val="008000"/>
              </a:solidFill>
              <a:latin typeface="华文楷体" panose="02010600040101010101" pitchFamily="2" charset="-122"/>
              <a:ea typeface="华文楷体" panose="02010600040101010101" pitchFamily="2" charset="-122"/>
            </a:endParaRPr>
          </a:p>
          <a:p>
            <a:pPr eaLnBrk="1" hangingPunct="1"/>
            <a:r>
              <a:rPr lang="zh-CN" altLang="en-US" sz="2000" b="1" dirty="0">
                <a:solidFill>
                  <a:srgbClr val="008000"/>
                </a:solidFill>
                <a:latin typeface="华文楷体" panose="02010600040101010101" pitchFamily="2" charset="-122"/>
                <a:ea typeface="华文楷体" panose="02010600040101010101" pitchFamily="2" charset="-122"/>
              </a:rPr>
              <a:t>元组</a:t>
            </a:r>
            <a:endParaRPr lang="zh-CN" altLang="en-US" sz="2000" b="1" dirty="0">
              <a:solidFill>
                <a:srgbClr val="008000"/>
              </a:solidFill>
              <a:latin typeface="华文楷体" panose="02010600040101010101" pitchFamily="2" charset="-122"/>
              <a:ea typeface="华文楷体" panose="02010600040101010101" pitchFamily="2" charset="-122"/>
            </a:endParaRPr>
          </a:p>
        </p:txBody>
      </p:sp>
      <p:sp>
        <p:nvSpPr>
          <p:cNvPr id="29745"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30723" name="内容占位符 2"/>
          <p:cNvSpPr>
            <a:spLocks noGrp="1"/>
          </p:cNvSpPr>
          <p:nvPr>
            <p:ph idx="1"/>
          </p:nvPr>
        </p:nvSpPr>
        <p:spPr>
          <a:ln/>
        </p:spPr>
        <p:txBody>
          <a:bodyPr vert="horz" wrap="square" lIns="91440" tIns="45720" rIns="91440" bIns="45720" anchor="t"/>
          <a:p>
            <a:pPr/>
            <a:r>
              <a:rPr lang="zh-CN" altLang="zh-CN" dirty="0">
                <a:solidFill>
                  <a:srgbClr val="FF0000"/>
                </a:solidFill>
                <a:latin typeface="仿宋_GB2312"/>
                <a:ea typeface="仿宋_GB2312"/>
                <a:cs typeface="+mn-cs"/>
              </a:rPr>
              <a:t>分量</a:t>
            </a:r>
            <a:r>
              <a:rPr lang="zh-CN" altLang="zh-CN" dirty="0">
                <a:latin typeface="仿宋_GB2312"/>
                <a:ea typeface="仿宋_GB2312"/>
                <a:cs typeface="+mn-cs"/>
              </a:rPr>
              <a:t>：元组中的每一个属性值称为元组的一个分量</a:t>
            </a:r>
            <a:r>
              <a:rPr lang="zh-CN" altLang="en-US" dirty="0">
                <a:latin typeface="仿宋_GB2312"/>
                <a:ea typeface="仿宋_GB2312"/>
                <a:cs typeface="+mn-cs"/>
              </a:rPr>
              <a:t>。</a:t>
            </a:r>
            <a:endParaRPr lang="en-US" altLang="zh-CN" dirty="0">
              <a:latin typeface="仿宋_GB2312"/>
              <a:ea typeface="仿宋_GB2312"/>
              <a:cs typeface="+mn-cs"/>
            </a:endParaRPr>
          </a:p>
          <a:p>
            <a:pPr/>
            <a:r>
              <a:rPr lang="en-US" altLang="zh-CN" dirty="0">
                <a:latin typeface="仿宋_GB2312"/>
                <a:ea typeface="仿宋_GB2312"/>
                <a:cs typeface="+mn-cs"/>
              </a:rPr>
              <a:t>n</a:t>
            </a:r>
            <a:r>
              <a:rPr lang="zh-CN" altLang="zh-CN" dirty="0">
                <a:latin typeface="仿宋_GB2312"/>
                <a:ea typeface="仿宋_GB2312"/>
                <a:cs typeface="+mn-cs"/>
              </a:rPr>
              <a:t>元关系的每个元组有</a:t>
            </a:r>
            <a:r>
              <a:rPr lang="en-US" altLang="zh-CN" dirty="0">
                <a:latin typeface="仿宋_GB2312"/>
                <a:ea typeface="仿宋_GB2312"/>
                <a:cs typeface="+mn-cs"/>
              </a:rPr>
              <a:t>n</a:t>
            </a:r>
            <a:r>
              <a:rPr lang="zh-CN" altLang="zh-CN" dirty="0">
                <a:latin typeface="仿宋_GB2312"/>
                <a:ea typeface="仿宋_GB2312"/>
                <a:cs typeface="+mn-cs"/>
              </a:rPr>
              <a:t>个分量。</a:t>
            </a:r>
            <a:endParaRPr lang="en-US" altLang="zh-CN" dirty="0">
              <a:latin typeface="仿宋_GB2312"/>
              <a:ea typeface="仿宋_GB2312"/>
              <a:cs typeface="+mn-cs"/>
            </a:endParaRPr>
          </a:p>
          <a:p>
            <a:pPr/>
            <a:r>
              <a:rPr lang="zh-CN" altLang="en-US" dirty="0">
                <a:latin typeface="仿宋_GB2312"/>
                <a:ea typeface="仿宋_GB2312"/>
                <a:cs typeface="+mn-cs"/>
              </a:rPr>
              <a:t>例：</a:t>
            </a:r>
            <a:r>
              <a:rPr lang="zh-CN" altLang="zh-CN" dirty="0">
                <a:solidFill>
                  <a:srgbClr val="0000FF"/>
                </a:solidFill>
                <a:latin typeface="仿宋_GB2312"/>
                <a:ea typeface="仿宋_GB2312"/>
                <a:cs typeface="+mn-cs"/>
              </a:rPr>
              <a:t>（</a:t>
            </a:r>
            <a:r>
              <a:rPr lang="en-US" altLang="zh-CN" dirty="0">
                <a:solidFill>
                  <a:srgbClr val="0000FF"/>
                </a:solidFill>
                <a:latin typeface="仿宋_GB2312"/>
                <a:ea typeface="仿宋_GB2312"/>
                <a:cs typeface="+mn-cs"/>
              </a:rPr>
              <a:t>0811101</a:t>
            </a:r>
            <a:r>
              <a:rPr lang="zh-CN" altLang="zh-CN" dirty="0">
                <a:solidFill>
                  <a:srgbClr val="0000FF"/>
                </a:solidFill>
                <a:latin typeface="仿宋_GB2312"/>
                <a:ea typeface="仿宋_GB2312"/>
                <a:cs typeface="+mn-cs"/>
              </a:rPr>
              <a:t>，李勇，</a:t>
            </a:r>
            <a:r>
              <a:rPr lang="en-US" altLang="zh-CN" dirty="0">
                <a:solidFill>
                  <a:srgbClr val="0000FF"/>
                </a:solidFill>
                <a:latin typeface="仿宋_GB2312"/>
                <a:ea typeface="仿宋_GB2312"/>
                <a:cs typeface="+mn-cs"/>
              </a:rPr>
              <a:t>21</a:t>
            </a:r>
            <a:r>
              <a:rPr lang="zh-CN" altLang="zh-CN" dirty="0">
                <a:solidFill>
                  <a:srgbClr val="0000FF"/>
                </a:solidFill>
                <a:latin typeface="仿宋_GB2312"/>
                <a:ea typeface="仿宋_GB2312"/>
                <a:cs typeface="+mn-cs"/>
              </a:rPr>
              <a:t>，男，计算机系）</a:t>
            </a:r>
            <a:r>
              <a:rPr lang="zh-CN" altLang="zh-CN" dirty="0">
                <a:latin typeface="仿宋_GB2312"/>
                <a:ea typeface="仿宋_GB2312"/>
                <a:cs typeface="+mn-cs"/>
              </a:rPr>
              <a:t>，有</a:t>
            </a:r>
            <a:r>
              <a:rPr lang="en-US" altLang="zh-CN" dirty="0">
                <a:solidFill>
                  <a:srgbClr val="C00000"/>
                </a:solidFill>
                <a:latin typeface="仿宋_GB2312"/>
                <a:ea typeface="仿宋_GB2312"/>
                <a:cs typeface="+mn-cs"/>
              </a:rPr>
              <a:t>5</a:t>
            </a:r>
            <a:r>
              <a:rPr lang="zh-CN" altLang="zh-CN" dirty="0">
                <a:latin typeface="仿宋_GB2312"/>
                <a:ea typeface="仿宋_GB2312"/>
                <a:cs typeface="+mn-cs"/>
              </a:rPr>
              <a:t>个分量</a:t>
            </a:r>
            <a:endParaRPr lang="zh-CN" altLang="en-US" dirty="0">
              <a:latin typeface="仿宋_GB2312"/>
              <a:ea typeface="仿宋_GB2312"/>
              <a:cs typeface="+mn-cs"/>
            </a:endParaRPr>
          </a:p>
        </p:txBody>
      </p:sp>
      <p:sp>
        <p:nvSpPr>
          <p:cNvPr id="307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0725"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31747" name="内容占位符 2"/>
          <p:cNvSpPr>
            <a:spLocks noGrp="1"/>
          </p:cNvSpPr>
          <p:nvPr>
            <p:ph idx="1"/>
          </p:nvPr>
        </p:nvSpPr>
        <p:spPr>
          <a:xfrm>
            <a:off x="566738" y="1341438"/>
            <a:ext cx="8001000" cy="4751387"/>
          </a:xfrm>
          <a:ln/>
        </p:spPr>
        <p:txBody>
          <a:bodyPr vert="horz" wrap="square" lIns="91440" tIns="45720" rIns="91440" bIns="45720" anchor="t"/>
          <a:p>
            <a:pPr/>
            <a:r>
              <a:rPr lang="zh-CN" altLang="zh-CN" dirty="0">
                <a:solidFill>
                  <a:srgbClr val="FF0000"/>
                </a:solidFill>
                <a:latin typeface="仿宋_GB2312"/>
                <a:ea typeface="仿宋_GB2312"/>
                <a:cs typeface="+mn-cs"/>
              </a:rPr>
              <a:t>关系模式</a:t>
            </a:r>
            <a:r>
              <a:rPr lang="zh-CN" altLang="en-US" dirty="0">
                <a:latin typeface="仿宋_GB2312"/>
                <a:ea typeface="仿宋_GB2312"/>
                <a:cs typeface="+mn-cs"/>
              </a:rPr>
              <a:t>：</a:t>
            </a:r>
            <a:r>
              <a:rPr lang="zh-CN" altLang="zh-CN" dirty="0">
                <a:latin typeface="仿宋_GB2312"/>
                <a:ea typeface="仿宋_GB2312"/>
                <a:cs typeface="+mn-cs"/>
              </a:rPr>
              <a:t>二维表的结构称为关系模式</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设有关系名为</a:t>
            </a:r>
            <a:r>
              <a:rPr lang="en-US" altLang="zh-CN" dirty="0">
                <a:latin typeface="仿宋_GB2312"/>
                <a:ea typeface="仿宋_GB2312"/>
                <a:cs typeface="+mn-cs"/>
              </a:rPr>
              <a:t>R</a:t>
            </a:r>
            <a:r>
              <a:rPr lang="zh-CN" altLang="zh-CN" dirty="0">
                <a:latin typeface="仿宋_GB2312"/>
                <a:ea typeface="仿宋_GB2312"/>
                <a:cs typeface="+mn-cs"/>
              </a:rPr>
              <a:t>，属性分别为</a:t>
            </a:r>
            <a:r>
              <a:rPr lang="en-US" altLang="zh-CN" dirty="0">
                <a:latin typeface="仿宋_GB2312"/>
                <a:ea typeface="仿宋_GB2312"/>
                <a:cs typeface="+mn-cs"/>
              </a:rPr>
              <a:t>A</a:t>
            </a:r>
            <a:r>
              <a:rPr lang="en-US" altLang="zh-CN" baseline="-25000" dirty="0">
                <a:latin typeface="仿宋_GB2312"/>
                <a:ea typeface="仿宋_GB2312"/>
                <a:cs typeface="+mn-cs"/>
              </a:rPr>
              <a:t>1</a:t>
            </a:r>
            <a:r>
              <a:rPr lang="zh-CN" altLang="zh-CN" dirty="0">
                <a:latin typeface="仿宋_GB2312"/>
                <a:ea typeface="仿宋_GB2312"/>
                <a:cs typeface="+mn-cs"/>
              </a:rPr>
              <a:t>，</a:t>
            </a:r>
            <a:r>
              <a:rPr lang="en-US" altLang="zh-CN" dirty="0">
                <a:latin typeface="仿宋_GB2312"/>
                <a:ea typeface="仿宋_GB2312"/>
                <a:cs typeface="+mn-cs"/>
              </a:rPr>
              <a:t>A</a:t>
            </a:r>
            <a:r>
              <a:rPr lang="en-US" altLang="zh-CN" baseline="-25000" dirty="0">
                <a:latin typeface="仿宋_GB2312"/>
                <a:ea typeface="仿宋_GB2312"/>
                <a:cs typeface="+mn-cs"/>
              </a:rPr>
              <a:t>2</a:t>
            </a:r>
            <a:r>
              <a:rPr lang="zh-CN" altLang="zh-CN" dirty="0">
                <a:latin typeface="仿宋_GB2312"/>
                <a:ea typeface="仿宋_GB2312"/>
                <a:cs typeface="+mn-cs"/>
              </a:rPr>
              <a:t>，…，</a:t>
            </a:r>
            <a:r>
              <a:rPr lang="en-US" altLang="zh-CN" dirty="0">
                <a:latin typeface="仿宋_GB2312"/>
                <a:ea typeface="仿宋_GB2312"/>
                <a:cs typeface="+mn-cs"/>
              </a:rPr>
              <a:t>A</a:t>
            </a:r>
            <a:r>
              <a:rPr lang="en-US" altLang="zh-CN" baseline="-25000" dirty="0">
                <a:latin typeface="仿宋_GB2312"/>
                <a:ea typeface="仿宋_GB2312"/>
                <a:cs typeface="+mn-cs"/>
              </a:rPr>
              <a:t>n</a:t>
            </a:r>
            <a:r>
              <a:rPr lang="zh-CN" altLang="zh-CN" dirty="0">
                <a:latin typeface="仿宋_GB2312"/>
                <a:ea typeface="仿宋_GB2312"/>
                <a:cs typeface="+mn-cs"/>
              </a:rPr>
              <a:t>，则关系模式可以表示为：</a:t>
            </a:r>
            <a:endParaRPr lang="zh-CN" altLang="zh-CN" dirty="0">
              <a:latin typeface="仿宋_GB2312"/>
              <a:ea typeface="仿宋_GB2312"/>
              <a:cs typeface="+mn-cs"/>
            </a:endParaRPr>
          </a:p>
          <a:p>
            <a:pPr lvl="1">
              <a:buNone/>
            </a:pPr>
            <a:r>
              <a:rPr lang="en-US" altLang="zh-CN" dirty="0">
                <a:solidFill>
                  <a:srgbClr val="0000FF"/>
                </a:solidFill>
                <a:latin typeface="仿宋_GB2312"/>
                <a:ea typeface="仿宋_GB2312"/>
              </a:rPr>
              <a:t>R</a:t>
            </a:r>
            <a:r>
              <a:rPr lang="zh-CN" altLang="zh-CN" dirty="0">
                <a:solidFill>
                  <a:srgbClr val="0000FF"/>
                </a:solidFill>
                <a:latin typeface="仿宋_GB2312"/>
                <a:ea typeface="仿宋_GB2312"/>
              </a:rPr>
              <a:t>（</a:t>
            </a:r>
            <a:r>
              <a:rPr lang="en-US" altLang="zh-CN" dirty="0">
                <a:solidFill>
                  <a:srgbClr val="0000FF"/>
                </a:solidFill>
                <a:latin typeface="仿宋_GB2312"/>
                <a:ea typeface="仿宋_GB2312"/>
              </a:rPr>
              <a:t>A</a:t>
            </a:r>
            <a:r>
              <a:rPr lang="en-US" altLang="zh-CN" baseline="-25000" dirty="0">
                <a:solidFill>
                  <a:srgbClr val="0000FF"/>
                </a:solidFill>
                <a:latin typeface="仿宋_GB2312"/>
                <a:ea typeface="仿宋_GB2312"/>
              </a:rPr>
              <a:t>1</a:t>
            </a:r>
            <a:r>
              <a:rPr lang="zh-CN" altLang="zh-CN" dirty="0">
                <a:solidFill>
                  <a:srgbClr val="0000FF"/>
                </a:solidFill>
                <a:latin typeface="仿宋_GB2312"/>
                <a:ea typeface="仿宋_GB2312"/>
              </a:rPr>
              <a:t>，</a:t>
            </a:r>
            <a:r>
              <a:rPr lang="en-US" altLang="zh-CN" dirty="0">
                <a:solidFill>
                  <a:srgbClr val="0000FF"/>
                </a:solidFill>
                <a:latin typeface="仿宋_GB2312"/>
                <a:ea typeface="仿宋_GB2312"/>
              </a:rPr>
              <a:t>A</a:t>
            </a:r>
            <a:r>
              <a:rPr lang="en-US" altLang="zh-CN" baseline="-25000" dirty="0">
                <a:solidFill>
                  <a:srgbClr val="0000FF"/>
                </a:solidFill>
                <a:latin typeface="仿宋_GB2312"/>
                <a:ea typeface="仿宋_GB2312"/>
              </a:rPr>
              <a:t>2</a:t>
            </a:r>
            <a:r>
              <a:rPr lang="zh-CN" altLang="zh-CN" dirty="0">
                <a:solidFill>
                  <a:srgbClr val="0000FF"/>
                </a:solidFill>
                <a:latin typeface="仿宋_GB2312"/>
                <a:ea typeface="仿宋_GB2312"/>
              </a:rPr>
              <a:t>，…，</a:t>
            </a:r>
            <a:r>
              <a:rPr lang="en-US" altLang="zh-CN" dirty="0">
                <a:solidFill>
                  <a:srgbClr val="0000FF"/>
                </a:solidFill>
                <a:latin typeface="仿宋_GB2312"/>
                <a:ea typeface="仿宋_GB2312"/>
              </a:rPr>
              <a:t>A</a:t>
            </a:r>
            <a:r>
              <a:rPr lang="en-US" altLang="zh-CN" baseline="-25000" dirty="0">
                <a:solidFill>
                  <a:srgbClr val="0000FF"/>
                </a:solidFill>
                <a:latin typeface="仿宋_GB2312"/>
                <a:ea typeface="仿宋_GB2312"/>
              </a:rPr>
              <a:t>n</a:t>
            </a:r>
            <a:r>
              <a:rPr lang="zh-CN" altLang="zh-CN" dirty="0">
                <a:solidFill>
                  <a:srgbClr val="0000FF"/>
                </a:solidFill>
                <a:latin typeface="仿宋_GB2312"/>
                <a:ea typeface="仿宋_GB2312"/>
              </a:rPr>
              <a:t>）</a:t>
            </a:r>
            <a:endParaRPr lang="en-US" altLang="zh-CN" dirty="0">
              <a:solidFill>
                <a:srgbClr val="0000FF"/>
              </a:solidFill>
              <a:latin typeface="仿宋_GB2312"/>
              <a:ea typeface="仿宋_GB2312"/>
            </a:endParaRPr>
          </a:p>
          <a:p>
            <a:pPr/>
            <a:r>
              <a:rPr lang="zh-CN" altLang="zh-CN" dirty="0">
                <a:latin typeface="仿宋_GB2312"/>
                <a:ea typeface="仿宋_GB2312"/>
                <a:cs typeface="+mn-cs"/>
              </a:rPr>
              <a:t>如果将关系模式理解为数据类型，则关系就是该数据类型的一个具体值。</a:t>
            </a:r>
            <a:endParaRPr lang="zh-CN" altLang="en-US" dirty="0">
              <a:solidFill>
                <a:srgbClr val="0000FF"/>
              </a:solidFill>
              <a:latin typeface="仿宋_GB2312"/>
              <a:ea typeface="仿宋_GB2312"/>
              <a:cs typeface="+mn-cs"/>
            </a:endParaRPr>
          </a:p>
        </p:txBody>
      </p:sp>
      <p:sp>
        <p:nvSpPr>
          <p:cNvPr id="317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1749"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32771" name="内容占位符 2"/>
          <p:cNvSpPr>
            <a:spLocks noGrp="1"/>
          </p:cNvSpPr>
          <p:nvPr>
            <p:ph idx="1"/>
          </p:nvPr>
        </p:nvSpPr>
        <p:spPr>
          <a:ln/>
        </p:spPr>
        <p:txBody>
          <a:bodyPr vert="horz" wrap="square" lIns="91440" tIns="45720" rIns="91440" bIns="45720" anchor="t"/>
          <a:p>
            <a:pPr/>
            <a:r>
              <a:rPr lang="zh-CN" altLang="zh-CN" dirty="0">
                <a:solidFill>
                  <a:srgbClr val="FF0000"/>
                </a:solidFill>
                <a:latin typeface="仿宋_GB2312"/>
                <a:ea typeface="仿宋_GB2312"/>
                <a:cs typeface="+mn-cs"/>
              </a:rPr>
              <a:t>关系数据库</a:t>
            </a:r>
            <a:r>
              <a:rPr lang="zh-CN" altLang="en-US" dirty="0">
                <a:latin typeface="仿宋_GB2312"/>
                <a:ea typeface="仿宋_GB2312"/>
                <a:cs typeface="+mn-cs"/>
              </a:rPr>
              <a:t>：</a:t>
            </a:r>
            <a:r>
              <a:rPr lang="zh-CN" altLang="zh-CN" dirty="0">
                <a:latin typeface="仿宋_GB2312"/>
                <a:ea typeface="仿宋_GB2312"/>
                <a:cs typeface="+mn-cs"/>
              </a:rPr>
              <a:t>对应于一个关系模型的所有关系的集合称为关系数据库。</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候选键</a:t>
            </a:r>
            <a:r>
              <a:rPr lang="zh-CN" altLang="en-US" dirty="0">
                <a:latin typeface="仿宋_GB2312"/>
                <a:ea typeface="仿宋_GB2312"/>
                <a:cs typeface="+mn-cs"/>
              </a:rPr>
              <a:t>：</a:t>
            </a:r>
            <a:r>
              <a:rPr lang="zh-CN" altLang="zh-CN" dirty="0">
                <a:latin typeface="仿宋_GB2312"/>
                <a:ea typeface="仿宋_GB2312"/>
                <a:cs typeface="+mn-cs"/>
              </a:rPr>
              <a:t>如果一个属性或属性集的值能够惟一标识一个关系的元组而又不包含多余的属性，则称该属性或属性集为候选键。</a:t>
            </a:r>
            <a:endParaRPr lang="zh-CN" altLang="en-US" dirty="0">
              <a:latin typeface="仿宋_GB2312"/>
              <a:ea typeface="仿宋_GB2312"/>
              <a:cs typeface="+mn-cs"/>
            </a:endParaRPr>
          </a:p>
        </p:txBody>
      </p:sp>
      <p:sp>
        <p:nvSpPr>
          <p:cNvPr id="327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277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33795" name="内容占位符 2"/>
          <p:cNvSpPr>
            <a:spLocks noGrp="1"/>
          </p:cNvSpPr>
          <p:nvPr>
            <p:ph idx="1"/>
          </p:nvPr>
        </p:nvSpPr>
        <p:spPr>
          <a:ln/>
        </p:spPr>
        <p:txBody>
          <a:bodyPr vert="horz" wrap="square" lIns="91440" tIns="45720" rIns="91440" bIns="45720" anchor="t"/>
          <a:p>
            <a:pPr/>
            <a:r>
              <a:rPr lang="zh-CN" altLang="zh-CN" dirty="0">
                <a:solidFill>
                  <a:srgbClr val="FF0000"/>
                </a:solidFill>
                <a:latin typeface="仿宋_GB2312"/>
                <a:ea typeface="仿宋_GB2312"/>
                <a:cs typeface="+mn-cs"/>
              </a:rPr>
              <a:t>主键</a:t>
            </a:r>
            <a:r>
              <a:rPr lang="zh-CN" altLang="en-US" dirty="0">
                <a:latin typeface="仿宋_GB2312"/>
                <a:ea typeface="仿宋_GB2312"/>
                <a:cs typeface="+mn-cs"/>
              </a:rPr>
              <a:t>：</a:t>
            </a:r>
            <a:r>
              <a:rPr lang="zh-CN" altLang="zh-CN" dirty="0">
                <a:latin typeface="仿宋_GB2312"/>
                <a:ea typeface="仿宋_GB2312"/>
                <a:cs typeface="+mn-cs"/>
              </a:rPr>
              <a:t>当一个关系中有多个候选键时，从中选择一个作为主键。</a:t>
            </a:r>
            <a:endParaRPr lang="en-US" altLang="zh-CN" dirty="0">
              <a:latin typeface="仿宋_GB2312"/>
              <a:ea typeface="仿宋_GB2312"/>
              <a:cs typeface="+mn-cs"/>
            </a:endParaRPr>
          </a:p>
          <a:p>
            <a:pPr/>
            <a:r>
              <a:rPr lang="zh-CN" altLang="zh-CN" dirty="0">
                <a:latin typeface="仿宋_GB2312"/>
                <a:ea typeface="仿宋_GB2312"/>
                <a:cs typeface="+mn-cs"/>
              </a:rPr>
              <a:t>每个关系只能有一个主键。</a:t>
            </a:r>
            <a:endParaRPr lang="zh-CN" altLang="zh-CN" dirty="0">
              <a:latin typeface="仿宋_GB2312"/>
              <a:ea typeface="仿宋_GB2312"/>
              <a:cs typeface="+mn-cs"/>
            </a:endParaRPr>
          </a:p>
          <a:p>
            <a:pPr/>
            <a:r>
              <a:rPr lang="zh-CN" altLang="zh-CN" dirty="0">
                <a:latin typeface="仿宋_GB2312"/>
                <a:ea typeface="仿宋_GB2312"/>
                <a:cs typeface="+mn-cs"/>
              </a:rPr>
              <a:t>主键也称为</a:t>
            </a:r>
            <a:r>
              <a:rPr lang="zh-CN" altLang="zh-CN" dirty="0">
                <a:solidFill>
                  <a:srgbClr val="FF0000"/>
                </a:solidFill>
                <a:latin typeface="仿宋_GB2312"/>
                <a:ea typeface="仿宋_GB2312"/>
                <a:cs typeface="+mn-cs"/>
              </a:rPr>
              <a:t>主码</a:t>
            </a:r>
            <a:r>
              <a:rPr lang="zh-CN" altLang="zh-CN" dirty="0">
                <a:latin typeface="仿宋_GB2312"/>
                <a:ea typeface="仿宋_GB2312"/>
                <a:cs typeface="+mn-cs"/>
              </a:rPr>
              <a:t>或</a:t>
            </a:r>
            <a:r>
              <a:rPr lang="zh-CN" altLang="zh-CN" dirty="0">
                <a:solidFill>
                  <a:srgbClr val="FF0000"/>
                </a:solidFill>
                <a:latin typeface="仿宋_GB2312"/>
                <a:ea typeface="仿宋_GB2312"/>
                <a:cs typeface="+mn-cs"/>
              </a:rPr>
              <a:t>主关键字</a:t>
            </a:r>
            <a:r>
              <a:rPr lang="zh-CN" altLang="zh-CN" dirty="0">
                <a:latin typeface="仿宋_GB2312"/>
                <a:ea typeface="仿宋_GB2312"/>
                <a:cs typeface="+mn-cs"/>
              </a:rPr>
              <a:t>，用于惟一地确定一个元组。</a:t>
            </a:r>
            <a:endParaRPr lang="en-US" altLang="zh-CN" dirty="0">
              <a:latin typeface="仿宋_GB2312"/>
              <a:ea typeface="仿宋_GB2312"/>
              <a:cs typeface="+mn-cs"/>
            </a:endParaRPr>
          </a:p>
          <a:p>
            <a:pPr/>
            <a:r>
              <a:rPr lang="zh-CN" altLang="zh-CN" dirty="0">
                <a:latin typeface="仿宋_GB2312"/>
                <a:ea typeface="仿宋_GB2312"/>
                <a:cs typeface="+mn-cs"/>
              </a:rPr>
              <a:t>主键可以由一个属性组成，也可以由多个属性共同组成。</a:t>
            </a:r>
            <a:endParaRPr lang="zh-CN" altLang="en-US" dirty="0">
              <a:latin typeface="仿宋_GB2312"/>
              <a:ea typeface="仿宋_GB2312"/>
              <a:cs typeface="+mn-cs"/>
            </a:endParaRPr>
          </a:p>
        </p:txBody>
      </p:sp>
      <p:sp>
        <p:nvSpPr>
          <p:cNvPr id="337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379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主键示例</a:t>
            </a:r>
            <a:endParaRPr lang="zh-CN" altLang="en-US" dirty="0">
              <a:solidFill>
                <a:srgbClr val="0000FF"/>
              </a:solidFill>
              <a:latin typeface="楷体_GB2312"/>
              <a:ea typeface="楷体_GB2312"/>
              <a:cs typeface="+mj-cs"/>
            </a:endParaRPr>
          </a:p>
        </p:txBody>
      </p:sp>
      <p:sp>
        <p:nvSpPr>
          <p:cNvPr id="34819" name="内容占位符 2"/>
          <p:cNvSpPr>
            <a:spLocks noGrp="1"/>
          </p:cNvSpPr>
          <p:nvPr>
            <p:ph idx="1"/>
          </p:nvPr>
        </p:nvSpPr>
        <p:spPr>
          <a:xfrm>
            <a:off x="566738" y="1414463"/>
            <a:ext cx="8001000" cy="1438275"/>
          </a:xfrm>
          <a:ln/>
        </p:spPr>
        <p:txBody>
          <a:bodyPr vert="horz" wrap="square" lIns="91440" tIns="45720" rIns="91440" bIns="45720" anchor="t"/>
          <a:p>
            <a:pPr/>
            <a:r>
              <a:rPr lang="zh-CN" altLang="zh-CN" dirty="0">
                <a:latin typeface="仿宋_GB2312"/>
                <a:ea typeface="仿宋_GB2312"/>
                <a:cs typeface="+mn-cs"/>
              </a:rPr>
              <a:t>学生（学号，姓名，性别，年龄，所在系）</a:t>
            </a:r>
            <a:endParaRPr lang="zh-CN" altLang="en-US" dirty="0">
              <a:latin typeface="仿宋_GB2312"/>
              <a:ea typeface="仿宋_GB2312"/>
              <a:cs typeface="+mn-cs"/>
            </a:endParaRPr>
          </a:p>
        </p:txBody>
      </p:sp>
      <p:sp>
        <p:nvSpPr>
          <p:cNvPr id="348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2411413" y="1389063"/>
            <a:ext cx="1108075" cy="646112"/>
          </a:xfrm>
          <a:prstGeom prst="rect">
            <a:avLst/>
          </a:prstGeom>
          <a:noFill/>
          <a:ln w="9525">
            <a:noFill/>
          </a:ln>
        </p:spPr>
        <p:txBody>
          <a:bodyPr wrap="none">
            <a:spAutoFit/>
          </a:bodyPr>
          <a:p>
            <a:pPr eaLnBrk="1" hangingPunct="1"/>
            <a:r>
              <a:rPr lang="zh-CN" altLang="zh-CN" sz="3600" b="1" u="sng" dirty="0">
                <a:solidFill>
                  <a:srgbClr val="FF0000"/>
                </a:solidFill>
                <a:latin typeface="仿宋_GB2312"/>
                <a:ea typeface="仿宋_GB2312"/>
              </a:rPr>
              <a:t>学号</a:t>
            </a:r>
            <a:endParaRPr lang="zh-CN" altLang="en-US" sz="3600" b="1" u="sng" dirty="0">
              <a:solidFill>
                <a:srgbClr val="FF0000"/>
              </a:solidFill>
              <a:latin typeface="仿宋_GB2312"/>
              <a:ea typeface="仿宋_GB2312"/>
            </a:endParaRPr>
          </a:p>
        </p:txBody>
      </p:sp>
      <p:sp>
        <p:nvSpPr>
          <p:cNvPr id="7" name="内容占位符 2"/>
          <p:cNvSpPr txBox="1"/>
          <p:nvPr/>
        </p:nvSpPr>
        <p:spPr bwMode="auto">
          <a:xfrm>
            <a:off x="539750" y="3068638"/>
            <a:ext cx="8001000" cy="792163"/>
          </a:xfrm>
          <a:prstGeom prst="rect">
            <a:avLst/>
          </a:prstGeom>
          <a:noFill/>
          <a:ln w="9525">
            <a:noFill/>
            <a:miter lim="800000"/>
          </a:ln>
        </p:spPr>
        <p:txBody>
          <a:bodyPr/>
          <a:lstStyle/>
          <a:p>
            <a:pPr marL="469900" marR="0" indent="-469900" defTabSz="914400">
              <a:lnSpc>
                <a:spcPct val="110000"/>
              </a:lnSpc>
              <a:spcBef>
                <a:spcPct val="20000"/>
              </a:spcBef>
              <a:buClr>
                <a:schemeClr val="accent2"/>
              </a:buClr>
              <a:buSzTx/>
              <a:buFont typeface="Wingdings" panose="05000000000000000000" pitchFamily="2" charset="2"/>
              <a:buChar char="o"/>
              <a:defRPr/>
            </a:pPr>
            <a:r>
              <a:rPr kumimoji="0" lang="zh-CN" altLang="en-US" sz="3600" b="1" kern="0" cap="none" spc="0" normalizeH="0" baseline="0" noProof="0" dirty="0">
                <a:latin typeface="仿宋_GB2312" pitchFamily="49" charset="-122"/>
                <a:ea typeface="仿宋_GB2312" pitchFamily="49" charset="-122"/>
                <a:cs typeface="+mn-cs"/>
              </a:rPr>
              <a:t>选课</a:t>
            </a:r>
            <a:r>
              <a:rPr kumimoji="0" lang="zh-CN" altLang="zh-CN" sz="3600" b="1" kern="0" cap="none" spc="0" normalizeH="0" baseline="0" noProof="0" dirty="0">
                <a:latin typeface="仿宋_GB2312" pitchFamily="49" charset="-122"/>
                <a:ea typeface="仿宋_GB2312" pitchFamily="49" charset="-122"/>
                <a:cs typeface="+mn-cs"/>
              </a:rPr>
              <a:t>（学号，</a:t>
            </a:r>
            <a:r>
              <a:rPr kumimoji="0" lang="zh-CN" altLang="en-US" sz="3600" b="1" kern="0" cap="none" spc="0" normalizeH="0" baseline="0" noProof="0" dirty="0">
                <a:latin typeface="仿宋_GB2312" pitchFamily="49" charset="-122"/>
                <a:ea typeface="仿宋_GB2312" pitchFamily="49" charset="-122"/>
                <a:cs typeface="+mn-cs"/>
              </a:rPr>
              <a:t>课程号</a:t>
            </a:r>
            <a:r>
              <a:rPr kumimoji="0" lang="zh-CN" altLang="zh-CN" sz="3600" b="1" kern="0" cap="none" spc="0" normalizeH="0" baseline="0" noProof="0" dirty="0">
                <a:latin typeface="仿宋_GB2312" pitchFamily="49" charset="-122"/>
                <a:ea typeface="仿宋_GB2312" pitchFamily="49" charset="-122"/>
                <a:cs typeface="+mn-cs"/>
              </a:rPr>
              <a:t>，</a:t>
            </a:r>
            <a:r>
              <a:rPr kumimoji="0" lang="zh-CN" altLang="en-US" sz="3600" b="1" kern="0" cap="none" spc="0" normalizeH="0" baseline="0" noProof="0" dirty="0">
                <a:latin typeface="仿宋_GB2312" pitchFamily="49" charset="-122"/>
                <a:ea typeface="仿宋_GB2312" pitchFamily="49" charset="-122"/>
                <a:cs typeface="+mn-cs"/>
              </a:rPr>
              <a:t>成绩</a:t>
            </a:r>
            <a:r>
              <a:rPr kumimoji="0" lang="zh-CN" altLang="zh-CN" sz="3600" b="1" kern="0" cap="none" spc="0" normalizeH="0" baseline="0" noProof="0" dirty="0">
                <a:latin typeface="仿宋_GB2312" pitchFamily="49" charset="-122"/>
                <a:ea typeface="仿宋_GB2312" pitchFamily="49" charset="-122"/>
                <a:cs typeface="+mn-cs"/>
              </a:rPr>
              <a:t>）</a:t>
            </a:r>
            <a:endParaRPr kumimoji="0" lang="zh-CN" altLang="en-US" sz="3600" b="1" kern="0" cap="none" spc="0" normalizeH="0" baseline="0" noProof="0" dirty="0">
              <a:latin typeface="仿宋_GB2312" pitchFamily="49" charset="-122"/>
              <a:ea typeface="仿宋_GB2312" pitchFamily="49" charset="-122"/>
              <a:cs typeface="+mn-cs"/>
            </a:endParaRPr>
          </a:p>
        </p:txBody>
      </p:sp>
      <p:sp>
        <p:nvSpPr>
          <p:cNvPr id="8" name="矩形 7"/>
          <p:cNvSpPr/>
          <p:nvPr/>
        </p:nvSpPr>
        <p:spPr>
          <a:xfrm>
            <a:off x="2387600" y="3068638"/>
            <a:ext cx="296545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学号，</a:t>
            </a:r>
            <a:r>
              <a:rPr kumimoji="0" lang="zh-CN" altLang="en-US"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课程号</a:t>
            </a:r>
            <a:endParaRPr kumimoji="0" lang="zh-CN" altLang="en-US" sz="3600" b="0" i="0" u="sng"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p:txBody>
      </p:sp>
      <p:sp>
        <p:nvSpPr>
          <p:cNvPr id="9" name="内容占位符 2"/>
          <p:cNvSpPr txBox="1"/>
          <p:nvPr/>
        </p:nvSpPr>
        <p:spPr bwMode="auto">
          <a:xfrm>
            <a:off x="468313" y="4292600"/>
            <a:ext cx="8280400" cy="792163"/>
          </a:xfrm>
          <a:prstGeom prst="rect">
            <a:avLst/>
          </a:prstGeom>
          <a:noFill/>
          <a:ln w="9525">
            <a:noFill/>
            <a:miter lim="800000"/>
          </a:ln>
        </p:spPr>
        <p:txBody>
          <a:bodyPr/>
          <a:lstStyle/>
          <a:p>
            <a:pPr marL="469900" marR="0" indent="-469900" defTabSz="914400">
              <a:lnSpc>
                <a:spcPct val="110000"/>
              </a:lnSpc>
              <a:spcBef>
                <a:spcPct val="20000"/>
              </a:spcBef>
              <a:buClr>
                <a:schemeClr val="accent2"/>
              </a:buClr>
              <a:buSzTx/>
              <a:buFont typeface="Wingdings" panose="05000000000000000000" pitchFamily="2" charset="2"/>
              <a:buChar char="o"/>
              <a:defRPr/>
            </a:pPr>
            <a:r>
              <a:rPr kumimoji="0" lang="zh-CN" altLang="en-US" sz="3600" b="1" kern="0" cap="none" spc="0" normalizeH="0" baseline="0" noProof="0" dirty="0">
                <a:latin typeface="仿宋_GB2312" pitchFamily="49" charset="-122"/>
                <a:ea typeface="仿宋_GB2312" pitchFamily="49" charset="-122"/>
                <a:cs typeface="+mn-cs"/>
              </a:rPr>
              <a:t>选课</a:t>
            </a:r>
            <a:r>
              <a:rPr kumimoji="0" lang="zh-CN" altLang="zh-CN" sz="3600" b="1" kern="0" cap="none" spc="0" normalizeH="0" baseline="0" noProof="0" dirty="0">
                <a:latin typeface="仿宋_GB2312" pitchFamily="49" charset="-122"/>
                <a:ea typeface="仿宋_GB2312" pitchFamily="49" charset="-122"/>
                <a:cs typeface="+mn-cs"/>
              </a:rPr>
              <a:t>（学号</a:t>
            </a:r>
            <a:r>
              <a:rPr kumimoji="0" lang="en-US" altLang="zh-CN" sz="3600" b="1" kern="0" cap="none" spc="0" normalizeH="0" baseline="0" noProof="0" dirty="0">
                <a:latin typeface="仿宋_GB2312" pitchFamily="49" charset="-122"/>
                <a:ea typeface="仿宋_GB2312" pitchFamily="49" charset="-122"/>
                <a:cs typeface="+mn-cs"/>
              </a:rPr>
              <a:t>,</a:t>
            </a:r>
            <a:r>
              <a:rPr kumimoji="0" lang="zh-CN" altLang="en-US" sz="3600" b="1" kern="0" cap="none" spc="0" normalizeH="0" baseline="0" noProof="0" dirty="0">
                <a:latin typeface="仿宋_GB2312" pitchFamily="49" charset="-122"/>
                <a:ea typeface="仿宋_GB2312" pitchFamily="49" charset="-122"/>
                <a:cs typeface="+mn-cs"/>
              </a:rPr>
              <a:t>课程号</a:t>
            </a:r>
            <a:r>
              <a:rPr kumimoji="0" lang="en-US" altLang="zh-CN" sz="3600" b="1" kern="0" cap="none" spc="0" normalizeH="0" baseline="0" noProof="0" dirty="0">
                <a:latin typeface="仿宋_GB2312" pitchFamily="49" charset="-122"/>
                <a:ea typeface="仿宋_GB2312" pitchFamily="49" charset="-122"/>
                <a:cs typeface="+mn-cs"/>
              </a:rPr>
              <a:t>,</a:t>
            </a:r>
            <a:r>
              <a:rPr kumimoji="0" lang="zh-CN" altLang="en-US" sz="3600" b="1" kern="0" cap="none" spc="0" normalizeH="0" baseline="0" noProof="0" dirty="0">
                <a:latin typeface="仿宋_GB2312" pitchFamily="49" charset="-122"/>
                <a:ea typeface="仿宋_GB2312" pitchFamily="49" charset="-122"/>
                <a:cs typeface="+mn-cs"/>
              </a:rPr>
              <a:t>考试次数</a:t>
            </a:r>
            <a:r>
              <a:rPr kumimoji="0" lang="en-US" altLang="zh-CN" sz="3600" b="1" kern="0" cap="none" spc="0" normalizeH="0" baseline="0" noProof="0" dirty="0">
                <a:latin typeface="仿宋_GB2312" pitchFamily="49" charset="-122"/>
                <a:ea typeface="仿宋_GB2312" pitchFamily="49" charset="-122"/>
                <a:cs typeface="+mn-cs"/>
              </a:rPr>
              <a:t>,</a:t>
            </a:r>
            <a:r>
              <a:rPr kumimoji="0" lang="zh-CN" altLang="en-US" sz="3600" b="1" kern="0" cap="none" spc="0" normalizeH="0" baseline="0" noProof="0" dirty="0">
                <a:latin typeface="仿宋_GB2312" pitchFamily="49" charset="-122"/>
                <a:ea typeface="仿宋_GB2312" pitchFamily="49" charset="-122"/>
                <a:cs typeface="+mn-cs"/>
              </a:rPr>
              <a:t>成绩</a:t>
            </a:r>
            <a:r>
              <a:rPr kumimoji="0" lang="zh-CN" altLang="zh-CN" sz="3600" b="1" kern="0" cap="none" spc="0" normalizeH="0" baseline="0" noProof="0" dirty="0">
                <a:latin typeface="仿宋_GB2312" pitchFamily="49" charset="-122"/>
                <a:ea typeface="仿宋_GB2312" pitchFamily="49" charset="-122"/>
                <a:cs typeface="+mn-cs"/>
              </a:rPr>
              <a:t>）</a:t>
            </a:r>
            <a:endParaRPr kumimoji="0" lang="zh-CN" altLang="en-US" sz="3600" b="1" kern="0" cap="none" spc="0" normalizeH="0" baseline="0" noProof="0" dirty="0">
              <a:latin typeface="仿宋_GB2312" pitchFamily="49" charset="-122"/>
              <a:ea typeface="仿宋_GB2312" pitchFamily="49" charset="-122"/>
              <a:cs typeface="+mn-cs"/>
            </a:endParaRPr>
          </a:p>
        </p:txBody>
      </p:sp>
      <p:sp>
        <p:nvSpPr>
          <p:cNvPr id="10" name="矩形 9"/>
          <p:cNvSpPr/>
          <p:nvPr/>
        </p:nvSpPr>
        <p:spPr>
          <a:xfrm>
            <a:off x="2320925" y="4283075"/>
            <a:ext cx="481965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学号</a:t>
            </a:r>
            <a:r>
              <a:rPr kumimoji="0" lang="en-US" altLang="zh-CN"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r>
              <a:rPr kumimoji="0" lang="zh-CN" altLang="en-US"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课程号</a:t>
            </a:r>
            <a:r>
              <a:rPr kumimoji="0" lang="en-US" altLang="zh-CN"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r>
              <a:rPr kumimoji="0" lang="zh-CN" altLang="en-US" sz="3600" b="1" i="0" u="sng"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考试次数</a:t>
            </a:r>
            <a:endParaRPr kumimoji="0" lang="zh-CN" altLang="en-US" sz="3600" b="0" i="0" u="sng"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p:txBody>
      </p:sp>
      <p:sp>
        <p:nvSpPr>
          <p:cNvPr id="34826" name="灯片编号占位符 10"/>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基本术语</a:t>
            </a:r>
            <a:r>
              <a:rPr lang="zh-CN" altLang="en-US" dirty="0">
                <a:solidFill>
                  <a:srgbClr val="0000FF"/>
                </a:solidFill>
                <a:latin typeface="楷体_GB2312"/>
                <a:ea typeface="楷体_GB2312"/>
                <a:cs typeface="+mj-cs"/>
              </a:rPr>
              <a:t>（续）</a:t>
            </a:r>
            <a:endParaRPr lang="zh-CN" altLang="en-US" dirty="0">
              <a:solidFill>
                <a:srgbClr val="0000FF"/>
              </a:solidFill>
              <a:latin typeface="楷体_GB2312"/>
              <a:ea typeface="楷体_GB2312"/>
              <a:cs typeface="+mj-cs"/>
            </a:endParaRPr>
          </a:p>
        </p:txBody>
      </p:sp>
      <p:sp>
        <p:nvSpPr>
          <p:cNvPr id="35843" name="内容占位符 2"/>
          <p:cNvSpPr>
            <a:spLocks noGrp="1"/>
          </p:cNvSpPr>
          <p:nvPr>
            <p:ph idx="1"/>
          </p:nvPr>
        </p:nvSpPr>
        <p:spPr>
          <a:ln/>
        </p:spPr>
        <p:txBody>
          <a:bodyPr vert="horz" wrap="square" lIns="91440" tIns="45720" rIns="91440" bIns="45720" anchor="t"/>
          <a:p>
            <a:pPr/>
            <a:r>
              <a:rPr lang="zh-CN" altLang="en-US" dirty="0">
                <a:solidFill>
                  <a:srgbClr val="FF0000"/>
                </a:solidFill>
                <a:latin typeface="仿宋_GB2312"/>
                <a:ea typeface="仿宋_GB2312"/>
                <a:cs typeface="+mn-cs"/>
              </a:rPr>
              <a:t>主属性</a:t>
            </a:r>
            <a:r>
              <a:rPr lang="zh-CN" altLang="en-US" dirty="0">
                <a:latin typeface="仿宋_GB2312"/>
                <a:ea typeface="仿宋_GB2312"/>
                <a:cs typeface="+mn-cs"/>
              </a:rPr>
              <a:t>：</a:t>
            </a:r>
            <a:r>
              <a:rPr lang="zh-CN" altLang="zh-CN" dirty="0">
                <a:latin typeface="仿宋_GB2312"/>
                <a:ea typeface="仿宋_GB2312"/>
                <a:cs typeface="+mn-cs"/>
              </a:rPr>
              <a:t>包含在任一候选键中的属性称为主属性。</a:t>
            </a:r>
            <a:endParaRPr lang="en-US" altLang="zh-CN" dirty="0">
              <a:latin typeface="仿宋_GB2312"/>
              <a:ea typeface="仿宋_GB2312"/>
              <a:cs typeface="+mn-cs"/>
            </a:endParaRPr>
          </a:p>
          <a:p>
            <a:pPr/>
            <a:r>
              <a:rPr lang="zh-CN" altLang="en-US" dirty="0">
                <a:solidFill>
                  <a:srgbClr val="C00000"/>
                </a:solidFill>
                <a:latin typeface="仿宋_GB2312"/>
                <a:ea typeface="仿宋_GB2312"/>
                <a:cs typeface="+mn-cs"/>
              </a:rPr>
              <a:t>非主属性</a:t>
            </a:r>
            <a:r>
              <a:rPr lang="zh-CN" altLang="en-US" dirty="0">
                <a:latin typeface="仿宋_GB2312"/>
                <a:ea typeface="仿宋_GB2312"/>
                <a:cs typeface="+mn-cs"/>
              </a:rPr>
              <a:t>：</a:t>
            </a:r>
            <a:r>
              <a:rPr lang="zh-CN" altLang="zh-CN" dirty="0">
                <a:latin typeface="仿宋_GB2312"/>
                <a:ea typeface="仿宋_GB2312"/>
                <a:cs typeface="+mn-cs"/>
              </a:rPr>
              <a:t>不包含在任一候选键中的属性称为非主属性。</a:t>
            </a:r>
            <a:endParaRPr lang="en-US" altLang="zh-CN" dirty="0">
              <a:latin typeface="仿宋_GB2312"/>
              <a:ea typeface="仿宋_GB2312"/>
              <a:cs typeface="+mn-cs"/>
            </a:endParaRPr>
          </a:p>
          <a:p>
            <a:pPr/>
            <a:r>
              <a:rPr lang="zh-CN" altLang="en-US" dirty="0">
                <a:latin typeface="仿宋_GB2312"/>
                <a:ea typeface="仿宋_GB2312"/>
                <a:cs typeface="+mn-cs"/>
              </a:rPr>
              <a:t>选课</a:t>
            </a:r>
            <a:r>
              <a:rPr lang="zh-CN" altLang="zh-CN" dirty="0">
                <a:latin typeface="仿宋_GB2312"/>
                <a:ea typeface="仿宋_GB2312"/>
                <a:cs typeface="+mn-cs"/>
              </a:rPr>
              <a:t>（学号，</a:t>
            </a:r>
            <a:r>
              <a:rPr lang="zh-CN" altLang="en-US" dirty="0">
                <a:latin typeface="仿宋_GB2312"/>
                <a:ea typeface="仿宋_GB2312"/>
                <a:cs typeface="+mn-cs"/>
              </a:rPr>
              <a:t>课程号</a:t>
            </a:r>
            <a:r>
              <a:rPr lang="zh-CN" altLang="zh-CN" dirty="0">
                <a:latin typeface="仿宋_GB2312"/>
                <a:ea typeface="仿宋_GB2312"/>
                <a:cs typeface="+mn-cs"/>
              </a:rPr>
              <a:t>，</a:t>
            </a:r>
            <a:r>
              <a:rPr lang="zh-CN" altLang="en-US" dirty="0">
                <a:latin typeface="仿宋_GB2312"/>
                <a:ea typeface="仿宋_GB2312"/>
                <a:cs typeface="+mn-cs"/>
              </a:rPr>
              <a:t>成绩</a:t>
            </a:r>
            <a:r>
              <a:rPr lang="zh-CN" altLang="zh-CN" dirty="0">
                <a:latin typeface="仿宋_GB2312"/>
                <a:ea typeface="仿宋_GB2312"/>
                <a:cs typeface="+mn-cs"/>
              </a:rPr>
              <a:t>）</a:t>
            </a:r>
            <a:endParaRPr lang="zh-CN" altLang="en-US" dirty="0">
              <a:latin typeface="仿宋_GB2312"/>
              <a:ea typeface="仿宋_GB2312"/>
              <a:cs typeface="+mn-cs"/>
            </a:endParaRPr>
          </a:p>
        </p:txBody>
      </p:sp>
      <p:sp>
        <p:nvSpPr>
          <p:cNvPr id="358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2411413" y="4054475"/>
            <a:ext cx="2963863" cy="64770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学号，</a:t>
            </a:r>
            <a:r>
              <a:rPr kumimoji="0" lang="zh-CN" altLang="en-US"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课程号</a:t>
            </a:r>
            <a:endParaRPr kumimoji="0" lang="zh-CN" altLang="en-US" sz="36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p:txBody>
      </p:sp>
      <p:sp>
        <p:nvSpPr>
          <p:cNvPr id="7" name="矩形 6"/>
          <p:cNvSpPr/>
          <p:nvPr/>
        </p:nvSpPr>
        <p:spPr>
          <a:xfrm>
            <a:off x="5640388" y="4029075"/>
            <a:ext cx="1108075" cy="646113"/>
          </a:xfrm>
          <a:prstGeom prst="rect">
            <a:avLst/>
          </a:prstGeom>
          <a:noFill/>
          <a:ln w="9525">
            <a:noFill/>
          </a:ln>
        </p:spPr>
        <p:txBody>
          <a:bodyPr wrap="none">
            <a:spAutoFit/>
          </a:bodyPr>
          <a:p>
            <a:pPr eaLnBrk="1" hangingPunct="1"/>
            <a:r>
              <a:rPr lang="zh-CN" altLang="en-US" sz="3600" b="1" dirty="0">
                <a:solidFill>
                  <a:srgbClr val="C00000"/>
                </a:solidFill>
                <a:latin typeface="仿宋_GB2312"/>
                <a:ea typeface="仿宋_GB2312"/>
              </a:rPr>
              <a:t>成绩</a:t>
            </a:r>
            <a:endParaRPr lang="zh-CN" altLang="en-US" sz="3600" b="1" dirty="0">
              <a:solidFill>
                <a:srgbClr val="C00000"/>
              </a:solidFill>
              <a:latin typeface="仿宋_GB2312"/>
              <a:ea typeface="仿宋_GB2312"/>
            </a:endParaRPr>
          </a:p>
        </p:txBody>
      </p:sp>
      <p:sp>
        <p:nvSpPr>
          <p:cNvPr id="35847"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术语对比</a:t>
            </a:r>
            <a:endParaRPr lang="zh-CN" altLang="en-US" dirty="0">
              <a:solidFill>
                <a:srgbClr val="0000FF"/>
              </a:solidFill>
              <a:latin typeface="楷体_GB2312"/>
              <a:ea typeface="楷体_GB2312"/>
              <a:cs typeface="+mj-cs"/>
            </a:endParaRPr>
          </a:p>
        </p:txBody>
      </p:sp>
      <p:sp>
        <p:nvSpPr>
          <p:cNvPr id="3686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042988" y="1412875"/>
          <a:ext cx="7200900" cy="4608513"/>
        </p:xfrm>
        <a:graphic>
          <a:graphicData uri="http://schemas.openxmlformats.org/drawingml/2006/table">
            <a:tbl>
              <a:tblPr/>
              <a:tblGrid>
                <a:gridCol w="2736342"/>
                <a:gridCol w="4464558"/>
              </a:tblGrid>
              <a:tr h="658359">
                <a:tc>
                  <a:txBody>
                    <a:bodyPr/>
                    <a:lstStyle/>
                    <a:p>
                      <a:pPr algn="ctr">
                        <a:spcBef>
                          <a:spcPts val="155"/>
                        </a:spcBef>
                        <a:spcAft>
                          <a:spcPts val="155"/>
                        </a:spcAft>
                      </a:pPr>
                      <a:r>
                        <a:rPr lang="zh-CN" sz="2800" b="1" kern="1000" dirty="0">
                          <a:solidFill>
                            <a:srgbClr val="C00000"/>
                          </a:solidFill>
                          <a:latin typeface="Times New Roman" panose="02020603050405020304"/>
                          <a:ea typeface="方正书宋简体"/>
                          <a:cs typeface="Times New Roman" panose="02020603050405020304"/>
                        </a:rPr>
                        <a:t>关系术语</a:t>
                      </a:r>
                      <a:endParaRPr lang="zh-CN" sz="2800" b="1" kern="1000" dirty="0">
                        <a:solidFill>
                          <a:srgbClr val="C00000"/>
                        </a:solidFill>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55"/>
                        </a:spcBef>
                        <a:spcAft>
                          <a:spcPts val="155"/>
                        </a:spcAft>
                      </a:pPr>
                      <a:r>
                        <a:rPr lang="zh-CN" sz="2800" b="1" kern="1000" dirty="0">
                          <a:solidFill>
                            <a:srgbClr val="C00000"/>
                          </a:solidFill>
                          <a:latin typeface="Times New Roman" panose="02020603050405020304"/>
                          <a:ea typeface="方正书宋简体"/>
                          <a:cs typeface="Times New Roman" panose="02020603050405020304"/>
                        </a:rPr>
                        <a:t>一般的表格术语</a:t>
                      </a:r>
                      <a:endParaRPr lang="zh-CN" sz="2800" b="1" kern="1000" dirty="0">
                        <a:solidFill>
                          <a:srgbClr val="C00000"/>
                        </a:solidFill>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dirty="0">
                          <a:latin typeface="Times New Roman" panose="02020603050405020304"/>
                          <a:ea typeface="方正书宋简体"/>
                          <a:cs typeface="Times New Roman" panose="02020603050405020304"/>
                        </a:rPr>
                        <a:t>关系名</a:t>
                      </a:r>
                      <a:endParaRPr lang="zh-CN" sz="2800" b="1" kern="1000" dirty="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表名</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dirty="0">
                          <a:latin typeface="Times New Roman" panose="02020603050405020304"/>
                          <a:ea typeface="方正书宋简体"/>
                          <a:cs typeface="Times New Roman" panose="02020603050405020304"/>
                        </a:rPr>
                        <a:t>关系模式</a:t>
                      </a:r>
                      <a:endParaRPr lang="zh-CN" sz="2800" b="1" kern="1000" dirty="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表头（表所含列的描述）</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panose="02020603050405020304"/>
                          <a:ea typeface="方正书宋简体"/>
                          <a:cs typeface="Times New Roman" panose="02020603050405020304"/>
                        </a:rPr>
                        <a:t>关系</a:t>
                      </a:r>
                      <a:endParaRPr lang="zh-CN" sz="2800" b="1" kern="100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（一张）二维表</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panose="02020603050405020304"/>
                          <a:ea typeface="方正书宋简体"/>
                          <a:cs typeface="Times New Roman" panose="02020603050405020304"/>
                        </a:rPr>
                        <a:t>元组</a:t>
                      </a:r>
                      <a:endParaRPr lang="zh-CN" sz="2800" b="1" kern="100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记录或行</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panose="02020603050405020304"/>
                          <a:ea typeface="方正书宋简体"/>
                          <a:cs typeface="Times New Roman" panose="02020603050405020304"/>
                        </a:rPr>
                        <a:t>属性</a:t>
                      </a:r>
                      <a:endParaRPr lang="zh-CN" sz="2800" b="1" kern="100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列</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panose="02020603050405020304"/>
                          <a:ea typeface="方正书宋简体"/>
                          <a:cs typeface="Times New Roman" panose="02020603050405020304"/>
                        </a:rPr>
                        <a:t>分量</a:t>
                      </a:r>
                      <a:endParaRPr lang="zh-CN" sz="2800" b="1" kern="1000">
                        <a:latin typeface="Times New Roman" panose="02020603050405020304"/>
                        <a:ea typeface="方正书宋简体"/>
                        <a:cs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panose="02020603050405020304"/>
                          <a:ea typeface="方正书宋简体"/>
                          <a:cs typeface="Times New Roman" panose="02020603050405020304"/>
                        </a:rPr>
                        <a:t>一条记录中某个列的值</a:t>
                      </a:r>
                      <a:endParaRPr lang="zh-CN" sz="2800" b="1" kern="1000" dirty="0">
                        <a:latin typeface="Times New Roman" panose="02020603050405020304"/>
                        <a:ea typeface="方正书宋简体"/>
                        <a:cs typeface="Times New Roman" panose="02020603050405020304"/>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892"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对关系的限定</a:t>
            </a:r>
            <a:endParaRPr lang="zh-CN" altLang="en-US" dirty="0">
              <a:solidFill>
                <a:srgbClr val="0000FF"/>
              </a:solidFill>
              <a:latin typeface="楷体_GB2312"/>
              <a:ea typeface="楷体_GB2312"/>
              <a:cs typeface="+mj-cs"/>
            </a:endParaRPr>
          </a:p>
        </p:txBody>
      </p:sp>
      <p:sp>
        <p:nvSpPr>
          <p:cNvPr id="37891" name="内容占位符 2"/>
          <p:cNvSpPr>
            <a:spLocks noGrp="1"/>
          </p:cNvSpPr>
          <p:nvPr>
            <p:ph idx="1"/>
          </p:nvPr>
        </p:nvSpPr>
        <p:spPr>
          <a:xfrm>
            <a:off x="468313" y="1414463"/>
            <a:ext cx="8424862" cy="4678362"/>
          </a:xfrm>
          <a:ln/>
        </p:spPr>
        <p:txBody>
          <a:bodyPr vert="horz" wrap="square" lIns="91440" tIns="45720" rIns="91440" bIns="45720" anchor="t"/>
          <a:p>
            <a:pPr/>
            <a:r>
              <a:rPr lang="zh-CN" altLang="zh-CN" sz="3200" dirty="0">
                <a:latin typeface="仿宋_GB2312"/>
                <a:ea typeface="仿宋_GB2312"/>
                <a:cs typeface="+mn-cs"/>
              </a:rPr>
              <a:t>关系中的每个分量都是不可再分的最小属性</a:t>
            </a:r>
            <a:endParaRPr lang="en-US" altLang="zh-CN" sz="3200" dirty="0">
              <a:latin typeface="仿宋_GB2312"/>
              <a:ea typeface="仿宋_GB2312"/>
              <a:cs typeface="+mn-cs"/>
            </a:endParaRPr>
          </a:p>
          <a:p>
            <a:pPr/>
            <a:r>
              <a:rPr lang="zh-CN" altLang="zh-CN" sz="3200" dirty="0">
                <a:latin typeface="仿宋_GB2312"/>
                <a:ea typeface="仿宋_GB2312"/>
                <a:cs typeface="+mn-cs"/>
              </a:rPr>
              <a:t>表中列的数据类型是固定的，即列中的每个分量都是同类型的数据，来自相同的值域。</a:t>
            </a:r>
            <a:endParaRPr lang="en-US" altLang="zh-CN" sz="3200" dirty="0">
              <a:latin typeface="仿宋_GB2312"/>
              <a:ea typeface="仿宋_GB2312"/>
              <a:cs typeface="+mn-cs"/>
            </a:endParaRPr>
          </a:p>
          <a:p>
            <a:pPr/>
            <a:r>
              <a:rPr lang="zh-CN" altLang="zh-CN" sz="3200" dirty="0">
                <a:latin typeface="仿宋_GB2312"/>
                <a:ea typeface="仿宋_GB2312"/>
                <a:cs typeface="+mn-cs"/>
              </a:rPr>
              <a:t>不同列的数据可以取自相同的值域。</a:t>
            </a:r>
            <a:endParaRPr lang="en-US" altLang="zh-CN" sz="3200" dirty="0">
              <a:latin typeface="仿宋_GB2312"/>
              <a:ea typeface="仿宋_GB2312"/>
              <a:cs typeface="+mn-cs"/>
            </a:endParaRPr>
          </a:p>
          <a:p>
            <a:pPr/>
            <a:r>
              <a:rPr lang="zh-CN" altLang="zh-CN" sz="3200" dirty="0">
                <a:latin typeface="仿宋_GB2312"/>
                <a:ea typeface="仿宋_GB2312"/>
                <a:cs typeface="+mn-cs"/>
              </a:rPr>
              <a:t>关系表中列的顺序不重要</a:t>
            </a:r>
            <a:r>
              <a:rPr lang="zh-CN" altLang="en-US"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关系表行的顺序也不重要</a:t>
            </a:r>
            <a:r>
              <a:rPr lang="zh-CN" altLang="en-US"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同一个关系中的元组不能重复</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378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789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3.3 </a:t>
            </a:r>
            <a:r>
              <a:rPr lang="zh-CN" altLang="zh-CN" dirty="0">
                <a:solidFill>
                  <a:srgbClr val="0000FF"/>
                </a:solidFill>
                <a:latin typeface="楷体_GB2312"/>
                <a:ea typeface="楷体_GB2312"/>
                <a:cs typeface="+mj-cs"/>
              </a:rPr>
              <a:t>完整性约束</a:t>
            </a:r>
            <a:endParaRPr lang="zh-CN" altLang="en-US" dirty="0">
              <a:solidFill>
                <a:srgbClr val="0000FF"/>
              </a:solidFill>
              <a:latin typeface="楷体_GB2312"/>
              <a:ea typeface="楷体_GB2312"/>
              <a:cs typeface="+mj-cs"/>
            </a:endParaRPr>
          </a:p>
        </p:txBody>
      </p:sp>
      <p:sp>
        <p:nvSpPr>
          <p:cNvPr id="3891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数据完整性是指数据库中存储的数据是有意义的或正确的，和现实世界相符。</a:t>
            </a:r>
            <a:endParaRPr lang="en-US" altLang="zh-CN" dirty="0">
              <a:latin typeface="仿宋_GB2312"/>
              <a:ea typeface="仿宋_GB2312"/>
              <a:cs typeface="+mn-cs"/>
            </a:endParaRPr>
          </a:p>
          <a:p>
            <a:pPr/>
            <a:r>
              <a:rPr lang="en-US" altLang="zh-CN" dirty="0">
                <a:latin typeface="仿宋_GB2312"/>
                <a:ea typeface="仿宋_GB2312"/>
                <a:cs typeface="+mn-cs"/>
              </a:rPr>
              <a:t>3.3.1 </a:t>
            </a:r>
            <a:r>
              <a:rPr lang="zh-CN" altLang="zh-CN" dirty="0">
                <a:latin typeface="仿宋_GB2312"/>
                <a:ea typeface="仿宋_GB2312"/>
                <a:cs typeface="+mn-cs"/>
              </a:rPr>
              <a:t>实体完整性</a:t>
            </a:r>
            <a:endParaRPr lang="en-US" altLang="zh-CN" dirty="0">
              <a:latin typeface="仿宋_GB2312"/>
              <a:ea typeface="仿宋_GB2312"/>
              <a:cs typeface="+mn-cs"/>
            </a:endParaRPr>
          </a:p>
          <a:p>
            <a:pPr/>
            <a:r>
              <a:rPr lang="en-US" altLang="zh-CN" dirty="0">
                <a:latin typeface="仿宋_GB2312"/>
                <a:ea typeface="仿宋_GB2312"/>
                <a:cs typeface="+mn-cs"/>
              </a:rPr>
              <a:t>3.3.2 </a:t>
            </a:r>
            <a:r>
              <a:rPr lang="zh-CN" altLang="zh-CN" dirty="0">
                <a:latin typeface="仿宋_GB2312"/>
                <a:ea typeface="仿宋_GB2312"/>
                <a:cs typeface="+mn-cs"/>
              </a:rPr>
              <a:t>参照完整性</a:t>
            </a:r>
            <a:endParaRPr lang="zh-CN" altLang="zh-CN" dirty="0">
              <a:latin typeface="仿宋_GB2312"/>
              <a:ea typeface="仿宋_GB2312"/>
              <a:cs typeface="+mn-cs"/>
            </a:endParaRPr>
          </a:p>
          <a:p>
            <a:pPr/>
            <a:r>
              <a:rPr lang="en-US" altLang="zh-CN" dirty="0">
                <a:latin typeface="仿宋_GB2312"/>
                <a:ea typeface="仿宋_GB2312"/>
                <a:cs typeface="+mn-cs"/>
              </a:rPr>
              <a:t>3.3.3 </a:t>
            </a:r>
            <a:r>
              <a:rPr lang="zh-CN" altLang="zh-CN" dirty="0">
                <a:latin typeface="仿宋_GB2312"/>
                <a:ea typeface="仿宋_GB2312"/>
                <a:cs typeface="+mn-cs"/>
              </a:rPr>
              <a:t>用户定义的完整性</a:t>
            </a:r>
            <a:endParaRPr lang="zh-CN" altLang="en-US" dirty="0">
              <a:latin typeface="仿宋_GB2312"/>
              <a:ea typeface="仿宋_GB2312"/>
              <a:cs typeface="+mn-cs"/>
            </a:endParaRPr>
          </a:p>
        </p:txBody>
      </p:sp>
      <p:sp>
        <p:nvSpPr>
          <p:cNvPr id="389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891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3.1 </a:t>
            </a:r>
            <a:r>
              <a:rPr lang="zh-CN" altLang="en-US" dirty="0">
                <a:solidFill>
                  <a:srgbClr val="0000FF"/>
                </a:solidFill>
                <a:latin typeface="楷体_GB2312"/>
                <a:ea typeface="楷体_GB2312"/>
                <a:cs typeface="+mj-cs"/>
              </a:rPr>
              <a:t>关系数据模型</a:t>
            </a:r>
            <a:endParaRPr lang="zh-CN" altLang="en-US" dirty="0">
              <a:solidFill>
                <a:srgbClr val="0000FF"/>
              </a:solidFill>
              <a:latin typeface="楷体_GB2312"/>
              <a:ea typeface="楷体_GB2312"/>
              <a:cs typeface="+mj-cs"/>
            </a:endParaRPr>
          </a:p>
        </p:txBody>
      </p:sp>
      <p:sp>
        <p:nvSpPr>
          <p:cNvPr id="12291"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关系数据模型源于数学</a:t>
            </a:r>
            <a:r>
              <a:rPr lang="zh-CN" altLang="en-US" sz="3200" dirty="0">
                <a:latin typeface="仿宋_GB2312"/>
                <a:ea typeface="仿宋_GB2312"/>
                <a:cs typeface="+mn-cs"/>
              </a:rPr>
              <a:t>。</a:t>
            </a:r>
            <a:endParaRPr lang="en-US" altLang="zh-CN" sz="3200" dirty="0">
              <a:latin typeface="仿宋_GB2312"/>
              <a:ea typeface="仿宋_GB2312"/>
              <a:cs typeface="+mn-cs"/>
            </a:endParaRPr>
          </a:p>
          <a:p>
            <a:pPr algn="just"/>
            <a:r>
              <a:rPr lang="en-US" altLang="zh-CN" sz="3200" dirty="0">
                <a:latin typeface="仿宋_GB2312"/>
                <a:ea typeface="仿宋_GB2312"/>
                <a:cs typeface="+mn-cs"/>
              </a:rPr>
              <a:t>1970</a:t>
            </a:r>
            <a:r>
              <a:rPr lang="zh-CN" altLang="zh-CN" sz="3200" dirty="0">
                <a:latin typeface="仿宋_GB2312"/>
                <a:ea typeface="仿宋_GB2312"/>
                <a:cs typeface="+mn-cs"/>
              </a:rPr>
              <a:t>年</a:t>
            </a:r>
            <a:r>
              <a:rPr lang="en-US" altLang="zh-CN" sz="3200" dirty="0">
                <a:latin typeface="仿宋_GB2312"/>
                <a:ea typeface="仿宋_GB2312"/>
                <a:cs typeface="+mn-cs"/>
              </a:rPr>
              <a:t>IBM</a:t>
            </a:r>
            <a:r>
              <a:rPr lang="zh-CN" altLang="zh-CN" sz="3200" dirty="0">
                <a:latin typeface="仿宋_GB2312"/>
                <a:ea typeface="仿宋_GB2312"/>
                <a:cs typeface="+mn-cs"/>
              </a:rPr>
              <a:t>研究员</a:t>
            </a:r>
            <a:r>
              <a:rPr lang="en-US" altLang="zh-CN" sz="3200" dirty="0">
                <a:latin typeface="仿宋_GB2312"/>
                <a:ea typeface="仿宋_GB2312"/>
                <a:cs typeface="+mn-cs"/>
              </a:rPr>
              <a:t>E.F.Codd</a:t>
            </a:r>
            <a:r>
              <a:rPr lang="zh-CN" altLang="en-US" sz="3200" dirty="0">
                <a:latin typeface="仿宋_GB2312"/>
                <a:ea typeface="仿宋_GB2312"/>
                <a:cs typeface="+mn-cs"/>
              </a:rPr>
              <a:t>博士</a:t>
            </a:r>
            <a:r>
              <a:rPr lang="zh-CN" altLang="zh-CN" sz="3200" dirty="0">
                <a:latin typeface="仿宋_GB2312"/>
                <a:ea typeface="仿宋_GB2312"/>
                <a:cs typeface="+mn-cs"/>
              </a:rPr>
              <a:t>在美国计算机学会会刊（《</a:t>
            </a:r>
            <a:r>
              <a:rPr lang="en-US" altLang="zh-CN" sz="3200" dirty="0">
                <a:latin typeface="仿宋_GB2312"/>
                <a:ea typeface="仿宋_GB2312"/>
                <a:cs typeface="+mn-cs"/>
              </a:rPr>
              <a:t>Communication of the ACM</a:t>
            </a:r>
            <a:r>
              <a:rPr lang="zh-CN" altLang="zh-CN" sz="3200" dirty="0">
                <a:latin typeface="仿宋_GB2312"/>
                <a:ea typeface="仿宋_GB2312"/>
                <a:cs typeface="+mn-cs"/>
              </a:rPr>
              <a:t>》）上发表了题为“</a:t>
            </a:r>
            <a:r>
              <a:rPr lang="en-US" altLang="zh-CN" sz="3200" dirty="0">
                <a:latin typeface="仿宋_GB2312"/>
                <a:ea typeface="仿宋_GB2312"/>
                <a:cs typeface="+mn-cs"/>
              </a:rPr>
              <a:t>A Relational Model of Data for Shared Data Banks</a:t>
            </a:r>
            <a:r>
              <a:rPr lang="zh-CN" altLang="zh-CN" sz="3200" dirty="0">
                <a:latin typeface="仿宋_GB2312"/>
                <a:ea typeface="仿宋_GB2312"/>
                <a:cs typeface="+mn-cs"/>
              </a:rPr>
              <a:t>”的论文，开创了数据库系统的新纪元。</a:t>
            </a:r>
            <a:endParaRPr lang="zh-CN" altLang="en-US" sz="3200" dirty="0">
              <a:latin typeface="仿宋_GB2312"/>
              <a:ea typeface="仿宋_GB2312"/>
              <a:cs typeface="+mn-cs"/>
            </a:endParaRPr>
          </a:p>
        </p:txBody>
      </p:sp>
      <p:sp>
        <p:nvSpPr>
          <p:cNvPr id="122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29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3.3.1 </a:t>
            </a:r>
            <a:r>
              <a:rPr lang="zh-CN" altLang="zh-CN" dirty="0">
                <a:solidFill>
                  <a:srgbClr val="0000FF"/>
                </a:solidFill>
                <a:latin typeface="楷体_GB2312"/>
                <a:ea typeface="楷体_GB2312"/>
                <a:cs typeface="+mj-cs"/>
              </a:rPr>
              <a:t>实体完整性</a:t>
            </a:r>
            <a:endParaRPr lang="zh-CN" altLang="en-US" dirty="0">
              <a:solidFill>
                <a:srgbClr val="0000FF"/>
              </a:solidFill>
              <a:latin typeface="楷体_GB2312"/>
              <a:ea typeface="楷体_GB2312"/>
              <a:cs typeface="+mj-cs"/>
            </a:endParaRPr>
          </a:p>
        </p:txBody>
      </p:sp>
      <p:sp>
        <p:nvSpPr>
          <p:cNvPr id="3993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保证关系中的每个元组都是可识别的和惟一的。</a:t>
            </a:r>
            <a:endParaRPr lang="zh-CN" altLang="zh-CN" dirty="0">
              <a:latin typeface="仿宋_GB2312"/>
              <a:ea typeface="仿宋_GB2312"/>
              <a:cs typeface="+mn-cs"/>
            </a:endParaRPr>
          </a:p>
          <a:p>
            <a:pPr/>
            <a:r>
              <a:rPr lang="zh-CN" altLang="zh-CN" dirty="0">
                <a:latin typeface="仿宋_GB2312"/>
                <a:ea typeface="仿宋_GB2312"/>
                <a:cs typeface="+mn-cs"/>
              </a:rPr>
              <a:t>指关系数据库中所有的表都</a:t>
            </a:r>
            <a:r>
              <a:rPr lang="zh-CN" altLang="zh-CN" dirty="0">
                <a:solidFill>
                  <a:srgbClr val="FF0000"/>
                </a:solidFill>
                <a:latin typeface="仿宋_GB2312"/>
                <a:ea typeface="仿宋_GB2312"/>
                <a:cs typeface="+mn-cs"/>
              </a:rPr>
              <a:t>必须有主键</a:t>
            </a:r>
            <a:r>
              <a:rPr lang="zh-CN" altLang="zh-CN" dirty="0">
                <a:latin typeface="仿宋_GB2312"/>
                <a:ea typeface="仿宋_GB2312"/>
                <a:cs typeface="+mn-cs"/>
              </a:rPr>
              <a:t>，而且表中不允许存在如下记录：</a:t>
            </a:r>
            <a:endParaRPr lang="zh-CN" altLang="zh-CN" dirty="0">
              <a:latin typeface="仿宋_GB2312"/>
              <a:ea typeface="仿宋_GB2312"/>
              <a:cs typeface="+mn-cs"/>
            </a:endParaRPr>
          </a:p>
          <a:p>
            <a:pPr lvl="1"/>
            <a:r>
              <a:rPr lang="zh-CN" altLang="zh-CN" sz="3400" dirty="0">
                <a:latin typeface="仿宋_GB2312"/>
                <a:ea typeface="仿宋_GB2312"/>
              </a:rPr>
              <a:t>无主键值的记录。</a:t>
            </a:r>
            <a:endParaRPr lang="zh-CN" altLang="zh-CN" sz="3400" dirty="0">
              <a:latin typeface="仿宋_GB2312"/>
              <a:ea typeface="仿宋_GB2312"/>
            </a:endParaRPr>
          </a:p>
          <a:p>
            <a:pPr lvl="1"/>
            <a:r>
              <a:rPr lang="zh-CN" altLang="zh-CN" sz="3400" dirty="0">
                <a:latin typeface="仿宋_GB2312"/>
                <a:ea typeface="仿宋_GB2312"/>
              </a:rPr>
              <a:t>主键值相同的记录。</a:t>
            </a:r>
            <a:endParaRPr lang="zh-CN" altLang="zh-CN" sz="3400" dirty="0">
              <a:latin typeface="仿宋_GB2312"/>
              <a:ea typeface="仿宋_GB2312"/>
            </a:endParaRPr>
          </a:p>
          <a:p>
            <a:pPr/>
            <a:endParaRPr lang="zh-CN" altLang="en-US" dirty="0">
              <a:latin typeface="仿宋_GB2312"/>
              <a:ea typeface="仿宋_GB2312"/>
              <a:cs typeface="+mn-cs"/>
            </a:endParaRPr>
          </a:p>
        </p:txBody>
      </p:sp>
      <p:sp>
        <p:nvSpPr>
          <p:cNvPr id="399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994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无主键值的情况</a:t>
            </a:r>
            <a:endParaRPr lang="zh-CN" altLang="en-US" dirty="0">
              <a:solidFill>
                <a:srgbClr val="0000FF"/>
              </a:solidFill>
              <a:latin typeface="楷体_GB2312"/>
              <a:ea typeface="楷体_GB2312"/>
              <a:cs typeface="+mj-cs"/>
            </a:endParaRPr>
          </a:p>
        </p:txBody>
      </p:sp>
      <p:sp>
        <p:nvSpPr>
          <p:cNvPr id="4096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763713" y="1484313"/>
          <a:ext cx="6840538" cy="4321175"/>
        </p:xfrm>
        <a:graphic>
          <a:graphicData uri="http://schemas.openxmlformats.org/drawingml/2006/table">
            <a:tbl>
              <a:tblPr/>
              <a:tblGrid>
                <a:gridCol w="1512119"/>
                <a:gridCol w="1224096"/>
                <a:gridCol w="1276022"/>
                <a:gridCol w="1118164"/>
                <a:gridCol w="1710135"/>
              </a:tblGrid>
              <a:tr h="617311">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学</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号</a:t>
                      </a:r>
                      <a:endParaRPr lang="zh-CN" sz="1800" b="1" kern="1000" dirty="0">
                        <a:solidFill>
                          <a:srgbClr val="FF0000"/>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姓</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名</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年</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龄</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性</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别</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所</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在</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系</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endParaRPr lang="en-US" sz="1800" b="1" kern="1000" dirty="0">
                        <a:solidFill>
                          <a:srgbClr val="0000FF"/>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李勇</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dirty="0">
                          <a:solidFill>
                            <a:srgbClr val="0000FF"/>
                          </a:solidFill>
                          <a:latin typeface="Times New Roman" panose="02020603050405020304"/>
                          <a:ea typeface="方正书宋简体"/>
                        </a:rPr>
                        <a:t>21</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男</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计算机系</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0811102</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刘晨</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男</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计算机系</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0811103</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王敏</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女</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panose="02020603050405020304"/>
                          <a:ea typeface="方正书宋简体"/>
                        </a:rPr>
                        <a:t>计算机系</a:t>
                      </a:r>
                      <a:endParaRPr lang="zh-CN" sz="1800" b="1" kern="1000" dirty="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endParaRPr lang="en-US" sz="1800" b="1" kern="1000">
                        <a:solidFill>
                          <a:srgbClr val="0000FF"/>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panose="02020603050405020304"/>
                          <a:ea typeface="方正书宋简体"/>
                        </a:rPr>
                        <a:t>李勇</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solidFill>
                            <a:srgbClr val="0000FF"/>
                          </a:solidFill>
                          <a:latin typeface="Times New Roman" panose="02020603050405020304"/>
                          <a:ea typeface="方正书宋简体"/>
                        </a:rPr>
                        <a:t>21</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panose="02020603050405020304"/>
                          <a:ea typeface="方正书宋简体"/>
                        </a:rPr>
                        <a:t>男</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计算机系</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0821101</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张立</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男</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信息管理系</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0821102</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吴宾</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19</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女</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panose="02020603050405020304"/>
                          <a:ea typeface="方正书宋简体"/>
                        </a:rPr>
                        <a:t>信息管理系</a:t>
                      </a:r>
                      <a:endParaRPr lang="zh-CN" sz="1800" b="1" kern="1000" dirty="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图片 6" descr="QQ7.gif"/>
          <p:cNvPicPr>
            <a:picLocks noChangeAspect="1"/>
          </p:cNvPicPr>
          <p:nvPr/>
        </p:nvPicPr>
        <p:blipFill>
          <a:blip r:embed="rId1"/>
          <a:stretch>
            <a:fillRect/>
          </a:stretch>
        </p:blipFill>
        <p:spPr>
          <a:xfrm flipH="1">
            <a:off x="190500" y="2924175"/>
            <a:ext cx="1058863" cy="1081088"/>
          </a:xfrm>
          <a:prstGeom prst="rect">
            <a:avLst/>
          </a:prstGeom>
          <a:noFill/>
          <a:ln w="9525">
            <a:noFill/>
          </a:ln>
        </p:spPr>
      </p:pic>
      <p:sp>
        <p:nvSpPr>
          <p:cNvPr id="8" name="右箭头 7"/>
          <p:cNvSpPr/>
          <p:nvPr/>
        </p:nvSpPr>
        <p:spPr>
          <a:xfrm rot="19739983">
            <a:off x="1176338" y="2587625"/>
            <a:ext cx="690563"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右箭头 8"/>
          <p:cNvSpPr/>
          <p:nvPr/>
        </p:nvSpPr>
        <p:spPr>
          <a:xfrm rot="2447009">
            <a:off x="1150938" y="3997325"/>
            <a:ext cx="690563"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1331640" y="2924944"/>
            <a:ext cx="576064" cy="923330"/>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rPr>
              <a:t>？</a:t>
            </a:r>
            <a:endPar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endParaRPr>
          </a:p>
        </p:txBody>
      </p:sp>
      <p:sp>
        <p:nvSpPr>
          <p:cNvPr id="41016"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00000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par>
                          <p:cTn id="26" fill="hold">
                            <p:stCondLst>
                              <p:cond delay="2500"/>
                            </p:stCondLst>
                            <p:childTnLst>
                              <p:par>
                                <p:cTn id="27" presetID="17" presetClass="entr" presetSubtype="1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00000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主键值重复情况</a:t>
            </a:r>
            <a:endParaRPr lang="zh-CN" altLang="en-US" dirty="0">
              <a:solidFill>
                <a:srgbClr val="0000FF"/>
              </a:solidFill>
              <a:latin typeface="楷体_GB2312"/>
              <a:ea typeface="楷体_GB2312"/>
              <a:cs typeface="+mj-cs"/>
            </a:endParaRPr>
          </a:p>
        </p:txBody>
      </p:sp>
      <p:sp>
        <p:nvSpPr>
          <p:cNvPr id="4198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1988" name="日期占位符 3"/>
          <p:cNvSpPr txBox="1"/>
          <p:nvPr/>
        </p:nvSpPr>
        <p:spPr>
          <a:xfrm>
            <a:off x="609600" y="6245225"/>
            <a:ext cx="2017713" cy="476250"/>
          </a:xfrm>
          <a:prstGeom prst="rect">
            <a:avLst/>
          </a:prstGeom>
          <a:noFill/>
          <a:ln w="9525">
            <a:noFill/>
          </a:ln>
        </p:spPr>
        <p:txBody>
          <a:bodyPr/>
          <a:p>
            <a:pPr eaLnBrk="1" hangingPunct="1"/>
            <a:fld id="{BB962C8B-B14F-4D97-AF65-F5344CB8AC3E}" type="datetime8">
              <a:rPr lang="zh-CN" altLang="en-US" sz="1200" dirty="0">
                <a:solidFill>
                  <a:srgbClr val="0000FF"/>
                </a:solidFill>
                <a:latin typeface="Verdana" panose="020B0604030504040204" pitchFamily="34" charset="0"/>
              </a:rPr>
            </a:fld>
            <a:endParaRPr lang="zh-CN" altLang="en-US" sz="1200" dirty="0">
              <a:solidFill>
                <a:srgbClr val="0000FF"/>
              </a:solidFill>
              <a:latin typeface="Verdana" panose="020B0604030504040204" pitchFamily="34" charset="0"/>
            </a:endParaRPr>
          </a:p>
        </p:txBody>
      </p:sp>
      <p:sp>
        <p:nvSpPr>
          <p:cNvPr id="41989" name="灯片编号占位符 4"/>
          <p:cNvSpPr txBox="1"/>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solidFill>
                  <a:srgbClr val="0000FF"/>
                </a:solidFill>
                <a:latin typeface="Verdana" panose="020B0604030504040204" pitchFamily="34" charset="0"/>
              </a:rPr>
            </a:fld>
            <a:endParaRPr lang="zh-CN" altLang="en-US" sz="1200" dirty="0">
              <a:solidFill>
                <a:srgbClr val="0000FF"/>
              </a:solidFill>
              <a:latin typeface="Verdana" panose="020B0604030504040204" pitchFamily="34" charset="0"/>
            </a:endParaRPr>
          </a:p>
        </p:txBody>
      </p:sp>
      <p:graphicFrame>
        <p:nvGraphicFramePr>
          <p:cNvPr id="8" name="表格 7"/>
          <p:cNvGraphicFramePr>
            <a:graphicFrameLocks noGrp="1"/>
          </p:cNvGraphicFramePr>
          <p:nvPr/>
        </p:nvGraphicFramePr>
        <p:xfrm>
          <a:off x="1763713" y="1484313"/>
          <a:ext cx="6840538" cy="4321175"/>
        </p:xfrm>
        <a:graphic>
          <a:graphicData uri="http://schemas.openxmlformats.org/drawingml/2006/table">
            <a:tbl>
              <a:tblPr/>
              <a:tblGrid>
                <a:gridCol w="1512119"/>
                <a:gridCol w="1224096"/>
                <a:gridCol w="1276022"/>
                <a:gridCol w="1118164"/>
                <a:gridCol w="1710135"/>
              </a:tblGrid>
              <a:tr h="617311">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学</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号</a:t>
                      </a:r>
                      <a:endParaRPr lang="zh-CN" sz="1800" b="1" kern="1000" dirty="0">
                        <a:solidFill>
                          <a:srgbClr val="FF0000"/>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姓</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名</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年</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龄</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性</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别</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panose="02020603050405020304"/>
                          <a:ea typeface="方正书宋简体"/>
                        </a:rPr>
                        <a:t>所</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在</a:t>
                      </a:r>
                      <a:r>
                        <a:rPr lang="en-US" sz="1800" b="1" kern="1000" dirty="0">
                          <a:solidFill>
                            <a:srgbClr val="FF0000"/>
                          </a:solidFill>
                          <a:latin typeface="Times New Roman" panose="02020603050405020304"/>
                          <a:ea typeface="方正书宋简体"/>
                        </a:rPr>
                        <a:t>  </a:t>
                      </a:r>
                      <a:r>
                        <a:rPr lang="zh-CN" sz="1800" b="1" kern="1000" dirty="0">
                          <a:solidFill>
                            <a:srgbClr val="FF0000"/>
                          </a:solidFill>
                          <a:latin typeface="Times New Roman" panose="02020603050405020304"/>
                          <a:ea typeface="方正书宋简体"/>
                        </a:rPr>
                        <a:t>系</a:t>
                      </a:r>
                      <a:endParaRPr lang="zh-CN" sz="1800" b="1" kern="1000" dirty="0">
                        <a:solidFill>
                          <a:srgbClr val="FF0000"/>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dirty="0" smtClean="0">
                          <a:solidFill>
                            <a:srgbClr val="0000FF"/>
                          </a:solidFill>
                          <a:latin typeface="Times New Roman" panose="02020603050405020304"/>
                          <a:ea typeface="方正书宋简体"/>
                        </a:rPr>
                        <a:t>0811101</a:t>
                      </a:r>
                      <a:endParaRPr lang="en-US" sz="1800" b="1" kern="1000" dirty="0">
                        <a:solidFill>
                          <a:srgbClr val="0000FF"/>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李勇</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dirty="0">
                          <a:solidFill>
                            <a:srgbClr val="0000FF"/>
                          </a:solidFill>
                          <a:latin typeface="Times New Roman" panose="02020603050405020304"/>
                          <a:ea typeface="方正书宋简体"/>
                        </a:rPr>
                        <a:t>21</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男</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计算机系</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0811102</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刘晨</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男</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计算机系</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0811103</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王敏</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女</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panose="02020603050405020304"/>
                          <a:ea typeface="方正书宋简体"/>
                        </a:rPr>
                        <a:t>计算机系</a:t>
                      </a:r>
                      <a:endParaRPr lang="zh-CN" sz="1800" b="1" kern="1000" dirty="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altLang="zh-CN" sz="1800" b="1" kern="1000" dirty="0" smtClean="0">
                          <a:solidFill>
                            <a:srgbClr val="0000FF"/>
                          </a:solidFill>
                          <a:latin typeface="Times New Roman" panose="02020603050405020304"/>
                          <a:ea typeface="方正书宋简体"/>
                        </a:rPr>
                        <a:t>0811101</a:t>
                      </a:r>
                      <a:endParaRPr lang="en-US" sz="1800" b="1" kern="1000" dirty="0">
                        <a:solidFill>
                          <a:srgbClr val="0000FF"/>
                        </a:solidFill>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panose="02020603050405020304"/>
                          <a:ea typeface="方正书宋简体"/>
                        </a:rPr>
                        <a:t>李勇</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solidFill>
                            <a:srgbClr val="0000FF"/>
                          </a:solidFill>
                          <a:latin typeface="Times New Roman" panose="02020603050405020304"/>
                          <a:ea typeface="方正书宋简体"/>
                        </a:rPr>
                        <a:t>21</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panose="02020603050405020304"/>
                          <a:ea typeface="方正书宋简体"/>
                        </a:rPr>
                        <a:t>男</a:t>
                      </a:r>
                      <a:endParaRPr lang="zh-CN" sz="1800" b="1" kern="100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panose="02020603050405020304"/>
                          <a:ea typeface="方正书宋简体"/>
                        </a:rPr>
                        <a:t>计算机系</a:t>
                      </a:r>
                      <a:endParaRPr lang="zh-CN" sz="1800" b="1" kern="1000" dirty="0">
                        <a:solidFill>
                          <a:srgbClr val="0000FF"/>
                        </a:solidFill>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0821101</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张立</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20</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男</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信息管理系</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311">
                <a:tc>
                  <a:txBody>
                    <a:bodyPr/>
                    <a:lstStyle/>
                    <a:p>
                      <a:pPr indent="254000" algn="l">
                        <a:spcBef>
                          <a:spcPts val="240"/>
                        </a:spcBef>
                        <a:spcAft>
                          <a:spcPts val="240"/>
                        </a:spcAft>
                      </a:pPr>
                      <a:r>
                        <a:rPr lang="en-US" sz="1800" b="1" kern="1000">
                          <a:latin typeface="Times New Roman" panose="02020603050405020304"/>
                          <a:ea typeface="方正书宋简体"/>
                        </a:rPr>
                        <a:t>0821102</a:t>
                      </a:r>
                      <a:endParaRPr lang="zh-CN" sz="1800" b="1" kern="1000">
                        <a:latin typeface="Times New Roman" panose="02020603050405020304"/>
                        <a:ea typeface="方正书宋简体"/>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吴宾</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panose="02020603050405020304"/>
                          <a:ea typeface="方正书宋简体"/>
                        </a:rPr>
                        <a:t>19</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panose="02020603050405020304"/>
                          <a:ea typeface="方正书宋简体"/>
                        </a:rPr>
                        <a:t>女</a:t>
                      </a:r>
                      <a:endParaRPr lang="zh-CN" sz="1800" b="1" kern="100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panose="02020603050405020304"/>
                          <a:ea typeface="方正书宋简体"/>
                        </a:rPr>
                        <a:t>信息管理系</a:t>
                      </a:r>
                      <a:endParaRPr lang="zh-CN" sz="1800" b="1" kern="1000" dirty="0">
                        <a:latin typeface="Times New Roman" panose="02020603050405020304"/>
                        <a:ea typeface="方正书宋简体"/>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右箭头 9"/>
          <p:cNvSpPr/>
          <p:nvPr/>
        </p:nvSpPr>
        <p:spPr>
          <a:xfrm rot="19739983">
            <a:off x="1176338" y="2516188"/>
            <a:ext cx="690563"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右箭头 10"/>
          <p:cNvSpPr/>
          <p:nvPr/>
        </p:nvSpPr>
        <p:spPr>
          <a:xfrm rot="2447009">
            <a:off x="1150938" y="3997325"/>
            <a:ext cx="690563"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1331640" y="2924944"/>
            <a:ext cx="576064" cy="923330"/>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rPr>
              <a:t>？</a:t>
            </a:r>
            <a:endPar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endParaRPr>
          </a:p>
        </p:txBody>
      </p:sp>
      <p:pic>
        <p:nvPicPr>
          <p:cNvPr id="14" name="图片 13" descr="QQ6.gif"/>
          <p:cNvPicPr>
            <a:picLocks noChangeAspect="1"/>
          </p:cNvPicPr>
          <p:nvPr/>
        </p:nvPicPr>
        <p:blipFill>
          <a:blip r:embed="rId1"/>
          <a:stretch>
            <a:fillRect/>
          </a:stretch>
        </p:blipFill>
        <p:spPr>
          <a:xfrm>
            <a:off x="158750" y="2852738"/>
            <a:ext cx="1100138" cy="960437"/>
          </a:xfrm>
          <a:prstGeom prst="rect">
            <a:avLst/>
          </a:prstGeom>
          <a:noFill/>
          <a:ln w="9525">
            <a:noFill/>
          </a:ln>
        </p:spPr>
      </p:pic>
      <p:sp>
        <p:nvSpPr>
          <p:cNvPr id="42042"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000000"/>
                                          </p:val>
                                        </p:tav>
                                        <p:tav tm="100000">
                                          <p:val>
                                            <p:strVal val="#ppt_w"/>
                                          </p:val>
                                        </p:tav>
                                      </p:tavLst>
                                    </p:anim>
                                    <p:anim calcmode="lin" valueType="num">
                                      <p:cBhvr>
                                        <p:cTn id="13" dur="500" fill="hold"/>
                                        <p:tgtEl>
                                          <p:spTgt spid="14"/>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strVal val="#ppt_w*0.70"/>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Effect transition="in" filter="fade">
                                      <p:cBhvr>
                                        <p:cTn id="25" dur="1000"/>
                                        <p:tgtEl>
                                          <p:spTgt spid="11"/>
                                        </p:tgtEl>
                                      </p:cBhvr>
                                    </p:animEffect>
                                  </p:childTnLst>
                                </p:cTn>
                              </p:par>
                            </p:childTnLst>
                          </p:cTn>
                        </p:par>
                        <p:par>
                          <p:cTn id="26" fill="hold">
                            <p:stCondLst>
                              <p:cond delay="2500"/>
                            </p:stCondLst>
                            <p:childTnLst>
                              <p:par>
                                <p:cTn id="27" presetID="17" presetClass="entr" presetSubtype="1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00000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主键作用</a:t>
            </a:r>
            <a:endParaRPr lang="zh-CN" altLang="en-US" dirty="0">
              <a:solidFill>
                <a:srgbClr val="0000FF"/>
              </a:solidFill>
              <a:latin typeface="楷体_GB2312"/>
              <a:ea typeface="楷体_GB2312"/>
              <a:cs typeface="+mj-cs"/>
            </a:endParaRPr>
          </a:p>
        </p:txBody>
      </p:sp>
      <p:sp>
        <p:nvSpPr>
          <p:cNvPr id="4301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当在表中定义了主键时，数据库管理系统会自动保证数据的实体完整性，即保证不允许存在主键值为空的记录以及主键值重复的记录。</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空值</a:t>
            </a:r>
            <a:r>
              <a:rPr lang="zh-CN" altLang="zh-CN" dirty="0">
                <a:latin typeface="仿宋_GB2312"/>
                <a:ea typeface="仿宋_GB2312"/>
                <a:cs typeface="+mn-cs"/>
              </a:rPr>
              <a:t>是特殊的标量常数，它代表未定义的或者有意义但目前还处于未知状态的值。</a:t>
            </a:r>
            <a:endParaRPr lang="zh-CN" altLang="zh-CN" dirty="0">
              <a:latin typeface="仿宋_GB2312"/>
              <a:ea typeface="仿宋_GB2312"/>
              <a:cs typeface="+mn-cs"/>
            </a:endParaRPr>
          </a:p>
        </p:txBody>
      </p:sp>
      <p:sp>
        <p:nvSpPr>
          <p:cNvPr id="430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301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3.3.2 </a:t>
            </a:r>
            <a:r>
              <a:rPr lang="zh-CN" altLang="en-US" dirty="0">
                <a:solidFill>
                  <a:srgbClr val="0000FF"/>
                </a:solidFill>
                <a:latin typeface="楷体_GB2312"/>
                <a:ea typeface="楷体_GB2312"/>
                <a:cs typeface="+mj-cs"/>
              </a:rPr>
              <a:t>参照完整性</a:t>
            </a:r>
            <a:endParaRPr lang="zh-CN" altLang="en-US" dirty="0">
              <a:solidFill>
                <a:srgbClr val="0000FF"/>
              </a:solidFill>
              <a:latin typeface="楷体_GB2312"/>
              <a:ea typeface="楷体_GB2312"/>
              <a:cs typeface="+mj-cs"/>
            </a:endParaRPr>
          </a:p>
        </p:txBody>
      </p:sp>
      <p:sp>
        <p:nvSpPr>
          <p:cNvPr id="44035"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也称为</a:t>
            </a:r>
            <a:r>
              <a:rPr lang="zh-CN" altLang="zh-CN" sz="3200" dirty="0">
                <a:solidFill>
                  <a:srgbClr val="FF0000"/>
                </a:solidFill>
                <a:latin typeface="仿宋_GB2312"/>
                <a:ea typeface="仿宋_GB2312"/>
                <a:cs typeface="+mn-cs"/>
              </a:rPr>
              <a:t>引用完整性</a:t>
            </a:r>
            <a:r>
              <a:rPr lang="zh-CN" altLang="zh-CN"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现实世界中的实体之间往往存在着某种联系，在关系模型中，实体以及实体之间的联系都是用关系来表示的，这样就自然存在着关系与关系之间的引用。</a:t>
            </a:r>
            <a:endParaRPr lang="en-US" altLang="zh-CN" sz="3200" dirty="0">
              <a:latin typeface="仿宋_GB2312"/>
              <a:ea typeface="仿宋_GB2312"/>
              <a:cs typeface="+mn-cs"/>
            </a:endParaRPr>
          </a:p>
          <a:p>
            <a:pPr/>
            <a:r>
              <a:rPr lang="zh-CN" altLang="zh-CN" sz="3200" dirty="0">
                <a:latin typeface="仿宋_GB2312"/>
                <a:ea typeface="仿宋_GB2312"/>
                <a:cs typeface="+mn-cs"/>
              </a:rPr>
              <a:t>参照完整性就是描述实体之间的联系的。</a:t>
            </a:r>
            <a:endParaRPr lang="zh-CN" altLang="zh-CN" sz="3200" dirty="0">
              <a:latin typeface="仿宋_GB2312"/>
              <a:ea typeface="仿宋_GB2312"/>
              <a:cs typeface="+mn-cs"/>
            </a:endParaRPr>
          </a:p>
          <a:p>
            <a:pPr/>
            <a:r>
              <a:rPr lang="zh-CN" altLang="zh-CN" sz="3200" dirty="0">
                <a:latin typeface="仿宋_GB2312"/>
                <a:ea typeface="仿宋_GB2312"/>
                <a:cs typeface="+mn-cs"/>
              </a:rPr>
              <a:t>参照完整性一般是指多个实体或关系之间的关联关系</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440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403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1</a:t>
            </a:r>
            <a:endParaRPr lang="zh-CN" altLang="en-US" dirty="0">
              <a:solidFill>
                <a:srgbClr val="0000FF"/>
              </a:solidFill>
              <a:latin typeface="楷体_GB2312"/>
              <a:ea typeface="楷体_GB2312"/>
              <a:cs typeface="+mj-cs"/>
            </a:endParaRPr>
          </a:p>
        </p:txBody>
      </p:sp>
      <p:sp>
        <p:nvSpPr>
          <p:cNvPr id="45059" name="内容占位符 2"/>
          <p:cNvSpPr>
            <a:spLocks noGrp="1"/>
          </p:cNvSpPr>
          <p:nvPr>
            <p:ph idx="1"/>
          </p:nvPr>
        </p:nvSpPr>
        <p:spPr>
          <a:xfrm>
            <a:off x="468313" y="1414463"/>
            <a:ext cx="8207375" cy="2878137"/>
          </a:xfrm>
          <a:ln/>
        </p:spPr>
        <p:txBody>
          <a:bodyPr vert="horz" wrap="square" lIns="91440" tIns="45720" rIns="91440" bIns="45720" anchor="t"/>
          <a:p>
            <a:pPr>
              <a:buNone/>
            </a:pPr>
            <a:r>
              <a:rPr lang="en-US" altLang="zh-CN" dirty="0">
                <a:latin typeface="仿宋_GB2312"/>
                <a:ea typeface="仿宋_GB2312"/>
                <a:cs typeface="+mn-cs"/>
              </a:rPr>
              <a:t>  </a:t>
            </a:r>
            <a:r>
              <a:rPr lang="zh-CN" altLang="zh-CN" dirty="0">
                <a:latin typeface="仿宋_GB2312"/>
                <a:ea typeface="仿宋_GB2312"/>
                <a:cs typeface="+mn-cs"/>
              </a:rPr>
              <a:t>学生</a:t>
            </a:r>
            <a:r>
              <a:rPr lang="en-US" altLang="zh-CN" dirty="0">
                <a:latin typeface="仿宋_GB2312"/>
                <a:ea typeface="仿宋_GB2312"/>
                <a:cs typeface="+mn-cs"/>
              </a:rPr>
              <a:t>(</a:t>
            </a:r>
            <a:r>
              <a:rPr lang="zh-CN" altLang="zh-CN" u="sng" dirty="0">
                <a:latin typeface="仿宋_GB2312"/>
                <a:ea typeface="仿宋_GB2312"/>
                <a:cs typeface="+mn-cs"/>
              </a:rPr>
              <a:t>学号</a:t>
            </a:r>
            <a:r>
              <a:rPr lang="zh-CN" altLang="zh-CN" dirty="0">
                <a:latin typeface="仿宋_GB2312"/>
                <a:ea typeface="仿宋_GB2312"/>
                <a:cs typeface="+mn-cs"/>
              </a:rPr>
              <a:t>，姓名，班号，性别</a:t>
            </a:r>
            <a:r>
              <a:rPr lang="en-US" altLang="zh-CN" dirty="0">
                <a:latin typeface="仿宋_GB2312"/>
                <a:ea typeface="仿宋_GB2312"/>
                <a:cs typeface="+mn-cs"/>
              </a:rPr>
              <a:t>)</a:t>
            </a:r>
            <a:endParaRPr lang="en-US" altLang="zh-CN" dirty="0">
              <a:latin typeface="仿宋_GB2312"/>
              <a:ea typeface="仿宋_GB2312"/>
              <a:cs typeface="+mn-cs"/>
            </a:endParaRPr>
          </a:p>
          <a:p>
            <a:pPr>
              <a:buNone/>
            </a:pPr>
            <a:endParaRPr lang="en-US" altLang="zh-CN" dirty="0">
              <a:latin typeface="仿宋_GB2312"/>
              <a:ea typeface="仿宋_GB2312"/>
              <a:cs typeface="+mn-cs"/>
            </a:endParaRPr>
          </a:p>
          <a:p>
            <a:pPr>
              <a:buNone/>
            </a:pPr>
            <a:endParaRPr lang="en-US" altLang="zh-CN" dirty="0">
              <a:latin typeface="仿宋_GB2312"/>
              <a:ea typeface="仿宋_GB2312"/>
              <a:cs typeface="+mn-cs"/>
            </a:endParaRPr>
          </a:p>
          <a:p>
            <a:pPr>
              <a:buNone/>
            </a:pPr>
            <a:r>
              <a:rPr lang="en-US" altLang="zh-CN" dirty="0">
                <a:latin typeface="仿宋_GB2312"/>
                <a:ea typeface="仿宋_GB2312"/>
                <a:cs typeface="+mn-cs"/>
              </a:rPr>
              <a:t>  </a:t>
            </a:r>
            <a:r>
              <a:rPr lang="zh-CN" altLang="zh-CN" dirty="0">
                <a:latin typeface="仿宋_GB2312"/>
                <a:ea typeface="仿宋_GB2312"/>
                <a:cs typeface="+mn-cs"/>
              </a:rPr>
              <a:t>班</a:t>
            </a:r>
            <a:r>
              <a:rPr lang="en-US" altLang="zh-CN" dirty="0">
                <a:latin typeface="仿宋_GB2312"/>
                <a:ea typeface="仿宋_GB2312"/>
                <a:cs typeface="+mn-cs"/>
              </a:rPr>
              <a:t>(</a:t>
            </a:r>
            <a:r>
              <a:rPr lang="zh-CN" altLang="zh-CN" u="sng" dirty="0">
                <a:latin typeface="仿宋_GB2312"/>
                <a:ea typeface="仿宋_GB2312"/>
                <a:cs typeface="+mn-cs"/>
              </a:rPr>
              <a:t>班号</a:t>
            </a:r>
            <a:r>
              <a:rPr lang="zh-CN" altLang="zh-CN" dirty="0">
                <a:latin typeface="仿宋_GB2312"/>
                <a:ea typeface="仿宋_GB2312"/>
                <a:cs typeface="+mn-cs"/>
              </a:rPr>
              <a:t>，所属专业，人数</a:t>
            </a:r>
            <a:r>
              <a:rPr lang="en-US" altLang="zh-CN" dirty="0">
                <a:latin typeface="仿宋_GB2312"/>
                <a:ea typeface="仿宋_GB2312"/>
                <a:cs typeface="+mn-cs"/>
              </a:rPr>
              <a:t>)</a:t>
            </a:r>
            <a:endParaRPr lang="zh-CN" altLang="zh-CN" dirty="0">
              <a:latin typeface="仿宋_GB2312"/>
              <a:ea typeface="仿宋_GB2312"/>
              <a:cs typeface="+mn-cs"/>
            </a:endParaRPr>
          </a:p>
          <a:p>
            <a:pPr>
              <a:buNone/>
            </a:pPr>
            <a:endParaRPr lang="zh-CN" altLang="en-US" dirty="0">
              <a:latin typeface="仿宋_GB2312"/>
              <a:ea typeface="仿宋_GB2312"/>
              <a:cs typeface="+mn-cs"/>
            </a:endParaRPr>
          </a:p>
        </p:txBody>
      </p:sp>
      <p:sp>
        <p:nvSpPr>
          <p:cNvPr id="450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4835525" y="1389063"/>
            <a:ext cx="1108075" cy="646112"/>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班号</a:t>
            </a:r>
            <a:endParaRPr lang="zh-CN" altLang="en-US" sz="3600" b="1" dirty="0">
              <a:solidFill>
                <a:srgbClr val="FF0000"/>
              </a:solidFill>
              <a:latin typeface="仿宋_GB2312"/>
              <a:ea typeface="仿宋_GB2312"/>
            </a:endParaRPr>
          </a:p>
        </p:txBody>
      </p:sp>
      <p:sp>
        <p:nvSpPr>
          <p:cNvPr id="7" name="矩形 6"/>
          <p:cNvSpPr/>
          <p:nvPr/>
        </p:nvSpPr>
        <p:spPr>
          <a:xfrm>
            <a:off x="1619250" y="3524250"/>
            <a:ext cx="1108075"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班号</a:t>
            </a:r>
            <a:endParaRPr lang="zh-CN" altLang="en-US" sz="3600" b="1" dirty="0">
              <a:solidFill>
                <a:srgbClr val="FF0000"/>
              </a:solidFill>
              <a:latin typeface="仿宋_GB2312"/>
              <a:ea typeface="仿宋_GB2312"/>
            </a:endParaRPr>
          </a:p>
        </p:txBody>
      </p:sp>
      <p:sp>
        <p:nvSpPr>
          <p:cNvPr id="8" name="虚尾箭头 7"/>
          <p:cNvSpPr/>
          <p:nvPr/>
        </p:nvSpPr>
        <p:spPr>
          <a:xfrm rot="8838078">
            <a:off x="2538413" y="2551113"/>
            <a:ext cx="2660650" cy="600075"/>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064"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strVal val="#ppt_w*0.70"/>
                                          </p:val>
                                        </p:tav>
                                        <p:tav tm="100000">
                                          <p:val>
                                            <p:strVal val="#ppt_w"/>
                                          </p:val>
                                        </p:tav>
                                      </p:tavLst>
                                    </p:anim>
                                    <p:anim calcmode="lin" valueType="num">
                                      <p:cBhvr>
                                        <p:cTn id="17" dur="1000" fill="hold"/>
                                        <p:tgtEl>
                                          <p:spTgt spid="8"/>
                                        </p:tgtEl>
                                        <p:attrNameLst>
                                          <p:attrName>ppt_h</p:attrName>
                                        </p:attrNameLst>
                                      </p:cBhvr>
                                      <p:tavLst>
                                        <p:tav tm="0">
                                          <p:val>
                                            <p:strVal val="#ppt_h"/>
                                          </p:val>
                                        </p:tav>
                                        <p:tav tm="100000">
                                          <p:val>
                                            <p:strVal val="#ppt_h"/>
                                          </p:val>
                                        </p:tav>
                                      </p:tavLst>
                                    </p:anim>
                                    <p:animEffect transition="in" filter="fade">
                                      <p:cBhvr>
                                        <p:cTn id="18" dur="1000"/>
                                        <p:tgtEl>
                                          <p:spTgt spid="8"/>
                                        </p:tgtEl>
                                      </p:cBhvr>
                                    </p:animEffect>
                                  </p:childTnLst>
                                </p:cTn>
                              </p:par>
                            </p:childTnLst>
                          </p:cTn>
                        </p:par>
                        <p:par>
                          <p:cTn id="19" fill="hold">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2</a:t>
            </a:r>
            <a:endParaRPr lang="zh-CN" altLang="en-US" dirty="0">
              <a:solidFill>
                <a:srgbClr val="0000FF"/>
              </a:solidFill>
              <a:latin typeface="楷体_GB2312"/>
              <a:ea typeface="楷体_GB2312"/>
              <a:cs typeface="+mj-cs"/>
            </a:endParaRPr>
          </a:p>
        </p:txBody>
      </p:sp>
      <p:sp>
        <p:nvSpPr>
          <p:cNvPr id="46083" name="内容占位符 2"/>
          <p:cNvSpPr>
            <a:spLocks noGrp="1"/>
          </p:cNvSpPr>
          <p:nvPr>
            <p:ph idx="1"/>
          </p:nvPr>
        </p:nvSpPr>
        <p:spPr>
          <a:ln/>
        </p:spPr>
        <p:txBody>
          <a:bodyPr vert="horz" wrap="square" lIns="91440" tIns="45720" rIns="91440" bIns="45720" anchor="t"/>
          <a:p>
            <a:pPr>
              <a:buNone/>
            </a:pPr>
            <a:r>
              <a:rPr lang="zh-CN" altLang="zh-CN" dirty="0">
                <a:latin typeface="仿宋_GB2312"/>
                <a:ea typeface="仿宋_GB2312"/>
                <a:cs typeface="+mn-cs"/>
              </a:rPr>
              <a:t>学生（</a:t>
            </a:r>
            <a:r>
              <a:rPr lang="zh-CN" altLang="zh-CN" u="sng" dirty="0">
                <a:latin typeface="仿宋_GB2312"/>
                <a:ea typeface="仿宋_GB2312"/>
                <a:cs typeface="+mn-cs"/>
              </a:rPr>
              <a:t>学号</a:t>
            </a:r>
            <a:r>
              <a:rPr lang="zh-CN" altLang="zh-CN" dirty="0">
                <a:latin typeface="仿宋_GB2312"/>
                <a:ea typeface="仿宋_GB2312"/>
                <a:cs typeface="+mn-cs"/>
              </a:rPr>
              <a:t>，姓名，性别，专业）</a:t>
            </a:r>
            <a:endParaRPr lang="en-US" altLang="zh-CN" dirty="0">
              <a:latin typeface="仿宋_GB2312"/>
              <a:ea typeface="仿宋_GB2312"/>
              <a:cs typeface="+mn-cs"/>
            </a:endParaRPr>
          </a:p>
          <a:p>
            <a:pPr>
              <a:buNone/>
            </a:pPr>
            <a:endParaRPr lang="zh-CN" altLang="zh-CN" dirty="0">
              <a:latin typeface="仿宋_GB2312"/>
              <a:ea typeface="仿宋_GB2312"/>
              <a:cs typeface="+mn-cs"/>
            </a:endParaRPr>
          </a:p>
          <a:p>
            <a:pPr>
              <a:buNone/>
            </a:pPr>
            <a:r>
              <a:rPr lang="zh-CN" altLang="zh-CN" dirty="0">
                <a:latin typeface="仿宋_GB2312"/>
                <a:ea typeface="仿宋_GB2312"/>
                <a:cs typeface="+mn-cs"/>
              </a:rPr>
              <a:t>选课（</a:t>
            </a:r>
            <a:r>
              <a:rPr lang="zh-CN" altLang="zh-CN" u="sng" dirty="0">
                <a:latin typeface="仿宋_GB2312"/>
                <a:ea typeface="仿宋_GB2312"/>
                <a:cs typeface="+mn-cs"/>
              </a:rPr>
              <a:t>学号</a:t>
            </a:r>
            <a:r>
              <a:rPr lang="zh-CN" altLang="zh-CN" dirty="0">
                <a:latin typeface="仿宋_GB2312"/>
                <a:ea typeface="仿宋_GB2312"/>
                <a:cs typeface="+mn-cs"/>
              </a:rPr>
              <a:t>，</a:t>
            </a:r>
            <a:r>
              <a:rPr lang="zh-CN" altLang="zh-CN" u="sng" dirty="0">
                <a:latin typeface="仿宋_GB2312"/>
                <a:ea typeface="仿宋_GB2312"/>
                <a:cs typeface="+mn-cs"/>
              </a:rPr>
              <a:t>课程号</a:t>
            </a:r>
            <a:r>
              <a:rPr lang="zh-CN" altLang="zh-CN" dirty="0">
                <a:latin typeface="仿宋_GB2312"/>
                <a:ea typeface="仿宋_GB2312"/>
                <a:cs typeface="+mn-cs"/>
              </a:rPr>
              <a:t>，成绩）</a:t>
            </a:r>
            <a:endParaRPr lang="en-US" altLang="zh-CN" dirty="0">
              <a:latin typeface="仿宋_GB2312"/>
              <a:ea typeface="仿宋_GB2312"/>
              <a:cs typeface="+mn-cs"/>
            </a:endParaRPr>
          </a:p>
          <a:p>
            <a:pPr>
              <a:buNone/>
            </a:pPr>
            <a:endParaRPr lang="en-US" altLang="zh-CN" dirty="0">
              <a:latin typeface="仿宋_GB2312"/>
              <a:ea typeface="仿宋_GB2312"/>
              <a:cs typeface="+mn-cs"/>
            </a:endParaRPr>
          </a:p>
          <a:p>
            <a:pPr>
              <a:buNone/>
            </a:pPr>
            <a:r>
              <a:rPr lang="zh-CN" altLang="zh-CN" dirty="0">
                <a:latin typeface="仿宋_GB2312"/>
                <a:ea typeface="仿宋_GB2312"/>
                <a:cs typeface="+mn-cs"/>
              </a:rPr>
              <a:t>课程（</a:t>
            </a:r>
            <a:r>
              <a:rPr lang="zh-CN" altLang="zh-CN" u="sng" dirty="0">
                <a:latin typeface="仿宋_GB2312"/>
                <a:ea typeface="仿宋_GB2312"/>
                <a:cs typeface="+mn-cs"/>
              </a:rPr>
              <a:t>课程号</a:t>
            </a:r>
            <a:r>
              <a:rPr lang="zh-CN" altLang="zh-CN" dirty="0">
                <a:latin typeface="仿宋_GB2312"/>
                <a:ea typeface="仿宋_GB2312"/>
                <a:cs typeface="+mn-cs"/>
              </a:rPr>
              <a:t>，课程名，学分）</a:t>
            </a:r>
            <a:endParaRPr lang="zh-CN" altLang="zh-CN" dirty="0">
              <a:latin typeface="仿宋_GB2312"/>
              <a:ea typeface="仿宋_GB2312"/>
              <a:cs typeface="+mn-cs"/>
            </a:endParaRPr>
          </a:p>
          <a:p>
            <a:pPr>
              <a:buNone/>
            </a:pPr>
            <a:endParaRPr lang="zh-CN" altLang="zh-CN" dirty="0">
              <a:latin typeface="仿宋_GB2312"/>
              <a:ea typeface="仿宋_GB2312"/>
              <a:cs typeface="+mn-cs"/>
            </a:endParaRPr>
          </a:p>
          <a:p>
            <a:pPr>
              <a:buNone/>
            </a:pPr>
            <a:endParaRPr lang="zh-CN" altLang="en-US" dirty="0">
              <a:latin typeface="仿宋_GB2312"/>
              <a:ea typeface="仿宋_GB2312"/>
              <a:cs typeface="+mn-cs"/>
            </a:endParaRPr>
          </a:p>
        </p:txBody>
      </p:sp>
      <p:sp>
        <p:nvSpPr>
          <p:cNvPr id="460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1955800" y="1390650"/>
            <a:ext cx="1108075"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学号</a:t>
            </a:r>
            <a:endParaRPr lang="zh-CN" altLang="en-US" sz="3600" b="1" dirty="0">
              <a:solidFill>
                <a:srgbClr val="FF0000"/>
              </a:solidFill>
              <a:latin typeface="仿宋_GB2312"/>
              <a:ea typeface="仿宋_GB2312"/>
            </a:endParaRPr>
          </a:p>
        </p:txBody>
      </p:sp>
      <p:sp>
        <p:nvSpPr>
          <p:cNvPr id="7" name="矩形 6"/>
          <p:cNvSpPr/>
          <p:nvPr/>
        </p:nvSpPr>
        <p:spPr>
          <a:xfrm>
            <a:off x="1955800" y="2816225"/>
            <a:ext cx="1108075"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学号</a:t>
            </a:r>
            <a:endParaRPr lang="zh-CN" altLang="en-US" sz="3600" b="1" dirty="0">
              <a:solidFill>
                <a:srgbClr val="FF0000"/>
              </a:solidFill>
              <a:latin typeface="仿宋_GB2312"/>
              <a:ea typeface="仿宋_GB2312"/>
            </a:endParaRPr>
          </a:p>
        </p:txBody>
      </p:sp>
      <p:sp>
        <p:nvSpPr>
          <p:cNvPr id="9" name="矩形 8"/>
          <p:cNvSpPr/>
          <p:nvPr/>
        </p:nvSpPr>
        <p:spPr>
          <a:xfrm>
            <a:off x="1955800" y="4244975"/>
            <a:ext cx="1570038"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课程号</a:t>
            </a:r>
            <a:endParaRPr lang="zh-CN" altLang="en-US" sz="3600" b="1" dirty="0">
              <a:solidFill>
                <a:srgbClr val="FF0000"/>
              </a:solidFill>
              <a:latin typeface="仿宋_GB2312"/>
              <a:ea typeface="仿宋_GB2312"/>
            </a:endParaRPr>
          </a:p>
        </p:txBody>
      </p:sp>
      <p:sp>
        <p:nvSpPr>
          <p:cNvPr id="12" name="虚尾箭头 11"/>
          <p:cNvSpPr/>
          <p:nvPr/>
        </p:nvSpPr>
        <p:spPr>
          <a:xfrm rot="15883765">
            <a:off x="2012156" y="2239169"/>
            <a:ext cx="838200" cy="395288"/>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虚尾箭头 12"/>
          <p:cNvSpPr/>
          <p:nvPr/>
        </p:nvSpPr>
        <p:spPr>
          <a:xfrm rot="8450170">
            <a:off x="2887663" y="3659188"/>
            <a:ext cx="944563" cy="454025"/>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3311525" y="2819400"/>
            <a:ext cx="1570038"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课程号</a:t>
            </a:r>
            <a:endParaRPr lang="zh-CN" altLang="en-US" sz="3600" b="1" dirty="0">
              <a:solidFill>
                <a:srgbClr val="FF0000"/>
              </a:solidFill>
              <a:latin typeface="仿宋_GB2312"/>
              <a:ea typeface="仿宋_GB2312"/>
            </a:endParaRPr>
          </a:p>
        </p:txBody>
      </p:sp>
      <p:sp>
        <p:nvSpPr>
          <p:cNvPr id="46091" name="灯片编号占位符 1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ppt_w*0.70"/>
                                          </p:val>
                                        </p:tav>
                                        <p:tav tm="100000">
                                          <p:val>
                                            <p:strVal val="#ppt_w"/>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3</a:t>
            </a:r>
            <a:endParaRPr lang="zh-CN" altLang="en-US" dirty="0">
              <a:solidFill>
                <a:srgbClr val="0000FF"/>
              </a:solidFill>
              <a:latin typeface="楷体_GB2312"/>
              <a:ea typeface="楷体_GB2312"/>
              <a:cs typeface="+mj-cs"/>
            </a:endParaRPr>
          </a:p>
        </p:txBody>
      </p:sp>
      <p:sp>
        <p:nvSpPr>
          <p:cNvPr id="47107" name="内容占位符 2"/>
          <p:cNvSpPr>
            <a:spLocks noGrp="1"/>
          </p:cNvSpPr>
          <p:nvPr>
            <p:ph idx="1"/>
          </p:nvPr>
        </p:nvSpPr>
        <p:spPr>
          <a:xfrm>
            <a:off x="468313" y="1484313"/>
            <a:ext cx="8280400" cy="2305050"/>
          </a:xfrm>
          <a:ln/>
        </p:spPr>
        <p:txBody>
          <a:bodyPr vert="horz" wrap="square" lIns="91440" tIns="45720" rIns="91440" bIns="45720" anchor="t"/>
          <a:p>
            <a:pPr>
              <a:buNone/>
            </a:pPr>
            <a:r>
              <a:rPr lang="zh-CN" altLang="zh-CN" dirty="0">
                <a:latin typeface="仿宋_GB2312"/>
                <a:ea typeface="仿宋_GB2312"/>
                <a:cs typeface="+mn-cs"/>
              </a:rPr>
              <a:t>职工</a:t>
            </a:r>
            <a:r>
              <a:rPr lang="en-US" altLang="zh-CN" dirty="0">
                <a:latin typeface="仿宋_GB2312"/>
                <a:ea typeface="仿宋_GB2312"/>
                <a:cs typeface="+mn-cs"/>
              </a:rPr>
              <a:t>(</a:t>
            </a:r>
            <a:r>
              <a:rPr lang="zh-CN" altLang="zh-CN" u="sng" dirty="0">
                <a:latin typeface="仿宋_GB2312"/>
                <a:ea typeface="仿宋_GB2312"/>
                <a:cs typeface="+mn-cs"/>
              </a:rPr>
              <a:t>职工号</a:t>
            </a:r>
            <a:r>
              <a:rPr lang="zh-CN" altLang="zh-CN" dirty="0">
                <a:latin typeface="仿宋_GB2312"/>
                <a:ea typeface="仿宋_GB2312"/>
                <a:cs typeface="+mn-cs"/>
              </a:rPr>
              <a:t>，姓名，直接领导职工号</a:t>
            </a:r>
            <a:r>
              <a:rPr lang="en-US" altLang="zh-CN" dirty="0">
                <a:latin typeface="仿宋_GB2312"/>
                <a:ea typeface="仿宋_GB2312"/>
                <a:cs typeface="+mn-cs"/>
              </a:rPr>
              <a:t>)</a:t>
            </a:r>
            <a:endParaRPr lang="zh-CN" altLang="en-US" dirty="0">
              <a:latin typeface="仿宋_GB2312"/>
              <a:ea typeface="仿宋_GB2312"/>
              <a:cs typeface="+mn-cs"/>
            </a:endParaRPr>
          </a:p>
        </p:txBody>
      </p:sp>
      <p:sp>
        <p:nvSpPr>
          <p:cNvPr id="471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4835525" y="1460500"/>
            <a:ext cx="3457575" cy="646113"/>
          </a:xfrm>
          <a:prstGeom prst="rect">
            <a:avLst/>
          </a:prstGeom>
          <a:noFill/>
          <a:ln w="9525">
            <a:noFill/>
          </a:ln>
        </p:spPr>
        <p:txBody>
          <a:bodyPr>
            <a:spAutoFit/>
          </a:bodyPr>
          <a:p>
            <a:pPr eaLnBrk="1" hangingPunct="1"/>
            <a:r>
              <a:rPr lang="zh-CN" altLang="en-US" sz="3600" b="1" dirty="0">
                <a:solidFill>
                  <a:srgbClr val="FF0000"/>
                </a:solidFill>
                <a:latin typeface="仿宋_GB2312"/>
                <a:ea typeface="仿宋_GB2312"/>
              </a:rPr>
              <a:t>直接领导</a:t>
            </a:r>
            <a:r>
              <a:rPr lang="zh-CN" altLang="zh-CN" sz="3600" b="1" dirty="0">
                <a:solidFill>
                  <a:srgbClr val="FF0000"/>
                </a:solidFill>
                <a:latin typeface="仿宋_GB2312"/>
                <a:ea typeface="仿宋_GB2312"/>
              </a:rPr>
              <a:t>职工号</a:t>
            </a:r>
            <a:endParaRPr lang="zh-CN" altLang="en-US" sz="3600" b="1" dirty="0">
              <a:solidFill>
                <a:srgbClr val="FF0000"/>
              </a:solidFill>
              <a:latin typeface="仿宋_GB2312"/>
              <a:ea typeface="仿宋_GB2312"/>
            </a:endParaRPr>
          </a:p>
        </p:txBody>
      </p:sp>
      <p:sp>
        <p:nvSpPr>
          <p:cNvPr id="7" name="矩形 6"/>
          <p:cNvSpPr/>
          <p:nvPr/>
        </p:nvSpPr>
        <p:spPr>
          <a:xfrm>
            <a:off x="1619250" y="1460500"/>
            <a:ext cx="1570038" cy="646113"/>
          </a:xfrm>
          <a:prstGeom prst="rect">
            <a:avLst/>
          </a:prstGeom>
          <a:noFill/>
          <a:ln w="9525">
            <a:noFill/>
          </a:ln>
        </p:spPr>
        <p:txBody>
          <a:bodyPr wrap="none">
            <a:spAutoFit/>
          </a:bodyPr>
          <a:p>
            <a:pPr eaLnBrk="1" hangingPunct="1"/>
            <a:r>
              <a:rPr lang="zh-CN" altLang="zh-CN" sz="3600" b="1" dirty="0">
                <a:solidFill>
                  <a:srgbClr val="FF0000"/>
                </a:solidFill>
                <a:latin typeface="仿宋_GB2312"/>
                <a:ea typeface="仿宋_GB2312"/>
              </a:rPr>
              <a:t>职工号</a:t>
            </a:r>
            <a:endParaRPr lang="zh-CN" altLang="en-US" sz="3600" b="1" dirty="0">
              <a:solidFill>
                <a:srgbClr val="FF0000"/>
              </a:solidFill>
              <a:latin typeface="仿宋_GB2312"/>
              <a:ea typeface="仿宋_GB2312"/>
            </a:endParaRPr>
          </a:p>
        </p:txBody>
      </p:sp>
      <p:sp>
        <p:nvSpPr>
          <p:cNvPr id="9" name="矩形 8"/>
          <p:cNvSpPr/>
          <p:nvPr/>
        </p:nvSpPr>
        <p:spPr>
          <a:xfrm>
            <a:off x="4054871" y="2967335"/>
            <a:ext cx="1034259" cy="1107996"/>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rPr>
              <a:t>？</a:t>
            </a:r>
            <a:endParaRPr kumimoji="0" lang="zh-CN" altLang="en-US" sz="66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Verdana" panose="020B0604030504040204" pitchFamily="34" charset="0"/>
              <a:ea typeface="宋体" panose="02010600030101010101" pitchFamily="2" charset="-122"/>
              <a:cs typeface="+mn-cs"/>
            </a:endParaRPr>
          </a:p>
        </p:txBody>
      </p:sp>
      <p:sp>
        <p:nvSpPr>
          <p:cNvPr id="10" name="右箭头 9"/>
          <p:cNvSpPr/>
          <p:nvPr/>
        </p:nvSpPr>
        <p:spPr>
          <a:xfrm rot="2416251">
            <a:off x="2335213" y="2616200"/>
            <a:ext cx="1627188" cy="360363"/>
          </a:xfrm>
          <a:prstGeom prst="rightArrow">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右箭头 10"/>
          <p:cNvSpPr/>
          <p:nvPr/>
        </p:nvSpPr>
        <p:spPr>
          <a:xfrm rot="19561425">
            <a:off x="4818063" y="2557463"/>
            <a:ext cx="1627188" cy="358775"/>
          </a:xfrm>
          <a:prstGeom prst="rightArrow">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下弧形箭头 11"/>
          <p:cNvSpPr/>
          <p:nvPr/>
        </p:nvSpPr>
        <p:spPr>
          <a:xfrm flipH="1">
            <a:off x="2339975" y="2133600"/>
            <a:ext cx="4824413" cy="863600"/>
          </a:xfrm>
          <a:prstGeom prst="curvedUpArrow">
            <a:avLst/>
          </a:prstGeom>
          <a:gradFill>
            <a:gsLst>
              <a:gs pos="0">
                <a:srgbClr val="5E9EFF"/>
              </a:gs>
              <a:gs pos="39999">
                <a:srgbClr val="85C2FF"/>
              </a:gs>
              <a:gs pos="70000">
                <a:srgbClr val="C4D6EB"/>
              </a:gs>
              <a:gs pos="100000">
                <a:srgbClr val="FFEBFA"/>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7115"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par>
                          <p:cTn id="18" fill="hold">
                            <p:stCondLst>
                              <p:cond delay="2000"/>
                            </p:stCondLst>
                            <p:childTnLst>
                              <p:par>
                                <p:cTn id="19" presetID="55"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par>
                          <p:cTn id="24" fill="hold">
                            <p:stCondLst>
                              <p:cond delay="3000"/>
                            </p:stCondLst>
                            <p:childTnLst>
                              <p:par>
                                <p:cTn id="25" presetID="3"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p:stCondLst>
                              <p:cond delay="3500"/>
                            </p:stCondLst>
                            <p:childTnLst>
                              <p:par>
                                <p:cTn id="29" presetID="35" presetClass="emph" presetSubtype="0" fill="hold" nodeType="afterEffect">
                                  <p:stCondLst>
                                    <p:cond delay="0"/>
                                  </p:stCondLst>
                                  <p:childTnLst>
                                    <p:anim calcmode="discrete" valueType="str">
                                      <p:cBhvr>
                                        <p:cTn id="30"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strVal val="#ppt_w*0.70"/>
                                          </p:val>
                                        </p:tav>
                                        <p:tav tm="100000">
                                          <p:val>
                                            <p:strVal val="#ppt_w"/>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animEffect transition="in" filter="fade">
                                      <p:cBhvr>
                                        <p:cTn id="37" dur="1000"/>
                                        <p:tgtEl>
                                          <p:spTgt spid="12"/>
                                        </p:tgtEl>
                                      </p:cBhvr>
                                    </p:animEffec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par>
                          <p:cTn id="41" fill="hold">
                            <p:stCondLst>
                              <p:cond delay="1000"/>
                            </p:stCondLst>
                            <p:childTnLst>
                              <p:par>
                                <p:cTn id="42" presetID="1" presetClass="exit" presetSubtype="0" fill="hold" grpId="1" nodeType="afterEffect">
                                  <p:stCondLst>
                                    <p:cond delay="0"/>
                                  </p:stCondLst>
                                  <p:childTnLst>
                                    <p:set>
                                      <p:cBhvr>
                                        <p:cTn id="43" dur="1" fill="hold">
                                          <p:stCondLst>
                                            <p:cond delay="0"/>
                                          </p:stCondLst>
                                        </p:cTn>
                                        <p:tgtEl>
                                          <p:spTgt spid="11"/>
                                        </p:tgtEl>
                                        <p:attrNameLst>
                                          <p:attrName>style.visibility</p:attrName>
                                        </p:attrNameLst>
                                      </p:cBhvr>
                                      <p:to>
                                        <p:strVal val="hidden"/>
                                      </p:to>
                                    </p:set>
                                  </p:childTnLst>
                                </p:cTn>
                              </p:par>
                            </p:childTnLst>
                          </p:cTn>
                        </p:par>
                        <p:par>
                          <p:cTn id="44" fill="hold">
                            <p:stCondLst>
                              <p:cond delay="1000"/>
                            </p:stCondLst>
                            <p:childTnLst>
                              <p:par>
                                <p:cTn id="45" presetID="1" presetClass="exit" presetSubtype="0" fill="hold" nodeType="after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0" grpId="1" animBg="1"/>
      <p:bldP spid="11" grpId="0" animBg="1"/>
      <p:bldP spid="11" grpId="1"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外键定义</a:t>
            </a:r>
            <a:endParaRPr lang="zh-CN" altLang="en-US" dirty="0">
              <a:solidFill>
                <a:srgbClr val="0000FF"/>
              </a:solidFill>
              <a:latin typeface="楷体_GB2312"/>
              <a:ea typeface="楷体_GB2312"/>
              <a:cs typeface="+mj-cs"/>
            </a:endParaRPr>
          </a:p>
        </p:txBody>
      </p:sp>
      <p:sp>
        <p:nvSpPr>
          <p:cNvPr id="4813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设</a:t>
            </a:r>
            <a:r>
              <a:rPr lang="en-US" altLang="zh-CN" dirty="0">
                <a:latin typeface="仿宋_GB2312"/>
                <a:ea typeface="仿宋_GB2312"/>
                <a:cs typeface="+mn-cs"/>
              </a:rPr>
              <a:t>F</a:t>
            </a:r>
            <a:r>
              <a:rPr lang="zh-CN" altLang="zh-CN" dirty="0">
                <a:latin typeface="仿宋_GB2312"/>
                <a:ea typeface="仿宋_GB2312"/>
                <a:cs typeface="+mn-cs"/>
              </a:rPr>
              <a:t>是关系</a:t>
            </a:r>
            <a:r>
              <a:rPr lang="en-US" altLang="zh-CN" dirty="0">
                <a:latin typeface="仿宋_GB2312"/>
                <a:ea typeface="仿宋_GB2312"/>
                <a:cs typeface="+mn-cs"/>
              </a:rPr>
              <a:t>R</a:t>
            </a:r>
            <a:r>
              <a:rPr lang="zh-CN" altLang="zh-CN" dirty="0">
                <a:latin typeface="仿宋_GB2312"/>
                <a:ea typeface="仿宋_GB2312"/>
                <a:cs typeface="+mn-cs"/>
              </a:rPr>
              <a:t>的一个或一组属性，如果</a:t>
            </a:r>
            <a:r>
              <a:rPr lang="en-US" altLang="zh-CN" dirty="0">
                <a:latin typeface="仿宋_GB2312"/>
                <a:ea typeface="仿宋_GB2312"/>
                <a:cs typeface="+mn-cs"/>
              </a:rPr>
              <a:t>F</a:t>
            </a:r>
            <a:r>
              <a:rPr lang="zh-CN" altLang="zh-CN" dirty="0">
                <a:latin typeface="仿宋_GB2312"/>
                <a:ea typeface="仿宋_GB2312"/>
                <a:cs typeface="+mn-cs"/>
              </a:rPr>
              <a:t>与关系</a:t>
            </a:r>
            <a:r>
              <a:rPr lang="en-US" altLang="zh-CN" dirty="0">
                <a:latin typeface="仿宋_GB2312"/>
                <a:ea typeface="仿宋_GB2312"/>
                <a:cs typeface="+mn-cs"/>
              </a:rPr>
              <a:t>S</a:t>
            </a:r>
            <a:r>
              <a:rPr lang="zh-CN" altLang="zh-CN" dirty="0">
                <a:latin typeface="仿宋_GB2312"/>
                <a:ea typeface="仿宋_GB2312"/>
                <a:cs typeface="+mn-cs"/>
              </a:rPr>
              <a:t>的主键相对应，则称</a:t>
            </a:r>
            <a:r>
              <a:rPr lang="en-US" altLang="zh-CN" dirty="0">
                <a:latin typeface="仿宋_GB2312"/>
                <a:ea typeface="仿宋_GB2312"/>
                <a:cs typeface="+mn-cs"/>
              </a:rPr>
              <a:t>F</a:t>
            </a:r>
            <a:r>
              <a:rPr lang="zh-CN" altLang="zh-CN" dirty="0">
                <a:latin typeface="仿宋_GB2312"/>
                <a:ea typeface="仿宋_GB2312"/>
                <a:cs typeface="+mn-cs"/>
              </a:rPr>
              <a:t>是关系</a:t>
            </a:r>
            <a:r>
              <a:rPr lang="en-US" altLang="zh-CN" dirty="0">
                <a:latin typeface="仿宋_GB2312"/>
                <a:ea typeface="仿宋_GB2312"/>
                <a:cs typeface="+mn-cs"/>
              </a:rPr>
              <a:t>R</a:t>
            </a:r>
            <a:r>
              <a:rPr lang="zh-CN" altLang="zh-CN" dirty="0">
                <a:latin typeface="仿宋_GB2312"/>
                <a:ea typeface="仿宋_GB2312"/>
                <a:cs typeface="+mn-cs"/>
              </a:rPr>
              <a:t>的</a:t>
            </a:r>
            <a:r>
              <a:rPr lang="zh-CN" altLang="zh-CN" dirty="0">
                <a:solidFill>
                  <a:srgbClr val="FF0000"/>
                </a:solidFill>
                <a:latin typeface="仿宋_GB2312"/>
                <a:ea typeface="仿宋_GB2312"/>
                <a:cs typeface="+mn-cs"/>
              </a:rPr>
              <a:t>外键</a:t>
            </a:r>
            <a:r>
              <a:rPr lang="zh-CN" altLang="zh-CN" dirty="0">
                <a:latin typeface="仿宋_GB2312"/>
                <a:ea typeface="仿宋_GB2312"/>
                <a:cs typeface="+mn-cs"/>
              </a:rPr>
              <a:t>（</a:t>
            </a:r>
            <a:r>
              <a:rPr lang="en-US" altLang="zh-CN" dirty="0">
                <a:latin typeface="仿宋_GB2312"/>
                <a:ea typeface="仿宋_GB2312"/>
                <a:cs typeface="+mn-cs"/>
              </a:rPr>
              <a:t>Foreign Key</a:t>
            </a:r>
            <a:r>
              <a:rPr lang="zh-CN" altLang="zh-CN" dirty="0">
                <a:latin typeface="仿宋_GB2312"/>
                <a:ea typeface="仿宋_GB2312"/>
                <a:cs typeface="+mn-cs"/>
              </a:rPr>
              <a:t>），并称关系</a:t>
            </a:r>
            <a:r>
              <a:rPr lang="en-US" altLang="zh-CN" dirty="0">
                <a:latin typeface="仿宋_GB2312"/>
                <a:ea typeface="仿宋_GB2312"/>
                <a:cs typeface="+mn-cs"/>
              </a:rPr>
              <a:t>R</a:t>
            </a:r>
            <a:r>
              <a:rPr lang="zh-CN" altLang="zh-CN" dirty="0">
                <a:latin typeface="仿宋_GB2312"/>
                <a:ea typeface="仿宋_GB2312"/>
                <a:cs typeface="+mn-cs"/>
              </a:rPr>
              <a:t>为</a:t>
            </a:r>
            <a:r>
              <a:rPr lang="zh-CN" altLang="zh-CN" dirty="0">
                <a:solidFill>
                  <a:srgbClr val="FF0000"/>
                </a:solidFill>
                <a:latin typeface="仿宋_GB2312"/>
                <a:ea typeface="仿宋_GB2312"/>
                <a:cs typeface="+mn-cs"/>
              </a:rPr>
              <a:t>参照关系</a:t>
            </a:r>
            <a:r>
              <a:rPr lang="zh-CN" altLang="zh-CN" dirty="0">
                <a:latin typeface="仿宋_GB2312"/>
                <a:ea typeface="仿宋_GB2312"/>
                <a:cs typeface="+mn-cs"/>
              </a:rPr>
              <a:t>，关系</a:t>
            </a:r>
            <a:r>
              <a:rPr lang="en-US" altLang="zh-CN" dirty="0">
                <a:latin typeface="仿宋_GB2312"/>
                <a:ea typeface="仿宋_GB2312"/>
                <a:cs typeface="+mn-cs"/>
              </a:rPr>
              <a:t>S</a:t>
            </a:r>
            <a:r>
              <a:rPr lang="zh-CN" altLang="zh-CN" dirty="0">
                <a:latin typeface="仿宋_GB2312"/>
                <a:ea typeface="仿宋_GB2312"/>
                <a:cs typeface="+mn-cs"/>
              </a:rPr>
              <a:t>为</a:t>
            </a:r>
            <a:r>
              <a:rPr lang="zh-CN" altLang="zh-CN" dirty="0">
                <a:solidFill>
                  <a:srgbClr val="FF0000"/>
                </a:solidFill>
                <a:latin typeface="仿宋_GB2312"/>
                <a:ea typeface="仿宋_GB2312"/>
                <a:cs typeface="+mn-cs"/>
              </a:rPr>
              <a:t>被参照关系</a:t>
            </a:r>
            <a:r>
              <a:rPr lang="zh-CN" altLang="zh-CN" dirty="0">
                <a:latin typeface="仿宋_GB2312"/>
                <a:ea typeface="仿宋_GB2312"/>
                <a:cs typeface="+mn-cs"/>
              </a:rPr>
              <a:t>。关系</a:t>
            </a:r>
            <a:r>
              <a:rPr lang="en-US" altLang="zh-CN" dirty="0">
                <a:latin typeface="仿宋_GB2312"/>
                <a:ea typeface="仿宋_GB2312"/>
                <a:cs typeface="+mn-cs"/>
              </a:rPr>
              <a:t>R</a:t>
            </a:r>
            <a:r>
              <a:rPr lang="zh-CN" altLang="zh-CN" dirty="0">
                <a:latin typeface="仿宋_GB2312"/>
                <a:ea typeface="仿宋_GB2312"/>
                <a:cs typeface="+mn-cs"/>
              </a:rPr>
              <a:t>和关系</a:t>
            </a:r>
            <a:r>
              <a:rPr lang="en-US" altLang="zh-CN" dirty="0">
                <a:latin typeface="仿宋_GB2312"/>
                <a:ea typeface="仿宋_GB2312"/>
                <a:cs typeface="+mn-cs"/>
              </a:rPr>
              <a:t>S</a:t>
            </a:r>
            <a:r>
              <a:rPr lang="zh-CN" altLang="zh-CN" dirty="0">
                <a:latin typeface="仿宋_GB2312"/>
                <a:ea typeface="仿宋_GB2312"/>
                <a:cs typeface="+mn-cs"/>
              </a:rPr>
              <a:t>不一定是不同的关系。</a:t>
            </a:r>
            <a:endParaRPr lang="zh-CN" altLang="en-US" dirty="0">
              <a:latin typeface="仿宋_GB2312"/>
              <a:ea typeface="仿宋_GB2312"/>
              <a:cs typeface="+mn-cs"/>
            </a:endParaRPr>
          </a:p>
        </p:txBody>
      </p:sp>
      <p:sp>
        <p:nvSpPr>
          <p:cNvPr id="481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813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关系的参照表示图</a:t>
            </a:r>
            <a:endParaRPr lang="zh-CN" altLang="en-US" dirty="0">
              <a:solidFill>
                <a:srgbClr val="0000FF"/>
              </a:solidFill>
              <a:latin typeface="楷体_GB2312"/>
              <a:ea typeface="楷体_GB2312"/>
              <a:cs typeface="+mj-cs"/>
            </a:endParaRPr>
          </a:p>
        </p:txBody>
      </p:sp>
      <p:sp>
        <p:nvSpPr>
          <p:cNvPr id="49155" name="内容占位符 2"/>
          <p:cNvSpPr>
            <a:spLocks noGrp="1"/>
          </p:cNvSpPr>
          <p:nvPr>
            <p:ph idx="1"/>
          </p:nvPr>
        </p:nvSpPr>
        <p:spPr>
          <a:xfrm>
            <a:off x="566738" y="1414463"/>
            <a:ext cx="8001000" cy="1293812"/>
          </a:xfrm>
          <a:ln/>
        </p:spPr>
        <p:txBody>
          <a:bodyPr vert="horz" wrap="square" lIns="91440" tIns="45720" rIns="91440" bIns="45720" anchor="t"/>
          <a:p>
            <a:pPr/>
            <a:r>
              <a:rPr lang="zh-CN" altLang="zh-CN" dirty="0">
                <a:latin typeface="仿宋_GB2312"/>
                <a:ea typeface="仿宋_GB2312"/>
                <a:cs typeface="+mn-cs"/>
              </a:rPr>
              <a:t>可以用图形化的方法形象地表达参照和被参照关系</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491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9157" name="Rectangle 7"/>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50182" name="Object 6"/>
          <p:cNvGraphicFramePr>
            <a:graphicFrameLocks noChangeAspect="1"/>
          </p:cNvGraphicFramePr>
          <p:nvPr/>
        </p:nvGraphicFramePr>
        <p:xfrm>
          <a:off x="1187450" y="2997200"/>
          <a:ext cx="6345238" cy="1008063"/>
        </p:xfrm>
        <a:graphic>
          <a:graphicData uri="http://schemas.openxmlformats.org/presentationml/2006/ole">
            <mc:AlternateContent xmlns:mc="http://schemas.openxmlformats.org/markup-compatibility/2006">
              <mc:Choice xmlns:v="urn:schemas-microsoft-com:vml" Requires="v">
                <p:oleObj spid="_x0000_s3078" name="" r:id="rId1" imgW="2512060" imgH="399415" progId="Visio.Drawing.11">
                  <p:embed/>
                </p:oleObj>
              </mc:Choice>
              <mc:Fallback>
                <p:oleObj name="" r:id="rId1" imgW="2512060" imgH="399415" progId="Visio.Drawing.11">
                  <p:embed/>
                  <p:pic>
                    <p:nvPicPr>
                      <p:cNvPr id="0" name="图片 3077"/>
                      <p:cNvPicPr/>
                      <p:nvPr/>
                    </p:nvPicPr>
                    <p:blipFill>
                      <a:blip r:embed="rId2"/>
                      <a:stretch>
                        <a:fillRect/>
                      </a:stretch>
                    </p:blipFill>
                    <p:spPr>
                      <a:xfrm>
                        <a:off x="1187450" y="2997200"/>
                        <a:ext cx="6345238" cy="1008063"/>
                      </a:xfrm>
                      <a:prstGeom prst="rect">
                        <a:avLst/>
                      </a:prstGeom>
                      <a:noFill/>
                      <a:ln w="38100">
                        <a:noFill/>
                        <a:miter/>
                      </a:ln>
                    </p:spPr>
                  </p:pic>
                </p:oleObj>
              </mc:Fallback>
            </mc:AlternateContent>
          </a:graphicData>
        </a:graphic>
      </p:graphicFrame>
      <p:sp>
        <p:nvSpPr>
          <p:cNvPr id="49159"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关系模型</a:t>
            </a:r>
            <a:endParaRPr lang="zh-CN" altLang="en-US" dirty="0">
              <a:solidFill>
                <a:srgbClr val="0000FF"/>
              </a:solidFill>
              <a:latin typeface="楷体_GB2312"/>
              <a:ea typeface="楷体_GB2312"/>
              <a:cs typeface="+mj-cs"/>
            </a:endParaRPr>
          </a:p>
        </p:txBody>
      </p:sp>
      <p:sp>
        <p:nvSpPr>
          <p:cNvPr id="1331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关系模型由三部分组成</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dirty="0">
                <a:latin typeface="仿宋_GB2312"/>
                <a:ea typeface="仿宋_GB2312"/>
              </a:rPr>
              <a:t>数据结构</a:t>
            </a:r>
            <a:endParaRPr lang="en-US" altLang="zh-CN" dirty="0">
              <a:latin typeface="仿宋_GB2312"/>
              <a:ea typeface="仿宋_GB2312"/>
            </a:endParaRPr>
          </a:p>
          <a:p>
            <a:pPr lvl="1"/>
            <a:r>
              <a:rPr lang="zh-CN" altLang="zh-CN" dirty="0">
                <a:latin typeface="仿宋_GB2312"/>
                <a:ea typeface="仿宋_GB2312"/>
              </a:rPr>
              <a:t>操作集合</a:t>
            </a:r>
            <a:endParaRPr lang="en-US" altLang="zh-CN" dirty="0">
              <a:latin typeface="仿宋_GB2312"/>
              <a:ea typeface="仿宋_GB2312"/>
            </a:endParaRPr>
          </a:p>
          <a:p>
            <a:pPr lvl="1"/>
            <a:r>
              <a:rPr lang="zh-CN" altLang="zh-CN" dirty="0">
                <a:latin typeface="仿宋_GB2312"/>
                <a:ea typeface="仿宋_GB2312"/>
              </a:rPr>
              <a:t>完整性约束</a:t>
            </a:r>
            <a:endParaRPr lang="en-US" altLang="zh-CN" dirty="0">
              <a:latin typeface="仿宋_GB2312"/>
              <a:ea typeface="仿宋_GB2312"/>
            </a:endParaRPr>
          </a:p>
          <a:p>
            <a:pPr/>
            <a:r>
              <a:rPr lang="zh-CN" altLang="zh-CN" dirty="0">
                <a:latin typeface="仿宋_GB2312"/>
                <a:ea typeface="仿宋_GB2312"/>
                <a:cs typeface="+mn-cs"/>
              </a:rPr>
              <a:t>这三部分也称为</a:t>
            </a:r>
            <a:r>
              <a:rPr lang="zh-CN" altLang="zh-CN" dirty="0">
                <a:solidFill>
                  <a:srgbClr val="FF0000"/>
                </a:solidFill>
                <a:latin typeface="仿宋_GB2312"/>
                <a:ea typeface="仿宋_GB2312"/>
                <a:cs typeface="+mn-cs"/>
              </a:rPr>
              <a:t>关系模型三要素</a:t>
            </a:r>
            <a:r>
              <a:rPr lang="zh-CN" altLang="zh-CN" dirty="0">
                <a:latin typeface="仿宋_GB2312"/>
                <a:ea typeface="仿宋_GB2312"/>
                <a:cs typeface="+mn-cs"/>
              </a:rPr>
              <a:t>。</a:t>
            </a:r>
            <a:endParaRPr lang="zh-CN" altLang="en-US" dirty="0">
              <a:latin typeface="仿宋_GB2312"/>
              <a:ea typeface="仿宋_GB2312"/>
              <a:cs typeface="+mn-cs"/>
            </a:endParaRPr>
          </a:p>
        </p:txBody>
      </p:sp>
      <p:sp>
        <p:nvSpPr>
          <p:cNvPr id="133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31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017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0180"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50181"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50182" name="Object 3"/>
          <p:cNvGraphicFramePr>
            <a:graphicFrameLocks noChangeAspect="1"/>
          </p:cNvGraphicFramePr>
          <p:nvPr/>
        </p:nvGraphicFramePr>
        <p:xfrm>
          <a:off x="755650" y="1773238"/>
          <a:ext cx="3671888" cy="938212"/>
        </p:xfrm>
        <a:graphic>
          <a:graphicData uri="http://schemas.openxmlformats.org/presentationml/2006/ole">
            <mc:AlternateContent xmlns:mc="http://schemas.openxmlformats.org/markup-compatibility/2006">
              <mc:Choice xmlns:v="urn:schemas-microsoft-com:vml" Requires="v">
                <p:oleObj spid="_x0000_s3077" name="" r:id="rId1" imgW="1450340" imgH="378460" progId="Visio.Drawing.11">
                  <p:embed/>
                </p:oleObj>
              </mc:Choice>
              <mc:Fallback>
                <p:oleObj name="" r:id="rId1" imgW="1450340" imgH="378460" progId="Visio.Drawing.11">
                  <p:embed/>
                  <p:pic>
                    <p:nvPicPr>
                      <p:cNvPr id="0" name="图片 3076"/>
                      <p:cNvPicPr/>
                      <p:nvPr/>
                    </p:nvPicPr>
                    <p:blipFill>
                      <a:blip r:embed="rId2"/>
                      <a:stretch>
                        <a:fillRect/>
                      </a:stretch>
                    </p:blipFill>
                    <p:spPr>
                      <a:xfrm>
                        <a:off x="755650" y="1773238"/>
                        <a:ext cx="3671888" cy="938212"/>
                      </a:xfrm>
                      <a:prstGeom prst="rect">
                        <a:avLst/>
                      </a:prstGeom>
                      <a:noFill/>
                      <a:ln w="38100">
                        <a:noFill/>
                        <a:miter/>
                      </a:ln>
                    </p:spPr>
                  </p:pic>
                </p:oleObj>
              </mc:Fallback>
            </mc:AlternateContent>
          </a:graphicData>
        </a:graphic>
      </p:graphicFrame>
      <p:sp>
        <p:nvSpPr>
          <p:cNvPr id="50183" name="Rectangle 6"/>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23909" name="Object 5"/>
          <p:cNvGraphicFramePr>
            <a:graphicFrameLocks noChangeAspect="1"/>
          </p:cNvGraphicFramePr>
          <p:nvPr/>
        </p:nvGraphicFramePr>
        <p:xfrm>
          <a:off x="4908550" y="1557338"/>
          <a:ext cx="2976563" cy="1727200"/>
        </p:xfrm>
        <a:graphic>
          <a:graphicData uri="http://schemas.openxmlformats.org/presentationml/2006/ole">
            <mc:AlternateContent xmlns:mc="http://schemas.openxmlformats.org/markup-compatibility/2006">
              <mc:Choice xmlns:v="urn:schemas-microsoft-com:vml" Requires="v">
                <p:oleObj spid="_x0000_s3076" name="" r:id="rId3" imgW="1313815" imgH="767080" progId="Visio.Drawing.11">
                  <p:embed/>
                </p:oleObj>
              </mc:Choice>
              <mc:Fallback>
                <p:oleObj name="" r:id="rId3" imgW="1313815" imgH="767080" progId="Visio.Drawing.11">
                  <p:embed/>
                  <p:pic>
                    <p:nvPicPr>
                      <p:cNvPr id="0" name="图片 3075"/>
                      <p:cNvPicPr/>
                      <p:nvPr/>
                    </p:nvPicPr>
                    <p:blipFill>
                      <a:blip r:embed="rId4"/>
                      <a:stretch>
                        <a:fillRect/>
                      </a:stretch>
                    </p:blipFill>
                    <p:spPr>
                      <a:xfrm>
                        <a:off x="4908550" y="1557338"/>
                        <a:ext cx="2976563" cy="1727200"/>
                      </a:xfrm>
                      <a:prstGeom prst="rect">
                        <a:avLst/>
                      </a:prstGeom>
                      <a:noFill/>
                      <a:ln w="38100">
                        <a:noFill/>
                        <a:miter/>
                      </a:ln>
                    </p:spPr>
                  </p:pic>
                </p:oleObj>
              </mc:Fallback>
            </mc:AlternateContent>
          </a:graphicData>
        </a:graphic>
      </p:graphicFrame>
      <p:sp>
        <p:nvSpPr>
          <p:cNvPr id="50185" name="Rectangle 8"/>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23911" name="Object 7"/>
          <p:cNvGraphicFramePr>
            <a:graphicFrameLocks noChangeAspect="1"/>
          </p:cNvGraphicFramePr>
          <p:nvPr/>
        </p:nvGraphicFramePr>
        <p:xfrm>
          <a:off x="684213" y="3716338"/>
          <a:ext cx="7704137" cy="1114425"/>
        </p:xfrm>
        <a:graphic>
          <a:graphicData uri="http://schemas.openxmlformats.org/presentationml/2006/ole">
            <mc:AlternateContent xmlns:mc="http://schemas.openxmlformats.org/markup-compatibility/2006">
              <mc:Choice xmlns:v="urn:schemas-microsoft-com:vml" Requires="v">
                <p:oleObj spid="_x0000_s3079" name="" r:id="rId5" imgW="2553970" imgH="378460" progId="Visio.Drawing.11">
                  <p:embed/>
                </p:oleObj>
              </mc:Choice>
              <mc:Fallback>
                <p:oleObj name="" r:id="rId5" imgW="2553970" imgH="378460" progId="Visio.Drawing.11">
                  <p:embed/>
                  <p:pic>
                    <p:nvPicPr>
                      <p:cNvPr id="0" name="图片 3078"/>
                      <p:cNvPicPr/>
                      <p:nvPr/>
                    </p:nvPicPr>
                    <p:blipFill>
                      <a:blip r:embed="rId6"/>
                      <a:stretch>
                        <a:fillRect/>
                      </a:stretch>
                    </p:blipFill>
                    <p:spPr>
                      <a:xfrm>
                        <a:off x="684213" y="3716338"/>
                        <a:ext cx="7704137" cy="1114425"/>
                      </a:xfrm>
                      <a:prstGeom prst="rect">
                        <a:avLst/>
                      </a:prstGeom>
                      <a:noFill/>
                      <a:ln w="38100">
                        <a:noFill/>
                        <a:miter/>
                      </a:ln>
                    </p:spPr>
                  </p:pic>
                </p:oleObj>
              </mc:Fallback>
            </mc:AlternateContent>
          </a:graphicData>
        </a:graphic>
      </p:graphicFrame>
      <p:sp>
        <p:nvSpPr>
          <p:cNvPr id="50187" name="灯片编号占位符 1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p:cTn id="7" dur="1000" fill="hold"/>
                                        <p:tgtEl>
                                          <p:spTgt spid="123909"/>
                                        </p:tgtEl>
                                        <p:attrNameLst>
                                          <p:attrName>ppt_w</p:attrName>
                                        </p:attrNameLst>
                                      </p:cBhvr>
                                      <p:tavLst>
                                        <p:tav tm="0">
                                          <p:val>
                                            <p:strVal val="#ppt_w*0.70"/>
                                          </p:val>
                                        </p:tav>
                                        <p:tav tm="100000">
                                          <p:val>
                                            <p:strVal val="#ppt_w"/>
                                          </p:val>
                                        </p:tav>
                                      </p:tavLst>
                                    </p:anim>
                                    <p:anim calcmode="lin" valueType="num">
                                      <p:cBhvr>
                                        <p:cTn id="8" dur="1000" fill="hold"/>
                                        <p:tgtEl>
                                          <p:spTgt spid="123909"/>
                                        </p:tgtEl>
                                        <p:attrNameLst>
                                          <p:attrName>ppt_h</p:attrName>
                                        </p:attrNameLst>
                                      </p:cBhvr>
                                      <p:tavLst>
                                        <p:tav tm="0">
                                          <p:val>
                                            <p:strVal val="#ppt_h"/>
                                          </p:val>
                                        </p:tav>
                                        <p:tav tm="100000">
                                          <p:val>
                                            <p:strVal val="#ppt_h"/>
                                          </p:val>
                                        </p:tav>
                                      </p:tavLst>
                                    </p:anim>
                                    <p:animEffect transition="in" filter="fade">
                                      <p:cBhvr>
                                        <p:cTn id="9" dur="1000"/>
                                        <p:tgtEl>
                                          <p:spTgt spid="12390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23911"/>
                                        </p:tgtEl>
                                        <p:attrNameLst>
                                          <p:attrName>style.visibility</p:attrName>
                                        </p:attrNameLst>
                                      </p:cBhvr>
                                      <p:to>
                                        <p:strVal val="visible"/>
                                      </p:to>
                                    </p:set>
                                    <p:anim calcmode="lin" valueType="num">
                                      <p:cBhvr>
                                        <p:cTn id="14" dur="1000" fill="hold"/>
                                        <p:tgtEl>
                                          <p:spTgt spid="123911"/>
                                        </p:tgtEl>
                                        <p:attrNameLst>
                                          <p:attrName>ppt_w</p:attrName>
                                        </p:attrNameLst>
                                      </p:cBhvr>
                                      <p:tavLst>
                                        <p:tav tm="0">
                                          <p:val>
                                            <p:strVal val="#ppt_w*0.70"/>
                                          </p:val>
                                        </p:tav>
                                        <p:tav tm="100000">
                                          <p:val>
                                            <p:strVal val="#ppt_w"/>
                                          </p:val>
                                        </p:tav>
                                      </p:tavLst>
                                    </p:anim>
                                    <p:anim calcmode="lin" valueType="num">
                                      <p:cBhvr>
                                        <p:cTn id="15" dur="1000" fill="hold"/>
                                        <p:tgtEl>
                                          <p:spTgt spid="123911"/>
                                        </p:tgtEl>
                                        <p:attrNameLst>
                                          <p:attrName>ppt_h</p:attrName>
                                        </p:attrNameLst>
                                      </p:cBhvr>
                                      <p:tavLst>
                                        <p:tav tm="0">
                                          <p:val>
                                            <p:strVal val="#ppt_h"/>
                                          </p:val>
                                        </p:tav>
                                        <p:tav tm="100000">
                                          <p:val>
                                            <p:strVal val="#ppt_h"/>
                                          </p:val>
                                        </p:tav>
                                      </p:tavLst>
                                    </p:anim>
                                    <p:animEffect transition="in" filter="fade">
                                      <p:cBhvr>
                                        <p:cTn id="16" dur="10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说明</a:t>
            </a:r>
            <a:endParaRPr lang="zh-CN" altLang="en-US" dirty="0">
              <a:solidFill>
                <a:srgbClr val="0000FF"/>
              </a:solidFill>
              <a:latin typeface="楷体_GB2312"/>
              <a:ea typeface="楷体_GB2312"/>
              <a:cs typeface="+mj-cs"/>
            </a:endParaRPr>
          </a:p>
        </p:txBody>
      </p:sp>
      <p:sp>
        <p:nvSpPr>
          <p:cNvPr id="5120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参照完整性规则就是定义外键与被参照的主键之间的引用规则。</a:t>
            </a:r>
            <a:endParaRPr lang="zh-CN" altLang="zh-CN" dirty="0">
              <a:latin typeface="仿宋_GB2312"/>
              <a:ea typeface="仿宋_GB2312"/>
              <a:cs typeface="+mn-cs"/>
            </a:endParaRPr>
          </a:p>
          <a:p>
            <a:pPr/>
            <a:r>
              <a:rPr lang="zh-CN" altLang="zh-CN" dirty="0">
                <a:latin typeface="仿宋_GB2312"/>
                <a:ea typeface="仿宋_GB2312"/>
                <a:cs typeface="+mn-cs"/>
              </a:rPr>
              <a:t>外键一般应符合如下要求：</a:t>
            </a:r>
            <a:endParaRPr lang="zh-CN" altLang="zh-CN" dirty="0">
              <a:latin typeface="仿宋_GB2312"/>
              <a:ea typeface="仿宋_GB2312"/>
              <a:cs typeface="+mn-cs"/>
            </a:endParaRPr>
          </a:p>
          <a:p>
            <a:pPr lvl="1"/>
            <a:r>
              <a:rPr lang="zh-CN" altLang="zh-CN" sz="3400" dirty="0">
                <a:latin typeface="仿宋_GB2312"/>
                <a:ea typeface="仿宋_GB2312"/>
              </a:rPr>
              <a:t>或者值为空；</a:t>
            </a:r>
            <a:endParaRPr lang="zh-CN" altLang="zh-CN" sz="3400" dirty="0">
              <a:latin typeface="仿宋_GB2312"/>
              <a:ea typeface="仿宋_GB2312"/>
            </a:endParaRPr>
          </a:p>
          <a:p>
            <a:pPr lvl="1"/>
            <a:r>
              <a:rPr lang="zh-CN" altLang="zh-CN" sz="3400" dirty="0">
                <a:latin typeface="仿宋_GB2312"/>
                <a:ea typeface="仿宋_GB2312"/>
              </a:rPr>
              <a:t>或者等于其所参照的关系中的某个元组的主键值。</a:t>
            </a:r>
            <a:endParaRPr lang="zh-CN" altLang="en-US" sz="3400" dirty="0">
              <a:latin typeface="仿宋_GB2312"/>
              <a:ea typeface="仿宋_GB2312"/>
            </a:endParaRPr>
          </a:p>
        </p:txBody>
      </p:sp>
      <p:sp>
        <p:nvSpPr>
          <p:cNvPr id="512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1205"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3.3.3 </a:t>
            </a:r>
            <a:r>
              <a:rPr lang="zh-CN" altLang="zh-CN" dirty="0">
                <a:solidFill>
                  <a:srgbClr val="0000FF"/>
                </a:solidFill>
                <a:latin typeface="楷体_GB2312"/>
                <a:ea typeface="楷体_GB2312"/>
                <a:cs typeface="+mj-cs"/>
              </a:rPr>
              <a:t>用户定义的完整性</a:t>
            </a:r>
            <a:endParaRPr lang="zh-CN" altLang="en-US" dirty="0">
              <a:solidFill>
                <a:srgbClr val="0000FF"/>
              </a:solidFill>
              <a:latin typeface="楷体_GB2312"/>
              <a:ea typeface="楷体_GB2312"/>
              <a:cs typeface="+mj-cs"/>
            </a:endParaRPr>
          </a:p>
        </p:txBody>
      </p:sp>
      <p:sp>
        <p:nvSpPr>
          <p:cNvPr id="5222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也称为</a:t>
            </a:r>
            <a:r>
              <a:rPr lang="zh-CN" altLang="zh-CN" dirty="0">
                <a:solidFill>
                  <a:srgbClr val="FF0000"/>
                </a:solidFill>
                <a:latin typeface="仿宋_GB2312"/>
                <a:ea typeface="仿宋_GB2312"/>
                <a:cs typeface="+mn-cs"/>
              </a:rPr>
              <a:t>域完整性</a:t>
            </a:r>
            <a:r>
              <a:rPr lang="zh-CN" altLang="zh-CN" dirty="0">
                <a:latin typeface="仿宋_GB2312"/>
                <a:ea typeface="仿宋_GB2312"/>
                <a:cs typeface="+mn-cs"/>
              </a:rPr>
              <a:t>或</a:t>
            </a:r>
            <a:r>
              <a:rPr lang="zh-CN" altLang="zh-CN" dirty="0">
                <a:solidFill>
                  <a:srgbClr val="FF0000"/>
                </a:solidFill>
                <a:latin typeface="仿宋_GB2312"/>
                <a:ea typeface="仿宋_GB2312"/>
                <a:cs typeface="+mn-cs"/>
              </a:rPr>
              <a:t>语义完整性</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en-US" dirty="0">
                <a:latin typeface="仿宋_GB2312"/>
                <a:ea typeface="仿宋_GB2312"/>
                <a:cs typeface="+mn-cs"/>
              </a:rPr>
              <a:t>是</a:t>
            </a:r>
            <a:r>
              <a:rPr lang="zh-CN" altLang="zh-CN" dirty="0">
                <a:latin typeface="仿宋_GB2312"/>
                <a:ea typeface="仿宋_GB2312"/>
                <a:cs typeface="+mn-cs"/>
              </a:rPr>
              <a:t>针对某一具体应用领域定义的数据约束条件。</a:t>
            </a:r>
            <a:endParaRPr lang="en-US" altLang="zh-CN" dirty="0">
              <a:latin typeface="仿宋_GB2312"/>
              <a:ea typeface="仿宋_GB2312"/>
              <a:cs typeface="+mn-cs"/>
            </a:endParaRPr>
          </a:p>
          <a:p>
            <a:pPr/>
            <a:r>
              <a:rPr lang="zh-CN" altLang="zh-CN" dirty="0">
                <a:latin typeface="仿宋_GB2312"/>
                <a:ea typeface="仿宋_GB2312"/>
                <a:cs typeface="+mn-cs"/>
              </a:rPr>
              <a:t>反映某一具体应用所涉及的数据必须满足应用语义的要求。</a:t>
            </a:r>
            <a:endParaRPr lang="en-US" altLang="zh-CN" dirty="0">
              <a:latin typeface="仿宋_GB2312"/>
              <a:ea typeface="仿宋_GB2312"/>
              <a:cs typeface="+mn-cs"/>
            </a:endParaRPr>
          </a:p>
          <a:p>
            <a:pPr/>
            <a:r>
              <a:rPr lang="zh-CN" altLang="zh-CN" dirty="0">
                <a:latin typeface="仿宋_GB2312"/>
                <a:ea typeface="仿宋_GB2312"/>
                <a:cs typeface="+mn-cs"/>
              </a:rPr>
              <a:t>实际上就是指明关系中属性的取值范围，防止属性的值与应用语义矛盾</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522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动作按钮: 后退或前一项 5">
            <a:hlinkClick r:id="rId1" action="ppaction://hlinksldjump" highlightClick="1"/>
          </p:cNvPr>
          <p:cNvSpPr/>
          <p:nvPr/>
        </p:nvSpPr>
        <p:spPr>
          <a:xfrm>
            <a:off x="6876256" y="6237312"/>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232"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3.4 </a:t>
            </a:r>
            <a:r>
              <a:rPr lang="zh-CN" altLang="zh-CN" dirty="0">
                <a:solidFill>
                  <a:srgbClr val="0000FF"/>
                </a:solidFill>
                <a:latin typeface="楷体_GB2312"/>
                <a:ea typeface="楷体_GB2312"/>
                <a:cs typeface="+mj-cs"/>
              </a:rPr>
              <a:t>关系代数</a:t>
            </a:r>
            <a:endParaRPr lang="zh-CN" altLang="en-US" dirty="0">
              <a:solidFill>
                <a:srgbClr val="0000FF"/>
              </a:solidFill>
              <a:latin typeface="楷体_GB2312"/>
              <a:ea typeface="楷体_GB2312"/>
              <a:cs typeface="+mj-cs"/>
            </a:endParaRPr>
          </a:p>
        </p:txBody>
      </p:sp>
      <p:sp>
        <p:nvSpPr>
          <p:cNvPr id="53251"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关系代数是关系操作语言的一种传统表示方式，是一种</a:t>
            </a:r>
            <a:r>
              <a:rPr lang="zh-CN" altLang="zh-CN" sz="3200" dirty="0">
                <a:solidFill>
                  <a:srgbClr val="FF0000"/>
                </a:solidFill>
                <a:latin typeface="仿宋_GB2312"/>
                <a:ea typeface="仿宋_GB2312"/>
                <a:cs typeface="+mn-cs"/>
              </a:rPr>
              <a:t>抽象的查询语言</a:t>
            </a:r>
            <a:r>
              <a:rPr lang="zh-CN" altLang="zh-CN"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是一种纯理论语言，它定义了一些操作，运用这些操作可以从一个或多个关系中得到另一个关系，而不改变源关系</a:t>
            </a:r>
            <a:r>
              <a:rPr lang="zh-CN" altLang="en-US"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关系代数的操作数和操作结果都是关系，而且一个操作的输出可以是另一个操作的输入。</a:t>
            </a:r>
            <a:endParaRPr lang="zh-CN" altLang="en-US" sz="3200" dirty="0">
              <a:latin typeface="仿宋_GB2312"/>
              <a:ea typeface="仿宋_GB2312"/>
              <a:cs typeface="+mn-cs"/>
            </a:endParaRPr>
          </a:p>
        </p:txBody>
      </p:sp>
      <p:sp>
        <p:nvSpPr>
          <p:cNvPr id="532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325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关系代数的运算</a:t>
            </a:r>
            <a:endParaRPr lang="zh-CN" altLang="en-US" dirty="0">
              <a:solidFill>
                <a:srgbClr val="0000FF"/>
              </a:solidFill>
              <a:latin typeface="楷体_GB2312"/>
              <a:ea typeface="楷体_GB2312"/>
              <a:cs typeface="+mj-cs"/>
            </a:endParaRPr>
          </a:p>
        </p:txBody>
      </p:sp>
      <p:sp>
        <p:nvSpPr>
          <p:cNvPr id="54275" name="内容占位符 2"/>
          <p:cNvSpPr>
            <a:spLocks noGrp="1"/>
          </p:cNvSpPr>
          <p:nvPr>
            <p:ph idx="1"/>
          </p:nvPr>
        </p:nvSpPr>
        <p:spPr>
          <a:xfrm>
            <a:off x="395288" y="1414463"/>
            <a:ext cx="8497887" cy="4678362"/>
          </a:xfrm>
          <a:ln/>
        </p:spPr>
        <p:txBody>
          <a:bodyPr vert="horz" wrap="square" lIns="91440" tIns="45720" rIns="91440" bIns="45720" anchor="t"/>
          <a:p>
            <a:pPr/>
            <a:r>
              <a:rPr lang="zh-CN" altLang="zh-CN" sz="3200" dirty="0">
                <a:latin typeface="仿宋_GB2312"/>
                <a:ea typeface="仿宋_GB2312"/>
                <a:cs typeface="+mn-cs"/>
              </a:rPr>
              <a:t>关系代数的运算对象是关系，运算结果也是关系。</a:t>
            </a:r>
            <a:endParaRPr lang="en-US" altLang="zh-CN" sz="3200" dirty="0">
              <a:latin typeface="仿宋_GB2312"/>
              <a:ea typeface="仿宋_GB2312"/>
              <a:cs typeface="+mn-cs"/>
            </a:endParaRPr>
          </a:p>
          <a:p>
            <a:pPr/>
            <a:r>
              <a:rPr lang="zh-CN" altLang="zh-CN" sz="3200" dirty="0">
                <a:latin typeface="仿宋_GB2312"/>
                <a:ea typeface="仿宋_GB2312"/>
                <a:cs typeface="+mn-cs"/>
              </a:rPr>
              <a:t>与一般的运算一样，运算对象、运算符和运算结果是关系代数的三大要素。</a:t>
            </a:r>
            <a:endParaRPr lang="zh-CN" altLang="zh-CN" sz="3200" dirty="0">
              <a:latin typeface="仿宋_GB2312"/>
              <a:ea typeface="仿宋_GB2312"/>
              <a:cs typeface="+mn-cs"/>
            </a:endParaRPr>
          </a:p>
          <a:p>
            <a:pPr/>
            <a:r>
              <a:rPr lang="zh-CN" altLang="zh-CN" sz="3200" dirty="0">
                <a:latin typeface="仿宋_GB2312"/>
                <a:ea typeface="仿宋_GB2312"/>
                <a:cs typeface="+mn-cs"/>
              </a:rPr>
              <a:t>关系代数的运算可分为以下两大类：</a:t>
            </a:r>
            <a:endParaRPr lang="zh-CN" altLang="zh-CN" sz="3200" dirty="0">
              <a:latin typeface="仿宋_GB2312"/>
              <a:ea typeface="仿宋_GB2312"/>
              <a:cs typeface="+mn-cs"/>
            </a:endParaRPr>
          </a:p>
          <a:p>
            <a:pPr lvl="1"/>
            <a:r>
              <a:rPr lang="zh-CN" altLang="zh-CN" sz="3200" dirty="0">
                <a:solidFill>
                  <a:srgbClr val="C00000"/>
                </a:solidFill>
                <a:latin typeface="仿宋_GB2312"/>
                <a:ea typeface="仿宋_GB2312"/>
              </a:rPr>
              <a:t>传统的集合运算</a:t>
            </a:r>
            <a:r>
              <a:rPr lang="zh-CN" altLang="en-US" sz="3200" dirty="0">
                <a:solidFill>
                  <a:srgbClr val="FF0000"/>
                </a:solidFill>
                <a:latin typeface="仿宋_GB2312"/>
                <a:ea typeface="仿宋_GB2312"/>
              </a:rPr>
              <a:t>：并、交、差、笛卡尔积</a:t>
            </a:r>
            <a:endParaRPr lang="zh-CN" altLang="zh-CN" sz="3200" dirty="0">
              <a:solidFill>
                <a:srgbClr val="FF0000"/>
              </a:solidFill>
              <a:latin typeface="仿宋_GB2312"/>
              <a:ea typeface="仿宋_GB2312"/>
            </a:endParaRPr>
          </a:p>
          <a:p>
            <a:pPr lvl="1"/>
            <a:r>
              <a:rPr lang="zh-CN" altLang="zh-CN" sz="3200" dirty="0">
                <a:solidFill>
                  <a:srgbClr val="C00000"/>
                </a:solidFill>
                <a:latin typeface="仿宋_GB2312"/>
                <a:ea typeface="仿宋_GB2312"/>
              </a:rPr>
              <a:t>专门的关系运算</a:t>
            </a:r>
            <a:r>
              <a:rPr lang="zh-CN" altLang="en-US" sz="3200" dirty="0">
                <a:solidFill>
                  <a:srgbClr val="FF0000"/>
                </a:solidFill>
                <a:latin typeface="仿宋_GB2312"/>
                <a:ea typeface="仿宋_GB2312"/>
              </a:rPr>
              <a:t>：</a:t>
            </a:r>
            <a:r>
              <a:rPr lang="zh-CN" altLang="zh-CN" sz="3200" dirty="0">
                <a:solidFill>
                  <a:srgbClr val="FF0000"/>
                </a:solidFill>
                <a:latin typeface="仿宋_GB2312"/>
                <a:ea typeface="仿宋_GB2312"/>
              </a:rPr>
              <a:t>选择、投影、连接</a:t>
            </a:r>
            <a:r>
              <a:rPr lang="zh-CN" altLang="en-US" sz="3200" dirty="0">
                <a:solidFill>
                  <a:srgbClr val="FF0000"/>
                </a:solidFill>
                <a:latin typeface="仿宋_GB2312"/>
                <a:ea typeface="仿宋_GB2312"/>
              </a:rPr>
              <a:t>、</a:t>
            </a:r>
            <a:r>
              <a:rPr lang="zh-CN" altLang="zh-CN" sz="3200" dirty="0">
                <a:solidFill>
                  <a:srgbClr val="FF0000"/>
                </a:solidFill>
                <a:latin typeface="仿宋_GB2312"/>
                <a:ea typeface="仿宋_GB2312"/>
              </a:rPr>
              <a:t>除</a:t>
            </a:r>
            <a:endParaRPr lang="zh-CN" altLang="en-US" sz="3200" dirty="0">
              <a:solidFill>
                <a:srgbClr val="FF0000"/>
              </a:solidFill>
              <a:latin typeface="仿宋_GB2312"/>
              <a:ea typeface="仿宋_GB2312"/>
            </a:endParaRPr>
          </a:p>
        </p:txBody>
      </p:sp>
      <p:sp>
        <p:nvSpPr>
          <p:cNvPr id="542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427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运算符</a:t>
            </a:r>
            <a:endParaRPr lang="zh-CN" altLang="en-US" dirty="0">
              <a:solidFill>
                <a:srgbClr val="0000FF"/>
              </a:solidFill>
              <a:latin typeface="楷体_GB2312"/>
              <a:ea typeface="楷体_GB2312"/>
              <a:cs typeface="+mj-cs"/>
            </a:endParaRPr>
          </a:p>
        </p:txBody>
      </p:sp>
      <p:sp>
        <p:nvSpPr>
          <p:cNvPr id="55299" name="日期占位符 3"/>
          <p:cNvSpPr txBox="1">
            <a:spLocks noGrp="1"/>
          </p:cNvSpPr>
          <p:nvPr>
            <p:ph type="dt" sz="half" idx="2"/>
          </p:nvPr>
        </p:nvSpPr>
        <p:spPr>
          <a:xfrm>
            <a:off x="609600" y="6245225"/>
            <a:ext cx="2176463"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55300" name="Picture 1" descr="http://202.38.193.41/achievement/15/kj/database/wqd/join.gif"/>
          <p:cNvPicPr>
            <a:picLocks noChangeAspect="1"/>
          </p:cNvPicPr>
          <p:nvPr/>
        </p:nvPicPr>
        <p:blipFill>
          <a:blip r:embed="rId1" r:link="rId2"/>
          <a:stretch>
            <a:fillRect/>
          </a:stretch>
        </p:blipFill>
        <p:spPr>
          <a:xfrm>
            <a:off x="0" y="0"/>
            <a:ext cx="123825" cy="104775"/>
          </a:xfrm>
          <a:prstGeom prst="rect">
            <a:avLst/>
          </a:prstGeom>
          <a:noFill/>
          <a:ln w="9525">
            <a:noFill/>
          </a:ln>
        </p:spPr>
      </p:pic>
      <p:pic>
        <p:nvPicPr>
          <p:cNvPr id="55301" name="图片 17" descr="join"/>
          <p:cNvPicPr>
            <a:picLocks noChangeAspect="1"/>
          </p:cNvPicPr>
          <p:nvPr/>
        </p:nvPicPr>
        <p:blipFill>
          <a:blip r:link="rId3"/>
          <a:stretch>
            <a:fillRect/>
          </a:stretch>
        </p:blipFill>
        <p:spPr>
          <a:xfrm>
            <a:off x="0" y="0"/>
            <a:ext cx="123825" cy="104775"/>
          </a:xfrm>
          <a:prstGeom prst="rect">
            <a:avLst/>
          </a:prstGeom>
          <a:noFill/>
          <a:ln w="9525">
            <a:noFill/>
          </a:ln>
        </p:spPr>
      </p:pic>
      <p:sp>
        <p:nvSpPr>
          <p:cNvPr id="55302"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55303" name="Picture 1"/>
          <p:cNvPicPr>
            <a:picLocks noChangeAspect="1"/>
          </p:cNvPicPr>
          <p:nvPr/>
        </p:nvPicPr>
        <p:blipFill>
          <a:blip r:embed="rId4"/>
          <a:stretch>
            <a:fillRect/>
          </a:stretch>
        </p:blipFill>
        <p:spPr>
          <a:xfrm>
            <a:off x="571500" y="1643063"/>
            <a:ext cx="7926388" cy="33782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运算符（续）</a:t>
            </a:r>
            <a:endParaRPr lang="zh-CN" altLang="en-US" dirty="0">
              <a:solidFill>
                <a:srgbClr val="0000FF"/>
              </a:solidFill>
              <a:latin typeface="楷体_GB2312"/>
              <a:ea typeface="楷体_GB2312"/>
              <a:cs typeface="+mj-cs"/>
            </a:endParaRPr>
          </a:p>
        </p:txBody>
      </p:sp>
      <p:sp>
        <p:nvSpPr>
          <p:cNvPr id="5632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56324" name="Picture 2"/>
          <p:cNvPicPr>
            <a:picLocks noChangeAspect="1"/>
          </p:cNvPicPr>
          <p:nvPr/>
        </p:nvPicPr>
        <p:blipFill>
          <a:blip r:embed="rId1"/>
          <a:stretch>
            <a:fillRect/>
          </a:stretch>
        </p:blipFill>
        <p:spPr>
          <a:xfrm>
            <a:off x="454025" y="1484313"/>
            <a:ext cx="8235950" cy="3889375"/>
          </a:xfrm>
          <a:prstGeom prst="rect">
            <a:avLst/>
          </a:prstGeom>
          <a:noFill/>
          <a:ln w="9525">
            <a:noFill/>
          </a:ln>
        </p:spPr>
      </p:pic>
      <p:sp>
        <p:nvSpPr>
          <p:cNvPr id="56325"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3.4.1 </a:t>
            </a:r>
            <a:r>
              <a:rPr lang="zh-CN" altLang="zh-CN" dirty="0">
                <a:solidFill>
                  <a:srgbClr val="0000FF"/>
                </a:solidFill>
                <a:latin typeface="楷体_GB2312"/>
                <a:ea typeface="楷体_GB2312"/>
                <a:cs typeface="+mj-cs"/>
              </a:rPr>
              <a:t>传统的集合运算</a:t>
            </a:r>
            <a:endParaRPr lang="zh-CN" altLang="en-US" dirty="0">
              <a:solidFill>
                <a:srgbClr val="0000FF"/>
              </a:solidFill>
              <a:latin typeface="楷体_GB2312"/>
              <a:ea typeface="楷体_GB2312"/>
              <a:cs typeface="+mj-cs"/>
            </a:endParaRPr>
          </a:p>
        </p:txBody>
      </p:sp>
      <p:sp>
        <p:nvSpPr>
          <p:cNvPr id="57347" name="内容占位符 2"/>
          <p:cNvSpPr>
            <a:spLocks noGrp="1"/>
          </p:cNvSpPr>
          <p:nvPr>
            <p:ph idx="1"/>
          </p:nvPr>
        </p:nvSpPr>
        <p:spPr>
          <a:xfrm>
            <a:off x="827088" y="1557338"/>
            <a:ext cx="7848600" cy="4535487"/>
          </a:xfrm>
          <a:ln/>
        </p:spPr>
        <p:txBody>
          <a:bodyPr vert="horz" wrap="square" lIns="91440" tIns="45720" rIns="91440" bIns="45720" anchor="t"/>
          <a:p>
            <a:pPr/>
            <a:r>
              <a:rPr lang="zh-CN" altLang="en-US" dirty="0">
                <a:latin typeface="仿宋_GB2312"/>
                <a:ea typeface="仿宋_GB2312"/>
                <a:cs typeface="+mn-cs"/>
              </a:rPr>
              <a:t>并运算</a:t>
            </a:r>
            <a:r>
              <a:rPr lang="en-US" altLang="zh-CN" dirty="0">
                <a:latin typeface="仿宋_GB2312"/>
                <a:ea typeface="仿宋_GB2312"/>
                <a:cs typeface="+mn-cs"/>
              </a:rPr>
              <a:t>(Union)</a:t>
            </a:r>
            <a:endParaRPr lang="en-US" altLang="zh-CN" dirty="0">
              <a:latin typeface="仿宋_GB2312"/>
              <a:ea typeface="仿宋_GB2312"/>
              <a:cs typeface="+mn-cs"/>
            </a:endParaRPr>
          </a:p>
          <a:p>
            <a:pPr/>
            <a:r>
              <a:rPr lang="zh-CN" altLang="en-US" dirty="0">
                <a:latin typeface="仿宋_GB2312"/>
                <a:ea typeface="仿宋_GB2312"/>
                <a:cs typeface="+mn-cs"/>
              </a:rPr>
              <a:t>交运算</a:t>
            </a:r>
            <a:r>
              <a:rPr lang="en-US" altLang="zh-CN" dirty="0">
                <a:latin typeface="仿宋_GB2312"/>
                <a:ea typeface="仿宋_GB2312"/>
                <a:cs typeface="+mn-cs"/>
              </a:rPr>
              <a:t>(Intersection)</a:t>
            </a:r>
            <a:endParaRPr lang="en-US" altLang="zh-CN" dirty="0">
              <a:latin typeface="仿宋_GB2312"/>
              <a:ea typeface="仿宋_GB2312"/>
              <a:cs typeface="+mn-cs"/>
            </a:endParaRPr>
          </a:p>
          <a:p>
            <a:pPr/>
            <a:r>
              <a:rPr lang="zh-CN" altLang="en-US" dirty="0">
                <a:latin typeface="仿宋_GB2312"/>
                <a:ea typeface="仿宋_GB2312"/>
                <a:cs typeface="+mn-cs"/>
              </a:rPr>
              <a:t>差运算</a:t>
            </a:r>
            <a:r>
              <a:rPr lang="en-US" altLang="zh-CN" dirty="0">
                <a:latin typeface="仿宋_GB2312"/>
                <a:ea typeface="仿宋_GB2312"/>
                <a:cs typeface="+mn-cs"/>
              </a:rPr>
              <a:t>(Except)</a:t>
            </a:r>
            <a:endParaRPr lang="en-US" altLang="zh-CN" dirty="0">
              <a:latin typeface="仿宋_GB2312"/>
              <a:ea typeface="仿宋_GB2312"/>
              <a:cs typeface="+mn-cs"/>
            </a:endParaRPr>
          </a:p>
          <a:p>
            <a:pPr/>
            <a:r>
              <a:rPr lang="zh-CN" altLang="en-US" dirty="0">
                <a:latin typeface="仿宋_GB2312"/>
                <a:ea typeface="仿宋_GB2312"/>
                <a:cs typeface="+mn-cs"/>
              </a:rPr>
              <a:t>广义笛卡尔积</a:t>
            </a:r>
            <a:r>
              <a:rPr lang="en-US" altLang="zh-CN" dirty="0">
                <a:latin typeface="仿宋_GB2312"/>
                <a:ea typeface="仿宋_GB2312"/>
                <a:cs typeface="+mn-cs"/>
              </a:rPr>
              <a:t>(Cartesian Product)</a:t>
            </a:r>
            <a:endParaRPr lang="en-US" altLang="zh-CN" dirty="0">
              <a:latin typeface="仿宋_GB2312"/>
              <a:ea typeface="仿宋_GB2312"/>
              <a:cs typeface="+mn-cs"/>
            </a:endParaRPr>
          </a:p>
        </p:txBody>
      </p:sp>
      <p:sp>
        <p:nvSpPr>
          <p:cNvPr id="573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7349"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并、交、差运算示意图</a:t>
            </a:r>
            <a:endParaRPr lang="zh-CN" altLang="en-US" dirty="0">
              <a:solidFill>
                <a:srgbClr val="0000FF"/>
              </a:solidFill>
              <a:latin typeface="楷体_GB2312"/>
              <a:ea typeface="楷体_GB2312"/>
              <a:cs typeface="+mj-cs"/>
            </a:endParaRPr>
          </a:p>
        </p:txBody>
      </p:sp>
      <p:sp>
        <p:nvSpPr>
          <p:cNvPr id="58371"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8372"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58373" name="Object 1"/>
          <p:cNvGraphicFramePr>
            <a:graphicFrameLocks noChangeAspect="1"/>
          </p:cNvGraphicFramePr>
          <p:nvPr/>
        </p:nvGraphicFramePr>
        <p:xfrm>
          <a:off x="574675" y="1989138"/>
          <a:ext cx="7885113" cy="2376487"/>
        </p:xfrm>
        <a:graphic>
          <a:graphicData uri="http://schemas.openxmlformats.org/presentationml/2006/ole">
            <mc:AlternateContent xmlns:mc="http://schemas.openxmlformats.org/markup-compatibility/2006">
              <mc:Choice xmlns:v="urn:schemas-microsoft-com:vml" Requires="v">
                <p:oleObj spid="_x0000_s3080" name="" r:id="rId1" imgW="4918710" imgH="1482090" progId="Visio.Drawing.11">
                  <p:embed/>
                </p:oleObj>
              </mc:Choice>
              <mc:Fallback>
                <p:oleObj name="" r:id="rId1" imgW="4918710" imgH="1482090" progId="Visio.Drawing.11">
                  <p:embed/>
                  <p:pic>
                    <p:nvPicPr>
                      <p:cNvPr id="0" name="图片 3079"/>
                      <p:cNvPicPr/>
                      <p:nvPr/>
                    </p:nvPicPr>
                    <p:blipFill>
                      <a:blip r:embed="rId2"/>
                      <a:stretch>
                        <a:fillRect/>
                      </a:stretch>
                    </p:blipFill>
                    <p:spPr>
                      <a:xfrm>
                        <a:off x="574675" y="1989138"/>
                        <a:ext cx="7885113" cy="2376487"/>
                      </a:xfrm>
                      <a:prstGeom prst="rect">
                        <a:avLst/>
                      </a:prstGeom>
                      <a:noFill/>
                      <a:ln w="38100">
                        <a:noFill/>
                        <a:miter/>
                      </a:ln>
                    </p:spPr>
                  </p:pic>
                </p:oleObj>
              </mc:Fallback>
            </mc:AlternateContent>
          </a:graphicData>
        </a:graphic>
      </p:graphicFrame>
      <p:sp>
        <p:nvSpPr>
          <p:cNvPr id="58374"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并运算</a:t>
            </a:r>
            <a:endParaRPr lang="zh-CN" altLang="en-US" dirty="0">
              <a:solidFill>
                <a:srgbClr val="0000FF"/>
              </a:solidFill>
              <a:latin typeface="楷体_GB2312"/>
              <a:ea typeface="楷体_GB2312"/>
              <a:cs typeface="+mj-cs"/>
            </a:endParaRPr>
          </a:p>
        </p:txBody>
      </p:sp>
      <p:sp>
        <p:nvSpPr>
          <p:cNvPr id="59395" name="Rectangle 3"/>
          <p:cNvSpPr>
            <a:spLocks noGrp="1"/>
          </p:cNvSpPr>
          <p:nvPr>
            <p:ph idx="1"/>
          </p:nvPr>
        </p:nvSpPr>
        <p:spPr>
          <a:xfrm>
            <a:off x="468313" y="1557338"/>
            <a:ext cx="8280400" cy="4479925"/>
          </a:xfrm>
          <a:ln/>
        </p:spPr>
        <p:txBody>
          <a:bodyPr vert="horz" wrap="square" lIns="91440" tIns="45720" rIns="91440" bIns="45720" anchor="t"/>
          <a:p>
            <a:pPr/>
            <a:r>
              <a:rPr lang="zh-CN" altLang="en-US" sz="3300" dirty="0">
                <a:latin typeface="仿宋_GB2312"/>
                <a:ea typeface="仿宋_GB2312"/>
                <a:cs typeface="+mn-cs"/>
              </a:rPr>
              <a:t> </a:t>
            </a:r>
            <a:r>
              <a:rPr lang="zh-CN" altLang="en-US" sz="3300" dirty="0">
                <a:latin typeface="仿宋_GB2312"/>
                <a:ea typeface="+mn-ea"/>
                <a:cs typeface="+mn-cs"/>
              </a:rPr>
              <a:t>并（</a:t>
            </a:r>
            <a:r>
              <a:rPr lang="en-US" altLang="zh-CN" sz="3300" dirty="0">
                <a:latin typeface="仿宋_GB2312"/>
                <a:ea typeface="+mn-ea"/>
                <a:cs typeface="+mn-cs"/>
              </a:rPr>
              <a:t>R∪S</a:t>
            </a:r>
            <a:r>
              <a:rPr lang="zh-CN" altLang="en-US" sz="3300" dirty="0">
                <a:latin typeface="仿宋_GB2312"/>
                <a:ea typeface="+mn-ea"/>
                <a:cs typeface="+mn-cs"/>
              </a:rPr>
              <a:t>）：</a:t>
            </a:r>
            <a:r>
              <a:rPr lang="zh-CN" altLang="zh-CN" sz="3300" dirty="0">
                <a:latin typeface="仿宋_GB2312"/>
                <a:ea typeface="+mn-ea"/>
                <a:cs typeface="+mn-cs"/>
              </a:rPr>
              <a:t>设关系</a:t>
            </a:r>
            <a:r>
              <a:rPr lang="en-US" altLang="zh-CN" sz="3300" dirty="0">
                <a:latin typeface="仿宋_GB2312"/>
                <a:ea typeface="+mn-ea"/>
                <a:cs typeface="+mn-cs"/>
              </a:rPr>
              <a:t>R</a:t>
            </a:r>
            <a:r>
              <a:rPr lang="zh-CN" altLang="zh-CN" sz="3300" dirty="0">
                <a:latin typeface="仿宋_GB2312"/>
                <a:ea typeface="+mn-ea"/>
                <a:cs typeface="+mn-cs"/>
              </a:rPr>
              <a:t>与关系</a:t>
            </a:r>
            <a:r>
              <a:rPr lang="en-US" altLang="zh-CN" sz="3300" dirty="0">
                <a:latin typeface="仿宋_GB2312"/>
                <a:ea typeface="+mn-ea"/>
                <a:cs typeface="+mn-cs"/>
              </a:rPr>
              <a:t>S</a:t>
            </a:r>
            <a:r>
              <a:rPr lang="zh-CN" altLang="zh-CN" sz="3300" dirty="0">
                <a:latin typeface="仿宋_GB2312"/>
                <a:ea typeface="+mn-ea"/>
                <a:cs typeface="+mn-cs"/>
              </a:rPr>
              <a:t>均是</a:t>
            </a:r>
            <a:r>
              <a:rPr lang="en-US" altLang="zh-CN" sz="3300" dirty="0">
                <a:latin typeface="仿宋_GB2312"/>
                <a:ea typeface="+mn-ea"/>
                <a:cs typeface="+mn-cs"/>
              </a:rPr>
              <a:t>n</a:t>
            </a:r>
            <a:r>
              <a:rPr lang="zh-CN" altLang="zh-CN" sz="3300" dirty="0">
                <a:latin typeface="仿宋_GB2312"/>
                <a:ea typeface="+mn-ea"/>
                <a:cs typeface="+mn-cs"/>
              </a:rPr>
              <a:t>目关系，</a:t>
            </a:r>
            <a:r>
              <a:rPr lang="zh-CN" altLang="en-US" sz="3300" dirty="0">
                <a:latin typeface="仿宋_GB2312"/>
                <a:ea typeface="+mn-ea"/>
                <a:cs typeface="+mn-cs"/>
              </a:rPr>
              <a:t>关系</a:t>
            </a:r>
            <a:r>
              <a:rPr lang="en-US" altLang="zh-CN" sz="3300" dirty="0">
                <a:latin typeface="仿宋_GB2312"/>
                <a:ea typeface="+mn-ea"/>
                <a:cs typeface="+mn-cs"/>
              </a:rPr>
              <a:t>R</a:t>
            </a:r>
            <a:r>
              <a:rPr lang="zh-CN" altLang="en-US" sz="3300" dirty="0">
                <a:latin typeface="仿宋_GB2312"/>
                <a:ea typeface="+mn-ea"/>
                <a:cs typeface="+mn-cs"/>
              </a:rPr>
              <a:t>与关系</a:t>
            </a:r>
            <a:r>
              <a:rPr lang="en-US" altLang="zh-CN" sz="3300" dirty="0">
                <a:latin typeface="仿宋_GB2312"/>
                <a:ea typeface="+mn-ea"/>
                <a:cs typeface="+mn-cs"/>
              </a:rPr>
              <a:t>S</a:t>
            </a:r>
            <a:r>
              <a:rPr lang="zh-CN" altLang="en-US" sz="3300" dirty="0">
                <a:latin typeface="仿宋_GB2312"/>
                <a:ea typeface="+mn-ea"/>
                <a:cs typeface="+mn-cs"/>
              </a:rPr>
              <a:t>的并记为：</a:t>
            </a:r>
            <a:endParaRPr lang="zh-CN" altLang="en-US" sz="3300" dirty="0">
              <a:latin typeface="仿宋_GB2312"/>
              <a:ea typeface="+mn-ea"/>
              <a:cs typeface="+mn-cs"/>
            </a:endParaRPr>
          </a:p>
          <a:p>
            <a:pPr>
              <a:buFontTx/>
              <a:buNone/>
            </a:pPr>
            <a:r>
              <a:rPr lang="en-US" altLang="zh-CN" sz="3300" dirty="0">
                <a:latin typeface="仿宋_GB2312"/>
                <a:ea typeface="+mn-ea"/>
                <a:cs typeface="+mn-cs"/>
              </a:rPr>
              <a:t>    </a:t>
            </a:r>
            <a:r>
              <a:rPr lang="en-US" altLang="zh-CN" sz="3300" dirty="0">
                <a:solidFill>
                  <a:srgbClr val="FF0000"/>
                </a:solidFill>
                <a:latin typeface="仿宋_GB2312"/>
                <a:ea typeface="+mn-ea"/>
                <a:cs typeface="+mn-cs"/>
              </a:rPr>
              <a:t>R∪S</a:t>
            </a:r>
            <a:r>
              <a:rPr lang="zh-CN" altLang="en-US" sz="3300" dirty="0">
                <a:solidFill>
                  <a:srgbClr val="FF0000"/>
                </a:solidFill>
                <a:latin typeface="仿宋_GB2312"/>
                <a:ea typeface="+mn-ea"/>
                <a:cs typeface="+mn-cs"/>
              </a:rPr>
              <a:t>＝</a:t>
            </a:r>
            <a:r>
              <a:rPr lang="en-US" altLang="zh-CN" sz="3300" dirty="0">
                <a:solidFill>
                  <a:srgbClr val="FF0000"/>
                </a:solidFill>
                <a:latin typeface="仿宋_GB2312"/>
                <a:ea typeface="+mn-ea"/>
                <a:cs typeface="+mn-cs"/>
              </a:rPr>
              <a:t>{t | t∈R ∨t∈S }</a:t>
            </a:r>
            <a:endParaRPr lang="en-US" altLang="zh-CN" sz="3300" dirty="0">
              <a:solidFill>
                <a:srgbClr val="FF0000"/>
              </a:solidFill>
              <a:latin typeface="仿宋_GB2312"/>
              <a:ea typeface="+mn-ea"/>
              <a:cs typeface="+mn-cs"/>
            </a:endParaRPr>
          </a:p>
          <a:p>
            <a:pPr/>
            <a:r>
              <a:rPr lang="zh-CN" altLang="en-US" sz="3300" dirty="0">
                <a:latin typeface="仿宋_GB2312"/>
                <a:ea typeface="+mn-ea"/>
                <a:cs typeface="+mn-cs"/>
              </a:rPr>
              <a:t>其结果仍是</a:t>
            </a:r>
            <a:r>
              <a:rPr lang="en-US" altLang="zh-CN" sz="3300" dirty="0">
                <a:latin typeface="仿宋_GB2312"/>
                <a:ea typeface="+mn-ea"/>
                <a:cs typeface="+mn-cs"/>
              </a:rPr>
              <a:t>n</a:t>
            </a:r>
            <a:r>
              <a:rPr lang="zh-CN" altLang="en-US" sz="3300" dirty="0">
                <a:latin typeface="仿宋_GB2312"/>
                <a:ea typeface="+mn-ea"/>
                <a:cs typeface="+mn-cs"/>
              </a:rPr>
              <a:t>目关系，由属于</a:t>
            </a:r>
            <a:r>
              <a:rPr lang="en-US" altLang="zh-CN" sz="3300" dirty="0">
                <a:latin typeface="仿宋_GB2312"/>
                <a:ea typeface="+mn-ea"/>
                <a:cs typeface="+mn-cs"/>
              </a:rPr>
              <a:t>R</a:t>
            </a:r>
            <a:r>
              <a:rPr lang="zh-CN" altLang="en-US" sz="3300" dirty="0">
                <a:latin typeface="仿宋_GB2312"/>
                <a:ea typeface="+mn-ea"/>
                <a:cs typeface="+mn-cs"/>
              </a:rPr>
              <a:t>或属于</a:t>
            </a:r>
            <a:r>
              <a:rPr lang="en-US" altLang="zh-CN" sz="3300" dirty="0">
                <a:latin typeface="仿宋_GB2312"/>
                <a:ea typeface="+mn-ea"/>
                <a:cs typeface="+mn-cs"/>
              </a:rPr>
              <a:t>S</a:t>
            </a:r>
            <a:r>
              <a:rPr lang="zh-CN" altLang="en-US" sz="3300" dirty="0">
                <a:latin typeface="仿宋_GB2312"/>
                <a:ea typeface="+mn-ea"/>
                <a:cs typeface="+mn-cs"/>
              </a:rPr>
              <a:t>的元组组成。</a:t>
            </a:r>
            <a:endParaRPr lang="zh-CN" altLang="en-US" sz="3300" dirty="0">
              <a:latin typeface="仿宋_GB2312"/>
              <a:ea typeface="+mn-ea"/>
              <a:cs typeface="+mn-cs"/>
            </a:endParaRPr>
          </a:p>
          <a:p>
            <a:pPr/>
            <a:r>
              <a:rPr lang="zh-CN" altLang="en-US" sz="3300" dirty="0">
                <a:latin typeface="仿宋_GB2312"/>
                <a:ea typeface="+mn-ea"/>
                <a:cs typeface="+mn-cs"/>
              </a:rPr>
              <a:t>元组在新关系中的顺序不重要。</a:t>
            </a:r>
            <a:r>
              <a:rPr lang="zh-CN" altLang="en-US" sz="3300" dirty="0">
                <a:latin typeface="仿宋_GB2312"/>
                <a:ea typeface="仿宋_GB2312"/>
                <a:cs typeface="+mn-cs"/>
              </a:rPr>
              <a:t> </a:t>
            </a:r>
            <a:endParaRPr lang="zh-CN" altLang="en-US" sz="3300" dirty="0">
              <a:latin typeface="仿宋_GB2312"/>
              <a:ea typeface="仿宋_GB2312"/>
              <a:cs typeface="+mn-cs"/>
            </a:endParaRPr>
          </a:p>
        </p:txBody>
      </p:sp>
      <p:sp>
        <p:nvSpPr>
          <p:cNvPr id="59396"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939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3.1.1 </a:t>
            </a:r>
            <a:r>
              <a:rPr lang="zh-CN" altLang="zh-CN" dirty="0">
                <a:solidFill>
                  <a:srgbClr val="0000FF"/>
                </a:solidFill>
                <a:latin typeface="楷体_GB2312"/>
                <a:ea typeface="楷体_GB2312"/>
                <a:cs typeface="+mj-cs"/>
              </a:rPr>
              <a:t>数据结构</a:t>
            </a:r>
            <a:endParaRPr lang="zh-CN" altLang="en-US" dirty="0">
              <a:solidFill>
                <a:srgbClr val="0000FF"/>
              </a:solidFill>
              <a:latin typeface="楷体_GB2312"/>
              <a:ea typeface="楷体_GB2312"/>
              <a:cs typeface="+mj-cs"/>
            </a:endParaRPr>
          </a:p>
        </p:txBody>
      </p:sp>
      <p:sp>
        <p:nvSpPr>
          <p:cNvPr id="1433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关系数据模型用二维表来组织数据</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这个二维表在关系数据库中就称为</a:t>
            </a:r>
            <a:r>
              <a:rPr lang="zh-CN" altLang="zh-CN" dirty="0">
                <a:solidFill>
                  <a:srgbClr val="FF0000"/>
                </a:solidFill>
                <a:latin typeface="仿宋_GB2312"/>
                <a:ea typeface="仿宋_GB2312"/>
                <a:cs typeface="+mn-cs"/>
              </a:rPr>
              <a:t>关系</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关系数据库就是表或者说是关系的集合。</a:t>
            </a:r>
            <a:endParaRPr lang="en-US" altLang="zh-CN" dirty="0">
              <a:latin typeface="仿宋_GB2312"/>
              <a:ea typeface="仿宋_GB2312"/>
              <a:cs typeface="+mn-cs"/>
            </a:endParaRPr>
          </a:p>
          <a:p>
            <a:pPr/>
            <a:r>
              <a:rPr lang="zh-CN" altLang="zh-CN" dirty="0">
                <a:latin typeface="仿宋_GB2312"/>
                <a:ea typeface="仿宋_GB2312"/>
                <a:cs typeface="+mn-cs"/>
              </a:rPr>
              <a:t>表是逻辑结构而不是物理结构</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143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34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13"/>
          <p:cNvSpPr>
            <a:spLocks noGrp="1"/>
          </p:cNvSpPr>
          <p:nvPr>
            <p:ph type="title"/>
          </p:nvPr>
        </p:nvSpPr>
        <p:spPr>
          <a:ln/>
        </p:spPr>
        <p:txBody>
          <a:bodyPr vert="horz" wrap="square" lIns="91440" tIns="45720" rIns="91440" bIns="45720" anchor="b"/>
          <a:p>
            <a:pPr algn="ctr"/>
            <a:r>
              <a:rPr lang="zh-CN" altLang="en-US" sz="4000" b="1" dirty="0">
                <a:solidFill>
                  <a:srgbClr val="0000FF"/>
                </a:solidFill>
                <a:latin typeface="楷体_GB2312"/>
                <a:ea typeface="楷体_GB2312"/>
              </a:rPr>
              <a:t>并运算示例</a:t>
            </a:r>
            <a:endParaRPr lang="zh-CN" altLang="en-US" sz="4000" b="1" dirty="0">
              <a:solidFill>
                <a:srgbClr val="0000FF"/>
              </a:solidFill>
              <a:latin typeface="楷体_GB2312"/>
              <a:ea typeface="楷体_GB2312"/>
            </a:endParaRPr>
          </a:p>
        </p:txBody>
      </p:sp>
      <p:graphicFrame>
        <p:nvGraphicFramePr>
          <p:cNvPr id="463988" name="Group 116"/>
          <p:cNvGraphicFramePr>
            <a:graphicFrameLocks noGrp="1"/>
          </p:cNvGraphicFramePr>
          <p:nvPr>
            <p:ph sz="half" idx="1"/>
          </p:nvPr>
        </p:nvGraphicFramePr>
        <p:xfrm>
          <a:off x="446088" y="1579563"/>
          <a:ext cx="3478213" cy="1704975"/>
        </p:xfrm>
        <a:graphic>
          <a:graphicData uri="http://schemas.openxmlformats.org/drawingml/2006/table">
            <a:tbl>
              <a:tblPr/>
              <a:tblGrid>
                <a:gridCol w="908050"/>
                <a:gridCol w="892175"/>
                <a:gridCol w="839787"/>
                <a:gridCol w="838200"/>
              </a:tblGrid>
              <a:tr h="420688">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7">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S01</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张宏</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男</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45</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2">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S02</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李丽</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女</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34</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7">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S03</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王敏</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28</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4018" name="Group 146"/>
          <p:cNvGraphicFramePr>
            <a:graphicFrameLocks noGrp="1"/>
          </p:cNvGraphicFramePr>
          <p:nvPr>
            <p:ph sz="quarter" idx="1"/>
          </p:nvPr>
        </p:nvGraphicFramePr>
        <p:xfrm>
          <a:off x="468313" y="4076700"/>
          <a:ext cx="3455988" cy="1873250"/>
        </p:xfrm>
        <a:graphic>
          <a:graphicData uri="http://schemas.openxmlformats.org/drawingml/2006/table">
            <a:tbl>
              <a:tblPr/>
              <a:tblGrid>
                <a:gridCol w="901700"/>
                <a:gridCol w="889000"/>
                <a:gridCol w="833437"/>
                <a:gridCol w="831850"/>
              </a:tblGrid>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S02</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李丽</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34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钱景</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50</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S06</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24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4088" name="Group 216"/>
          <p:cNvGraphicFramePr>
            <a:graphicFrameLocks noGrp="1"/>
          </p:cNvGraphicFramePr>
          <p:nvPr>
            <p:ph sz="quarter" idx="1"/>
          </p:nvPr>
        </p:nvGraphicFramePr>
        <p:xfrm>
          <a:off x="5435600" y="2420938"/>
          <a:ext cx="3436938" cy="2260600"/>
        </p:xfrm>
        <a:graphic>
          <a:graphicData uri="http://schemas.openxmlformats.org/drawingml/2006/table">
            <a:tbl>
              <a:tblPr/>
              <a:tblGrid>
                <a:gridCol w="898525"/>
                <a:gridCol w="882650"/>
                <a:gridCol w="827088"/>
                <a:gridCol w="828675"/>
              </a:tblGrid>
              <a:tr h="431800">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顾客号</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姓名</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性别</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年龄</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S01</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张宏</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45</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S02</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李丽</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34</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S03</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王敏</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28</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S04</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钱景</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50</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S06</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24</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4089" name="AutoShape 217"/>
          <p:cNvSpPr/>
          <p:nvPr/>
        </p:nvSpPr>
        <p:spPr>
          <a:xfrm>
            <a:off x="4138613" y="2492375"/>
            <a:ext cx="433387" cy="2305050"/>
          </a:xfrm>
          <a:prstGeom prst="rightBrace">
            <a:avLst>
              <a:gd name="adj1" fmla="val 44322"/>
              <a:gd name="adj2" fmla="val 50000"/>
            </a:avLst>
          </a:prstGeom>
          <a:noFill/>
          <a:ln w="57150" cap="flat" cmpd="sng">
            <a:solidFill>
              <a:srgbClr val="009900"/>
            </a:solidFill>
            <a:prstDash val="solid"/>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464090" name="AutoShape 218"/>
          <p:cNvSpPr/>
          <p:nvPr/>
        </p:nvSpPr>
        <p:spPr>
          <a:xfrm>
            <a:off x="4643438" y="3500438"/>
            <a:ext cx="720725" cy="360362"/>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60512" name="Text Box 219"/>
          <p:cNvSpPr txBox="1"/>
          <p:nvPr/>
        </p:nvSpPr>
        <p:spPr>
          <a:xfrm>
            <a:off x="323850" y="1049338"/>
            <a:ext cx="863600" cy="579437"/>
          </a:xfrm>
          <a:prstGeom prst="rect">
            <a:avLst/>
          </a:prstGeom>
          <a:noFill/>
          <a:ln w="9525">
            <a:noFill/>
          </a:ln>
        </p:spPr>
        <p:txBody>
          <a:bodyPr>
            <a:spAutoFit/>
          </a:bodyPr>
          <a:p>
            <a:pPr eaLnBrk="1" hangingPunct="1">
              <a:spcBef>
                <a:spcPct val="50000"/>
              </a:spcBef>
            </a:pPr>
            <a:r>
              <a:rPr lang="en-US" altLang="zh-CN" dirty="0">
                <a:solidFill>
                  <a:srgbClr val="FF0000"/>
                </a:solidFill>
                <a:latin typeface="Verdana" panose="020B0604030504040204" pitchFamily="34" charset="0"/>
              </a:rPr>
              <a:t>R</a:t>
            </a:r>
            <a:endParaRPr lang="en-US" altLang="zh-CN" dirty="0">
              <a:solidFill>
                <a:srgbClr val="FF0000"/>
              </a:solidFill>
              <a:latin typeface="Verdana" panose="020B0604030504040204" pitchFamily="34" charset="0"/>
            </a:endParaRPr>
          </a:p>
        </p:txBody>
      </p:sp>
      <p:sp>
        <p:nvSpPr>
          <p:cNvPr id="60513" name="Text Box 220"/>
          <p:cNvSpPr txBox="1"/>
          <p:nvPr/>
        </p:nvSpPr>
        <p:spPr>
          <a:xfrm>
            <a:off x="468313" y="3570288"/>
            <a:ext cx="863600" cy="579437"/>
          </a:xfrm>
          <a:prstGeom prst="rect">
            <a:avLst/>
          </a:prstGeom>
          <a:noFill/>
          <a:ln w="9525">
            <a:noFill/>
          </a:ln>
        </p:spPr>
        <p:txBody>
          <a:bodyPr>
            <a:spAutoFit/>
          </a:bodyPr>
          <a:p>
            <a:pPr eaLnBrk="1" hangingPunct="1">
              <a:spcBef>
                <a:spcPct val="50000"/>
              </a:spcBef>
            </a:pPr>
            <a:r>
              <a:rPr lang="en-US" altLang="zh-CN" dirty="0">
                <a:solidFill>
                  <a:srgbClr val="FF0000"/>
                </a:solidFill>
                <a:latin typeface="Verdana" panose="020B0604030504040204" pitchFamily="34" charset="0"/>
              </a:rPr>
              <a:t>S</a:t>
            </a:r>
            <a:endParaRPr lang="en-US" altLang="zh-CN" dirty="0">
              <a:solidFill>
                <a:srgbClr val="FF0000"/>
              </a:solidFill>
              <a:latin typeface="Verdana" panose="020B0604030504040204" pitchFamily="34" charset="0"/>
            </a:endParaRPr>
          </a:p>
        </p:txBody>
      </p:sp>
      <p:sp>
        <p:nvSpPr>
          <p:cNvPr id="60514" name="Text Box 221"/>
          <p:cNvSpPr txBox="1"/>
          <p:nvPr/>
        </p:nvSpPr>
        <p:spPr>
          <a:xfrm>
            <a:off x="5435600" y="1916113"/>
            <a:ext cx="1368425" cy="400050"/>
          </a:xfrm>
          <a:prstGeom prst="rect">
            <a:avLst/>
          </a:prstGeom>
          <a:noFill/>
          <a:ln w="9525">
            <a:noFill/>
          </a:ln>
        </p:spPr>
        <p:txBody>
          <a:bodyPr>
            <a:spAutoFit/>
          </a:bodyPr>
          <a:p>
            <a:pPr eaLnBrk="1" hangingPunct="1">
              <a:spcBef>
                <a:spcPct val="50000"/>
              </a:spcBef>
            </a:pPr>
            <a:r>
              <a:rPr lang="en-US" altLang="zh-CN" sz="2000" b="1" dirty="0">
                <a:solidFill>
                  <a:srgbClr val="FF0000"/>
                </a:solidFill>
                <a:latin typeface="Verdana" panose="020B0604030504040204" pitchFamily="34" charset="0"/>
              </a:rPr>
              <a:t>R∪S</a:t>
            </a:r>
            <a:endParaRPr lang="en-US" altLang="zh-CN" sz="2000" b="1" dirty="0">
              <a:solidFill>
                <a:srgbClr val="FF0000"/>
              </a:solidFill>
              <a:latin typeface="Verdana" panose="020B0604030504040204" pitchFamily="34" charset="0"/>
            </a:endParaRPr>
          </a:p>
        </p:txBody>
      </p:sp>
      <p:sp>
        <p:nvSpPr>
          <p:cNvPr id="60515" name="日期占位符 10"/>
          <p:cNvSpPr txBox="1">
            <a:spLocks noGrp="1"/>
          </p:cNvSpPr>
          <p:nvPr>
            <p:ph type="dt" sz="half"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fld>
            <a:endParaRPr lang="zh-CN" altLang="en-US" sz="1200" dirty="0"/>
          </a:p>
        </p:txBody>
      </p:sp>
      <p:sp>
        <p:nvSpPr>
          <p:cNvPr id="60516"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ko-KR" sz="1200" dirty="0"/>
            </a:fld>
            <a:endParaRPr lang="en-US" altLang="ko-K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3988"/>
                                        </p:tgtEl>
                                        <p:attrNameLst>
                                          <p:attrName>style.visibility</p:attrName>
                                        </p:attrNameLst>
                                      </p:cBhvr>
                                      <p:to>
                                        <p:strVal val="visible"/>
                                      </p:to>
                                    </p:set>
                                    <p:animEffect transition="in" filter="box(in)">
                                      <p:cBhvr>
                                        <p:cTn id="7" dur="500"/>
                                        <p:tgtEl>
                                          <p:spTgt spid="46398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64018"/>
                                        </p:tgtEl>
                                        <p:attrNameLst>
                                          <p:attrName>style.visibility</p:attrName>
                                        </p:attrNameLst>
                                      </p:cBhvr>
                                      <p:to>
                                        <p:strVal val="visible"/>
                                      </p:to>
                                    </p:set>
                                    <p:animEffect transition="in" filter="blinds(horizontal)">
                                      <p:cBhvr>
                                        <p:cTn id="11" dur="500"/>
                                        <p:tgtEl>
                                          <p:spTgt spid="46401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64089"/>
                                        </p:tgtEl>
                                        <p:attrNameLst>
                                          <p:attrName>style.visibility</p:attrName>
                                        </p:attrNameLst>
                                      </p:cBhvr>
                                      <p:to>
                                        <p:strVal val="visible"/>
                                      </p:to>
                                    </p:set>
                                    <p:anim calcmode="lin" valueType="num">
                                      <p:cBhvr>
                                        <p:cTn id="16" dur="1000" fill="hold"/>
                                        <p:tgtEl>
                                          <p:spTgt spid="464089"/>
                                        </p:tgtEl>
                                        <p:attrNameLst>
                                          <p:attrName>ppt_w</p:attrName>
                                        </p:attrNameLst>
                                      </p:cBhvr>
                                      <p:tavLst>
                                        <p:tav tm="0">
                                          <p:val>
                                            <p:strVal val="#ppt_w*0.70"/>
                                          </p:val>
                                        </p:tav>
                                        <p:tav tm="100000">
                                          <p:val>
                                            <p:strVal val="#ppt_w"/>
                                          </p:val>
                                        </p:tav>
                                      </p:tavLst>
                                    </p:anim>
                                    <p:anim calcmode="lin" valueType="num">
                                      <p:cBhvr>
                                        <p:cTn id="17" dur="1000" fill="hold"/>
                                        <p:tgtEl>
                                          <p:spTgt spid="464089"/>
                                        </p:tgtEl>
                                        <p:attrNameLst>
                                          <p:attrName>ppt_h</p:attrName>
                                        </p:attrNameLst>
                                      </p:cBhvr>
                                      <p:tavLst>
                                        <p:tav tm="0">
                                          <p:val>
                                            <p:strVal val="#ppt_h"/>
                                          </p:val>
                                        </p:tav>
                                        <p:tav tm="100000">
                                          <p:val>
                                            <p:strVal val="#ppt_h"/>
                                          </p:val>
                                        </p:tav>
                                      </p:tavLst>
                                    </p:anim>
                                    <p:animEffect transition="in" filter="fade">
                                      <p:cBhvr>
                                        <p:cTn id="18" dur="1000"/>
                                        <p:tgtEl>
                                          <p:spTgt spid="464089"/>
                                        </p:tgtEl>
                                      </p:cBhvr>
                                    </p:animEffect>
                                  </p:childTnLst>
                                </p:cTn>
                              </p:par>
                            </p:childTnLst>
                          </p:cTn>
                        </p:par>
                        <p:par>
                          <p:cTn id="19" fill="hold">
                            <p:stCondLst>
                              <p:cond delay="1000"/>
                            </p:stCondLst>
                            <p:childTnLst>
                              <p:par>
                                <p:cTn id="20" presetID="55" presetClass="entr" presetSubtype="0" fill="hold" grpId="0" nodeType="afterEffect">
                                  <p:stCondLst>
                                    <p:cond delay="0"/>
                                  </p:stCondLst>
                                  <p:childTnLst>
                                    <p:set>
                                      <p:cBhvr>
                                        <p:cTn id="21" dur="1" fill="hold">
                                          <p:stCondLst>
                                            <p:cond delay="0"/>
                                          </p:stCondLst>
                                        </p:cTn>
                                        <p:tgtEl>
                                          <p:spTgt spid="464090"/>
                                        </p:tgtEl>
                                        <p:attrNameLst>
                                          <p:attrName>style.visibility</p:attrName>
                                        </p:attrNameLst>
                                      </p:cBhvr>
                                      <p:to>
                                        <p:strVal val="visible"/>
                                      </p:to>
                                    </p:set>
                                    <p:anim calcmode="lin" valueType="num">
                                      <p:cBhvr>
                                        <p:cTn id="22" dur="1000" fill="hold"/>
                                        <p:tgtEl>
                                          <p:spTgt spid="464090"/>
                                        </p:tgtEl>
                                        <p:attrNameLst>
                                          <p:attrName>ppt_w</p:attrName>
                                        </p:attrNameLst>
                                      </p:cBhvr>
                                      <p:tavLst>
                                        <p:tav tm="0">
                                          <p:val>
                                            <p:strVal val="#ppt_w*0.70"/>
                                          </p:val>
                                        </p:tav>
                                        <p:tav tm="100000">
                                          <p:val>
                                            <p:strVal val="#ppt_w"/>
                                          </p:val>
                                        </p:tav>
                                      </p:tavLst>
                                    </p:anim>
                                    <p:anim calcmode="lin" valueType="num">
                                      <p:cBhvr>
                                        <p:cTn id="23" dur="1000" fill="hold"/>
                                        <p:tgtEl>
                                          <p:spTgt spid="464090"/>
                                        </p:tgtEl>
                                        <p:attrNameLst>
                                          <p:attrName>ppt_h</p:attrName>
                                        </p:attrNameLst>
                                      </p:cBhvr>
                                      <p:tavLst>
                                        <p:tav tm="0">
                                          <p:val>
                                            <p:strVal val="#ppt_h"/>
                                          </p:val>
                                        </p:tav>
                                        <p:tav tm="100000">
                                          <p:val>
                                            <p:strVal val="#ppt_h"/>
                                          </p:val>
                                        </p:tav>
                                      </p:tavLst>
                                    </p:anim>
                                    <p:animEffect transition="in" filter="fade">
                                      <p:cBhvr>
                                        <p:cTn id="24" dur="1000"/>
                                        <p:tgtEl>
                                          <p:spTgt spid="46409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64088"/>
                                        </p:tgtEl>
                                        <p:attrNameLst>
                                          <p:attrName>style.visibility</p:attrName>
                                        </p:attrNameLst>
                                      </p:cBhvr>
                                      <p:to>
                                        <p:strVal val="visible"/>
                                      </p:to>
                                    </p:set>
                                    <p:animEffect transition="in" filter="checkerboard(across)">
                                      <p:cBhvr>
                                        <p:cTn id="29" dur="500"/>
                                        <p:tgtEl>
                                          <p:spTgt spid="46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089" grpId="0" animBg="1"/>
      <p:bldP spid="4640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交运算</a:t>
            </a:r>
            <a:endParaRPr lang="zh-CN" altLang="en-US" dirty="0">
              <a:solidFill>
                <a:srgbClr val="0000FF"/>
              </a:solidFill>
              <a:latin typeface="楷体_GB2312"/>
              <a:ea typeface="楷体_GB2312"/>
              <a:cs typeface="+mj-cs"/>
            </a:endParaRPr>
          </a:p>
        </p:txBody>
      </p:sp>
      <p:sp>
        <p:nvSpPr>
          <p:cNvPr id="61443" name="Rectangle 3"/>
          <p:cNvSpPr>
            <a:spLocks noGrp="1"/>
          </p:cNvSpPr>
          <p:nvPr>
            <p:ph idx="1"/>
          </p:nvPr>
        </p:nvSpPr>
        <p:spPr>
          <a:xfrm>
            <a:off x="468313" y="1484313"/>
            <a:ext cx="8158162" cy="4624387"/>
          </a:xfrm>
          <a:ln/>
        </p:spPr>
        <p:txBody>
          <a:bodyPr vert="horz" wrap="square" lIns="91440" tIns="45720" rIns="91440" bIns="45720" anchor="t"/>
          <a:p>
            <a:pPr/>
            <a:r>
              <a:rPr lang="zh-CN" altLang="en-US" sz="3300" dirty="0">
                <a:latin typeface="仿宋_GB2312"/>
                <a:ea typeface="+mn-ea"/>
                <a:cs typeface="+mn-cs"/>
              </a:rPr>
              <a:t>交（</a:t>
            </a:r>
            <a:r>
              <a:rPr lang="en-US" altLang="zh-CN" sz="3300" dirty="0">
                <a:latin typeface="仿宋_GB2312"/>
                <a:ea typeface="+mn-ea"/>
                <a:cs typeface="+mn-cs"/>
              </a:rPr>
              <a:t>R∩S</a:t>
            </a:r>
            <a:r>
              <a:rPr lang="zh-CN" altLang="en-US" sz="3300" dirty="0">
                <a:latin typeface="仿宋_GB2312"/>
                <a:ea typeface="+mn-ea"/>
                <a:cs typeface="+mn-cs"/>
              </a:rPr>
              <a:t>）：</a:t>
            </a:r>
            <a:r>
              <a:rPr lang="zh-CN" altLang="zh-CN" sz="3300" dirty="0">
                <a:latin typeface="仿宋_GB2312"/>
                <a:ea typeface="+mn-ea"/>
                <a:cs typeface="+mn-cs"/>
              </a:rPr>
              <a:t>设关系</a:t>
            </a:r>
            <a:r>
              <a:rPr lang="en-US" altLang="zh-CN" sz="3300" dirty="0">
                <a:latin typeface="仿宋_GB2312"/>
                <a:ea typeface="+mn-ea"/>
                <a:cs typeface="+mn-cs"/>
              </a:rPr>
              <a:t>R</a:t>
            </a:r>
            <a:r>
              <a:rPr lang="zh-CN" altLang="zh-CN" sz="3300" dirty="0">
                <a:latin typeface="仿宋_GB2312"/>
                <a:ea typeface="+mn-ea"/>
                <a:cs typeface="+mn-cs"/>
              </a:rPr>
              <a:t>与关系</a:t>
            </a:r>
            <a:r>
              <a:rPr lang="en-US" altLang="zh-CN" sz="3300" dirty="0">
                <a:latin typeface="仿宋_GB2312"/>
                <a:ea typeface="+mn-ea"/>
                <a:cs typeface="+mn-cs"/>
              </a:rPr>
              <a:t>S</a:t>
            </a:r>
            <a:r>
              <a:rPr lang="zh-CN" altLang="zh-CN" sz="3300" dirty="0">
                <a:latin typeface="仿宋_GB2312"/>
                <a:ea typeface="+mn-ea"/>
                <a:cs typeface="+mn-cs"/>
              </a:rPr>
              <a:t>均是</a:t>
            </a:r>
            <a:r>
              <a:rPr lang="en-US" altLang="zh-CN" sz="3300" dirty="0">
                <a:latin typeface="仿宋_GB2312"/>
                <a:ea typeface="+mn-ea"/>
                <a:cs typeface="+mn-cs"/>
              </a:rPr>
              <a:t>n</a:t>
            </a:r>
            <a:r>
              <a:rPr lang="zh-CN" altLang="zh-CN" sz="3300" dirty="0">
                <a:latin typeface="仿宋_GB2312"/>
                <a:ea typeface="+mn-ea"/>
                <a:cs typeface="+mn-cs"/>
              </a:rPr>
              <a:t>目关系，</a:t>
            </a:r>
            <a:r>
              <a:rPr lang="zh-CN" altLang="en-US" sz="3300" dirty="0">
                <a:latin typeface="仿宋_GB2312"/>
                <a:ea typeface="+mn-ea"/>
                <a:cs typeface="+mn-cs"/>
              </a:rPr>
              <a:t>关系</a:t>
            </a:r>
            <a:r>
              <a:rPr lang="en-US" altLang="zh-CN" sz="3300" dirty="0">
                <a:latin typeface="仿宋_GB2312"/>
                <a:ea typeface="+mn-ea"/>
                <a:cs typeface="+mn-cs"/>
              </a:rPr>
              <a:t>R</a:t>
            </a:r>
            <a:r>
              <a:rPr lang="zh-CN" altLang="en-US" sz="3300" dirty="0">
                <a:latin typeface="仿宋_GB2312"/>
                <a:ea typeface="+mn-ea"/>
                <a:cs typeface="+mn-cs"/>
              </a:rPr>
              <a:t>与关系</a:t>
            </a:r>
            <a:r>
              <a:rPr lang="en-US" altLang="zh-CN" sz="3300" dirty="0">
                <a:latin typeface="仿宋_GB2312"/>
                <a:ea typeface="+mn-ea"/>
                <a:cs typeface="+mn-cs"/>
              </a:rPr>
              <a:t>S</a:t>
            </a:r>
            <a:r>
              <a:rPr lang="zh-CN" altLang="en-US" sz="3300" dirty="0">
                <a:latin typeface="仿宋_GB2312"/>
                <a:ea typeface="+mn-ea"/>
                <a:cs typeface="+mn-cs"/>
              </a:rPr>
              <a:t>的交记为：</a:t>
            </a:r>
            <a:endParaRPr lang="zh-CN" altLang="en-US" sz="3300" dirty="0">
              <a:latin typeface="仿宋_GB2312"/>
              <a:ea typeface="+mn-ea"/>
              <a:cs typeface="+mn-cs"/>
            </a:endParaRPr>
          </a:p>
          <a:p>
            <a:pPr>
              <a:buFontTx/>
              <a:buNone/>
            </a:pPr>
            <a:r>
              <a:rPr lang="en-US" altLang="zh-CN" sz="3300" dirty="0">
                <a:latin typeface="仿宋_GB2312"/>
                <a:ea typeface="+mn-ea"/>
                <a:cs typeface="+mn-cs"/>
              </a:rPr>
              <a:t>   </a:t>
            </a:r>
            <a:r>
              <a:rPr lang="en-US" altLang="zh-CN" sz="3300" dirty="0">
                <a:solidFill>
                  <a:srgbClr val="FF0000"/>
                </a:solidFill>
                <a:latin typeface="仿宋_GB2312"/>
                <a:ea typeface="+mn-ea"/>
                <a:cs typeface="+mn-cs"/>
              </a:rPr>
              <a:t>R∩S</a:t>
            </a:r>
            <a:r>
              <a:rPr lang="zh-CN" altLang="en-US" sz="3300" dirty="0">
                <a:solidFill>
                  <a:srgbClr val="FF0000"/>
                </a:solidFill>
                <a:latin typeface="仿宋_GB2312"/>
                <a:ea typeface="+mn-ea"/>
                <a:cs typeface="+mn-cs"/>
              </a:rPr>
              <a:t>＝</a:t>
            </a:r>
            <a:r>
              <a:rPr lang="en-US" altLang="zh-CN" sz="3300" dirty="0">
                <a:solidFill>
                  <a:srgbClr val="FF0000"/>
                </a:solidFill>
                <a:latin typeface="仿宋_GB2312"/>
                <a:ea typeface="+mn-ea"/>
                <a:cs typeface="+mn-cs"/>
              </a:rPr>
              <a:t>{t | t∈R ∧t∈S }</a:t>
            </a:r>
            <a:endParaRPr lang="en-US" altLang="zh-CN" sz="3300" dirty="0">
              <a:solidFill>
                <a:srgbClr val="FF0000"/>
              </a:solidFill>
              <a:latin typeface="仿宋_GB2312"/>
              <a:ea typeface="+mn-ea"/>
              <a:cs typeface="+mn-cs"/>
            </a:endParaRPr>
          </a:p>
          <a:p>
            <a:pPr/>
            <a:r>
              <a:rPr lang="zh-CN" altLang="en-US" sz="3300" dirty="0">
                <a:latin typeface="仿宋_GB2312"/>
                <a:ea typeface="+mn-ea"/>
                <a:cs typeface="+mn-cs"/>
              </a:rPr>
              <a:t>其结果仍是</a:t>
            </a:r>
            <a:r>
              <a:rPr lang="en-US" altLang="zh-CN" sz="3300" dirty="0">
                <a:latin typeface="仿宋_GB2312"/>
                <a:ea typeface="+mn-ea"/>
                <a:cs typeface="+mn-cs"/>
              </a:rPr>
              <a:t>n</a:t>
            </a:r>
            <a:r>
              <a:rPr lang="zh-CN" altLang="en-US" sz="3300" dirty="0">
                <a:latin typeface="仿宋_GB2312"/>
                <a:ea typeface="+mn-ea"/>
                <a:cs typeface="+mn-cs"/>
              </a:rPr>
              <a:t>目关系，由属于</a:t>
            </a:r>
            <a:r>
              <a:rPr lang="en-US" altLang="zh-CN" sz="3300" dirty="0">
                <a:latin typeface="仿宋_GB2312"/>
                <a:ea typeface="+mn-ea"/>
                <a:cs typeface="+mn-cs"/>
              </a:rPr>
              <a:t>R</a:t>
            </a:r>
            <a:r>
              <a:rPr lang="zh-CN" altLang="en-US" sz="3300" dirty="0">
                <a:latin typeface="仿宋_GB2312"/>
                <a:ea typeface="+mn-ea"/>
                <a:cs typeface="+mn-cs"/>
              </a:rPr>
              <a:t>并且也属于</a:t>
            </a:r>
            <a:r>
              <a:rPr lang="en-US" altLang="zh-CN" sz="3300" dirty="0">
                <a:latin typeface="仿宋_GB2312"/>
                <a:ea typeface="+mn-ea"/>
                <a:cs typeface="+mn-cs"/>
              </a:rPr>
              <a:t>S</a:t>
            </a:r>
            <a:r>
              <a:rPr lang="zh-CN" altLang="en-US" sz="3300" dirty="0">
                <a:latin typeface="仿宋_GB2312"/>
                <a:ea typeface="+mn-ea"/>
                <a:cs typeface="+mn-cs"/>
              </a:rPr>
              <a:t>的元组组成。</a:t>
            </a:r>
            <a:endParaRPr lang="zh-CN" altLang="en-US" sz="3300" dirty="0">
              <a:latin typeface="仿宋_GB2312"/>
              <a:ea typeface="+mn-ea"/>
              <a:cs typeface="+mn-cs"/>
            </a:endParaRPr>
          </a:p>
        </p:txBody>
      </p:sp>
      <p:sp>
        <p:nvSpPr>
          <p:cNvPr id="61444"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144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差运算</a:t>
            </a:r>
            <a:endParaRPr lang="zh-CN" altLang="en-US" dirty="0">
              <a:solidFill>
                <a:srgbClr val="0000FF"/>
              </a:solidFill>
              <a:latin typeface="楷体_GB2312"/>
              <a:ea typeface="楷体_GB2312"/>
              <a:cs typeface="+mj-cs"/>
            </a:endParaRPr>
          </a:p>
        </p:txBody>
      </p:sp>
      <p:sp>
        <p:nvSpPr>
          <p:cNvPr id="62467" name="Rectangle 3"/>
          <p:cNvSpPr>
            <a:spLocks noGrp="1"/>
          </p:cNvSpPr>
          <p:nvPr>
            <p:ph idx="1"/>
          </p:nvPr>
        </p:nvSpPr>
        <p:spPr>
          <a:xfrm>
            <a:off x="539750" y="1557338"/>
            <a:ext cx="8299450" cy="4551362"/>
          </a:xfrm>
          <a:ln/>
        </p:spPr>
        <p:txBody>
          <a:bodyPr vert="horz" wrap="square" lIns="91440" tIns="45720" rIns="91440" bIns="45720" anchor="t"/>
          <a:p>
            <a:pPr/>
            <a:r>
              <a:rPr lang="zh-CN" altLang="en-US" sz="3300" dirty="0">
                <a:latin typeface="仿宋_GB2312"/>
                <a:ea typeface="+mn-ea"/>
                <a:cs typeface="+mn-cs"/>
              </a:rPr>
              <a:t>差（</a:t>
            </a:r>
            <a:r>
              <a:rPr lang="en-US" altLang="zh-CN" sz="3300" dirty="0">
                <a:latin typeface="仿宋_GB2312"/>
                <a:ea typeface="+mn-ea"/>
                <a:cs typeface="+mn-cs"/>
              </a:rPr>
              <a:t>R</a:t>
            </a:r>
            <a:r>
              <a:rPr lang="zh-CN" altLang="en-US" sz="3300" dirty="0">
                <a:latin typeface="仿宋_GB2312"/>
                <a:ea typeface="+mn-ea"/>
                <a:cs typeface="+mn-cs"/>
              </a:rPr>
              <a:t>－</a:t>
            </a:r>
            <a:r>
              <a:rPr lang="en-US" altLang="zh-CN" sz="3300" dirty="0">
                <a:latin typeface="仿宋_GB2312"/>
                <a:ea typeface="+mn-ea"/>
                <a:cs typeface="+mn-cs"/>
              </a:rPr>
              <a:t>S</a:t>
            </a:r>
            <a:r>
              <a:rPr lang="zh-CN" altLang="en-US" sz="3300" dirty="0">
                <a:latin typeface="仿宋_GB2312"/>
                <a:ea typeface="+mn-ea"/>
                <a:cs typeface="+mn-cs"/>
              </a:rPr>
              <a:t>）：</a:t>
            </a:r>
            <a:r>
              <a:rPr lang="zh-CN" altLang="zh-CN" sz="3300" dirty="0">
                <a:latin typeface="仿宋_GB2312"/>
                <a:ea typeface="+mn-ea"/>
                <a:cs typeface="+mn-cs"/>
              </a:rPr>
              <a:t>设关系</a:t>
            </a:r>
            <a:r>
              <a:rPr lang="en-US" altLang="zh-CN" sz="3300" dirty="0">
                <a:latin typeface="仿宋_GB2312"/>
                <a:ea typeface="+mn-ea"/>
                <a:cs typeface="+mn-cs"/>
              </a:rPr>
              <a:t>R</a:t>
            </a:r>
            <a:r>
              <a:rPr lang="zh-CN" altLang="zh-CN" sz="3300" dirty="0">
                <a:latin typeface="仿宋_GB2312"/>
                <a:ea typeface="+mn-ea"/>
                <a:cs typeface="+mn-cs"/>
              </a:rPr>
              <a:t>与关系</a:t>
            </a:r>
            <a:r>
              <a:rPr lang="en-US" altLang="zh-CN" sz="3300" dirty="0">
                <a:latin typeface="仿宋_GB2312"/>
                <a:ea typeface="+mn-ea"/>
                <a:cs typeface="+mn-cs"/>
              </a:rPr>
              <a:t>S</a:t>
            </a:r>
            <a:r>
              <a:rPr lang="zh-CN" altLang="zh-CN" sz="3300" dirty="0">
                <a:latin typeface="仿宋_GB2312"/>
                <a:ea typeface="+mn-ea"/>
                <a:cs typeface="+mn-cs"/>
              </a:rPr>
              <a:t>均是</a:t>
            </a:r>
            <a:r>
              <a:rPr lang="en-US" altLang="zh-CN" sz="3300" dirty="0">
                <a:latin typeface="仿宋_GB2312"/>
                <a:ea typeface="+mn-ea"/>
                <a:cs typeface="+mn-cs"/>
              </a:rPr>
              <a:t>n</a:t>
            </a:r>
            <a:r>
              <a:rPr lang="zh-CN" altLang="zh-CN" sz="3300" dirty="0">
                <a:latin typeface="仿宋_GB2312"/>
                <a:ea typeface="+mn-ea"/>
                <a:cs typeface="+mn-cs"/>
              </a:rPr>
              <a:t>目关系，</a:t>
            </a:r>
            <a:r>
              <a:rPr lang="zh-CN" altLang="en-US" sz="3300" dirty="0">
                <a:latin typeface="仿宋_GB2312"/>
                <a:ea typeface="+mn-ea"/>
                <a:cs typeface="+mn-cs"/>
              </a:rPr>
              <a:t>关系</a:t>
            </a:r>
            <a:r>
              <a:rPr lang="en-US" altLang="zh-CN" sz="3300" dirty="0">
                <a:latin typeface="仿宋_GB2312"/>
                <a:ea typeface="+mn-ea"/>
                <a:cs typeface="+mn-cs"/>
              </a:rPr>
              <a:t>R</a:t>
            </a:r>
            <a:r>
              <a:rPr lang="zh-CN" altLang="en-US" sz="3300" dirty="0">
                <a:latin typeface="仿宋_GB2312"/>
                <a:ea typeface="+mn-ea"/>
                <a:cs typeface="+mn-cs"/>
              </a:rPr>
              <a:t>与关系</a:t>
            </a:r>
            <a:r>
              <a:rPr lang="en-US" altLang="zh-CN" sz="3300" dirty="0">
                <a:latin typeface="仿宋_GB2312"/>
                <a:ea typeface="+mn-ea"/>
                <a:cs typeface="+mn-cs"/>
              </a:rPr>
              <a:t>S</a:t>
            </a:r>
            <a:r>
              <a:rPr lang="zh-CN" altLang="en-US" sz="3300" dirty="0">
                <a:latin typeface="仿宋_GB2312"/>
                <a:ea typeface="+mn-ea"/>
                <a:cs typeface="+mn-cs"/>
              </a:rPr>
              <a:t>的差记为：</a:t>
            </a:r>
            <a:endParaRPr lang="zh-CN" altLang="en-US" sz="3300" dirty="0">
              <a:latin typeface="仿宋_GB2312"/>
              <a:ea typeface="+mn-ea"/>
              <a:cs typeface="+mn-cs"/>
            </a:endParaRPr>
          </a:p>
          <a:p>
            <a:pPr>
              <a:buFontTx/>
              <a:buNone/>
            </a:pPr>
            <a:r>
              <a:rPr lang="en-US" altLang="zh-CN" sz="3300" dirty="0">
                <a:latin typeface="仿宋_GB2312"/>
                <a:ea typeface="+mn-ea"/>
                <a:cs typeface="+mn-cs"/>
              </a:rPr>
              <a:t>    </a:t>
            </a:r>
            <a:r>
              <a:rPr lang="en-US" altLang="zh-CN" sz="3300" dirty="0">
                <a:solidFill>
                  <a:srgbClr val="FF0000"/>
                </a:solidFill>
                <a:latin typeface="仿宋_GB2312"/>
                <a:ea typeface="+mn-ea"/>
                <a:cs typeface="+mn-cs"/>
              </a:rPr>
              <a:t>R</a:t>
            </a:r>
            <a:r>
              <a:rPr lang="zh-CN" altLang="en-US" sz="3300" dirty="0">
                <a:solidFill>
                  <a:srgbClr val="FF0000"/>
                </a:solidFill>
                <a:latin typeface="仿宋_GB2312"/>
                <a:ea typeface="+mn-ea"/>
                <a:cs typeface="+mn-cs"/>
              </a:rPr>
              <a:t>－</a:t>
            </a:r>
            <a:r>
              <a:rPr lang="en-US" altLang="zh-CN" sz="3300" dirty="0">
                <a:solidFill>
                  <a:srgbClr val="FF0000"/>
                </a:solidFill>
                <a:latin typeface="仿宋_GB2312"/>
                <a:ea typeface="+mn-ea"/>
                <a:cs typeface="+mn-cs"/>
              </a:rPr>
              <a:t>S</a:t>
            </a:r>
            <a:r>
              <a:rPr lang="zh-CN" altLang="en-US" sz="3300" dirty="0">
                <a:solidFill>
                  <a:srgbClr val="FF0000"/>
                </a:solidFill>
                <a:latin typeface="仿宋_GB2312"/>
                <a:ea typeface="+mn-ea"/>
                <a:cs typeface="+mn-cs"/>
              </a:rPr>
              <a:t>＝</a:t>
            </a:r>
            <a:r>
              <a:rPr lang="en-US" altLang="zh-CN" sz="3300" dirty="0">
                <a:solidFill>
                  <a:srgbClr val="FF0000"/>
                </a:solidFill>
                <a:latin typeface="仿宋_GB2312"/>
                <a:ea typeface="+mn-ea"/>
                <a:cs typeface="+mn-cs"/>
              </a:rPr>
              <a:t>{t | t∈R ∧t∈S }  </a:t>
            </a:r>
            <a:endParaRPr lang="en-US" altLang="zh-CN" sz="3300" dirty="0">
              <a:solidFill>
                <a:srgbClr val="FF0000"/>
              </a:solidFill>
              <a:latin typeface="仿宋_GB2312"/>
              <a:ea typeface="+mn-ea"/>
              <a:cs typeface="+mn-cs"/>
            </a:endParaRPr>
          </a:p>
          <a:p>
            <a:pPr/>
            <a:r>
              <a:rPr lang="zh-CN" altLang="en-US" sz="3300" dirty="0">
                <a:latin typeface="仿宋_GB2312"/>
                <a:ea typeface="+mn-ea"/>
                <a:cs typeface="+mn-cs"/>
              </a:rPr>
              <a:t>其结果仍是</a:t>
            </a:r>
            <a:r>
              <a:rPr lang="en-US" altLang="zh-CN" sz="3300" dirty="0">
                <a:latin typeface="仿宋_GB2312"/>
                <a:ea typeface="+mn-ea"/>
                <a:cs typeface="+mn-cs"/>
              </a:rPr>
              <a:t>n</a:t>
            </a:r>
            <a:r>
              <a:rPr lang="zh-CN" altLang="en-US" sz="3300" dirty="0">
                <a:latin typeface="仿宋_GB2312"/>
                <a:ea typeface="+mn-ea"/>
                <a:cs typeface="+mn-cs"/>
              </a:rPr>
              <a:t>目关系，由属于</a:t>
            </a:r>
            <a:r>
              <a:rPr lang="en-US" altLang="zh-CN" sz="3300" dirty="0">
                <a:latin typeface="仿宋_GB2312"/>
                <a:ea typeface="+mn-ea"/>
                <a:cs typeface="+mn-cs"/>
              </a:rPr>
              <a:t>R</a:t>
            </a:r>
            <a:r>
              <a:rPr lang="zh-CN" altLang="en-US" sz="3300" dirty="0">
                <a:latin typeface="仿宋_GB2312"/>
                <a:ea typeface="+mn-ea"/>
                <a:cs typeface="+mn-cs"/>
              </a:rPr>
              <a:t>但不属于</a:t>
            </a:r>
            <a:r>
              <a:rPr lang="en-US" altLang="zh-CN" sz="3300" dirty="0">
                <a:latin typeface="仿宋_GB2312"/>
                <a:ea typeface="+mn-ea"/>
                <a:cs typeface="+mn-cs"/>
              </a:rPr>
              <a:t>S</a:t>
            </a:r>
            <a:r>
              <a:rPr lang="zh-CN" altLang="en-US" sz="3300" dirty="0">
                <a:latin typeface="仿宋_GB2312"/>
                <a:ea typeface="+mn-ea"/>
                <a:cs typeface="+mn-cs"/>
              </a:rPr>
              <a:t>的元组组成。</a:t>
            </a:r>
            <a:r>
              <a:rPr lang="zh-CN" altLang="en-US" dirty="0">
                <a:latin typeface="仿宋_GB2312"/>
                <a:ea typeface="仿宋_GB2312"/>
                <a:cs typeface="+mn-cs"/>
              </a:rPr>
              <a:t> </a:t>
            </a:r>
            <a:endParaRPr lang="zh-CN" altLang="en-US" sz="3300" dirty="0">
              <a:latin typeface="仿宋_GB2312"/>
              <a:ea typeface="+mn-ea"/>
              <a:cs typeface="+mn-cs"/>
            </a:endParaRPr>
          </a:p>
          <a:p>
            <a:pPr/>
            <a:r>
              <a:rPr lang="en-US" altLang="zh-CN" sz="3300" dirty="0">
                <a:solidFill>
                  <a:srgbClr val="D60093"/>
                </a:solidFill>
                <a:latin typeface="仿宋_GB2312"/>
                <a:ea typeface="+mn-ea"/>
                <a:cs typeface="+mn-cs"/>
              </a:rPr>
              <a:t>R∩S</a:t>
            </a:r>
            <a:r>
              <a:rPr lang="zh-CN" altLang="en-US" sz="3300" dirty="0">
                <a:solidFill>
                  <a:srgbClr val="D60093"/>
                </a:solidFill>
                <a:latin typeface="仿宋_GB2312"/>
                <a:ea typeface="+mn-ea"/>
                <a:cs typeface="+mn-cs"/>
              </a:rPr>
              <a:t>＝</a:t>
            </a:r>
            <a:r>
              <a:rPr lang="en-US" altLang="zh-CN" sz="3300" dirty="0">
                <a:solidFill>
                  <a:srgbClr val="D60093"/>
                </a:solidFill>
                <a:latin typeface="仿宋_GB2312"/>
                <a:ea typeface="+mn-ea"/>
                <a:cs typeface="+mn-cs"/>
              </a:rPr>
              <a:t>R-(R </a:t>
            </a:r>
            <a:r>
              <a:rPr lang="en-US" altLang="zh-CN" sz="3300" dirty="0">
                <a:solidFill>
                  <a:srgbClr val="D60093"/>
                </a:solidFill>
                <a:latin typeface="Times New Roman" panose="02020603050405020304" pitchFamily="18" charset="0"/>
                <a:ea typeface="+mn-ea"/>
                <a:cs typeface="+mn-cs"/>
              </a:rPr>
              <a:t>–</a:t>
            </a:r>
            <a:r>
              <a:rPr lang="en-US" altLang="zh-CN" sz="3300" dirty="0">
                <a:solidFill>
                  <a:srgbClr val="D60093"/>
                </a:solidFill>
                <a:latin typeface="仿宋_GB2312"/>
                <a:ea typeface="+mn-ea"/>
                <a:cs typeface="+mn-cs"/>
              </a:rPr>
              <a:t> S )</a:t>
            </a:r>
            <a:endParaRPr lang="en-US" altLang="zh-CN" sz="3300" dirty="0">
              <a:solidFill>
                <a:srgbClr val="D60093"/>
              </a:solidFill>
              <a:latin typeface="仿宋_GB2312"/>
              <a:ea typeface="+mn-ea"/>
              <a:cs typeface="+mn-cs"/>
            </a:endParaRPr>
          </a:p>
        </p:txBody>
      </p:sp>
      <p:sp>
        <p:nvSpPr>
          <p:cNvPr id="62468"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246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539750" y="333375"/>
            <a:ext cx="8001000" cy="819150"/>
          </a:xfrm>
          <a:ln/>
        </p:spPr>
        <p:txBody>
          <a:bodyPr vert="horz" wrap="square" lIns="91440" tIns="45720" rIns="91440" bIns="45720" anchor="b"/>
          <a:p>
            <a:pPr algn="ctr"/>
            <a:r>
              <a:rPr lang="zh-CN" altLang="en-US" sz="4200" b="1" dirty="0">
                <a:solidFill>
                  <a:srgbClr val="0000FF"/>
                </a:solidFill>
                <a:latin typeface="楷体_GB2312"/>
                <a:ea typeface="楷体_GB2312"/>
              </a:rPr>
              <a:t>交、差运算示例</a:t>
            </a:r>
            <a:endParaRPr lang="zh-CN" altLang="en-US" sz="4200" b="1" dirty="0">
              <a:solidFill>
                <a:srgbClr val="0000FF"/>
              </a:solidFill>
              <a:latin typeface="楷体_GB2312"/>
              <a:ea typeface="楷体_GB2312"/>
            </a:endParaRPr>
          </a:p>
        </p:txBody>
      </p:sp>
      <p:graphicFrame>
        <p:nvGraphicFramePr>
          <p:cNvPr id="472269" name="Group 205"/>
          <p:cNvGraphicFramePr>
            <a:graphicFrameLocks noGrp="1"/>
          </p:cNvGraphicFramePr>
          <p:nvPr>
            <p:ph sz="half" idx="1"/>
          </p:nvPr>
        </p:nvGraphicFramePr>
        <p:xfrm>
          <a:off x="5724525" y="1628775"/>
          <a:ext cx="3097213" cy="863600"/>
        </p:xfrm>
        <a:graphic>
          <a:graphicData uri="http://schemas.openxmlformats.org/drawingml/2006/table">
            <a:tbl>
              <a:tblPr/>
              <a:tblGrid>
                <a:gridCol w="981075"/>
                <a:gridCol w="746125"/>
                <a:gridCol w="720725"/>
                <a:gridCol w="649288"/>
              </a:tblGrid>
              <a:tr h="481012">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S02</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李丽</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34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72068" name="Group 4"/>
          <p:cNvGraphicFramePr>
            <a:graphicFrameLocks noGrp="1"/>
          </p:cNvGraphicFramePr>
          <p:nvPr/>
        </p:nvGraphicFramePr>
        <p:xfrm>
          <a:off x="468313" y="1724025"/>
          <a:ext cx="3478213" cy="1704975"/>
        </p:xfrm>
        <a:graphic>
          <a:graphicData uri="http://schemas.openxmlformats.org/drawingml/2006/table">
            <a:tbl>
              <a:tblPr/>
              <a:tblGrid>
                <a:gridCol w="908050"/>
                <a:gridCol w="892175"/>
                <a:gridCol w="839787"/>
                <a:gridCol w="838200"/>
              </a:tblGrid>
              <a:tr h="420688">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7">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S01</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张宏</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男</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45</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2">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S02</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李丽</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女</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34</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7">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S03</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王敏</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女</a:t>
                      </a:r>
                      <a:endPar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28</a:t>
                      </a:r>
                      <a:endParaRPr kumimoji="1"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72095" name="Group 31"/>
          <p:cNvGraphicFramePr>
            <a:graphicFrameLocks noGrp="1"/>
          </p:cNvGraphicFramePr>
          <p:nvPr/>
        </p:nvGraphicFramePr>
        <p:xfrm>
          <a:off x="468313" y="4076700"/>
          <a:ext cx="3455988" cy="1873250"/>
        </p:xfrm>
        <a:graphic>
          <a:graphicData uri="http://schemas.openxmlformats.org/drawingml/2006/table">
            <a:tbl>
              <a:tblPr/>
              <a:tblGrid>
                <a:gridCol w="901700"/>
                <a:gridCol w="889000"/>
                <a:gridCol w="833437"/>
                <a:gridCol w="831850"/>
              </a:tblGrid>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S02</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李丽</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34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钱景</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50</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S06</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24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2122" name="AutoShape 58"/>
          <p:cNvSpPr/>
          <p:nvPr/>
        </p:nvSpPr>
        <p:spPr>
          <a:xfrm>
            <a:off x="4283075" y="2636838"/>
            <a:ext cx="433388" cy="2305050"/>
          </a:xfrm>
          <a:prstGeom prst="rightBrace">
            <a:avLst>
              <a:gd name="adj1" fmla="val 44322"/>
              <a:gd name="adj2" fmla="val 50000"/>
            </a:avLst>
          </a:prstGeom>
          <a:noFill/>
          <a:ln w="57150" cap="flat" cmpd="sng">
            <a:solidFill>
              <a:srgbClr val="009900"/>
            </a:solidFill>
            <a:prstDash val="solid"/>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472123" name="AutoShape 59"/>
          <p:cNvSpPr/>
          <p:nvPr/>
        </p:nvSpPr>
        <p:spPr>
          <a:xfrm rot="-2625045">
            <a:off x="4643438" y="2852738"/>
            <a:ext cx="1368425" cy="576262"/>
          </a:xfrm>
          <a:prstGeom prst="rightArrow">
            <a:avLst>
              <a:gd name="adj1" fmla="val 50000"/>
              <a:gd name="adj2" fmla="val 59366"/>
            </a:avLst>
          </a:prstGeom>
          <a:solidFill>
            <a:schemeClr val="accent1">
              <a:alpha val="20000"/>
            </a:schemeClr>
          </a:solidFill>
          <a:ln w="9525" cap="flat" cmpd="sng">
            <a:solidFill>
              <a:schemeClr val="hlink"/>
            </a:solidFill>
            <a:prstDash val="solid"/>
            <a:miter/>
            <a:headEnd type="none" w="med" len="med"/>
            <a:tailEnd type="none" w="med" len="med"/>
          </a:ln>
        </p:spPr>
        <p:txBody>
          <a:bodyPr wrap="none" anchor="ctr"/>
          <a:p>
            <a:pPr algn="ctr" eaLnBrk="1" hangingPunct="1"/>
            <a:r>
              <a:rPr lang="en-US" altLang="zh-CN" sz="2400" b="1" dirty="0">
                <a:solidFill>
                  <a:srgbClr val="D60093"/>
                </a:solidFill>
                <a:latin typeface="Verdana" panose="020B0604030504040204" pitchFamily="34" charset="0"/>
              </a:rPr>
              <a:t>R∩S</a:t>
            </a:r>
            <a:endParaRPr lang="zh-CN" altLang="en-US" sz="2400" b="1" dirty="0">
              <a:solidFill>
                <a:srgbClr val="D60093"/>
              </a:solidFill>
              <a:latin typeface="Verdana" panose="020B0604030504040204" pitchFamily="34" charset="0"/>
            </a:endParaRPr>
          </a:p>
        </p:txBody>
      </p:sp>
      <p:graphicFrame>
        <p:nvGraphicFramePr>
          <p:cNvPr id="472273" name="Group 209"/>
          <p:cNvGraphicFramePr>
            <a:graphicFrameLocks noGrp="1"/>
          </p:cNvGraphicFramePr>
          <p:nvPr>
            <p:ph sz="half" idx="1"/>
          </p:nvPr>
        </p:nvGraphicFramePr>
        <p:xfrm>
          <a:off x="5724525" y="4781550"/>
          <a:ext cx="3186113" cy="1384300"/>
        </p:xfrm>
        <a:graphic>
          <a:graphicData uri="http://schemas.openxmlformats.org/drawingml/2006/table">
            <a:tbl>
              <a:tblPr/>
              <a:tblGrid>
                <a:gridCol w="936625"/>
                <a:gridCol w="747713"/>
                <a:gridCol w="750887"/>
                <a:gridCol w="750888"/>
              </a:tblGrid>
              <a:tr h="533400">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S01</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张宏</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45</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Gulim" pitchFamily="34" charset="-127"/>
                          <a:ea typeface="宋体" panose="02010600030101010101" pitchFamily="2" charset="-122"/>
                        </a:rPr>
                        <a:t>S03</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王敏</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Gulim" pitchFamily="34" charset="-127"/>
                          <a:ea typeface="宋体" panose="02010600030101010101" pitchFamily="2" charset="-122"/>
                        </a:rPr>
                        <a:t>28</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2275" name="AutoShape 211"/>
          <p:cNvSpPr/>
          <p:nvPr/>
        </p:nvSpPr>
        <p:spPr>
          <a:xfrm rot="1353523">
            <a:off x="4643438" y="4076700"/>
            <a:ext cx="1368425" cy="576263"/>
          </a:xfrm>
          <a:prstGeom prst="rightArrow">
            <a:avLst>
              <a:gd name="adj1" fmla="val 50000"/>
              <a:gd name="adj2" fmla="val 59366"/>
            </a:avLst>
          </a:prstGeom>
          <a:solidFill>
            <a:schemeClr val="accent1">
              <a:alpha val="20000"/>
            </a:schemeClr>
          </a:solidFill>
          <a:ln w="9525" cap="flat" cmpd="sng">
            <a:solidFill>
              <a:schemeClr val="hlink"/>
            </a:solidFill>
            <a:prstDash val="solid"/>
            <a:miter/>
            <a:headEnd type="none" w="med" len="med"/>
            <a:tailEnd type="none" w="med" len="med"/>
          </a:ln>
        </p:spPr>
        <p:txBody>
          <a:bodyPr wrap="none" anchor="ctr"/>
          <a:p>
            <a:pPr algn="ctr" eaLnBrk="1" hangingPunct="1"/>
            <a:r>
              <a:rPr lang="en-US" altLang="zh-CN" sz="2400" b="1" dirty="0">
                <a:solidFill>
                  <a:srgbClr val="D60093"/>
                </a:solidFill>
                <a:latin typeface="Verdana" panose="020B0604030504040204" pitchFamily="34" charset="0"/>
              </a:rPr>
              <a:t>R</a:t>
            </a:r>
            <a:r>
              <a:rPr lang="zh-CN" altLang="en-US" sz="2400" b="1" dirty="0">
                <a:solidFill>
                  <a:srgbClr val="D60093"/>
                </a:solidFill>
                <a:latin typeface="Verdana" panose="020B0604030504040204" pitchFamily="34" charset="0"/>
              </a:rPr>
              <a:t>－</a:t>
            </a:r>
            <a:r>
              <a:rPr lang="en-US" altLang="zh-CN" sz="2400" b="1" dirty="0">
                <a:solidFill>
                  <a:srgbClr val="D60093"/>
                </a:solidFill>
                <a:latin typeface="Verdana" panose="020B0604030504040204" pitchFamily="34" charset="0"/>
              </a:rPr>
              <a:t>S</a:t>
            </a:r>
            <a:endParaRPr lang="zh-CN" altLang="en-US" sz="2400" b="1" dirty="0">
              <a:solidFill>
                <a:srgbClr val="D60093"/>
              </a:solidFill>
              <a:latin typeface="Verdana" panose="020B0604030504040204" pitchFamily="34" charset="0"/>
            </a:endParaRPr>
          </a:p>
        </p:txBody>
      </p:sp>
      <p:sp>
        <p:nvSpPr>
          <p:cNvPr id="63587" name="Text Box 212"/>
          <p:cNvSpPr txBox="1"/>
          <p:nvPr/>
        </p:nvSpPr>
        <p:spPr>
          <a:xfrm>
            <a:off x="468313" y="1300163"/>
            <a:ext cx="863600" cy="400050"/>
          </a:xfrm>
          <a:prstGeom prst="rect">
            <a:avLst/>
          </a:prstGeom>
          <a:noFill/>
          <a:ln w="9525">
            <a:noFill/>
          </a:ln>
        </p:spPr>
        <p:txBody>
          <a:bodyPr>
            <a:spAutoFit/>
          </a:bodyPr>
          <a:p>
            <a:pPr eaLnBrk="1" hangingPunct="1">
              <a:spcBef>
                <a:spcPct val="50000"/>
              </a:spcBef>
            </a:pPr>
            <a:r>
              <a:rPr lang="en-US" altLang="zh-CN" sz="2000" b="1" dirty="0">
                <a:solidFill>
                  <a:srgbClr val="FF0000"/>
                </a:solidFill>
                <a:latin typeface="Verdana" panose="020B0604030504040204" pitchFamily="34" charset="0"/>
              </a:rPr>
              <a:t>R</a:t>
            </a:r>
            <a:endParaRPr lang="en-US" altLang="zh-CN" sz="2000" b="1" dirty="0">
              <a:solidFill>
                <a:srgbClr val="FF0000"/>
              </a:solidFill>
              <a:latin typeface="Verdana" panose="020B0604030504040204" pitchFamily="34" charset="0"/>
            </a:endParaRPr>
          </a:p>
        </p:txBody>
      </p:sp>
      <p:sp>
        <p:nvSpPr>
          <p:cNvPr id="63588" name="Text Box 213"/>
          <p:cNvSpPr txBox="1"/>
          <p:nvPr/>
        </p:nvSpPr>
        <p:spPr>
          <a:xfrm>
            <a:off x="468313" y="3676650"/>
            <a:ext cx="863600" cy="400050"/>
          </a:xfrm>
          <a:prstGeom prst="rect">
            <a:avLst/>
          </a:prstGeom>
          <a:noFill/>
          <a:ln w="9525">
            <a:noFill/>
          </a:ln>
        </p:spPr>
        <p:txBody>
          <a:bodyPr>
            <a:spAutoFit/>
          </a:bodyPr>
          <a:p>
            <a:pPr eaLnBrk="1" hangingPunct="1">
              <a:spcBef>
                <a:spcPct val="50000"/>
              </a:spcBef>
            </a:pPr>
            <a:r>
              <a:rPr lang="en-US" altLang="zh-CN" sz="2000" b="1" dirty="0">
                <a:solidFill>
                  <a:srgbClr val="FF0000"/>
                </a:solidFill>
                <a:latin typeface="Verdana" panose="020B0604030504040204" pitchFamily="34" charset="0"/>
              </a:rPr>
              <a:t>S</a:t>
            </a:r>
            <a:endParaRPr lang="en-US" altLang="zh-CN" sz="2000" b="1" dirty="0">
              <a:solidFill>
                <a:srgbClr val="FF0000"/>
              </a:solidFill>
              <a:latin typeface="Verdana" panose="020B0604030504040204" pitchFamily="34" charset="0"/>
            </a:endParaRPr>
          </a:p>
        </p:txBody>
      </p:sp>
      <p:sp>
        <p:nvSpPr>
          <p:cNvPr id="63589" name="日期占位符 11"/>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fld>
            <a:endParaRPr lang="zh-CN" altLang="en-US" sz="1200" dirty="0"/>
          </a:p>
        </p:txBody>
      </p:sp>
      <p:sp>
        <p:nvSpPr>
          <p:cNvPr id="63590" name="灯片编号占位符 1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box(in)">
                                      <p:cBhvr>
                                        <p:cTn id="7" dur="500"/>
                                        <p:tgtEl>
                                          <p:spTgt spid="47206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72095"/>
                                        </p:tgtEl>
                                        <p:attrNameLst>
                                          <p:attrName>style.visibility</p:attrName>
                                        </p:attrNameLst>
                                      </p:cBhvr>
                                      <p:to>
                                        <p:strVal val="visible"/>
                                      </p:to>
                                    </p:set>
                                    <p:animEffect transition="in" filter="blinds(horizontal)">
                                      <p:cBhvr>
                                        <p:cTn id="11" dur="500"/>
                                        <p:tgtEl>
                                          <p:spTgt spid="472095"/>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72122"/>
                                        </p:tgtEl>
                                        <p:attrNameLst>
                                          <p:attrName>style.visibility</p:attrName>
                                        </p:attrNameLst>
                                      </p:cBhvr>
                                      <p:to>
                                        <p:strVal val="visible"/>
                                      </p:to>
                                    </p:set>
                                    <p:anim calcmode="lin" valueType="num">
                                      <p:cBhvr>
                                        <p:cTn id="16" dur="1000" fill="hold"/>
                                        <p:tgtEl>
                                          <p:spTgt spid="472122"/>
                                        </p:tgtEl>
                                        <p:attrNameLst>
                                          <p:attrName>ppt_w</p:attrName>
                                        </p:attrNameLst>
                                      </p:cBhvr>
                                      <p:tavLst>
                                        <p:tav tm="0">
                                          <p:val>
                                            <p:strVal val="#ppt_w*0.70"/>
                                          </p:val>
                                        </p:tav>
                                        <p:tav tm="100000">
                                          <p:val>
                                            <p:strVal val="#ppt_w"/>
                                          </p:val>
                                        </p:tav>
                                      </p:tavLst>
                                    </p:anim>
                                    <p:anim calcmode="lin" valueType="num">
                                      <p:cBhvr>
                                        <p:cTn id="17" dur="1000" fill="hold"/>
                                        <p:tgtEl>
                                          <p:spTgt spid="472122"/>
                                        </p:tgtEl>
                                        <p:attrNameLst>
                                          <p:attrName>ppt_h</p:attrName>
                                        </p:attrNameLst>
                                      </p:cBhvr>
                                      <p:tavLst>
                                        <p:tav tm="0">
                                          <p:val>
                                            <p:strVal val="#ppt_h"/>
                                          </p:val>
                                        </p:tav>
                                        <p:tav tm="100000">
                                          <p:val>
                                            <p:strVal val="#ppt_h"/>
                                          </p:val>
                                        </p:tav>
                                      </p:tavLst>
                                    </p:anim>
                                    <p:animEffect transition="in" filter="fade">
                                      <p:cBhvr>
                                        <p:cTn id="18" dur="1000"/>
                                        <p:tgtEl>
                                          <p:spTgt spid="472122"/>
                                        </p:tgtEl>
                                      </p:cBhvr>
                                    </p:animEffect>
                                  </p:childTnLst>
                                </p:cTn>
                              </p:par>
                            </p:childTnLst>
                          </p:cTn>
                        </p:par>
                        <p:par>
                          <p:cTn id="19" fill="hold">
                            <p:stCondLst>
                              <p:cond delay="1000"/>
                            </p:stCondLst>
                            <p:childTnLst>
                              <p:par>
                                <p:cTn id="20" presetID="55" presetClass="entr" presetSubtype="0" fill="hold" grpId="0" nodeType="afterEffect">
                                  <p:stCondLst>
                                    <p:cond delay="0"/>
                                  </p:stCondLst>
                                  <p:childTnLst>
                                    <p:set>
                                      <p:cBhvr>
                                        <p:cTn id="21" dur="1" fill="hold">
                                          <p:stCondLst>
                                            <p:cond delay="0"/>
                                          </p:stCondLst>
                                        </p:cTn>
                                        <p:tgtEl>
                                          <p:spTgt spid="472123"/>
                                        </p:tgtEl>
                                        <p:attrNameLst>
                                          <p:attrName>style.visibility</p:attrName>
                                        </p:attrNameLst>
                                      </p:cBhvr>
                                      <p:to>
                                        <p:strVal val="visible"/>
                                      </p:to>
                                    </p:set>
                                    <p:anim calcmode="lin" valueType="num">
                                      <p:cBhvr>
                                        <p:cTn id="22" dur="1000" fill="hold"/>
                                        <p:tgtEl>
                                          <p:spTgt spid="472123"/>
                                        </p:tgtEl>
                                        <p:attrNameLst>
                                          <p:attrName>ppt_w</p:attrName>
                                        </p:attrNameLst>
                                      </p:cBhvr>
                                      <p:tavLst>
                                        <p:tav tm="0">
                                          <p:val>
                                            <p:strVal val="#ppt_w*0.70"/>
                                          </p:val>
                                        </p:tav>
                                        <p:tav tm="100000">
                                          <p:val>
                                            <p:strVal val="#ppt_w"/>
                                          </p:val>
                                        </p:tav>
                                      </p:tavLst>
                                    </p:anim>
                                    <p:anim calcmode="lin" valueType="num">
                                      <p:cBhvr>
                                        <p:cTn id="23" dur="1000" fill="hold"/>
                                        <p:tgtEl>
                                          <p:spTgt spid="472123"/>
                                        </p:tgtEl>
                                        <p:attrNameLst>
                                          <p:attrName>ppt_h</p:attrName>
                                        </p:attrNameLst>
                                      </p:cBhvr>
                                      <p:tavLst>
                                        <p:tav tm="0">
                                          <p:val>
                                            <p:strVal val="#ppt_h"/>
                                          </p:val>
                                        </p:tav>
                                        <p:tav tm="100000">
                                          <p:val>
                                            <p:strVal val="#ppt_h"/>
                                          </p:val>
                                        </p:tav>
                                      </p:tavLst>
                                    </p:anim>
                                    <p:animEffect transition="in" filter="fade">
                                      <p:cBhvr>
                                        <p:cTn id="24" dur="1000"/>
                                        <p:tgtEl>
                                          <p:spTgt spid="47212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472269"/>
                                        </p:tgtEl>
                                        <p:attrNameLst>
                                          <p:attrName>style.visibility</p:attrName>
                                        </p:attrNameLst>
                                      </p:cBhvr>
                                      <p:to>
                                        <p:strVal val="visible"/>
                                      </p:to>
                                    </p:set>
                                    <p:anim calcmode="lin" valueType="num">
                                      <p:cBhvr>
                                        <p:cTn id="29" dur="1000" fill="hold"/>
                                        <p:tgtEl>
                                          <p:spTgt spid="472269"/>
                                        </p:tgtEl>
                                        <p:attrNameLst>
                                          <p:attrName>ppt_w</p:attrName>
                                        </p:attrNameLst>
                                      </p:cBhvr>
                                      <p:tavLst>
                                        <p:tav tm="0">
                                          <p:val>
                                            <p:strVal val="#ppt_w*0.70"/>
                                          </p:val>
                                        </p:tav>
                                        <p:tav tm="100000">
                                          <p:val>
                                            <p:strVal val="#ppt_w"/>
                                          </p:val>
                                        </p:tav>
                                      </p:tavLst>
                                    </p:anim>
                                    <p:anim calcmode="lin" valueType="num">
                                      <p:cBhvr>
                                        <p:cTn id="30" dur="1000" fill="hold"/>
                                        <p:tgtEl>
                                          <p:spTgt spid="472269"/>
                                        </p:tgtEl>
                                        <p:attrNameLst>
                                          <p:attrName>ppt_h</p:attrName>
                                        </p:attrNameLst>
                                      </p:cBhvr>
                                      <p:tavLst>
                                        <p:tav tm="0">
                                          <p:val>
                                            <p:strVal val="#ppt_h"/>
                                          </p:val>
                                        </p:tav>
                                        <p:tav tm="100000">
                                          <p:val>
                                            <p:strVal val="#ppt_h"/>
                                          </p:val>
                                        </p:tav>
                                      </p:tavLst>
                                    </p:anim>
                                    <p:animEffect transition="in" filter="fade">
                                      <p:cBhvr>
                                        <p:cTn id="31" dur="1000"/>
                                        <p:tgtEl>
                                          <p:spTgt spid="472269"/>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472275"/>
                                        </p:tgtEl>
                                        <p:attrNameLst>
                                          <p:attrName>style.visibility</p:attrName>
                                        </p:attrNameLst>
                                      </p:cBhvr>
                                      <p:to>
                                        <p:strVal val="visible"/>
                                      </p:to>
                                    </p:set>
                                    <p:anim calcmode="lin" valueType="num">
                                      <p:cBhvr>
                                        <p:cTn id="36" dur="1000" fill="hold"/>
                                        <p:tgtEl>
                                          <p:spTgt spid="472275"/>
                                        </p:tgtEl>
                                        <p:attrNameLst>
                                          <p:attrName>ppt_w</p:attrName>
                                        </p:attrNameLst>
                                      </p:cBhvr>
                                      <p:tavLst>
                                        <p:tav tm="0">
                                          <p:val>
                                            <p:strVal val="#ppt_w*0.70"/>
                                          </p:val>
                                        </p:tav>
                                        <p:tav tm="100000">
                                          <p:val>
                                            <p:strVal val="#ppt_w"/>
                                          </p:val>
                                        </p:tav>
                                      </p:tavLst>
                                    </p:anim>
                                    <p:anim calcmode="lin" valueType="num">
                                      <p:cBhvr>
                                        <p:cTn id="37" dur="1000" fill="hold"/>
                                        <p:tgtEl>
                                          <p:spTgt spid="472275"/>
                                        </p:tgtEl>
                                        <p:attrNameLst>
                                          <p:attrName>ppt_h</p:attrName>
                                        </p:attrNameLst>
                                      </p:cBhvr>
                                      <p:tavLst>
                                        <p:tav tm="0">
                                          <p:val>
                                            <p:strVal val="#ppt_h"/>
                                          </p:val>
                                        </p:tav>
                                        <p:tav tm="100000">
                                          <p:val>
                                            <p:strVal val="#ppt_h"/>
                                          </p:val>
                                        </p:tav>
                                      </p:tavLst>
                                    </p:anim>
                                    <p:animEffect transition="in" filter="fade">
                                      <p:cBhvr>
                                        <p:cTn id="38" dur="1000"/>
                                        <p:tgtEl>
                                          <p:spTgt spid="472275"/>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472273"/>
                                        </p:tgtEl>
                                        <p:attrNameLst>
                                          <p:attrName>style.visibility</p:attrName>
                                        </p:attrNameLst>
                                      </p:cBhvr>
                                      <p:to>
                                        <p:strVal val="visible"/>
                                      </p:to>
                                    </p:set>
                                    <p:anim calcmode="lin" valueType="num">
                                      <p:cBhvr>
                                        <p:cTn id="43" dur="1000" fill="hold"/>
                                        <p:tgtEl>
                                          <p:spTgt spid="472273"/>
                                        </p:tgtEl>
                                        <p:attrNameLst>
                                          <p:attrName>ppt_w</p:attrName>
                                        </p:attrNameLst>
                                      </p:cBhvr>
                                      <p:tavLst>
                                        <p:tav tm="0">
                                          <p:val>
                                            <p:strVal val="#ppt_w*0.70"/>
                                          </p:val>
                                        </p:tav>
                                        <p:tav tm="100000">
                                          <p:val>
                                            <p:strVal val="#ppt_w"/>
                                          </p:val>
                                        </p:tav>
                                      </p:tavLst>
                                    </p:anim>
                                    <p:anim calcmode="lin" valueType="num">
                                      <p:cBhvr>
                                        <p:cTn id="44" dur="1000" fill="hold"/>
                                        <p:tgtEl>
                                          <p:spTgt spid="472273"/>
                                        </p:tgtEl>
                                        <p:attrNameLst>
                                          <p:attrName>ppt_h</p:attrName>
                                        </p:attrNameLst>
                                      </p:cBhvr>
                                      <p:tavLst>
                                        <p:tav tm="0">
                                          <p:val>
                                            <p:strVal val="#ppt_h"/>
                                          </p:val>
                                        </p:tav>
                                        <p:tav tm="100000">
                                          <p:val>
                                            <p:strVal val="#ppt_h"/>
                                          </p:val>
                                        </p:tav>
                                      </p:tavLst>
                                    </p:anim>
                                    <p:animEffect transition="in" filter="fade">
                                      <p:cBhvr>
                                        <p:cTn id="45" dur="1000"/>
                                        <p:tgtEl>
                                          <p:spTgt spid="472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22" grpId="0" animBg="1"/>
      <p:bldP spid="472123" grpId="0" animBg="1"/>
      <p:bldP spid="47227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广义笛卡尔积</a:t>
            </a:r>
            <a:endParaRPr lang="zh-CN" altLang="en-US" dirty="0">
              <a:solidFill>
                <a:srgbClr val="0000FF"/>
              </a:solidFill>
              <a:latin typeface="楷体_GB2312"/>
              <a:ea typeface="楷体_GB2312"/>
              <a:cs typeface="+mj-cs"/>
            </a:endParaRPr>
          </a:p>
        </p:txBody>
      </p:sp>
      <p:sp>
        <p:nvSpPr>
          <p:cNvPr id="64515" name="Rectangle 3"/>
          <p:cNvSpPr>
            <a:spLocks noGrp="1"/>
          </p:cNvSpPr>
          <p:nvPr>
            <p:ph idx="1"/>
          </p:nvPr>
        </p:nvSpPr>
        <p:spPr>
          <a:xfrm>
            <a:off x="228600" y="1196975"/>
            <a:ext cx="8610600" cy="5127625"/>
          </a:xfrm>
          <a:ln/>
        </p:spPr>
        <p:txBody>
          <a:bodyPr vert="horz" wrap="square" lIns="91440" tIns="45720" rIns="91440" bIns="45720" anchor="t"/>
          <a:p>
            <a:pPr>
              <a:lnSpc>
                <a:spcPct val="100000"/>
              </a:lnSpc>
            </a:pPr>
            <a:r>
              <a:rPr lang="zh-CN" altLang="en-US" sz="2900" dirty="0">
                <a:latin typeface="仿宋_GB2312"/>
                <a:ea typeface="+mn-ea"/>
                <a:cs typeface="+mn-cs"/>
              </a:rPr>
              <a:t>两个分别为</a:t>
            </a:r>
            <a:r>
              <a:rPr lang="en-US" altLang="zh-CN" sz="2900" dirty="0">
                <a:latin typeface="仿宋_GB2312"/>
                <a:ea typeface="+mn-ea"/>
                <a:cs typeface="+mn-cs"/>
              </a:rPr>
              <a:t>n</a:t>
            </a:r>
            <a:r>
              <a:rPr lang="zh-CN" altLang="en-US" sz="2900" dirty="0">
                <a:latin typeface="仿宋_GB2312"/>
                <a:ea typeface="+mn-ea"/>
                <a:cs typeface="+mn-cs"/>
              </a:rPr>
              <a:t>目和</a:t>
            </a:r>
            <a:r>
              <a:rPr lang="en-US" altLang="zh-CN" sz="2900" dirty="0">
                <a:latin typeface="仿宋_GB2312"/>
                <a:ea typeface="+mn-ea"/>
                <a:cs typeface="+mn-cs"/>
              </a:rPr>
              <a:t>m</a:t>
            </a:r>
            <a:r>
              <a:rPr lang="zh-CN" altLang="en-US" sz="2900" dirty="0">
                <a:latin typeface="仿宋_GB2312"/>
                <a:ea typeface="+mn-ea"/>
                <a:cs typeface="+mn-cs"/>
              </a:rPr>
              <a:t>目的关系</a:t>
            </a:r>
            <a:r>
              <a:rPr lang="en-US" altLang="zh-CN" sz="2900" dirty="0">
                <a:latin typeface="仿宋_GB2312"/>
                <a:ea typeface="+mn-ea"/>
                <a:cs typeface="+mn-cs"/>
              </a:rPr>
              <a:t>R</a:t>
            </a:r>
            <a:r>
              <a:rPr lang="zh-CN" altLang="en-US" sz="2900" dirty="0">
                <a:latin typeface="仿宋_GB2312"/>
                <a:ea typeface="+mn-ea"/>
                <a:cs typeface="+mn-cs"/>
              </a:rPr>
              <a:t>和关系</a:t>
            </a:r>
            <a:r>
              <a:rPr lang="en-US" altLang="zh-CN" sz="2900" dirty="0">
                <a:latin typeface="仿宋_GB2312"/>
                <a:ea typeface="+mn-ea"/>
                <a:cs typeface="+mn-cs"/>
              </a:rPr>
              <a:t>S</a:t>
            </a:r>
            <a:r>
              <a:rPr lang="zh-CN" altLang="en-US" sz="2900" dirty="0">
                <a:latin typeface="仿宋_GB2312"/>
                <a:ea typeface="+mn-ea"/>
                <a:cs typeface="+mn-cs"/>
              </a:rPr>
              <a:t>的笛卡尔积是一个（</a:t>
            </a:r>
            <a:r>
              <a:rPr lang="en-US" altLang="zh-CN" sz="2900" dirty="0">
                <a:latin typeface="仿宋_GB2312"/>
                <a:ea typeface="+mn-ea"/>
                <a:cs typeface="+mn-cs"/>
              </a:rPr>
              <a:t>m</a:t>
            </a:r>
            <a:r>
              <a:rPr lang="zh-CN" altLang="en-US" sz="2900" dirty="0">
                <a:latin typeface="仿宋_GB2312"/>
                <a:ea typeface="+mn-ea"/>
                <a:cs typeface="+mn-cs"/>
              </a:rPr>
              <a:t>＋</a:t>
            </a:r>
            <a:r>
              <a:rPr lang="en-US" altLang="zh-CN" sz="2900" dirty="0">
                <a:latin typeface="仿宋_GB2312"/>
                <a:ea typeface="+mn-ea"/>
                <a:cs typeface="+mn-cs"/>
              </a:rPr>
              <a:t>n</a:t>
            </a:r>
            <a:r>
              <a:rPr lang="zh-CN" altLang="en-US" sz="2900" dirty="0">
                <a:latin typeface="仿宋_GB2312"/>
                <a:ea typeface="+mn-ea"/>
                <a:cs typeface="+mn-cs"/>
              </a:rPr>
              <a:t>）列的元组的集合。元组的前</a:t>
            </a:r>
            <a:r>
              <a:rPr lang="en-US" altLang="zh-CN" sz="2900" dirty="0">
                <a:latin typeface="仿宋_GB2312"/>
                <a:ea typeface="+mn-ea"/>
                <a:cs typeface="+mn-cs"/>
              </a:rPr>
              <a:t>n</a:t>
            </a:r>
            <a:r>
              <a:rPr lang="zh-CN" altLang="en-US" sz="2900" dirty="0">
                <a:latin typeface="仿宋_GB2312"/>
                <a:ea typeface="+mn-ea"/>
                <a:cs typeface="+mn-cs"/>
              </a:rPr>
              <a:t>个列是</a:t>
            </a:r>
            <a:r>
              <a:rPr lang="en-US" altLang="zh-CN" sz="2900" dirty="0">
                <a:latin typeface="仿宋_GB2312"/>
                <a:ea typeface="+mn-ea"/>
                <a:cs typeface="+mn-cs"/>
              </a:rPr>
              <a:t>R</a:t>
            </a:r>
            <a:r>
              <a:rPr lang="zh-CN" altLang="en-US" sz="2900" dirty="0">
                <a:latin typeface="仿宋_GB2312"/>
                <a:ea typeface="+mn-ea"/>
                <a:cs typeface="+mn-cs"/>
              </a:rPr>
              <a:t>的一个元组，后</a:t>
            </a:r>
            <a:r>
              <a:rPr lang="en-US" altLang="zh-CN" sz="2900" dirty="0">
                <a:latin typeface="仿宋_GB2312"/>
                <a:ea typeface="+mn-ea"/>
                <a:cs typeface="+mn-cs"/>
              </a:rPr>
              <a:t>m</a:t>
            </a:r>
            <a:r>
              <a:rPr lang="zh-CN" altLang="en-US" sz="2900" dirty="0">
                <a:latin typeface="仿宋_GB2312"/>
                <a:ea typeface="+mn-ea"/>
                <a:cs typeface="+mn-cs"/>
              </a:rPr>
              <a:t>个列是</a:t>
            </a:r>
            <a:r>
              <a:rPr lang="en-US" altLang="zh-CN" sz="2900" dirty="0">
                <a:latin typeface="仿宋_GB2312"/>
                <a:ea typeface="+mn-ea"/>
                <a:cs typeface="+mn-cs"/>
              </a:rPr>
              <a:t>S</a:t>
            </a:r>
            <a:r>
              <a:rPr lang="zh-CN" altLang="en-US" sz="2900" dirty="0">
                <a:latin typeface="仿宋_GB2312"/>
                <a:ea typeface="+mn-ea"/>
                <a:cs typeface="+mn-cs"/>
              </a:rPr>
              <a:t>的一个元组。</a:t>
            </a:r>
            <a:endParaRPr lang="zh-CN" altLang="en-US" sz="2900" dirty="0">
              <a:latin typeface="仿宋_GB2312"/>
              <a:ea typeface="+mn-ea"/>
              <a:cs typeface="+mn-cs"/>
            </a:endParaRPr>
          </a:p>
          <a:p>
            <a:pPr>
              <a:lnSpc>
                <a:spcPct val="100000"/>
              </a:lnSpc>
            </a:pPr>
            <a:r>
              <a:rPr lang="zh-CN" altLang="en-US" sz="2900" dirty="0">
                <a:latin typeface="仿宋_GB2312"/>
                <a:ea typeface="+mn-ea"/>
                <a:cs typeface="+mn-cs"/>
              </a:rPr>
              <a:t>若</a:t>
            </a:r>
            <a:r>
              <a:rPr lang="en-US" altLang="zh-CN" sz="2900" dirty="0">
                <a:latin typeface="仿宋_GB2312"/>
                <a:ea typeface="+mn-ea"/>
                <a:cs typeface="+mn-cs"/>
              </a:rPr>
              <a:t>R</a:t>
            </a:r>
            <a:r>
              <a:rPr lang="zh-CN" altLang="en-US" sz="2900" dirty="0">
                <a:latin typeface="仿宋_GB2312"/>
                <a:ea typeface="+mn-ea"/>
                <a:cs typeface="+mn-cs"/>
              </a:rPr>
              <a:t>有</a:t>
            </a:r>
            <a:r>
              <a:rPr lang="en-US" altLang="zh-CN" sz="2900" dirty="0">
                <a:latin typeface="仿宋_GB2312"/>
                <a:ea typeface="+mn-ea"/>
                <a:cs typeface="+mn-cs"/>
              </a:rPr>
              <a:t>K1</a:t>
            </a:r>
            <a:r>
              <a:rPr lang="zh-CN" altLang="en-US" sz="2900" dirty="0">
                <a:latin typeface="仿宋_GB2312"/>
                <a:ea typeface="+mn-ea"/>
                <a:cs typeface="+mn-cs"/>
              </a:rPr>
              <a:t>个元组，</a:t>
            </a:r>
            <a:r>
              <a:rPr lang="en-US" altLang="zh-CN" sz="2900" dirty="0">
                <a:latin typeface="仿宋_GB2312"/>
                <a:ea typeface="+mn-ea"/>
                <a:cs typeface="+mn-cs"/>
              </a:rPr>
              <a:t>S</a:t>
            </a:r>
            <a:r>
              <a:rPr lang="zh-CN" altLang="en-US" sz="2900" dirty="0">
                <a:latin typeface="仿宋_GB2312"/>
                <a:ea typeface="+mn-ea"/>
                <a:cs typeface="+mn-cs"/>
              </a:rPr>
              <a:t>有</a:t>
            </a:r>
            <a:r>
              <a:rPr lang="en-US" altLang="zh-CN" sz="2900" dirty="0">
                <a:latin typeface="仿宋_GB2312"/>
                <a:ea typeface="+mn-ea"/>
                <a:cs typeface="+mn-cs"/>
              </a:rPr>
              <a:t>K2</a:t>
            </a:r>
            <a:r>
              <a:rPr lang="zh-CN" altLang="en-US" sz="2900" dirty="0">
                <a:latin typeface="仿宋_GB2312"/>
                <a:ea typeface="+mn-ea"/>
                <a:cs typeface="+mn-cs"/>
              </a:rPr>
              <a:t>个元组，则关系</a:t>
            </a:r>
            <a:r>
              <a:rPr lang="en-US" altLang="zh-CN" sz="2900" dirty="0">
                <a:latin typeface="仿宋_GB2312"/>
                <a:ea typeface="+mn-ea"/>
                <a:cs typeface="+mn-cs"/>
              </a:rPr>
              <a:t>R</a:t>
            </a:r>
            <a:r>
              <a:rPr lang="zh-CN" altLang="en-US" sz="2900" dirty="0">
                <a:latin typeface="仿宋_GB2312"/>
                <a:ea typeface="+mn-ea"/>
                <a:cs typeface="+mn-cs"/>
              </a:rPr>
              <a:t>和关系</a:t>
            </a:r>
            <a:r>
              <a:rPr lang="en-US" altLang="zh-CN" sz="2900" dirty="0">
                <a:latin typeface="仿宋_GB2312"/>
                <a:ea typeface="+mn-ea"/>
                <a:cs typeface="+mn-cs"/>
              </a:rPr>
              <a:t>S</a:t>
            </a:r>
            <a:r>
              <a:rPr lang="zh-CN" altLang="en-US" sz="2900" dirty="0">
                <a:latin typeface="仿宋_GB2312"/>
                <a:ea typeface="+mn-ea"/>
                <a:cs typeface="+mn-cs"/>
              </a:rPr>
              <a:t>的广义笛卡尔积有</a:t>
            </a:r>
            <a:r>
              <a:rPr lang="en-US" altLang="zh-CN" sz="2900" dirty="0">
                <a:latin typeface="仿宋_GB2312"/>
                <a:ea typeface="+mn-ea"/>
                <a:cs typeface="+mn-cs"/>
              </a:rPr>
              <a:t>K1×K2</a:t>
            </a:r>
            <a:r>
              <a:rPr lang="zh-CN" altLang="en-US" sz="2900" dirty="0">
                <a:latin typeface="仿宋_GB2312"/>
                <a:ea typeface="+mn-ea"/>
                <a:cs typeface="+mn-cs"/>
              </a:rPr>
              <a:t>个元组，记做：</a:t>
            </a:r>
            <a:endParaRPr lang="zh-CN" altLang="en-US" sz="2900" dirty="0">
              <a:latin typeface="仿宋_GB2312"/>
              <a:ea typeface="+mn-ea"/>
              <a:cs typeface="+mn-cs"/>
            </a:endParaRPr>
          </a:p>
          <a:p>
            <a:pPr>
              <a:lnSpc>
                <a:spcPct val="100000"/>
              </a:lnSpc>
              <a:buFontTx/>
              <a:buNone/>
            </a:pPr>
            <a:r>
              <a:rPr lang="en-US" altLang="zh-CN" sz="2900" dirty="0">
                <a:latin typeface="仿宋_GB2312"/>
                <a:ea typeface="+mn-ea"/>
                <a:cs typeface="+mn-cs"/>
              </a:rPr>
              <a:t>    </a:t>
            </a:r>
            <a:r>
              <a:rPr lang="en-US" altLang="zh-CN" sz="2900" dirty="0">
                <a:solidFill>
                  <a:srgbClr val="FF0000"/>
                </a:solidFill>
                <a:latin typeface="仿宋_GB2312"/>
                <a:ea typeface="+mn-ea"/>
                <a:cs typeface="+mn-cs"/>
              </a:rPr>
              <a:t>R×S</a:t>
            </a:r>
            <a:r>
              <a:rPr lang="zh-CN" altLang="en-US" sz="2900" dirty="0">
                <a:solidFill>
                  <a:srgbClr val="FF0000"/>
                </a:solidFill>
                <a:latin typeface="仿宋_GB2312"/>
                <a:ea typeface="+mn-ea"/>
                <a:cs typeface="+mn-cs"/>
              </a:rPr>
              <a:t>＝｛</a:t>
            </a:r>
            <a:r>
              <a:rPr lang="en-US" altLang="zh-CN" sz="2900" dirty="0">
                <a:solidFill>
                  <a:srgbClr val="FF0000"/>
                </a:solidFill>
                <a:latin typeface="仿宋_GB2312"/>
                <a:ea typeface="+mn-ea"/>
                <a:cs typeface="+mn-cs"/>
              </a:rPr>
              <a:t>tr^ts | tr</a:t>
            </a:r>
            <a:r>
              <a:rPr lang="en-US" altLang="zh-CN" sz="3300" dirty="0">
                <a:solidFill>
                  <a:srgbClr val="FF0000"/>
                </a:solidFill>
                <a:latin typeface="仿宋_GB2312"/>
                <a:ea typeface="+mn-ea"/>
                <a:cs typeface="+mn-cs"/>
              </a:rPr>
              <a:t>∈</a:t>
            </a:r>
            <a:r>
              <a:rPr lang="en-US" altLang="zh-CN" sz="2900" dirty="0">
                <a:solidFill>
                  <a:srgbClr val="FF0000"/>
                </a:solidFill>
                <a:latin typeface="仿宋_GB2312"/>
                <a:ea typeface="+mn-ea"/>
                <a:cs typeface="+mn-cs"/>
              </a:rPr>
              <a:t>R ∧ ts</a:t>
            </a:r>
            <a:r>
              <a:rPr lang="en-US" altLang="zh-CN" sz="3300" dirty="0">
                <a:solidFill>
                  <a:srgbClr val="FF0000"/>
                </a:solidFill>
                <a:latin typeface="仿宋_GB2312"/>
                <a:ea typeface="+mn-ea"/>
                <a:cs typeface="+mn-cs"/>
              </a:rPr>
              <a:t>∈</a:t>
            </a:r>
            <a:r>
              <a:rPr lang="en-US" altLang="zh-CN" sz="2900" dirty="0">
                <a:solidFill>
                  <a:srgbClr val="FF0000"/>
                </a:solidFill>
                <a:latin typeface="仿宋_GB2312"/>
                <a:ea typeface="+mn-ea"/>
                <a:cs typeface="+mn-cs"/>
              </a:rPr>
              <a:t>S</a:t>
            </a:r>
            <a:r>
              <a:rPr lang="zh-CN" altLang="en-US" sz="2900" dirty="0">
                <a:solidFill>
                  <a:srgbClr val="FF0000"/>
                </a:solidFill>
                <a:latin typeface="仿宋_GB2312"/>
                <a:ea typeface="+mn-ea"/>
                <a:cs typeface="+mn-cs"/>
              </a:rPr>
              <a:t>｝</a:t>
            </a:r>
            <a:endParaRPr lang="zh-CN" altLang="en-US" sz="2900" dirty="0">
              <a:solidFill>
                <a:srgbClr val="FF0000"/>
              </a:solidFill>
              <a:latin typeface="仿宋_GB2312"/>
              <a:ea typeface="+mn-ea"/>
              <a:cs typeface="+mn-cs"/>
            </a:endParaRPr>
          </a:p>
          <a:p>
            <a:pPr>
              <a:lnSpc>
                <a:spcPct val="100000"/>
              </a:lnSpc>
            </a:pPr>
            <a:r>
              <a:rPr lang="en-US" altLang="zh-CN" sz="2900" dirty="0">
                <a:latin typeface="仿宋_GB2312"/>
                <a:ea typeface="+mn-ea"/>
                <a:cs typeface="+mn-cs"/>
              </a:rPr>
              <a:t>tr^ts</a:t>
            </a:r>
            <a:r>
              <a:rPr lang="zh-CN" altLang="en-US" sz="2900" dirty="0">
                <a:latin typeface="仿宋_GB2312"/>
                <a:ea typeface="+mn-ea"/>
                <a:cs typeface="+mn-cs"/>
              </a:rPr>
              <a:t>表示由元组</a:t>
            </a:r>
            <a:r>
              <a:rPr lang="en-US" altLang="zh-CN" sz="2900" dirty="0">
                <a:latin typeface="仿宋_GB2312"/>
                <a:ea typeface="+mn-ea"/>
                <a:cs typeface="+mn-cs"/>
              </a:rPr>
              <a:t>tr</a:t>
            </a:r>
            <a:r>
              <a:rPr lang="zh-CN" altLang="en-US" sz="2900" dirty="0">
                <a:latin typeface="仿宋_GB2312"/>
                <a:ea typeface="+mn-ea"/>
                <a:cs typeface="+mn-cs"/>
              </a:rPr>
              <a:t>和</a:t>
            </a:r>
            <a:r>
              <a:rPr lang="en-US" altLang="zh-CN" sz="2900" dirty="0">
                <a:latin typeface="仿宋_GB2312"/>
                <a:ea typeface="+mn-ea"/>
                <a:cs typeface="+mn-cs"/>
              </a:rPr>
              <a:t>ts</a:t>
            </a:r>
            <a:r>
              <a:rPr lang="zh-CN" altLang="en-US" sz="2900" dirty="0">
                <a:latin typeface="仿宋_GB2312"/>
                <a:ea typeface="+mn-ea"/>
                <a:cs typeface="+mn-cs"/>
              </a:rPr>
              <a:t>前后有序连接而成的一个元组。</a:t>
            </a:r>
            <a:endParaRPr lang="zh-CN" altLang="en-US" sz="2900" dirty="0">
              <a:latin typeface="仿宋_GB2312"/>
              <a:ea typeface="+mn-ea"/>
              <a:cs typeface="+mn-cs"/>
            </a:endParaRPr>
          </a:p>
          <a:p>
            <a:pPr>
              <a:lnSpc>
                <a:spcPct val="100000"/>
              </a:lnSpc>
            </a:pPr>
            <a:r>
              <a:rPr lang="zh-CN" altLang="en-US" sz="2900" dirty="0">
                <a:latin typeface="仿宋_GB2312"/>
                <a:ea typeface="+mn-ea"/>
                <a:cs typeface="+mn-cs"/>
              </a:rPr>
              <a:t>任取元组</a:t>
            </a:r>
            <a:r>
              <a:rPr lang="en-US" altLang="zh-CN" sz="2900" dirty="0">
                <a:latin typeface="仿宋_GB2312"/>
                <a:ea typeface="+mn-ea"/>
                <a:cs typeface="+mn-cs"/>
              </a:rPr>
              <a:t>tr</a:t>
            </a:r>
            <a:r>
              <a:rPr lang="zh-CN" altLang="en-US" sz="2900" dirty="0">
                <a:latin typeface="仿宋_GB2312"/>
                <a:ea typeface="+mn-ea"/>
                <a:cs typeface="+mn-cs"/>
              </a:rPr>
              <a:t>和</a:t>
            </a:r>
            <a:r>
              <a:rPr lang="en-US" altLang="zh-CN" sz="2900" dirty="0">
                <a:latin typeface="仿宋_GB2312"/>
                <a:ea typeface="+mn-ea"/>
                <a:cs typeface="+mn-cs"/>
              </a:rPr>
              <a:t>ts</a:t>
            </a:r>
            <a:r>
              <a:rPr lang="zh-CN" altLang="en-US" sz="2900" dirty="0">
                <a:latin typeface="仿宋_GB2312"/>
                <a:ea typeface="+mn-ea"/>
                <a:cs typeface="+mn-cs"/>
              </a:rPr>
              <a:t>，当且仅当</a:t>
            </a:r>
            <a:r>
              <a:rPr lang="en-US" altLang="zh-CN" sz="2900" dirty="0">
                <a:latin typeface="仿宋_GB2312"/>
                <a:ea typeface="+mn-ea"/>
                <a:cs typeface="+mn-cs"/>
              </a:rPr>
              <a:t>tr</a:t>
            </a:r>
            <a:r>
              <a:rPr lang="zh-CN" altLang="en-US" sz="2900" dirty="0">
                <a:latin typeface="仿宋_GB2312"/>
                <a:ea typeface="+mn-ea"/>
                <a:cs typeface="+mn-cs"/>
              </a:rPr>
              <a:t>属于</a:t>
            </a:r>
            <a:r>
              <a:rPr lang="en-US" altLang="zh-CN" sz="2900" dirty="0">
                <a:latin typeface="仿宋_GB2312"/>
                <a:ea typeface="+mn-ea"/>
                <a:cs typeface="+mn-cs"/>
              </a:rPr>
              <a:t>R</a:t>
            </a:r>
            <a:r>
              <a:rPr lang="zh-CN" altLang="en-US" sz="2900" dirty="0">
                <a:latin typeface="仿宋_GB2312"/>
                <a:ea typeface="+mn-ea"/>
                <a:cs typeface="+mn-cs"/>
              </a:rPr>
              <a:t>且</a:t>
            </a:r>
            <a:r>
              <a:rPr lang="en-US" altLang="zh-CN" sz="2900" dirty="0">
                <a:latin typeface="仿宋_GB2312"/>
                <a:ea typeface="+mn-ea"/>
                <a:cs typeface="+mn-cs"/>
              </a:rPr>
              <a:t>ts</a:t>
            </a:r>
            <a:r>
              <a:rPr lang="zh-CN" altLang="en-US" sz="2900" dirty="0">
                <a:latin typeface="仿宋_GB2312"/>
                <a:ea typeface="+mn-ea"/>
                <a:cs typeface="+mn-cs"/>
              </a:rPr>
              <a:t>属于</a:t>
            </a:r>
            <a:r>
              <a:rPr lang="en-US" altLang="zh-CN" sz="2900" dirty="0">
                <a:latin typeface="仿宋_GB2312"/>
                <a:ea typeface="+mn-ea"/>
                <a:cs typeface="+mn-cs"/>
              </a:rPr>
              <a:t>S</a:t>
            </a:r>
            <a:r>
              <a:rPr lang="zh-CN" altLang="en-US" sz="2900" dirty="0">
                <a:latin typeface="仿宋_GB2312"/>
                <a:ea typeface="+mn-ea"/>
                <a:cs typeface="+mn-cs"/>
              </a:rPr>
              <a:t>时，</a:t>
            </a:r>
            <a:r>
              <a:rPr lang="en-US" altLang="zh-CN" sz="2900" dirty="0">
                <a:latin typeface="仿宋_GB2312"/>
                <a:ea typeface="+mn-ea"/>
                <a:cs typeface="+mn-cs"/>
              </a:rPr>
              <a:t>tr</a:t>
            </a:r>
            <a:r>
              <a:rPr lang="zh-CN" altLang="en-US" sz="2900" dirty="0">
                <a:latin typeface="仿宋_GB2312"/>
                <a:ea typeface="+mn-ea"/>
                <a:cs typeface="+mn-cs"/>
              </a:rPr>
              <a:t>和</a:t>
            </a:r>
            <a:r>
              <a:rPr lang="en-US" altLang="zh-CN" sz="2900" dirty="0">
                <a:latin typeface="仿宋_GB2312"/>
                <a:ea typeface="+mn-ea"/>
                <a:cs typeface="+mn-cs"/>
              </a:rPr>
              <a:t>ts</a:t>
            </a:r>
            <a:r>
              <a:rPr lang="zh-CN" altLang="en-US" sz="2900" dirty="0">
                <a:latin typeface="仿宋_GB2312"/>
                <a:ea typeface="+mn-ea"/>
                <a:cs typeface="+mn-cs"/>
              </a:rPr>
              <a:t>的有序连接即为</a:t>
            </a:r>
            <a:r>
              <a:rPr lang="en-US" altLang="zh-CN" sz="2900" dirty="0">
                <a:latin typeface="仿宋_GB2312"/>
                <a:ea typeface="+mn-ea"/>
                <a:cs typeface="+mn-cs"/>
              </a:rPr>
              <a:t>R×S</a:t>
            </a:r>
            <a:r>
              <a:rPr lang="zh-CN" altLang="en-US" sz="2900" dirty="0">
                <a:latin typeface="仿宋_GB2312"/>
                <a:ea typeface="+mn-ea"/>
                <a:cs typeface="+mn-cs"/>
              </a:rPr>
              <a:t>的一个元组。</a:t>
            </a:r>
            <a:endParaRPr lang="zh-CN" altLang="en-US" sz="2900" dirty="0">
              <a:latin typeface="仿宋_GB2312"/>
              <a:ea typeface="+mn-ea"/>
              <a:cs typeface="+mn-cs"/>
            </a:endParaRPr>
          </a:p>
        </p:txBody>
      </p:sp>
      <p:sp>
        <p:nvSpPr>
          <p:cNvPr id="645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451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笛卡尔积示例</a:t>
            </a:r>
            <a:endParaRPr lang="zh-CN" altLang="en-US" dirty="0">
              <a:solidFill>
                <a:srgbClr val="0000FF"/>
              </a:solidFill>
              <a:latin typeface="楷体_GB2312"/>
              <a:ea typeface="楷体_GB2312"/>
              <a:cs typeface="+mj-cs"/>
            </a:endParaRPr>
          </a:p>
        </p:txBody>
      </p:sp>
      <p:pic>
        <p:nvPicPr>
          <p:cNvPr id="475148" name="Picture 12"/>
          <p:cNvPicPr>
            <a:picLocks noChangeAspect="1"/>
          </p:cNvPicPr>
          <p:nvPr/>
        </p:nvPicPr>
        <p:blipFill>
          <a:blip r:embed="rId1"/>
          <a:stretch>
            <a:fillRect/>
          </a:stretch>
        </p:blipFill>
        <p:spPr>
          <a:xfrm>
            <a:off x="466725" y="2852738"/>
            <a:ext cx="1512888" cy="1176337"/>
          </a:xfrm>
          <a:prstGeom prst="rect">
            <a:avLst/>
          </a:prstGeom>
          <a:noFill/>
          <a:ln w="9525">
            <a:noFill/>
          </a:ln>
        </p:spPr>
      </p:pic>
      <p:pic>
        <p:nvPicPr>
          <p:cNvPr id="475149" name="Picture 13"/>
          <p:cNvPicPr>
            <a:picLocks noChangeAspect="1"/>
          </p:cNvPicPr>
          <p:nvPr/>
        </p:nvPicPr>
        <p:blipFill>
          <a:blip r:embed="rId2"/>
          <a:stretch>
            <a:fillRect/>
          </a:stretch>
        </p:blipFill>
        <p:spPr>
          <a:xfrm>
            <a:off x="2482850" y="2781300"/>
            <a:ext cx="1944688" cy="1366838"/>
          </a:xfrm>
          <a:prstGeom prst="rect">
            <a:avLst/>
          </a:prstGeom>
          <a:noFill/>
          <a:ln w="9525">
            <a:noFill/>
          </a:ln>
        </p:spPr>
      </p:pic>
      <p:pic>
        <p:nvPicPr>
          <p:cNvPr id="475150" name="Picture 14"/>
          <p:cNvPicPr>
            <a:picLocks noChangeAspect="1"/>
          </p:cNvPicPr>
          <p:nvPr/>
        </p:nvPicPr>
        <p:blipFill>
          <a:blip r:embed="rId3"/>
          <a:stretch>
            <a:fillRect/>
          </a:stretch>
        </p:blipFill>
        <p:spPr>
          <a:xfrm>
            <a:off x="5148263" y="2060575"/>
            <a:ext cx="3373437" cy="2728913"/>
          </a:xfrm>
          <a:prstGeom prst="rect">
            <a:avLst/>
          </a:prstGeom>
          <a:noFill/>
          <a:ln w="9525">
            <a:noFill/>
          </a:ln>
        </p:spPr>
      </p:pic>
      <p:sp>
        <p:nvSpPr>
          <p:cNvPr id="475151" name="Text Box 15"/>
          <p:cNvSpPr txBox="1"/>
          <p:nvPr/>
        </p:nvSpPr>
        <p:spPr>
          <a:xfrm>
            <a:off x="1979613" y="3213100"/>
            <a:ext cx="431800" cy="457200"/>
          </a:xfrm>
          <a:prstGeom prst="rect">
            <a:avLst/>
          </a:prstGeom>
          <a:noFill/>
          <a:ln w="9525">
            <a:noFill/>
          </a:ln>
        </p:spPr>
        <p:txBody>
          <a:bodyPr>
            <a:spAutoFit/>
          </a:bodyPr>
          <a:p>
            <a:pPr eaLnBrk="1" hangingPunct="1">
              <a:spcBef>
                <a:spcPct val="50000"/>
              </a:spcBef>
            </a:pPr>
            <a:r>
              <a:rPr lang="en-US" altLang="zh-CN" sz="2400" b="1" dirty="0">
                <a:solidFill>
                  <a:srgbClr val="000000"/>
                </a:solidFill>
                <a:latin typeface="Verdana" panose="020B0604030504040204" pitchFamily="34" charset="0"/>
              </a:rPr>
              <a:t>×</a:t>
            </a:r>
            <a:endParaRPr lang="en-US" altLang="zh-CN" sz="2400" b="1" dirty="0">
              <a:solidFill>
                <a:srgbClr val="000000"/>
              </a:solidFill>
              <a:latin typeface="Verdana" panose="020B0604030504040204" pitchFamily="34" charset="0"/>
            </a:endParaRPr>
          </a:p>
        </p:txBody>
      </p:sp>
      <p:sp>
        <p:nvSpPr>
          <p:cNvPr id="475152" name="Text Box 16"/>
          <p:cNvSpPr txBox="1"/>
          <p:nvPr/>
        </p:nvSpPr>
        <p:spPr>
          <a:xfrm>
            <a:off x="4500563" y="3213100"/>
            <a:ext cx="576262"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Verdana" panose="020B0604030504040204" pitchFamily="34" charset="0"/>
              </a:rPr>
              <a:t>＝</a:t>
            </a:r>
            <a:endParaRPr lang="zh-CN" altLang="en-US" sz="2800" b="1" dirty="0">
              <a:solidFill>
                <a:srgbClr val="000000"/>
              </a:solidFill>
              <a:latin typeface="Verdana" panose="020B0604030504040204" pitchFamily="34" charset="0"/>
            </a:endParaRPr>
          </a:p>
        </p:txBody>
      </p:sp>
      <p:sp>
        <p:nvSpPr>
          <p:cNvPr id="6554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5545"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75148"/>
                                        </p:tgtEl>
                                        <p:attrNameLst>
                                          <p:attrName>style.visibility</p:attrName>
                                        </p:attrNameLst>
                                      </p:cBhvr>
                                      <p:to>
                                        <p:strVal val="visible"/>
                                      </p:to>
                                    </p:set>
                                    <p:anim calcmode="lin" valueType="num">
                                      <p:cBhvr>
                                        <p:cTn id="7" dur="1000" fill="hold"/>
                                        <p:tgtEl>
                                          <p:spTgt spid="475148"/>
                                        </p:tgtEl>
                                        <p:attrNameLst>
                                          <p:attrName>ppt_w</p:attrName>
                                        </p:attrNameLst>
                                      </p:cBhvr>
                                      <p:tavLst>
                                        <p:tav tm="0">
                                          <p:val>
                                            <p:strVal val="#ppt_w*0.70"/>
                                          </p:val>
                                        </p:tav>
                                        <p:tav tm="100000">
                                          <p:val>
                                            <p:strVal val="#ppt_w"/>
                                          </p:val>
                                        </p:tav>
                                      </p:tavLst>
                                    </p:anim>
                                    <p:anim calcmode="lin" valueType="num">
                                      <p:cBhvr>
                                        <p:cTn id="8" dur="1000" fill="hold"/>
                                        <p:tgtEl>
                                          <p:spTgt spid="475148"/>
                                        </p:tgtEl>
                                        <p:attrNameLst>
                                          <p:attrName>ppt_h</p:attrName>
                                        </p:attrNameLst>
                                      </p:cBhvr>
                                      <p:tavLst>
                                        <p:tav tm="0">
                                          <p:val>
                                            <p:strVal val="#ppt_h"/>
                                          </p:val>
                                        </p:tav>
                                        <p:tav tm="100000">
                                          <p:val>
                                            <p:strVal val="#ppt_h"/>
                                          </p:val>
                                        </p:tav>
                                      </p:tavLst>
                                    </p:anim>
                                    <p:animEffect transition="in" filter="fade">
                                      <p:cBhvr>
                                        <p:cTn id="9" dur="1000"/>
                                        <p:tgtEl>
                                          <p:spTgt spid="475148"/>
                                        </p:tgtEl>
                                      </p:cBhvr>
                                    </p:animEffect>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475151"/>
                                        </p:tgtEl>
                                        <p:attrNameLst>
                                          <p:attrName>style.visibility</p:attrName>
                                        </p:attrNameLst>
                                      </p:cBhvr>
                                      <p:to>
                                        <p:strVal val="visible"/>
                                      </p:to>
                                    </p:set>
                                    <p:anim calcmode="discrete" valueType="clr">
                                      <p:cBhvr override="childStyle">
                                        <p:cTn id="13" dur="80"/>
                                        <p:tgtEl>
                                          <p:spTgt spid="475151"/>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75151"/>
                                        </p:tgtEl>
                                        <p:attrNameLst>
                                          <p:attrName>fillcolor</p:attrName>
                                        </p:attrNameLst>
                                      </p:cBhvr>
                                      <p:tavLst>
                                        <p:tav tm="0">
                                          <p:val>
                                            <p:clrVal>
                                              <a:schemeClr val="accent2"/>
                                            </p:clrVal>
                                          </p:val>
                                        </p:tav>
                                        <p:tav tm="50000">
                                          <p:val>
                                            <p:clrVal>
                                              <a:schemeClr val="hlink"/>
                                            </p:clrVal>
                                          </p:val>
                                        </p:tav>
                                      </p:tavLst>
                                    </p:anim>
                                    <p:set>
                                      <p:cBhvr>
                                        <p:cTn id="15" dur="80"/>
                                        <p:tgtEl>
                                          <p:spTgt spid="475151"/>
                                        </p:tgtEl>
                                        <p:attrNameLst>
                                          <p:attrName>fill.type</p:attrName>
                                        </p:attrNameLst>
                                      </p:cBhvr>
                                      <p:to>
                                        <p:strVal val="solid"/>
                                      </p:to>
                                    </p:set>
                                  </p:childTnLst>
                                </p:cTn>
                              </p:par>
                            </p:childTnLst>
                          </p:cTn>
                        </p:par>
                        <p:par>
                          <p:cTn id="16" fill="hold">
                            <p:stCondLst>
                              <p:cond delay="1080"/>
                            </p:stCondLst>
                            <p:childTnLst>
                              <p:par>
                                <p:cTn id="17" presetID="55" presetClass="entr" presetSubtype="0" fill="hold" nodeType="afterEffect">
                                  <p:stCondLst>
                                    <p:cond delay="0"/>
                                  </p:stCondLst>
                                  <p:childTnLst>
                                    <p:set>
                                      <p:cBhvr>
                                        <p:cTn id="18" dur="1" fill="hold">
                                          <p:stCondLst>
                                            <p:cond delay="0"/>
                                          </p:stCondLst>
                                        </p:cTn>
                                        <p:tgtEl>
                                          <p:spTgt spid="475149"/>
                                        </p:tgtEl>
                                        <p:attrNameLst>
                                          <p:attrName>style.visibility</p:attrName>
                                        </p:attrNameLst>
                                      </p:cBhvr>
                                      <p:to>
                                        <p:strVal val="visible"/>
                                      </p:to>
                                    </p:set>
                                    <p:anim calcmode="lin" valueType="num">
                                      <p:cBhvr>
                                        <p:cTn id="19" dur="1000" fill="hold"/>
                                        <p:tgtEl>
                                          <p:spTgt spid="475149"/>
                                        </p:tgtEl>
                                        <p:attrNameLst>
                                          <p:attrName>ppt_w</p:attrName>
                                        </p:attrNameLst>
                                      </p:cBhvr>
                                      <p:tavLst>
                                        <p:tav tm="0">
                                          <p:val>
                                            <p:strVal val="#ppt_w*0.70"/>
                                          </p:val>
                                        </p:tav>
                                        <p:tav tm="100000">
                                          <p:val>
                                            <p:strVal val="#ppt_w"/>
                                          </p:val>
                                        </p:tav>
                                      </p:tavLst>
                                    </p:anim>
                                    <p:anim calcmode="lin" valueType="num">
                                      <p:cBhvr>
                                        <p:cTn id="20" dur="1000" fill="hold"/>
                                        <p:tgtEl>
                                          <p:spTgt spid="475149"/>
                                        </p:tgtEl>
                                        <p:attrNameLst>
                                          <p:attrName>ppt_h</p:attrName>
                                        </p:attrNameLst>
                                      </p:cBhvr>
                                      <p:tavLst>
                                        <p:tav tm="0">
                                          <p:val>
                                            <p:strVal val="#ppt_h"/>
                                          </p:val>
                                        </p:tav>
                                        <p:tav tm="100000">
                                          <p:val>
                                            <p:strVal val="#ppt_h"/>
                                          </p:val>
                                        </p:tav>
                                      </p:tavLst>
                                    </p:anim>
                                    <p:animEffect transition="in" filter="fade">
                                      <p:cBhvr>
                                        <p:cTn id="21" dur="1000"/>
                                        <p:tgtEl>
                                          <p:spTgt spid="475149"/>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475152"/>
                                        </p:tgtEl>
                                        <p:attrNameLst>
                                          <p:attrName>style.visibility</p:attrName>
                                        </p:attrNameLst>
                                      </p:cBhvr>
                                      <p:to>
                                        <p:strVal val="visible"/>
                                      </p:to>
                                    </p:set>
                                    <p:anim calcmode="discrete" valueType="clr">
                                      <p:cBhvr override="childStyle">
                                        <p:cTn id="26" dur="80"/>
                                        <p:tgtEl>
                                          <p:spTgt spid="475152"/>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475152"/>
                                        </p:tgtEl>
                                        <p:attrNameLst>
                                          <p:attrName>fillcolor</p:attrName>
                                        </p:attrNameLst>
                                      </p:cBhvr>
                                      <p:tavLst>
                                        <p:tav tm="0">
                                          <p:val>
                                            <p:clrVal>
                                              <a:schemeClr val="accent2"/>
                                            </p:clrVal>
                                          </p:val>
                                        </p:tav>
                                        <p:tav tm="50000">
                                          <p:val>
                                            <p:clrVal>
                                              <a:schemeClr val="hlink"/>
                                            </p:clrVal>
                                          </p:val>
                                        </p:tav>
                                      </p:tavLst>
                                    </p:anim>
                                    <p:set>
                                      <p:cBhvr>
                                        <p:cTn id="28" dur="80"/>
                                        <p:tgtEl>
                                          <p:spTgt spid="475152"/>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75150"/>
                                        </p:tgtEl>
                                        <p:attrNameLst>
                                          <p:attrName>style.visibility</p:attrName>
                                        </p:attrNameLst>
                                      </p:cBhvr>
                                      <p:to>
                                        <p:strVal val="visible"/>
                                      </p:to>
                                    </p:set>
                                    <p:animEffect transition="in" filter="checkerboard(across)">
                                      <p:cBhvr>
                                        <p:cTn id="33" dur="500"/>
                                        <p:tgtEl>
                                          <p:spTgt spid="475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1" grpId="0"/>
      <p:bldP spid="4751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3.4.2 </a:t>
            </a:r>
            <a:r>
              <a:rPr lang="zh-CN" altLang="en-US" dirty="0">
                <a:solidFill>
                  <a:srgbClr val="0000FF"/>
                </a:solidFill>
                <a:latin typeface="楷体_GB2312"/>
                <a:ea typeface="楷体_GB2312"/>
                <a:cs typeface="+mj-cs"/>
              </a:rPr>
              <a:t>专门的关系运算</a:t>
            </a:r>
            <a:endParaRPr lang="zh-CN" altLang="en-US" dirty="0">
              <a:solidFill>
                <a:srgbClr val="0000FF"/>
              </a:solidFill>
              <a:latin typeface="楷体_GB2312"/>
              <a:ea typeface="楷体_GB2312"/>
              <a:cs typeface="+mj-cs"/>
            </a:endParaRPr>
          </a:p>
        </p:txBody>
      </p:sp>
      <p:sp>
        <p:nvSpPr>
          <p:cNvPr id="66563" name="Rectangle 3"/>
          <p:cNvSpPr>
            <a:spLocks noGrp="1"/>
          </p:cNvSpPr>
          <p:nvPr>
            <p:ph idx="1"/>
          </p:nvPr>
        </p:nvSpPr>
        <p:spPr>
          <a:xfrm>
            <a:off x="971550" y="1628775"/>
            <a:ext cx="6985000" cy="4392613"/>
          </a:xfrm>
          <a:ln/>
        </p:spPr>
        <p:txBody>
          <a:bodyPr vert="horz" wrap="square" lIns="91440" tIns="45720" rIns="91440" bIns="45720" anchor="t"/>
          <a:p>
            <a:pPr/>
            <a:r>
              <a:rPr lang="zh-CN" altLang="en-US" dirty="0">
                <a:latin typeface="仿宋_GB2312"/>
                <a:ea typeface="+mn-ea"/>
                <a:cs typeface="+mn-cs"/>
              </a:rPr>
              <a:t>选择运算</a:t>
            </a:r>
            <a:r>
              <a:rPr lang="en-US" altLang="zh-CN" dirty="0">
                <a:latin typeface="仿宋_GB2312"/>
                <a:ea typeface="+mn-ea"/>
                <a:cs typeface="+mn-cs"/>
              </a:rPr>
              <a:t>(Select)</a:t>
            </a:r>
            <a:endParaRPr lang="en-US" altLang="zh-CN" dirty="0">
              <a:latin typeface="仿宋_GB2312"/>
              <a:ea typeface="+mn-ea"/>
              <a:cs typeface="+mn-cs"/>
            </a:endParaRPr>
          </a:p>
          <a:p>
            <a:pPr/>
            <a:r>
              <a:rPr lang="zh-CN" altLang="en-US" dirty="0">
                <a:latin typeface="仿宋_GB2312"/>
                <a:ea typeface="+mn-ea"/>
                <a:cs typeface="+mn-cs"/>
              </a:rPr>
              <a:t>投影运算</a:t>
            </a:r>
            <a:r>
              <a:rPr lang="en-US" altLang="zh-CN" dirty="0">
                <a:latin typeface="仿宋_GB2312"/>
                <a:ea typeface="+mn-ea"/>
                <a:cs typeface="+mn-cs"/>
              </a:rPr>
              <a:t>(Project)</a:t>
            </a:r>
            <a:endParaRPr lang="en-US" altLang="zh-CN" dirty="0">
              <a:latin typeface="仿宋_GB2312"/>
              <a:ea typeface="+mn-ea"/>
              <a:cs typeface="+mn-cs"/>
            </a:endParaRPr>
          </a:p>
          <a:p>
            <a:pPr/>
            <a:r>
              <a:rPr lang="zh-CN" altLang="en-US" dirty="0">
                <a:latin typeface="仿宋_GB2312"/>
                <a:ea typeface="+mn-ea"/>
                <a:cs typeface="+mn-cs"/>
              </a:rPr>
              <a:t>连接运算</a:t>
            </a:r>
            <a:r>
              <a:rPr lang="en-US" altLang="zh-CN" dirty="0">
                <a:latin typeface="仿宋_GB2312"/>
                <a:ea typeface="+mn-ea"/>
                <a:cs typeface="+mn-cs"/>
              </a:rPr>
              <a:t>(Join)</a:t>
            </a:r>
            <a:endParaRPr lang="en-US" altLang="zh-CN" dirty="0">
              <a:latin typeface="仿宋_GB2312"/>
              <a:ea typeface="+mn-ea"/>
              <a:cs typeface="+mn-cs"/>
            </a:endParaRPr>
          </a:p>
          <a:p>
            <a:pPr/>
            <a:r>
              <a:rPr lang="zh-CN" altLang="en-US" dirty="0">
                <a:latin typeface="仿宋_GB2312"/>
                <a:ea typeface="+mn-ea"/>
                <a:cs typeface="+mn-cs"/>
              </a:rPr>
              <a:t>除运算</a:t>
            </a:r>
            <a:r>
              <a:rPr lang="en-US" altLang="zh-CN" dirty="0">
                <a:latin typeface="仿宋_GB2312"/>
                <a:ea typeface="+mn-ea"/>
                <a:cs typeface="+mn-cs"/>
              </a:rPr>
              <a:t>(Division)</a:t>
            </a:r>
            <a:endParaRPr lang="en-US" altLang="zh-CN" dirty="0">
              <a:latin typeface="仿宋_GB2312"/>
              <a:ea typeface="+mn-ea"/>
              <a:cs typeface="+mn-cs"/>
            </a:endParaRPr>
          </a:p>
        </p:txBody>
      </p:sp>
      <p:sp>
        <p:nvSpPr>
          <p:cNvPr id="66564"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656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b"/>
          <a:p>
            <a:pPr/>
            <a:r>
              <a:rPr lang="zh-CN" altLang="en-US" sz="4500" dirty="0">
                <a:solidFill>
                  <a:srgbClr val="0000FF"/>
                </a:solidFill>
                <a:latin typeface="楷体_GB2312"/>
                <a:ea typeface="+mj-ea"/>
                <a:cs typeface="+mj-cs"/>
              </a:rPr>
              <a:t>选择运算</a:t>
            </a:r>
            <a:endParaRPr lang="zh-CN" altLang="en-US" sz="4500" dirty="0">
              <a:solidFill>
                <a:srgbClr val="0000FF"/>
              </a:solidFill>
              <a:latin typeface="楷体_GB2312"/>
              <a:ea typeface="+mj-ea"/>
              <a:cs typeface="+mj-cs"/>
            </a:endParaRPr>
          </a:p>
        </p:txBody>
      </p:sp>
      <p:sp>
        <p:nvSpPr>
          <p:cNvPr id="477188" name="Text Box 4"/>
          <p:cNvSpPr txBox="1"/>
          <p:nvPr/>
        </p:nvSpPr>
        <p:spPr>
          <a:xfrm>
            <a:off x="539750" y="1341438"/>
            <a:ext cx="7920038" cy="1846262"/>
          </a:xfrm>
          <a:prstGeom prst="rect">
            <a:avLst/>
          </a:prstGeom>
          <a:noFill/>
          <a:ln w="9525">
            <a:noFill/>
          </a:ln>
        </p:spPr>
        <p:txBody>
          <a:bodyPr>
            <a:spAutoFit/>
          </a:bodyPr>
          <a:p>
            <a:pPr eaLnBrk="1" hangingPunct="1">
              <a:lnSpc>
                <a:spcPct val="110000"/>
              </a:lnSpc>
              <a:spcBef>
                <a:spcPct val="50000"/>
              </a:spcBef>
            </a:pPr>
            <a:r>
              <a:rPr lang="zh-CN" altLang="zh-CN" sz="3600" b="1" dirty="0">
                <a:latin typeface="仿宋_GB2312"/>
                <a:ea typeface="仿宋_GB2312"/>
              </a:rPr>
              <a:t>从指定的关系中选择满足给定条件（用逻辑表达式表达）的元组而组成一个新的关系。</a:t>
            </a:r>
            <a:endParaRPr lang="zh-CN" altLang="en-US" sz="3600" b="1" dirty="0">
              <a:latin typeface="仿宋_GB2312"/>
              <a:ea typeface="仿宋_GB2312"/>
            </a:endParaRPr>
          </a:p>
        </p:txBody>
      </p:sp>
      <p:sp>
        <p:nvSpPr>
          <p:cNvPr id="477189" name="Text Box 5"/>
          <p:cNvSpPr txBox="1"/>
          <p:nvPr/>
        </p:nvSpPr>
        <p:spPr>
          <a:xfrm>
            <a:off x="744538" y="3338513"/>
            <a:ext cx="7572375" cy="522287"/>
          </a:xfrm>
          <a:prstGeom prst="rect">
            <a:avLst/>
          </a:prstGeom>
          <a:noFill/>
          <a:ln w="9525">
            <a:noFill/>
          </a:ln>
        </p:spPr>
        <p:txBody>
          <a:bodyPr>
            <a:spAutoFit/>
          </a:bodyPr>
          <a:p>
            <a:pPr algn="just" eaLnBrk="1" hangingPunct="1">
              <a:spcBef>
                <a:spcPct val="50000"/>
              </a:spcBef>
            </a:pPr>
            <a:r>
              <a:rPr lang="en-US" altLang="zh-CN" sz="2800" b="1" dirty="0">
                <a:solidFill>
                  <a:srgbClr val="FF0000"/>
                </a:solidFill>
                <a:latin typeface="Verdana" panose="020B0604030504040204" pitchFamily="34" charset="0"/>
              </a:rPr>
              <a:t>σ</a:t>
            </a:r>
            <a:r>
              <a:rPr lang="en-US" altLang="zh-CN" sz="2800" b="1" baseline="-25000" dirty="0">
                <a:solidFill>
                  <a:srgbClr val="FF0000"/>
                </a:solidFill>
                <a:latin typeface="Verdana" panose="020B0604030504040204" pitchFamily="34" charset="0"/>
              </a:rPr>
              <a:t>F</a:t>
            </a:r>
            <a:r>
              <a:rPr lang="zh-CN" altLang="zh-CN" sz="2800" b="1" dirty="0">
                <a:solidFill>
                  <a:srgbClr val="FF0000"/>
                </a:solidFill>
                <a:latin typeface="Verdana" panose="020B0604030504040204" pitchFamily="34" charset="0"/>
              </a:rPr>
              <a:t>（</a:t>
            </a:r>
            <a:r>
              <a:rPr lang="en-US" altLang="zh-CN" sz="2800" b="1" dirty="0">
                <a:solidFill>
                  <a:srgbClr val="FF0000"/>
                </a:solidFill>
                <a:latin typeface="Verdana" panose="020B0604030504040204" pitchFamily="34" charset="0"/>
              </a:rPr>
              <a:t>R</a:t>
            </a:r>
            <a:r>
              <a:rPr lang="zh-CN" altLang="zh-CN" sz="2800" b="1" dirty="0">
                <a:solidFill>
                  <a:srgbClr val="FF0000"/>
                </a:solidFill>
                <a:latin typeface="Verdana" panose="020B0604030504040204" pitchFamily="34" charset="0"/>
              </a:rPr>
              <a:t>）＝</a:t>
            </a:r>
            <a:r>
              <a:rPr lang="en-US" altLang="zh-CN" sz="2800" b="1" dirty="0">
                <a:solidFill>
                  <a:srgbClr val="FF0000"/>
                </a:solidFill>
                <a:latin typeface="Verdana" panose="020B0604030504040204" pitchFamily="34" charset="0"/>
              </a:rPr>
              <a:t>{ r | r</a:t>
            </a:r>
            <a:r>
              <a:rPr lang="zh-CN" altLang="zh-CN" sz="2800" b="1" dirty="0">
                <a:solidFill>
                  <a:srgbClr val="FF0000"/>
                </a:solidFill>
                <a:latin typeface="Verdana" panose="020B0604030504040204" pitchFamily="34" charset="0"/>
              </a:rPr>
              <a:t>∈</a:t>
            </a:r>
            <a:r>
              <a:rPr lang="en-US" altLang="zh-CN" sz="2800" b="1" dirty="0">
                <a:solidFill>
                  <a:srgbClr val="FF0000"/>
                </a:solidFill>
                <a:latin typeface="Verdana" panose="020B0604030504040204" pitchFamily="34" charset="0"/>
              </a:rPr>
              <a:t>R ∧ F</a:t>
            </a:r>
            <a:r>
              <a:rPr lang="zh-CN" altLang="zh-CN" sz="2800" b="1" dirty="0">
                <a:solidFill>
                  <a:srgbClr val="FF0000"/>
                </a:solidFill>
                <a:latin typeface="Verdana" panose="020B0604030504040204" pitchFamily="34" charset="0"/>
              </a:rPr>
              <a:t>（</a:t>
            </a:r>
            <a:r>
              <a:rPr lang="en-US" altLang="zh-CN" sz="2800" b="1" dirty="0">
                <a:solidFill>
                  <a:srgbClr val="FF0000"/>
                </a:solidFill>
                <a:latin typeface="Verdana" panose="020B0604030504040204" pitchFamily="34" charset="0"/>
              </a:rPr>
              <a:t>r</a:t>
            </a:r>
            <a:r>
              <a:rPr lang="zh-CN" altLang="zh-CN" sz="2800" b="1" dirty="0">
                <a:solidFill>
                  <a:srgbClr val="FF0000"/>
                </a:solidFill>
                <a:latin typeface="Verdana" panose="020B0604030504040204" pitchFamily="34" charset="0"/>
              </a:rPr>
              <a:t>）＝‘真’</a:t>
            </a:r>
            <a:r>
              <a:rPr lang="en-US" altLang="zh-CN" sz="2800" b="1" dirty="0">
                <a:solidFill>
                  <a:srgbClr val="FF0000"/>
                </a:solidFill>
                <a:latin typeface="Verdana" panose="020B0604030504040204" pitchFamily="34" charset="0"/>
              </a:rPr>
              <a:t> }</a:t>
            </a:r>
            <a:endParaRPr lang="en-US" altLang="zh-CN" sz="2800" b="1" dirty="0">
              <a:solidFill>
                <a:srgbClr val="FF0000"/>
              </a:solidFill>
              <a:latin typeface="Times New Roman" panose="02020603050405020304" pitchFamily="18" charset="0"/>
            </a:endParaRPr>
          </a:p>
        </p:txBody>
      </p:sp>
      <p:sp>
        <p:nvSpPr>
          <p:cNvPr id="477190" name="AutoShape 6"/>
          <p:cNvSpPr>
            <a:spLocks noChangeArrowheads="1"/>
          </p:cNvSpPr>
          <p:nvPr/>
        </p:nvSpPr>
        <p:spPr bwMode="auto">
          <a:xfrm>
            <a:off x="827088" y="4437063"/>
            <a:ext cx="4105275" cy="936625"/>
          </a:xfrm>
          <a:prstGeom prst="wedgeRoundRectCallout">
            <a:avLst>
              <a:gd name="adj1" fmla="val -40272"/>
              <a:gd name="adj2" fmla="val -120647"/>
              <a:gd name="adj3" fmla="val 16667"/>
            </a:avLst>
          </a:prstGeom>
          <a:solidFill>
            <a:schemeClr val="accent2">
              <a:lumMod val="20000"/>
              <a:lumOff val="80000"/>
              <a:alpha val="29000"/>
            </a:schemeClr>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rPr>
              <a:t>条件表达式，</a:t>
            </a:r>
            <a:r>
              <a:rPr kumimoji="0" lang="zh-CN" altLang="zh-CN"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rPr>
              <a:t> </a:t>
            </a:r>
            <a:endParaRPr kumimoji="0" lang="en-US" altLang="zh-CN"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rPr>
              <a:t>取逻辑“真”值或“假”值</a:t>
            </a:r>
            <a:r>
              <a:rPr kumimoji="0" lang="zh-CN" altLang="en-US"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rPr>
              <a:t> </a:t>
            </a:r>
            <a:endParaRPr kumimoji="0" lang="zh-CN" altLang="en-US"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endParaRPr>
          </a:p>
        </p:txBody>
      </p:sp>
      <p:sp>
        <p:nvSpPr>
          <p:cNvPr id="67590"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7591"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0"/>
                                  </p:iterate>
                                  <p:childTnLst>
                                    <p:set>
                                      <p:cBhvr>
                                        <p:cTn id="6" dur="1" fill="hold">
                                          <p:stCondLst>
                                            <p:cond delay="0"/>
                                          </p:stCondLst>
                                        </p:cTn>
                                        <p:tgtEl>
                                          <p:spTgt spid="477188"/>
                                        </p:tgtEl>
                                        <p:attrNameLst>
                                          <p:attrName>style.visibility</p:attrName>
                                        </p:attrNameLst>
                                      </p:cBhvr>
                                      <p:to>
                                        <p:strVal val="visible"/>
                                      </p:to>
                                    </p:set>
                                    <p:animEffect transition="in" filter="wipe(up)">
                                      <p:cBhvr>
                                        <p:cTn id="7" dur="300"/>
                                        <p:tgtEl>
                                          <p:spTgt spid="4771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7189"/>
                                        </p:tgtEl>
                                        <p:attrNameLst>
                                          <p:attrName>style.visibility</p:attrName>
                                        </p:attrNameLst>
                                      </p:cBhvr>
                                      <p:to>
                                        <p:strVal val="visible"/>
                                      </p:to>
                                    </p:set>
                                    <p:anim calcmode="lin" valueType="num">
                                      <p:cBhvr additive="base">
                                        <p:cTn id="12" dur="500" fill="hold"/>
                                        <p:tgtEl>
                                          <p:spTgt spid="477189"/>
                                        </p:tgtEl>
                                        <p:attrNameLst>
                                          <p:attrName>ppt_x</p:attrName>
                                        </p:attrNameLst>
                                      </p:cBhvr>
                                      <p:tavLst>
                                        <p:tav tm="0">
                                          <p:val>
                                            <p:strVal val="0-#ppt_w/2"/>
                                          </p:val>
                                        </p:tav>
                                        <p:tav tm="100000">
                                          <p:val>
                                            <p:strVal val="#ppt_x"/>
                                          </p:val>
                                        </p:tav>
                                      </p:tavLst>
                                    </p:anim>
                                    <p:anim calcmode="lin" valueType="num">
                                      <p:cBhvr additive="base">
                                        <p:cTn id="13" dur="500" fill="hold"/>
                                        <p:tgtEl>
                                          <p:spTgt spid="4771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77190"/>
                                        </p:tgtEl>
                                        <p:attrNameLst>
                                          <p:attrName>style.visibility</p:attrName>
                                        </p:attrNameLst>
                                      </p:cBhvr>
                                      <p:to>
                                        <p:strVal val="visible"/>
                                      </p:to>
                                    </p:set>
                                    <p:animEffect transition="in" filter="dissolve">
                                      <p:cBhvr>
                                        <p:cTn id="18" dur="500"/>
                                        <p:tgtEl>
                                          <p:spTgt spid="47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p:bldP spid="477189" grpId="0"/>
      <p:bldP spid="4771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选择运算示意图</a:t>
            </a:r>
            <a:endParaRPr lang="zh-CN" altLang="en-US" dirty="0">
              <a:solidFill>
                <a:srgbClr val="0000FF"/>
              </a:solidFill>
              <a:latin typeface="楷体_GB2312"/>
              <a:ea typeface="楷体_GB2312"/>
              <a:cs typeface="+mj-cs"/>
            </a:endParaRPr>
          </a:p>
        </p:txBody>
      </p:sp>
      <p:sp>
        <p:nvSpPr>
          <p:cNvPr id="68611" name="Text Box 5"/>
          <p:cNvSpPr txBox="1"/>
          <p:nvPr/>
        </p:nvSpPr>
        <p:spPr>
          <a:xfrm>
            <a:off x="1676400" y="2049463"/>
            <a:ext cx="1976438" cy="3097212"/>
          </a:xfrm>
          <a:prstGeom prst="rect">
            <a:avLst/>
          </a:prstGeom>
          <a:solidFill>
            <a:srgbClr val="FFFFFF"/>
          </a:solidFill>
          <a:ln w="28575" cap="flat" cmpd="sng">
            <a:solidFill>
              <a:srgbClr val="000000"/>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a:p>
            <a:pPr algn="just"/>
            <a:endParaRPr lang="zh-CN" altLang="en-US" sz="1000" dirty="0">
              <a:latin typeface="Times New Roman" panose="02020603050405020304" pitchFamily="18" charset="0"/>
            </a:endParaRPr>
          </a:p>
          <a:p>
            <a:pPr algn="just"/>
            <a:r>
              <a:rPr lang="en-US" altLang="zh-CN" sz="1000" dirty="0">
                <a:latin typeface="Times New Roman" panose="02020603050405020304" pitchFamily="18" charset="0"/>
              </a:rPr>
              <a:t>…</a:t>
            </a:r>
            <a:endParaRPr lang="en-US" altLang="zh-CN" sz="1000" dirty="0">
              <a:latin typeface="Times New Roman" panose="02020603050405020304" pitchFamily="18" charset="0"/>
            </a:endParaRPr>
          </a:p>
        </p:txBody>
      </p:sp>
      <p:sp>
        <p:nvSpPr>
          <p:cNvPr id="68612" name="Text Box 6"/>
          <p:cNvSpPr txBox="1"/>
          <p:nvPr/>
        </p:nvSpPr>
        <p:spPr>
          <a:xfrm>
            <a:off x="2071688" y="1412875"/>
            <a:ext cx="1185862" cy="503238"/>
          </a:xfrm>
          <a:prstGeom prst="rect">
            <a:avLst/>
          </a:prstGeom>
          <a:solidFill>
            <a:srgbClr val="FFFFFF"/>
          </a:solidFill>
          <a:ln w="9525">
            <a:noFill/>
          </a:ln>
        </p:spPr>
        <p:txBody>
          <a:bodyPr/>
          <a:p>
            <a:pPr algn="just"/>
            <a:r>
              <a:rPr lang="zh-CN" altLang="en-US" sz="2800" dirty="0">
                <a:latin typeface="Times New Roman" panose="02020603050405020304" pitchFamily="18" charset="0"/>
              </a:rPr>
              <a:t>Ｒ</a:t>
            </a:r>
            <a:endParaRPr lang="zh-CN" altLang="en-US" sz="2800" dirty="0">
              <a:latin typeface="Times New Roman" panose="02020603050405020304" pitchFamily="18" charset="0"/>
            </a:endParaRPr>
          </a:p>
        </p:txBody>
      </p:sp>
      <p:sp>
        <p:nvSpPr>
          <p:cNvPr id="68613" name="Rectangle 7" descr="浅色上对角线"/>
          <p:cNvSpPr/>
          <p:nvPr/>
        </p:nvSpPr>
        <p:spPr>
          <a:xfrm>
            <a:off x="1676400" y="2738438"/>
            <a:ext cx="1976438" cy="344487"/>
          </a:xfrm>
          <a:prstGeom prst="rect">
            <a:avLst/>
          </a:prstGeom>
          <a:pattFill prst="ltUpDiag">
            <a:fgClr>
              <a:srgbClr val="FF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14" name="Rectangle 8" descr="浅色上对角线"/>
          <p:cNvSpPr/>
          <p:nvPr/>
        </p:nvSpPr>
        <p:spPr>
          <a:xfrm>
            <a:off x="1676400" y="3425825"/>
            <a:ext cx="1976438" cy="344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15" name="Rectangle 9" descr="浅色上对角线"/>
          <p:cNvSpPr/>
          <p:nvPr/>
        </p:nvSpPr>
        <p:spPr>
          <a:xfrm>
            <a:off x="1676400" y="4459288"/>
            <a:ext cx="1976438" cy="306387"/>
          </a:xfrm>
          <a:prstGeom prst="rect">
            <a:avLst/>
          </a:prstGeom>
          <a:pattFill prst="ltUpDiag">
            <a:fgClr>
              <a:srgbClr val="0000FF"/>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16" name="Text Box 10"/>
          <p:cNvSpPr txBox="1"/>
          <p:nvPr/>
        </p:nvSpPr>
        <p:spPr>
          <a:xfrm>
            <a:off x="5629275" y="2049463"/>
            <a:ext cx="1976438" cy="2065337"/>
          </a:xfrm>
          <a:prstGeom prst="rect">
            <a:avLst/>
          </a:prstGeom>
          <a:solidFill>
            <a:srgbClr val="FFFFFF"/>
          </a:solidFill>
          <a:ln w="28575" cap="flat" cmpd="sng">
            <a:solidFill>
              <a:srgbClr val="000000"/>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a:p>
            <a:pPr algn="just"/>
            <a:r>
              <a:rPr lang="en-US" altLang="zh-CN" sz="1000" dirty="0">
                <a:latin typeface="Times New Roman" panose="02020603050405020304" pitchFamily="18" charset="0"/>
              </a:rPr>
              <a:t>…</a:t>
            </a:r>
            <a:endParaRPr lang="en-US" altLang="zh-CN" sz="1000" dirty="0">
              <a:latin typeface="Times New Roman" panose="02020603050405020304" pitchFamily="18" charset="0"/>
            </a:endParaRPr>
          </a:p>
        </p:txBody>
      </p:sp>
      <p:sp>
        <p:nvSpPr>
          <p:cNvPr id="68617" name="Rectangle 11" descr="浅色上对角线"/>
          <p:cNvSpPr/>
          <p:nvPr/>
        </p:nvSpPr>
        <p:spPr>
          <a:xfrm>
            <a:off x="5629275" y="2393950"/>
            <a:ext cx="1976438" cy="344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18" name="Rectangle 12" descr="浅色上对角线"/>
          <p:cNvSpPr/>
          <p:nvPr/>
        </p:nvSpPr>
        <p:spPr>
          <a:xfrm>
            <a:off x="5629275" y="2049463"/>
            <a:ext cx="1976438" cy="344487"/>
          </a:xfrm>
          <a:prstGeom prst="rect">
            <a:avLst/>
          </a:prstGeom>
          <a:pattFill prst="ltUpDiag">
            <a:fgClr>
              <a:srgbClr val="FF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19" name="Rectangle 13" descr="浅色上对角线"/>
          <p:cNvSpPr/>
          <p:nvPr/>
        </p:nvSpPr>
        <p:spPr>
          <a:xfrm>
            <a:off x="5629275" y="3770313"/>
            <a:ext cx="1976438" cy="344487"/>
          </a:xfrm>
          <a:prstGeom prst="rect">
            <a:avLst/>
          </a:prstGeom>
          <a:pattFill prst="ltUpDiag">
            <a:fgClr>
              <a:srgbClr val="0000FF"/>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68620" name="Text Box 14"/>
          <p:cNvSpPr txBox="1"/>
          <p:nvPr/>
        </p:nvSpPr>
        <p:spPr>
          <a:xfrm>
            <a:off x="5629275" y="1412875"/>
            <a:ext cx="2371725" cy="503238"/>
          </a:xfrm>
          <a:prstGeom prst="rect">
            <a:avLst/>
          </a:prstGeom>
          <a:solidFill>
            <a:srgbClr val="FFFFFF"/>
          </a:solidFill>
          <a:ln w="9525">
            <a:noFill/>
          </a:ln>
        </p:spPr>
        <p:txBody>
          <a:bodyPr/>
          <a:p>
            <a:pPr algn="just"/>
            <a:r>
              <a:rPr lang="en-US" altLang="zh-CN" sz="2800" dirty="0">
                <a:latin typeface="宋体" panose="02010600030101010101" pitchFamily="2" charset="-122"/>
              </a:rPr>
              <a:t>σ</a:t>
            </a:r>
            <a:r>
              <a:rPr lang="en-US" altLang="zh-CN" sz="2800" baseline="-25000" dirty="0">
                <a:latin typeface="宋体" panose="02010600030101010101" pitchFamily="2" charset="-122"/>
              </a:rPr>
              <a:t>F</a:t>
            </a:r>
            <a:r>
              <a:rPr lang="zh-CN" altLang="en-US" sz="2800" dirty="0">
                <a:latin typeface="宋体" panose="02010600030101010101" pitchFamily="2" charset="-122"/>
              </a:rPr>
              <a:t>（</a:t>
            </a:r>
            <a:r>
              <a:rPr lang="en-US" altLang="zh-CN" sz="2800" dirty="0">
                <a:latin typeface="宋体" panose="02010600030101010101" pitchFamily="2" charset="-122"/>
              </a:rPr>
              <a:t>R</a:t>
            </a:r>
            <a:r>
              <a:rPr lang="zh-CN" altLang="en-US" sz="2800" dirty="0">
                <a:latin typeface="宋体" panose="02010600030101010101" pitchFamily="2" charset="-122"/>
              </a:rPr>
              <a:t>）</a:t>
            </a:r>
            <a:endParaRPr lang="zh-CN" altLang="en-US" sz="2800" dirty="0">
              <a:latin typeface="Times New Roman" panose="02020603050405020304" pitchFamily="18" charset="0"/>
            </a:endParaRPr>
          </a:p>
        </p:txBody>
      </p:sp>
      <p:sp>
        <p:nvSpPr>
          <p:cNvPr id="68621" name="Line 15"/>
          <p:cNvSpPr/>
          <p:nvPr/>
        </p:nvSpPr>
        <p:spPr>
          <a:xfrm flipV="1">
            <a:off x="3652838" y="2049463"/>
            <a:ext cx="1976437" cy="688975"/>
          </a:xfrm>
          <a:prstGeom prst="line">
            <a:avLst/>
          </a:prstGeom>
          <a:ln w="9525" cap="flat" cmpd="sng">
            <a:solidFill>
              <a:srgbClr val="000000"/>
            </a:solidFill>
            <a:prstDash val="sysDot"/>
            <a:headEnd type="none" w="med" len="med"/>
            <a:tailEnd type="none" w="med" len="med"/>
          </a:ln>
        </p:spPr>
      </p:sp>
      <p:sp>
        <p:nvSpPr>
          <p:cNvPr id="68622" name="Line 16"/>
          <p:cNvSpPr/>
          <p:nvPr/>
        </p:nvSpPr>
        <p:spPr>
          <a:xfrm flipV="1">
            <a:off x="3652838" y="2738438"/>
            <a:ext cx="1976437" cy="1031875"/>
          </a:xfrm>
          <a:prstGeom prst="line">
            <a:avLst/>
          </a:prstGeom>
          <a:ln w="9525" cap="flat" cmpd="sng">
            <a:solidFill>
              <a:srgbClr val="000000"/>
            </a:solidFill>
            <a:prstDash val="sysDot"/>
            <a:headEnd type="none" w="med" len="med"/>
            <a:tailEnd type="none" w="med" len="med"/>
          </a:ln>
        </p:spPr>
      </p:sp>
      <p:sp>
        <p:nvSpPr>
          <p:cNvPr id="68623" name="Line 17"/>
          <p:cNvSpPr/>
          <p:nvPr/>
        </p:nvSpPr>
        <p:spPr>
          <a:xfrm flipV="1">
            <a:off x="3652838" y="4114800"/>
            <a:ext cx="1976437" cy="687388"/>
          </a:xfrm>
          <a:prstGeom prst="line">
            <a:avLst/>
          </a:prstGeom>
          <a:ln w="9525" cap="flat" cmpd="sng">
            <a:solidFill>
              <a:srgbClr val="000000"/>
            </a:solidFill>
            <a:prstDash val="sysDot"/>
            <a:headEnd type="none" w="med" len="med"/>
            <a:tailEnd type="none" w="med" len="med"/>
          </a:ln>
        </p:spPr>
      </p:sp>
      <p:sp>
        <p:nvSpPr>
          <p:cNvPr id="68624" name="日期占位符 1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8625" name="灯片编号占位符 1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选择运算示例</a:t>
            </a:r>
            <a:endParaRPr lang="zh-CN" altLang="en-US" dirty="0">
              <a:solidFill>
                <a:srgbClr val="0000FF"/>
              </a:solidFill>
              <a:latin typeface="楷体_GB2312"/>
              <a:ea typeface="楷体_GB2312"/>
              <a:cs typeface="+mj-cs"/>
            </a:endParaRPr>
          </a:p>
        </p:txBody>
      </p:sp>
      <p:sp>
        <p:nvSpPr>
          <p:cNvPr id="69635" name="Rectangle 3"/>
          <p:cNvSpPr>
            <a:spLocks noGrp="1"/>
          </p:cNvSpPr>
          <p:nvPr>
            <p:ph idx="1"/>
          </p:nvPr>
        </p:nvSpPr>
        <p:spPr>
          <a:xfrm>
            <a:off x="827088" y="4292600"/>
            <a:ext cx="7796212" cy="1671638"/>
          </a:xfrm>
          <a:ln/>
        </p:spPr>
        <p:txBody>
          <a:bodyPr vert="horz" wrap="square" lIns="91440" tIns="45720" rIns="91440" bIns="45720" anchor="t"/>
          <a:p>
            <a:pPr/>
            <a:r>
              <a:rPr lang="zh-CN" altLang="en-US" sz="2900" dirty="0">
                <a:latin typeface="仿宋_GB2312"/>
                <a:ea typeface="仿宋_GB2312"/>
                <a:cs typeface="+mn-cs"/>
              </a:rPr>
              <a:t>例</a:t>
            </a:r>
            <a:r>
              <a:rPr lang="en-US" altLang="zh-CN" sz="2900" dirty="0">
                <a:latin typeface="仿宋_GB2312"/>
                <a:ea typeface="仿宋_GB2312"/>
                <a:cs typeface="+mn-cs"/>
              </a:rPr>
              <a:t>.</a:t>
            </a:r>
            <a:r>
              <a:rPr lang="zh-CN" altLang="en-US" sz="2900" dirty="0">
                <a:latin typeface="仿宋_GB2312"/>
                <a:ea typeface="+mn-ea"/>
                <a:cs typeface="+mn-cs"/>
              </a:rPr>
              <a:t> 查询计算机系学生信息。</a:t>
            </a:r>
            <a:endParaRPr lang="zh-CN" altLang="en-US" sz="2900" dirty="0">
              <a:latin typeface="仿宋_GB2312"/>
              <a:ea typeface="+mn-ea"/>
              <a:cs typeface="+mn-cs"/>
            </a:endParaRPr>
          </a:p>
          <a:p>
            <a:pPr>
              <a:buFontTx/>
              <a:buNone/>
            </a:pPr>
            <a:r>
              <a:rPr lang="en-US" altLang="zh-CN" sz="2900" dirty="0">
                <a:latin typeface="仿宋_GB2312"/>
                <a:ea typeface="+mn-ea"/>
                <a:cs typeface="+mn-cs"/>
              </a:rPr>
              <a:t>   </a:t>
            </a:r>
            <a:r>
              <a:rPr lang="en-US" altLang="zh-CN" sz="3200" dirty="0">
                <a:solidFill>
                  <a:srgbClr val="D60093"/>
                </a:solidFill>
                <a:latin typeface="仿宋_GB2312"/>
                <a:ea typeface="+mn-ea"/>
                <a:cs typeface="+mn-cs"/>
              </a:rPr>
              <a:t>σ</a:t>
            </a:r>
            <a:r>
              <a:rPr lang="en-US" altLang="zh-CN" sz="2900" baseline="-25000" dirty="0">
                <a:solidFill>
                  <a:srgbClr val="D60093"/>
                </a:solidFill>
                <a:latin typeface="仿宋_GB2312"/>
                <a:ea typeface="+mn-ea"/>
                <a:cs typeface="+mn-cs"/>
              </a:rPr>
              <a:t>Sdept</a:t>
            </a:r>
            <a:r>
              <a:rPr lang="zh-CN" altLang="en-US" sz="2900" baseline="-25000" dirty="0">
                <a:solidFill>
                  <a:srgbClr val="D60093"/>
                </a:solidFill>
                <a:latin typeface="仿宋_GB2312"/>
                <a:ea typeface="+mn-ea"/>
                <a:cs typeface="+mn-cs"/>
              </a:rPr>
              <a:t>＝</a:t>
            </a:r>
            <a:r>
              <a:rPr lang="zh-CN" altLang="en-US" sz="2900" baseline="-25000" dirty="0">
                <a:solidFill>
                  <a:srgbClr val="D60093"/>
                </a:solidFill>
                <a:latin typeface="Times New Roman" panose="02020603050405020304" pitchFamily="18" charset="0"/>
                <a:ea typeface="+mn-ea"/>
                <a:cs typeface="+mn-cs"/>
              </a:rPr>
              <a:t>‘</a:t>
            </a:r>
            <a:r>
              <a:rPr lang="zh-CN" altLang="en-US" sz="2900" baseline="-25000" dirty="0">
                <a:solidFill>
                  <a:srgbClr val="D60093"/>
                </a:solidFill>
                <a:latin typeface="仿宋_GB2312"/>
                <a:ea typeface="+mn-ea"/>
                <a:cs typeface="+mn-cs"/>
              </a:rPr>
              <a:t>计算机系</a:t>
            </a:r>
            <a:r>
              <a:rPr lang="zh-CN" altLang="en-US" sz="2900" baseline="-25000" dirty="0">
                <a:solidFill>
                  <a:srgbClr val="D60093"/>
                </a:solidFill>
                <a:latin typeface="Times New Roman" panose="02020603050405020304" pitchFamily="18" charset="0"/>
                <a:ea typeface="+mn-ea"/>
                <a:cs typeface="+mn-cs"/>
              </a:rPr>
              <a:t>’</a:t>
            </a:r>
            <a:r>
              <a:rPr lang="zh-CN" altLang="en-US" sz="2900" dirty="0">
                <a:solidFill>
                  <a:srgbClr val="D60093"/>
                </a:solidFill>
                <a:latin typeface="仿宋_GB2312"/>
                <a:ea typeface="+mn-ea"/>
                <a:cs typeface="+mn-cs"/>
              </a:rPr>
              <a:t>（</a:t>
            </a:r>
            <a:r>
              <a:rPr lang="en-US" altLang="zh-CN" sz="2900" dirty="0">
                <a:solidFill>
                  <a:srgbClr val="D60093"/>
                </a:solidFill>
                <a:latin typeface="仿宋_GB2312"/>
                <a:ea typeface="+mn-ea"/>
                <a:cs typeface="+mn-cs"/>
              </a:rPr>
              <a:t>Student</a:t>
            </a:r>
            <a:r>
              <a:rPr lang="zh-CN" altLang="en-US" sz="2900" dirty="0">
                <a:solidFill>
                  <a:srgbClr val="D60093"/>
                </a:solidFill>
                <a:latin typeface="仿宋_GB2312"/>
                <a:ea typeface="+mn-ea"/>
                <a:cs typeface="+mn-cs"/>
              </a:rPr>
              <a:t>）</a:t>
            </a:r>
            <a:r>
              <a:rPr lang="zh-CN" altLang="en-US" sz="2900" dirty="0">
                <a:latin typeface="仿宋_GB2312"/>
                <a:ea typeface="仿宋_GB2312"/>
                <a:cs typeface="+mn-cs"/>
              </a:rPr>
              <a:t> </a:t>
            </a:r>
            <a:endParaRPr lang="zh-CN" altLang="en-US" sz="2900" dirty="0">
              <a:latin typeface="仿宋_GB2312"/>
              <a:ea typeface="仿宋_GB2312"/>
              <a:cs typeface="+mn-cs"/>
            </a:endParaRPr>
          </a:p>
        </p:txBody>
      </p:sp>
      <p:sp>
        <p:nvSpPr>
          <p:cNvPr id="69636" name="Text Box 5"/>
          <p:cNvSpPr txBox="1"/>
          <p:nvPr/>
        </p:nvSpPr>
        <p:spPr>
          <a:xfrm>
            <a:off x="395288" y="1412875"/>
            <a:ext cx="1873250" cy="1160463"/>
          </a:xfrm>
          <a:prstGeom prst="rect">
            <a:avLst/>
          </a:prstGeom>
          <a:noFill/>
          <a:ln w="9525">
            <a:noFill/>
          </a:ln>
        </p:spPr>
        <p:txBody>
          <a:bodyPr>
            <a:spAutoFit/>
          </a:bodyPr>
          <a:p>
            <a:pPr eaLnBrk="1" hangingPunct="1">
              <a:spcBef>
                <a:spcPct val="50000"/>
              </a:spcBef>
            </a:pPr>
            <a:r>
              <a:rPr lang="zh-CN" altLang="en-US" sz="2800" b="1" dirty="0">
                <a:solidFill>
                  <a:srgbClr val="FF0000"/>
                </a:solidFill>
                <a:latin typeface="楷体_GB2312"/>
                <a:ea typeface="楷体_GB2312"/>
              </a:rPr>
              <a:t>有</a:t>
            </a:r>
            <a:r>
              <a:rPr lang="en-US" altLang="zh-CN" sz="2800" b="1" dirty="0">
                <a:solidFill>
                  <a:srgbClr val="FF0000"/>
                </a:solidFill>
                <a:latin typeface="楷体_GB2312"/>
                <a:ea typeface="楷体_GB2312"/>
              </a:rPr>
              <a:t>Student</a:t>
            </a:r>
            <a:endParaRPr lang="en-US" altLang="zh-CN" sz="2800" b="1" dirty="0">
              <a:solidFill>
                <a:srgbClr val="FF0000"/>
              </a:solidFill>
              <a:latin typeface="楷体_GB2312"/>
              <a:ea typeface="楷体_GB2312"/>
            </a:endParaRPr>
          </a:p>
          <a:p>
            <a:pPr eaLnBrk="1" hangingPunct="1">
              <a:spcBef>
                <a:spcPct val="50000"/>
              </a:spcBef>
            </a:pPr>
            <a:r>
              <a:rPr lang="zh-CN" altLang="en-US" sz="2800" b="1" dirty="0">
                <a:solidFill>
                  <a:srgbClr val="FF0000"/>
                </a:solidFill>
                <a:latin typeface="楷体_GB2312"/>
                <a:ea typeface="楷体_GB2312"/>
              </a:rPr>
              <a:t>关系：</a:t>
            </a:r>
            <a:endParaRPr lang="zh-CN" altLang="en-US" sz="2800" b="1" dirty="0">
              <a:solidFill>
                <a:srgbClr val="FF0000"/>
              </a:solidFill>
              <a:latin typeface="楷体_GB2312"/>
              <a:ea typeface="楷体_GB2312"/>
            </a:endParaRPr>
          </a:p>
        </p:txBody>
      </p:sp>
      <p:graphicFrame>
        <p:nvGraphicFramePr>
          <p:cNvPr id="6" name="表格 5"/>
          <p:cNvGraphicFramePr>
            <a:graphicFrameLocks noGrp="1"/>
          </p:cNvGraphicFramePr>
          <p:nvPr/>
        </p:nvGraphicFramePr>
        <p:xfrm>
          <a:off x="1979613" y="1557338"/>
          <a:ext cx="6559550" cy="2376488"/>
        </p:xfrm>
        <a:graphic>
          <a:graphicData uri="http://schemas.openxmlformats.org/drawingml/2006/table">
            <a:tbl>
              <a:tblPr/>
              <a:tblGrid>
                <a:gridCol w="1311287"/>
                <a:gridCol w="1312066"/>
                <a:gridCol w="1312066"/>
                <a:gridCol w="1312066"/>
                <a:gridCol w="1312066"/>
              </a:tblGrid>
              <a:tr h="295121">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Sno</a:t>
                      </a:r>
                      <a:endParaRPr lang="zh-CN" sz="1600" b="1" kern="1000" dirty="0">
                        <a:solidFill>
                          <a:srgbClr val="C00000"/>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Sname</a:t>
                      </a:r>
                      <a:endParaRPr lang="zh-CN" sz="1600" b="1" kern="1000" dirty="0">
                        <a:solidFill>
                          <a:srgbClr val="C0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Ssex</a:t>
                      </a:r>
                      <a:endParaRPr lang="zh-CN" sz="1600" b="1" kern="1000" dirty="0">
                        <a:solidFill>
                          <a:srgbClr val="C0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C00000"/>
                          </a:solidFill>
                          <a:latin typeface="Times New Roman" panose="02020603050405020304"/>
                          <a:ea typeface="方正书宋简体"/>
                          <a:cs typeface="Times New Roman" panose="02020603050405020304"/>
                        </a:rPr>
                        <a:t>Sage</a:t>
                      </a:r>
                      <a:endParaRPr lang="zh-CN" sz="1600" b="1" kern="1000" dirty="0">
                        <a:solidFill>
                          <a:srgbClr val="C0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Sdept</a:t>
                      </a:r>
                      <a:endParaRPr lang="zh-CN" sz="1600" b="1" kern="1000" dirty="0">
                        <a:solidFill>
                          <a:srgbClr val="C0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李勇</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刘晨</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0811103</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王敏</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张小红</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0821101</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张立</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1">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吴宾</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37">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0821103</a:t>
                      </a:r>
                      <a:endParaRPr lang="zh-CN" sz="1600" b="1"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张海</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984375" y="1852613"/>
          <a:ext cx="6559550" cy="1179513"/>
        </p:xfrm>
        <a:graphic>
          <a:graphicData uri="http://schemas.openxmlformats.org/drawingml/2006/table">
            <a:tbl>
              <a:tblPr/>
              <a:tblGrid>
                <a:gridCol w="1311287"/>
                <a:gridCol w="1312066"/>
                <a:gridCol w="1312066"/>
                <a:gridCol w="1312066"/>
                <a:gridCol w="1312066"/>
              </a:tblGrid>
              <a:tr h="294878">
                <a:tc>
                  <a:txBody>
                    <a:bodyPr/>
                    <a:lstStyle/>
                    <a:p>
                      <a:pPr algn="ctr">
                        <a:spcBef>
                          <a:spcPts val="240"/>
                        </a:spcBef>
                        <a:spcAft>
                          <a:spcPts val="240"/>
                        </a:spcAft>
                      </a:pPr>
                      <a:r>
                        <a:rPr lang="en-US" sz="1600" b="1" kern="1000" dirty="0">
                          <a:solidFill>
                            <a:srgbClr val="0000FF"/>
                          </a:solidFill>
                          <a:latin typeface="Times New Roman" panose="02020603050405020304"/>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李勇</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男</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21</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panose="02020603050405020304"/>
                          <a:ea typeface="方正书宋简体"/>
                          <a:cs typeface="Times New Roman" panose="02020603050405020304"/>
                        </a:rPr>
                        <a:t>计算机系</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78">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0811102</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刘晨</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男</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0000FF"/>
                          </a:solidFill>
                          <a:latin typeface="Times New Roman" panose="02020603050405020304"/>
                          <a:ea typeface="方正书宋简体"/>
                          <a:cs typeface="Times New Roman" panose="02020603050405020304"/>
                        </a:rPr>
                        <a:t>20</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78">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0811103</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王敏</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panose="02020603050405020304"/>
                          <a:ea typeface="方正书宋简体"/>
                          <a:cs typeface="Times New Roman" panose="02020603050405020304"/>
                        </a:rPr>
                        <a:t>女</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20</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78">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0811104</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panose="02020603050405020304"/>
                          <a:ea typeface="方正书宋简体"/>
                          <a:cs typeface="Times New Roman" panose="02020603050405020304"/>
                        </a:rPr>
                        <a:t>张小红</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女</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panose="02020603050405020304"/>
                          <a:ea typeface="方正书宋简体"/>
                          <a:cs typeface="Times New Roman" panose="02020603050405020304"/>
                        </a:rPr>
                        <a:t>19</a:t>
                      </a:r>
                      <a:endParaRPr lang="zh-CN" sz="1600" b="1" kern="100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9721" name="日期占位符 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9722"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学生关系模型</a:t>
            </a:r>
            <a:endParaRPr lang="zh-CN" altLang="en-US" dirty="0">
              <a:solidFill>
                <a:srgbClr val="0000FF"/>
              </a:solidFill>
              <a:latin typeface="楷体_GB2312"/>
              <a:ea typeface="楷体_GB2312"/>
              <a:cs typeface="+mj-cs"/>
            </a:endParaRPr>
          </a:p>
        </p:txBody>
      </p:sp>
      <p:sp>
        <p:nvSpPr>
          <p:cNvPr id="1536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900113" y="1700213"/>
          <a:ext cx="7272338" cy="3529013"/>
        </p:xfrm>
        <a:graphic>
          <a:graphicData uri="http://schemas.openxmlformats.org/drawingml/2006/table">
            <a:tbl>
              <a:tblPr/>
              <a:tblGrid>
                <a:gridCol w="1453777"/>
                <a:gridCol w="1454640"/>
                <a:gridCol w="1454640"/>
                <a:gridCol w="1454640"/>
                <a:gridCol w="1454640"/>
              </a:tblGrid>
              <a:tr h="576972">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学</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号</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姓</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名</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年</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龄</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性</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别</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panose="02020603050405020304"/>
                          <a:ea typeface="方正书宋简体"/>
                          <a:cs typeface="Times New Roman" panose="02020603050405020304"/>
                        </a:rPr>
                        <a:t>所</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在</a:t>
                      </a:r>
                      <a:r>
                        <a:rPr lang="en-US" sz="2000" b="1" kern="1000" dirty="0">
                          <a:solidFill>
                            <a:srgbClr val="FF0000"/>
                          </a:solidFill>
                          <a:latin typeface="Times New Roman" panose="02020603050405020304"/>
                          <a:ea typeface="方正书宋简体"/>
                          <a:cs typeface="Times New Roman" panose="02020603050405020304"/>
                        </a:rPr>
                        <a:t>  </a:t>
                      </a:r>
                      <a:r>
                        <a:rPr lang="zh-CN" sz="2000" b="1" kern="1000" dirty="0">
                          <a:solidFill>
                            <a:srgbClr val="FF0000"/>
                          </a:solidFill>
                          <a:latin typeface="Times New Roman" panose="02020603050405020304"/>
                          <a:ea typeface="方正书宋简体"/>
                          <a:cs typeface="Times New Roman" panose="02020603050405020304"/>
                        </a:rPr>
                        <a:t>系</a:t>
                      </a:r>
                      <a:endParaRPr lang="zh-CN" sz="2000" b="1" kern="1000" dirty="0">
                        <a:solidFill>
                          <a:srgbClr val="FF0000"/>
                        </a:solidFill>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0811101</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李勇</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0811102</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刘晨</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72">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0811103</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王敏</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561">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0821101</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张立</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561">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0821102</a:t>
                      </a:r>
                      <a:endParaRPr lang="zh-CN" sz="2000" b="1" kern="1000">
                        <a:latin typeface="Times New Roman" panose="02020603050405020304"/>
                        <a:ea typeface="方正书宋简体"/>
                        <a:cs typeface="Times New Roman" panose="02020603050405020304"/>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吴宾</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panose="02020603050405020304"/>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406" name="Rectangle 1"/>
          <p:cNvSpPr/>
          <p:nvPr/>
        </p:nvSpPr>
        <p:spPr>
          <a:xfrm>
            <a:off x="0" y="0"/>
            <a:ext cx="9144000" cy="457200"/>
          </a:xfrm>
          <a:prstGeom prst="rect">
            <a:avLst/>
          </a:prstGeom>
          <a:noFill/>
          <a:ln w="9525">
            <a:noFill/>
          </a:ln>
        </p:spPr>
        <p:txBody>
          <a:bodyPr wrap="none" anchor="ctr">
            <a:spAutoFit/>
          </a:bodyPr>
          <a:p>
            <a:pPr indent="252730" defTabSz="914400">
              <a:tabLst>
                <a:tab pos="2667000" algn="ctr"/>
              </a:tabLst>
            </a:pPr>
            <a:r>
              <a:rPr lang="zh-CN" altLang="en-US" sz="800" dirty="0">
                <a:latin typeface="Arial" panose="020B0604020202020204" pitchFamily="34" charset="0"/>
                <a:cs typeface="Arial" panose="020B0604020202020204" pitchFamily="34" charset="0"/>
              </a:rPr>
              <a:t>学生</a:t>
            </a:r>
            <a:endParaRPr lang="zh-CN" altLang="en-US" dirty="0">
              <a:latin typeface="Verdana" panose="020B0604030504040204" pitchFamily="34" charset="0"/>
            </a:endParaRPr>
          </a:p>
        </p:txBody>
      </p:sp>
      <p:sp>
        <p:nvSpPr>
          <p:cNvPr id="1540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投影运算</a:t>
            </a:r>
            <a:endParaRPr lang="zh-CN" altLang="en-US" dirty="0">
              <a:solidFill>
                <a:srgbClr val="0000FF"/>
              </a:solidFill>
              <a:latin typeface="楷体_GB2312"/>
              <a:ea typeface="楷体_GB2312"/>
              <a:cs typeface="+mj-cs"/>
            </a:endParaRPr>
          </a:p>
        </p:txBody>
      </p:sp>
      <p:sp>
        <p:nvSpPr>
          <p:cNvPr id="479236" name="Text Box 4"/>
          <p:cNvSpPr txBox="1"/>
          <p:nvPr/>
        </p:nvSpPr>
        <p:spPr>
          <a:xfrm>
            <a:off x="468313" y="1557338"/>
            <a:ext cx="8305800" cy="1200150"/>
          </a:xfrm>
          <a:prstGeom prst="rect">
            <a:avLst/>
          </a:prstGeom>
          <a:noFill/>
          <a:ln w="9525">
            <a:noFill/>
          </a:ln>
        </p:spPr>
        <p:txBody>
          <a:bodyPr>
            <a:spAutoFit/>
          </a:bodyPr>
          <a:p>
            <a:pPr eaLnBrk="1" hangingPunct="1">
              <a:spcBef>
                <a:spcPct val="50000"/>
              </a:spcBef>
            </a:pPr>
            <a:r>
              <a:rPr lang="zh-CN" altLang="zh-CN" sz="3600" b="1" dirty="0">
                <a:latin typeface="仿宋_GB2312"/>
                <a:ea typeface="仿宋_GB2312"/>
              </a:rPr>
              <a:t>从关系</a:t>
            </a:r>
            <a:r>
              <a:rPr lang="en-US" altLang="zh-CN" sz="3600" b="1" dirty="0">
                <a:latin typeface="仿宋_GB2312"/>
                <a:ea typeface="仿宋_GB2312"/>
              </a:rPr>
              <a:t>R</a:t>
            </a:r>
            <a:r>
              <a:rPr lang="zh-CN" altLang="zh-CN" sz="3600" b="1" dirty="0">
                <a:latin typeface="仿宋_GB2312"/>
                <a:ea typeface="仿宋_GB2312"/>
              </a:rPr>
              <a:t>中选择若干属性，并用这些属性组成一个新的关系。</a:t>
            </a:r>
            <a:endParaRPr lang="zh-CN" altLang="en-US" sz="3600" b="1" dirty="0">
              <a:latin typeface="仿宋_GB2312"/>
              <a:ea typeface="仿宋_GB2312"/>
            </a:endParaRPr>
          </a:p>
        </p:txBody>
      </p:sp>
      <p:sp>
        <p:nvSpPr>
          <p:cNvPr id="479237" name="Text Box 5"/>
          <p:cNvSpPr txBox="1"/>
          <p:nvPr/>
        </p:nvSpPr>
        <p:spPr>
          <a:xfrm>
            <a:off x="1258888" y="3068638"/>
            <a:ext cx="6172200" cy="646112"/>
          </a:xfrm>
          <a:prstGeom prst="rect">
            <a:avLst/>
          </a:prstGeom>
          <a:noFill/>
          <a:ln w="9525">
            <a:noFill/>
          </a:ln>
        </p:spPr>
        <p:txBody>
          <a:bodyPr>
            <a:spAutoFit/>
          </a:bodyPr>
          <a:p>
            <a:pPr eaLnBrk="1" hangingPunct="1">
              <a:spcBef>
                <a:spcPct val="50000"/>
              </a:spcBef>
            </a:pPr>
            <a:r>
              <a:rPr lang="en-US" altLang="zh-CN" sz="2800" b="1" dirty="0">
                <a:solidFill>
                  <a:srgbClr val="FF0000"/>
                </a:solidFill>
                <a:latin typeface="Times New Roman" panose="02020603050405020304" pitchFamily="18" charset="0"/>
              </a:rPr>
              <a:t>Π</a:t>
            </a:r>
            <a:r>
              <a:rPr lang="en-US" altLang="zh-CN" sz="2000" b="1" dirty="0">
                <a:solidFill>
                  <a:srgbClr val="FF0000"/>
                </a:solidFill>
                <a:latin typeface="Times New Roman" panose="02020603050405020304" pitchFamily="18" charset="0"/>
              </a:rPr>
              <a:t>A</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R</a:t>
            </a:r>
            <a:r>
              <a:rPr lang="zh-CN" altLang="en-US" sz="2800" b="1" dirty="0">
                <a:solidFill>
                  <a:srgbClr val="FF0000"/>
                </a:solidFill>
                <a:latin typeface="Times New Roman" panose="02020603050405020304" pitchFamily="18" charset="0"/>
              </a:rPr>
              <a:t>） ＝ （</a:t>
            </a:r>
            <a:r>
              <a:rPr lang="en-US" altLang="zh-CN" sz="2800" b="1" dirty="0">
                <a:solidFill>
                  <a:srgbClr val="FF0000"/>
                </a:solidFill>
                <a:latin typeface="Times New Roman" panose="02020603050405020304" pitchFamily="18" charset="0"/>
              </a:rPr>
              <a:t>t</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A</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 t∈R</a:t>
            </a:r>
            <a:r>
              <a:rPr lang="zh-CN" altLang="en-US" sz="2800" b="1" dirty="0">
                <a:solidFill>
                  <a:srgbClr val="FF0000"/>
                </a:solidFill>
                <a:latin typeface="Times New Roman" panose="02020603050405020304" pitchFamily="18" charset="0"/>
              </a:rPr>
              <a:t>）</a:t>
            </a:r>
            <a:r>
              <a:rPr lang="zh-CN" altLang="en-US" sz="3600" b="1" dirty="0">
                <a:solidFill>
                  <a:srgbClr val="FF0000"/>
                </a:solidFill>
                <a:latin typeface="Times New Roman" panose="02020603050405020304" pitchFamily="18" charset="0"/>
              </a:rPr>
              <a:t> </a:t>
            </a:r>
            <a:endParaRPr lang="zh-CN" altLang="en-US" sz="3600" b="1" dirty="0">
              <a:solidFill>
                <a:srgbClr val="FF0000"/>
              </a:solidFill>
              <a:latin typeface="Times New Roman" panose="02020603050405020304" pitchFamily="18" charset="0"/>
            </a:endParaRPr>
          </a:p>
        </p:txBody>
      </p:sp>
      <p:sp>
        <p:nvSpPr>
          <p:cNvPr id="6" name="AutoShape 6"/>
          <p:cNvSpPr>
            <a:spLocks noChangeArrowheads="1"/>
          </p:cNvSpPr>
          <p:nvPr/>
        </p:nvSpPr>
        <p:spPr bwMode="auto">
          <a:xfrm>
            <a:off x="1619250" y="3933825"/>
            <a:ext cx="1873250" cy="503238"/>
          </a:xfrm>
          <a:prstGeom prst="wedgeRoundRectCallout">
            <a:avLst>
              <a:gd name="adj1" fmla="val -40272"/>
              <a:gd name="adj2" fmla="val -120647"/>
              <a:gd name="adj3" fmla="val 16667"/>
            </a:avLst>
          </a:prstGeom>
          <a:solidFill>
            <a:schemeClr val="accent2">
              <a:lumMod val="20000"/>
              <a:lumOff val="80000"/>
              <a:alpha val="29000"/>
            </a:schemeClr>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rPr>
              <a:t>属性列序列</a:t>
            </a:r>
            <a:endParaRPr kumimoji="0" lang="zh-CN" altLang="en-US" sz="2400" b="1" i="0" u="none" strike="noStrike" kern="1200" cap="none" spc="0" normalizeH="0" baseline="0" noProof="0" dirty="0">
              <a:ln>
                <a:noFill/>
              </a:ln>
              <a:solidFill>
                <a:srgbClr val="008000"/>
              </a:solidFill>
              <a:effectLst/>
              <a:uLnTx/>
              <a:uFillTx/>
              <a:latin typeface="方正姚体" panose="02010601030101010101" pitchFamily="2" charset="-122"/>
              <a:ea typeface="方正姚体" panose="02010601030101010101" pitchFamily="2" charset="-122"/>
              <a:cs typeface="+mn-cs"/>
            </a:endParaRPr>
          </a:p>
        </p:txBody>
      </p:sp>
      <p:sp>
        <p:nvSpPr>
          <p:cNvPr id="70662" name="日期占位符 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0663"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6"/>
                                        </p:tgtEl>
                                        <p:attrNameLst>
                                          <p:attrName>style.visibility</p:attrName>
                                        </p:attrNameLst>
                                      </p:cBhvr>
                                      <p:to>
                                        <p:strVal val="visible"/>
                                      </p:to>
                                    </p:set>
                                    <p:animEffect transition="in" filter="blinds(horizontal)">
                                      <p:cBhvr>
                                        <p:cTn id="7" dur="500"/>
                                        <p:tgtEl>
                                          <p:spTgt spid="47923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9237"/>
                                        </p:tgtEl>
                                        <p:attrNameLst>
                                          <p:attrName>style.visibility</p:attrName>
                                        </p:attrNameLst>
                                      </p:cBhvr>
                                      <p:to>
                                        <p:strVal val="visible"/>
                                      </p:to>
                                    </p:set>
                                    <p:animEffect transition="in" filter="blinds(horizontal)">
                                      <p:cBhvr>
                                        <p:cTn id="11" dur="500"/>
                                        <p:tgtEl>
                                          <p:spTgt spid="47923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P spid="479237" grpId="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投影运算示意图</a:t>
            </a:r>
            <a:endParaRPr lang="zh-CN" altLang="en-US" dirty="0">
              <a:solidFill>
                <a:srgbClr val="0000FF"/>
              </a:solidFill>
              <a:latin typeface="楷体_GB2312"/>
              <a:ea typeface="楷体_GB2312"/>
              <a:cs typeface="+mj-cs"/>
            </a:endParaRPr>
          </a:p>
        </p:txBody>
      </p:sp>
      <p:grpSp>
        <p:nvGrpSpPr>
          <p:cNvPr id="2" name="Group 4"/>
          <p:cNvGrpSpPr/>
          <p:nvPr/>
        </p:nvGrpSpPr>
        <p:grpSpPr>
          <a:xfrm>
            <a:off x="1187450" y="1700213"/>
            <a:ext cx="3357563" cy="3205162"/>
            <a:chOff x="864" y="1437"/>
            <a:chExt cx="2115" cy="2019"/>
          </a:xfrm>
        </p:grpSpPr>
        <p:sp>
          <p:nvSpPr>
            <p:cNvPr id="71694" name="Text Box 5"/>
            <p:cNvSpPr txBox="1"/>
            <p:nvPr/>
          </p:nvSpPr>
          <p:spPr>
            <a:xfrm>
              <a:off x="1334" y="1437"/>
              <a:ext cx="705" cy="349"/>
            </a:xfrm>
            <a:prstGeom prst="rect">
              <a:avLst/>
            </a:prstGeom>
            <a:solidFill>
              <a:srgbClr val="FFFFFF"/>
            </a:solidFill>
            <a:ln w="9525">
              <a:noFill/>
            </a:ln>
          </p:spPr>
          <p:txBody>
            <a:bodyPr/>
            <a:p>
              <a:pPr algn="just"/>
              <a:r>
                <a:rPr lang="en-US" altLang="zh-CN" sz="2800" b="1" dirty="0">
                  <a:latin typeface="Times New Roman" panose="02020603050405020304" pitchFamily="18" charset="0"/>
                </a:rPr>
                <a:t>R</a:t>
              </a:r>
              <a:endParaRPr lang="en-US" altLang="zh-CN" sz="2800" b="1" dirty="0">
                <a:latin typeface="Times New Roman" panose="02020603050405020304" pitchFamily="18" charset="0"/>
              </a:endParaRPr>
            </a:p>
          </p:txBody>
        </p:sp>
        <p:sp>
          <p:nvSpPr>
            <p:cNvPr id="71695" name="Text Box 6"/>
            <p:cNvSpPr txBox="1"/>
            <p:nvPr/>
          </p:nvSpPr>
          <p:spPr>
            <a:xfrm>
              <a:off x="864" y="1782"/>
              <a:ext cx="2115" cy="1674"/>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71696" name="Rectangle 7" descr="浅色上对角线"/>
            <p:cNvSpPr/>
            <p:nvPr/>
          </p:nvSpPr>
          <p:spPr>
            <a:xfrm>
              <a:off x="1099" y="1782"/>
              <a:ext cx="470" cy="1674"/>
            </a:xfrm>
            <a:prstGeom prst="rect">
              <a:avLst/>
            </a:prstGeom>
            <a:pattFill prst="ltUpDiag">
              <a:fgClr>
                <a:srgbClr val="FF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71697" name="Rectangle 8" descr="浅色上对角线"/>
            <p:cNvSpPr/>
            <p:nvPr/>
          </p:nvSpPr>
          <p:spPr>
            <a:xfrm>
              <a:off x="2039" y="1782"/>
              <a:ext cx="235" cy="1674"/>
            </a:xfrm>
            <a:prstGeom prst="rect">
              <a:avLst/>
            </a:prstGeom>
            <a:pattFill prst="ltUpDiag">
              <a:fgClr>
                <a:srgbClr val="0000FF"/>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71698" name="Rectangle 9" descr="浅色上对角线"/>
            <p:cNvSpPr/>
            <p:nvPr/>
          </p:nvSpPr>
          <p:spPr>
            <a:xfrm>
              <a:off x="2509" y="1782"/>
              <a:ext cx="235" cy="1674"/>
            </a:xfrm>
            <a:prstGeom prst="rect">
              <a:avLst/>
            </a:prstGeom>
            <a:pattFill prst="ltUpDiag">
              <a:fgClr>
                <a:srgbClr val="008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grpSp>
      <p:grpSp>
        <p:nvGrpSpPr>
          <p:cNvPr id="3" name="Group 10"/>
          <p:cNvGrpSpPr/>
          <p:nvPr/>
        </p:nvGrpSpPr>
        <p:grpSpPr>
          <a:xfrm>
            <a:off x="6319838" y="1989138"/>
            <a:ext cx="1781175" cy="2376487"/>
            <a:chOff x="3918" y="1401"/>
            <a:chExt cx="1122" cy="1497"/>
          </a:xfrm>
        </p:grpSpPr>
        <p:sp>
          <p:nvSpPr>
            <p:cNvPr id="71688" name="Text Box 11"/>
            <p:cNvSpPr txBox="1"/>
            <p:nvPr/>
          </p:nvSpPr>
          <p:spPr>
            <a:xfrm>
              <a:off x="3984" y="1401"/>
              <a:ext cx="1056" cy="381"/>
            </a:xfrm>
            <a:prstGeom prst="rect">
              <a:avLst/>
            </a:prstGeom>
            <a:solidFill>
              <a:srgbClr val="FFFFFF"/>
            </a:solidFill>
            <a:ln w="9525">
              <a:noFill/>
            </a:ln>
          </p:spPr>
          <p:txBody>
            <a:bodyPr/>
            <a:p>
              <a:pPr algn="just"/>
              <a:r>
                <a:rPr lang="en-US" altLang="zh-CN" sz="2800" b="1" dirty="0">
                  <a:latin typeface="宋体" panose="02010600030101010101" pitchFamily="2" charset="-122"/>
                </a:rPr>
                <a:t>Π</a:t>
              </a:r>
              <a:r>
                <a:rPr lang="en-US" altLang="zh-CN" sz="2800" b="1" baseline="-25000" dirty="0">
                  <a:latin typeface="宋体" panose="02010600030101010101" pitchFamily="2" charset="-122"/>
                </a:rPr>
                <a:t>A</a:t>
              </a:r>
              <a:r>
                <a:rPr lang="zh-CN" altLang="en-US" sz="2800" b="1" dirty="0">
                  <a:latin typeface="宋体" panose="02010600030101010101" pitchFamily="2" charset="-122"/>
                </a:rPr>
                <a:t>（</a:t>
              </a:r>
              <a:r>
                <a:rPr lang="en-US" altLang="zh-CN" sz="2800" b="1" dirty="0">
                  <a:latin typeface="宋体" panose="02010600030101010101" pitchFamily="2" charset="-122"/>
                </a:rPr>
                <a:t>R</a:t>
              </a:r>
              <a:r>
                <a:rPr lang="zh-CN" altLang="en-US" sz="2800" b="1" dirty="0">
                  <a:latin typeface="宋体" panose="02010600030101010101" pitchFamily="2" charset="-122"/>
                </a:rPr>
                <a:t>）</a:t>
              </a:r>
              <a:endParaRPr lang="zh-CN" altLang="en-US" sz="2800" b="1" dirty="0">
                <a:latin typeface="Times New Roman" panose="02020603050405020304" pitchFamily="18" charset="0"/>
              </a:endParaRPr>
            </a:p>
          </p:txBody>
        </p:sp>
        <p:grpSp>
          <p:nvGrpSpPr>
            <p:cNvPr id="71689" name="Group 12"/>
            <p:cNvGrpSpPr/>
            <p:nvPr/>
          </p:nvGrpSpPr>
          <p:grpSpPr>
            <a:xfrm>
              <a:off x="3918" y="1782"/>
              <a:ext cx="940" cy="1116"/>
              <a:chOff x="8154" y="6594"/>
              <a:chExt cx="720" cy="936"/>
            </a:xfrm>
          </p:grpSpPr>
          <p:sp>
            <p:nvSpPr>
              <p:cNvPr id="71690" name="Text Box 13"/>
              <p:cNvSpPr txBox="1"/>
              <p:nvPr/>
            </p:nvSpPr>
            <p:spPr>
              <a:xfrm>
                <a:off x="8154" y="6594"/>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71691" name="Rectangle 14" descr="浅色上对角线"/>
              <p:cNvSpPr/>
              <p:nvPr/>
            </p:nvSpPr>
            <p:spPr>
              <a:xfrm>
                <a:off x="8154" y="6594"/>
                <a:ext cx="360" cy="936"/>
              </a:xfrm>
              <a:prstGeom prst="rect">
                <a:avLst/>
              </a:prstGeom>
              <a:pattFill prst="ltUpDiag">
                <a:fgClr>
                  <a:srgbClr val="FF0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71692" name="Rectangle 15" descr="浅色上对角线"/>
              <p:cNvSpPr/>
              <p:nvPr/>
            </p:nvSpPr>
            <p:spPr>
              <a:xfrm>
                <a:off x="8514" y="6594"/>
                <a:ext cx="180" cy="936"/>
              </a:xfrm>
              <a:prstGeom prst="rect">
                <a:avLst/>
              </a:prstGeom>
              <a:pattFill prst="ltUpDiag">
                <a:fgClr>
                  <a:srgbClr val="0000FF"/>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sp>
            <p:nvSpPr>
              <p:cNvPr id="71693" name="Rectangle 16" descr="浅色上对角线"/>
              <p:cNvSpPr/>
              <p:nvPr/>
            </p:nvSpPr>
            <p:spPr>
              <a:xfrm>
                <a:off x="8694" y="6594"/>
                <a:ext cx="180" cy="936"/>
              </a:xfrm>
              <a:prstGeom prst="rect">
                <a:avLst/>
              </a:prstGeom>
              <a:pattFill prst="ltUpDiag">
                <a:fgClr>
                  <a:srgbClr val="008000"/>
                </a:fgClr>
                <a:bgClr>
                  <a:srgbClr val="FFFFFF"/>
                </a:bgClr>
              </a:pattFill>
              <a:ln w="9525" cap="flat" cmpd="sng">
                <a:solidFill>
                  <a:srgbClr val="000000"/>
                </a:solidFill>
                <a:prstDash val="solid"/>
                <a:miter/>
                <a:headEnd type="none" w="med" len="med"/>
                <a:tailEnd type="none" w="med" len="med"/>
              </a:ln>
            </p:spPr>
            <p:txBody>
              <a:bodyPr/>
              <a:p>
                <a:pPr eaLnBrk="1" hangingPunct="1"/>
                <a:endParaRPr lang="zh-CN" altLang="en-US" dirty="0">
                  <a:latin typeface="Verdana" panose="020B0604030504040204" pitchFamily="34" charset="0"/>
                </a:endParaRPr>
              </a:p>
            </p:txBody>
          </p:sp>
        </p:grpSp>
      </p:grpSp>
      <p:sp>
        <p:nvSpPr>
          <p:cNvPr id="481297" name="AutoShape 17"/>
          <p:cNvSpPr/>
          <p:nvPr/>
        </p:nvSpPr>
        <p:spPr>
          <a:xfrm>
            <a:off x="4859338" y="3068638"/>
            <a:ext cx="1296987" cy="792162"/>
          </a:xfrm>
          <a:prstGeom prst="rightArrow">
            <a:avLst>
              <a:gd name="adj1" fmla="val 50000"/>
              <a:gd name="adj2" fmla="val 45002"/>
            </a:avLst>
          </a:prstGeom>
          <a:solidFill>
            <a:srgbClr val="E5FFF8"/>
          </a:solidFill>
          <a:ln w="9525" cap="flat" cmpd="sng">
            <a:solidFill>
              <a:srgbClr val="D60093"/>
            </a:solidFill>
            <a:prstDash val="solid"/>
            <a:miter/>
            <a:headEnd type="none" w="med" len="med"/>
            <a:tailEnd type="none" w="med" len="med"/>
          </a:ln>
        </p:spPr>
        <p:txBody>
          <a:bodyPr wrap="none" anchor="ctr"/>
          <a:p>
            <a:pPr algn="ctr" eaLnBrk="1" hangingPunct="1"/>
            <a:r>
              <a:rPr lang="zh-CN" altLang="en-US" sz="2800" b="1" dirty="0">
                <a:solidFill>
                  <a:srgbClr val="FF0000"/>
                </a:solidFill>
                <a:latin typeface="楷体_GB2312"/>
                <a:ea typeface="楷体_GB2312"/>
              </a:rPr>
              <a:t>投影</a:t>
            </a:r>
            <a:endParaRPr lang="zh-CN" altLang="en-US" sz="2800" b="1" dirty="0">
              <a:solidFill>
                <a:srgbClr val="FF0000"/>
              </a:solidFill>
              <a:latin typeface="楷体_GB2312"/>
              <a:ea typeface="楷体_GB2312"/>
            </a:endParaRPr>
          </a:p>
        </p:txBody>
      </p:sp>
      <p:sp>
        <p:nvSpPr>
          <p:cNvPr id="71686" name="日期占位符 1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1687" name="灯片编号占位符 1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81297"/>
                                        </p:tgtEl>
                                        <p:attrNameLst>
                                          <p:attrName>style.visibility</p:attrName>
                                        </p:attrNameLst>
                                      </p:cBhvr>
                                      <p:to>
                                        <p:strVal val="visible"/>
                                      </p:to>
                                    </p:set>
                                    <p:anim calcmode="lin" valueType="num">
                                      <p:cBhvr>
                                        <p:cTn id="12" dur="1000" fill="hold"/>
                                        <p:tgtEl>
                                          <p:spTgt spid="481297"/>
                                        </p:tgtEl>
                                        <p:attrNameLst>
                                          <p:attrName>ppt_w</p:attrName>
                                        </p:attrNameLst>
                                      </p:cBhvr>
                                      <p:tavLst>
                                        <p:tav tm="0">
                                          <p:val>
                                            <p:strVal val="#ppt_w*0.70"/>
                                          </p:val>
                                        </p:tav>
                                        <p:tav tm="100000">
                                          <p:val>
                                            <p:strVal val="#ppt_w"/>
                                          </p:val>
                                        </p:tav>
                                      </p:tavLst>
                                    </p:anim>
                                    <p:anim calcmode="lin" valueType="num">
                                      <p:cBhvr>
                                        <p:cTn id="13" dur="1000" fill="hold"/>
                                        <p:tgtEl>
                                          <p:spTgt spid="481297"/>
                                        </p:tgtEl>
                                        <p:attrNameLst>
                                          <p:attrName>ppt_h</p:attrName>
                                        </p:attrNameLst>
                                      </p:cBhvr>
                                      <p:tavLst>
                                        <p:tav tm="0">
                                          <p:val>
                                            <p:strVal val="#ppt_h"/>
                                          </p:val>
                                        </p:tav>
                                        <p:tav tm="100000">
                                          <p:val>
                                            <p:strVal val="#ppt_h"/>
                                          </p:val>
                                        </p:tav>
                                      </p:tavLst>
                                    </p:anim>
                                    <p:animEffect transition="in" filter="fade">
                                      <p:cBhvr>
                                        <p:cTn id="14" dur="1000"/>
                                        <p:tgtEl>
                                          <p:spTgt spid="48129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投影运算示例</a:t>
            </a:r>
            <a:endParaRPr lang="zh-CN" altLang="en-US" dirty="0">
              <a:solidFill>
                <a:srgbClr val="0000FF"/>
              </a:solidFill>
              <a:latin typeface="楷体_GB2312"/>
              <a:ea typeface="楷体_GB2312"/>
              <a:cs typeface="+mj-cs"/>
            </a:endParaRPr>
          </a:p>
        </p:txBody>
      </p:sp>
      <p:sp>
        <p:nvSpPr>
          <p:cNvPr id="72707" name="Rectangle 3"/>
          <p:cNvSpPr>
            <a:spLocks noGrp="1"/>
          </p:cNvSpPr>
          <p:nvPr>
            <p:ph idx="1"/>
          </p:nvPr>
        </p:nvSpPr>
        <p:spPr>
          <a:xfrm>
            <a:off x="539750" y="4076700"/>
            <a:ext cx="6335713" cy="1439863"/>
          </a:xfrm>
          <a:ln/>
        </p:spPr>
        <p:txBody>
          <a:bodyPr vert="horz" wrap="square" lIns="91440" tIns="45720" rIns="91440" bIns="45720" anchor="t"/>
          <a:p>
            <a:pPr/>
            <a:r>
              <a:rPr lang="zh-CN" altLang="en-US" sz="2900" dirty="0">
                <a:latin typeface="仿宋_GB2312"/>
                <a:ea typeface="+mn-ea"/>
                <a:cs typeface="+mn-cs"/>
              </a:rPr>
              <a:t>例</a:t>
            </a:r>
            <a:r>
              <a:rPr lang="en-US" altLang="zh-CN" sz="2900" dirty="0">
                <a:latin typeface="仿宋_GB2312"/>
                <a:ea typeface="+mn-ea"/>
                <a:cs typeface="+mn-cs"/>
              </a:rPr>
              <a:t>2.</a:t>
            </a:r>
            <a:r>
              <a:rPr lang="zh-CN" altLang="en-US" sz="2900" dirty="0">
                <a:latin typeface="仿宋_GB2312"/>
                <a:ea typeface="+mn-ea"/>
                <a:cs typeface="+mn-cs"/>
              </a:rPr>
              <a:t>查询学生的姓名和所在系。</a:t>
            </a:r>
            <a:endParaRPr lang="zh-CN" altLang="en-US" sz="2900" dirty="0">
              <a:latin typeface="仿宋_GB2312"/>
              <a:ea typeface="+mn-ea"/>
              <a:cs typeface="+mn-cs"/>
            </a:endParaRPr>
          </a:p>
          <a:p>
            <a:pPr>
              <a:buFontTx/>
              <a:buNone/>
            </a:pPr>
            <a:r>
              <a:rPr lang="zh-CN" altLang="en-US" sz="2900" dirty="0">
                <a:latin typeface="仿宋_GB2312"/>
                <a:ea typeface="+mn-ea"/>
                <a:cs typeface="+mn-cs"/>
              </a:rPr>
              <a:t>   </a:t>
            </a:r>
            <a:r>
              <a:rPr lang="zh-CN" altLang="en-US" sz="2900" dirty="0">
                <a:solidFill>
                  <a:srgbClr val="D60093"/>
                </a:solidFill>
                <a:latin typeface="仿宋_GB2312"/>
                <a:ea typeface="+mn-ea"/>
                <a:cs typeface="+mn-cs"/>
              </a:rPr>
              <a:t>∏</a:t>
            </a:r>
            <a:r>
              <a:rPr lang="en-US" altLang="zh-CN" sz="2900" baseline="-25000" dirty="0">
                <a:solidFill>
                  <a:srgbClr val="D60093"/>
                </a:solidFill>
                <a:latin typeface="仿宋_GB2312"/>
                <a:ea typeface="+mn-ea"/>
                <a:cs typeface="+mn-cs"/>
              </a:rPr>
              <a:t>sname</a:t>
            </a:r>
            <a:r>
              <a:rPr lang="zh-CN" altLang="en-US" sz="2900" baseline="-25000" dirty="0">
                <a:solidFill>
                  <a:srgbClr val="D60093"/>
                </a:solidFill>
                <a:latin typeface="仿宋_GB2312"/>
                <a:ea typeface="+mn-ea"/>
                <a:cs typeface="+mn-cs"/>
              </a:rPr>
              <a:t>，</a:t>
            </a:r>
            <a:r>
              <a:rPr lang="en-US" altLang="zh-CN" sz="2900" baseline="-25000" dirty="0">
                <a:solidFill>
                  <a:srgbClr val="D60093"/>
                </a:solidFill>
                <a:latin typeface="仿宋_GB2312"/>
                <a:ea typeface="+mn-ea"/>
                <a:cs typeface="+mn-cs"/>
              </a:rPr>
              <a:t>sdept</a:t>
            </a:r>
            <a:r>
              <a:rPr lang="zh-CN" altLang="en-US" sz="2900" dirty="0">
                <a:solidFill>
                  <a:srgbClr val="D60093"/>
                </a:solidFill>
                <a:latin typeface="仿宋_GB2312"/>
                <a:ea typeface="+mn-ea"/>
                <a:cs typeface="+mn-cs"/>
              </a:rPr>
              <a:t>（</a:t>
            </a:r>
            <a:r>
              <a:rPr lang="en-US" altLang="zh-CN" sz="2900" dirty="0">
                <a:solidFill>
                  <a:srgbClr val="D60093"/>
                </a:solidFill>
                <a:latin typeface="仿宋_GB2312"/>
                <a:ea typeface="+mn-ea"/>
                <a:cs typeface="+mn-cs"/>
              </a:rPr>
              <a:t>Student</a:t>
            </a:r>
            <a:r>
              <a:rPr lang="zh-CN" altLang="en-US" sz="2900" dirty="0">
                <a:solidFill>
                  <a:srgbClr val="D60093"/>
                </a:solidFill>
                <a:latin typeface="仿宋_GB2312"/>
                <a:ea typeface="+mn-ea"/>
                <a:cs typeface="+mn-cs"/>
              </a:rPr>
              <a:t>）</a:t>
            </a:r>
            <a:r>
              <a:rPr lang="zh-CN" altLang="en-US" sz="2900" dirty="0">
                <a:latin typeface="仿宋_GB2312"/>
                <a:ea typeface="仿宋_GB2312"/>
                <a:cs typeface="+mn-cs"/>
              </a:rPr>
              <a:t> </a:t>
            </a:r>
            <a:endParaRPr lang="zh-CN" altLang="en-US" sz="2900" dirty="0">
              <a:latin typeface="仿宋_GB2312"/>
              <a:ea typeface="仿宋_GB2312"/>
              <a:cs typeface="+mn-cs"/>
            </a:endParaRPr>
          </a:p>
        </p:txBody>
      </p:sp>
      <p:sp>
        <p:nvSpPr>
          <p:cNvPr id="72708" name="Text Box 4"/>
          <p:cNvSpPr txBox="1"/>
          <p:nvPr/>
        </p:nvSpPr>
        <p:spPr>
          <a:xfrm>
            <a:off x="250825" y="1412875"/>
            <a:ext cx="1800225" cy="1160463"/>
          </a:xfrm>
          <a:prstGeom prst="rect">
            <a:avLst/>
          </a:prstGeom>
          <a:noFill/>
          <a:ln w="9525">
            <a:noFill/>
          </a:ln>
        </p:spPr>
        <p:txBody>
          <a:bodyPr>
            <a:spAutoFit/>
          </a:bodyPr>
          <a:p>
            <a:pPr eaLnBrk="1" hangingPunct="1">
              <a:spcBef>
                <a:spcPct val="50000"/>
              </a:spcBef>
            </a:pPr>
            <a:r>
              <a:rPr lang="zh-CN" altLang="en-US" sz="2800" b="1" dirty="0">
                <a:solidFill>
                  <a:srgbClr val="FF0000"/>
                </a:solidFill>
                <a:latin typeface="楷体_GB2312"/>
                <a:ea typeface="楷体_GB2312"/>
              </a:rPr>
              <a:t>有</a:t>
            </a:r>
            <a:r>
              <a:rPr lang="en-US" altLang="zh-CN" sz="2800" b="1" dirty="0">
                <a:solidFill>
                  <a:srgbClr val="FF0000"/>
                </a:solidFill>
                <a:latin typeface="楷体_GB2312"/>
                <a:ea typeface="楷体_GB2312"/>
              </a:rPr>
              <a:t>Student</a:t>
            </a:r>
            <a:endParaRPr lang="en-US" altLang="zh-CN" sz="2800" b="1" dirty="0">
              <a:solidFill>
                <a:srgbClr val="FF0000"/>
              </a:solidFill>
              <a:latin typeface="楷体_GB2312"/>
              <a:ea typeface="楷体_GB2312"/>
            </a:endParaRPr>
          </a:p>
          <a:p>
            <a:pPr eaLnBrk="1" hangingPunct="1">
              <a:spcBef>
                <a:spcPct val="50000"/>
              </a:spcBef>
            </a:pPr>
            <a:r>
              <a:rPr lang="zh-CN" altLang="en-US" sz="2800" b="1" dirty="0">
                <a:solidFill>
                  <a:srgbClr val="FF0000"/>
                </a:solidFill>
                <a:latin typeface="楷体_GB2312"/>
                <a:ea typeface="楷体_GB2312"/>
              </a:rPr>
              <a:t>关系：</a:t>
            </a:r>
            <a:endParaRPr lang="zh-CN" altLang="en-US" sz="2800" b="1" dirty="0">
              <a:solidFill>
                <a:srgbClr val="FF0000"/>
              </a:solidFill>
              <a:latin typeface="楷体_GB2312"/>
              <a:ea typeface="楷体_GB2312"/>
            </a:endParaRPr>
          </a:p>
        </p:txBody>
      </p:sp>
      <p:graphicFrame>
        <p:nvGraphicFramePr>
          <p:cNvPr id="8" name="表格 7"/>
          <p:cNvGraphicFramePr>
            <a:graphicFrameLocks noGrp="1"/>
          </p:cNvGraphicFramePr>
          <p:nvPr/>
        </p:nvGraphicFramePr>
        <p:xfrm>
          <a:off x="2051050" y="1412875"/>
          <a:ext cx="6561138" cy="2376488"/>
        </p:xfrm>
        <a:graphic>
          <a:graphicData uri="http://schemas.openxmlformats.org/drawingml/2006/table">
            <a:tbl>
              <a:tblPr/>
              <a:tblGrid>
                <a:gridCol w="1311604"/>
                <a:gridCol w="1312383"/>
                <a:gridCol w="1312383"/>
                <a:gridCol w="1312383"/>
                <a:gridCol w="1312383"/>
              </a:tblGrid>
              <a:tr h="295122">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Sno</a:t>
                      </a:r>
                      <a:endParaRPr lang="zh-CN" sz="1600" b="1" kern="1000" dirty="0">
                        <a:solidFill>
                          <a:srgbClr val="C00000"/>
                        </a:solidFill>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Sname</a:t>
                      </a:r>
                      <a:endParaRPr lang="zh-CN" sz="1600" b="1" kern="1000" dirty="0">
                        <a:solidFill>
                          <a:srgbClr val="C00000"/>
                        </a:solidFill>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Ssex</a:t>
                      </a:r>
                      <a:endParaRPr lang="zh-CN" sz="1600" b="1" kern="1000" dirty="0">
                        <a:solidFill>
                          <a:srgbClr val="C00000"/>
                        </a:solidFill>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C00000"/>
                          </a:solidFill>
                          <a:latin typeface="Times New Roman" panose="02020603050405020304"/>
                          <a:ea typeface="方正书宋简体"/>
                          <a:cs typeface="Times New Roman" panose="02020603050405020304"/>
                        </a:rPr>
                        <a:t>Sage</a:t>
                      </a:r>
                      <a:endParaRPr lang="zh-CN" sz="1600" b="1" kern="1000" dirty="0">
                        <a:solidFill>
                          <a:srgbClr val="C00000"/>
                        </a:solidFill>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panose="02020603050405020304"/>
                          <a:ea typeface="方正书宋简体"/>
                          <a:cs typeface="Times New Roman" panose="02020603050405020304"/>
                        </a:rPr>
                        <a:t>Sdept</a:t>
                      </a:r>
                      <a:endParaRPr lang="zh-CN" sz="1600" b="1" kern="1000" dirty="0">
                        <a:solidFill>
                          <a:srgbClr val="C00000"/>
                        </a:solidFill>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李勇</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刘晨</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0811103</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王敏</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张小红</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0821101</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张立</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吴宾</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37">
                <a:tc>
                  <a:txBody>
                    <a:bodyPr/>
                    <a:lstStyle/>
                    <a:p>
                      <a:pPr algn="ctr">
                        <a:spcBef>
                          <a:spcPts val="240"/>
                        </a:spcBef>
                        <a:spcAft>
                          <a:spcPts val="240"/>
                        </a:spcAft>
                      </a:pPr>
                      <a:r>
                        <a:rPr lang="en-US" sz="1600" b="1" kern="1000">
                          <a:latin typeface="Times New Roman" panose="02020603050405020304"/>
                          <a:ea typeface="方正书宋简体"/>
                          <a:cs typeface="Times New Roman" panose="02020603050405020304"/>
                        </a:rPr>
                        <a:t>0821103</a:t>
                      </a:r>
                      <a:endParaRPr lang="zh-CN" sz="1600" b="1" kern="1000">
                        <a:latin typeface="Times New Roman" panose="02020603050405020304"/>
                        <a:ea typeface="方正书宋简体"/>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张海</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panose="02020603050405020304"/>
                          <a:ea typeface="方正书宋简体"/>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panose="02020603050405020304"/>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3359150" y="1412875"/>
          <a:ext cx="1312863" cy="2376488"/>
        </p:xfrm>
        <a:graphic>
          <a:graphicData uri="http://schemas.openxmlformats.org/drawingml/2006/table">
            <a:tbl>
              <a:tblPr/>
              <a:tblGrid>
                <a:gridCol w="1312863"/>
              </a:tblGrid>
              <a:tr h="295122">
                <a:tc>
                  <a:txBody>
                    <a:bodyPr/>
                    <a:lstStyle/>
                    <a:p>
                      <a:pPr algn="ctr">
                        <a:spcBef>
                          <a:spcPts val="240"/>
                        </a:spcBef>
                        <a:spcAft>
                          <a:spcPts val="240"/>
                        </a:spcAft>
                      </a:pPr>
                      <a:r>
                        <a:rPr lang="en-US" sz="16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李勇</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刘晨</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王敏</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张小红</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张立</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吴宾</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37">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张海</a:t>
                      </a:r>
                      <a:endParaRPr lang="zh-CN" sz="1600" b="1" kern="1000" dirty="0">
                        <a:solidFill>
                          <a:srgbClr val="0000FF"/>
                        </a:solidFill>
                        <a:latin typeface="Times New Roman" panose="02020603050405020304"/>
                        <a:ea typeface="方正书宋简体"/>
                        <a:cs typeface="Times New Roman" panose="02020603050405020304"/>
                      </a:endParaRPr>
                    </a:p>
                  </a:txBody>
                  <a:tcPr marL="68618" marR="686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7292975" y="1412875"/>
          <a:ext cx="1311275" cy="2376488"/>
        </p:xfrm>
        <a:graphic>
          <a:graphicData uri="http://schemas.openxmlformats.org/drawingml/2006/table">
            <a:tbl>
              <a:tblPr/>
              <a:tblGrid>
                <a:gridCol w="1311275"/>
              </a:tblGrid>
              <a:tr h="295122">
                <a:tc>
                  <a:txBody>
                    <a:bodyPr/>
                    <a:lstStyle/>
                    <a:p>
                      <a:pPr algn="ctr">
                        <a:spcBef>
                          <a:spcPts val="240"/>
                        </a:spcBef>
                        <a:spcAft>
                          <a:spcPts val="240"/>
                        </a:spcAft>
                      </a:pPr>
                      <a:r>
                        <a:rPr lang="en-US" sz="1600" b="1" kern="1000" dirty="0" err="1">
                          <a:solidFill>
                            <a:srgbClr val="0000FF"/>
                          </a:solidFill>
                          <a:latin typeface="Times New Roman" panose="02020603050405020304"/>
                          <a:ea typeface="方正书宋简体"/>
                          <a:cs typeface="Times New Roman" panose="02020603050405020304"/>
                        </a:rPr>
                        <a:t>Sdept</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计算机系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信息管理系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22">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信息管理系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37">
                <a:tc>
                  <a:txBody>
                    <a:bodyPr/>
                    <a:lstStyle/>
                    <a:p>
                      <a:pPr algn="ctr">
                        <a:spcBef>
                          <a:spcPts val="240"/>
                        </a:spcBef>
                        <a:spcAft>
                          <a:spcPts val="240"/>
                        </a:spcAft>
                      </a:pPr>
                      <a:r>
                        <a:rPr lang="zh-CN" sz="1600" b="1" kern="1000" dirty="0">
                          <a:solidFill>
                            <a:srgbClr val="0000FF"/>
                          </a:solidFill>
                          <a:latin typeface="Times New Roman" panose="02020603050405020304"/>
                          <a:ea typeface="方正书宋简体"/>
                          <a:cs typeface="Times New Roman" panose="02020603050405020304"/>
                        </a:rPr>
                        <a:t>信息管理系</a:t>
                      </a:r>
                      <a:endParaRPr lang="zh-CN" sz="1600" b="1" kern="1000" dirty="0">
                        <a:solidFill>
                          <a:srgbClr val="0000FF"/>
                        </a:solidFill>
                        <a:latin typeface="Times New Roman" panose="02020603050405020304"/>
                        <a:ea typeface="方正书宋简体"/>
                        <a:cs typeface="Times New Roman" panose="02020603050405020304"/>
                      </a:endParaRPr>
                    </a:p>
                  </a:txBody>
                  <a:tcPr marL="68535" marR="6853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2802"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2803"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连接运算</a:t>
            </a:r>
            <a:endParaRPr lang="zh-CN" altLang="en-US" dirty="0">
              <a:solidFill>
                <a:srgbClr val="0000FF"/>
              </a:solidFill>
              <a:latin typeface="楷体_GB2312"/>
              <a:ea typeface="楷体_GB2312"/>
              <a:cs typeface="+mj-cs"/>
            </a:endParaRPr>
          </a:p>
        </p:txBody>
      </p:sp>
      <p:sp>
        <p:nvSpPr>
          <p:cNvPr id="73731" name="内容占位符 2"/>
          <p:cNvSpPr>
            <a:spLocks noGrp="1"/>
          </p:cNvSpPr>
          <p:nvPr>
            <p:ph idx="1"/>
          </p:nvPr>
        </p:nvSpPr>
        <p:spPr>
          <a:ln/>
        </p:spPr>
        <p:txBody>
          <a:bodyPr vert="horz" wrap="square" lIns="91440" tIns="45720" rIns="91440" bIns="45720" anchor="t"/>
          <a:p>
            <a:pPr>
              <a:lnSpc>
                <a:spcPct val="100000"/>
              </a:lnSpc>
            </a:pPr>
            <a:r>
              <a:rPr lang="zh-CN" altLang="zh-CN" dirty="0">
                <a:latin typeface="仿宋_GB2312"/>
                <a:ea typeface="仿宋_GB2312"/>
                <a:cs typeface="+mn-cs"/>
              </a:rPr>
              <a:t>连接运算用来连接相互之间有联系的两个关系，从而产生一个新的关系。</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连接运算具有如下几种形式：</a:t>
            </a:r>
            <a:endParaRPr lang="zh-CN" altLang="zh-CN" dirty="0">
              <a:latin typeface="仿宋_GB2312"/>
              <a:ea typeface="仿宋_GB2312"/>
              <a:cs typeface="+mn-cs"/>
            </a:endParaRPr>
          </a:p>
          <a:p>
            <a:pPr lvl="1">
              <a:lnSpc>
                <a:spcPct val="100000"/>
              </a:lnSpc>
            </a:pPr>
            <a:r>
              <a:rPr lang="zh-CN" altLang="zh-CN" sz="3200" dirty="0">
                <a:latin typeface="仿宋_GB2312"/>
                <a:ea typeface="仿宋_GB2312"/>
              </a:rPr>
              <a:t>θ连接</a:t>
            </a:r>
            <a:endParaRPr lang="zh-CN" altLang="zh-CN" sz="3200" dirty="0">
              <a:latin typeface="仿宋_GB2312"/>
              <a:ea typeface="仿宋_GB2312"/>
            </a:endParaRPr>
          </a:p>
          <a:p>
            <a:pPr lvl="1">
              <a:lnSpc>
                <a:spcPct val="100000"/>
              </a:lnSpc>
            </a:pPr>
            <a:r>
              <a:rPr lang="zh-CN" altLang="zh-CN" sz="3200" dirty="0">
                <a:latin typeface="仿宋_GB2312"/>
                <a:ea typeface="仿宋_GB2312"/>
              </a:rPr>
              <a:t>等值连接（θ连接的特例）</a:t>
            </a:r>
            <a:endParaRPr lang="zh-CN" altLang="zh-CN" sz="3200" dirty="0">
              <a:latin typeface="仿宋_GB2312"/>
              <a:ea typeface="仿宋_GB2312"/>
            </a:endParaRPr>
          </a:p>
          <a:p>
            <a:pPr lvl="1">
              <a:lnSpc>
                <a:spcPct val="100000"/>
              </a:lnSpc>
            </a:pPr>
            <a:r>
              <a:rPr lang="zh-CN" altLang="zh-CN" sz="3200" dirty="0">
                <a:latin typeface="仿宋_GB2312"/>
                <a:ea typeface="仿宋_GB2312"/>
              </a:rPr>
              <a:t>自然连接</a:t>
            </a:r>
            <a:endParaRPr lang="zh-CN" altLang="zh-CN" sz="3200" dirty="0">
              <a:latin typeface="仿宋_GB2312"/>
              <a:ea typeface="仿宋_GB2312"/>
            </a:endParaRPr>
          </a:p>
          <a:p>
            <a:pPr lvl="1">
              <a:lnSpc>
                <a:spcPct val="100000"/>
              </a:lnSpc>
            </a:pPr>
            <a:r>
              <a:rPr lang="zh-CN" altLang="zh-CN" sz="3200" dirty="0">
                <a:latin typeface="仿宋_GB2312"/>
                <a:ea typeface="仿宋_GB2312"/>
              </a:rPr>
              <a:t>外部连接（或称外连接）</a:t>
            </a:r>
            <a:endParaRPr lang="zh-CN" altLang="zh-CN" sz="3200" dirty="0">
              <a:latin typeface="仿宋_GB2312"/>
              <a:ea typeface="仿宋_GB2312"/>
            </a:endParaRPr>
          </a:p>
          <a:p>
            <a:pPr lvl="1">
              <a:lnSpc>
                <a:spcPct val="100000"/>
              </a:lnSpc>
            </a:pPr>
            <a:r>
              <a:rPr lang="zh-CN" altLang="zh-CN" sz="3200" dirty="0">
                <a:latin typeface="仿宋_GB2312"/>
                <a:ea typeface="仿宋_GB2312"/>
              </a:rPr>
              <a:t>半连接</a:t>
            </a:r>
            <a:endParaRPr lang="zh-CN" altLang="en-US" sz="3200" dirty="0">
              <a:latin typeface="仿宋_GB2312"/>
              <a:ea typeface="仿宋_GB2312"/>
            </a:endParaRPr>
          </a:p>
        </p:txBody>
      </p:sp>
      <p:sp>
        <p:nvSpPr>
          <p:cNvPr id="737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373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ln/>
        </p:spPr>
        <p:txBody>
          <a:bodyPr vert="horz" wrap="square" lIns="91440" tIns="45720" rIns="91440" bIns="45720" anchor="b"/>
          <a:p>
            <a:pPr/>
            <a:r>
              <a:rPr lang="zh-CN" altLang="zh-CN" sz="4400" dirty="0">
                <a:solidFill>
                  <a:srgbClr val="0000FF"/>
                </a:solidFill>
                <a:latin typeface="楷体_GB2312"/>
                <a:ea typeface="楷体_GB2312"/>
                <a:cs typeface="+mj-cs"/>
              </a:rPr>
              <a:t>θ连接</a:t>
            </a:r>
            <a:endParaRPr lang="zh-CN" altLang="en-US" dirty="0">
              <a:solidFill>
                <a:srgbClr val="0000FF"/>
              </a:solidFill>
              <a:latin typeface="楷体_GB2312"/>
              <a:ea typeface="楷体_GB2312"/>
              <a:cs typeface="+mj-cs"/>
            </a:endParaRPr>
          </a:p>
        </p:txBody>
      </p:sp>
      <p:sp>
        <p:nvSpPr>
          <p:cNvPr id="74755" name="内容占位符 2"/>
          <p:cNvSpPr>
            <a:spLocks noGrp="1"/>
          </p:cNvSpPr>
          <p:nvPr>
            <p:ph idx="1"/>
          </p:nvPr>
        </p:nvSpPr>
        <p:spPr>
          <a:xfrm>
            <a:off x="611188" y="2349500"/>
            <a:ext cx="8064500" cy="3743325"/>
          </a:xfrm>
          <a:ln/>
        </p:spPr>
        <p:txBody>
          <a:bodyPr vert="horz" wrap="square" lIns="91440" tIns="45720" rIns="91440" bIns="45720" anchor="t"/>
          <a:p>
            <a:pPr/>
            <a:r>
              <a:rPr lang="en-US" altLang="zh-CN" dirty="0">
                <a:latin typeface="仿宋_GB2312"/>
                <a:ea typeface="仿宋_GB2312"/>
                <a:cs typeface="+mn-cs"/>
              </a:rPr>
              <a:t>A</a:t>
            </a:r>
            <a:r>
              <a:rPr lang="zh-CN" altLang="en-US" dirty="0">
                <a:latin typeface="仿宋_GB2312"/>
                <a:ea typeface="仿宋_GB2312"/>
                <a:cs typeface="+mn-cs"/>
              </a:rPr>
              <a:t>、</a:t>
            </a:r>
            <a:r>
              <a:rPr lang="en-US" altLang="zh-CN" dirty="0">
                <a:latin typeface="仿宋_GB2312"/>
                <a:ea typeface="仿宋_GB2312"/>
                <a:cs typeface="+mn-cs"/>
              </a:rPr>
              <a:t>B</a:t>
            </a:r>
            <a:r>
              <a:rPr lang="zh-CN" altLang="zh-CN" dirty="0">
                <a:latin typeface="仿宋_GB2312"/>
                <a:ea typeface="仿宋_GB2312"/>
                <a:cs typeface="+mn-cs"/>
              </a:rPr>
              <a:t>是关系</a:t>
            </a:r>
            <a:r>
              <a:rPr lang="en-US" altLang="zh-CN" dirty="0">
                <a:latin typeface="仿宋_GB2312"/>
                <a:ea typeface="仿宋_GB2312"/>
                <a:cs typeface="+mn-cs"/>
              </a:rPr>
              <a:t>R</a:t>
            </a:r>
            <a:r>
              <a:rPr lang="zh-CN" altLang="zh-CN" dirty="0">
                <a:latin typeface="仿宋_GB2312"/>
                <a:ea typeface="仿宋_GB2312"/>
                <a:cs typeface="+mn-cs"/>
              </a:rPr>
              <a:t>和</a:t>
            </a:r>
            <a:r>
              <a:rPr lang="en-US" altLang="zh-CN" dirty="0">
                <a:latin typeface="仿宋_GB2312"/>
                <a:ea typeface="仿宋_GB2312"/>
                <a:cs typeface="+mn-cs"/>
              </a:rPr>
              <a:t>S</a:t>
            </a:r>
            <a:r>
              <a:rPr lang="zh-CN" altLang="zh-CN" dirty="0">
                <a:latin typeface="仿宋_GB2312"/>
                <a:ea typeface="仿宋_GB2312"/>
                <a:cs typeface="+mn-cs"/>
              </a:rPr>
              <a:t>上语义相同的属性或属性组，</a:t>
            </a:r>
            <a:endParaRPr lang="en-US" altLang="zh-CN" dirty="0">
              <a:latin typeface="仿宋_GB2312"/>
              <a:ea typeface="仿宋_GB2312"/>
              <a:cs typeface="+mn-cs"/>
            </a:endParaRPr>
          </a:p>
          <a:p>
            <a:pPr/>
            <a:r>
              <a:rPr lang="zh-CN" altLang="zh-CN" dirty="0">
                <a:latin typeface="仿宋_GB2312"/>
                <a:ea typeface="仿宋_GB2312"/>
                <a:cs typeface="+mn-cs"/>
              </a:rPr>
              <a:t>θ是比较运算符。</a:t>
            </a:r>
            <a:endParaRPr lang="en-US" altLang="zh-CN" dirty="0">
              <a:latin typeface="仿宋_GB2312"/>
              <a:ea typeface="仿宋_GB2312"/>
              <a:cs typeface="+mn-cs"/>
            </a:endParaRPr>
          </a:p>
          <a:p>
            <a:pPr/>
            <a:r>
              <a:rPr lang="zh-CN" altLang="zh-CN" dirty="0">
                <a:latin typeface="仿宋_GB2312"/>
                <a:ea typeface="仿宋_GB2312"/>
                <a:cs typeface="+mn-cs"/>
              </a:rPr>
              <a:t>连接运算从</a:t>
            </a:r>
            <a:r>
              <a:rPr lang="en-US" altLang="zh-CN" dirty="0">
                <a:latin typeface="仿宋_GB2312"/>
                <a:ea typeface="仿宋_GB2312"/>
                <a:cs typeface="+mn-cs"/>
              </a:rPr>
              <a:t>R</a:t>
            </a:r>
            <a:r>
              <a:rPr lang="zh-CN" altLang="zh-CN" dirty="0">
                <a:latin typeface="仿宋_GB2312"/>
                <a:ea typeface="仿宋_GB2312"/>
                <a:cs typeface="+mn-cs"/>
              </a:rPr>
              <a:t>和</a:t>
            </a:r>
            <a:r>
              <a:rPr lang="en-US" altLang="zh-CN" dirty="0">
                <a:latin typeface="仿宋_GB2312"/>
                <a:ea typeface="仿宋_GB2312"/>
                <a:cs typeface="+mn-cs"/>
              </a:rPr>
              <a:t>S</a:t>
            </a:r>
            <a:r>
              <a:rPr lang="zh-CN" altLang="zh-CN" dirty="0">
                <a:latin typeface="仿宋_GB2312"/>
                <a:ea typeface="仿宋_GB2312"/>
                <a:cs typeface="+mn-cs"/>
              </a:rPr>
              <a:t>的广义笛卡尔积中选择</a:t>
            </a:r>
            <a:r>
              <a:rPr lang="en-US" altLang="zh-CN" dirty="0">
                <a:latin typeface="仿宋_GB2312"/>
                <a:ea typeface="仿宋_GB2312"/>
                <a:cs typeface="+mn-cs"/>
              </a:rPr>
              <a:t>R</a:t>
            </a:r>
            <a:r>
              <a:rPr lang="zh-CN" altLang="zh-CN" dirty="0">
                <a:latin typeface="仿宋_GB2312"/>
                <a:ea typeface="仿宋_GB2312"/>
                <a:cs typeface="+mn-cs"/>
              </a:rPr>
              <a:t>关系在</a:t>
            </a:r>
            <a:r>
              <a:rPr lang="en-US" altLang="zh-CN" dirty="0">
                <a:latin typeface="仿宋_GB2312"/>
                <a:ea typeface="仿宋_GB2312"/>
                <a:cs typeface="+mn-cs"/>
              </a:rPr>
              <a:t>A</a:t>
            </a:r>
            <a:r>
              <a:rPr lang="zh-CN" altLang="zh-CN" dirty="0">
                <a:latin typeface="仿宋_GB2312"/>
                <a:ea typeface="仿宋_GB2312"/>
                <a:cs typeface="+mn-cs"/>
              </a:rPr>
              <a:t>属性组上的值与</a:t>
            </a:r>
            <a:r>
              <a:rPr lang="en-US" altLang="zh-CN" dirty="0">
                <a:latin typeface="仿宋_GB2312"/>
                <a:ea typeface="仿宋_GB2312"/>
                <a:cs typeface="+mn-cs"/>
              </a:rPr>
              <a:t>S</a:t>
            </a:r>
            <a:r>
              <a:rPr lang="zh-CN" altLang="zh-CN" dirty="0">
                <a:latin typeface="仿宋_GB2312"/>
                <a:ea typeface="仿宋_GB2312"/>
                <a:cs typeface="+mn-cs"/>
              </a:rPr>
              <a:t>关系在</a:t>
            </a:r>
            <a:r>
              <a:rPr lang="en-US" altLang="zh-CN" dirty="0">
                <a:latin typeface="仿宋_GB2312"/>
                <a:ea typeface="仿宋_GB2312"/>
                <a:cs typeface="+mn-cs"/>
              </a:rPr>
              <a:t>B</a:t>
            </a:r>
            <a:r>
              <a:rPr lang="zh-CN" altLang="zh-CN" dirty="0">
                <a:latin typeface="仿宋_GB2312"/>
                <a:ea typeface="仿宋_GB2312"/>
                <a:cs typeface="+mn-cs"/>
              </a:rPr>
              <a:t>属性组上</a:t>
            </a:r>
            <a:r>
              <a:rPr lang="zh-CN" altLang="en-US" dirty="0">
                <a:latin typeface="仿宋_GB2312"/>
                <a:ea typeface="仿宋_GB2312"/>
                <a:cs typeface="+mn-cs"/>
              </a:rPr>
              <a:t>的</a:t>
            </a:r>
            <a:r>
              <a:rPr lang="zh-CN" altLang="zh-CN" dirty="0">
                <a:latin typeface="仿宋_GB2312"/>
                <a:ea typeface="仿宋_GB2312"/>
                <a:cs typeface="+mn-cs"/>
              </a:rPr>
              <a:t>值满足θ的元组。</a:t>
            </a:r>
            <a:endParaRPr lang="zh-CN" altLang="en-US" dirty="0">
              <a:latin typeface="仿宋_GB2312"/>
              <a:ea typeface="仿宋_GB2312"/>
              <a:cs typeface="+mn-cs"/>
            </a:endParaRPr>
          </a:p>
        </p:txBody>
      </p:sp>
      <p:sp>
        <p:nvSpPr>
          <p:cNvPr id="747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4757"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4758"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74759" name="Object 3"/>
          <p:cNvGraphicFramePr>
            <a:graphicFrameLocks noChangeAspect="1"/>
          </p:cNvGraphicFramePr>
          <p:nvPr/>
        </p:nvGraphicFramePr>
        <p:xfrm>
          <a:off x="611188" y="1412875"/>
          <a:ext cx="7997825" cy="936625"/>
        </p:xfrm>
        <a:graphic>
          <a:graphicData uri="http://schemas.openxmlformats.org/presentationml/2006/ole">
            <mc:AlternateContent xmlns:mc="http://schemas.openxmlformats.org/markup-compatibility/2006">
              <mc:Choice xmlns:v="urn:schemas-microsoft-com:vml" Requires="v">
                <p:oleObj spid="_x0000_s3084" name="" r:id="rId1" imgW="3625850" imgH="431165" progId="Visio.Drawing.11">
                  <p:embed/>
                </p:oleObj>
              </mc:Choice>
              <mc:Fallback>
                <p:oleObj name="" r:id="rId1" imgW="3625850" imgH="431165" progId="Visio.Drawing.11">
                  <p:embed/>
                  <p:pic>
                    <p:nvPicPr>
                      <p:cNvPr id="0" name="图片 3083"/>
                      <p:cNvPicPr/>
                      <p:nvPr/>
                    </p:nvPicPr>
                    <p:blipFill>
                      <a:blip r:embed="rId2"/>
                      <a:stretch>
                        <a:fillRect/>
                      </a:stretch>
                    </p:blipFill>
                    <p:spPr>
                      <a:xfrm>
                        <a:off x="611188" y="1412875"/>
                        <a:ext cx="7997825" cy="936625"/>
                      </a:xfrm>
                      <a:prstGeom prst="rect">
                        <a:avLst/>
                      </a:prstGeom>
                      <a:noFill/>
                      <a:ln w="38100">
                        <a:noFill/>
                        <a:miter/>
                      </a:ln>
                    </p:spPr>
                  </p:pic>
                </p:oleObj>
              </mc:Fallback>
            </mc:AlternateContent>
          </a:graphicData>
        </a:graphic>
      </p:graphicFrame>
      <p:sp>
        <p:nvSpPr>
          <p:cNvPr id="74760"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等值连接</a:t>
            </a:r>
            <a:endParaRPr lang="zh-CN" altLang="en-US" dirty="0">
              <a:solidFill>
                <a:srgbClr val="0000FF"/>
              </a:solidFill>
              <a:latin typeface="楷体_GB2312"/>
              <a:ea typeface="楷体_GB2312"/>
              <a:cs typeface="+mj-cs"/>
            </a:endParaRPr>
          </a:p>
        </p:txBody>
      </p:sp>
      <p:sp>
        <p:nvSpPr>
          <p:cNvPr id="75779" name="Rectangle 3"/>
          <p:cNvSpPr>
            <a:spLocks noGrp="1"/>
          </p:cNvSpPr>
          <p:nvPr>
            <p:ph idx="1"/>
          </p:nvPr>
        </p:nvSpPr>
        <p:spPr>
          <a:xfrm>
            <a:off x="323850" y="1628775"/>
            <a:ext cx="8424863" cy="2016125"/>
          </a:xfrm>
          <a:ln/>
        </p:spPr>
        <p:txBody>
          <a:bodyPr vert="horz" wrap="square" lIns="91440" tIns="45720" rIns="91440" bIns="45720" anchor="t"/>
          <a:p>
            <a:pPr/>
            <a:r>
              <a:rPr lang="en-US" altLang="zh-CN" dirty="0">
                <a:latin typeface="仿宋_GB2312"/>
                <a:ea typeface="仿宋_GB2312"/>
                <a:cs typeface="+mn-cs"/>
              </a:rPr>
              <a:t>θ</a:t>
            </a:r>
            <a:r>
              <a:rPr lang="zh-CN" altLang="en-US" dirty="0">
                <a:latin typeface="仿宋_GB2312"/>
                <a:ea typeface="仿宋_GB2312"/>
                <a:cs typeface="+mn-cs"/>
              </a:rPr>
              <a:t>为“</a:t>
            </a:r>
            <a:r>
              <a:rPr lang="en-US" altLang="zh-CN" dirty="0">
                <a:latin typeface="仿宋_GB2312"/>
                <a:ea typeface="仿宋_GB2312"/>
                <a:cs typeface="+mn-cs"/>
              </a:rPr>
              <a:t>=”</a:t>
            </a:r>
            <a:r>
              <a:rPr lang="zh-CN" altLang="en-US" dirty="0">
                <a:latin typeface="仿宋_GB2312"/>
                <a:ea typeface="仿宋_GB2312"/>
                <a:cs typeface="+mn-cs"/>
              </a:rPr>
              <a:t>的连接成为等值连接。它是从关系</a:t>
            </a:r>
            <a:r>
              <a:rPr lang="en-US" altLang="zh-CN" dirty="0">
                <a:latin typeface="仿宋_GB2312"/>
                <a:ea typeface="仿宋_GB2312"/>
                <a:cs typeface="+mn-cs"/>
              </a:rPr>
              <a:t>R</a:t>
            </a:r>
            <a:r>
              <a:rPr lang="zh-CN" altLang="en-US" dirty="0">
                <a:latin typeface="仿宋_GB2312"/>
                <a:ea typeface="仿宋_GB2312"/>
                <a:cs typeface="+mn-cs"/>
              </a:rPr>
              <a:t>与</a:t>
            </a:r>
            <a:r>
              <a:rPr lang="en-US" altLang="zh-CN" dirty="0">
                <a:latin typeface="仿宋_GB2312"/>
                <a:ea typeface="仿宋_GB2312"/>
                <a:cs typeface="+mn-cs"/>
              </a:rPr>
              <a:t>S</a:t>
            </a:r>
            <a:r>
              <a:rPr lang="zh-CN" altLang="en-US" dirty="0">
                <a:latin typeface="仿宋_GB2312"/>
                <a:ea typeface="仿宋_GB2312"/>
                <a:cs typeface="+mn-cs"/>
              </a:rPr>
              <a:t>的笛卡尔积中选取</a:t>
            </a:r>
            <a:r>
              <a:rPr lang="en-US" altLang="zh-CN" dirty="0">
                <a:latin typeface="仿宋_GB2312"/>
                <a:ea typeface="仿宋_GB2312"/>
                <a:cs typeface="+mn-cs"/>
              </a:rPr>
              <a:t>A</a:t>
            </a:r>
            <a:r>
              <a:rPr lang="zh-CN" altLang="en-US" dirty="0">
                <a:latin typeface="仿宋_GB2312"/>
                <a:ea typeface="仿宋_GB2312"/>
                <a:cs typeface="+mn-cs"/>
              </a:rPr>
              <a:t>，</a:t>
            </a:r>
            <a:r>
              <a:rPr lang="en-US" altLang="zh-CN" dirty="0">
                <a:latin typeface="仿宋_GB2312"/>
                <a:ea typeface="仿宋_GB2312"/>
                <a:cs typeface="+mn-cs"/>
              </a:rPr>
              <a:t>B</a:t>
            </a:r>
            <a:r>
              <a:rPr lang="zh-CN" altLang="en-US" dirty="0">
                <a:latin typeface="仿宋_GB2312"/>
                <a:ea typeface="仿宋_GB2312"/>
                <a:cs typeface="+mn-cs"/>
              </a:rPr>
              <a:t>属性值相等的那些元组：</a:t>
            </a:r>
            <a:endParaRPr lang="zh-CN" altLang="en-US" dirty="0">
              <a:latin typeface="仿宋_GB2312"/>
              <a:ea typeface="仿宋_GB2312"/>
              <a:cs typeface="+mn-cs"/>
            </a:endParaRPr>
          </a:p>
        </p:txBody>
      </p:sp>
      <p:sp>
        <p:nvSpPr>
          <p:cNvPr id="75780" name="Rectangle 9"/>
          <p:cNvSpPr/>
          <p:nvPr/>
        </p:nvSpPr>
        <p:spPr>
          <a:xfrm>
            <a:off x="0" y="3267075"/>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5781"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5782"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52579" name="Object 3"/>
          <p:cNvGraphicFramePr>
            <a:graphicFrameLocks noChangeAspect="1"/>
          </p:cNvGraphicFramePr>
          <p:nvPr/>
        </p:nvGraphicFramePr>
        <p:xfrm>
          <a:off x="465138" y="3716338"/>
          <a:ext cx="8210550" cy="936625"/>
        </p:xfrm>
        <a:graphic>
          <a:graphicData uri="http://schemas.openxmlformats.org/presentationml/2006/ole">
            <mc:AlternateContent xmlns:mc="http://schemas.openxmlformats.org/markup-compatibility/2006">
              <mc:Choice xmlns:v="urn:schemas-microsoft-com:vml" Requires="v">
                <p:oleObj spid="_x0000_s3085" name="" r:id="rId1" imgW="3625850" imgH="431165" progId="Visio.Drawing.11">
                  <p:embed/>
                </p:oleObj>
              </mc:Choice>
              <mc:Fallback>
                <p:oleObj name="" r:id="rId1" imgW="3625850" imgH="431165" progId="Visio.Drawing.11">
                  <p:embed/>
                  <p:pic>
                    <p:nvPicPr>
                      <p:cNvPr id="0" name="图片 3084"/>
                      <p:cNvPicPr/>
                      <p:nvPr/>
                    </p:nvPicPr>
                    <p:blipFill>
                      <a:blip r:embed="rId2"/>
                      <a:stretch>
                        <a:fillRect/>
                      </a:stretch>
                    </p:blipFill>
                    <p:spPr>
                      <a:xfrm>
                        <a:off x="465138" y="3716338"/>
                        <a:ext cx="8210550" cy="936625"/>
                      </a:xfrm>
                      <a:prstGeom prst="rect">
                        <a:avLst/>
                      </a:prstGeom>
                      <a:noFill/>
                      <a:ln w="38100">
                        <a:noFill/>
                        <a:miter/>
                      </a:ln>
                    </p:spPr>
                  </p:pic>
                </p:oleObj>
              </mc:Fallback>
            </mc:AlternateContent>
          </a:graphicData>
        </a:graphic>
      </p:graphicFrame>
      <p:sp>
        <p:nvSpPr>
          <p:cNvPr id="7578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5785"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blinds(horizontal)">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自然连接</a:t>
            </a:r>
            <a:endParaRPr lang="zh-CN" altLang="en-US" dirty="0">
              <a:solidFill>
                <a:srgbClr val="0000FF"/>
              </a:solidFill>
              <a:latin typeface="楷体_GB2312"/>
              <a:ea typeface="楷体_GB2312"/>
              <a:cs typeface="+mj-cs"/>
            </a:endParaRPr>
          </a:p>
        </p:txBody>
      </p:sp>
      <p:sp>
        <p:nvSpPr>
          <p:cNvPr id="76803" name="Rectangle 3"/>
          <p:cNvSpPr>
            <a:spLocks noGrp="1"/>
          </p:cNvSpPr>
          <p:nvPr>
            <p:ph idx="1"/>
          </p:nvPr>
        </p:nvSpPr>
        <p:spPr>
          <a:xfrm>
            <a:off x="395288" y="1484313"/>
            <a:ext cx="8353425" cy="2665412"/>
          </a:xfrm>
          <a:ln/>
        </p:spPr>
        <p:txBody>
          <a:bodyPr vert="horz" wrap="square" lIns="91440" tIns="45720" rIns="91440" bIns="45720" anchor="t"/>
          <a:p>
            <a:pPr/>
            <a:r>
              <a:rPr lang="zh-CN" altLang="en-US" dirty="0">
                <a:latin typeface="仿宋_GB2312"/>
                <a:ea typeface="仿宋_GB2312"/>
                <a:cs typeface="+mn-cs"/>
              </a:rPr>
              <a:t>是一种特殊的等值连接，它</a:t>
            </a:r>
            <a:r>
              <a:rPr lang="zh-CN" altLang="en-US" dirty="0">
                <a:solidFill>
                  <a:srgbClr val="008000"/>
                </a:solidFill>
                <a:latin typeface="仿宋_GB2312"/>
                <a:ea typeface="仿宋_GB2312"/>
                <a:cs typeface="+mn-cs"/>
              </a:rPr>
              <a:t>去掉了等值连接结果中的重复的属性列</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en-US" dirty="0">
                <a:latin typeface="仿宋_GB2312"/>
                <a:ea typeface="仿宋_GB2312"/>
                <a:cs typeface="+mn-cs"/>
              </a:rPr>
              <a:t>即若</a:t>
            </a:r>
            <a:r>
              <a:rPr lang="en-US" altLang="zh-CN" dirty="0">
                <a:latin typeface="仿宋_GB2312"/>
                <a:ea typeface="仿宋_GB2312"/>
                <a:cs typeface="+mn-cs"/>
              </a:rPr>
              <a:t>R</a:t>
            </a:r>
            <a:r>
              <a:rPr lang="zh-CN" altLang="en-US" dirty="0">
                <a:latin typeface="仿宋_GB2312"/>
                <a:ea typeface="仿宋_GB2312"/>
                <a:cs typeface="+mn-cs"/>
              </a:rPr>
              <a:t>与</a:t>
            </a:r>
            <a:r>
              <a:rPr lang="en-US" altLang="zh-CN" dirty="0">
                <a:latin typeface="仿宋_GB2312"/>
                <a:ea typeface="仿宋_GB2312"/>
                <a:cs typeface="+mn-cs"/>
              </a:rPr>
              <a:t>S</a:t>
            </a:r>
            <a:r>
              <a:rPr lang="zh-CN" altLang="en-US" dirty="0">
                <a:latin typeface="仿宋_GB2312"/>
                <a:ea typeface="仿宋_GB2312"/>
                <a:cs typeface="+mn-cs"/>
              </a:rPr>
              <a:t>具有相同的属性组</a:t>
            </a:r>
            <a:r>
              <a:rPr lang="en-US" altLang="zh-CN" dirty="0">
                <a:latin typeface="仿宋_GB2312"/>
                <a:ea typeface="仿宋_GB2312"/>
                <a:cs typeface="+mn-cs"/>
              </a:rPr>
              <a:t>B</a:t>
            </a:r>
            <a:r>
              <a:rPr lang="zh-CN" altLang="en-US" dirty="0">
                <a:latin typeface="仿宋_GB2312"/>
                <a:ea typeface="仿宋_GB2312"/>
                <a:cs typeface="+mn-cs"/>
              </a:rPr>
              <a:t>，则自然连接可记作：</a:t>
            </a:r>
            <a:endParaRPr lang="zh-CN" altLang="en-US" dirty="0">
              <a:solidFill>
                <a:srgbClr val="FF0000"/>
              </a:solidFill>
              <a:latin typeface="仿宋_GB2312"/>
              <a:ea typeface="仿宋_GB2312"/>
              <a:cs typeface="+mn-cs"/>
            </a:endParaRPr>
          </a:p>
        </p:txBody>
      </p:sp>
      <p:sp>
        <p:nvSpPr>
          <p:cNvPr id="76804" name="Rectangle 5"/>
          <p:cNvSpPr/>
          <p:nvPr/>
        </p:nvSpPr>
        <p:spPr>
          <a:xfrm>
            <a:off x="0" y="3290888"/>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6805"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51553" name="Object 1"/>
          <p:cNvGraphicFramePr>
            <a:graphicFrameLocks noChangeAspect="1"/>
          </p:cNvGraphicFramePr>
          <p:nvPr/>
        </p:nvGraphicFramePr>
        <p:xfrm>
          <a:off x="684213" y="4365625"/>
          <a:ext cx="8221662" cy="863600"/>
        </p:xfrm>
        <a:graphic>
          <a:graphicData uri="http://schemas.openxmlformats.org/presentationml/2006/ole">
            <mc:AlternateContent xmlns:mc="http://schemas.openxmlformats.org/markup-compatibility/2006">
              <mc:Choice xmlns:v="urn:schemas-microsoft-com:vml" Requires="v">
                <p:oleObj spid="_x0000_s3086" name="" r:id="rId1" imgW="3625850" imgH="431165" progId="Visio.Drawing.11">
                  <p:embed/>
                </p:oleObj>
              </mc:Choice>
              <mc:Fallback>
                <p:oleObj name="" r:id="rId1" imgW="3625850" imgH="431165" progId="Visio.Drawing.11">
                  <p:embed/>
                  <p:pic>
                    <p:nvPicPr>
                      <p:cNvPr id="0" name="图片 3085"/>
                      <p:cNvPicPr/>
                      <p:nvPr/>
                    </p:nvPicPr>
                    <p:blipFill>
                      <a:blip r:embed="rId2"/>
                      <a:stretch>
                        <a:fillRect/>
                      </a:stretch>
                    </p:blipFill>
                    <p:spPr>
                      <a:xfrm>
                        <a:off x="684213" y="4365625"/>
                        <a:ext cx="8221662" cy="863600"/>
                      </a:xfrm>
                      <a:prstGeom prst="rect">
                        <a:avLst/>
                      </a:prstGeom>
                      <a:noFill/>
                      <a:ln w="38100">
                        <a:noFill/>
                        <a:miter/>
                      </a:ln>
                    </p:spPr>
                  </p:pic>
                </p:oleObj>
              </mc:Fallback>
            </mc:AlternateContent>
          </a:graphicData>
        </a:graphic>
      </p:graphicFrame>
      <p:sp>
        <p:nvSpPr>
          <p:cNvPr id="76807" name="日期占位符 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6808"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1553"/>
                                        </p:tgtEl>
                                        <p:attrNameLst>
                                          <p:attrName>style.visibility</p:attrName>
                                        </p:attrNameLst>
                                      </p:cBhvr>
                                      <p:to>
                                        <p:strVal val="visible"/>
                                      </p:to>
                                    </p:set>
                                    <p:animEffect transition="in" filter="blinds(horizontal)">
                                      <p:cBhvr>
                                        <p:cTn id="7" dur="500"/>
                                        <p:tgtEl>
                                          <p:spTgt spid="15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原始数据</a:t>
            </a:r>
            <a:endParaRPr lang="zh-CN" altLang="en-US" dirty="0">
              <a:solidFill>
                <a:srgbClr val="0000FF"/>
              </a:solidFill>
              <a:latin typeface="楷体_GB2312"/>
              <a:ea typeface="楷体_GB2312"/>
              <a:cs typeface="+mj-cs"/>
            </a:endParaRPr>
          </a:p>
        </p:txBody>
      </p:sp>
      <p:sp>
        <p:nvSpPr>
          <p:cNvPr id="7782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7828" name="Rectangle 1"/>
          <p:cNvSpPr/>
          <p:nvPr/>
        </p:nvSpPr>
        <p:spPr>
          <a:xfrm>
            <a:off x="0" y="0"/>
            <a:ext cx="9144000" cy="457200"/>
          </a:xfrm>
          <a:prstGeom prst="rect">
            <a:avLst/>
          </a:prstGeom>
          <a:noFill/>
          <a:ln w="9525">
            <a:noFill/>
          </a:ln>
        </p:spPr>
        <p:txBody>
          <a:bodyPr wrap="none" anchor="ctr">
            <a:spAutoFit/>
          </a:bodyPr>
          <a:p>
            <a:endParaRPr lang="zh-CN" altLang="zh-CN" dirty="0">
              <a:latin typeface="Verdana" panose="020B0604030504040204" pitchFamily="34" charset="0"/>
            </a:endParaRPr>
          </a:p>
        </p:txBody>
      </p:sp>
      <p:pic>
        <p:nvPicPr>
          <p:cNvPr id="77829" name="Picture 2"/>
          <p:cNvPicPr>
            <a:picLocks noChangeAspect="1"/>
          </p:cNvPicPr>
          <p:nvPr/>
        </p:nvPicPr>
        <p:blipFill>
          <a:blip r:embed="rId1"/>
          <a:stretch>
            <a:fillRect/>
          </a:stretch>
        </p:blipFill>
        <p:spPr>
          <a:xfrm>
            <a:off x="2916238" y="1341438"/>
            <a:ext cx="4371975" cy="1655762"/>
          </a:xfrm>
          <a:prstGeom prst="rect">
            <a:avLst/>
          </a:prstGeom>
          <a:noFill/>
          <a:ln w="9525">
            <a:noFill/>
          </a:ln>
        </p:spPr>
      </p:pic>
      <p:pic>
        <p:nvPicPr>
          <p:cNvPr id="77830" name="Picture 3"/>
          <p:cNvPicPr>
            <a:picLocks noChangeAspect="1"/>
          </p:cNvPicPr>
          <p:nvPr/>
        </p:nvPicPr>
        <p:blipFill>
          <a:blip r:embed="rId2"/>
          <a:stretch>
            <a:fillRect/>
          </a:stretch>
        </p:blipFill>
        <p:spPr>
          <a:xfrm>
            <a:off x="2916238" y="3141663"/>
            <a:ext cx="4367212" cy="2447925"/>
          </a:xfrm>
          <a:prstGeom prst="rect">
            <a:avLst/>
          </a:prstGeom>
          <a:noFill/>
          <a:ln w="9525">
            <a:noFill/>
          </a:ln>
        </p:spPr>
      </p:pic>
      <p:sp>
        <p:nvSpPr>
          <p:cNvPr id="77831" name="TextBox 9"/>
          <p:cNvSpPr txBox="1"/>
          <p:nvPr/>
        </p:nvSpPr>
        <p:spPr>
          <a:xfrm>
            <a:off x="1835150" y="1412875"/>
            <a:ext cx="1008063" cy="584200"/>
          </a:xfrm>
          <a:prstGeom prst="rect">
            <a:avLst/>
          </a:prstGeom>
          <a:noFill/>
          <a:ln w="9525">
            <a:noFill/>
          </a:ln>
        </p:spPr>
        <p:txBody>
          <a:bodyPr>
            <a:spAutoFit/>
          </a:bodyPr>
          <a:p>
            <a:pPr eaLnBrk="1" hangingPunct="1"/>
            <a:r>
              <a:rPr lang="zh-CN" altLang="en-US" sz="3200" b="1" dirty="0">
                <a:solidFill>
                  <a:srgbClr val="FF0000"/>
                </a:solidFill>
                <a:latin typeface="方正姚体" panose="02010601030101010101" pitchFamily="2" charset="-122"/>
                <a:ea typeface="方正姚体" panose="02010601030101010101" pitchFamily="2" charset="-122"/>
              </a:rPr>
              <a:t>商品</a:t>
            </a:r>
            <a:endParaRPr lang="zh-CN" altLang="en-US" sz="3200" b="1" dirty="0">
              <a:solidFill>
                <a:srgbClr val="FF0000"/>
              </a:solidFill>
              <a:latin typeface="方正姚体" panose="02010601030101010101" pitchFamily="2" charset="-122"/>
              <a:ea typeface="方正姚体" panose="02010601030101010101" pitchFamily="2" charset="-122"/>
            </a:endParaRPr>
          </a:p>
        </p:txBody>
      </p:sp>
      <p:sp>
        <p:nvSpPr>
          <p:cNvPr id="77832" name="TextBox 10"/>
          <p:cNvSpPr txBox="1"/>
          <p:nvPr/>
        </p:nvSpPr>
        <p:spPr>
          <a:xfrm>
            <a:off x="1835150" y="3213100"/>
            <a:ext cx="1008063" cy="584200"/>
          </a:xfrm>
          <a:prstGeom prst="rect">
            <a:avLst/>
          </a:prstGeom>
          <a:noFill/>
          <a:ln w="9525">
            <a:noFill/>
          </a:ln>
        </p:spPr>
        <p:txBody>
          <a:bodyPr>
            <a:spAutoFit/>
          </a:bodyPr>
          <a:p>
            <a:pPr eaLnBrk="1" hangingPunct="1"/>
            <a:r>
              <a:rPr lang="zh-CN" altLang="en-US" sz="3200" b="1" dirty="0">
                <a:solidFill>
                  <a:srgbClr val="FF0000"/>
                </a:solidFill>
                <a:latin typeface="方正姚体" panose="02010601030101010101" pitchFamily="2" charset="-122"/>
                <a:ea typeface="方正姚体" panose="02010601030101010101" pitchFamily="2" charset="-122"/>
              </a:rPr>
              <a:t>销售</a:t>
            </a:r>
            <a:endParaRPr lang="zh-CN" altLang="en-US" sz="3200" b="1" dirty="0">
              <a:solidFill>
                <a:srgbClr val="FF0000"/>
              </a:solidFill>
              <a:latin typeface="方正姚体" panose="02010601030101010101" pitchFamily="2" charset="-122"/>
              <a:ea typeface="方正姚体" panose="02010601030101010101" pitchFamily="2" charset="-122"/>
            </a:endParaRPr>
          </a:p>
        </p:txBody>
      </p:sp>
      <p:sp>
        <p:nvSpPr>
          <p:cNvPr id="13" name="动作按钮: 自定义 12">
            <a:hlinkClick r:id="rId3" action="ppaction://hlinksldjump" highlightClick="1"/>
          </p:cNvPr>
          <p:cNvSpPr/>
          <p:nvPr/>
        </p:nvSpPr>
        <p:spPr>
          <a:xfrm>
            <a:off x="2987824" y="5733256"/>
            <a:ext cx="1584176"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左外连接示例</a:t>
            </a:r>
            <a:endPar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14" name="动作按钮: 自定义 13">
            <a:hlinkClick r:id="rId4" action="ppaction://hlinksldjump" highlightClick="1"/>
          </p:cNvPr>
          <p:cNvSpPr/>
          <p:nvPr/>
        </p:nvSpPr>
        <p:spPr>
          <a:xfrm>
            <a:off x="5652120" y="5733256"/>
            <a:ext cx="1584176"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半连接示例</a:t>
            </a:r>
            <a:endPar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77839" name="灯片编号占位符 1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等值连接与自然连接示例</a:t>
            </a:r>
            <a:endParaRPr lang="zh-CN" altLang="en-US" dirty="0">
              <a:solidFill>
                <a:srgbClr val="0000FF"/>
              </a:solidFill>
              <a:latin typeface="楷体_GB2312"/>
              <a:ea typeface="楷体_GB2312"/>
              <a:cs typeface="+mj-cs"/>
            </a:endParaRPr>
          </a:p>
        </p:txBody>
      </p:sp>
      <p:sp>
        <p:nvSpPr>
          <p:cNvPr id="78851" name="Rectangle 6"/>
          <p:cNvSpPr/>
          <p:nvPr/>
        </p:nvSpPr>
        <p:spPr>
          <a:xfrm>
            <a:off x="0" y="3271838"/>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8852"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8853" name="Rectangle 10"/>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33129" name="Object 9"/>
          <p:cNvGraphicFramePr>
            <a:graphicFrameLocks noChangeAspect="1"/>
          </p:cNvGraphicFramePr>
          <p:nvPr/>
        </p:nvGraphicFramePr>
        <p:xfrm>
          <a:off x="193675" y="1412875"/>
          <a:ext cx="3298825" cy="1033463"/>
        </p:xfrm>
        <a:graphic>
          <a:graphicData uri="http://schemas.openxmlformats.org/presentationml/2006/ole">
            <mc:AlternateContent xmlns:mc="http://schemas.openxmlformats.org/markup-compatibility/2006">
              <mc:Choice xmlns:v="urn:schemas-microsoft-com:vml" Requires="v">
                <p:oleObj spid="_x0000_s3087" name="" r:id="rId1" imgW="1912620" imgH="609600" progId="Visio.Drawing.11">
                  <p:embed/>
                </p:oleObj>
              </mc:Choice>
              <mc:Fallback>
                <p:oleObj name="" r:id="rId1" imgW="1912620" imgH="609600" progId="Visio.Drawing.11">
                  <p:embed/>
                  <p:pic>
                    <p:nvPicPr>
                      <p:cNvPr id="0" name="图片 3086"/>
                      <p:cNvPicPr/>
                      <p:nvPr/>
                    </p:nvPicPr>
                    <p:blipFill>
                      <a:blip r:embed="rId2"/>
                      <a:stretch>
                        <a:fillRect/>
                      </a:stretch>
                    </p:blipFill>
                    <p:spPr>
                      <a:xfrm>
                        <a:off x="193675" y="1412875"/>
                        <a:ext cx="3298825" cy="1033463"/>
                      </a:xfrm>
                      <a:prstGeom prst="rect">
                        <a:avLst/>
                      </a:prstGeom>
                      <a:noFill/>
                      <a:ln w="38100">
                        <a:noFill/>
                        <a:miter/>
                      </a:ln>
                    </p:spPr>
                  </p:pic>
                </p:oleObj>
              </mc:Fallback>
            </mc:AlternateContent>
          </a:graphicData>
        </a:graphic>
      </p:graphicFrame>
      <p:sp>
        <p:nvSpPr>
          <p:cNvPr id="78855" name="Rectangle 1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33131" name="Object 11"/>
          <p:cNvGraphicFramePr>
            <a:graphicFrameLocks noChangeAspect="1"/>
          </p:cNvGraphicFramePr>
          <p:nvPr/>
        </p:nvGraphicFramePr>
        <p:xfrm>
          <a:off x="611188" y="3500438"/>
          <a:ext cx="2686050" cy="865187"/>
        </p:xfrm>
        <a:graphic>
          <a:graphicData uri="http://schemas.openxmlformats.org/presentationml/2006/ole">
            <mc:AlternateContent xmlns:mc="http://schemas.openxmlformats.org/markup-compatibility/2006">
              <mc:Choice xmlns:v="urn:schemas-microsoft-com:vml" Requires="v">
                <p:oleObj spid="_x0000_s3088" name="" r:id="rId3" imgW="1292860" imgH="420370" progId="Visio.Drawing.11">
                  <p:embed/>
                </p:oleObj>
              </mc:Choice>
              <mc:Fallback>
                <p:oleObj name="" r:id="rId3" imgW="1292860" imgH="420370" progId="Visio.Drawing.11">
                  <p:embed/>
                  <p:pic>
                    <p:nvPicPr>
                      <p:cNvPr id="0" name="图片 3087"/>
                      <p:cNvPicPr/>
                      <p:nvPr/>
                    </p:nvPicPr>
                    <p:blipFill>
                      <a:blip r:embed="rId4"/>
                      <a:stretch>
                        <a:fillRect/>
                      </a:stretch>
                    </p:blipFill>
                    <p:spPr>
                      <a:xfrm>
                        <a:off x="611188" y="3500438"/>
                        <a:ext cx="2686050" cy="865187"/>
                      </a:xfrm>
                      <a:prstGeom prst="rect">
                        <a:avLst/>
                      </a:prstGeom>
                      <a:noFill/>
                      <a:ln w="38100">
                        <a:noFill/>
                        <a:miter/>
                      </a:ln>
                    </p:spPr>
                  </p:pic>
                </p:oleObj>
              </mc:Fallback>
            </mc:AlternateContent>
          </a:graphicData>
        </a:graphic>
      </p:graphicFrame>
      <p:sp>
        <p:nvSpPr>
          <p:cNvPr id="20" name="圆角右箭头 19"/>
          <p:cNvSpPr/>
          <p:nvPr/>
        </p:nvSpPr>
        <p:spPr>
          <a:xfrm flipV="1">
            <a:off x="1908175" y="2349500"/>
            <a:ext cx="1368425" cy="792163"/>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圆角右箭头 20"/>
          <p:cNvSpPr/>
          <p:nvPr/>
        </p:nvSpPr>
        <p:spPr>
          <a:xfrm flipV="1">
            <a:off x="1979613" y="4292600"/>
            <a:ext cx="1368425" cy="792163"/>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pic>
        <p:nvPicPr>
          <p:cNvPr id="133133" name="Picture 13"/>
          <p:cNvPicPr>
            <a:picLocks noChangeAspect="1"/>
          </p:cNvPicPr>
          <p:nvPr/>
        </p:nvPicPr>
        <p:blipFill>
          <a:blip r:embed="rId5"/>
          <a:stretch>
            <a:fillRect/>
          </a:stretch>
        </p:blipFill>
        <p:spPr>
          <a:xfrm>
            <a:off x="3432175" y="1484313"/>
            <a:ext cx="5387975" cy="1800225"/>
          </a:xfrm>
          <a:prstGeom prst="rect">
            <a:avLst/>
          </a:prstGeom>
          <a:noFill/>
          <a:ln w="9525">
            <a:noFill/>
          </a:ln>
        </p:spPr>
      </p:pic>
      <p:pic>
        <p:nvPicPr>
          <p:cNvPr id="133134" name="Picture 14"/>
          <p:cNvPicPr>
            <a:picLocks noChangeAspect="1"/>
          </p:cNvPicPr>
          <p:nvPr/>
        </p:nvPicPr>
        <p:blipFill>
          <a:blip r:embed="rId6"/>
          <a:stretch>
            <a:fillRect/>
          </a:stretch>
        </p:blipFill>
        <p:spPr>
          <a:xfrm>
            <a:off x="3419475" y="3573463"/>
            <a:ext cx="5183188" cy="2016125"/>
          </a:xfrm>
          <a:prstGeom prst="rect">
            <a:avLst/>
          </a:prstGeom>
          <a:noFill/>
          <a:ln w="9525">
            <a:noFill/>
          </a:ln>
        </p:spPr>
      </p:pic>
      <p:sp>
        <p:nvSpPr>
          <p:cNvPr id="13" name="动作按钮: 自定义 12">
            <a:hlinkClick r:id="rId7"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数据</a:t>
            </a:r>
            <a:endPar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78864" name="日期占位符 1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8865" name="灯片编号占位符 1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9"/>
                                        </p:tgtEl>
                                        <p:attrNameLst>
                                          <p:attrName>style.visibility</p:attrName>
                                        </p:attrNameLst>
                                      </p:cBhvr>
                                      <p:to>
                                        <p:strVal val="visible"/>
                                      </p:to>
                                    </p:set>
                                    <p:animEffect transition="in" filter="blinds(horizontal)">
                                      <p:cBhvr>
                                        <p:cTn id="7" dur="500"/>
                                        <p:tgtEl>
                                          <p:spTgt spid="13312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0.70"/>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par>
                          <p:cTn id="14" fill="hold">
                            <p:stCondLst>
                              <p:cond delay="1500"/>
                            </p:stCondLst>
                            <p:childTnLst>
                              <p:par>
                                <p:cTn id="15" presetID="55" presetClass="entr" presetSubtype="0" fill="hold" nodeType="afterEffect">
                                  <p:stCondLst>
                                    <p:cond delay="0"/>
                                  </p:stCondLst>
                                  <p:childTnLst>
                                    <p:set>
                                      <p:cBhvr>
                                        <p:cTn id="16" dur="1" fill="hold">
                                          <p:stCondLst>
                                            <p:cond delay="0"/>
                                          </p:stCondLst>
                                        </p:cTn>
                                        <p:tgtEl>
                                          <p:spTgt spid="133133"/>
                                        </p:tgtEl>
                                        <p:attrNameLst>
                                          <p:attrName>style.visibility</p:attrName>
                                        </p:attrNameLst>
                                      </p:cBhvr>
                                      <p:to>
                                        <p:strVal val="visible"/>
                                      </p:to>
                                    </p:set>
                                    <p:anim calcmode="lin" valueType="num">
                                      <p:cBhvr>
                                        <p:cTn id="17" dur="1000" fill="hold"/>
                                        <p:tgtEl>
                                          <p:spTgt spid="133133"/>
                                        </p:tgtEl>
                                        <p:attrNameLst>
                                          <p:attrName>ppt_w</p:attrName>
                                        </p:attrNameLst>
                                      </p:cBhvr>
                                      <p:tavLst>
                                        <p:tav tm="0">
                                          <p:val>
                                            <p:strVal val="#ppt_w*0.70"/>
                                          </p:val>
                                        </p:tav>
                                        <p:tav tm="100000">
                                          <p:val>
                                            <p:strVal val="#ppt_w"/>
                                          </p:val>
                                        </p:tav>
                                      </p:tavLst>
                                    </p:anim>
                                    <p:anim calcmode="lin" valueType="num">
                                      <p:cBhvr>
                                        <p:cTn id="18" dur="1000" fill="hold"/>
                                        <p:tgtEl>
                                          <p:spTgt spid="133133"/>
                                        </p:tgtEl>
                                        <p:attrNameLst>
                                          <p:attrName>ppt_h</p:attrName>
                                        </p:attrNameLst>
                                      </p:cBhvr>
                                      <p:tavLst>
                                        <p:tav tm="0">
                                          <p:val>
                                            <p:strVal val="#ppt_h"/>
                                          </p:val>
                                        </p:tav>
                                        <p:tav tm="100000">
                                          <p:val>
                                            <p:strVal val="#ppt_h"/>
                                          </p:val>
                                        </p:tav>
                                      </p:tavLst>
                                    </p:anim>
                                    <p:animEffect transition="in" filter="fade">
                                      <p:cBhvr>
                                        <p:cTn id="19" dur="1000"/>
                                        <p:tgtEl>
                                          <p:spTgt spid="1331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3131"/>
                                        </p:tgtEl>
                                        <p:attrNameLst>
                                          <p:attrName>style.visibility</p:attrName>
                                        </p:attrNameLst>
                                      </p:cBhvr>
                                      <p:to>
                                        <p:strVal val="visible"/>
                                      </p:to>
                                    </p:set>
                                    <p:animEffect transition="in" filter="blinds(horizontal)">
                                      <p:cBhvr>
                                        <p:cTn id="24" dur="500"/>
                                        <p:tgtEl>
                                          <p:spTgt spid="133131"/>
                                        </p:tgtEl>
                                      </p:cBhvr>
                                    </p:animEffect>
                                  </p:childTnLst>
                                </p:cTn>
                              </p:par>
                            </p:childTnLst>
                          </p:cTn>
                        </p:par>
                        <p:par>
                          <p:cTn id="25" fill="hold">
                            <p:stCondLst>
                              <p:cond delay="500"/>
                            </p:stCondLst>
                            <p:childTnLst>
                              <p:par>
                                <p:cTn id="26" presetID="17" presetClass="entr" presetSubtype="1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000000"/>
                                          </p:val>
                                        </p:tav>
                                        <p:tav tm="100000">
                                          <p:val>
                                            <p:strVal val="#ppt_w"/>
                                          </p:val>
                                        </p:tav>
                                      </p:tavLst>
                                    </p:anim>
                                    <p:anim calcmode="lin" valueType="num">
                                      <p:cBhvr>
                                        <p:cTn id="29" dur="500" fill="hold"/>
                                        <p:tgtEl>
                                          <p:spTgt spid="21"/>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55" presetClass="entr" presetSubtype="0" fill="hold" nodeType="afterEffect">
                                  <p:stCondLst>
                                    <p:cond delay="0"/>
                                  </p:stCondLst>
                                  <p:childTnLst>
                                    <p:set>
                                      <p:cBhvr>
                                        <p:cTn id="32" dur="1" fill="hold">
                                          <p:stCondLst>
                                            <p:cond delay="0"/>
                                          </p:stCondLst>
                                        </p:cTn>
                                        <p:tgtEl>
                                          <p:spTgt spid="133134"/>
                                        </p:tgtEl>
                                        <p:attrNameLst>
                                          <p:attrName>style.visibility</p:attrName>
                                        </p:attrNameLst>
                                      </p:cBhvr>
                                      <p:to>
                                        <p:strVal val="visible"/>
                                      </p:to>
                                    </p:set>
                                    <p:anim calcmode="lin" valueType="num">
                                      <p:cBhvr>
                                        <p:cTn id="33" dur="1000" fill="hold"/>
                                        <p:tgtEl>
                                          <p:spTgt spid="133134"/>
                                        </p:tgtEl>
                                        <p:attrNameLst>
                                          <p:attrName>ppt_w</p:attrName>
                                        </p:attrNameLst>
                                      </p:cBhvr>
                                      <p:tavLst>
                                        <p:tav tm="0">
                                          <p:val>
                                            <p:strVal val="#ppt_w*0.70"/>
                                          </p:val>
                                        </p:tav>
                                        <p:tav tm="100000">
                                          <p:val>
                                            <p:strVal val="#ppt_w"/>
                                          </p:val>
                                        </p:tav>
                                      </p:tavLst>
                                    </p:anim>
                                    <p:anim calcmode="lin" valueType="num">
                                      <p:cBhvr>
                                        <p:cTn id="34" dur="1000" fill="hold"/>
                                        <p:tgtEl>
                                          <p:spTgt spid="133134"/>
                                        </p:tgtEl>
                                        <p:attrNameLst>
                                          <p:attrName>ppt_h</p:attrName>
                                        </p:attrNameLst>
                                      </p:cBhvr>
                                      <p:tavLst>
                                        <p:tav tm="0">
                                          <p:val>
                                            <p:strVal val="#ppt_h"/>
                                          </p:val>
                                        </p:tav>
                                        <p:tav tm="100000">
                                          <p:val>
                                            <p:strVal val="#ppt_h"/>
                                          </p:val>
                                        </p:tav>
                                      </p:tavLst>
                                    </p:anim>
                                    <p:animEffect transition="in" filter="fade">
                                      <p:cBhvr>
                                        <p:cTn id="35" dur="1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外连接</a:t>
            </a:r>
            <a:endParaRPr lang="zh-CN" altLang="en-US" dirty="0">
              <a:solidFill>
                <a:srgbClr val="0000FF"/>
              </a:solidFill>
              <a:latin typeface="楷体_GB2312"/>
              <a:ea typeface="楷体_GB2312"/>
              <a:cs typeface="+mj-cs"/>
            </a:endParaRPr>
          </a:p>
        </p:txBody>
      </p:sp>
      <p:sp>
        <p:nvSpPr>
          <p:cNvPr id="79875" name="内容占位符 2"/>
          <p:cNvSpPr>
            <a:spLocks noGrp="1"/>
          </p:cNvSpPr>
          <p:nvPr>
            <p:ph idx="1"/>
          </p:nvPr>
        </p:nvSpPr>
        <p:spPr>
          <a:xfrm>
            <a:off x="539750" y="1341438"/>
            <a:ext cx="8001000" cy="4678362"/>
          </a:xfrm>
          <a:ln/>
        </p:spPr>
        <p:txBody>
          <a:bodyPr vert="horz" wrap="square" lIns="91440" tIns="45720" rIns="91440" bIns="45720" anchor="t"/>
          <a:p>
            <a:pPr/>
            <a:r>
              <a:rPr lang="zh-CN" altLang="zh-CN" dirty="0">
                <a:latin typeface="仿宋_GB2312"/>
                <a:ea typeface="仿宋_GB2312"/>
                <a:cs typeface="+mn-cs"/>
              </a:rPr>
              <a:t>如果希望不满足连接条件的元组也出现在连接结果中，则可以通过外连接实现。</a:t>
            </a:r>
            <a:endParaRPr lang="en-US" altLang="zh-CN" dirty="0">
              <a:latin typeface="仿宋_GB2312"/>
              <a:ea typeface="仿宋_GB2312"/>
              <a:cs typeface="+mn-cs"/>
            </a:endParaRPr>
          </a:p>
          <a:p>
            <a:pPr/>
            <a:r>
              <a:rPr lang="zh-CN" altLang="zh-CN" dirty="0">
                <a:latin typeface="仿宋_GB2312"/>
                <a:ea typeface="仿宋_GB2312"/>
                <a:cs typeface="+mn-cs"/>
              </a:rPr>
              <a:t>外连接有三种：</a:t>
            </a:r>
            <a:endParaRPr lang="zh-CN" altLang="zh-CN" dirty="0">
              <a:latin typeface="仿宋_GB2312"/>
              <a:ea typeface="仿宋_GB2312"/>
              <a:cs typeface="+mn-cs"/>
            </a:endParaRPr>
          </a:p>
          <a:p>
            <a:pPr lvl="1"/>
            <a:r>
              <a:rPr lang="zh-CN" altLang="zh-CN" sz="3400" dirty="0">
                <a:solidFill>
                  <a:srgbClr val="FF0000"/>
                </a:solidFill>
                <a:latin typeface="仿宋_GB2312"/>
                <a:ea typeface="仿宋_GB2312"/>
              </a:rPr>
              <a:t>左外连接</a:t>
            </a:r>
            <a:r>
              <a:rPr lang="zh-CN" altLang="zh-CN" sz="3400" dirty="0">
                <a:latin typeface="仿宋_GB2312"/>
                <a:ea typeface="仿宋_GB2312"/>
              </a:rPr>
              <a:t>：</a:t>
            </a:r>
            <a:endParaRPr lang="zh-CN" altLang="zh-CN" sz="3400" dirty="0">
              <a:latin typeface="仿宋_GB2312"/>
              <a:ea typeface="仿宋_GB2312"/>
            </a:endParaRPr>
          </a:p>
          <a:p>
            <a:pPr lvl="1"/>
            <a:r>
              <a:rPr lang="zh-CN" altLang="zh-CN" sz="3400" dirty="0">
                <a:solidFill>
                  <a:srgbClr val="FF0000"/>
                </a:solidFill>
                <a:latin typeface="仿宋_GB2312"/>
                <a:ea typeface="仿宋_GB2312"/>
              </a:rPr>
              <a:t>右外连接</a:t>
            </a:r>
            <a:r>
              <a:rPr lang="zh-CN" altLang="zh-CN" sz="3400" dirty="0">
                <a:latin typeface="仿宋_GB2312"/>
                <a:ea typeface="仿宋_GB2312"/>
              </a:rPr>
              <a:t>：</a:t>
            </a:r>
            <a:endParaRPr lang="zh-CN" altLang="zh-CN" sz="3400" dirty="0">
              <a:latin typeface="仿宋_GB2312"/>
              <a:ea typeface="仿宋_GB2312"/>
            </a:endParaRPr>
          </a:p>
          <a:p>
            <a:pPr lvl="1"/>
            <a:r>
              <a:rPr lang="zh-CN" altLang="zh-CN" sz="3400" dirty="0">
                <a:solidFill>
                  <a:srgbClr val="FF0000"/>
                </a:solidFill>
                <a:latin typeface="仿宋_GB2312"/>
                <a:ea typeface="仿宋_GB2312"/>
              </a:rPr>
              <a:t>全外连接</a:t>
            </a:r>
            <a:r>
              <a:rPr lang="zh-CN" altLang="zh-CN" sz="3400" dirty="0">
                <a:latin typeface="仿宋_GB2312"/>
                <a:ea typeface="仿宋_GB2312"/>
              </a:rPr>
              <a:t>：</a:t>
            </a:r>
            <a:endParaRPr lang="zh-CN" altLang="en-US" dirty="0">
              <a:latin typeface="仿宋_GB2312"/>
              <a:ea typeface="仿宋_GB2312"/>
            </a:endParaRPr>
          </a:p>
        </p:txBody>
      </p:sp>
      <p:sp>
        <p:nvSpPr>
          <p:cNvPr id="798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9877"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9878"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79879" name="Rectangle 6"/>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79880" name="Object 5"/>
          <p:cNvGraphicFramePr>
            <a:graphicFrameLocks noChangeAspect="1"/>
          </p:cNvGraphicFramePr>
          <p:nvPr/>
        </p:nvGraphicFramePr>
        <p:xfrm>
          <a:off x="3635375" y="3978275"/>
          <a:ext cx="2289175" cy="674688"/>
        </p:xfrm>
        <a:graphic>
          <a:graphicData uri="http://schemas.openxmlformats.org/presentationml/2006/ole">
            <mc:AlternateContent xmlns:mc="http://schemas.openxmlformats.org/markup-compatibility/2006">
              <mc:Choice xmlns:v="urn:schemas-microsoft-com:vml" Requires="v">
                <p:oleObj spid="_x0000_s3089" name="" r:id="rId1" imgW="1009015" imgH="304800" progId="Visio.Drawing.11">
                  <p:embed/>
                </p:oleObj>
              </mc:Choice>
              <mc:Fallback>
                <p:oleObj name="" r:id="rId1" imgW="1009015" imgH="304800" progId="Visio.Drawing.11">
                  <p:embed/>
                  <p:pic>
                    <p:nvPicPr>
                      <p:cNvPr id="0" name="图片 3088"/>
                      <p:cNvPicPr/>
                      <p:nvPr/>
                    </p:nvPicPr>
                    <p:blipFill>
                      <a:blip r:embed="rId2"/>
                      <a:stretch>
                        <a:fillRect/>
                      </a:stretch>
                    </p:blipFill>
                    <p:spPr>
                      <a:xfrm>
                        <a:off x="3635375" y="3978275"/>
                        <a:ext cx="2289175" cy="674688"/>
                      </a:xfrm>
                      <a:prstGeom prst="rect">
                        <a:avLst/>
                      </a:prstGeom>
                      <a:noFill/>
                      <a:ln w="38100">
                        <a:noFill/>
                        <a:miter/>
                      </a:ln>
                    </p:spPr>
                  </p:pic>
                </p:oleObj>
              </mc:Fallback>
            </mc:AlternateContent>
          </a:graphicData>
        </a:graphic>
      </p:graphicFrame>
      <p:sp>
        <p:nvSpPr>
          <p:cNvPr id="79881" name="Rectangle 8"/>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79882" name="Object 7"/>
          <p:cNvGraphicFramePr>
            <a:graphicFrameLocks noChangeAspect="1"/>
          </p:cNvGraphicFramePr>
          <p:nvPr/>
        </p:nvGraphicFramePr>
        <p:xfrm>
          <a:off x="3492500" y="4652963"/>
          <a:ext cx="2178050" cy="669925"/>
        </p:xfrm>
        <a:graphic>
          <a:graphicData uri="http://schemas.openxmlformats.org/presentationml/2006/ole">
            <mc:AlternateContent xmlns:mc="http://schemas.openxmlformats.org/markup-compatibility/2006">
              <mc:Choice xmlns:v="urn:schemas-microsoft-com:vml" Requires="v">
                <p:oleObj spid="_x0000_s3091" name="" r:id="rId3" imgW="967105" imgH="304800" progId="Visio.Drawing.11">
                  <p:embed/>
                </p:oleObj>
              </mc:Choice>
              <mc:Fallback>
                <p:oleObj name="" r:id="rId3" imgW="967105" imgH="304800" progId="Visio.Drawing.11">
                  <p:embed/>
                  <p:pic>
                    <p:nvPicPr>
                      <p:cNvPr id="0" name="图片 3090"/>
                      <p:cNvPicPr/>
                      <p:nvPr/>
                    </p:nvPicPr>
                    <p:blipFill>
                      <a:blip r:embed="rId4"/>
                      <a:stretch>
                        <a:fillRect/>
                      </a:stretch>
                    </p:blipFill>
                    <p:spPr>
                      <a:xfrm>
                        <a:off x="3492500" y="4652963"/>
                        <a:ext cx="2178050" cy="669925"/>
                      </a:xfrm>
                      <a:prstGeom prst="rect">
                        <a:avLst/>
                      </a:prstGeom>
                      <a:noFill/>
                      <a:ln w="38100">
                        <a:noFill/>
                        <a:miter/>
                      </a:ln>
                    </p:spPr>
                  </p:pic>
                </p:oleObj>
              </mc:Fallback>
            </mc:AlternateContent>
          </a:graphicData>
        </a:graphic>
      </p:graphicFrame>
      <p:sp>
        <p:nvSpPr>
          <p:cNvPr id="79883" name="Rectangle 9"/>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79884" name="Object 8"/>
          <p:cNvGraphicFramePr>
            <a:graphicFrameLocks noChangeAspect="1"/>
          </p:cNvGraphicFramePr>
          <p:nvPr/>
        </p:nvGraphicFramePr>
        <p:xfrm>
          <a:off x="3675063" y="5373688"/>
          <a:ext cx="2336800" cy="647700"/>
        </p:xfrm>
        <a:graphic>
          <a:graphicData uri="http://schemas.openxmlformats.org/presentationml/2006/ole">
            <mc:AlternateContent xmlns:mc="http://schemas.openxmlformats.org/markup-compatibility/2006">
              <mc:Choice xmlns:v="urn:schemas-microsoft-com:vml" Requires="v">
                <p:oleObj spid="_x0000_s3090" name="" r:id="rId5" imgW="1071880" imgH="304800" progId="Visio.Drawing.11">
                  <p:embed/>
                </p:oleObj>
              </mc:Choice>
              <mc:Fallback>
                <p:oleObj name="" r:id="rId5" imgW="1071880" imgH="304800" progId="Visio.Drawing.11">
                  <p:embed/>
                  <p:pic>
                    <p:nvPicPr>
                      <p:cNvPr id="0" name="图片 3089"/>
                      <p:cNvPicPr/>
                      <p:nvPr/>
                    </p:nvPicPr>
                    <p:blipFill>
                      <a:blip r:embed="rId6"/>
                      <a:stretch>
                        <a:fillRect/>
                      </a:stretch>
                    </p:blipFill>
                    <p:spPr>
                      <a:xfrm>
                        <a:off x="3675063" y="5373688"/>
                        <a:ext cx="2336800" cy="647700"/>
                      </a:xfrm>
                      <a:prstGeom prst="rect">
                        <a:avLst/>
                      </a:prstGeom>
                      <a:noFill/>
                      <a:ln w="38100">
                        <a:noFill/>
                        <a:miter/>
                      </a:ln>
                    </p:spPr>
                  </p:pic>
                </p:oleObj>
              </mc:Fallback>
            </mc:AlternateContent>
          </a:graphicData>
        </a:graphic>
      </p:graphicFrame>
      <p:sp>
        <p:nvSpPr>
          <p:cNvPr id="79885" name="灯片编号占位符 1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3.1.2  </a:t>
            </a:r>
            <a:r>
              <a:rPr lang="zh-CN" altLang="zh-CN" dirty="0">
                <a:solidFill>
                  <a:srgbClr val="0000FF"/>
                </a:solidFill>
                <a:latin typeface="楷体_GB2312"/>
                <a:ea typeface="楷体_GB2312"/>
                <a:cs typeface="+mj-cs"/>
              </a:rPr>
              <a:t>数据操作</a:t>
            </a:r>
            <a:endParaRPr lang="zh-CN" altLang="en-US" dirty="0">
              <a:solidFill>
                <a:srgbClr val="0000FF"/>
              </a:solidFill>
              <a:latin typeface="楷体_GB2312"/>
              <a:ea typeface="楷体_GB2312"/>
              <a:cs typeface="+mj-cs"/>
            </a:endParaRPr>
          </a:p>
        </p:txBody>
      </p:sp>
      <p:sp>
        <p:nvSpPr>
          <p:cNvPr id="16387"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sz="3400" dirty="0">
                <a:latin typeface="仿宋_GB2312"/>
                <a:ea typeface="仿宋_GB2312"/>
                <a:cs typeface="+mn-cs"/>
              </a:rPr>
              <a:t>关系数据模型中的操作包括：</a:t>
            </a:r>
            <a:endParaRPr lang="zh-CN" altLang="zh-CN" sz="3400" dirty="0">
              <a:latin typeface="仿宋_GB2312"/>
              <a:ea typeface="仿宋_GB2312"/>
              <a:cs typeface="+mn-cs"/>
            </a:endParaRPr>
          </a:p>
          <a:p>
            <a:pPr/>
            <a:r>
              <a:rPr lang="zh-CN" altLang="zh-CN" sz="3400" dirty="0">
                <a:solidFill>
                  <a:srgbClr val="FF0000"/>
                </a:solidFill>
                <a:latin typeface="仿宋_GB2312"/>
                <a:ea typeface="仿宋_GB2312"/>
                <a:cs typeface="+mn-cs"/>
              </a:rPr>
              <a:t>传统的关系运算</a:t>
            </a:r>
            <a:r>
              <a:rPr lang="zh-CN" altLang="zh-CN" sz="3400" dirty="0">
                <a:latin typeface="仿宋_GB2312"/>
                <a:ea typeface="仿宋_GB2312"/>
                <a:cs typeface="+mn-cs"/>
              </a:rPr>
              <a:t>：并、交、差、广义笛卡尔乘积；</a:t>
            </a:r>
            <a:endParaRPr lang="zh-CN" altLang="zh-CN" sz="3400" dirty="0">
              <a:latin typeface="仿宋_GB2312"/>
              <a:ea typeface="仿宋_GB2312"/>
              <a:cs typeface="+mn-cs"/>
            </a:endParaRPr>
          </a:p>
          <a:p>
            <a:pPr/>
            <a:r>
              <a:rPr lang="zh-CN" altLang="zh-CN" sz="3400" dirty="0">
                <a:solidFill>
                  <a:srgbClr val="FF0000"/>
                </a:solidFill>
                <a:latin typeface="仿宋_GB2312"/>
                <a:ea typeface="仿宋_GB2312"/>
                <a:cs typeface="+mn-cs"/>
              </a:rPr>
              <a:t>专门的关系运算</a:t>
            </a:r>
            <a:r>
              <a:rPr lang="zh-CN" altLang="zh-CN" sz="3400" dirty="0">
                <a:latin typeface="仿宋_GB2312"/>
                <a:ea typeface="仿宋_GB2312"/>
                <a:cs typeface="+mn-cs"/>
              </a:rPr>
              <a:t>：选择、投影、连接、除</a:t>
            </a:r>
            <a:r>
              <a:rPr lang="en-US" altLang="zh-CN" sz="3400" dirty="0">
                <a:latin typeface="仿宋_GB2312"/>
                <a:ea typeface="仿宋_GB2312"/>
                <a:cs typeface="+mn-cs"/>
              </a:rPr>
              <a:t>;</a:t>
            </a:r>
            <a:endParaRPr lang="zh-CN" altLang="zh-CN" sz="3400" dirty="0">
              <a:latin typeface="仿宋_GB2312"/>
              <a:ea typeface="仿宋_GB2312"/>
              <a:cs typeface="+mn-cs"/>
            </a:endParaRPr>
          </a:p>
          <a:p>
            <a:pPr/>
            <a:r>
              <a:rPr lang="zh-CN" altLang="zh-CN" sz="3400" dirty="0">
                <a:solidFill>
                  <a:srgbClr val="FF0000"/>
                </a:solidFill>
                <a:latin typeface="仿宋_GB2312"/>
                <a:ea typeface="仿宋_GB2312"/>
                <a:cs typeface="+mn-cs"/>
              </a:rPr>
              <a:t>有关的数据操作</a:t>
            </a:r>
            <a:r>
              <a:rPr lang="zh-CN" altLang="zh-CN" sz="3400" dirty="0">
                <a:latin typeface="仿宋_GB2312"/>
                <a:ea typeface="仿宋_GB2312"/>
                <a:cs typeface="+mn-cs"/>
              </a:rPr>
              <a:t>：查询、插入、删除</a:t>
            </a:r>
            <a:r>
              <a:rPr lang="zh-CN" altLang="en-US" sz="3400" dirty="0">
                <a:latin typeface="仿宋_GB2312"/>
                <a:ea typeface="仿宋_GB2312"/>
                <a:cs typeface="+mn-cs"/>
              </a:rPr>
              <a:t>、</a:t>
            </a:r>
            <a:r>
              <a:rPr lang="zh-CN" altLang="zh-CN" sz="3400" dirty="0">
                <a:latin typeface="仿宋_GB2312"/>
                <a:ea typeface="仿宋_GB2312"/>
                <a:cs typeface="+mn-cs"/>
              </a:rPr>
              <a:t>更改。</a:t>
            </a:r>
            <a:endParaRPr lang="zh-CN" altLang="en-US" sz="3400" dirty="0">
              <a:latin typeface="仿宋_GB2312"/>
              <a:ea typeface="仿宋_GB2312"/>
              <a:cs typeface="+mn-cs"/>
            </a:endParaRPr>
          </a:p>
        </p:txBody>
      </p:sp>
      <p:sp>
        <p:nvSpPr>
          <p:cNvPr id="163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389"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外连接含义</a:t>
            </a:r>
            <a:endParaRPr lang="zh-CN" altLang="en-US" dirty="0">
              <a:solidFill>
                <a:srgbClr val="0000FF"/>
              </a:solidFill>
              <a:latin typeface="楷体_GB2312"/>
              <a:ea typeface="楷体_GB2312"/>
              <a:cs typeface="+mj-cs"/>
            </a:endParaRPr>
          </a:p>
        </p:txBody>
      </p:sp>
      <p:sp>
        <p:nvSpPr>
          <p:cNvPr id="80899"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sz="3000" dirty="0">
                <a:solidFill>
                  <a:srgbClr val="FF0000"/>
                </a:solidFill>
                <a:latin typeface="仿宋_GB2312"/>
                <a:ea typeface="仿宋_GB2312"/>
                <a:cs typeface="+mn-cs"/>
              </a:rPr>
              <a:t>左</a:t>
            </a:r>
            <a:r>
              <a:rPr lang="zh-CN" altLang="en-US" sz="3000" dirty="0">
                <a:solidFill>
                  <a:srgbClr val="FF0000"/>
                </a:solidFill>
                <a:latin typeface="仿宋_GB2312"/>
                <a:ea typeface="仿宋_GB2312"/>
                <a:cs typeface="+mn-cs"/>
              </a:rPr>
              <a:t>（</a:t>
            </a:r>
            <a:r>
              <a:rPr lang="zh-CN" altLang="en-US" sz="3000" dirty="0">
                <a:solidFill>
                  <a:srgbClr val="0000FF"/>
                </a:solidFill>
                <a:latin typeface="仿宋_GB2312"/>
                <a:ea typeface="仿宋_GB2312"/>
                <a:cs typeface="+mn-cs"/>
              </a:rPr>
              <a:t>右</a:t>
            </a:r>
            <a:r>
              <a:rPr lang="zh-CN" altLang="en-US" sz="3000" dirty="0">
                <a:solidFill>
                  <a:srgbClr val="FF0000"/>
                </a:solidFill>
                <a:latin typeface="仿宋_GB2312"/>
                <a:ea typeface="仿宋_GB2312"/>
                <a:cs typeface="+mn-cs"/>
              </a:rPr>
              <a:t>）</a:t>
            </a:r>
            <a:r>
              <a:rPr lang="zh-CN" altLang="zh-CN" sz="3000" dirty="0">
                <a:solidFill>
                  <a:srgbClr val="FF0000"/>
                </a:solidFill>
                <a:latin typeface="仿宋_GB2312"/>
                <a:ea typeface="仿宋_GB2312"/>
                <a:cs typeface="+mn-cs"/>
              </a:rPr>
              <a:t>外连接</a:t>
            </a:r>
            <a:r>
              <a:rPr lang="zh-CN" altLang="en-US" sz="3000" dirty="0">
                <a:latin typeface="仿宋_GB2312"/>
                <a:ea typeface="仿宋_GB2312"/>
                <a:cs typeface="+mn-cs"/>
              </a:rPr>
              <a:t>：</a:t>
            </a:r>
            <a:r>
              <a:rPr lang="zh-CN" altLang="zh-CN" sz="3000" dirty="0">
                <a:latin typeface="仿宋_GB2312"/>
                <a:ea typeface="仿宋_GB2312"/>
                <a:cs typeface="+mn-cs"/>
              </a:rPr>
              <a:t>把连接符号左</a:t>
            </a:r>
            <a:r>
              <a:rPr lang="zh-CN" altLang="en-US" sz="3000" dirty="0">
                <a:latin typeface="仿宋_GB2312"/>
                <a:ea typeface="仿宋_GB2312"/>
                <a:cs typeface="+mn-cs"/>
              </a:rPr>
              <a:t>（</a:t>
            </a:r>
            <a:r>
              <a:rPr lang="zh-CN" altLang="en-US" sz="3000" dirty="0">
                <a:solidFill>
                  <a:srgbClr val="0000FF"/>
                </a:solidFill>
                <a:latin typeface="仿宋_GB2312"/>
                <a:ea typeface="仿宋_GB2312"/>
                <a:cs typeface="+mn-cs"/>
              </a:rPr>
              <a:t>右</a:t>
            </a:r>
            <a:r>
              <a:rPr lang="zh-CN" altLang="en-US" sz="3000" dirty="0">
                <a:latin typeface="仿宋_GB2312"/>
                <a:ea typeface="仿宋_GB2312"/>
                <a:cs typeface="+mn-cs"/>
              </a:rPr>
              <a:t>）</a:t>
            </a:r>
            <a:r>
              <a:rPr lang="zh-CN" altLang="zh-CN" sz="3000" dirty="0">
                <a:latin typeface="仿宋_GB2312"/>
                <a:ea typeface="仿宋_GB2312"/>
                <a:cs typeface="+mn-cs"/>
              </a:rPr>
              <a:t>边的关系中不满足连接条件的元组也保留到连接后的结果中，并在连接结果中将该元组所对应的右</a:t>
            </a:r>
            <a:r>
              <a:rPr lang="zh-CN" altLang="en-US" sz="3000" dirty="0">
                <a:latin typeface="仿宋_GB2312"/>
                <a:ea typeface="仿宋_GB2312"/>
                <a:cs typeface="+mn-cs"/>
              </a:rPr>
              <a:t>（</a:t>
            </a:r>
            <a:r>
              <a:rPr lang="zh-CN" altLang="en-US" sz="3000" dirty="0">
                <a:solidFill>
                  <a:srgbClr val="0000FF"/>
                </a:solidFill>
                <a:latin typeface="仿宋_GB2312"/>
                <a:ea typeface="仿宋_GB2312"/>
                <a:cs typeface="+mn-cs"/>
              </a:rPr>
              <a:t>左</a:t>
            </a:r>
            <a:r>
              <a:rPr lang="zh-CN" altLang="en-US" sz="3000" dirty="0">
                <a:latin typeface="仿宋_GB2312"/>
                <a:ea typeface="仿宋_GB2312"/>
                <a:cs typeface="+mn-cs"/>
              </a:rPr>
              <a:t>）</a:t>
            </a:r>
            <a:r>
              <a:rPr lang="zh-CN" altLang="zh-CN" sz="3000" dirty="0">
                <a:latin typeface="仿宋_GB2312"/>
                <a:ea typeface="仿宋_GB2312"/>
                <a:cs typeface="+mn-cs"/>
              </a:rPr>
              <a:t>边关系的各个属性均置成空值（</a:t>
            </a:r>
            <a:r>
              <a:rPr lang="en-US" altLang="zh-CN" sz="3000" dirty="0">
                <a:latin typeface="仿宋_GB2312"/>
                <a:ea typeface="仿宋_GB2312"/>
                <a:cs typeface="+mn-cs"/>
              </a:rPr>
              <a:t>NULL</a:t>
            </a:r>
            <a:r>
              <a:rPr lang="zh-CN" altLang="zh-CN" sz="3000" dirty="0">
                <a:latin typeface="仿宋_GB2312"/>
                <a:ea typeface="仿宋_GB2312"/>
                <a:cs typeface="+mn-cs"/>
              </a:rPr>
              <a:t>）。</a:t>
            </a:r>
            <a:endParaRPr lang="zh-CN" altLang="zh-CN" sz="3000" dirty="0">
              <a:latin typeface="仿宋_GB2312"/>
              <a:ea typeface="仿宋_GB2312"/>
              <a:cs typeface="+mn-cs"/>
            </a:endParaRPr>
          </a:p>
          <a:p>
            <a:pPr/>
            <a:r>
              <a:rPr lang="zh-CN" altLang="zh-CN" sz="3000" dirty="0">
                <a:solidFill>
                  <a:srgbClr val="FF0000"/>
                </a:solidFill>
                <a:latin typeface="仿宋_GB2312"/>
                <a:ea typeface="仿宋_GB2312"/>
                <a:cs typeface="+mn-cs"/>
              </a:rPr>
              <a:t>全外连接</a:t>
            </a:r>
            <a:r>
              <a:rPr lang="zh-CN" altLang="en-US" sz="3000" dirty="0">
                <a:latin typeface="仿宋_GB2312"/>
                <a:ea typeface="仿宋_GB2312"/>
                <a:cs typeface="+mn-cs"/>
              </a:rPr>
              <a:t>：</a:t>
            </a:r>
            <a:r>
              <a:rPr lang="zh-CN" altLang="zh-CN" sz="3000" dirty="0">
                <a:latin typeface="仿宋_GB2312"/>
                <a:ea typeface="仿宋_GB2312"/>
                <a:cs typeface="+mn-cs"/>
              </a:rPr>
              <a:t>把连接符号两边的关系中不满足连接条件的元组均保留到连接后的结果中，并在连接结果中将不满足连接条件的各元组的相关属性均置成空值（</a:t>
            </a:r>
            <a:r>
              <a:rPr lang="en-US" altLang="zh-CN" sz="3000" dirty="0">
                <a:latin typeface="仿宋_GB2312"/>
                <a:ea typeface="仿宋_GB2312"/>
                <a:cs typeface="+mn-cs"/>
              </a:rPr>
              <a:t>NULL</a:t>
            </a:r>
            <a:r>
              <a:rPr lang="zh-CN" altLang="zh-CN" sz="3000" dirty="0">
                <a:latin typeface="仿宋_GB2312"/>
                <a:ea typeface="仿宋_GB2312"/>
                <a:cs typeface="+mn-cs"/>
              </a:rPr>
              <a:t>）。</a:t>
            </a:r>
            <a:endParaRPr lang="zh-CN" altLang="en-US" sz="3000" dirty="0">
              <a:latin typeface="仿宋_GB2312"/>
              <a:ea typeface="仿宋_GB2312"/>
              <a:cs typeface="+mn-cs"/>
            </a:endParaRPr>
          </a:p>
        </p:txBody>
      </p:sp>
      <p:sp>
        <p:nvSpPr>
          <p:cNvPr id="809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090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左外连接示例</a:t>
            </a:r>
            <a:endParaRPr lang="zh-CN" altLang="en-US" dirty="0">
              <a:solidFill>
                <a:srgbClr val="0000FF"/>
              </a:solidFill>
              <a:latin typeface="楷体_GB2312"/>
              <a:ea typeface="楷体_GB2312"/>
              <a:cs typeface="+mj-cs"/>
            </a:endParaRPr>
          </a:p>
        </p:txBody>
      </p:sp>
      <p:sp>
        <p:nvSpPr>
          <p:cNvPr id="8192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1924"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81925" name="Object 1"/>
          <p:cNvGraphicFramePr>
            <a:graphicFrameLocks noChangeAspect="1"/>
          </p:cNvGraphicFramePr>
          <p:nvPr/>
        </p:nvGraphicFramePr>
        <p:xfrm>
          <a:off x="971550" y="1557338"/>
          <a:ext cx="2633663" cy="647700"/>
        </p:xfrm>
        <a:graphic>
          <a:graphicData uri="http://schemas.openxmlformats.org/presentationml/2006/ole">
            <mc:AlternateContent xmlns:mc="http://schemas.openxmlformats.org/markup-compatibility/2006">
              <mc:Choice xmlns:v="urn:schemas-microsoft-com:vml" Requires="v">
                <p:oleObj spid="_x0000_s3092" name="" r:id="rId1" imgW="1355725" imgH="304800" progId="Visio.Drawing.11">
                  <p:embed/>
                </p:oleObj>
              </mc:Choice>
              <mc:Fallback>
                <p:oleObj name="" r:id="rId1" imgW="1355725" imgH="304800" progId="Visio.Drawing.11">
                  <p:embed/>
                  <p:pic>
                    <p:nvPicPr>
                      <p:cNvPr id="0" name="图片 3091"/>
                      <p:cNvPicPr/>
                      <p:nvPr/>
                    </p:nvPicPr>
                    <p:blipFill>
                      <a:blip r:embed="rId2"/>
                      <a:stretch>
                        <a:fillRect/>
                      </a:stretch>
                    </p:blipFill>
                    <p:spPr>
                      <a:xfrm>
                        <a:off x="971550" y="1557338"/>
                        <a:ext cx="2633663" cy="647700"/>
                      </a:xfrm>
                      <a:prstGeom prst="rect">
                        <a:avLst/>
                      </a:prstGeom>
                      <a:noFill/>
                      <a:ln w="38100">
                        <a:noFill/>
                        <a:miter/>
                      </a:ln>
                    </p:spPr>
                  </p:pic>
                </p:oleObj>
              </mc:Fallback>
            </mc:AlternateContent>
          </a:graphicData>
        </a:graphic>
      </p:graphicFrame>
      <p:pic>
        <p:nvPicPr>
          <p:cNvPr id="81926" name="Picture 3"/>
          <p:cNvPicPr>
            <a:picLocks noChangeAspect="1"/>
          </p:cNvPicPr>
          <p:nvPr/>
        </p:nvPicPr>
        <p:blipFill>
          <a:blip r:embed="rId3"/>
          <a:stretch>
            <a:fillRect/>
          </a:stretch>
        </p:blipFill>
        <p:spPr>
          <a:xfrm>
            <a:off x="876300" y="2276475"/>
            <a:ext cx="7512050" cy="3240088"/>
          </a:xfrm>
          <a:prstGeom prst="rect">
            <a:avLst/>
          </a:prstGeom>
          <a:noFill/>
          <a:ln w="9525">
            <a:noFill/>
          </a:ln>
        </p:spPr>
      </p:pic>
      <p:sp>
        <p:nvSpPr>
          <p:cNvPr id="10" name="动作按钮: 自定义 9">
            <a:hlinkClick r:id="rId4"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数据</a:t>
            </a:r>
            <a:endPar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81930"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全外连接示例</a:t>
            </a:r>
            <a:endParaRPr lang="zh-CN" altLang="en-US" dirty="0">
              <a:solidFill>
                <a:srgbClr val="0000FF"/>
              </a:solidFill>
              <a:latin typeface="楷体_GB2312"/>
              <a:ea typeface="楷体_GB2312"/>
              <a:cs typeface="+mj-cs"/>
            </a:endParaRPr>
          </a:p>
        </p:txBody>
      </p:sp>
      <p:sp>
        <p:nvSpPr>
          <p:cNvPr id="8294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202757" name="Picture 5"/>
          <p:cNvPicPr>
            <a:picLocks noChangeAspect="1"/>
          </p:cNvPicPr>
          <p:nvPr/>
        </p:nvPicPr>
        <p:blipFill>
          <a:blip r:embed="rId1"/>
          <a:stretch>
            <a:fillRect/>
          </a:stretch>
        </p:blipFill>
        <p:spPr>
          <a:xfrm>
            <a:off x="3779838" y="1844675"/>
            <a:ext cx="1368425" cy="504825"/>
          </a:xfrm>
          <a:prstGeom prst="rect">
            <a:avLst/>
          </a:prstGeom>
          <a:noFill/>
          <a:ln w="9525">
            <a:noFill/>
          </a:ln>
        </p:spPr>
      </p:pic>
      <p:pic>
        <p:nvPicPr>
          <p:cNvPr id="202758" name="Picture 6"/>
          <p:cNvPicPr>
            <a:picLocks noChangeAspect="1"/>
          </p:cNvPicPr>
          <p:nvPr/>
        </p:nvPicPr>
        <p:blipFill>
          <a:blip r:embed="rId2"/>
          <a:stretch>
            <a:fillRect/>
          </a:stretch>
        </p:blipFill>
        <p:spPr>
          <a:xfrm>
            <a:off x="1116013" y="1296988"/>
            <a:ext cx="2160587" cy="1741487"/>
          </a:xfrm>
          <a:prstGeom prst="rect">
            <a:avLst/>
          </a:prstGeom>
          <a:noFill/>
          <a:ln w="9525">
            <a:noFill/>
          </a:ln>
        </p:spPr>
      </p:pic>
      <p:pic>
        <p:nvPicPr>
          <p:cNvPr id="202759" name="Picture 7"/>
          <p:cNvPicPr>
            <a:picLocks noChangeAspect="1"/>
          </p:cNvPicPr>
          <p:nvPr/>
        </p:nvPicPr>
        <p:blipFill>
          <a:blip r:embed="rId3"/>
          <a:stretch>
            <a:fillRect/>
          </a:stretch>
        </p:blipFill>
        <p:spPr>
          <a:xfrm>
            <a:off x="5508625" y="1325563"/>
            <a:ext cx="2232025" cy="1706562"/>
          </a:xfrm>
          <a:prstGeom prst="rect">
            <a:avLst/>
          </a:prstGeom>
          <a:noFill/>
          <a:ln w="9525">
            <a:noFill/>
          </a:ln>
        </p:spPr>
      </p:pic>
      <p:pic>
        <p:nvPicPr>
          <p:cNvPr id="202760" name="Picture 8"/>
          <p:cNvPicPr>
            <a:picLocks noChangeAspect="1"/>
          </p:cNvPicPr>
          <p:nvPr/>
        </p:nvPicPr>
        <p:blipFill>
          <a:blip r:embed="rId4"/>
          <a:stretch>
            <a:fillRect/>
          </a:stretch>
        </p:blipFill>
        <p:spPr>
          <a:xfrm>
            <a:off x="2484438" y="3068638"/>
            <a:ext cx="3789362" cy="3068637"/>
          </a:xfrm>
          <a:prstGeom prst="rect">
            <a:avLst/>
          </a:prstGeom>
          <a:noFill/>
          <a:ln w="9525">
            <a:noFill/>
          </a:ln>
        </p:spPr>
      </p:pic>
      <p:sp>
        <p:nvSpPr>
          <p:cNvPr id="13" name="下箭头 12"/>
          <p:cNvSpPr/>
          <p:nvPr/>
        </p:nvSpPr>
        <p:spPr>
          <a:xfrm>
            <a:off x="4356100" y="2420938"/>
            <a:ext cx="360363" cy="576263"/>
          </a:xfrm>
          <a:prstGeom prst="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953"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2758"/>
                                        </p:tgtEl>
                                        <p:attrNameLst>
                                          <p:attrName>style.visibility</p:attrName>
                                        </p:attrNameLst>
                                      </p:cBhvr>
                                      <p:to>
                                        <p:strVal val="visible"/>
                                      </p:to>
                                    </p:set>
                                    <p:animEffect transition="in" filter="blinds(horizontal)">
                                      <p:cBhvr>
                                        <p:cTn id="7" dur="500"/>
                                        <p:tgtEl>
                                          <p:spTgt spid="20275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2759"/>
                                        </p:tgtEl>
                                        <p:attrNameLst>
                                          <p:attrName>style.visibility</p:attrName>
                                        </p:attrNameLst>
                                      </p:cBhvr>
                                      <p:to>
                                        <p:strVal val="visible"/>
                                      </p:to>
                                    </p:set>
                                    <p:animEffect transition="in" filter="blinds(horizontal)">
                                      <p:cBhvr>
                                        <p:cTn id="11" dur="500"/>
                                        <p:tgtEl>
                                          <p:spTgt spid="20275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strVal val="#ppt_w*0.70"/>
                                          </p:val>
                                        </p:tav>
                                        <p:tav tm="100000">
                                          <p:val>
                                            <p:strVal val="#ppt_w"/>
                                          </p:val>
                                        </p:tav>
                                      </p:tavLst>
                                    </p:anim>
                                    <p:anim calcmode="lin" valueType="num">
                                      <p:cBhvr>
                                        <p:cTn id="21" dur="1000" fill="hold"/>
                                        <p:tgtEl>
                                          <p:spTgt spid="13"/>
                                        </p:tgtEl>
                                        <p:attrNameLst>
                                          <p:attrName>ppt_h</p:attrName>
                                        </p:attrNameLst>
                                      </p:cBhvr>
                                      <p:tavLst>
                                        <p:tav tm="0">
                                          <p:val>
                                            <p:strVal val="#ppt_h"/>
                                          </p:val>
                                        </p:tav>
                                        <p:tav tm="100000">
                                          <p:val>
                                            <p:strVal val="#ppt_h"/>
                                          </p:val>
                                        </p:tav>
                                      </p:tavLst>
                                    </p:anim>
                                    <p:animEffect transition="in" filter="fade">
                                      <p:cBhvr>
                                        <p:cTn id="22" dur="1000"/>
                                        <p:tgtEl>
                                          <p:spTgt spid="13"/>
                                        </p:tgtEl>
                                      </p:cBhvr>
                                    </p:animEffect>
                                  </p:childTnLst>
                                </p:cTn>
                              </p:par>
                            </p:childTnLst>
                          </p:cTn>
                        </p:par>
                        <p:par>
                          <p:cTn id="23" fill="hold">
                            <p:stCondLst>
                              <p:cond delay="1000"/>
                            </p:stCondLst>
                            <p:childTnLst>
                              <p:par>
                                <p:cTn id="24" presetID="17" presetClass="entr" presetSubtype="10" fill="hold" nodeType="afterEffect">
                                  <p:stCondLst>
                                    <p:cond delay="0"/>
                                  </p:stCondLst>
                                  <p:childTnLst>
                                    <p:set>
                                      <p:cBhvr>
                                        <p:cTn id="25" dur="1" fill="hold">
                                          <p:stCondLst>
                                            <p:cond delay="0"/>
                                          </p:stCondLst>
                                        </p:cTn>
                                        <p:tgtEl>
                                          <p:spTgt spid="202760"/>
                                        </p:tgtEl>
                                        <p:attrNameLst>
                                          <p:attrName>style.visibility</p:attrName>
                                        </p:attrNameLst>
                                      </p:cBhvr>
                                      <p:to>
                                        <p:strVal val="visible"/>
                                      </p:to>
                                    </p:set>
                                    <p:anim calcmode="lin" valueType="num">
                                      <p:cBhvr>
                                        <p:cTn id="26" dur="500" fill="hold"/>
                                        <p:tgtEl>
                                          <p:spTgt spid="202760"/>
                                        </p:tgtEl>
                                        <p:attrNameLst>
                                          <p:attrName>ppt_w</p:attrName>
                                        </p:attrNameLst>
                                      </p:cBhvr>
                                      <p:tavLst>
                                        <p:tav tm="0">
                                          <p:val>
                                            <p:fltVal val="0.000000"/>
                                          </p:val>
                                        </p:tav>
                                        <p:tav tm="100000">
                                          <p:val>
                                            <p:strVal val="#ppt_w"/>
                                          </p:val>
                                        </p:tav>
                                      </p:tavLst>
                                    </p:anim>
                                    <p:anim calcmode="lin" valueType="num">
                                      <p:cBhvr>
                                        <p:cTn id="27" dur="500" fill="hold"/>
                                        <p:tgtEl>
                                          <p:spTgt spid="2027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半连接</a:t>
            </a:r>
            <a:endParaRPr lang="zh-CN" altLang="en-US" dirty="0">
              <a:solidFill>
                <a:srgbClr val="0000FF"/>
              </a:solidFill>
              <a:latin typeface="楷体_GB2312"/>
              <a:ea typeface="楷体_GB2312"/>
              <a:cs typeface="+mj-cs"/>
            </a:endParaRPr>
          </a:p>
        </p:txBody>
      </p:sp>
      <p:sp>
        <p:nvSpPr>
          <p:cNvPr id="83971"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在两个关系之间执行连接操作，并将其</a:t>
            </a:r>
            <a:r>
              <a:rPr lang="zh-CN" altLang="zh-CN" sz="3200" dirty="0">
                <a:solidFill>
                  <a:srgbClr val="FF0000"/>
                </a:solidFill>
                <a:latin typeface="仿宋_GB2312"/>
                <a:ea typeface="仿宋_GB2312"/>
                <a:cs typeface="+mn-cs"/>
              </a:rPr>
              <a:t>结果投影在第一个操作关系的所有属性上</a:t>
            </a:r>
            <a:r>
              <a:rPr lang="zh-CN" altLang="zh-CN"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半连接的一个优点是可以减少必须参与连接的元组的数目。</a:t>
            </a:r>
            <a:endParaRPr lang="zh-CN" altLang="zh-CN" sz="3200" dirty="0">
              <a:latin typeface="仿宋_GB2312"/>
              <a:ea typeface="仿宋_GB2312"/>
              <a:cs typeface="+mn-cs"/>
            </a:endParaRPr>
          </a:p>
          <a:p>
            <a:pPr/>
            <a:r>
              <a:rPr lang="zh-CN" altLang="zh-CN" sz="3200" dirty="0">
                <a:latin typeface="仿宋_GB2312"/>
                <a:ea typeface="仿宋_GB2312"/>
                <a:cs typeface="+mn-cs"/>
              </a:rPr>
              <a:t>半连接操作的表达形式为：</a:t>
            </a:r>
            <a:endParaRPr lang="zh-CN" altLang="zh-CN" sz="3200" dirty="0">
              <a:latin typeface="仿宋_GB2312"/>
              <a:ea typeface="仿宋_GB2312"/>
              <a:cs typeface="+mn-cs"/>
            </a:endParaRPr>
          </a:p>
          <a:p>
            <a:pPr>
              <a:spcBef>
                <a:spcPts val="1200"/>
              </a:spcBef>
            </a:pPr>
            <a:r>
              <a:rPr lang="zh-CN" altLang="zh-CN" sz="3200" dirty="0">
                <a:latin typeface="仿宋_GB2312"/>
                <a:ea typeface="仿宋_GB2312"/>
                <a:cs typeface="+mn-cs"/>
              </a:rPr>
              <a:t>上述半连接是一个半θ连接，其他还有半等值连接、半自然连接等。</a:t>
            </a:r>
            <a:endParaRPr lang="zh-CN" altLang="en-US" sz="3200" dirty="0">
              <a:latin typeface="仿宋_GB2312"/>
              <a:ea typeface="仿宋_GB2312"/>
              <a:cs typeface="+mn-cs"/>
            </a:endParaRPr>
          </a:p>
        </p:txBody>
      </p:sp>
      <p:sp>
        <p:nvSpPr>
          <p:cNvPr id="839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3973"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83974" name="Object 1"/>
          <p:cNvGraphicFramePr>
            <a:graphicFrameLocks noChangeAspect="1"/>
          </p:cNvGraphicFramePr>
          <p:nvPr/>
        </p:nvGraphicFramePr>
        <p:xfrm>
          <a:off x="5795963" y="3644900"/>
          <a:ext cx="1368425" cy="912813"/>
        </p:xfrm>
        <a:graphic>
          <a:graphicData uri="http://schemas.openxmlformats.org/presentationml/2006/ole">
            <mc:AlternateContent xmlns:mc="http://schemas.openxmlformats.org/markup-compatibility/2006">
              <mc:Choice xmlns:v="urn:schemas-microsoft-com:vml" Requires="v">
                <p:oleObj spid="_x0000_s3081" name="" r:id="rId1" imgW="704215" imgH="473075" progId="Visio.Drawing.11">
                  <p:embed/>
                </p:oleObj>
              </mc:Choice>
              <mc:Fallback>
                <p:oleObj name="" r:id="rId1" imgW="704215" imgH="473075" progId="Visio.Drawing.11">
                  <p:embed/>
                  <p:pic>
                    <p:nvPicPr>
                      <p:cNvPr id="0" name="图片 3080"/>
                      <p:cNvPicPr/>
                      <p:nvPr/>
                    </p:nvPicPr>
                    <p:blipFill>
                      <a:blip r:embed="rId2"/>
                      <a:stretch>
                        <a:fillRect/>
                      </a:stretch>
                    </p:blipFill>
                    <p:spPr>
                      <a:xfrm>
                        <a:off x="5795963" y="3644900"/>
                        <a:ext cx="1368425" cy="912813"/>
                      </a:xfrm>
                      <a:prstGeom prst="rect">
                        <a:avLst/>
                      </a:prstGeom>
                      <a:noFill/>
                      <a:ln w="38100">
                        <a:noFill/>
                        <a:miter/>
                      </a:ln>
                    </p:spPr>
                  </p:pic>
                </p:oleObj>
              </mc:Fallback>
            </mc:AlternateContent>
          </a:graphicData>
        </a:graphic>
      </p:graphicFrame>
      <p:sp>
        <p:nvSpPr>
          <p:cNvPr id="83975"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半连接示例</a:t>
            </a:r>
            <a:endParaRPr lang="zh-CN" altLang="en-US" dirty="0">
              <a:solidFill>
                <a:srgbClr val="0000FF"/>
              </a:solidFill>
              <a:latin typeface="楷体_GB2312"/>
              <a:ea typeface="楷体_GB2312"/>
              <a:cs typeface="+mj-cs"/>
            </a:endParaRPr>
          </a:p>
        </p:txBody>
      </p:sp>
      <p:sp>
        <p:nvSpPr>
          <p:cNvPr id="84995" name="内容占位符 2"/>
          <p:cNvSpPr>
            <a:spLocks noGrp="1"/>
          </p:cNvSpPr>
          <p:nvPr>
            <p:ph idx="1"/>
          </p:nvPr>
        </p:nvSpPr>
        <p:spPr>
          <a:xfrm>
            <a:off x="566738" y="1414463"/>
            <a:ext cx="8001000" cy="1438275"/>
          </a:xfrm>
          <a:ln/>
        </p:spPr>
        <p:txBody>
          <a:bodyPr vert="horz" wrap="square" lIns="91440" tIns="45720" rIns="91440" bIns="45720" anchor="t"/>
          <a:p>
            <a:pPr/>
            <a:r>
              <a:rPr lang="zh-CN" altLang="zh-CN" dirty="0">
                <a:latin typeface="仿宋_GB2312"/>
                <a:ea typeface="仿宋_GB2312"/>
                <a:cs typeface="+mn-cs"/>
              </a:rPr>
              <a:t>查询销售价格高于</a:t>
            </a:r>
            <a:r>
              <a:rPr lang="en-US" altLang="zh-CN" dirty="0">
                <a:latin typeface="仿宋_GB2312"/>
                <a:ea typeface="仿宋_GB2312"/>
                <a:cs typeface="+mn-cs"/>
              </a:rPr>
              <a:t>5000</a:t>
            </a:r>
            <a:r>
              <a:rPr lang="zh-CN" altLang="zh-CN" dirty="0">
                <a:latin typeface="仿宋_GB2312"/>
                <a:ea typeface="仿宋_GB2312"/>
                <a:cs typeface="+mn-cs"/>
              </a:rPr>
              <a:t>的商品的全部信息。</a:t>
            </a:r>
            <a:r>
              <a:rPr lang="zh-CN" altLang="en-US" dirty="0">
                <a:latin typeface="仿宋_GB2312"/>
                <a:ea typeface="仿宋_GB2312"/>
                <a:cs typeface="+mn-cs"/>
              </a:rPr>
              <a:t>（</a:t>
            </a:r>
            <a:r>
              <a:rPr lang="zh-CN" altLang="zh-CN" dirty="0">
                <a:latin typeface="仿宋_GB2312"/>
                <a:ea typeface="仿宋_GB2312"/>
                <a:cs typeface="+mn-cs"/>
              </a:rPr>
              <a:t>仅仅是想查看商品的信息</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849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4997"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204801" name="Object 1"/>
          <p:cNvGraphicFramePr>
            <a:graphicFrameLocks noChangeAspect="1"/>
          </p:cNvGraphicFramePr>
          <p:nvPr/>
        </p:nvGraphicFramePr>
        <p:xfrm>
          <a:off x="2195513" y="2565400"/>
          <a:ext cx="4464050" cy="1235075"/>
        </p:xfrm>
        <a:graphic>
          <a:graphicData uri="http://schemas.openxmlformats.org/presentationml/2006/ole">
            <mc:AlternateContent xmlns:mc="http://schemas.openxmlformats.org/markup-compatibility/2006">
              <mc:Choice xmlns:v="urn:schemas-microsoft-com:vml" Requires="v">
                <p:oleObj spid="_x0000_s3082" name="" r:id="rId1" imgW="2059940" imgH="577850" progId="Visio.Drawing.11">
                  <p:embed/>
                </p:oleObj>
              </mc:Choice>
              <mc:Fallback>
                <p:oleObj name="" r:id="rId1" imgW="2059940" imgH="577850" progId="Visio.Drawing.11">
                  <p:embed/>
                  <p:pic>
                    <p:nvPicPr>
                      <p:cNvPr id="0" name="图片 3081"/>
                      <p:cNvPicPr/>
                      <p:nvPr/>
                    </p:nvPicPr>
                    <p:blipFill>
                      <a:blip r:embed="rId2"/>
                      <a:stretch>
                        <a:fillRect/>
                      </a:stretch>
                    </p:blipFill>
                    <p:spPr>
                      <a:xfrm>
                        <a:off x="2195513" y="2565400"/>
                        <a:ext cx="4464050" cy="1235075"/>
                      </a:xfrm>
                      <a:prstGeom prst="rect">
                        <a:avLst/>
                      </a:prstGeom>
                      <a:noFill/>
                      <a:ln w="38100">
                        <a:noFill/>
                        <a:miter/>
                      </a:ln>
                    </p:spPr>
                  </p:pic>
                </p:oleObj>
              </mc:Fallback>
            </mc:AlternateContent>
          </a:graphicData>
        </a:graphic>
      </p:graphicFrame>
      <p:pic>
        <p:nvPicPr>
          <p:cNvPr id="204804" name="Picture 4"/>
          <p:cNvPicPr>
            <a:picLocks noChangeAspect="1"/>
          </p:cNvPicPr>
          <p:nvPr/>
        </p:nvPicPr>
        <p:blipFill>
          <a:blip r:embed="rId3"/>
          <a:stretch>
            <a:fillRect/>
          </a:stretch>
        </p:blipFill>
        <p:spPr>
          <a:xfrm>
            <a:off x="1763713" y="4149725"/>
            <a:ext cx="6048375" cy="1228725"/>
          </a:xfrm>
          <a:prstGeom prst="rect">
            <a:avLst/>
          </a:prstGeom>
          <a:noFill/>
          <a:ln w="9525">
            <a:noFill/>
          </a:ln>
        </p:spPr>
      </p:pic>
      <p:sp>
        <p:nvSpPr>
          <p:cNvPr id="11" name="动作按钮: 自定义 10">
            <a:hlinkClick r:id="rId4"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数据</a:t>
            </a:r>
            <a:endParaRPr kumimoji="0" lang="zh-CN" altLang="en-US" sz="1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12" name="左弧形箭头 11"/>
          <p:cNvSpPr/>
          <p:nvPr/>
        </p:nvSpPr>
        <p:spPr>
          <a:xfrm rot="1843768">
            <a:off x="1724025" y="3013075"/>
            <a:ext cx="420688" cy="107950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5004"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4801"/>
                                        </p:tgtEl>
                                        <p:attrNameLst>
                                          <p:attrName>style.visibility</p:attrName>
                                        </p:attrNameLst>
                                      </p:cBhvr>
                                      <p:to>
                                        <p:strVal val="visible"/>
                                      </p:to>
                                    </p:set>
                                    <p:animEffect transition="in" filter="blinds(horizontal)">
                                      <p:cBhvr>
                                        <p:cTn id="7" dur="500"/>
                                        <p:tgtEl>
                                          <p:spTgt spid="2048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childTnLst>
                          </p:cTn>
                        </p:par>
                        <p:par>
                          <p:cTn id="20" fill="hold">
                            <p:stCondLst>
                              <p:cond delay="1000"/>
                            </p:stCondLst>
                            <p:childTnLst>
                              <p:par>
                                <p:cTn id="21" presetID="55" presetClass="entr" presetSubtype="0" fill="hold" nodeType="afterEffect">
                                  <p:stCondLst>
                                    <p:cond delay="0"/>
                                  </p:stCondLst>
                                  <p:childTnLst>
                                    <p:set>
                                      <p:cBhvr>
                                        <p:cTn id="22" dur="1" fill="hold">
                                          <p:stCondLst>
                                            <p:cond delay="0"/>
                                          </p:stCondLst>
                                        </p:cTn>
                                        <p:tgtEl>
                                          <p:spTgt spid="204804"/>
                                        </p:tgtEl>
                                        <p:attrNameLst>
                                          <p:attrName>style.visibility</p:attrName>
                                        </p:attrNameLst>
                                      </p:cBhvr>
                                      <p:to>
                                        <p:strVal val="visible"/>
                                      </p:to>
                                    </p:set>
                                    <p:anim calcmode="lin" valueType="num">
                                      <p:cBhvr>
                                        <p:cTn id="23" dur="1000" fill="hold"/>
                                        <p:tgtEl>
                                          <p:spTgt spid="204804"/>
                                        </p:tgtEl>
                                        <p:attrNameLst>
                                          <p:attrName>ppt_w</p:attrName>
                                        </p:attrNameLst>
                                      </p:cBhvr>
                                      <p:tavLst>
                                        <p:tav tm="0">
                                          <p:val>
                                            <p:strVal val="#ppt_w*0.70"/>
                                          </p:val>
                                        </p:tav>
                                        <p:tav tm="100000">
                                          <p:val>
                                            <p:strVal val="#ppt_w"/>
                                          </p:val>
                                        </p:tav>
                                      </p:tavLst>
                                    </p:anim>
                                    <p:anim calcmode="lin" valueType="num">
                                      <p:cBhvr>
                                        <p:cTn id="24" dur="1000" fill="hold"/>
                                        <p:tgtEl>
                                          <p:spTgt spid="204804"/>
                                        </p:tgtEl>
                                        <p:attrNameLst>
                                          <p:attrName>ppt_h</p:attrName>
                                        </p:attrNameLst>
                                      </p:cBhvr>
                                      <p:tavLst>
                                        <p:tav tm="0">
                                          <p:val>
                                            <p:strVal val="#ppt_h"/>
                                          </p:val>
                                        </p:tav>
                                        <p:tav tm="100000">
                                          <p:val>
                                            <p:strVal val="#ppt_h"/>
                                          </p:val>
                                        </p:tav>
                                      </p:tavLst>
                                    </p:anim>
                                    <p:animEffect transition="in" filter="fade">
                                      <p:cBhvr>
                                        <p:cTn id="25" dur="10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除运算</a:t>
            </a:r>
            <a:endParaRPr lang="zh-CN" altLang="en-US" dirty="0">
              <a:solidFill>
                <a:schemeClr val="tx2"/>
              </a:solidFill>
              <a:latin typeface="楷体_GB2312"/>
              <a:ea typeface="楷体_GB2312"/>
              <a:cs typeface="+mj-cs"/>
            </a:endParaRPr>
          </a:p>
        </p:txBody>
      </p:sp>
      <p:sp>
        <p:nvSpPr>
          <p:cNvPr id="86019" name="Rectangle 3"/>
          <p:cNvSpPr>
            <a:spLocks noGrp="1"/>
          </p:cNvSpPr>
          <p:nvPr>
            <p:ph idx="1"/>
          </p:nvPr>
        </p:nvSpPr>
        <p:spPr>
          <a:xfrm>
            <a:off x="228600" y="1412875"/>
            <a:ext cx="8610600" cy="4679950"/>
          </a:xfrm>
          <a:ln/>
        </p:spPr>
        <p:txBody>
          <a:bodyPr vert="horz" wrap="square" lIns="91440" tIns="45720" rIns="91440" bIns="45720" anchor="t"/>
          <a:p>
            <a:pPr/>
            <a:r>
              <a:rPr lang="zh-CN" altLang="en-US" sz="3200" dirty="0">
                <a:latin typeface="宋体" panose="02010600030101010101" pitchFamily="2" charset="-122"/>
                <a:ea typeface="+mn-ea"/>
                <a:cs typeface="+mn-cs"/>
              </a:rPr>
              <a:t>设关系</a:t>
            </a:r>
            <a:r>
              <a:rPr lang="en-US" altLang="zh-CN" sz="3200" dirty="0">
                <a:latin typeface="宋体" panose="02010600030101010101" pitchFamily="2" charset="-122"/>
                <a:ea typeface="+mn-ea"/>
                <a:cs typeface="+mn-cs"/>
              </a:rPr>
              <a:t>S</a:t>
            </a:r>
            <a:r>
              <a:rPr lang="zh-CN" altLang="en-US" sz="3200" dirty="0">
                <a:latin typeface="宋体" panose="02010600030101010101" pitchFamily="2" charset="-122"/>
                <a:ea typeface="+mn-ea"/>
                <a:cs typeface="+mn-cs"/>
              </a:rPr>
              <a:t>的属性是关系</a:t>
            </a:r>
            <a:r>
              <a:rPr lang="en-US" altLang="zh-CN" sz="3200" dirty="0">
                <a:latin typeface="宋体" panose="02010600030101010101" pitchFamily="2" charset="-122"/>
                <a:ea typeface="+mn-ea"/>
                <a:cs typeface="+mn-cs"/>
              </a:rPr>
              <a:t>R</a:t>
            </a:r>
            <a:r>
              <a:rPr lang="zh-CN" altLang="en-US" sz="3200" dirty="0">
                <a:latin typeface="宋体" panose="02010600030101010101" pitchFamily="2" charset="-122"/>
                <a:ea typeface="+mn-ea"/>
                <a:cs typeface="+mn-cs"/>
              </a:rPr>
              <a:t>的属性的一部分，则</a:t>
            </a:r>
            <a:r>
              <a:rPr lang="en-US" altLang="zh-CN" sz="3200" dirty="0">
                <a:latin typeface="宋体" panose="02010600030101010101" pitchFamily="2" charset="-122"/>
                <a:ea typeface="+mn-ea"/>
                <a:cs typeface="+mn-cs"/>
              </a:rPr>
              <a:t>R÷S</a:t>
            </a:r>
            <a:r>
              <a:rPr lang="zh-CN" altLang="en-US" sz="3200" dirty="0">
                <a:latin typeface="宋体" panose="02010600030101010101" pitchFamily="2" charset="-122"/>
                <a:ea typeface="+mn-ea"/>
                <a:cs typeface="+mn-cs"/>
              </a:rPr>
              <a:t>为这样一个关系：</a:t>
            </a:r>
            <a:endParaRPr lang="zh-CN" altLang="en-US" sz="3200" dirty="0">
              <a:latin typeface="宋体" panose="02010600030101010101" pitchFamily="2" charset="-122"/>
              <a:ea typeface="+mn-ea"/>
              <a:cs typeface="+mn-cs"/>
            </a:endParaRPr>
          </a:p>
          <a:p>
            <a:pPr lvl="1"/>
            <a:r>
              <a:rPr lang="zh-CN" altLang="en-US" sz="3000" dirty="0">
                <a:latin typeface="宋体" panose="02010600030101010101" pitchFamily="2" charset="-122"/>
                <a:ea typeface="+mn-ea"/>
              </a:rPr>
              <a:t>此关系的属性是由属于</a:t>
            </a:r>
            <a:r>
              <a:rPr lang="en-US" altLang="zh-CN" sz="3000" dirty="0">
                <a:latin typeface="宋体" panose="02010600030101010101" pitchFamily="2" charset="-122"/>
                <a:ea typeface="+mn-ea"/>
              </a:rPr>
              <a:t>R</a:t>
            </a:r>
            <a:r>
              <a:rPr lang="zh-CN" altLang="en-US" sz="3000" dirty="0">
                <a:latin typeface="宋体" panose="02010600030101010101" pitchFamily="2" charset="-122"/>
                <a:ea typeface="+mn-ea"/>
              </a:rPr>
              <a:t>但不属于</a:t>
            </a:r>
            <a:r>
              <a:rPr lang="en-US" altLang="zh-CN" sz="3000" dirty="0">
                <a:latin typeface="宋体" panose="02010600030101010101" pitchFamily="2" charset="-122"/>
                <a:ea typeface="+mn-ea"/>
              </a:rPr>
              <a:t>S</a:t>
            </a:r>
            <a:r>
              <a:rPr lang="zh-CN" altLang="en-US" sz="3000" dirty="0">
                <a:latin typeface="宋体" panose="02010600030101010101" pitchFamily="2" charset="-122"/>
                <a:ea typeface="+mn-ea"/>
              </a:rPr>
              <a:t>的所有属性组成；</a:t>
            </a:r>
            <a:endParaRPr lang="zh-CN" altLang="en-US" sz="3000" dirty="0">
              <a:latin typeface="宋体" panose="02010600030101010101" pitchFamily="2" charset="-122"/>
              <a:ea typeface="+mn-ea"/>
            </a:endParaRPr>
          </a:p>
          <a:p>
            <a:pPr lvl="1"/>
            <a:r>
              <a:rPr lang="en-US" altLang="zh-CN" sz="3000" dirty="0">
                <a:latin typeface="宋体" panose="02010600030101010101" pitchFamily="2" charset="-122"/>
                <a:ea typeface="+mn-ea"/>
              </a:rPr>
              <a:t>R÷S</a:t>
            </a:r>
            <a:r>
              <a:rPr lang="zh-CN" altLang="en-US" sz="3000" dirty="0">
                <a:latin typeface="宋体" panose="02010600030101010101" pitchFamily="2" charset="-122"/>
                <a:ea typeface="+mn-ea"/>
              </a:rPr>
              <a:t>的任一元组都是</a:t>
            </a:r>
            <a:r>
              <a:rPr lang="en-US" altLang="zh-CN" sz="3000" dirty="0">
                <a:latin typeface="宋体" panose="02010600030101010101" pitchFamily="2" charset="-122"/>
                <a:ea typeface="+mn-ea"/>
              </a:rPr>
              <a:t>R</a:t>
            </a:r>
            <a:r>
              <a:rPr lang="zh-CN" altLang="en-US" sz="3000" dirty="0">
                <a:latin typeface="宋体" panose="02010600030101010101" pitchFamily="2" charset="-122"/>
                <a:ea typeface="+mn-ea"/>
              </a:rPr>
              <a:t>中某元组的一部分。但必须符合下列要求，即任取属于</a:t>
            </a:r>
            <a:r>
              <a:rPr lang="en-US" altLang="zh-CN" sz="3000" dirty="0">
                <a:latin typeface="宋体" panose="02010600030101010101" pitchFamily="2" charset="-122"/>
                <a:ea typeface="+mn-ea"/>
              </a:rPr>
              <a:t>R÷S</a:t>
            </a:r>
            <a:r>
              <a:rPr lang="zh-CN" altLang="en-US" sz="3000" dirty="0">
                <a:latin typeface="宋体" panose="02010600030101010101" pitchFamily="2" charset="-122"/>
                <a:ea typeface="+mn-ea"/>
              </a:rPr>
              <a:t>的一个元组</a:t>
            </a:r>
            <a:r>
              <a:rPr lang="en-US" altLang="zh-CN" sz="3000" dirty="0">
                <a:latin typeface="宋体" panose="02010600030101010101" pitchFamily="2" charset="-122"/>
                <a:ea typeface="+mn-ea"/>
              </a:rPr>
              <a:t>t</a:t>
            </a:r>
            <a:r>
              <a:rPr lang="zh-CN" altLang="en-US" sz="3000" dirty="0">
                <a:latin typeface="宋体" panose="02010600030101010101" pitchFamily="2" charset="-122"/>
                <a:ea typeface="+mn-ea"/>
              </a:rPr>
              <a:t>，则</a:t>
            </a:r>
            <a:r>
              <a:rPr lang="en-US" altLang="zh-CN" sz="3000" dirty="0">
                <a:latin typeface="宋体" panose="02010600030101010101" pitchFamily="2" charset="-122"/>
                <a:ea typeface="+mn-ea"/>
              </a:rPr>
              <a:t>t</a:t>
            </a:r>
            <a:r>
              <a:rPr lang="zh-CN" altLang="en-US" sz="3000" dirty="0">
                <a:latin typeface="宋体" panose="02010600030101010101" pitchFamily="2" charset="-122"/>
                <a:ea typeface="+mn-ea"/>
              </a:rPr>
              <a:t>与</a:t>
            </a:r>
            <a:r>
              <a:rPr lang="en-US" altLang="zh-CN" sz="3000" dirty="0">
                <a:latin typeface="宋体" panose="02010600030101010101" pitchFamily="2" charset="-122"/>
                <a:ea typeface="+mn-ea"/>
              </a:rPr>
              <a:t>S</a:t>
            </a:r>
            <a:r>
              <a:rPr lang="zh-CN" altLang="en-US" sz="3000" dirty="0">
                <a:latin typeface="宋体" panose="02010600030101010101" pitchFamily="2" charset="-122"/>
                <a:ea typeface="+mn-ea"/>
              </a:rPr>
              <a:t>的任一元组连接后，都为</a:t>
            </a:r>
            <a:r>
              <a:rPr lang="en-US" altLang="zh-CN" sz="3000" dirty="0">
                <a:latin typeface="宋体" panose="02010600030101010101" pitchFamily="2" charset="-122"/>
                <a:ea typeface="+mn-ea"/>
              </a:rPr>
              <a:t>R</a:t>
            </a:r>
            <a:r>
              <a:rPr lang="zh-CN" altLang="en-US" sz="3000" dirty="0">
                <a:latin typeface="宋体" panose="02010600030101010101" pitchFamily="2" charset="-122"/>
                <a:ea typeface="+mn-ea"/>
              </a:rPr>
              <a:t>中原有的一个元组。 </a:t>
            </a:r>
            <a:endParaRPr lang="zh-CN" altLang="en-US" sz="3000" dirty="0">
              <a:latin typeface="宋体" panose="02010600030101010101" pitchFamily="2" charset="-122"/>
              <a:ea typeface="+mn-ea"/>
            </a:endParaRPr>
          </a:p>
        </p:txBody>
      </p:sp>
      <p:sp>
        <p:nvSpPr>
          <p:cNvPr id="860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602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除运算示意图</a:t>
            </a:r>
            <a:endParaRPr lang="zh-CN" altLang="en-US" dirty="0">
              <a:solidFill>
                <a:srgbClr val="0000FF"/>
              </a:solidFill>
              <a:latin typeface="楷体_GB2312"/>
              <a:ea typeface="楷体_GB2312"/>
              <a:cs typeface="+mj-cs"/>
            </a:endParaRPr>
          </a:p>
        </p:txBody>
      </p:sp>
      <p:sp>
        <p:nvSpPr>
          <p:cNvPr id="8704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7044"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87045" name="Object 1"/>
          <p:cNvGraphicFramePr>
            <a:graphicFrameLocks noChangeAspect="1"/>
          </p:cNvGraphicFramePr>
          <p:nvPr/>
        </p:nvGraphicFramePr>
        <p:xfrm>
          <a:off x="971550" y="1700213"/>
          <a:ext cx="7392988" cy="2808287"/>
        </p:xfrm>
        <a:graphic>
          <a:graphicData uri="http://schemas.openxmlformats.org/presentationml/2006/ole">
            <mc:AlternateContent xmlns:mc="http://schemas.openxmlformats.org/markup-compatibility/2006">
              <mc:Choice xmlns:v="urn:schemas-microsoft-com:vml" Requires="v">
                <p:oleObj spid="_x0000_s3083" name="" r:id="rId1" imgW="2722245" imgH="1040765" progId="Visio.Drawing.11">
                  <p:embed/>
                </p:oleObj>
              </mc:Choice>
              <mc:Fallback>
                <p:oleObj name="" r:id="rId1" imgW="2722245" imgH="1040765" progId="Visio.Drawing.11">
                  <p:embed/>
                  <p:pic>
                    <p:nvPicPr>
                      <p:cNvPr id="0" name="图片 3082"/>
                      <p:cNvPicPr/>
                      <p:nvPr/>
                    </p:nvPicPr>
                    <p:blipFill>
                      <a:blip r:embed="rId2"/>
                      <a:stretch>
                        <a:fillRect/>
                      </a:stretch>
                    </p:blipFill>
                    <p:spPr>
                      <a:xfrm>
                        <a:off x="971550" y="1700213"/>
                        <a:ext cx="7392988" cy="2808287"/>
                      </a:xfrm>
                      <a:prstGeom prst="rect">
                        <a:avLst/>
                      </a:prstGeom>
                      <a:noFill/>
                      <a:ln w="38100">
                        <a:noFill/>
                        <a:miter/>
                      </a:ln>
                    </p:spPr>
                  </p:pic>
                </p:oleObj>
              </mc:Fallback>
            </mc:AlternateContent>
          </a:graphicData>
        </a:graphic>
      </p:graphicFrame>
      <p:sp>
        <p:nvSpPr>
          <p:cNvPr id="87046"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除运算的一般形式</a:t>
            </a:r>
            <a:endParaRPr lang="zh-CN" altLang="en-US" dirty="0">
              <a:solidFill>
                <a:srgbClr val="0000FF"/>
              </a:solidFill>
              <a:latin typeface="楷体_GB2312"/>
              <a:ea typeface="楷体_GB2312"/>
              <a:cs typeface="+mj-cs"/>
            </a:endParaRPr>
          </a:p>
        </p:txBody>
      </p:sp>
      <p:sp>
        <p:nvSpPr>
          <p:cNvPr id="88067" name="Rectangle 3"/>
          <p:cNvSpPr>
            <a:spLocks noGrp="1"/>
          </p:cNvSpPr>
          <p:nvPr>
            <p:ph idx="1"/>
          </p:nvPr>
        </p:nvSpPr>
        <p:spPr>
          <a:xfrm>
            <a:off x="468313" y="1557338"/>
            <a:ext cx="8280400" cy="4535487"/>
          </a:xfrm>
          <a:ln/>
        </p:spPr>
        <p:txBody>
          <a:bodyPr vert="horz" wrap="square" lIns="91440" tIns="45720" rIns="91440" bIns="45720" anchor="t"/>
          <a:p>
            <a:pPr/>
            <a:r>
              <a:rPr lang="zh-CN" altLang="en-US" dirty="0">
                <a:latin typeface="仿宋_GB2312"/>
                <a:ea typeface="仿宋_GB2312"/>
                <a:cs typeface="+mn-cs"/>
              </a:rPr>
              <a:t>设有关系</a:t>
            </a:r>
            <a:r>
              <a:rPr lang="en-US" altLang="zh-CN" dirty="0">
                <a:latin typeface="仿宋_GB2312"/>
                <a:ea typeface="仿宋_GB2312"/>
                <a:cs typeface="+mn-cs"/>
              </a:rPr>
              <a:t>R</a:t>
            </a:r>
            <a:r>
              <a:rPr lang="zh-CN" altLang="en-US" dirty="0">
                <a:latin typeface="仿宋_GB2312"/>
                <a:ea typeface="仿宋_GB2312"/>
                <a:cs typeface="+mn-cs"/>
              </a:rPr>
              <a:t>（</a:t>
            </a:r>
            <a:r>
              <a:rPr lang="en-US" altLang="zh-CN" dirty="0">
                <a:latin typeface="仿宋_GB2312"/>
                <a:ea typeface="仿宋_GB2312"/>
                <a:cs typeface="+mn-cs"/>
              </a:rPr>
              <a:t>X,Y</a:t>
            </a:r>
            <a:r>
              <a:rPr lang="zh-CN" altLang="en-US" dirty="0">
                <a:latin typeface="仿宋_GB2312"/>
                <a:ea typeface="仿宋_GB2312"/>
                <a:cs typeface="+mn-cs"/>
              </a:rPr>
              <a:t>）和</a:t>
            </a:r>
            <a:r>
              <a:rPr lang="en-US" altLang="zh-CN" dirty="0">
                <a:latin typeface="仿宋_GB2312"/>
                <a:ea typeface="仿宋_GB2312"/>
                <a:cs typeface="+mn-cs"/>
              </a:rPr>
              <a:t>S</a:t>
            </a:r>
            <a:r>
              <a:rPr lang="zh-CN" altLang="en-US" dirty="0">
                <a:latin typeface="仿宋_GB2312"/>
                <a:ea typeface="仿宋_GB2312"/>
                <a:cs typeface="+mn-cs"/>
              </a:rPr>
              <a:t>（</a:t>
            </a:r>
            <a:r>
              <a:rPr lang="en-US" altLang="zh-CN" dirty="0">
                <a:latin typeface="仿宋_GB2312"/>
                <a:ea typeface="仿宋_GB2312"/>
                <a:cs typeface="+mn-cs"/>
              </a:rPr>
              <a:t>Y,Z</a:t>
            </a:r>
            <a:r>
              <a:rPr lang="zh-CN" altLang="en-US" dirty="0">
                <a:latin typeface="仿宋_GB2312"/>
                <a:ea typeface="仿宋_GB2312"/>
                <a:cs typeface="+mn-cs"/>
              </a:rPr>
              <a:t>），其中</a:t>
            </a:r>
            <a:r>
              <a:rPr lang="en-US" altLang="zh-CN" dirty="0">
                <a:latin typeface="仿宋_GB2312"/>
                <a:ea typeface="仿宋_GB2312"/>
                <a:cs typeface="+mn-cs"/>
              </a:rPr>
              <a:t>X</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a:t>
            </a:r>
            <a:r>
              <a:rPr lang="en-US" altLang="zh-CN" dirty="0">
                <a:latin typeface="仿宋_GB2312"/>
                <a:ea typeface="仿宋_GB2312"/>
                <a:cs typeface="+mn-cs"/>
              </a:rPr>
              <a:t>Z</a:t>
            </a:r>
            <a:r>
              <a:rPr lang="zh-CN" altLang="en-US" dirty="0">
                <a:latin typeface="仿宋_GB2312"/>
                <a:ea typeface="仿宋_GB2312"/>
                <a:cs typeface="+mn-cs"/>
              </a:rPr>
              <a:t>为关系的属性组，则：</a:t>
            </a:r>
            <a:endParaRPr lang="zh-CN" altLang="en-US" dirty="0">
              <a:latin typeface="仿宋_GB2312"/>
              <a:ea typeface="仿宋_GB2312"/>
              <a:cs typeface="+mn-cs"/>
            </a:endParaRPr>
          </a:p>
          <a:p>
            <a:pPr>
              <a:buFontTx/>
              <a:buNone/>
            </a:pPr>
            <a:r>
              <a:rPr lang="en-US" altLang="zh-CN" dirty="0">
                <a:solidFill>
                  <a:srgbClr val="FF0000"/>
                </a:solidFill>
                <a:latin typeface="宋体" panose="02010600030101010101" pitchFamily="2" charset="-122"/>
                <a:ea typeface="+mn-ea"/>
                <a:cs typeface="+mn-cs"/>
              </a:rPr>
              <a:t>  R(X,Y)÷ S(Y,Z)</a:t>
            </a:r>
            <a:r>
              <a:rPr lang="zh-CN" altLang="en-US" dirty="0">
                <a:solidFill>
                  <a:srgbClr val="FF0000"/>
                </a:solidFill>
                <a:latin typeface="宋体" panose="02010600030101010101" pitchFamily="2" charset="-122"/>
                <a:ea typeface="+mn-ea"/>
                <a:cs typeface="+mn-cs"/>
              </a:rPr>
              <a:t>＝</a:t>
            </a:r>
            <a:r>
              <a:rPr lang="en-US" altLang="zh-CN" dirty="0">
                <a:solidFill>
                  <a:srgbClr val="FF0000"/>
                </a:solidFill>
                <a:latin typeface="宋体" panose="02010600030101010101" pitchFamily="2" charset="-122"/>
                <a:ea typeface="+mn-ea"/>
                <a:cs typeface="+mn-cs"/>
              </a:rPr>
              <a:t>R(X,Y)÷ ∏</a:t>
            </a:r>
            <a:r>
              <a:rPr lang="en-US" altLang="zh-CN" baseline="-25000" dirty="0">
                <a:solidFill>
                  <a:srgbClr val="FF0000"/>
                </a:solidFill>
                <a:latin typeface="宋体" panose="02010600030101010101" pitchFamily="2" charset="-122"/>
                <a:ea typeface="+mn-ea"/>
                <a:cs typeface="+mn-cs"/>
              </a:rPr>
              <a:t>Y</a:t>
            </a:r>
            <a:r>
              <a:rPr lang="en-US" altLang="zh-CN" dirty="0">
                <a:solidFill>
                  <a:srgbClr val="FF0000"/>
                </a:solidFill>
                <a:latin typeface="宋体" panose="02010600030101010101" pitchFamily="2" charset="-122"/>
                <a:ea typeface="+mn-ea"/>
                <a:cs typeface="+mn-cs"/>
              </a:rPr>
              <a:t>(S)</a:t>
            </a:r>
            <a:r>
              <a:rPr lang="zh-CN" altLang="en-US" dirty="0">
                <a:solidFill>
                  <a:srgbClr val="FF0000"/>
                </a:solidFill>
                <a:latin typeface="宋体" panose="02010600030101010101" pitchFamily="2" charset="-122"/>
                <a:ea typeface="+mn-ea"/>
                <a:cs typeface="+mn-cs"/>
              </a:rPr>
              <a:t> </a:t>
            </a:r>
            <a:endParaRPr lang="zh-CN" altLang="en-US" dirty="0">
              <a:solidFill>
                <a:srgbClr val="FF0000"/>
              </a:solidFill>
              <a:latin typeface="宋体" panose="02010600030101010101" pitchFamily="2" charset="-122"/>
              <a:ea typeface="+mn-ea"/>
              <a:cs typeface="+mn-cs"/>
            </a:endParaRPr>
          </a:p>
        </p:txBody>
      </p:sp>
      <p:sp>
        <p:nvSpPr>
          <p:cNvPr id="88068"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806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宋体" panose="02010600030101010101" pitchFamily="2" charset="-122"/>
                <a:ea typeface="+mj-ea"/>
                <a:cs typeface="+mj-cs"/>
              </a:rPr>
              <a:t>象集定义</a:t>
            </a:r>
            <a:endParaRPr lang="zh-CN" altLang="en-US" dirty="0">
              <a:solidFill>
                <a:srgbClr val="0000FF"/>
              </a:solidFill>
              <a:latin typeface="宋体" panose="02010600030101010101" pitchFamily="2" charset="-122"/>
              <a:ea typeface="+mj-ea"/>
              <a:cs typeface="+mj-cs"/>
            </a:endParaRPr>
          </a:p>
        </p:txBody>
      </p:sp>
      <p:sp>
        <p:nvSpPr>
          <p:cNvPr id="89091" name="Rectangle 3"/>
          <p:cNvSpPr>
            <a:spLocks noGrp="1"/>
          </p:cNvSpPr>
          <p:nvPr>
            <p:ph idx="1"/>
          </p:nvPr>
        </p:nvSpPr>
        <p:spPr>
          <a:xfrm>
            <a:off x="395288" y="1557338"/>
            <a:ext cx="8448675" cy="4535487"/>
          </a:xfrm>
          <a:ln/>
        </p:spPr>
        <p:txBody>
          <a:bodyPr vert="horz" wrap="square" lIns="91440" tIns="45720" rIns="91440" bIns="45720" anchor="t"/>
          <a:p>
            <a:pPr algn="just"/>
            <a:r>
              <a:rPr lang="zh-CN" altLang="en-US" dirty="0">
                <a:latin typeface="仿宋_GB2312"/>
                <a:ea typeface="仿宋_GB2312"/>
                <a:cs typeface="+mn-cs"/>
              </a:rPr>
              <a:t>设有关系</a:t>
            </a:r>
            <a:r>
              <a:rPr lang="en-US" altLang="zh-CN" dirty="0">
                <a:latin typeface="仿宋_GB2312"/>
                <a:ea typeface="仿宋_GB2312"/>
                <a:cs typeface="+mn-cs"/>
              </a:rPr>
              <a:t>R</a:t>
            </a:r>
            <a:r>
              <a:rPr lang="zh-CN" altLang="en-US" dirty="0">
                <a:latin typeface="仿宋_GB2312"/>
                <a:ea typeface="仿宋_GB2312"/>
                <a:cs typeface="+mn-cs"/>
              </a:rPr>
              <a:t>（</a:t>
            </a:r>
            <a:r>
              <a:rPr lang="en-US" altLang="zh-CN" dirty="0">
                <a:latin typeface="仿宋_GB2312"/>
                <a:ea typeface="仿宋_GB2312"/>
                <a:cs typeface="+mn-cs"/>
              </a:rPr>
              <a:t>X</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），其中</a:t>
            </a:r>
            <a:r>
              <a:rPr lang="en-US" altLang="zh-CN" dirty="0">
                <a:latin typeface="仿宋_GB2312"/>
                <a:ea typeface="仿宋_GB2312"/>
                <a:cs typeface="+mn-cs"/>
              </a:rPr>
              <a:t>X</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为属性（组），</a:t>
            </a:r>
            <a:r>
              <a:rPr lang="en-US" altLang="zh-CN" dirty="0">
                <a:latin typeface="仿宋_GB2312"/>
                <a:ea typeface="仿宋_GB2312"/>
                <a:cs typeface="+mn-cs"/>
              </a:rPr>
              <a:t>X=x</a:t>
            </a:r>
            <a:r>
              <a:rPr lang="zh-CN" altLang="en-US" dirty="0">
                <a:latin typeface="仿宋_GB2312"/>
                <a:ea typeface="仿宋_GB2312"/>
                <a:cs typeface="+mn-cs"/>
              </a:rPr>
              <a:t>在</a:t>
            </a:r>
            <a:r>
              <a:rPr lang="en-US" altLang="zh-CN" dirty="0">
                <a:latin typeface="仿宋_GB2312"/>
                <a:ea typeface="仿宋_GB2312"/>
                <a:cs typeface="+mn-cs"/>
              </a:rPr>
              <a:t>R</a:t>
            </a:r>
            <a:r>
              <a:rPr lang="zh-CN" altLang="en-US" dirty="0">
                <a:latin typeface="仿宋_GB2312"/>
                <a:ea typeface="仿宋_GB2312"/>
                <a:cs typeface="+mn-cs"/>
              </a:rPr>
              <a:t>上的</a:t>
            </a:r>
            <a:r>
              <a:rPr lang="zh-CN" altLang="en-US" dirty="0">
                <a:solidFill>
                  <a:srgbClr val="FF0000"/>
                </a:solidFill>
                <a:latin typeface="仿宋_GB2312"/>
                <a:ea typeface="仿宋_GB2312"/>
                <a:cs typeface="+mn-cs"/>
              </a:rPr>
              <a:t>象集</a:t>
            </a:r>
            <a:r>
              <a:rPr lang="zh-CN" altLang="en-US" dirty="0">
                <a:latin typeface="仿宋_GB2312"/>
                <a:ea typeface="仿宋_GB2312"/>
                <a:cs typeface="+mn-cs"/>
              </a:rPr>
              <a:t>是：</a:t>
            </a:r>
            <a:endParaRPr lang="zh-CN" altLang="en-US" dirty="0">
              <a:latin typeface="仿宋_GB2312"/>
              <a:ea typeface="仿宋_GB2312"/>
              <a:cs typeface="+mn-cs"/>
            </a:endParaRPr>
          </a:p>
          <a:p>
            <a:pPr algn="just">
              <a:buFontTx/>
              <a:buNone/>
            </a:pPr>
            <a:r>
              <a:rPr lang="zh-CN" altLang="en-US" dirty="0">
                <a:latin typeface="仿宋_GB2312"/>
                <a:ea typeface="仿宋_GB2312"/>
                <a:cs typeface="+mn-cs"/>
              </a:rPr>
              <a:t>		</a:t>
            </a:r>
            <a:r>
              <a:rPr lang="en-US" altLang="zh-CN" dirty="0">
                <a:solidFill>
                  <a:srgbClr val="C00000"/>
                </a:solidFill>
                <a:latin typeface="仿宋_GB2312"/>
                <a:ea typeface="仿宋_GB2312"/>
                <a:cs typeface="+mn-cs"/>
              </a:rPr>
              <a:t>Yx = {t[Y] | t∈R ∧t[X]=x }</a:t>
            </a:r>
            <a:endParaRPr lang="en-US" altLang="zh-CN" dirty="0">
              <a:solidFill>
                <a:srgbClr val="C00000"/>
              </a:solidFill>
              <a:latin typeface="仿宋_GB2312"/>
              <a:ea typeface="仿宋_GB2312"/>
              <a:cs typeface="+mn-cs"/>
            </a:endParaRPr>
          </a:p>
          <a:p>
            <a:pPr/>
            <a:r>
              <a:rPr lang="en-US" altLang="zh-CN" dirty="0">
                <a:latin typeface="仿宋_GB2312"/>
                <a:ea typeface="仿宋_GB2312"/>
                <a:cs typeface="+mn-cs"/>
              </a:rPr>
              <a:t>t</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］和</a:t>
            </a:r>
            <a:r>
              <a:rPr lang="en-US" altLang="zh-CN" dirty="0">
                <a:latin typeface="仿宋_GB2312"/>
                <a:ea typeface="仿宋_GB2312"/>
                <a:cs typeface="+mn-cs"/>
              </a:rPr>
              <a:t>t</a:t>
            </a:r>
            <a:r>
              <a:rPr lang="zh-CN" altLang="en-US" dirty="0">
                <a:latin typeface="仿宋_GB2312"/>
                <a:ea typeface="仿宋_GB2312"/>
                <a:cs typeface="+mn-cs"/>
              </a:rPr>
              <a:t>［</a:t>
            </a:r>
            <a:r>
              <a:rPr lang="en-US" altLang="zh-CN" dirty="0">
                <a:latin typeface="仿宋_GB2312"/>
                <a:ea typeface="仿宋_GB2312"/>
                <a:cs typeface="+mn-cs"/>
              </a:rPr>
              <a:t>X</a:t>
            </a:r>
            <a:r>
              <a:rPr lang="zh-CN" altLang="en-US" dirty="0">
                <a:latin typeface="仿宋_GB2312"/>
                <a:ea typeface="仿宋_GB2312"/>
                <a:cs typeface="+mn-cs"/>
              </a:rPr>
              <a:t>］分别表示</a:t>
            </a:r>
            <a:r>
              <a:rPr lang="en-US" altLang="zh-CN" dirty="0">
                <a:latin typeface="仿宋_GB2312"/>
                <a:ea typeface="仿宋_GB2312"/>
                <a:cs typeface="+mn-cs"/>
              </a:rPr>
              <a:t>R</a:t>
            </a:r>
            <a:r>
              <a:rPr lang="zh-CN" altLang="en-US" dirty="0">
                <a:latin typeface="仿宋_GB2312"/>
                <a:ea typeface="仿宋_GB2312"/>
                <a:cs typeface="+mn-cs"/>
              </a:rPr>
              <a:t>中的元组</a:t>
            </a:r>
            <a:r>
              <a:rPr lang="en-US" altLang="zh-CN" dirty="0">
                <a:latin typeface="仿宋_GB2312"/>
                <a:ea typeface="仿宋_GB2312"/>
                <a:cs typeface="+mn-cs"/>
              </a:rPr>
              <a:t>t</a:t>
            </a:r>
            <a:r>
              <a:rPr lang="zh-CN" altLang="en-US" dirty="0">
                <a:latin typeface="仿宋_GB2312"/>
                <a:ea typeface="仿宋_GB2312"/>
                <a:cs typeface="+mn-cs"/>
              </a:rPr>
              <a:t>在属性组</a:t>
            </a:r>
            <a:r>
              <a:rPr lang="en-US" altLang="zh-CN" dirty="0">
                <a:latin typeface="仿宋_GB2312"/>
                <a:ea typeface="仿宋_GB2312"/>
                <a:cs typeface="+mn-cs"/>
              </a:rPr>
              <a:t>Y</a:t>
            </a:r>
            <a:r>
              <a:rPr lang="zh-CN" altLang="en-US" dirty="0">
                <a:latin typeface="仿宋_GB2312"/>
                <a:ea typeface="仿宋_GB2312"/>
                <a:cs typeface="+mn-cs"/>
              </a:rPr>
              <a:t>和</a:t>
            </a:r>
            <a:r>
              <a:rPr lang="en-US" altLang="zh-CN" dirty="0">
                <a:latin typeface="仿宋_GB2312"/>
                <a:ea typeface="仿宋_GB2312"/>
                <a:cs typeface="+mn-cs"/>
              </a:rPr>
              <a:t>X</a:t>
            </a:r>
            <a:r>
              <a:rPr lang="zh-CN" altLang="en-US" dirty="0">
                <a:latin typeface="仿宋_GB2312"/>
                <a:ea typeface="仿宋_GB2312"/>
                <a:cs typeface="+mn-cs"/>
              </a:rPr>
              <a:t>上的分量的集合。 </a:t>
            </a:r>
            <a:endParaRPr lang="zh-CN" altLang="en-US" dirty="0">
              <a:latin typeface="仿宋_GB2312"/>
              <a:ea typeface="仿宋_GB2312"/>
              <a:cs typeface="+mn-cs"/>
            </a:endParaRPr>
          </a:p>
        </p:txBody>
      </p:sp>
      <p:sp>
        <p:nvSpPr>
          <p:cNvPr id="890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909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象集示例</a:t>
            </a:r>
            <a:r>
              <a:rPr lang="en-US" altLang="zh-CN" dirty="0">
                <a:solidFill>
                  <a:srgbClr val="0000FF"/>
                </a:solidFill>
                <a:latin typeface="楷体_GB2312"/>
                <a:ea typeface="楷体_GB2312"/>
                <a:cs typeface="+mj-cs"/>
              </a:rPr>
              <a:t>1</a:t>
            </a:r>
            <a:endParaRPr lang="zh-CN" altLang="en-US" dirty="0">
              <a:solidFill>
                <a:srgbClr val="0000FF"/>
              </a:solidFill>
              <a:latin typeface="楷体_GB2312"/>
              <a:ea typeface="楷体_GB2312"/>
              <a:cs typeface="+mj-cs"/>
            </a:endParaRPr>
          </a:p>
        </p:txBody>
      </p:sp>
      <p:graphicFrame>
        <p:nvGraphicFramePr>
          <p:cNvPr id="6" name="内容占位符 5"/>
          <p:cNvGraphicFramePr>
            <a:graphicFrameLocks noGrp="1"/>
          </p:cNvGraphicFramePr>
          <p:nvPr>
            <p:ph idx="1"/>
          </p:nvPr>
        </p:nvGraphicFramePr>
        <p:xfrm>
          <a:off x="1116013" y="1341438"/>
          <a:ext cx="6696075" cy="2374900"/>
        </p:xfrm>
        <a:graphic>
          <a:graphicData uri="http://schemas.openxmlformats.org/drawingml/2006/table">
            <a:tbl>
              <a:tblPr/>
              <a:tblGrid>
                <a:gridCol w="1338578"/>
                <a:gridCol w="1339374"/>
                <a:gridCol w="1339374"/>
                <a:gridCol w="1339374"/>
                <a:gridCol w="1339374"/>
              </a:tblGrid>
              <a:tr h="292188">
                <a:tc>
                  <a:txBody>
                    <a:bodyPr/>
                    <a:lstStyle/>
                    <a:p>
                      <a:pPr indent="254000" algn="ctr">
                        <a:spcBef>
                          <a:spcPts val="240"/>
                        </a:spcBef>
                        <a:spcAft>
                          <a:spcPts val="240"/>
                        </a:spcAft>
                      </a:pPr>
                      <a:r>
                        <a:rPr lang="en-US" sz="1400" b="1" kern="1000" dirty="0" err="1">
                          <a:solidFill>
                            <a:srgbClr val="C00000"/>
                          </a:solidFill>
                          <a:latin typeface="Times New Roman" panose="02020603050405020304"/>
                          <a:ea typeface="方正书宋简体"/>
                          <a:cs typeface="Times New Roman" panose="02020603050405020304"/>
                        </a:rPr>
                        <a:t>Sno</a:t>
                      </a:r>
                      <a:endParaRPr lang="zh-CN" sz="1400" b="1" kern="1000" dirty="0">
                        <a:solidFill>
                          <a:srgbClr val="C00000"/>
                        </a:solidFill>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panose="02020603050405020304"/>
                          <a:ea typeface="方正书宋简体"/>
                          <a:cs typeface="Times New Roman" panose="02020603050405020304"/>
                        </a:rPr>
                        <a:t>Sname</a:t>
                      </a:r>
                      <a:endParaRPr lang="zh-CN" sz="1400" b="1" kern="1000" dirty="0">
                        <a:solidFill>
                          <a:srgbClr val="C00000"/>
                        </a:solidFill>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panose="02020603050405020304"/>
                          <a:ea typeface="方正书宋简体"/>
                          <a:cs typeface="Times New Roman" panose="02020603050405020304"/>
                        </a:rPr>
                        <a:t>Ssex</a:t>
                      </a:r>
                      <a:endParaRPr lang="zh-CN" sz="1400" b="1" kern="1000" dirty="0">
                        <a:solidFill>
                          <a:srgbClr val="C00000"/>
                        </a:solidFill>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C00000"/>
                          </a:solidFill>
                          <a:latin typeface="Times New Roman" panose="02020603050405020304"/>
                          <a:ea typeface="方正书宋简体"/>
                          <a:cs typeface="Times New Roman" panose="02020603050405020304"/>
                        </a:rPr>
                        <a:t>Sage</a:t>
                      </a:r>
                      <a:endParaRPr lang="zh-CN" sz="1400" b="1" kern="1000" dirty="0">
                        <a:solidFill>
                          <a:srgbClr val="C00000"/>
                        </a:solidFill>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panose="02020603050405020304"/>
                          <a:ea typeface="方正书宋简体"/>
                          <a:cs typeface="Times New Roman" panose="02020603050405020304"/>
                        </a:rPr>
                        <a:t>Sdept</a:t>
                      </a:r>
                      <a:endParaRPr lang="zh-CN" sz="1400" b="1" kern="1000" dirty="0">
                        <a:solidFill>
                          <a:srgbClr val="C00000"/>
                        </a:solidFill>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0811101</a:t>
                      </a:r>
                      <a:endParaRPr lang="zh-CN" sz="1400" b="1" kern="100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李勇</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男</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21</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计算机系</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0811102</a:t>
                      </a:r>
                      <a:endParaRPr lang="zh-CN" sz="1400" b="1" kern="100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刘晨</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男</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20</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计算机系</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0811103</a:t>
                      </a:r>
                      <a:endParaRPr lang="zh-CN" sz="1400" b="1" kern="100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王敏</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女</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20</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计算机系</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0811104</a:t>
                      </a:r>
                      <a:endParaRPr lang="zh-CN" sz="1400" b="1" kern="100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张小红</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女</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19</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计算机系</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dirty="0">
                          <a:latin typeface="Times New Roman" panose="02020603050405020304"/>
                          <a:ea typeface="方正书宋简体"/>
                          <a:cs typeface="Times New Roman" panose="02020603050405020304"/>
                        </a:rPr>
                        <a:t>0821101</a:t>
                      </a:r>
                      <a:endParaRPr lang="zh-CN" sz="1400" b="1" kern="1000" dirty="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张立</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男</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panose="02020603050405020304"/>
                          <a:ea typeface="方正书宋简体"/>
                          <a:cs typeface="Times New Roman" panose="02020603050405020304"/>
                        </a:rPr>
                        <a:t>20</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信息管理系</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88">
                <a:tc>
                  <a:txBody>
                    <a:bodyPr/>
                    <a:lstStyle/>
                    <a:p>
                      <a:pPr indent="254000" algn="ctr">
                        <a:spcBef>
                          <a:spcPts val="240"/>
                        </a:spcBef>
                        <a:spcAft>
                          <a:spcPts val="240"/>
                        </a:spcAft>
                      </a:pPr>
                      <a:r>
                        <a:rPr lang="en-US" sz="1400" b="1" kern="1000">
                          <a:latin typeface="Times New Roman" panose="02020603050405020304"/>
                          <a:ea typeface="方正书宋简体"/>
                          <a:cs typeface="Times New Roman" panose="02020603050405020304"/>
                        </a:rPr>
                        <a:t>0821102</a:t>
                      </a:r>
                      <a:endParaRPr lang="zh-CN" sz="1400" b="1" kern="100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吴宾</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女</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panose="02020603050405020304"/>
                          <a:ea typeface="方正书宋简体"/>
                          <a:cs typeface="Times New Roman" panose="02020603050405020304"/>
                        </a:rPr>
                        <a:t>19</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panose="02020603050405020304"/>
                          <a:ea typeface="方正书宋简体"/>
                          <a:cs typeface="Times New Roman" panose="02020603050405020304"/>
                        </a:rPr>
                        <a:t>信息管理系</a:t>
                      </a:r>
                      <a:endParaRPr lang="zh-CN" sz="1400" b="1" kern="100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81">
                <a:tc>
                  <a:txBody>
                    <a:bodyPr/>
                    <a:lstStyle/>
                    <a:p>
                      <a:pPr indent="254000" algn="ctr">
                        <a:spcBef>
                          <a:spcPts val="240"/>
                        </a:spcBef>
                        <a:spcAft>
                          <a:spcPts val="240"/>
                        </a:spcAft>
                      </a:pPr>
                      <a:r>
                        <a:rPr lang="en-US" sz="1400" b="1" kern="1000" dirty="0">
                          <a:latin typeface="Times New Roman" panose="02020603050405020304"/>
                          <a:ea typeface="方正书宋简体"/>
                          <a:cs typeface="Times New Roman" panose="02020603050405020304"/>
                        </a:rPr>
                        <a:t>0821103</a:t>
                      </a:r>
                      <a:endParaRPr lang="zh-CN" sz="1400" b="1" kern="1000" dirty="0">
                        <a:latin typeface="Times New Roman" panose="02020603050405020304"/>
                        <a:ea typeface="方正书宋简体"/>
                        <a:cs typeface="Times New Roman" panose="02020603050405020304"/>
                      </a:endParaRPr>
                    </a:p>
                  </a:txBody>
                  <a:tcPr marL="68573" marR="6857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张海</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男</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panose="02020603050405020304"/>
                          <a:ea typeface="方正书宋简体"/>
                          <a:cs typeface="Times New Roman" panose="02020603050405020304"/>
                        </a:rPr>
                        <a:t>20</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panose="02020603050405020304"/>
                          <a:ea typeface="方正书宋简体"/>
                          <a:cs typeface="Times New Roman" panose="02020603050405020304"/>
                        </a:rPr>
                        <a:t>信息管理系</a:t>
                      </a:r>
                      <a:endParaRPr lang="zh-CN" sz="1400" b="1" kern="1000" dirty="0">
                        <a:latin typeface="Times New Roman" panose="02020603050405020304"/>
                        <a:ea typeface="方正书宋简体"/>
                        <a:cs typeface="Times New Roman" panose="02020603050405020304"/>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016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 name="TextBox 6"/>
          <p:cNvSpPr txBox="1"/>
          <p:nvPr/>
        </p:nvSpPr>
        <p:spPr>
          <a:xfrm>
            <a:off x="611188" y="3787775"/>
            <a:ext cx="8137525" cy="2430463"/>
          </a:xfrm>
          <a:prstGeom prst="rect">
            <a:avLst/>
          </a:prstGeom>
          <a:noFill/>
          <a:ln w="9525">
            <a:noFill/>
          </a:ln>
        </p:spPr>
        <p:txBody>
          <a:bodyPr>
            <a:spAutoFit/>
          </a:bodyPr>
          <a:p>
            <a:pPr eaLnBrk="1" hangingPunct="1">
              <a:lnSpc>
                <a:spcPct val="110000"/>
              </a:lnSpc>
              <a:spcBef>
                <a:spcPts val="600"/>
              </a:spcBef>
            </a:pPr>
            <a:r>
              <a:rPr lang="zh-CN" altLang="en-US" sz="2400" b="1" dirty="0">
                <a:latin typeface="仿宋_GB2312"/>
                <a:ea typeface="仿宋_GB2312"/>
              </a:rPr>
              <a:t>有元组：</a:t>
            </a:r>
            <a:r>
              <a:rPr lang="zh-CN" altLang="zh-CN" sz="2400" b="1" dirty="0">
                <a:solidFill>
                  <a:srgbClr val="FF0000"/>
                </a:solidFill>
                <a:latin typeface="仿宋_GB2312"/>
                <a:ea typeface="仿宋_GB2312"/>
              </a:rPr>
              <a:t>（</a:t>
            </a:r>
            <a:r>
              <a:rPr lang="en-US" altLang="zh-CN" sz="2400" b="1" dirty="0">
                <a:solidFill>
                  <a:srgbClr val="FF0000"/>
                </a:solidFill>
                <a:latin typeface="仿宋_GB2312"/>
                <a:ea typeface="仿宋_GB2312"/>
              </a:rPr>
              <a:t>0821101</a:t>
            </a:r>
            <a:r>
              <a:rPr lang="zh-CN" altLang="zh-CN" sz="2400" b="1" dirty="0">
                <a:solidFill>
                  <a:srgbClr val="FF0000"/>
                </a:solidFill>
                <a:latin typeface="仿宋_GB2312"/>
                <a:ea typeface="仿宋_GB2312"/>
              </a:rPr>
              <a:t>，张立，男，</a:t>
            </a:r>
            <a:r>
              <a:rPr lang="en-US" altLang="zh-CN" sz="2400" b="1" dirty="0">
                <a:solidFill>
                  <a:srgbClr val="FF0000"/>
                </a:solidFill>
                <a:latin typeface="仿宋_GB2312"/>
                <a:ea typeface="仿宋_GB2312"/>
              </a:rPr>
              <a:t>20</a:t>
            </a:r>
            <a:r>
              <a:rPr lang="zh-CN" altLang="zh-CN" sz="2400" b="1" dirty="0">
                <a:solidFill>
                  <a:srgbClr val="FF0000"/>
                </a:solidFill>
                <a:latin typeface="仿宋_GB2312"/>
                <a:ea typeface="仿宋_GB2312"/>
              </a:rPr>
              <a:t>，信息管理系）</a:t>
            </a:r>
            <a:endParaRPr lang="en-US" altLang="zh-CN" sz="2400" b="1" dirty="0">
              <a:solidFill>
                <a:srgbClr val="FF0000"/>
              </a:solidFill>
              <a:latin typeface="仿宋_GB2312"/>
              <a:ea typeface="仿宋_GB2312"/>
            </a:endParaRPr>
          </a:p>
          <a:p>
            <a:pPr eaLnBrk="1" hangingPunct="1">
              <a:lnSpc>
                <a:spcPct val="110000"/>
              </a:lnSpc>
              <a:spcBef>
                <a:spcPts val="600"/>
              </a:spcBef>
            </a:pPr>
            <a:r>
              <a:rPr lang="zh-CN" altLang="zh-CN" sz="2400" b="1" dirty="0">
                <a:latin typeface="仿宋_GB2312"/>
                <a:ea typeface="仿宋_GB2312"/>
              </a:rPr>
              <a:t>设</a:t>
            </a:r>
            <a:r>
              <a:rPr lang="en-US" altLang="zh-CN" sz="2400" b="1" dirty="0">
                <a:latin typeface="仿宋_GB2312"/>
                <a:ea typeface="仿宋_GB2312"/>
              </a:rPr>
              <a:t>X</a:t>
            </a:r>
            <a:r>
              <a:rPr lang="zh-CN" altLang="zh-CN" sz="2400" b="1" dirty="0">
                <a:latin typeface="仿宋_GB2312"/>
                <a:ea typeface="仿宋_GB2312"/>
              </a:rPr>
              <a:t>＝｛</a:t>
            </a:r>
            <a:r>
              <a:rPr lang="en-US" altLang="zh-CN" sz="2400" b="1" dirty="0">
                <a:latin typeface="仿宋_GB2312"/>
                <a:ea typeface="仿宋_GB2312"/>
              </a:rPr>
              <a:t>Sdept</a:t>
            </a:r>
            <a:r>
              <a:rPr lang="zh-CN" altLang="zh-CN" sz="2400" b="1" dirty="0">
                <a:latin typeface="仿宋_GB2312"/>
                <a:ea typeface="仿宋_GB2312"/>
              </a:rPr>
              <a:t>，</a:t>
            </a:r>
            <a:r>
              <a:rPr lang="en-US" altLang="zh-CN" sz="2400" b="1" dirty="0">
                <a:latin typeface="仿宋_GB2312"/>
                <a:ea typeface="仿宋_GB2312"/>
              </a:rPr>
              <a:t>Ssex</a:t>
            </a:r>
            <a:r>
              <a:rPr lang="zh-CN" altLang="zh-CN" sz="2400" b="1" dirty="0">
                <a:latin typeface="仿宋_GB2312"/>
                <a:ea typeface="仿宋_GB2312"/>
              </a:rPr>
              <a:t>｝，</a:t>
            </a:r>
            <a:r>
              <a:rPr lang="en-US" altLang="zh-CN" sz="2400" b="1" dirty="0">
                <a:latin typeface="仿宋_GB2312"/>
                <a:ea typeface="仿宋_GB2312"/>
              </a:rPr>
              <a:t>Y</a:t>
            </a:r>
            <a:r>
              <a:rPr lang="zh-CN" altLang="zh-CN" sz="2400" b="1" dirty="0">
                <a:latin typeface="仿宋_GB2312"/>
                <a:ea typeface="仿宋_GB2312"/>
              </a:rPr>
              <a:t>＝｛</a:t>
            </a:r>
            <a:r>
              <a:rPr lang="en-US" altLang="zh-CN" sz="2400" b="1" dirty="0">
                <a:latin typeface="仿宋_GB2312"/>
                <a:ea typeface="仿宋_GB2312"/>
              </a:rPr>
              <a:t>Sno</a:t>
            </a:r>
            <a:r>
              <a:rPr lang="zh-CN" altLang="zh-CN" sz="2400" b="1" dirty="0">
                <a:latin typeface="仿宋_GB2312"/>
                <a:ea typeface="仿宋_GB2312"/>
              </a:rPr>
              <a:t>，</a:t>
            </a:r>
            <a:r>
              <a:rPr lang="en-US" altLang="zh-CN" sz="2400" b="1" dirty="0">
                <a:latin typeface="仿宋_GB2312"/>
                <a:ea typeface="仿宋_GB2312"/>
              </a:rPr>
              <a:t>Sname</a:t>
            </a:r>
            <a:r>
              <a:rPr lang="zh-CN" altLang="zh-CN" sz="2400" b="1" dirty="0">
                <a:latin typeface="仿宋_GB2312"/>
                <a:ea typeface="仿宋_GB2312"/>
              </a:rPr>
              <a:t>，</a:t>
            </a:r>
            <a:r>
              <a:rPr lang="en-US" altLang="zh-CN" sz="2400" b="1" dirty="0">
                <a:latin typeface="仿宋_GB2312"/>
                <a:ea typeface="仿宋_GB2312"/>
              </a:rPr>
              <a:t>Sage</a:t>
            </a:r>
            <a:r>
              <a:rPr lang="zh-CN" altLang="zh-CN" sz="2400" b="1" dirty="0">
                <a:latin typeface="仿宋_GB2312"/>
                <a:ea typeface="仿宋_GB2312"/>
              </a:rPr>
              <a:t>｝，</a:t>
            </a:r>
            <a:endParaRPr lang="en-US" altLang="zh-CN" sz="2400" b="1" dirty="0">
              <a:latin typeface="仿宋_GB2312"/>
              <a:ea typeface="仿宋_GB2312"/>
            </a:endParaRPr>
          </a:p>
          <a:p>
            <a:pPr eaLnBrk="1" hangingPunct="1">
              <a:lnSpc>
                <a:spcPct val="110000"/>
              </a:lnSpc>
              <a:spcBef>
                <a:spcPts val="600"/>
              </a:spcBef>
            </a:pPr>
            <a:r>
              <a:rPr lang="en-US" altLang="zh-CN" sz="2400" b="1" dirty="0">
                <a:latin typeface="仿宋_GB2312"/>
                <a:ea typeface="仿宋_GB2312"/>
              </a:rPr>
              <a:t>  t[X]</a:t>
            </a:r>
            <a:r>
              <a:rPr lang="zh-CN" altLang="zh-CN" sz="2400" b="1" dirty="0">
                <a:latin typeface="仿宋_GB2312"/>
                <a:ea typeface="仿宋_GB2312"/>
              </a:rPr>
              <a:t>的一个值</a:t>
            </a:r>
            <a:r>
              <a:rPr lang="zh-CN" altLang="en-US" sz="2400" b="1" dirty="0">
                <a:latin typeface="仿宋_GB2312"/>
                <a:ea typeface="仿宋_GB2312"/>
              </a:rPr>
              <a:t>：</a:t>
            </a:r>
            <a:r>
              <a:rPr lang="en-US" altLang="zh-CN" sz="2400" b="1" dirty="0">
                <a:solidFill>
                  <a:srgbClr val="0000FF"/>
                </a:solidFill>
                <a:latin typeface="仿宋_GB2312"/>
                <a:ea typeface="仿宋_GB2312"/>
              </a:rPr>
              <a:t>x</a:t>
            </a:r>
            <a:r>
              <a:rPr lang="zh-CN" altLang="zh-CN" sz="2400" b="1" dirty="0">
                <a:solidFill>
                  <a:srgbClr val="0000FF"/>
                </a:solidFill>
                <a:latin typeface="仿宋_GB2312"/>
                <a:ea typeface="仿宋_GB2312"/>
              </a:rPr>
              <a:t>＝（信息管理系，男）</a:t>
            </a:r>
            <a:r>
              <a:rPr lang="en-US" altLang="zh-CN" sz="2400" b="1" dirty="0">
                <a:latin typeface="仿宋_GB2312"/>
                <a:ea typeface="仿宋_GB2312"/>
              </a:rPr>
              <a:t> </a:t>
            </a:r>
            <a:endParaRPr lang="zh-CN" altLang="zh-CN" sz="2400" b="1" dirty="0">
              <a:latin typeface="仿宋_GB2312"/>
              <a:ea typeface="仿宋_GB2312"/>
            </a:endParaRPr>
          </a:p>
          <a:p>
            <a:pPr eaLnBrk="1" hangingPunct="1">
              <a:lnSpc>
                <a:spcPct val="110000"/>
              </a:lnSpc>
              <a:spcBef>
                <a:spcPts val="600"/>
              </a:spcBef>
            </a:pPr>
            <a:r>
              <a:rPr lang="zh-CN" altLang="en-US" sz="2400" b="1" dirty="0">
                <a:latin typeface="仿宋_GB2312"/>
                <a:ea typeface="仿宋_GB2312"/>
              </a:rPr>
              <a:t>则</a:t>
            </a:r>
            <a:r>
              <a:rPr lang="en-US" altLang="zh-CN" sz="2400" b="1" dirty="0">
                <a:latin typeface="仿宋_GB2312"/>
                <a:ea typeface="仿宋_GB2312"/>
              </a:rPr>
              <a:t>Y</a:t>
            </a:r>
            <a:r>
              <a:rPr lang="en-US" altLang="zh-CN" sz="2400" b="1" baseline="-25000" dirty="0">
                <a:latin typeface="仿宋_GB2312"/>
                <a:ea typeface="仿宋_GB2312"/>
              </a:rPr>
              <a:t>x</a:t>
            </a:r>
            <a:r>
              <a:rPr lang="zh-CN" altLang="zh-CN" sz="2400" b="1" dirty="0">
                <a:latin typeface="仿宋_GB2312"/>
                <a:ea typeface="仿宋_GB2312"/>
              </a:rPr>
              <a:t>为</a:t>
            </a:r>
            <a:r>
              <a:rPr lang="en-US" altLang="zh-CN" sz="2400" b="1" dirty="0">
                <a:latin typeface="仿宋_GB2312"/>
                <a:ea typeface="仿宋_GB2312"/>
              </a:rPr>
              <a:t>t</a:t>
            </a:r>
            <a:r>
              <a:rPr lang="zh-CN" altLang="zh-CN" sz="2400" b="1" dirty="0">
                <a:latin typeface="仿宋_GB2312"/>
                <a:ea typeface="仿宋_GB2312"/>
              </a:rPr>
              <a:t>［</a:t>
            </a:r>
            <a:r>
              <a:rPr lang="en-US" altLang="zh-CN" sz="2400" b="1" dirty="0">
                <a:latin typeface="仿宋_GB2312"/>
                <a:ea typeface="仿宋_GB2312"/>
              </a:rPr>
              <a:t>X</a:t>
            </a:r>
            <a:r>
              <a:rPr lang="zh-CN" altLang="zh-CN" sz="2400" b="1" dirty="0">
                <a:latin typeface="仿宋_GB2312"/>
                <a:ea typeface="仿宋_GB2312"/>
              </a:rPr>
              <a:t>］＝</a:t>
            </a:r>
            <a:r>
              <a:rPr lang="en-US" altLang="zh-CN" sz="2400" b="1" dirty="0">
                <a:latin typeface="仿宋_GB2312"/>
                <a:ea typeface="仿宋_GB2312"/>
              </a:rPr>
              <a:t>x</a:t>
            </a:r>
            <a:r>
              <a:rPr lang="zh-CN" altLang="zh-CN" sz="2400" b="1" dirty="0">
                <a:latin typeface="仿宋_GB2312"/>
                <a:ea typeface="仿宋_GB2312"/>
              </a:rPr>
              <a:t>＝（信息管理系，男）时所有</a:t>
            </a:r>
            <a:r>
              <a:rPr lang="en-US" altLang="zh-CN" sz="2400" b="1" dirty="0">
                <a:latin typeface="仿宋_GB2312"/>
                <a:ea typeface="仿宋_GB2312"/>
              </a:rPr>
              <a:t>t[Y]</a:t>
            </a:r>
            <a:r>
              <a:rPr lang="zh-CN" altLang="zh-CN" sz="2400" b="1" dirty="0">
                <a:latin typeface="仿宋_GB2312"/>
                <a:ea typeface="仿宋_GB2312"/>
              </a:rPr>
              <a:t>的值：</a:t>
            </a:r>
            <a:endParaRPr lang="zh-CN" altLang="zh-CN" sz="2400" b="1" dirty="0">
              <a:latin typeface="仿宋_GB2312"/>
              <a:ea typeface="仿宋_GB2312"/>
            </a:endParaRPr>
          </a:p>
          <a:p>
            <a:pPr eaLnBrk="1" hangingPunct="1">
              <a:lnSpc>
                <a:spcPct val="110000"/>
              </a:lnSpc>
              <a:spcBef>
                <a:spcPts val="600"/>
              </a:spcBef>
            </a:pPr>
            <a:r>
              <a:rPr lang="en-US" altLang="zh-CN" sz="2400" b="1" dirty="0">
                <a:solidFill>
                  <a:srgbClr val="C00000"/>
                </a:solidFill>
                <a:latin typeface="仿宋_GB2312"/>
                <a:ea typeface="仿宋_GB2312"/>
              </a:rPr>
              <a:t> </a:t>
            </a:r>
            <a:r>
              <a:rPr lang="en-US" altLang="zh-CN" sz="2400" b="1" dirty="0">
                <a:solidFill>
                  <a:srgbClr val="008000"/>
                </a:solidFill>
                <a:latin typeface="仿宋_GB2312"/>
                <a:ea typeface="仿宋_GB2312"/>
              </a:rPr>
              <a:t>Yx={</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0821101</a:t>
            </a:r>
            <a:r>
              <a:rPr lang="zh-CN" altLang="zh-CN" sz="2400" b="1" dirty="0">
                <a:solidFill>
                  <a:srgbClr val="008000"/>
                </a:solidFill>
                <a:latin typeface="仿宋_GB2312"/>
                <a:ea typeface="仿宋_GB2312"/>
              </a:rPr>
              <a:t>，张立，</a:t>
            </a:r>
            <a:r>
              <a:rPr lang="en-US" altLang="zh-CN" sz="2400" b="1" dirty="0">
                <a:solidFill>
                  <a:srgbClr val="008000"/>
                </a:solidFill>
                <a:latin typeface="仿宋_GB2312"/>
                <a:ea typeface="仿宋_GB2312"/>
              </a:rPr>
              <a:t>20</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0821103</a:t>
            </a:r>
            <a:r>
              <a:rPr lang="zh-CN" altLang="zh-CN" sz="2400" b="1" dirty="0">
                <a:solidFill>
                  <a:srgbClr val="008000"/>
                </a:solidFill>
                <a:latin typeface="仿宋_GB2312"/>
                <a:ea typeface="仿宋_GB2312"/>
              </a:rPr>
              <a:t>，张海，</a:t>
            </a:r>
            <a:r>
              <a:rPr lang="en-US" altLang="zh-CN" sz="2400" b="1" dirty="0">
                <a:solidFill>
                  <a:srgbClr val="008000"/>
                </a:solidFill>
                <a:latin typeface="仿宋_GB2312"/>
                <a:ea typeface="仿宋_GB2312"/>
              </a:rPr>
              <a:t>20</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a:t>
            </a:r>
            <a:endParaRPr lang="zh-CN" altLang="en-US" sz="2400" b="1" dirty="0">
              <a:solidFill>
                <a:srgbClr val="008000"/>
              </a:solidFill>
              <a:latin typeface="仿宋_GB2312"/>
              <a:ea typeface="仿宋_GB2312"/>
            </a:endParaRPr>
          </a:p>
        </p:txBody>
      </p:sp>
      <p:graphicFrame>
        <p:nvGraphicFramePr>
          <p:cNvPr id="8" name="表格 7"/>
          <p:cNvGraphicFramePr>
            <a:graphicFrameLocks noGrp="1"/>
          </p:cNvGraphicFramePr>
          <p:nvPr/>
        </p:nvGraphicFramePr>
        <p:xfrm>
          <a:off x="1116013" y="2792413"/>
          <a:ext cx="5356225" cy="292100"/>
        </p:xfrm>
        <a:graphic>
          <a:graphicData uri="http://schemas.openxmlformats.org/drawingml/2006/table">
            <a:tbl>
              <a:tblPr/>
              <a:tblGrid>
                <a:gridCol w="1338459"/>
                <a:gridCol w="1339255"/>
                <a:gridCol w="1339255"/>
                <a:gridCol w="1339255"/>
              </a:tblGrid>
              <a:tr h="292100">
                <a:tc>
                  <a:txBody>
                    <a:bodyPr/>
                    <a:lstStyle/>
                    <a:p>
                      <a:pPr indent="254000" algn="ctr">
                        <a:spcBef>
                          <a:spcPts val="240"/>
                        </a:spcBef>
                        <a:spcAft>
                          <a:spcPts val="240"/>
                        </a:spcAft>
                      </a:pPr>
                      <a:r>
                        <a:rPr lang="en-US" sz="1400" b="1" kern="1000" dirty="0">
                          <a:solidFill>
                            <a:srgbClr val="008000"/>
                          </a:solidFill>
                          <a:latin typeface="Times New Roman" panose="02020603050405020304"/>
                          <a:ea typeface="方正书宋简体"/>
                          <a:cs typeface="Times New Roman" panose="02020603050405020304"/>
                        </a:rPr>
                        <a:t>0821101</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8000"/>
                          </a:solidFill>
                          <a:latin typeface="Times New Roman" panose="02020603050405020304"/>
                          <a:ea typeface="方正书宋简体"/>
                          <a:cs typeface="Times New Roman" panose="02020603050405020304"/>
                        </a:rPr>
                        <a:t>张立</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altLang="zh-CN" sz="1400" b="1" kern="1000" dirty="0" smtClean="0">
                          <a:solidFill>
                            <a:srgbClr val="008000"/>
                          </a:solidFill>
                          <a:latin typeface="Times New Roman" panose="02020603050405020304"/>
                          <a:ea typeface="方正书宋简体"/>
                          <a:cs typeface="Times New Roman" panose="02020603050405020304"/>
                        </a:rPr>
                        <a:t> </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008000"/>
                          </a:solidFill>
                          <a:latin typeface="Times New Roman" panose="02020603050405020304"/>
                          <a:ea typeface="方正书宋简体"/>
                          <a:cs typeface="Times New Roman" panose="02020603050405020304"/>
                        </a:rPr>
                        <a:t>20</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116013" y="3381375"/>
          <a:ext cx="5356225" cy="328613"/>
        </p:xfrm>
        <a:graphic>
          <a:graphicData uri="http://schemas.openxmlformats.org/drawingml/2006/table">
            <a:tbl>
              <a:tblPr/>
              <a:tblGrid>
                <a:gridCol w="1338459"/>
                <a:gridCol w="1339255"/>
                <a:gridCol w="1339255"/>
                <a:gridCol w="1339255"/>
              </a:tblGrid>
              <a:tr h="328613">
                <a:tc>
                  <a:txBody>
                    <a:bodyPr/>
                    <a:lstStyle/>
                    <a:p>
                      <a:pPr indent="254000" algn="ctr">
                        <a:spcBef>
                          <a:spcPts val="240"/>
                        </a:spcBef>
                        <a:spcAft>
                          <a:spcPts val="240"/>
                        </a:spcAft>
                      </a:pPr>
                      <a:r>
                        <a:rPr lang="en-US" sz="1400" b="1" kern="1000" dirty="0">
                          <a:solidFill>
                            <a:srgbClr val="008000"/>
                          </a:solidFill>
                          <a:latin typeface="Times New Roman" panose="02020603050405020304"/>
                          <a:ea typeface="方正书宋简体"/>
                          <a:cs typeface="Times New Roman" panose="02020603050405020304"/>
                        </a:rPr>
                        <a:t>0821103</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8000"/>
                          </a:solidFill>
                          <a:latin typeface="Times New Roman" panose="02020603050405020304"/>
                          <a:ea typeface="方正书宋简体"/>
                          <a:cs typeface="Times New Roman" panose="02020603050405020304"/>
                        </a:rPr>
                        <a:t>张海</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altLang="zh-CN" sz="1400" b="1" kern="1000" dirty="0" smtClean="0">
                          <a:solidFill>
                            <a:srgbClr val="008000"/>
                          </a:solidFill>
                          <a:latin typeface="Times New Roman" panose="02020603050405020304"/>
                          <a:ea typeface="方正书宋简体"/>
                          <a:cs typeface="Times New Roman" panose="02020603050405020304"/>
                        </a:rPr>
                        <a:t> </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008000"/>
                          </a:solidFill>
                          <a:latin typeface="Times New Roman" panose="02020603050405020304"/>
                          <a:ea typeface="方正书宋简体"/>
                          <a:cs typeface="Times New Roman" panose="02020603050405020304"/>
                        </a:rPr>
                        <a:t>20</a:t>
                      </a:r>
                      <a:endParaRPr lang="zh-CN" sz="1400" b="1" kern="1000" dirty="0">
                        <a:solidFill>
                          <a:srgbClr val="008000"/>
                        </a:solidFill>
                        <a:latin typeface="Times New Roman" panose="02020603050405020304"/>
                        <a:ea typeface="方正书宋简体"/>
                        <a:cs typeface="Times New Roman" panose="02020603050405020304"/>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3792538" y="2792413"/>
          <a:ext cx="4017963" cy="292100"/>
        </p:xfrm>
        <a:graphic>
          <a:graphicData uri="http://schemas.openxmlformats.org/drawingml/2006/table">
            <a:tbl>
              <a:tblPr/>
              <a:tblGrid>
                <a:gridCol w="1339321"/>
                <a:gridCol w="1339321"/>
                <a:gridCol w="1339321"/>
              </a:tblGrid>
              <a:tr h="292100">
                <a:tc>
                  <a:txBody>
                    <a:bodyPr/>
                    <a:lstStyle/>
                    <a:p>
                      <a:pPr indent="254000" algn="ctr">
                        <a:spcBef>
                          <a:spcPts val="240"/>
                        </a:spcBef>
                        <a:spcAft>
                          <a:spcPts val="240"/>
                        </a:spcAft>
                      </a:pPr>
                      <a:r>
                        <a:rPr lang="zh-CN" sz="1400" b="1" kern="1000" dirty="0">
                          <a:solidFill>
                            <a:srgbClr val="0000FF"/>
                          </a:solidFill>
                          <a:latin typeface="Times New Roman" panose="02020603050405020304"/>
                          <a:ea typeface="方正书宋简体"/>
                          <a:cs typeface="Times New Roman" panose="02020603050405020304"/>
                        </a:rPr>
                        <a:t>男</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smtClean="0">
                          <a:solidFill>
                            <a:srgbClr val="0000FF"/>
                          </a:solidFill>
                          <a:latin typeface="Times New Roman" panose="02020603050405020304"/>
                          <a:ea typeface="方正书宋简体"/>
                          <a:cs typeface="Times New Roman" panose="02020603050405020304"/>
                        </a:rPr>
                        <a:t> </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00FF"/>
                          </a:solidFill>
                          <a:latin typeface="Times New Roman" panose="02020603050405020304"/>
                          <a:ea typeface="方正书宋简体"/>
                          <a:cs typeface="Times New Roman" panose="02020603050405020304"/>
                        </a:rPr>
                        <a:t>信息管理系</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3794125" y="3400425"/>
          <a:ext cx="4017963" cy="292100"/>
        </p:xfrm>
        <a:graphic>
          <a:graphicData uri="http://schemas.openxmlformats.org/drawingml/2006/table">
            <a:tbl>
              <a:tblPr/>
              <a:tblGrid>
                <a:gridCol w="1339321"/>
                <a:gridCol w="1339321"/>
                <a:gridCol w="1339321"/>
              </a:tblGrid>
              <a:tr h="292100">
                <a:tc>
                  <a:txBody>
                    <a:bodyPr/>
                    <a:lstStyle/>
                    <a:p>
                      <a:pPr indent="254000" algn="ctr">
                        <a:spcBef>
                          <a:spcPts val="240"/>
                        </a:spcBef>
                        <a:spcAft>
                          <a:spcPts val="240"/>
                        </a:spcAft>
                      </a:pPr>
                      <a:r>
                        <a:rPr lang="zh-CN" sz="1400" b="1" kern="1000" dirty="0">
                          <a:solidFill>
                            <a:srgbClr val="0000FF"/>
                          </a:solidFill>
                          <a:latin typeface="Times New Roman" panose="02020603050405020304"/>
                          <a:ea typeface="方正书宋简体"/>
                          <a:cs typeface="Times New Roman" panose="02020603050405020304"/>
                        </a:rPr>
                        <a:t>男</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smtClean="0">
                          <a:solidFill>
                            <a:srgbClr val="0000FF"/>
                          </a:solidFill>
                          <a:latin typeface="Times New Roman" panose="02020603050405020304"/>
                          <a:ea typeface="方正书宋简体"/>
                          <a:cs typeface="Times New Roman" panose="02020603050405020304"/>
                        </a:rPr>
                        <a:t> </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00FF"/>
                          </a:solidFill>
                          <a:latin typeface="Times New Roman" panose="02020603050405020304"/>
                          <a:ea typeface="方正书宋简体"/>
                          <a:cs typeface="Times New Roman" panose="02020603050405020304"/>
                        </a:rPr>
                        <a:t>信息管理系</a:t>
                      </a:r>
                      <a:endParaRPr lang="zh-CN" sz="1400" b="1" kern="1000" dirty="0">
                        <a:solidFill>
                          <a:srgbClr val="0000FF"/>
                        </a:solidFill>
                        <a:latin typeface="Times New Roman" panose="02020603050405020304"/>
                        <a:ea typeface="方正书宋简体"/>
                        <a:cs typeface="Times New Roman" panose="02020603050405020304"/>
                      </a:endParaRPr>
                    </a:p>
                  </a:txBody>
                  <a:tcPr marL="68570" marR="685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0211" name="灯片编号占位符 1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par>
                          <p:cTn id="15" fill="hold">
                            <p:stCondLst>
                              <p:cond delay="1000"/>
                            </p:stCondLst>
                            <p:childTnLst>
                              <p:par>
                                <p:cTn id="16" presetID="5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strVal val="#ppt_w*0.70"/>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Effect transition="in" filter="fade">
                                      <p:cBhvr>
                                        <p:cTn id="27" dur="1000"/>
                                        <p:tgtEl>
                                          <p:spTgt spid="8"/>
                                        </p:tgtEl>
                                      </p:cBhvr>
                                    </p:animEffect>
                                  </p:childTnLst>
                                </p:cTn>
                              </p:par>
                            </p:childTnLst>
                          </p:cTn>
                        </p:par>
                        <p:par>
                          <p:cTn id="28" fill="hold">
                            <p:stCondLst>
                              <p:cond delay="1000"/>
                            </p:stCondLst>
                            <p:childTnLst>
                              <p:par>
                                <p:cTn id="29" presetID="55"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strVal val="#ppt_w*0.70"/>
                                          </p:val>
                                        </p:tav>
                                        <p:tav tm="100000">
                                          <p:val>
                                            <p:strVal val="#ppt_w"/>
                                          </p:val>
                                        </p:tav>
                                      </p:tavLst>
                                    </p:anim>
                                    <p:anim calcmode="lin" valueType="num">
                                      <p:cBhvr>
                                        <p:cTn id="32" dur="1000" fill="hold"/>
                                        <p:tgtEl>
                                          <p:spTgt spid="9"/>
                                        </p:tgtEl>
                                        <p:attrNameLst>
                                          <p:attrName>ppt_h</p:attrName>
                                        </p:attrNameLst>
                                      </p:cBhvr>
                                      <p:tavLst>
                                        <p:tav tm="0">
                                          <p:val>
                                            <p:strVal val="#ppt_h"/>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操作特点</a:t>
            </a:r>
            <a:endParaRPr lang="zh-CN" altLang="en-US" dirty="0">
              <a:solidFill>
                <a:srgbClr val="0000FF"/>
              </a:solidFill>
              <a:latin typeface="楷体_GB2312"/>
              <a:ea typeface="楷体_GB2312"/>
              <a:cs typeface="+mj-cs"/>
            </a:endParaRPr>
          </a:p>
        </p:txBody>
      </p:sp>
      <p:sp>
        <p:nvSpPr>
          <p:cNvPr id="17411" name="内容占位符 2"/>
          <p:cNvSpPr>
            <a:spLocks noGrp="1"/>
          </p:cNvSpPr>
          <p:nvPr>
            <p:ph idx="1"/>
          </p:nvPr>
        </p:nvSpPr>
        <p:spPr>
          <a:xfrm>
            <a:off x="566738" y="1341438"/>
            <a:ext cx="8001000" cy="4751387"/>
          </a:xfrm>
          <a:ln/>
        </p:spPr>
        <p:txBody>
          <a:bodyPr vert="horz" wrap="square" lIns="91440" tIns="45720" rIns="91440" bIns="45720" anchor="t"/>
          <a:p>
            <a:pPr>
              <a:lnSpc>
                <a:spcPct val="100000"/>
              </a:lnSpc>
            </a:pPr>
            <a:r>
              <a:rPr lang="zh-CN" altLang="zh-CN" dirty="0">
                <a:latin typeface="仿宋_GB2312"/>
                <a:ea typeface="仿宋_GB2312"/>
                <a:cs typeface="+mn-cs"/>
              </a:rPr>
              <a:t>关系模型中操作的数据以及查询的结果都是完整的</a:t>
            </a:r>
            <a:r>
              <a:rPr lang="zh-CN" altLang="zh-CN" dirty="0">
                <a:solidFill>
                  <a:srgbClr val="FF0000"/>
                </a:solidFill>
                <a:latin typeface="仿宋_GB2312"/>
                <a:ea typeface="仿宋_GB2312"/>
                <a:cs typeface="+mn-cs"/>
              </a:rPr>
              <a:t>集合</a:t>
            </a:r>
            <a:r>
              <a:rPr lang="zh-CN" altLang="zh-CN" dirty="0">
                <a:latin typeface="仿宋_GB2312"/>
                <a:ea typeface="仿宋_GB2312"/>
                <a:cs typeface="+mn-cs"/>
              </a:rPr>
              <a:t>（或表），</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这些集合可以只包含一行数据，也可以是不包含任何数据的空集合。</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非关系模型数据库中典型的操作是一次一行或一次一个记录。</a:t>
            </a:r>
            <a:endParaRPr lang="en-US" altLang="zh-CN" dirty="0">
              <a:latin typeface="仿宋_GB2312"/>
              <a:ea typeface="仿宋_GB2312"/>
              <a:cs typeface="+mn-cs"/>
            </a:endParaRPr>
          </a:p>
          <a:p>
            <a:pPr>
              <a:lnSpc>
                <a:spcPct val="100000"/>
              </a:lnSpc>
            </a:pPr>
            <a:r>
              <a:rPr lang="zh-CN" altLang="zh-CN" dirty="0">
                <a:solidFill>
                  <a:srgbClr val="FF0000"/>
                </a:solidFill>
                <a:latin typeface="仿宋_GB2312"/>
                <a:ea typeface="仿宋_GB2312"/>
                <a:cs typeface="+mn-cs"/>
              </a:rPr>
              <a:t>集合处理能力</a:t>
            </a:r>
            <a:r>
              <a:rPr lang="zh-CN" altLang="zh-CN" dirty="0">
                <a:latin typeface="仿宋_GB2312"/>
                <a:ea typeface="仿宋_GB2312"/>
                <a:cs typeface="+mn-cs"/>
              </a:rPr>
              <a:t>是关系系统区别于其他系统的重要特征。</a:t>
            </a:r>
            <a:endParaRPr lang="zh-CN" altLang="en-US" dirty="0">
              <a:latin typeface="仿宋_GB2312"/>
              <a:ea typeface="仿宋_GB2312"/>
              <a:cs typeface="+mn-cs"/>
            </a:endParaRPr>
          </a:p>
        </p:txBody>
      </p:sp>
      <p:sp>
        <p:nvSpPr>
          <p:cNvPr id="174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41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象集示例</a:t>
            </a:r>
            <a:r>
              <a:rPr lang="en-US" altLang="zh-CN" dirty="0">
                <a:solidFill>
                  <a:srgbClr val="0000FF"/>
                </a:solidFill>
                <a:latin typeface="楷体_GB2312"/>
                <a:ea typeface="楷体_GB2312"/>
                <a:cs typeface="+mj-cs"/>
              </a:rPr>
              <a:t>2</a:t>
            </a:r>
            <a:endParaRPr lang="zh-CN" altLang="en-US" dirty="0">
              <a:solidFill>
                <a:srgbClr val="0000FF"/>
              </a:solidFill>
              <a:latin typeface="楷体_GB2312"/>
              <a:ea typeface="楷体_GB2312"/>
              <a:cs typeface="+mj-cs"/>
            </a:endParaRPr>
          </a:p>
        </p:txBody>
      </p:sp>
      <p:graphicFrame>
        <p:nvGraphicFramePr>
          <p:cNvPr id="6" name="内容占位符 5"/>
          <p:cNvGraphicFramePr>
            <a:graphicFrameLocks noGrp="1"/>
          </p:cNvGraphicFramePr>
          <p:nvPr>
            <p:ph idx="1"/>
          </p:nvPr>
        </p:nvGraphicFramePr>
        <p:xfrm>
          <a:off x="323850" y="1484313"/>
          <a:ext cx="3743325" cy="3889375"/>
        </p:xfrm>
        <a:graphic>
          <a:graphicData uri="http://schemas.openxmlformats.org/drawingml/2006/table">
            <a:tbl>
              <a:tblPr/>
              <a:tblGrid>
                <a:gridCol w="1247775"/>
                <a:gridCol w="1169789"/>
                <a:gridCol w="1325761"/>
              </a:tblGrid>
              <a:tr h="277813">
                <a:tc>
                  <a:txBody>
                    <a:bodyPr/>
                    <a:lstStyle/>
                    <a:p>
                      <a:pPr indent="254000" algn="ctr">
                        <a:spcBef>
                          <a:spcPts val="155"/>
                        </a:spcBef>
                        <a:spcAft>
                          <a:spcPts val="155"/>
                        </a:spcAft>
                      </a:pPr>
                      <a:r>
                        <a:rPr lang="en-US" sz="1600" b="1" kern="1000" dirty="0" err="1">
                          <a:solidFill>
                            <a:srgbClr val="C00000"/>
                          </a:solidFill>
                          <a:latin typeface="Times New Roman" panose="02020603050405020304"/>
                          <a:ea typeface="方正书宋简体"/>
                          <a:cs typeface="Times New Roman" panose="02020603050405020304"/>
                        </a:rPr>
                        <a:t>Sno</a:t>
                      </a:r>
                      <a:endParaRPr lang="zh-CN" sz="1600" b="1" kern="1000" dirty="0">
                        <a:solidFill>
                          <a:srgbClr val="C00000"/>
                        </a:solidFill>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err="1">
                          <a:solidFill>
                            <a:srgbClr val="C00000"/>
                          </a:solidFill>
                          <a:latin typeface="Times New Roman" panose="02020603050405020304"/>
                          <a:ea typeface="方正书宋简体"/>
                          <a:cs typeface="Times New Roman" panose="02020603050405020304"/>
                        </a:rPr>
                        <a:t>Cno</a:t>
                      </a:r>
                      <a:endParaRPr lang="zh-CN" sz="1600" b="1" kern="1000" dirty="0">
                        <a:solidFill>
                          <a:srgbClr val="C00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C00000"/>
                          </a:solidFill>
                          <a:latin typeface="Times New Roman" panose="02020603050405020304"/>
                          <a:ea typeface="方正书宋简体"/>
                          <a:cs typeface="Times New Roman" panose="02020603050405020304"/>
                        </a:rPr>
                        <a:t>Grade</a:t>
                      </a:r>
                      <a:endParaRPr lang="zh-CN" sz="1600" b="1" kern="1000" dirty="0">
                        <a:solidFill>
                          <a:srgbClr val="C00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C001</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96</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C002</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80</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C003</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84</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C005</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62</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C001</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92</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C002</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90</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C004</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84</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C001</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76</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C004</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85</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C005</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73</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C007</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NULL</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0821103</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C001</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50</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0821103</a:t>
                      </a:r>
                      <a:endParaRPr lang="zh-CN" sz="1600" b="1" kern="1000">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C004</a:t>
                      </a:r>
                      <a:endParaRPr lang="zh-CN" sz="1600" b="1" kern="100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80</a:t>
                      </a:r>
                      <a:endParaRPr lang="zh-CN" sz="1600" b="1" kern="1000" dirty="0">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119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 name="TextBox 6"/>
          <p:cNvSpPr txBox="1"/>
          <p:nvPr/>
        </p:nvSpPr>
        <p:spPr>
          <a:xfrm>
            <a:off x="4284663" y="1557338"/>
            <a:ext cx="4608512" cy="3508375"/>
          </a:xfrm>
          <a:prstGeom prst="rect">
            <a:avLst/>
          </a:prstGeom>
          <a:noFill/>
          <a:ln w="9525">
            <a:noFill/>
          </a:ln>
        </p:spPr>
        <p:txBody>
          <a:bodyPr>
            <a:spAutoFit/>
          </a:bodyPr>
          <a:p>
            <a:pPr eaLnBrk="1" hangingPunct="1">
              <a:spcBef>
                <a:spcPts val="600"/>
              </a:spcBef>
            </a:pPr>
            <a:r>
              <a:rPr lang="zh-CN" altLang="zh-CN" sz="2400" b="1" dirty="0">
                <a:latin typeface="仿宋_GB2312"/>
                <a:ea typeface="仿宋_GB2312"/>
              </a:rPr>
              <a:t>设</a:t>
            </a:r>
            <a:r>
              <a:rPr lang="en-US" altLang="zh-CN" sz="2400" b="1" dirty="0">
                <a:latin typeface="仿宋_GB2312"/>
                <a:ea typeface="仿宋_GB2312"/>
              </a:rPr>
              <a:t>X</a:t>
            </a:r>
            <a:r>
              <a:rPr lang="zh-CN" altLang="zh-CN" sz="2400" b="1" dirty="0">
                <a:latin typeface="仿宋_GB2312"/>
                <a:ea typeface="仿宋_GB2312"/>
              </a:rPr>
              <a:t>＝</a:t>
            </a:r>
            <a:r>
              <a:rPr lang="en-US" altLang="zh-CN" sz="2400" b="1" dirty="0">
                <a:latin typeface="仿宋_GB2312"/>
                <a:ea typeface="仿宋_GB2312"/>
              </a:rPr>
              <a:t>{Sno}</a:t>
            </a:r>
            <a:r>
              <a:rPr lang="zh-CN" altLang="zh-CN" sz="2400" b="1" dirty="0">
                <a:latin typeface="仿宋_GB2312"/>
                <a:ea typeface="仿宋_GB2312"/>
              </a:rPr>
              <a:t>，</a:t>
            </a:r>
            <a:r>
              <a:rPr lang="en-US" altLang="zh-CN" sz="2400" b="1" dirty="0">
                <a:latin typeface="仿宋_GB2312"/>
                <a:ea typeface="仿宋_GB2312"/>
              </a:rPr>
              <a:t>Y</a:t>
            </a:r>
            <a:r>
              <a:rPr lang="zh-CN" altLang="zh-CN" sz="2400" b="1" dirty="0">
                <a:latin typeface="仿宋_GB2312"/>
                <a:ea typeface="仿宋_GB2312"/>
              </a:rPr>
              <a:t>＝</a:t>
            </a:r>
            <a:r>
              <a:rPr lang="en-US" altLang="zh-CN" sz="2400" b="1" dirty="0">
                <a:latin typeface="仿宋_GB2312"/>
                <a:ea typeface="仿宋_GB2312"/>
              </a:rPr>
              <a:t>{Cno</a:t>
            </a:r>
            <a:r>
              <a:rPr lang="zh-CN" altLang="zh-CN" sz="2400" b="1" dirty="0">
                <a:latin typeface="仿宋_GB2312"/>
                <a:ea typeface="仿宋_GB2312"/>
              </a:rPr>
              <a:t>，</a:t>
            </a:r>
            <a:r>
              <a:rPr lang="en-US" altLang="zh-CN" sz="2400" b="1" dirty="0">
                <a:latin typeface="仿宋_GB2312"/>
                <a:ea typeface="仿宋_GB2312"/>
              </a:rPr>
              <a:t>Grade}</a:t>
            </a:r>
            <a:r>
              <a:rPr lang="zh-CN" altLang="zh-CN" sz="2400" b="1" dirty="0">
                <a:latin typeface="仿宋_GB2312"/>
                <a:ea typeface="仿宋_GB2312"/>
              </a:rPr>
              <a:t>，则当</a:t>
            </a:r>
            <a:r>
              <a:rPr lang="en-US" altLang="zh-CN" sz="2400" b="1" dirty="0">
                <a:latin typeface="仿宋_GB2312"/>
                <a:ea typeface="仿宋_GB2312"/>
              </a:rPr>
              <a:t>X</a:t>
            </a:r>
            <a:r>
              <a:rPr lang="zh-CN" altLang="zh-CN" sz="2400" b="1" dirty="0">
                <a:latin typeface="仿宋_GB2312"/>
                <a:ea typeface="仿宋_GB2312"/>
              </a:rPr>
              <a:t>取“</a:t>
            </a:r>
            <a:r>
              <a:rPr lang="en-US" altLang="zh-CN" sz="2400" b="1" dirty="0">
                <a:solidFill>
                  <a:srgbClr val="0000FF"/>
                </a:solidFill>
                <a:latin typeface="仿宋_GB2312"/>
                <a:ea typeface="仿宋_GB2312"/>
              </a:rPr>
              <a:t>0811101</a:t>
            </a:r>
            <a:r>
              <a:rPr lang="zh-CN" altLang="zh-CN" sz="2400" b="1" dirty="0">
                <a:latin typeface="仿宋_GB2312"/>
                <a:ea typeface="仿宋_GB2312"/>
              </a:rPr>
              <a:t>”时，</a:t>
            </a:r>
            <a:endParaRPr lang="en-US" altLang="zh-CN" sz="2400" b="1" dirty="0">
              <a:latin typeface="仿宋_GB2312"/>
              <a:ea typeface="仿宋_GB2312"/>
            </a:endParaRPr>
          </a:p>
          <a:p>
            <a:pPr eaLnBrk="1" hangingPunct="1">
              <a:spcBef>
                <a:spcPts val="600"/>
              </a:spcBef>
            </a:pPr>
            <a:r>
              <a:rPr lang="en-US" altLang="zh-CN" sz="2400" b="1" dirty="0">
                <a:latin typeface="仿宋_GB2312"/>
                <a:ea typeface="仿宋_GB2312"/>
              </a:rPr>
              <a:t>Y</a:t>
            </a:r>
            <a:r>
              <a:rPr lang="zh-CN" altLang="zh-CN" sz="2400" b="1" dirty="0">
                <a:latin typeface="仿宋_GB2312"/>
                <a:ea typeface="仿宋_GB2312"/>
              </a:rPr>
              <a:t>的象集为：</a:t>
            </a:r>
            <a:endParaRPr lang="zh-CN" altLang="zh-CN" sz="2400" b="1" dirty="0">
              <a:latin typeface="仿宋_GB2312"/>
              <a:ea typeface="仿宋_GB2312"/>
            </a:endParaRPr>
          </a:p>
          <a:p>
            <a:pPr eaLnBrk="1" hangingPunct="1">
              <a:spcBef>
                <a:spcPts val="600"/>
              </a:spcBef>
            </a:pPr>
            <a:r>
              <a:rPr lang="en-US" altLang="zh-CN" sz="2400" b="1" dirty="0">
                <a:latin typeface="仿宋_GB2312"/>
                <a:ea typeface="仿宋_GB2312"/>
              </a:rPr>
              <a:t>Y</a:t>
            </a:r>
            <a:r>
              <a:rPr lang="en-US" altLang="zh-CN" sz="2400" b="1" baseline="-25000" dirty="0">
                <a:latin typeface="仿宋_GB2312"/>
                <a:ea typeface="仿宋_GB2312"/>
              </a:rPr>
              <a:t>x</a:t>
            </a:r>
            <a:r>
              <a:rPr lang="zh-CN" altLang="zh-CN" sz="2400" b="1" dirty="0">
                <a:latin typeface="仿宋_GB2312"/>
                <a:ea typeface="仿宋_GB2312"/>
              </a:rPr>
              <a:t>＝</a:t>
            </a:r>
            <a:r>
              <a:rPr lang="en-US" altLang="zh-CN" sz="2400" b="1" dirty="0">
                <a:latin typeface="仿宋_GB2312"/>
                <a:ea typeface="仿宋_GB2312"/>
              </a:rPr>
              <a:t>{</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C001</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96</a:t>
            </a:r>
            <a:r>
              <a:rPr lang="zh-CN" altLang="zh-CN" sz="2400" b="1" dirty="0">
                <a:solidFill>
                  <a:srgbClr val="008000"/>
                </a:solidFill>
                <a:latin typeface="仿宋_GB2312"/>
                <a:ea typeface="仿宋_GB2312"/>
              </a:rPr>
              <a:t>），</a:t>
            </a:r>
            <a:endParaRPr lang="en-US" altLang="zh-CN" sz="2400" b="1" dirty="0">
              <a:solidFill>
                <a:srgbClr val="008000"/>
              </a:solidFill>
              <a:latin typeface="仿宋_GB2312"/>
              <a:ea typeface="仿宋_GB2312"/>
            </a:endParaRPr>
          </a:p>
          <a:p>
            <a:pPr eaLnBrk="1" hangingPunct="1">
              <a:spcBef>
                <a:spcPts val="600"/>
              </a:spcBef>
            </a:pPr>
            <a:r>
              <a:rPr lang="en-US" altLang="zh-CN" sz="2400" b="1" dirty="0">
                <a:solidFill>
                  <a:srgbClr val="008000"/>
                </a:solidFill>
                <a:latin typeface="仿宋_GB2312"/>
                <a:ea typeface="仿宋_GB2312"/>
              </a:rPr>
              <a:t>     </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C002</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80</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a:t>
            </a:r>
            <a:endParaRPr lang="en-US" altLang="zh-CN" sz="2400" b="1" dirty="0">
              <a:solidFill>
                <a:srgbClr val="008000"/>
              </a:solidFill>
              <a:latin typeface="仿宋_GB2312"/>
              <a:ea typeface="仿宋_GB2312"/>
            </a:endParaRPr>
          </a:p>
          <a:p>
            <a:pPr eaLnBrk="1" hangingPunct="1">
              <a:spcBef>
                <a:spcPts val="600"/>
              </a:spcBef>
            </a:pPr>
            <a:r>
              <a:rPr lang="en-US" altLang="zh-CN" sz="2400" b="1" dirty="0">
                <a:solidFill>
                  <a:srgbClr val="008000"/>
                </a:solidFill>
                <a:latin typeface="仿宋_GB2312"/>
                <a:ea typeface="仿宋_GB2312"/>
              </a:rPr>
              <a:t>     </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C003</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84</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 </a:t>
            </a:r>
            <a:endParaRPr lang="en-US" altLang="zh-CN" sz="2400" b="1" dirty="0">
              <a:solidFill>
                <a:srgbClr val="008000"/>
              </a:solidFill>
              <a:latin typeface="仿宋_GB2312"/>
              <a:ea typeface="仿宋_GB2312"/>
            </a:endParaRPr>
          </a:p>
          <a:p>
            <a:pPr eaLnBrk="1" hangingPunct="1">
              <a:spcBef>
                <a:spcPts val="600"/>
              </a:spcBef>
            </a:pPr>
            <a:r>
              <a:rPr lang="en-US" altLang="zh-CN" sz="2400" b="1" dirty="0">
                <a:solidFill>
                  <a:srgbClr val="008000"/>
                </a:solidFill>
                <a:latin typeface="仿宋_GB2312"/>
                <a:ea typeface="仿宋_GB2312"/>
              </a:rPr>
              <a:t>     </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C005</a:t>
            </a:r>
            <a:r>
              <a:rPr lang="zh-CN" altLang="zh-CN" sz="2400" b="1" dirty="0">
                <a:solidFill>
                  <a:srgbClr val="008000"/>
                </a:solidFill>
                <a:latin typeface="仿宋_GB2312"/>
                <a:ea typeface="仿宋_GB2312"/>
              </a:rPr>
              <a:t>，</a:t>
            </a:r>
            <a:r>
              <a:rPr lang="en-US" altLang="zh-CN" sz="2400" b="1" dirty="0">
                <a:solidFill>
                  <a:srgbClr val="008000"/>
                </a:solidFill>
                <a:latin typeface="仿宋_GB2312"/>
                <a:ea typeface="仿宋_GB2312"/>
              </a:rPr>
              <a:t>62</a:t>
            </a:r>
            <a:r>
              <a:rPr lang="zh-CN" altLang="zh-CN" sz="2400" b="1" dirty="0">
                <a:solidFill>
                  <a:srgbClr val="008000"/>
                </a:solidFill>
                <a:latin typeface="仿宋_GB2312"/>
                <a:ea typeface="仿宋_GB2312"/>
              </a:rPr>
              <a:t>）</a:t>
            </a:r>
            <a:r>
              <a:rPr lang="en-US" altLang="zh-CN" sz="2400" b="1" dirty="0">
                <a:latin typeface="仿宋_GB2312"/>
                <a:ea typeface="仿宋_GB2312"/>
              </a:rPr>
              <a:t>}</a:t>
            </a:r>
            <a:endParaRPr lang="zh-CN" altLang="zh-CN" sz="2400" b="1" dirty="0">
              <a:latin typeface="仿宋_GB2312"/>
              <a:ea typeface="仿宋_GB2312"/>
            </a:endParaRPr>
          </a:p>
          <a:p>
            <a:pPr eaLnBrk="1" hangingPunct="1">
              <a:spcBef>
                <a:spcPts val="600"/>
              </a:spcBef>
            </a:pPr>
            <a:endParaRPr lang="zh-CN" altLang="en-US" sz="2400" b="1" dirty="0">
              <a:latin typeface="仿宋_GB2312"/>
              <a:ea typeface="仿宋_GB2312"/>
            </a:endParaRPr>
          </a:p>
        </p:txBody>
      </p:sp>
      <p:graphicFrame>
        <p:nvGraphicFramePr>
          <p:cNvPr id="8" name="表格 7"/>
          <p:cNvGraphicFramePr>
            <a:graphicFrameLocks noGrp="1"/>
          </p:cNvGraphicFramePr>
          <p:nvPr/>
        </p:nvGraphicFramePr>
        <p:xfrm>
          <a:off x="323850" y="1760538"/>
          <a:ext cx="1247775" cy="1111250"/>
        </p:xfrm>
        <a:graphic>
          <a:graphicData uri="http://schemas.openxmlformats.org/drawingml/2006/table">
            <a:tbl>
              <a:tblPr/>
              <a:tblGrid>
                <a:gridCol w="1247775"/>
              </a:tblGrid>
              <a:tr h="277813">
                <a:tc>
                  <a:txBody>
                    <a:bodyPr/>
                    <a:lstStyle/>
                    <a:p>
                      <a:pPr indent="254000" algn="ctr">
                        <a:spcBef>
                          <a:spcPts val="155"/>
                        </a:spcBef>
                        <a:spcAft>
                          <a:spcPts val="155"/>
                        </a:spcAft>
                      </a:pPr>
                      <a:r>
                        <a:rPr lang="en-US" sz="1600" b="1" kern="1000" dirty="0">
                          <a:solidFill>
                            <a:srgbClr val="0000FF"/>
                          </a:solidFill>
                          <a:latin typeface="Times New Roman" panose="02020603050405020304"/>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00FF"/>
                          </a:solidFill>
                          <a:latin typeface="Times New Roman" panose="02020603050405020304"/>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00FF"/>
                          </a:solidFill>
                          <a:latin typeface="Times New Roman" panose="02020603050405020304"/>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00FF"/>
                          </a:solidFill>
                          <a:latin typeface="Times New Roman" panose="02020603050405020304"/>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54433" marR="5443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571625" y="1765300"/>
          <a:ext cx="2495550" cy="1111250"/>
        </p:xfrm>
        <a:graphic>
          <a:graphicData uri="http://schemas.openxmlformats.org/drawingml/2006/table">
            <a:tbl>
              <a:tblPr/>
              <a:tblGrid>
                <a:gridCol w="1169789"/>
                <a:gridCol w="1325761"/>
              </a:tblGrid>
              <a:tr h="277813">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C001</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96</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C002</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80</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C003</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84</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13">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C005</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panose="02020603050405020304"/>
                          <a:ea typeface="方正书宋简体"/>
                          <a:cs typeface="Times New Roman" panose="02020603050405020304"/>
                        </a:rPr>
                        <a:t>62</a:t>
                      </a:r>
                      <a:endParaRPr lang="zh-CN" sz="1600" b="1" kern="1000" dirty="0">
                        <a:solidFill>
                          <a:srgbClr val="008000"/>
                        </a:solidFill>
                        <a:latin typeface="Times New Roman" panose="02020603050405020304"/>
                        <a:ea typeface="方正书宋简体"/>
                        <a:cs typeface="Times New Roman" panose="02020603050405020304"/>
                      </a:endParaRPr>
                    </a:p>
                  </a:txBody>
                  <a:tcPr marL="54433" marR="5443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1228"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par>
                          <p:cTn id="15" fill="hold">
                            <p:stCondLst>
                              <p:cond delay="1000"/>
                            </p:stCondLst>
                            <p:childTnLst>
                              <p:par>
                                <p:cTn id="16" presetID="55"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0.70"/>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mj-ea"/>
                <a:cs typeface="+mj-cs"/>
              </a:rPr>
              <a:t>再讨论除法的一般形式</a:t>
            </a:r>
            <a:endParaRPr lang="zh-CN" altLang="en-US" dirty="0">
              <a:solidFill>
                <a:srgbClr val="0000FF"/>
              </a:solidFill>
              <a:latin typeface="楷体_GB2312"/>
              <a:ea typeface="+mj-ea"/>
              <a:cs typeface="+mj-cs"/>
            </a:endParaRPr>
          </a:p>
        </p:txBody>
      </p:sp>
      <p:sp>
        <p:nvSpPr>
          <p:cNvPr id="92163" name="Rectangle 3"/>
          <p:cNvSpPr>
            <a:spLocks noGrp="1"/>
          </p:cNvSpPr>
          <p:nvPr>
            <p:ph idx="1"/>
          </p:nvPr>
        </p:nvSpPr>
        <p:spPr>
          <a:xfrm>
            <a:off x="228600" y="1557338"/>
            <a:ext cx="8610600" cy="2519362"/>
          </a:xfrm>
          <a:ln/>
        </p:spPr>
        <p:txBody>
          <a:bodyPr vert="horz" wrap="square" lIns="91440" tIns="45720" rIns="91440" bIns="45720" anchor="t"/>
          <a:p>
            <a:pPr/>
            <a:r>
              <a:rPr lang="zh-CN" altLang="en-US" dirty="0">
                <a:latin typeface="仿宋_GB2312"/>
                <a:ea typeface="仿宋_GB2312"/>
                <a:cs typeface="+mn-cs"/>
              </a:rPr>
              <a:t>设有关系</a:t>
            </a:r>
            <a:r>
              <a:rPr lang="en-US" altLang="zh-CN" dirty="0">
                <a:latin typeface="仿宋_GB2312"/>
                <a:ea typeface="仿宋_GB2312"/>
                <a:cs typeface="+mn-cs"/>
              </a:rPr>
              <a:t>R</a:t>
            </a:r>
            <a:r>
              <a:rPr lang="zh-CN" altLang="en-US" dirty="0">
                <a:latin typeface="仿宋_GB2312"/>
                <a:ea typeface="仿宋_GB2312"/>
                <a:cs typeface="+mn-cs"/>
              </a:rPr>
              <a:t>（</a:t>
            </a:r>
            <a:r>
              <a:rPr lang="en-US" altLang="zh-CN" dirty="0">
                <a:latin typeface="仿宋_GB2312"/>
                <a:ea typeface="仿宋_GB2312"/>
                <a:cs typeface="+mn-cs"/>
              </a:rPr>
              <a:t>X</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）和</a:t>
            </a:r>
            <a:r>
              <a:rPr lang="en-US" altLang="zh-CN" dirty="0">
                <a:latin typeface="仿宋_GB2312"/>
                <a:ea typeface="仿宋_GB2312"/>
                <a:cs typeface="+mn-cs"/>
              </a:rPr>
              <a:t>S</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a:t>
            </a:r>
            <a:r>
              <a:rPr lang="en-US" altLang="zh-CN" dirty="0">
                <a:latin typeface="仿宋_GB2312"/>
                <a:ea typeface="仿宋_GB2312"/>
                <a:cs typeface="+mn-cs"/>
              </a:rPr>
              <a:t>Z</a:t>
            </a:r>
            <a:r>
              <a:rPr lang="zh-CN" altLang="en-US" dirty="0">
                <a:latin typeface="仿宋_GB2312"/>
                <a:ea typeface="仿宋_GB2312"/>
                <a:cs typeface="+mn-cs"/>
              </a:rPr>
              <a:t>），其中</a:t>
            </a:r>
            <a:r>
              <a:rPr lang="en-US" altLang="zh-CN" dirty="0">
                <a:latin typeface="仿宋_GB2312"/>
                <a:ea typeface="仿宋_GB2312"/>
                <a:cs typeface="+mn-cs"/>
              </a:rPr>
              <a:t>X</a:t>
            </a:r>
            <a:r>
              <a:rPr lang="zh-CN" altLang="en-US" dirty="0">
                <a:latin typeface="仿宋_GB2312"/>
                <a:ea typeface="仿宋_GB2312"/>
                <a:cs typeface="+mn-cs"/>
              </a:rPr>
              <a:t>、</a:t>
            </a:r>
            <a:r>
              <a:rPr lang="en-US" altLang="zh-CN" dirty="0">
                <a:latin typeface="仿宋_GB2312"/>
                <a:ea typeface="仿宋_GB2312"/>
                <a:cs typeface="+mn-cs"/>
              </a:rPr>
              <a:t>Y</a:t>
            </a:r>
            <a:r>
              <a:rPr lang="zh-CN" altLang="en-US" dirty="0">
                <a:latin typeface="仿宋_GB2312"/>
                <a:ea typeface="仿宋_GB2312"/>
                <a:cs typeface="+mn-cs"/>
              </a:rPr>
              <a:t>、</a:t>
            </a:r>
            <a:r>
              <a:rPr lang="en-US" altLang="zh-CN" dirty="0">
                <a:latin typeface="仿宋_GB2312"/>
                <a:ea typeface="仿宋_GB2312"/>
                <a:cs typeface="+mn-cs"/>
              </a:rPr>
              <a:t>Z</a:t>
            </a:r>
            <a:r>
              <a:rPr lang="zh-CN" altLang="en-US" dirty="0">
                <a:latin typeface="仿宋_GB2312"/>
                <a:ea typeface="仿宋_GB2312"/>
                <a:cs typeface="+mn-cs"/>
              </a:rPr>
              <a:t>为关系的属性组，则：</a:t>
            </a:r>
            <a:endParaRPr lang="en-US" altLang="zh-CN" dirty="0">
              <a:latin typeface="仿宋_GB2312"/>
              <a:ea typeface="仿宋_GB2312"/>
              <a:cs typeface="+mn-cs"/>
            </a:endParaRPr>
          </a:p>
          <a:p>
            <a:pPr>
              <a:buNone/>
            </a:pPr>
            <a:r>
              <a:rPr lang="en-US" altLang="zh-CN" dirty="0">
                <a:latin typeface="仿宋_GB2312"/>
                <a:ea typeface="仿宋_GB2312"/>
                <a:cs typeface="+mn-cs"/>
              </a:rPr>
              <a:t> </a:t>
            </a:r>
            <a:r>
              <a:rPr lang="en-US" altLang="zh-CN" dirty="0">
                <a:solidFill>
                  <a:srgbClr val="FF0000"/>
                </a:solidFill>
                <a:latin typeface="仿宋_GB2312"/>
                <a:ea typeface="仿宋_GB2312"/>
                <a:cs typeface="+mn-cs"/>
              </a:rPr>
              <a:t>R</a:t>
            </a:r>
            <a:r>
              <a:rPr lang="zh-CN" altLang="zh-CN" dirty="0">
                <a:solidFill>
                  <a:srgbClr val="FF0000"/>
                </a:solidFill>
                <a:latin typeface="仿宋_GB2312"/>
                <a:ea typeface="仿宋_GB2312"/>
                <a:cs typeface="+mn-cs"/>
              </a:rPr>
              <a:t>÷</a:t>
            </a:r>
            <a:r>
              <a:rPr lang="en-US" altLang="zh-CN" dirty="0">
                <a:solidFill>
                  <a:srgbClr val="FF0000"/>
                </a:solidFill>
                <a:latin typeface="仿宋_GB2312"/>
                <a:ea typeface="仿宋_GB2312"/>
                <a:cs typeface="+mn-cs"/>
              </a:rPr>
              <a:t>S</a:t>
            </a:r>
            <a:r>
              <a:rPr lang="zh-CN" altLang="zh-CN" dirty="0">
                <a:solidFill>
                  <a:srgbClr val="FF0000"/>
                </a:solidFill>
                <a:latin typeface="仿宋_GB2312"/>
                <a:ea typeface="仿宋_GB2312"/>
                <a:cs typeface="+mn-cs"/>
              </a:rPr>
              <a:t>＝｛</a:t>
            </a:r>
            <a:r>
              <a:rPr lang="en-US" altLang="zh-CN" dirty="0">
                <a:solidFill>
                  <a:srgbClr val="FF0000"/>
                </a:solidFill>
                <a:latin typeface="仿宋_GB2312"/>
                <a:ea typeface="仿宋_GB2312"/>
                <a:cs typeface="+mn-cs"/>
              </a:rPr>
              <a:t>t</a:t>
            </a:r>
            <a:r>
              <a:rPr lang="en-US" altLang="zh-CN" baseline="-25000" dirty="0">
                <a:solidFill>
                  <a:srgbClr val="FF0000"/>
                </a:solidFill>
                <a:latin typeface="仿宋_GB2312"/>
                <a:ea typeface="仿宋_GB2312"/>
                <a:cs typeface="+mn-cs"/>
              </a:rPr>
              <a:t>r</a:t>
            </a:r>
            <a:r>
              <a:rPr lang="en-US" altLang="zh-CN" dirty="0">
                <a:solidFill>
                  <a:srgbClr val="FF0000"/>
                </a:solidFill>
                <a:latin typeface="仿宋_GB2312"/>
                <a:ea typeface="仿宋_GB2312"/>
                <a:cs typeface="+mn-cs"/>
              </a:rPr>
              <a:t>[X] | t</a:t>
            </a:r>
            <a:r>
              <a:rPr lang="en-US" altLang="zh-CN" baseline="-25000" dirty="0">
                <a:solidFill>
                  <a:srgbClr val="FF0000"/>
                </a:solidFill>
                <a:latin typeface="仿宋_GB2312"/>
                <a:ea typeface="仿宋_GB2312"/>
                <a:cs typeface="+mn-cs"/>
              </a:rPr>
              <a:t>r </a:t>
            </a:r>
            <a:r>
              <a:rPr lang="en-US" altLang="zh-CN" dirty="0">
                <a:solidFill>
                  <a:srgbClr val="FF0000"/>
                </a:solidFill>
                <a:latin typeface="仿宋_GB2312"/>
                <a:ea typeface="仿宋_GB2312"/>
                <a:cs typeface="+mn-cs"/>
              </a:rPr>
              <a:t>R </a:t>
            </a:r>
            <a:r>
              <a:rPr lang="zh-CN" altLang="zh-CN" dirty="0">
                <a:solidFill>
                  <a:srgbClr val="FF0000"/>
                </a:solidFill>
                <a:latin typeface="仿宋_GB2312"/>
                <a:ea typeface="仿宋_GB2312"/>
                <a:cs typeface="+mn-cs"/>
              </a:rPr>
              <a:t>∧ ∏</a:t>
            </a:r>
            <a:r>
              <a:rPr lang="en-US" altLang="zh-CN" baseline="-25000" dirty="0">
                <a:solidFill>
                  <a:srgbClr val="FF0000"/>
                </a:solidFill>
                <a:latin typeface="仿宋_GB2312"/>
                <a:ea typeface="仿宋_GB2312"/>
                <a:cs typeface="+mn-cs"/>
              </a:rPr>
              <a:t>Y</a:t>
            </a:r>
            <a:r>
              <a:rPr lang="zh-CN" altLang="zh-CN" dirty="0">
                <a:solidFill>
                  <a:srgbClr val="FF0000"/>
                </a:solidFill>
                <a:latin typeface="仿宋_GB2312"/>
                <a:ea typeface="仿宋_GB2312"/>
                <a:cs typeface="+mn-cs"/>
              </a:rPr>
              <a:t>（</a:t>
            </a:r>
            <a:r>
              <a:rPr lang="en-US" altLang="zh-CN" dirty="0">
                <a:solidFill>
                  <a:srgbClr val="FF0000"/>
                </a:solidFill>
                <a:latin typeface="仿宋_GB2312"/>
                <a:ea typeface="仿宋_GB2312"/>
                <a:cs typeface="+mn-cs"/>
              </a:rPr>
              <a:t>S</a:t>
            </a:r>
            <a:r>
              <a:rPr lang="zh-CN" altLang="zh-CN" dirty="0">
                <a:solidFill>
                  <a:srgbClr val="FF0000"/>
                </a:solidFill>
                <a:latin typeface="仿宋_GB2312"/>
                <a:ea typeface="仿宋_GB2312"/>
                <a:cs typeface="+mn-cs"/>
              </a:rPr>
              <a:t>）</a:t>
            </a:r>
            <a:r>
              <a:rPr lang="en-US" altLang="zh-CN" baseline="-25000" dirty="0">
                <a:solidFill>
                  <a:srgbClr val="FF0000"/>
                </a:solidFill>
                <a:latin typeface="仿宋_GB2312"/>
                <a:ea typeface="仿宋_GB2312"/>
                <a:cs typeface="+mn-cs"/>
              </a:rPr>
              <a:t> </a:t>
            </a:r>
            <a:r>
              <a:rPr lang="en-US" altLang="zh-CN" dirty="0">
                <a:solidFill>
                  <a:srgbClr val="FF0000"/>
                </a:solidFill>
                <a:latin typeface="仿宋_GB2312"/>
                <a:ea typeface="仿宋_GB2312"/>
                <a:cs typeface="+mn-cs"/>
              </a:rPr>
              <a:t>Y</a:t>
            </a:r>
            <a:r>
              <a:rPr lang="en-US" altLang="zh-CN" baseline="-25000" dirty="0">
                <a:solidFill>
                  <a:srgbClr val="FF0000"/>
                </a:solidFill>
                <a:latin typeface="仿宋_GB2312"/>
                <a:ea typeface="仿宋_GB2312"/>
                <a:cs typeface="+mn-cs"/>
              </a:rPr>
              <a:t>x </a:t>
            </a:r>
            <a:r>
              <a:rPr lang="en-US" altLang="zh-CN" dirty="0">
                <a:solidFill>
                  <a:srgbClr val="FF0000"/>
                </a:solidFill>
                <a:latin typeface="仿宋_GB2312"/>
                <a:ea typeface="仿宋_GB2312"/>
                <a:cs typeface="+mn-cs"/>
              </a:rPr>
              <a:t>}</a:t>
            </a:r>
            <a:endParaRPr lang="zh-CN" altLang="en-US" dirty="0">
              <a:solidFill>
                <a:srgbClr val="FF0000"/>
              </a:solidFill>
              <a:latin typeface="仿宋_GB2312"/>
              <a:ea typeface="仿宋_GB2312"/>
              <a:cs typeface="+mn-cs"/>
            </a:endParaRPr>
          </a:p>
        </p:txBody>
      </p:sp>
      <p:sp>
        <p:nvSpPr>
          <p:cNvPr id="92164"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2165"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除运算示例</a:t>
            </a:r>
            <a:endParaRPr lang="zh-CN" altLang="en-US" dirty="0">
              <a:solidFill>
                <a:srgbClr val="0000FF"/>
              </a:solidFill>
              <a:latin typeface="楷体_GB2312"/>
              <a:ea typeface="楷体_GB2312"/>
              <a:cs typeface="+mj-cs"/>
            </a:endParaRPr>
          </a:p>
        </p:txBody>
      </p:sp>
      <p:pic>
        <p:nvPicPr>
          <p:cNvPr id="497668" name="Picture 4"/>
          <p:cNvPicPr>
            <a:picLocks noChangeAspect="1"/>
          </p:cNvPicPr>
          <p:nvPr/>
        </p:nvPicPr>
        <p:blipFill>
          <a:blip r:embed="rId1"/>
          <a:stretch>
            <a:fillRect/>
          </a:stretch>
        </p:blipFill>
        <p:spPr>
          <a:xfrm>
            <a:off x="1116013" y="1484313"/>
            <a:ext cx="2279650" cy="3240087"/>
          </a:xfrm>
          <a:prstGeom prst="rect">
            <a:avLst/>
          </a:prstGeom>
          <a:noFill/>
          <a:ln w="9525">
            <a:noFill/>
          </a:ln>
        </p:spPr>
      </p:pic>
      <p:pic>
        <p:nvPicPr>
          <p:cNvPr id="497669" name="Picture 5"/>
          <p:cNvPicPr>
            <a:picLocks noChangeAspect="1"/>
          </p:cNvPicPr>
          <p:nvPr/>
        </p:nvPicPr>
        <p:blipFill>
          <a:blip r:embed="rId2"/>
          <a:stretch>
            <a:fillRect/>
          </a:stretch>
        </p:blipFill>
        <p:spPr>
          <a:xfrm>
            <a:off x="4068763" y="2451100"/>
            <a:ext cx="1800225" cy="1193800"/>
          </a:xfrm>
          <a:prstGeom prst="rect">
            <a:avLst/>
          </a:prstGeom>
          <a:noFill/>
          <a:ln w="9525">
            <a:noFill/>
          </a:ln>
        </p:spPr>
      </p:pic>
      <p:pic>
        <p:nvPicPr>
          <p:cNvPr id="497670" name="Picture 6"/>
          <p:cNvPicPr>
            <a:picLocks noChangeAspect="1"/>
          </p:cNvPicPr>
          <p:nvPr/>
        </p:nvPicPr>
        <p:blipFill>
          <a:blip r:embed="rId3"/>
          <a:stretch>
            <a:fillRect/>
          </a:stretch>
        </p:blipFill>
        <p:spPr>
          <a:xfrm>
            <a:off x="6516688" y="2298700"/>
            <a:ext cx="1511300" cy="1417638"/>
          </a:xfrm>
          <a:prstGeom prst="rect">
            <a:avLst/>
          </a:prstGeom>
          <a:noFill/>
          <a:ln w="9525">
            <a:noFill/>
          </a:ln>
        </p:spPr>
      </p:pic>
      <p:sp>
        <p:nvSpPr>
          <p:cNvPr id="497671" name="Text Box 7"/>
          <p:cNvSpPr txBox="1"/>
          <p:nvPr/>
        </p:nvSpPr>
        <p:spPr>
          <a:xfrm>
            <a:off x="3492500" y="2852738"/>
            <a:ext cx="431800" cy="457200"/>
          </a:xfrm>
          <a:prstGeom prst="rect">
            <a:avLst/>
          </a:prstGeom>
          <a:noFill/>
          <a:ln w="9525">
            <a:noFill/>
          </a:ln>
        </p:spPr>
        <p:txBody>
          <a:bodyPr>
            <a:spAutoFit/>
          </a:bodyPr>
          <a:p>
            <a:pPr eaLnBrk="1" hangingPunct="1">
              <a:spcBef>
                <a:spcPct val="50000"/>
              </a:spcBef>
            </a:pPr>
            <a:r>
              <a:rPr lang="en-US" altLang="zh-CN" sz="2400" b="1" dirty="0">
                <a:solidFill>
                  <a:srgbClr val="000000"/>
                </a:solidFill>
                <a:latin typeface="Verdana" panose="020B0604030504040204" pitchFamily="34" charset="0"/>
              </a:rPr>
              <a:t>÷</a:t>
            </a:r>
            <a:endParaRPr lang="en-US" altLang="zh-CN" sz="2400" b="1" dirty="0">
              <a:solidFill>
                <a:srgbClr val="000000"/>
              </a:solidFill>
              <a:latin typeface="Verdana" panose="020B0604030504040204" pitchFamily="34" charset="0"/>
            </a:endParaRPr>
          </a:p>
        </p:txBody>
      </p:sp>
      <p:sp>
        <p:nvSpPr>
          <p:cNvPr id="497672" name="Text Box 8"/>
          <p:cNvSpPr txBox="1"/>
          <p:nvPr/>
        </p:nvSpPr>
        <p:spPr>
          <a:xfrm>
            <a:off x="5940425" y="2852738"/>
            <a:ext cx="431800" cy="457200"/>
          </a:xfrm>
          <a:prstGeom prst="rect">
            <a:avLst/>
          </a:prstGeom>
          <a:noFill/>
          <a:ln w="9525">
            <a:noFill/>
          </a:ln>
        </p:spPr>
        <p:txBody>
          <a:bodyPr>
            <a:spAutoFit/>
          </a:bodyPr>
          <a:p>
            <a:pPr eaLnBrk="1" hangingPunct="1">
              <a:spcBef>
                <a:spcPct val="50000"/>
              </a:spcBef>
            </a:pPr>
            <a:r>
              <a:rPr lang="zh-CN" altLang="en-US" sz="2400" b="1" dirty="0">
                <a:solidFill>
                  <a:srgbClr val="000000"/>
                </a:solidFill>
                <a:latin typeface="Verdana" panose="020B0604030504040204" pitchFamily="34" charset="0"/>
              </a:rPr>
              <a:t>＝</a:t>
            </a:r>
            <a:endParaRPr lang="zh-CN" altLang="en-US" sz="2400" b="1" dirty="0">
              <a:solidFill>
                <a:srgbClr val="000000"/>
              </a:solidFill>
              <a:latin typeface="Verdana" panose="020B0604030504040204" pitchFamily="34" charset="0"/>
            </a:endParaRPr>
          </a:p>
        </p:txBody>
      </p:sp>
      <p:sp>
        <p:nvSpPr>
          <p:cNvPr id="10" name="圆角矩形标注 9"/>
          <p:cNvSpPr/>
          <p:nvPr/>
        </p:nvSpPr>
        <p:spPr>
          <a:xfrm>
            <a:off x="4643438" y="4365625"/>
            <a:ext cx="2592388" cy="719138"/>
          </a:xfrm>
          <a:prstGeom prst="wedgeRoundRectCallout">
            <a:avLst>
              <a:gd name="adj1" fmla="val 38286"/>
              <a:gd name="adj2" fmla="val -144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至少选了</a:t>
            </a:r>
            <a:r>
              <a:rPr kumimoji="0" lang="zh-CN"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a:t>
            </a:r>
            <a:r>
              <a:rPr kumimoji="0" lang="en-US"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C001</a:t>
            </a:r>
            <a:r>
              <a:rPr kumimoji="0" lang="zh-CN"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”和“</a:t>
            </a:r>
            <a:r>
              <a:rPr kumimoji="0" lang="en-US"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C005</a:t>
            </a:r>
            <a:r>
              <a:rPr kumimoji="0" lang="zh-CN" altLang="zh-CN"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”课程的学生</a:t>
            </a:r>
            <a:endParaRPr kumimoji="0" lang="zh-CN" altLang="en-US"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endParaRPr>
          </a:p>
        </p:txBody>
      </p:sp>
      <p:sp>
        <p:nvSpPr>
          <p:cNvPr id="93193"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3194"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97668"/>
                                        </p:tgtEl>
                                        <p:attrNameLst>
                                          <p:attrName>style.visibility</p:attrName>
                                        </p:attrNameLst>
                                      </p:cBhvr>
                                      <p:to>
                                        <p:strVal val="visible"/>
                                      </p:to>
                                    </p:set>
                                    <p:anim calcmode="lin" valueType="num">
                                      <p:cBhvr>
                                        <p:cTn id="7" dur="1000" fill="hold"/>
                                        <p:tgtEl>
                                          <p:spTgt spid="497668"/>
                                        </p:tgtEl>
                                        <p:attrNameLst>
                                          <p:attrName>ppt_w</p:attrName>
                                        </p:attrNameLst>
                                      </p:cBhvr>
                                      <p:tavLst>
                                        <p:tav tm="0">
                                          <p:val>
                                            <p:strVal val="#ppt_w*0.70"/>
                                          </p:val>
                                        </p:tav>
                                        <p:tav tm="100000">
                                          <p:val>
                                            <p:strVal val="#ppt_w"/>
                                          </p:val>
                                        </p:tav>
                                      </p:tavLst>
                                    </p:anim>
                                    <p:anim calcmode="lin" valueType="num">
                                      <p:cBhvr>
                                        <p:cTn id="8" dur="1000" fill="hold"/>
                                        <p:tgtEl>
                                          <p:spTgt spid="497668"/>
                                        </p:tgtEl>
                                        <p:attrNameLst>
                                          <p:attrName>ppt_h</p:attrName>
                                        </p:attrNameLst>
                                      </p:cBhvr>
                                      <p:tavLst>
                                        <p:tav tm="0">
                                          <p:val>
                                            <p:strVal val="#ppt_h"/>
                                          </p:val>
                                        </p:tav>
                                        <p:tav tm="100000">
                                          <p:val>
                                            <p:strVal val="#ppt_h"/>
                                          </p:val>
                                        </p:tav>
                                      </p:tavLst>
                                    </p:anim>
                                    <p:animEffect transition="in" filter="fade">
                                      <p:cBhvr>
                                        <p:cTn id="9" dur="1000"/>
                                        <p:tgtEl>
                                          <p:spTgt spid="497668"/>
                                        </p:tgtEl>
                                      </p:cBhvr>
                                    </p:animEffect>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497671"/>
                                        </p:tgtEl>
                                        <p:attrNameLst>
                                          <p:attrName>style.visibility</p:attrName>
                                        </p:attrNameLst>
                                      </p:cBhvr>
                                      <p:to>
                                        <p:strVal val="visible"/>
                                      </p:to>
                                    </p:set>
                                    <p:anim calcmode="discrete" valueType="clr">
                                      <p:cBhvr override="childStyle">
                                        <p:cTn id="13" dur="80"/>
                                        <p:tgtEl>
                                          <p:spTgt spid="497671"/>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97671"/>
                                        </p:tgtEl>
                                        <p:attrNameLst>
                                          <p:attrName>fillcolor</p:attrName>
                                        </p:attrNameLst>
                                      </p:cBhvr>
                                      <p:tavLst>
                                        <p:tav tm="0">
                                          <p:val>
                                            <p:clrVal>
                                              <a:schemeClr val="accent2"/>
                                            </p:clrVal>
                                          </p:val>
                                        </p:tav>
                                        <p:tav tm="50000">
                                          <p:val>
                                            <p:clrVal>
                                              <a:schemeClr val="hlink"/>
                                            </p:clrVal>
                                          </p:val>
                                        </p:tav>
                                      </p:tavLst>
                                    </p:anim>
                                    <p:set>
                                      <p:cBhvr>
                                        <p:cTn id="15" dur="80"/>
                                        <p:tgtEl>
                                          <p:spTgt spid="497671"/>
                                        </p:tgtEl>
                                        <p:attrNameLst>
                                          <p:attrName>fill.type</p:attrName>
                                        </p:attrNameLst>
                                      </p:cBhvr>
                                      <p:to>
                                        <p:strVal val="solid"/>
                                      </p:to>
                                    </p:set>
                                  </p:childTnLst>
                                </p:cTn>
                              </p:par>
                            </p:childTnLst>
                          </p:cTn>
                        </p:par>
                        <p:par>
                          <p:cTn id="16" fill="hold">
                            <p:stCondLst>
                              <p:cond delay="1080"/>
                            </p:stCondLst>
                            <p:childTnLst>
                              <p:par>
                                <p:cTn id="17" presetID="55" presetClass="entr" presetSubtype="0" fill="hold" nodeType="afterEffect">
                                  <p:stCondLst>
                                    <p:cond delay="0"/>
                                  </p:stCondLst>
                                  <p:childTnLst>
                                    <p:set>
                                      <p:cBhvr>
                                        <p:cTn id="18" dur="1" fill="hold">
                                          <p:stCondLst>
                                            <p:cond delay="0"/>
                                          </p:stCondLst>
                                        </p:cTn>
                                        <p:tgtEl>
                                          <p:spTgt spid="497669"/>
                                        </p:tgtEl>
                                        <p:attrNameLst>
                                          <p:attrName>style.visibility</p:attrName>
                                        </p:attrNameLst>
                                      </p:cBhvr>
                                      <p:to>
                                        <p:strVal val="visible"/>
                                      </p:to>
                                    </p:set>
                                    <p:anim calcmode="lin" valueType="num">
                                      <p:cBhvr>
                                        <p:cTn id="19" dur="1000" fill="hold"/>
                                        <p:tgtEl>
                                          <p:spTgt spid="497669"/>
                                        </p:tgtEl>
                                        <p:attrNameLst>
                                          <p:attrName>ppt_w</p:attrName>
                                        </p:attrNameLst>
                                      </p:cBhvr>
                                      <p:tavLst>
                                        <p:tav tm="0">
                                          <p:val>
                                            <p:strVal val="#ppt_w*0.70"/>
                                          </p:val>
                                        </p:tav>
                                        <p:tav tm="100000">
                                          <p:val>
                                            <p:strVal val="#ppt_w"/>
                                          </p:val>
                                        </p:tav>
                                      </p:tavLst>
                                    </p:anim>
                                    <p:anim calcmode="lin" valueType="num">
                                      <p:cBhvr>
                                        <p:cTn id="20" dur="1000" fill="hold"/>
                                        <p:tgtEl>
                                          <p:spTgt spid="497669"/>
                                        </p:tgtEl>
                                        <p:attrNameLst>
                                          <p:attrName>ppt_h</p:attrName>
                                        </p:attrNameLst>
                                      </p:cBhvr>
                                      <p:tavLst>
                                        <p:tav tm="0">
                                          <p:val>
                                            <p:strVal val="#ppt_h"/>
                                          </p:val>
                                        </p:tav>
                                        <p:tav tm="100000">
                                          <p:val>
                                            <p:strVal val="#ppt_h"/>
                                          </p:val>
                                        </p:tav>
                                      </p:tavLst>
                                    </p:anim>
                                    <p:animEffect transition="in" filter="fade">
                                      <p:cBhvr>
                                        <p:cTn id="21" dur="1000"/>
                                        <p:tgtEl>
                                          <p:spTgt spid="497669"/>
                                        </p:tgtEl>
                                      </p:cBhvr>
                                    </p:animEffect>
                                  </p:childTnLst>
                                </p:cTn>
                              </p:par>
                            </p:childTnLst>
                          </p:cTn>
                        </p:par>
                        <p:par>
                          <p:cTn id="22" fill="hold">
                            <p:stCondLst>
                              <p:cond delay="208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497672"/>
                                        </p:tgtEl>
                                        <p:attrNameLst>
                                          <p:attrName>style.visibility</p:attrName>
                                        </p:attrNameLst>
                                      </p:cBhvr>
                                      <p:to>
                                        <p:strVal val="visible"/>
                                      </p:to>
                                    </p:set>
                                    <p:anim calcmode="discrete" valueType="clr">
                                      <p:cBhvr override="childStyle">
                                        <p:cTn id="25" dur="80"/>
                                        <p:tgtEl>
                                          <p:spTgt spid="497672"/>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497672"/>
                                        </p:tgtEl>
                                        <p:attrNameLst>
                                          <p:attrName>fillcolor</p:attrName>
                                        </p:attrNameLst>
                                      </p:cBhvr>
                                      <p:tavLst>
                                        <p:tav tm="0">
                                          <p:val>
                                            <p:clrVal>
                                              <a:schemeClr val="accent2"/>
                                            </p:clrVal>
                                          </p:val>
                                        </p:tav>
                                        <p:tav tm="50000">
                                          <p:val>
                                            <p:clrVal>
                                              <a:schemeClr val="hlink"/>
                                            </p:clrVal>
                                          </p:val>
                                        </p:tav>
                                      </p:tavLst>
                                    </p:anim>
                                    <p:set>
                                      <p:cBhvr>
                                        <p:cTn id="27" dur="80"/>
                                        <p:tgtEl>
                                          <p:spTgt spid="497672"/>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497670"/>
                                        </p:tgtEl>
                                        <p:attrNameLst>
                                          <p:attrName>style.visibility</p:attrName>
                                        </p:attrNameLst>
                                      </p:cBhvr>
                                      <p:to>
                                        <p:strVal val="visible"/>
                                      </p:to>
                                    </p:set>
                                    <p:anim calcmode="lin" valueType="num">
                                      <p:cBhvr>
                                        <p:cTn id="32" dur="1000" fill="hold"/>
                                        <p:tgtEl>
                                          <p:spTgt spid="497670"/>
                                        </p:tgtEl>
                                        <p:attrNameLst>
                                          <p:attrName>ppt_w</p:attrName>
                                        </p:attrNameLst>
                                      </p:cBhvr>
                                      <p:tavLst>
                                        <p:tav tm="0">
                                          <p:val>
                                            <p:strVal val="#ppt_w*0.70"/>
                                          </p:val>
                                        </p:tav>
                                        <p:tav tm="100000">
                                          <p:val>
                                            <p:strVal val="#ppt_w"/>
                                          </p:val>
                                        </p:tav>
                                      </p:tavLst>
                                    </p:anim>
                                    <p:anim calcmode="lin" valueType="num">
                                      <p:cBhvr>
                                        <p:cTn id="33" dur="1000" fill="hold"/>
                                        <p:tgtEl>
                                          <p:spTgt spid="497670"/>
                                        </p:tgtEl>
                                        <p:attrNameLst>
                                          <p:attrName>ppt_h</p:attrName>
                                        </p:attrNameLst>
                                      </p:cBhvr>
                                      <p:tavLst>
                                        <p:tav tm="0">
                                          <p:val>
                                            <p:strVal val="#ppt_h"/>
                                          </p:val>
                                        </p:tav>
                                        <p:tav tm="100000">
                                          <p:val>
                                            <p:strVal val="#ppt_h"/>
                                          </p:val>
                                        </p:tav>
                                      </p:tavLst>
                                    </p:anim>
                                    <p:animEffect transition="in" filter="fade">
                                      <p:cBhvr>
                                        <p:cTn id="34" dur="1000"/>
                                        <p:tgtEl>
                                          <p:spTgt spid="497670"/>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strVal val="#ppt_w*0.70"/>
                                          </p:val>
                                        </p:tav>
                                        <p:tav tm="100000">
                                          <p:val>
                                            <p:strVal val="#ppt_w"/>
                                          </p:val>
                                        </p:tav>
                                      </p:tavLst>
                                    </p:anim>
                                    <p:anim calcmode="lin" valueType="num">
                                      <p:cBhvr>
                                        <p:cTn id="40" dur="1000" fill="hold"/>
                                        <p:tgtEl>
                                          <p:spTgt spid="10"/>
                                        </p:tgtEl>
                                        <p:attrNameLst>
                                          <p:attrName>ppt_h</p:attrName>
                                        </p:attrNameLst>
                                      </p:cBhvr>
                                      <p:tavLst>
                                        <p:tav tm="0">
                                          <p:val>
                                            <p:strVal val="#ppt_h"/>
                                          </p:val>
                                        </p:tav>
                                        <p:tav tm="100000">
                                          <p:val>
                                            <p:strVal val="#ppt_h"/>
                                          </p:val>
                                        </p:tav>
                                      </p:tavLst>
                                    </p:anim>
                                    <p:animEffect transition="in" filter="fade">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1" grpId="0"/>
      <p:bldP spid="497672" grpId="0"/>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关系代数优先级</a:t>
            </a:r>
            <a:endParaRPr lang="zh-CN" altLang="en-US" dirty="0">
              <a:solidFill>
                <a:srgbClr val="0000FF"/>
              </a:solidFill>
              <a:latin typeface="楷体_GB2312"/>
              <a:ea typeface="楷体_GB2312"/>
              <a:cs typeface="+mj-cs"/>
            </a:endParaRPr>
          </a:p>
        </p:txBody>
      </p:sp>
      <p:sp>
        <p:nvSpPr>
          <p:cNvPr id="94211" name="Rectangle 3"/>
          <p:cNvSpPr>
            <a:spLocks noGrp="1"/>
          </p:cNvSpPr>
          <p:nvPr>
            <p:ph idx="1"/>
          </p:nvPr>
        </p:nvSpPr>
        <p:spPr>
          <a:xfrm>
            <a:off x="971550" y="1196975"/>
            <a:ext cx="3479800" cy="5105400"/>
          </a:xfrm>
          <a:ln/>
        </p:spPr>
        <p:txBody>
          <a:bodyPr vert="horz" wrap="square" lIns="91440" tIns="45720" rIns="91440" bIns="45720" anchor="t"/>
          <a:p>
            <a:pPr/>
            <a:r>
              <a:rPr lang="zh-CN" altLang="en-US" sz="3300" dirty="0">
                <a:solidFill>
                  <a:srgbClr val="FF0000"/>
                </a:solidFill>
                <a:latin typeface="楷体_GB2312"/>
                <a:ea typeface="楷体_GB2312"/>
                <a:cs typeface="+mn-cs"/>
              </a:rPr>
              <a:t>运算</a:t>
            </a:r>
            <a:endParaRPr lang="zh-CN" altLang="en-US" sz="3300" dirty="0">
              <a:solidFill>
                <a:srgbClr val="FF0000"/>
              </a:solidFill>
              <a:latin typeface="楷体_GB2312"/>
              <a:ea typeface="楷体_GB2312"/>
              <a:cs typeface="+mn-cs"/>
            </a:endParaRPr>
          </a:p>
          <a:p>
            <a:pPr lvl="1">
              <a:buFontTx/>
              <a:buNone/>
            </a:pPr>
            <a:r>
              <a:rPr lang="zh-CN" altLang="en-US" sz="3000" dirty="0">
                <a:latin typeface="宋体" panose="02010600030101010101" pitchFamily="2" charset="-122"/>
                <a:ea typeface="+mn-ea"/>
              </a:rPr>
              <a:t>投影</a:t>
            </a:r>
            <a:endParaRPr lang="zh-CN" altLang="en-US" sz="3000" dirty="0">
              <a:latin typeface="宋体" panose="02010600030101010101" pitchFamily="2" charset="-122"/>
              <a:ea typeface="+mn-ea"/>
            </a:endParaRPr>
          </a:p>
          <a:p>
            <a:pPr lvl="1">
              <a:buFontTx/>
              <a:buNone/>
            </a:pPr>
            <a:r>
              <a:rPr lang="zh-CN" altLang="en-US" sz="3000" dirty="0">
                <a:latin typeface="宋体" panose="02010600030101010101" pitchFamily="2" charset="-122"/>
                <a:ea typeface="+mn-ea"/>
              </a:rPr>
              <a:t>选择</a:t>
            </a:r>
            <a:endParaRPr lang="zh-CN" altLang="en-US" sz="3000" dirty="0">
              <a:latin typeface="宋体" panose="02010600030101010101" pitchFamily="2" charset="-122"/>
              <a:ea typeface="+mn-ea"/>
            </a:endParaRPr>
          </a:p>
          <a:p>
            <a:pPr lvl="1">
              <a:buFontTx/>
              <a:buNone/>
            </a:pPr>
            <a:r>
              <a:rPr lang="zh-CN" altLang="en-US" sz="3000" dirty="0">
                <a:latin typeface="宋体" panose="02010600030101010101" pitchFamily="2" charset="-122"/>
                <a:ea typeface="+mn-ea"/>
              </a:rPr>
              <a:t>乘积</a:t>
            </a:r>
            <a:endParaRPr lang="zh-CN" altLang="en-US" sz="3000" dirty="0">
              <a:latin typeface="宋体" panose="02010600030101010101" pitchFamily="2" charset="-122"/>
              <a:ea typeface="+mn-ea"/>
            </a:endParaRPr>
          </a:p>
          <a:p>
            <a:pPr lvl="1">
              <a:buFontTx/>
              <a:buNone/>
            </a:pPr>
            <a:r>
              <a:rPr lang="zh-CN" altLang="en-US" sz="3000" dirty="0">
                <a:latin typeface="宋体" panose="02010600030101010101" pitchFamily="2" charset="-122"/>
                <a:ea typeface="+mn-ea"/>
              </a:rPr>
              <a:t>连接、除</a:t>
            </a:r>
            <a:endParaRPr lang="zh-CN" altLang="en-US" sz="3000" dirty="0">
              <a:latin typeface="宋体" panose="02010600030101010101" pitchFamily="2" charset="-122"/>
              <a:ea typeface="+mn-ea"/>
            </a:endParaRPr>
          </a:p>
          <a:p>
            <a:pPr lvl="1">
              <a:buFontTx/>
              <a:buNone/>
            </a:pPr>
            <a:r>
              <a:rPr lang="zh-CN" altLang="en-US" sz="3000" dirty="0">
                <a:latin typeface="宋体" panose="02010600030101010101" pitchFamily="2" charset="-122"/>
                <a:ea typeface="+mn-ea"/>
              </a:rPr>
              <a:t>交</a:t>
            </a:r>
            <a:endParaRPr lang="zh-CN" altLang="en-US" sz="3000" dirty="0">
              <a:latin typeface="宋体" panose="02010600030101010101" pitchFamily="2" charset="-122"/>
              <a:ea typeface="+mn-ea"/>
            </a:endParaRPr>
          </a:p>
          <a:p>
            <a:pPr lvl="1">
              <a:buFontTx/>
              <a:buNone/>
            </a:pPr>
            <a:r>
              <a:rPr lang="zh-CN" altLang="en-US" sz="3000" dirty="0">
                <a:latin typeface="宋体" panose="02010600030101010101" pitchFamily="2" charset="-122"/>
                <a:ea typeface="+mn-ea"/>
              </a:rPr>
              <a:t>并、差</a:t>
            </a:r>
            <a:r>
              <a:rPr lang="zh-CN" altLang="en-US" sz="3000" dirty="0">
                <a:latin typeface="仿宋_GB2312"/>
                <a:ea typeface="仿宋_GB2312"/>
              </a:rPr>
              <a:t>          </a:t>
            </a:r>
            <a:endParaRPr lang="zh-CN" altLang="en-US" sz="3000" dirty="0">
              <a:latin typeface="仿宋_GB2312"/>
              <a:ea typeface="仿宋_GB2312"/>
            </a:endParaRPr>
          </a:p>
        </p:txBody>
      </p:sp>
      <p:sp>
        <p:nvSpPr>
          <p:cNvPr id="94212" name="Text Box 4"/>
          <p:cNvSpPr txBox="1"/>
          <p:nvPr/>
        </p:nvSpPr>
        <p:spPr>
          <a:xfrm>
            <a:off x="4427538" y="1249363"/>
            <a:ext cx="1439862" cy="523875"/>
          </a:xfrm>
          <a:prstGeom prst="rect">
            <a:avLst/>
          </a:prstGeom>
          <a:noFill/>
          <a:ln w="9525">
            <a:noFill/>
          </a:ln>
        </p:spPr>
        <p:txBody>
          <a:bodyPr>
            <a:spAutoFit/>
          </a:bodyPr>
          <a:p>
            <a:pPr eaLnBrk="1" hangingPunct="1">
              <a:spcBef>
                <a:spcPct val="50000"/>
              </a:spcBef>
            </a:pPr>
            <a:r>
              <a:rPr lang="zh-CN" altLang="en-US" sz="2800" b="1" dirty="0">
                <a:solidFill>
                  <a:srgbClr val="FF0000"/>
                </a:solidFill>
                <a:latin typeface="Verdana" panose="020B0604030504040204" pitchFamily="34" charset="0"/>
                <a:ea typeface="楷体_GB2312"/>
              </a:rPr>
              <a:t>优先级</a:t>
            </a:r>
            <a:endParaRPr lang="zh-CN" altLang="en-US" sz="2800" b="1" dirty="0">
              <a:solidFill>
                <a:srgbClr val="FF0000"/>
              </a:solidFill>
              <a:latin typeface="Verdana" panose="020B0604030504040204" pitchFamily="34" charset="0"/>
              <a:ea typeface="楷体_GB2312"/>
            </a:endParaRPr>
          </a:p>
        </p:txBody>
      </p:sp>
      <p:sp>
        <p:nvSpPr>
          <p:cNvPr id="94213" name="Text Box 5"/>
          <p:cNvSpPr txBox="1"/>
          <p:nvPr/>
        </p:nvSpPr>
        <p:spPr>
          <a:xfrm>
            <a:off x="4427538" y="1770063"/>
            <a:ext cx="1439862" cy="461962"/>
          </a:xfrm>
          <a:prstGeom prst="rect">
            <a:avLst/>
          </a:prstGeom>
          <a:noFill/>
          <a:ln w="9525">
            <a:noFill/>
          </a:ln>
        </p:spPr>
        <p:txBody>
          <a:bodyPr>
            <a:spAutoFit/>
          </a:bodyPr>
          <a:p>
            <a:pPr eaLnBrk="1" hangingPunct="1">
              <a:spcBef>
                <a:spcPct val="50000"/>
              </a:spcBef>
            </a:pPr>
            <a:r>
              <a:rPr lang="zh-CN" altLang="en-US" sz="2400" b="1" dirty="0">
                <a:solidFill>
                  <a:srgbClr val="009900"/>
                </a:solidFill>
                <a:latin typeface="Verdana" panose="020B0604030504040204" pitchFamily="34" charset="0"/>
              </a:rPr>
              <a:t>   高</a:t>
            </a:r>
            <a:endParaRPr lang="zh-CN" altLang="en-US" sz="2400" b="1" dirty="0">
              <a:solidFill>
                <a:srgbClr val="009900"/>
              </a:solidFill>
              <a:latin typeface="Verdana" panose="020B0604030504040204" pitchFamily="34" charset="0"/>
            </a:endParaRPr>
          </a:p>
        </p:txBody>
      </p:sp>
      <p:sp>
        <p:nvSpPr>
          <p:cNvPr id="94214" name="Text Box 6"/>
          <p:cNvSpPr txBox="1"/>
          <p:nvPr/>
        </p:nvSpPr>
        <p:spPr>
          <a:xfrm>
            <a:off x="4427538" y="4508500"/>
            <a:ext cx="1439862" cy="461963"/>
          </a:xfrm>
          <a:prstGeom prst="rect">
            <a:avLst/>
          </a:prstGeom>
          <a:noFill/>
          <a:ln w="9525">
            <a:noFill/>
          </a:ln>
        </p:spPr>
        <p:txBody>
          <a:bodyPr>
            <a:spAutoFit/>
          </a:bodyPr>
          <a:p>
            <a:pPr eaLnBrk="1" hangingPunct="1">
              <a:spcBef>
                <a:spcPct val="50000"/>
              </a:spcBef>
            </a:pPr>
            <a:r>
              <a:rPr lang="zh-CN" altLang="en-US" sz="2400" b="1" dirty="0">
                <a:solidFill>
                  <a:srgbClr val="009900"/>
                </a:solidFill>
                <a:latin typeface="Verdana" panose="020B0604030504040204" pitchFamily="34" charset="0"/>
              </a:rPr>
              <a:t>   低</a:t>
            </a:r>
            <a:endParaRPr lang="zh-CN" altLang="en-US" sz="2400" b="1" dirty="0">
              <a:solidFill>
                <a:srgbClr val="009900"/>
              </a:solidFill>
              <a:latin typeface="Verdana" panose="020B0604030504040204" pitchFamily="34" charset="0"/>
            </a:endParaRPr>
          </a:p>
        </p:txBody>
      </p:sp>
      <p:sp>
        <p:nvSpPr>
          <p:cNvPr id="94215" name="AutoShape 8"/>
          <p:cNvSpPr/>
          <p:nvPr/>
        </p:nvSpPr>
        <p:spPr>
          <a:xfrm>
            <a:off x="4932363" y="2492375"/>
            <a:ext cx="431800" cy="1944688"/>
          </a:xfrm>
          <a:prstGeom prst="downArrow">
            <a:avLst>
              <a:gd name="adj1" fmla="val 50000"/>
              <a:gd name="adj2" fmla="val 112591"/>
            </a:avLst>
          </a:prstGeom>
          <a:solidFill>
            <a:schemeClr val="accent1"/>
          </a:solidFill>
          <a:ln w="9525" cap="flat" cmpd="sng">
            <a:solidFill>
              <a:schemeClr val="tx1"/>
            </a:solidFill>
            <a:prstDash val="solid"/>
            <a:miter/>
            <a:headEnd type="none" w="med" len="med"/>
            <a:tailEnd type="none" w="med" len="med"/>
          </a:ln>
        </p:spPr>
        <p:txBody>
          <a:bodyPr vert="eaVert" wrap="none" anchor="ctr"/>
          <a:p>
            <a:pPr eaLnBrk="1" hangingPunct="1"/>
            <a:endParaRPr lang="zh-CN" altLang="en-US" dirty="0">
              <a:latin typeface="Verdana" panose="020B0604030504040204" pitchFamily="34" charset="0"/>
            </a:endParaRPr>
          </a:p>
        </p:txBody>
      </p:sp>
      <p:sp>
        <p:nvSpPr>
          <p:cNvPr id="9421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4217"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5235" name="内容占位符 2"/>
          <p:cNvSpPr>
            <a:spLocks noGrp="1"/>
          </p:cNvSpPr>
          <p:nvPr>
            <p:ph idx="1"/>
          </p:nvPr>
        </p:nvSpPr>
        <p:spPr>
          <a:xfrm>
            <a:off x="323850" y="1414463"/>
            <a:ext cx="8569325" cy="4318000"/>
          </a:xfrm>
          <a:ln/>
        </p:spPr>
        <p:txBody>
          <a:bodyPr vert="horz" wrap="square" lIns="91440" tIns="45720" rIns="91440" bIns="45720" anchor="t"/>
          <a:p>
            <a:pPr>
              <a:lnSpc>
                <a:spcPct val="100000"/>
              </a:lnSpc>
            </a:pPr>
            <a:r>
              <a:rPr lang="zh-CN" altLang="zh-CN" sz="3200" dirty="0">
                <a:latin typeface="仿宋_GB2312"/>
                <a:ea typeface="仿宋_GB2312"/>
                <a:cs typeface="+mn-cs"/>
              </a:rPr>
              <a:t>例</a:t>
            </a:r>
            <a:r>
              <a:rPr lang="en-US" altLang="zh-CN" sz="3200" dirty="0">
                <a:latin typeface="仿宋_GB2312"/>
                <a:ea typeface="仿宋_GB2312"/>
                <a:cs typeface="+mn-cs"/>
              </a:rPr>
              <a:t>5. </a:t>
            </a:r>
            <a:r>
              <a:rPr lang="zh-CN" altLang="zh-CN" sz="3200" dirty="0">
                <a:latin typeface="仿宋_GB2312"/>
                <a:ea typeface="仿宋_GB2312"/>
                <a:cs typeface="+mn-cs"/>
              </a:rPr>
              <a:t>查询选了</a:t>
            </a:r>
            <a:r>
              <a:rPr lang="en-US" altLang="zh-CN" sz="3200" dirty="0">
                <a:latin typeface="仿宋_GB2312"/>
                <a:ea typeface="仿宋_GB2312"/>
                <a:cs typeface="+mn-cs"/>
              </a:rPr>
              <a:t>C002</a:t>
            </a:r>
            <a:r>
              <a:rPr lang="zh-CN" altLang="zh-CN" sz="3200" dirty="0">
                <a:latin typeface="仿宋_GB2312"/>
                <a:ea typeface="仿宋_GB2312"/>
                <a:cs typeface="+mn-cs"/>
              </a:rPr>
              <a:t>号课程的学生的学号和成绩。</a:t>
            </a:r>
            <a:endParaRPr lang="en-US" altLang="zh-CN" sz="3200" dirty="0">
              <a:latin typeface="仿宋_GB2312"/>
              <a:ea typeface="仿宋_GB2312"/>
              <a:cs typeface="+mn-cs"/>
            </a:endParaRPr>
          </a:p>
          <a:p>
            <a:pPr>
              <a:lnSpc>
                <a:spcPct val="100000"/>
              </a:lnSpc>
              <a:buNone/>
            </a:pPr>
            <a:r>
              <a:rPr lang="en-US" altLang="zh-CN" sz="3200" dirty="0">
                <a:latin typeface="Courier New" panose="02070309020205020404" pitchFamily="49" charset="0"/>
                <a:ea typeface="仿宋_GB2312"/>
                <a:cs typeface="+mn-cs"/>
              </a:rPr>
              <a:t>  </a:t>
            </a:r>
            <a:r>
              <a:rPr lang="en-US" altLang="zh-CN" sz="3200" dirty="0">
                <a:solidFill>
                  <a:srgbClr val="FF0000"/>
                </a:solidFill>
                <a:latin typeface="Courier New" panose="02070309020205020404" pitchFamily="49" charset="0"/>
                <a:ea typeface="仿宋_GB2312"/>
                <a:cs typeface="+mn-cs"/>
              </a:rPr>
              <a:t>∏</a:t>
            </a:r>
            <a:r>
              <a:rPr lang="en-US" altLang="zh-CN" sz="3200" baseline="-25000" dirty="0">
                <a:solidFill>
                  <a:srgbClr val="FF0000"/>
                </a:solidFill>
                <a:latin typeface="Courier New" panose="02070309020205020404" pitchFamily="49" charset="0"/>
                <a:ea typeface="仿宋_GB2312"/>
                <a:cs typeface="+mn-cs"/>
              </a:rPr>
              <a:t>Sno, Grade</a:t>
            </a:r>
            <a:r>
              <a:rPr lang="zh-CN" altLang="zh-CN" sz="3200" dirty="0">
                <a:solidFill>
                  <a:srgbClr val="FF0000"/>
                </a:solidFill>
                <a:latin typeface="Courier New" panose="02070309020205020404" pitchFamily="49" charset="0"/>
                <a:ea typeface="仿宋_GB2312"/>
                <a:cs typeface="+mn-cs"/>
              </a:rPr>
              <a:t>（</a:t>
            </a:r>
            <a:r>
              <a:rPr lang="en-US" altLang="zh-CN" sz="3200" dirty="0">
                <a:solidFill>
                  <a:srgbClr val="FF0000"/>
                </a:solidFill>
                <a:latin typeface="Courier New" panose="02070309020205020404" pitchFamily="49" charset="0"/>
                <a:ea typeface="仿宋_GB2312"/>
                <a:cs typeface="+mn-cs"/>
              </a:rPr>
              <a:t>σ</a:t>
            </a:r>
            <a:r>
              <a:rPr lang="en-US" altLang="zh-CN" sz="3200" baseline="-25000" dirty="0">
                <a:solidFill>
                  <a:srgbClr val="FF0000"/>
                </a:solidFill>
                <a:latin typeface="Courier New" panose="02070309020205020404" pitchFamily="49" charset="0"/>
                <a:ea typeface="仿宋_GB2312"/>
                <a:cs typeface="+mn-cs"/>
              </a:rPr>
              <a:t>Cno=</a:t>
            </a:r>
            <a:r>
              <a:rPr lang="zh-CN" altLang="zh-CN" sz="3200" baseline="-25000" dirty="0">
                <a:solidFill>
                  <a:srgbClr val="FF0000"/>
                </a:solidFill>
                <a:latin typeface="Courier New" panose="02070309020205020404" pitchFamily="49" charset="0"/>
                <a:ea typeface="仿宋_GB2312"/>
                <a:cs typeface="+mn-cs"/>
              </a:rPr>
              <a:t>‘</a:t>
            </a:r>
            <a:r>
              <a:rPr lang="en-US" altLang="zh-CN" sz="3200" baseline="-25000" dirty="0">
                <a:solidFill>
                  <a:srgbClr val="FF0000"/>
                </a:solidFill>
                <a:latin typeface="Courier New" panose="02070309020205020404" pitchFamily="49" charset="0"/>
                <a:ea typeface="仿宋_GB2312"/>
                <a:cs typeface="+mn-cs"/>
              </a:rPr>
              <a:t>C002</a:t>
            </a:r>
            <a:r>
              <a:rPr lang="zh-CN" altLang="zh-CN" sz="3200" baseline="-25000" dirty="0">
                <a:solidFill>
                  <a:srgbClr val="FF0000"/>
                </a:solidFill>
                <a:latin typeface="Courier New" panose="02070309020205020404" pitchFamily="49" charset="0"/>
                <a:ea typeface="仿宋_GB2312"/>
                <a:cs typeface="+mn-cs"/>
              </a:rPr>
              <a:t>’</a:t>
            </a:r>
            <a:r>
              <a:rPr lang="zh-CN" altLang="zh-CN" sz="3200" dirty="0">
                <a:solidFill>
                  <a:srgbClr val="FF0000"/>
                </a:solidFill>
                <a:latin typeface="Courier New" panose="02070309020205020404" pitchFamily="49" charset="0"/>
                <a:ea typeface="仿宋_GB2312"/>
                <a:cs typeface="+mn-cs"/>
              </a:rPr>
              <a:t>（</a:t>
            </a:r>
            <a:r>
              <a:rPr lang="en-US" altLang="zh-CN" sz="3200" dirty="0">
                <a:solidFill>
                  <a:srgbClr val="FF0000"/>
                </a:solidFill>
                <a:latin typeface="Courier New" panose="02070309020205020404" pitchFamily="49" charset="0"/>
                <a:ea typeface="仿宋_GB2312"/>
                <a:cs typeface="+mn-cs"/>
              </a:rPr>
              <a:t>SC</a:t>
            </a:r>
            <a:r>
              <a:rPr lang="zh-CN" altLang="zh-CN" sz="3200" dirty="0">
                <a:solidFill>
                  <a:srgbClr val="FF0000"/>
                </a:solidFill>
                <a:latin typeface="Courier New" panose="02070309020205020404" pitchFamily="49" charset="0"/>
                <a:ea typeface="仿宋_GB2312"/>
                <a:cs typeface="+mn-cs"/>
              </a:rPr>
              <a:t>））</a:t>
            </a:r>
            <a:endParaRPr lang="en-US" altLang="zh-CN" sz="3200" dirty="0">
              <a:solidFill>
                <a:srgbClr val="FF0000"/>
              </a:solidFill>
              <a:latin typeface="Courier New" panose="02070309020205020404" pitchFamily="49" charset="0"/>
              <a:ea typeface="仿宋_GB2312"/>
              <a:cs typeface="+mn-cs"/>
            </a:endParaRPr>
          </a:p>
          <a:p>
            <a:pPr>
              <a:lnSpc>
                <a:spcPct val="100000"/>
              </a:lnSpc>
            </a:pPr>
            <a:r>
              <a:rPr lang="zh-CN" altLang="en-US" sz="3200" dirty="0">
                <a:latin typeface="仿宋_GB2312"/>
                <a:ea typeface="仿宋_GB2312"/>
                <a:cs typeface="+mn-cs"/>
              </a:rPr>
              <a:t>例</a:t>
            </a:r>
            <a:r>
              <a:rPr lang="en-US" altLang="zh-CN" sz="3200" dirty="0">
                <a:latin typeface="仿宋_GB2312"/>
                <a:ea typeface="仿宋_GB2312"/>
                <a:cs typeface="+mn-cs"/>
              </a:rPr>
              <a:t>6. </a:t>
            </a:r>
            <a:r>
              <a:rPr lang="zh-CN" altLang="zh-CN" sz="3200" dirty="0">
                <a:latin typeface="仿宋_GB2312"/>
                <a:ea typeface="仿宋_GB2312"/>
                <a:cs typeface="+mn-cs"/>
              </a:rPr>
              <a:t>查询信息管理系选了</a:t>
            </a:r>
            <a:r>
              <a:rPr lang="en-US" altLang="zh-CN" sz="3200" dirty="0">
                <a:latin typeface="仿宋_GB2312"/>
                <a:ea typeface="仿宋_GB2312"/>
                <a:cs typeface="+mn-cs"/>
              </a:rPr>
              <a:t>C004</a:t>
            </a:r>
            <a:r>
              <a:rPr lang="zh-CN" altLang="zh-CN" sz="3200" dirty="0">
                <a:latin typeface="仿宋_GB2312"/>
                <a:ea typeface="仿宋_GB2312"/>
                <a:cs typeface="+mn-cs"/>
              </a:rPr>
              <a:t>号课程的学生的姓名和</a:t>
            </a:r>
            <a:r>
              <a:rPr lang="zh-CN" altLang="en-US" sz="3200" dirty="0">
                <a:latin typeface="仿宋_GB2312"/>
                <a:ea typeface="仿宋_GB2312"/>
                <a:cs typeface="+mn-cs"/>
              </a:rPr>
              <a:t>成绩。</a:t>
            </a:r>
            <a:endParaRPr lang="en-US" altLang="zh-CN" sz="3200" dirty="0">
              <a:latin typeface="仿宋_GB2312"/>
              <a:ea typeface="仿宋_GB2312"/>
              <a:cs typeface="+mn-cs"/>
            </a:endParaRPr>
          </a:p>
          <a:p>
            <a:pPr>
              <a:lnSpc>
                <a:spcPct val="100000"/>
              </a:lnSpc>
              <a:buNone/>
            </a:pPr>
            <a:r>
              <a:rPr lang="en-US" altLang="zh-CN" sz="2300" dirty="0">
                <a:solidFill>
                  <a:srgbClr val="FF0000"/>
                </a:solidFill>
                <a:latin typeface="仿宋_GB2312"/>
                <a:ea typeface="仿宋_GB2312"/>
                <a:cs typeface="+mn-cs"/>
              </a:rPr>
              <a:t>∏</a:t>
            </a:r>
            <a:r>
              <a:rPr lang="en-US" altLang="zh-CN" sz="2300" baseline="-25000" dirty="0">
                <a:solidFill>
                  <a:srgbClr val="FF0000"/>
                </a:solidFill>
                <a:latin typeface="仿宋_GB2312"/>
                <a:ea typeface="仿宋_GB2312"/>
                <a:cs typeface="+mn-cs"/>
              </a:rPr>
              <a:t>Sname, Grade</a:t>
            </a:r>
            <a:r>
              <a:rPr lang="en-US" altLang="zh-CN" sz="2300" dirty="0">
                <a:solidFill>
                  <a:srgbClr val="FF0000"/>
                </a:solidFill>
                <a:latin typeface="仿宋_GB2312"/>
                <a:ea typeface="仿宋_GB2312"/>
                <a:cs typeface="+mn-cs"/>
              </a:rPr>
              <a:t>(σ</a:t>
            </a:r>
            <a:r>
              <a:rPr lang="en-US" altLang="zh-CN" sz="2300" baseline="-25000" dirty="0">
                <a:solidFill>
                  <a:srgbClr val="FF0000"/>
                </a:solidFill>
                <a:latin typeface="仿宋_GB2312"/>
                <a:ea typeface="仿宋_GB2312"/>
                <a:cs typeface="+mn-cs"/>
              </a:rPr>
              <a:t>Cno=</a:t>
            </a:r>
            <a:r>
              <a:rPr lang="zh-CN" altLang="zh-CN" sz="2300" baseline="-25000" dirty="0">
                <a:solidFill>
                  <a:srgbClr val="FF0000"/>
                </a:solidFill>
                <a:latin typeface="仿宋_GB2312"/>
                <a:ea typeface="仿宋_GB2312"/>
                <a:cs typeface="+mn-cs"/>
              </a:rPr>
              <a:t>‘</a:t>
            </a:r>
            <a:r>
              <a:rPr lang="en-US" altLang="zh-CN" sz="2300" baseline="-25000" dirty="0">
                <a:solidFill>
                  <a:srgbClr val="FF0000"/>
                </a:solidFill>
                <a:latin typeface="仿宋_GB2312"/>
                <a:ea typeface="仿宋_GB2312"/>
                <a:cs typeface="+mn-cs"/>
              </a:rPr>
              <a:t>C004</a:t>
            </a:r>
            <a:r>
              <a:rPr lang="zh-CN" altLang="zh-CN" sz="2300" baseline="-25000" dirty="0">
                <a:solidFill>
                  <a:srgbClr val="FF0000"/>
                </a:solidFill>
                <a:latin typeface="仿宋_GB2312"/>
                <a:ea typeface="仿宋_GB2312"/>
                <a:cs typeface="+mn-cs"/>
              </a:rPr>
              <a:t>’</a:t>
            </a:r>
            <a:r>
              <a:rPr lang="en-US" altLang="zh-CN" sz="2300" dirty="0">
                <a:solidFill>
                  <a:srgbClr val="FF0000"/>
                </a:solidFill>
                <a:latin typeface="仿宋_GB2312"/>
                <a:ea typeface="仿宋_GB2312"/>
                <a:cs typeface="+mn-cs"/>
              </a:rPr>
              <a:t>∧σ</a:t>
            </a:r>
            <a:r>
              <a:rPr lang="en-US" altLang="zh-CN" sz="2300" baseline="-25000" dirty="0">
                <a:solidFill>
                  <a:srgbClr val="FF0000"/>
                </a:solidFill>
                <a:latin typeface="仿宋_GB2312"/>
                <a:ea typeface="仿宋_GB2312"/>
                <a:cs typeface="+mn-cs"/>
              </a:rPr>
              <a:t>Sdept=</a:t>
            </a:r>
            <a:r>
              <a:rPr lang="zh-CN" altLang="zh-CN" sz="2300" baseline="-25000" dirty="0">
                <a:solidFill>
                  <a:srgbClr val="FF0000"/>
                </a:solidFill>
                <a:latin typeface="仿宋_GB2312"/>
                <a:ea typeface="仿宋_GB2312"/>
                <a:cs typeface="+mn-cs"/>
              </a:rPr>
              <a:t>‘</a:t>
            </a:r>
            <a:r>
              <a:rPr lang="zh-CN" altLang="en-US" sz="2300" baseline="-25000" dirty="0">
                <a:solidFill>
                  <a:srgbClr val="FF0000"/>
                </a:solidFill>
                <a:latin typeface="仿宋_GB2312"/>
                <a:ea typeface="仿宋_GB2312"/>
                <a:cs typeface="+mn-cs"/>
              </a:rPr>
              <a:t>信息管理系</a:t>
            </a:r>
            <a:r>
              <a:rPr lang="zh-CN" altLang="zh-CN" sz="2300" baseline="-25000" dirty="0">
                <a:solidFill>
                  <a:srgbClr val="FF0000"/>
                </a:solidFill>
                <a:latin typeface="仿宋_GB2312"/>
                <a:ea typeface="仿宋_GB2312"/>
                <a:cs typeface="+mn-cs"/>
              </a:rPr>
              <a:t>’</a:t>
            </a:r>
            <a:r>
              <a:rPr lang="en-US" altLang="zh-CN" sz="2300" dirty="0">
                <a:solidFill>
                  <a:srgbClr val="FF0000"/>
                </a:solidFill>
                <a:latin typeface="仿宋_GB2312"/>
                <a:ea typeface="仿宋_GB2312"/>
                <a:cs typeface="+mn-cs"/>
              </a:rPr>
              <a:t>(SC))  (Student))</a:t>
            </a:r>
            <a:endParaRPr lang="en-US" altLang="zh-CN" sz="2300" dirty="0">
              <a:solidFill>
                <a:srgbClr val="FF0000"/>
              </a:solidFill>
              <a:latin typeface="仿宋_GB2312"/>
              <a:ea typeface="仿宋_GB2312"/>
              <a:cs typeface="+mn-cs"/>
            </a:endParaRPr>
          </a:p>
          <a:p>
            <a:pPr>
              <a:lnSpc>
                <a:spcPct val="100000"/>
              </a:lnSpc>
              <a:buNone/>
            </a:pPr>
            <a:r>
              <a:rPr lang="zh-CN" altLang="en-US" sz="3200" dirty="0">
                <a:solidFill>
                  <a:srgbClr val="0000FF"/>
                </a:solidFill>
                <a:latin typeface="仿宋_GB2312"/>
                <a:ea typeface="仿宋_GB2312"/>
                <a:cs typeface="+mn-cs"/>
              </a:rPr>
              <a:t>或：</a:t>
            </a:r>
            <a:endParaRPr lang="en-US" altLang="zh-CN" sz="3200" dirty="0">
              <a:solidFill>
                <a:srgbClr val="0000FF"/>
              </a:solidFill>
              <a:latin typeface="仿宋_GB2312"/>
              <a:ea typeface="仿宋_GB2312"/>
              <a:cs typeface="+mn-cs"/>
            </a:endParaRPr>
          </a:p>
          <a:p>
            <a:pPr>
              <a:lnSpc>
                <a:spcPct val="100000"/>
              </a:lnSpc>
              <a:buNone/>
            </a:pPr>
            <a:r>
              <a:rPr lang="en-US" altLang="zh-CN" sz="2400" dirty="0">
                <a:solidFill>
                  <a:srgbClr val="FF0000"/>
                </a:solidFill>
                <a:latin typeface="仿宋_GB2312"/>
                <a:ea typeface="仿宋_GB2312"/>
                <a:cs typeface="+mn-cs"/>
              </a:rPr>
              <a:t>∏</a:t>
            </a:r>
            <a:r>
              <a:rPr lang="en-US" altLang="zh-CN" sz="2400" baseline="-25000" dirty="0">
                <a:solidFill>
                  <a:srgbClr val="FF0000"/>
                </a:solidFill>
                <a:latin typeface="仿宋_GB2312"/>
                <a:ea typeface="仿宋_GB2312"/>
                <a:cs typeface="+mn-cs"/>
              </a:rPr>
              <a:t>Sname, Grade</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Cno=</a:t>
            </a:r>
            <a:r>
              <a:rPr lang="zh-CN" altLang="zh-CN" sz="2400" baseline="-25000" dirty="0">
                <a:solidFill>
                  <a:srgbClr val="FF0000"/>
                </a:solidFill>
                <a:latin typeface="仿宋_GB2312"/>
                <a:ea typeface="仿宋_GB2312"/>
                <a:cs typeface="+mn-cs"/>
              </a:rPr>
              <a:t>‘</a:t>
            </a:r>
            <a:r>
              <a:rPr lang="en-US" altLang="zh-CN" sz="2400" baseline="-25000" dirty="0">
                <a:solidFill>
                  <a:srgbClr val="FF0000"/>
                </a:solidFill>
                <a:latin typeface="仿宋_GB2312"/>
                <a:ea typeface="仿宋_GB2312"/>
                <a:cs typeface="+mn-cs"/>
              </a:rPr>
              <a:t>C004</a:t>
            </a:r>
            <a:r>
              <a:rPr lang="zh-CN" altLang="zh-CN" sz="2400" baseline="-25000" dirty="0">
                <a:solidFill>
                  <a:srgbClr val="FF0000"/>
                </a:solidFill>
                <a:latin typeface="仿宋_GB2312"/>
                <a:ea typeface="仿宋_GB2312"/>
                <a:cs typeface="+mn-cs"/>
              </a:rPr>
              <a:t>’</a:t>
            </a:r>
            <a:r>
              <a:rPr lang="en-US" altLang="zh-CN" sz="2400" dirty="0">
                <a:solidFill>
                  <a:srgbClr val="FF0000"/>
                </a:solidFill>
                <a:latin typeface="仿宋_GB2312"/>
                <a:ea typeface="仿宋_GB2312"/>
                <a:cs typeface="+mn-cs"/>
              </a:rPr>
              <a:t>(SC))</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Sdept=</a:t>
            </a:r>
            <a:r>
              <a:rPr lang="zh-CN" altLang="zh-CN" sz="2400" baseline="-25000" dirty="0">
                <a:solidFill>
                  <a:srgbClr val="FF0000"/>
                </a:solidFill>
                <a:latin typeface="仿宋_GB2312"/>
                <a:ea typeface="仿宋_GB2312"/>
                <a:cs typeface="+mn-cs"/>
              </a:rPr>
              <a:t>‘</a:t>
            </a:r>
            <a:r>
              <a:rPr lang="zh-CN" altLang="en-US" sz="2400" baseline="-25000" dirty="0">
                <a:solidFill>
                  <a:srgbClr val="FF0000"/>
                </a:solidFill>
                <a:latin typeface="仿宋_GB2312"/>
                <a:ea typeface="仿宋_GB2312"/>
                <a:cs typeface="+mn-cs"/>
              </a:rPr>
              <a:t>信息管理系</a:t>
            </a:r>
            <a:r>
              <a:rPr lang="zh-CN" altLang="zh-CN" sz="2400" baseline="-25000" dirty="0">
                <a:solidFill>
                  <a:srgbClr val="FF0000"/>
                </a:solidFill>
                <a:latin typeface="仿宋_GB2312"/>
                <a:ea typeface="仿宋_GB2312"/>
                <a:cs typeface="+mn-cs"/>
              </a:rPr>
              <a:t>’</a:t>
            </a:r>
            <a:r>
              <a:rPr lang="en-US" altLang="zh-CN" sz="2400" dirty="0">
                <a:solidFill>
                  <a:srgbClr val="FF0000"/>
                </a:solidFill>
                <a:latin typeface="仿宋_GB2312"/>
                <a:ea typeface="仿宋_GB2312"/>
                <a:cs typeface="+mn-cs"/>
              </a:rPr>
              <a:t>(Student))</a:t>
            </a:r>
            <a:endParaRPr lang="en-US" altLang="zh-CN" sz="2400" dirty="0">
              <a:solidFill>
                <a:srgbClr val="FF0000"/>
              </a:solidFill>
              <a:latin typeface="仿宋_GB2312"/>
              <a:ea typeface="仿宋_GB2312"/>
              <a:cs typeface="+mn-cs"/>
            </a:endParaRPr>
          </a:p>
          <a:p>
            <a:pPr>
              <a:lnSpc>
                <a:spcPct val="100000"/>
              </a:lnSpc>
              <a:buNone/>
            </a:pPr>
            <a:endParaRPr lang="en-US" altLang="zh-CN" sz="2800" dirty="0">
              <a:latin typeface="仿宋_GB2312"/>
              <a:ea typeface="仿宋_GB2312"/>
              <a:cs typeface="+mn-cs"/>
            </a:endParaRPr>
          </a:p>
        </p:txBody>
      </p:sp>
      <p:sp>
        <p:nvSpPr>
          <p:cNvPr id="952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523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95238" name="Picture 5"/>
          <p:cNvPicPr>
            <a:picLocks noChangeAspect="1"/>
          </p:cNvPicPr>
          <p:nvPr/>
        </p:nvPicPr>
        <p:blipFill>
          <a:blip r:embed="rId1"/>
          <a:stretch>
            <a:fillRect/>
          </a:stretch>
        </p:blipFill>
        <p:spPr>
          <a:xfrm>
            <a:off x="6786563" y="4286250"/>
            <a:ext cx="361950" cy="176213"/>
          </a:xfrm>
          <a:prstGeom prst="rect">
            <a:avLst/>
          </a:prstGeom>
          <a:noFill/>
          <a:ln w="9525">
            <a:noFill/>
          </a:ln>
        </p:spPr>
      </p:pic>
      <p:pic>
        <p:nvPicPr>
          <p:cNvPr id="95239" name="Picture 5"/>
          <p:cNvPicPr>
            <a:picLocks noChangeAspect="1"/>
          </p:cNvPicPr>
          <p:nvPr/>
        </p:nvPicPr>
        <p:blipFill>
          <a:blip r:embed="rId1"/>
          <a:stretch>
            <a:fillRect/>
          </a:stretch>
        </p:blipFill>
        <p:spPr>
          <a:xfrm>
            <a:off x="4418013" y="5297488"/>
            <a:ext cx="361950" cy="176212"/>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6259" name="内容占位符 2"/>
          <p:cNvSpPr>
            <a:spLocks noGrp="1"/>
          </p:cNvSpPr>
          <p:nvPr>
            <p:ph idx="1"/>
          </p:nvPr>
        </p:nvSpPr>
        <p:spPr>
          <a:xfrm>
            <a:off x="323850" y="1484313"/>
            <a:ext cx="8496300" cy="3816350"/>
          </a:xfrm>
          <a:ln/>
        </p:spPr>
        <p:txBody>
          <a:bodyPr vert="horz" wrap="square" lIns="91440" tIns="45720" rIns="91440" bIns="45720" anchor="t"/>
          <a:p>
            <a:pPr/>
            <a:r>
              <a:rPr lang="zh-CN" altLang="zh-CN" sz="3500" dirty="0">
                <a:latin typeface="仿宋_GB2312"/>
                <a:ea typeface="仿宋_GB2312"/>
                <a:cs typeface="+mn-cs"/>
              </a:rPr>
              <a:t>例</a:t>
            </a:r>
            <a:r>
              <a:rPr lang="en-US" altLang="zh-CN" sz="3500" dirty="0">
                <a:latin typeface="仿宋_GB2312"/>
                <a:ea typeface="仿宋_GB2312"/>
                <a:cs typeface="+mn-cs"/>
              </a:rPr>
              <a:t>7</a:t>
            </a:r>
            <a:r>
              <a:rPr lang="zh-CN" altLang="zh-CN" sz="3500" dirty="0">
                <a:latin typeface="仿宋_GB2312"/>
                <a:ea typeface="仿宋_GB2312"/>
                <a:cs typeface="+mn-cs"/>
              </a:rPr>
              <a:t>．查询选了第</a:t>
            </a:r>
            <a:r>
              <a:rPr lang="en-US" altLang="zh-CN" sz="3500" dirty="0">
                <a:latin typeface="仿宋_GB2312"/>
                <a:ea typeface="仿宋_GB2312"/>
                <a:cs typeface="+mn-cs"/>
              </a:rPr>
              <a:t>2</a:t>
            </a:r>
            <a:r>
              <a:rPr lang="zh-CN" altLang="zh-CN" sz="3500" dirty="0">
                <a:latin typeface="仿宋_GB2312"/>
                <a:ea typeface="仿宋_GB2312"/>
                <a:cs typeface="+mn-cs"/>
              </a:rPr>
              <a:t>学期开设的课程的学生的姓名、所在系和所选的课程号</a:t>
            </a:r>
            <a:endParaRPr lang="en-US" altLang="zh-CN" sz="3500" dirty="0">
              <a:latin typeface="仿宋_GB2312"/>
              <a:ea typeface="仿宋_GB2312"/>
              <a:cs typeface="+mn-cs"/>
            </a:endParaRPr>
          </a:p>
          <a:p>
            <a:pPr>
              <a:buNone/>
            </a:pPr>
            <a:r>
              <a:rPr lang="en-US" altLang="zh-CN" sz="2400" dirty="0">
                <a:solidFill>
                  <a:srgbClr val="FF0000"/>
                </a:solidFill>
                <a:latin typeface="仿宋_GB2312"/>
                <a:ea typeface="仿宋_GB2312"/>
                <a:cs typeface="+mn-cs"/>
              </a:rPr>
              <a:t>  ∏</a:t>
            </a:r>
            <a:r>
              <a:rPr lang="en-US" altLang="zh-CN" sz="2400" baseline="-25000" dirty="0">
                <a:solidFill>
                  <a:srgbClr val="FF0000"/>
                </a:solidFill>
                <a:latin typeface="仿宋_GB2312"/>
                <a:ea typeface="仿宋_GB2312"/>
                <a:cs typeface="+mn-cs"/>
              </a:rPr>
              <a:t>Sname, Sdept,Cno</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Semester=2</a:t>
            </a:r>
            <a:r>
              <a:rPr lang="en-US" altLang="zh-CN" sz="2400" dirty="0">
                <a:solidFill>
                  <a:srgbClr val="FF0000"/>
                </a:solidFill>
                <a:latin typeface="仿宋_GB2312"/>
                <a:ea typeface="仿宋_GB2312"/>
                <a:cs typeface="+mn-cs"/>
              </a:rPr>
              <a:t>(Course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SC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Student))</a:t>
            </a:r>
            <a:endParaRPr lang="en-US" altLang="zh-CN" sz="2400" dirty="0">
              <a:solidFill>
                <a:srgbClr val="FF0000"/>
              </a:solidFill>
              <a:latin typeface="仿宋_GB2312"/>
              <a:ea typeface="仿宋_GB2312"/>
              <a:cs typeface="+mn-cs"/>
            </a:endParaRPr>
          </a:p>
          <a:p>
            <a:pPr/>
            <a:r>
              <a:rPr lang="zh-CN" altLang="en-US" sz="3200" dirty="0">
                <a:solidFill>
                  <a:srgbClr val="0000FF"/>
                </a:solidFill>
                <a:latin typeface="仿宋_GB2312"/>
                <a:ea typeface="仿宋_GB2312"/>
                <a:cs typeface="+mn-cs"/>
              </a:rPr>
              <a:t>或</a:t>
            </a:r>
            <a:r>
              <a:rPr lang="en-US" altLang="zh-CN" sz="3200" dirty="0">
                <a:solidFill>
                  <a:srgbClr val="0000FF"/>
                </a:solidFill>
                <a:latin typeface="仿宋_GB2312"/>
                <a:ea typeface="仿宋_GB2312"/>
                <a:cs typeface="+mn-cs"/>
              </a:rPr>
              <a:t>:</a:t>
            </a:r>
            <a:endParaRPr lang="en-US" altLang="zh-CN" sz="3200" dirty="0">
              <a:solidFill>
                <a:srgbClr val="0000FF"/>
              </a:solidFill>
              <a:latin typeface="仿宋_GB2312"/>
              <a:ea typeface="仿宋_GB2312"/>
              <a:cs typeface="+mn-cs"/>
            </a:endParaRPr>
          </a:p>
          <a:p>
            <a:pPr>
              <a:buNone/>
            </a:pPr>
            <a:r>
              <a:rPr lang="en-US" altLang="zh-CN" sz="2400" dirty="0">
                <a:solidFill>
                  <a:srgbClr val="FF0000"/>
                </a:solidFill>
                <a:latin typeface="仿宋_GB2312"/>
                <a:ea typeface="仿宋_GB2312"/>
                <a:cs typeface="+mn-cs"/>
              </a:rPr>
              <a:t>  ∏</a:t>
            </a:r>
            <a:r>
              <a:rPr lang="en-US" altLang="zh-CN" sz="2400" baseline="-25000" dirty="0">
                <a:solidFill>
                  <a:srgbClr val="FF0000"/>
                </a:solidFill>
                <a:latin typeface="仿宋_GB2312"/>
                <a:ea typeface="仿宋_GB2312"/>
                <a:cs typeface="+mn-cs"/>
              </a:rPr>
              <a:t>Sname, Sdept,Cno</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Semester=2</a:t>
            </a:r>
            <a:r>
              <a:rPr lang="en-US" altLang="zh-CN" sz="2400" dirty="0">
                <a:solidFill>
                  <a:srgbClr val="FF0000"/>
                </a:solidFill>
                <a:latin typeface="仿宋_GB2312"/>
                <a:ea typeface="仿宋_GB2312"/>
                <a:cs typeface="+mn-cs"/>
              </a:rPr>
              <a:t>(Course)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SC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Student)</a:t>
            </a:r>
            <a:endParaRPr lang="zh-CN" altLang="en-US" sz="2800" dirty="0">
              <a:latin typeface="仿宋_GB2312"/>
              <a:ea typeface="仿宋_GB2312"/>
              <a:cs typeface="+mn-cs"/>
            </a:endParaRPr>
          </a:p>
        </p:txBody>
      </p:sp>
      <p:sp>
        <p:nvSpPr>
          <p:cNvPr id="962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626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96262" name="Picture 5"/>
          <p:cNvPicPr>
            <a:picLocks noChangeAspect="1"/>
          </p:cNvPicPr>
          <p:nvPr/>
        </p:nvPicPr>
        <p:blipFill>
          <a:blip r:embed="rId1"/>
          <a:stretch>
            <a:fillRect/>
          </a:stretch>
        </p:blipFill>
        <p:spPr>
          <a:xfrm>
            <a:off x="5357813" y="2857500"/>
            <a:ext cx="361950" cy="176213"/>
          </a:xfrm>
          <a:prstGeom prst="rect">
            <a:avLst/>
          </a:prstGeom>
          <a:noFill/>
          <a:ln w="9525">
            <a:noFill/>
          </a:ln>
        </p:spPr>
      </p:pic>
      <p:pic>
        <p:nvPicPr>
          <p:cNvPr id="96263" name="Picture 5"/>
          <p:cNvPicPr>
            <a:picLocks noChangeAspect="1"/>
          </p:cNvPicPr>
          <p:nvPr/>
        </p:nvPicPr>
        <p:blipFill>
          <a:blip r:embed="rId1"/>
          <a:stretch>
            <a:fillRect/>
          </a:stretch>
        </p:blipFill>
        <p:spPr>
          <a:xfrm>
            <a:off x="6286500" y="2857500"/>
            <a:ext cx="361950" cy="176213"/>
          </a:xfrm>
          <a:prstGeom prst="rect">
            <a:avLst/>
          </a:prstGeom>
          <a:noFill/>
          <a:ln w="9525">
            <a:noFill/>
          </a:ln>
        </p:spPr>
      </p:pic>
      <p:pic>
        <p:nvPicPr>
          <p:cNvPr id="96264" name="Picture 5"/>
          <p:cNvPicPr>
            <a:picLocks noChangeAspect="1"/>
          </p:cNvPicPr>
          <p:nvPr/>
        </p:nvPicPr>
        <p:blipFill>
          <a:blip r:embed="rId1"/>
          <a:stretch>
            <a:fillRect/>
          </a:stretch>
        </p:blipFill>
        <p:spPr>
          <a:xfrm>
            <a:off x="5429250" y="4000500"/>
            <a:ext cx="361950" cy="176213"/>
          </a:xfrm>
          <a:prstGeom prst="rect">
            <a:avLst/>
          </a:prstGeom>
          <a:noFill/>
          <a:ln w="9525">
            <a:noFill/>
          </a:ln>
        </p:spPr>
      </p:pic>
      <p:pic>
        <p:nvPicPr>
          <p:cNvPr id="96265" name="Picture 5"/>
          <p:cNvPicPr>
            <a:picLocks noChangeAspect="1"/>
          </p:cNvPicPr>
          <p:nvPr/>
        </p:nvPicPr>
        <p:blipFill>
          <a:blip r:embed="rId1"/>
          <a:stretch>
            <a:fillRect/>
          </a:stretch>
        </p:blipFill>
        <p:spPr>
          <a:xfrm>
            <a:off x="6215063" y="4000500"/>
            <a:ext cx="361950" cy="176213"/>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7283" name="内容占位符 2"/>
          <p:cNvSpPr>
            <a:spLocks noGrp="1"/>
          </p:cNvSpPr>
          <p:nvPr>
            <p:ph idx="1"/>
          </p:nvPr>
        </p:nvSpPr>
        <p:spPr>
          <a:xfrm>
            <a:off x="566738" y="1414463"/>
            <a:ext cx="8220075" cy="4246562"/>
          </a:xfrm>
          <a:ln/>
        </p:spPr>
        <p:txBody>
          <a:bodyPr vert="horz" wrap="square" lIns="91440" tIns="45720" rIns="91440" bIns="45720" anchor="t"/>
          <a:p>
            <a:pPr/>
            <a:r>
              <a:rPr lang="zh-CN" altLang="en-US" dirty="0">
                <a:latin typeface="仿宋_GB2312"/>
                <a:ea typeface="仿宋_GB2312"/>
                <a:cs typeface="+mn-cs"/>
              </a:rPr>
              <a:t>例</a:t>
            </a:r>
            <a:r>
              <a:rPr lang="en-US" altLang="zh-CN" dirty="0">
                <a:latin typeface="仿宋_GB2312"/>
                <a:ea typeface="仿宋_GB2312"/>
                <a:cs typeface="+mn-cs"/>
              </a:rPr>
              <a:t>8.</a:t>
            </a:r>
            <a:r>
              <a:rPr lang="zh-CN" altLang="zh-CN" dirty="0">
                <a:latin typeface="仿宋_GB2312"/>
                <a:ea typeface="仿宋_GB2312"/>
                <a:cs typeface="+mn-cs"/>
              </a:rPr>
              <a:t>查询选了“高等数学”且成绩大于等于</a:t>
            </a:r>
            <a:r>
              <a:rPr lang="en-US" altLang="zh-CN" dirty="0">
                <a:latin typeface="仿宋_GB2312"/>
                <a:ea typeface="仿宋_GB2312"/>
                <a:cs typeface="+mn-cs"/>
              </a:rPr>
              <a:t>90</a:t>
            </a:r>
            <a:r>
              <a:rPr lang="zh-CN" altLang="zh-CN" dirty="0">
                <a:latin typeface="仿宋_GB2312"/>
                <a:ea typeface="仿宋_GB2312"/>
                <a:cs typeface="+mn-cs"/>
              </a:rPr>
              <a:t>分的学生的姓名、所在系和成绩</a:t>
            </a:r>
            <a:r>
              <a:rPr lang="zh-CN" altLang="en-US" dirty="0">
                <a:latin typeface="仿宋_GB2312"/>
                <a:ea typeface="仿宋_GB2312"/>
                <a:cs typeface="+mn-cs"/>
              </a:rPr>
              <a:t>。</a:t>
            </a:r>
            <a:endParaRPr lang="en-US" altLang="zh-CN" dirty="0">
              <a:latin typeface="仿宋_GB2312"/>
              <a:ea typeface="仿宋_GB2312"/>
              <a:cs typeface="+mn-cs"/>
            </a:endParaRPr>
          </a:p>
          <a:p>
            <a:pPr>
              <a:buNone/>
            </a:pPr>
            <a:r>
              <a:rPr lang="en-US" altLang="zh-CN" sz="2400" dirty="0">
                <a:solidFill>
                  <a:srgbClr val="FF0000"/>
                </a:solidFill>
                <a:latin typeface="仿宋_GB2312"/>
                <a:ea typeface="仿宋_GB2312"/>
                <a:cs typeface="+mn-cs"/>
              </a:rPr>
              <a:t>∏</a:t>
            </a:r>
            <a:r>
              <a:rPr lang="en-US" altLang="zh-CN" sz="2400" baseline="-25000" dirty="0">
                <a:solidFill>
                  <a:srgbClr val="FF0000"/>
                </a:solidFill>
                <a:latin typeface="仿宋_GB2312"/>
                <a:ea typeface="仿宋_GB2312"/>
                <a:cs typeface="+mn-cs"/>
              </a:rPr>
              <a:t>Sname, Sdept,Grande</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Cname=‘</a:t>
            </a:r>
            <a:r>
              <a:rPr lang="zh-CN" altLang="en-US" sz="2400" baseline="-25000" dirty="0">
                <a:solidFill>
                  <a:srgbClr val="FF0000"/>
                </a:solidFill>
                <a:latin typeface="仿宋_GB2312"/>
                <a:ea typeface="仿宋_GB2312"/>
                <a:cs typeface="+mn-cs"/>
              </a:rPr>
              <a:t>高等数学</a:t>
            </a:r>
            <a:r>
              <a:rPr lang="en-US" altLang="zh-CN" sz="2400" baseline="-25000" dirty="0">
                <a:solidFill>
                  <a:srgbClr val="FF0000"/>
                </a:solidFill>
                <a:latin typeface="仿宋_GB2312"/>
                <a:ea typeface="仿宋_GB2312"/>
                <a:cs typeface="+mn-cs"/>
              </a:rPr>
              <a:t>’∧Grade&gt;=90</a:t>
            </a:r>
            <a:r>
              <a:rPr lang="en-US" altLang="zh-CN" sz="2400" dirty="0">
                <a:solidFill>
                  <a:srgbClr val="FF0000"/>
                </a:solidFill>
                <a:latin typeface="仿宋_GB2312"/>
                <a:ea typeface="仿宋_GB2312"/>
                <a:cs typeface="+mn-cs"/>
              </a:rPr>
              <a:t>(Course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SC</a:t>
            </a:r>
            <a:endParaRPr lang="en-US" altLang="zh-CN" sz="2400" dirty="0">
              <a:solidFill>
                <a:srgbClr val="FF0000"/>
              </a:solidFill>
              <a:latin typeface="仿宋_GB2312"/>
              <a:ea typeface="仿宋_GB2312"/>
              <a:cs typeface="+mn-cs"/>
            </a:endParaRPr>
          </a:p>
          <a:p>
            <a:pPr>
              <a:buNone/>
            </a:pPr>
            <a:r>
              <a:rPr lang="en-US" altLang="zh-CN" sz="2400" dirty="0">
                <a:solidFill>
                  <a:srgbClr val="FF0000"/>
                </a:solidFill>
                <a:latin typeface="仿宋_GB2312"/>
                <a:ea typeface="仿宋_GB2312"/>
                <a:cs typeface="+mn-cs"/>
              </a:rPr>
              <a:t>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Student))</a:t>
            </a:r>
            <a:endParaRPr lang="en-US" altLang="zh-CN" sz="2400" dirty="0">
              <a:solidFill>
                <a:srgbClr val="FF0000"/>
              </a:solidFill>
              <a:latin typeface="仿宋_GB2312"/>
              <a:ea typeface="仿宋_GB2312"/>
              <a:cs typeface="+mn-cs"/>
            </a:endParaRPr>
          </a:p>
          <a:p>
            <a:pPr>
              <a:buNone/>
            </a:pPr>
            <a:r>
              <a:rPr lang="zh-CN" altLang="en-US" sz="2800" dirty="0">
                <a:solidFill>
                  <a:srgbClr val="0000FF"/>
                </a:solidFill>
                <a:latin typeface="仿宋_GB2312"/>
                <a:ea typeface="仿宋_GB2312"/>
                <a:cs typeface="+mn-cs"/>
              </a:rPr>
              <a:t>或：</a:t>
            </a:r>
            <a:endParaRPr lang="en-US" altLang="zh-CN" sz="2800" dirty="0">
              <a:solidFill>
                <a:srgbClr val="0000FF"/>
              </a:solidFill>
              <a:latin typeface="仿宋_GB2312"/>
              <a:ea typeface="仿宋_GB2312"/>
              <a:cs typeface="+mn-cs"/>
            </a:endParaRPr>
          </a:p>
          <a:p>
            <a:pPr>
              <a:buNone/>
            </a:pPr>
            <a:r>
              <a:rPr lang="en-US" altLang="zh-CN" sz="2400" dirty="0">
                <a:solidFill>
                  <a:srgbClr val="FF0000"/>
                </a:solidFill>
                <a:latin typeface="仿宋_GB2312"/>
                <a:ea typeface="仿宋_GB2312"/>
                <a:cs typeface="+mn-cs"/>
              </a:rPr>
              <a:t>∏</a:t>
            </a:r>
            <a:r>
              <a:rPr lang="en-US" altLang="zh-CN" sz="2400" baseline="-25000" dirty="0">
                <a:solidFill>
                  <a:srgbClr val="FF0000"/>
                </a:solidFill>
                <a:latin typeface="仿宋_GB2312"/>
                <a:ea typeface="仿宋_GB2312"/>
                <a:cs typeface="+mn-cs"/>
              </a:rPr>
              <a:t>Sname, Sdept,Grande</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Cname=‘</a:t>
            </a:r>
            <a:r>
              <a:rPr lang="zh-CN" altLang="en-US" sz="2400" baseline="-25000" dirty="0">
                <a:solidFill>
                  <a:srgbClr val="FF0000"/>
                </a:solidFill>
                <a:latin typeface="仿宋_GB2312"/>
                <a:ea typeface="仿宋_GB2312"/>
                <a:cs typeface="+mn-cs"/>
              </a:rPr>
              <a:t>高等数学</a:t>
            </a:r>
            <a:r>
              <a:rPr lang="en-US" altLang="zh-CN" sz="2400" baseline="-25000" dirty="0">
                <a:solidFill>
                  <a:srgbClr val="FF0000"/>
                </a:solidFill>
                <a:latin typeface="仿宋_GB2312"/>
                <a:ea typeface="仿宋_GB2312"/>
                <a:cs typeface="+mn-cs"/>
              </a:rPr>
              <a:t>’</a:t>
            </a:r>
            <a:r>
              <a:rPr lang="en-US" altLang="zh-CN" sz="2400" dirty="0">
                <a:solidFill>
                  <a:srgbClr val="FF0000"/>
                </a:solidFill>
                <a:latin typeface="仿宋_GB2312"/>
                <a:ea typeface="仿宋_GB2312"/>
                <a:cs typeface="+mn-cs"/>
              </a:rPr>
              <a:t>(Course</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σ</a:t>
            </a:r>
            <a:r>
              <a:rPr lang="en-US" altLang="zh-CN" sz="2400" baseline="-25000" dirty="0">
                <a:solidFill>
                  <a:srgbClr val="FF0000"/>
                </a:solidFill>
                <a:latin typeface="仿宋_GB2312"/>
                <a:ea typeface="仿宋_GB2312"/>
                <a:cs typeface="+mn-cs"/>
              </a:rPr>
              <a:t>Grade&gt;=90</a:t>
            </a:r>
            <a:r>
              <a:rPr lang="en-US" altLang="zh-CN" sz="2400" dirty="0">
                <a:solidFill>
                  <a:srgbClr val="FF0000"/>
                </a:solidFill>
                <a:latin typeface="仿宋_GB2312"/>
                <a:ea typeface="仿宋_GB2312"/>
                <a:cs typeface="+mn-cs"/>
              </a:rPr>
              <a:t> SC </a:t>
            </a:r>
            <a:endParaRPr lang="en-US" altLang="zh-CN" sz="2400" dirty="0">
              <a:solidFill>
                <a:srgbClr val="FF0000"/>
              </a:solidFill>
              <a:latin typeface="仿宋_GB2312"/>
              <a:ea typeface="仿宋_GB2312"/>
              <a:cs typeface="+mn-cs"/>
            </a:endParaRPr>
          </a:p>
          <a:p>
            <a:pPr>
              <a:buNone/>
            </a:pPr>
            <a:r>
              <a:rPr lang="en-US" altLang="zh-CN" sz="2400" dirty="0">
                <a:solidFill>
                  <a:srgbClr val="FF0000"/>
                </a:solidFill>
                <a:latin typeface="仿宋_GB2312"/>
                <a:ea typeface="仿宋_GB2312"/>
                <a:cs typeface="+mn-cs"/>
              </a:rPr>
              <a:t>  </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Student)</a:t>
            </a:r>
            <a:endParaRPr lang="zh-CN" altLang="en-US" sz="2400" dirty="0">
              <a:latin typeface="仿宋_GB2312"/>
              <a:ea typeface="仿宋_GB2312"/>
              <a:cs typeface="+mn-cs"/>
            </a:endParaRPr>
          </a:p>
          <a:p>
            <a:pPr>
              <a:buNone/>
            </a:pPr>
            <a:endParaRPr lang="zh-CN" altLang="en-US" sz="2400" dirty="0">
              <a:latin typeface="仿宋_GB2312"/>
              <a:ea typeface="仿宋_GB2312"/>
              <a:cs typeface="+mn-cs"/>
            </a:endParaRPr>
          </a:p>
        </p:txBody>
      </p:sp>
      <p:sp>
        <p:nvSpPr>
          <p:cNvPr id="972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7285"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97286" name="Picture 5"/>
          <p:cNvPicPr>
            <a:picLocks noChangeAspect="1"/>
          </p:cNvPicPr>
          <p:nvPr/>
        </p:nvPicPr>
        <p:blipFill>
          <a:blip r:embed="rId1"/>
          <a:stretch>
            <a:fillRect/>
          </a:stretch>
        </p:blipFill>
        <p:spPr>
          <a:xfrm>
            <a:off x="7500938" y="3429000"/>
            <a:ext cx="361950" cy="176213"/>
          </a:xfrm>
          <a:prstGeom prst="rect">
            <a:avLst/>
          </a:prstGeom>
          <a:noFill/>
          <a:ln w="9525">
            <a:noFill/>
          </a:ln>
        </p:spPr>
      </p:pic>
      <p:pic>
        <p:nvPicPr>
          <p:cNvPr id="97287" name="Picture 5"/>
          <p:cNvPicPr>
            <a:picLocks noChangeAspect="1"/>
          </p:cNvPicPr>
          <p:nvPr/>
        </p:nvPicPr>
        <p:blipFill>
          <a:blip r:embed="rId1"/>
          <a:stretch>
            <a:fillRect/>
          </a:stretch>
        </p:blipFill>
        <p:spPr>
          <a:xfrm>
            <a:off x="1000125" y="3929063"/>
            <a:ext cx="361950" cy="176212"/>
          </a:xfrm>
          <a:prstGeom prst="rect">
            <a:avLst/>
          </a:prstGeom>
          <a:noFill/>
          <a:ln w="9525">
            <a:noFill/>
          </a:ln>
        </p:spPr>
      </p:pic>
      <p:pic>
        <p:nvPicPr>
          <p:cNvPr id="97288" name="Picture 5"/>
          <p:cNvPicPr>
            <a:picLocks noChangeAspect="1"/>
          </p:cNvPicPr>
          <p:nvPr/>
        </p:nvPicPr>
        <p:blipFill>
          <a:blip r:embed="rId1"/>
          <a:stretch>
            <a:fillRect/>
          </a:stretch>
        </p:blipFill>
        <p:spPr>
          <a:xfrm>
            <a:off x="6496050" y="4929188"/>
            <a:ext cx="361950" cy="176212"/>
          </a:xfrm>
          <a:prstGeom prst="rect">
            <a:avLst/>
          </a:prstGeom>
          <a:noFill/>
          <a:ln w="9525">
            <a:noFill/>
          </a:ln>
        </p:spPr>
      </p:pic>
      <p:pic>
        <p:nvPicPr>
          <p:cNvPr id="97289" name="Picture 5"/>
          <p:cNvPicPr>
            <a:picLocks noChangeAspect="1"/>
          </p:cNvPicPr>
          <p:nvPr/>
        </p:nvPicPr>
        <p:blipFill>
          <a:blip r:embed="rId1"/>
          <a:stretch>
            <a:fillRect/>
          </a:stretch>
        </p:blipFill>
        <p:spPr>
          <a:xfrm>
            <a:off x="852488" y="5432425"/>
            <a:ext cx="361950" cy="176213"/>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8307" name="内容占位符 2"/>
          <p:cNvSpPr>
            <a:spLocks noGrp="1"/>
          </p:cNvSpPr>
          <p:nvPr>
            <p:ph idx="1"/>
          </p:nvPr>
        </p:nvSpPr>
        <p:spPr>
          <a:xfrm>
            <a:off x="566738" y="1414463"/>
            <a:ext cx="8001000" cy="4102100"/>
          </a:xfrm>
          <a:ln/>
        </p:spPr>
        <p:txBody>
          <a:bodyPr vert="horz" wrap="square" lIns="91440" tIns="45720" rIns="91440" bIns="45720" anchor="t"/>
          <a:p>
            <a:pPr/>
            <a:r>
              <a:rPr lang="zh-CN" altLang="en-US" dirty="0">
                <a:latin typeface="仿宋_GB2312"/>
                <a:ea typeface="仿宋_GB2312"/>
                <a:cs typeface="+mn-cs"/>
              </a:rPr>
              <a:t>例</a:t>
            </a:r>
            <a:r>
              <a:rPr lang="en-US" altLang="zh-CN" dirty="0">
                <a:latin typeface="仿宋_GB2312"/>
                <a:ea typeface="仿宋_GB2312"/>
                <a:cs typeface="+mn-cs"/>
              </a:rPr>
              <a:t>9.</a:t>
            </a:r>
            <a:r>
              <a:rPr lang="zh-CN" altLang="zh-CN" dirty="0">
                <a:latin typeface="仿宋_GB2312"/>
                <a:ea typeface="仿宋_GB2312"/>
                <a:cs typeface="+mn-cs"/>
              </a:rPr>
              <a:t>查询没选</a:t>
            </a:r>
            <a:r>
              <a:rPr lang="en-US" altLang="zh-CN" dirty="0">
                <a:latin typeface="仿宋_GB2312"/>
                <a:ea typeface="仿宋_GB2312"/>
                <a:cs typeface="+mn-cs"/>
              </a:rPr>
              <a:t>VB</a:t>
            </a:r>
            <a:r>
              <a:rPr lang="zh-CN" altLang="zh-CN" dirty="0">
                <a:latin typeface="仿宋_GB2312"/>
                <a:ea typeface="仿宋_GB2312"/>
                <a:cs typeface="+mn-cs"/>
              </a:rPr>
              <a:t>课程的学生的姓名和所在系</a:t>
            </a:r>
            <a:r>
              <a:rPr lang="zh-CN" altLang="en-US" dirty="0">
                <a:latin typeface="仿宋_GB2312"/>
                <a:ea typeface="仿宋_GB2312"/>
                <a:cs typeface="+mn-cs"/>
              </a:rPr>
              <a:t>。</a:t>
            </a:r>
            <a:endParaRPr lang="en-US" altLang="zh-CN" dirty="0">
              <a:latin typeface="仿宋_GB2312"/>
              <a:ea typeface="仿宋_GB2312"/>
              <a:cs typeface="+mn-cs"/>
            </a:endParaRPr>
          </a:p>
          <a:p>
            <a:pPr>
              <a:buNone/>
            </a:pPr>
            <a:r>
              <a:rPr lang="en-US" altLang="zh-CN" sz="2800" dirty="0">
                <a:solidFill>
                  <a:srgbClr val="FF0000"/>
                </a:solidFill>
                <a:latin typeface="仿宋_GB2312"/>
                <a:ea typeface="仿宋_GB2312"/>
                <a:cs typeface="+mn-cs"/>
              </a:rPr>
              <a:t>∏</a:t>
            </a:r>
            <a:r>
              <a:rPr lang="en-US" altLang="zh-CN" sz="2800" baseline="-25000" dirty="0">
                <a:solidFill>
                  <a:srgbClr val="FF0000"/>
                </a:solidFill>
                <a:latin typeface="仿宋_GB2312"/>
                <a:ea typeface="仿宋_GB2312"/>
                <a:cs typeface="+mn-cs"/>
              </a:rPr>
              <a:t>Sname, Sdept</a:t>
            </a:r>
            <a:r>
              <a:rPr lang="en-US" altLang="zh-CN" sz="2800" dirty="0">
                <a:solidFill>
                  <a:srgbClr val="FF0000"/>
                </a:solidFill>
                <a:latin typeface="仿宋_GB2312"/>
                <a:ea typeface="仿宋_GB2312"/>
                <a:cs typeface="+mn-cs"/>
              </a:rPr>
              <a:t>(Student)-∏</a:t>
            </a:r>
            <a:r>
              <a:rPr lang="en-US" altLang="zh-CN" sz="2800" baseline="-25000" dirty="0">
                <a:solidFill>
                  <a:srgbClr val="FF0000"/>
                </a:solidFill>
                <a:latin typeface="仿宋_GB2312"/>
                <a:ea typeface="仿宋_GB2312"/>
                <a:cs typeface="+mn-cs"/>
              </a:rPr>
              <a:t>Sname, Sdept </a:t>
            </a:r>
            <a:r>
              <a:rPr lang="en-US" altLang="zh-CN" sz="2800" dirty="0">
                <a:solidFill>
                  <a:srgbClr val="FF0000"/>
                </a:solidFill>
                <a:latin typeface="仿宋_GB2312"/>
                <a:ea typeface="仿宋_GB2312"/>
                <a:cs typeface="+mn-cs"/>
              </a:rPr>
              <a:t>(σ</a:t>
            </a:r>
            <a:r>
              <a:rPr lang="en-US" altLang="zh-CN" sz="2800" baseline="-25000" dirty="0">
                <a:solidFill>
                  <a:srgbClr val="FF0000"/>
                </a:solidFill>
                <a:latin typeface="仿宋_GB2312"/>
                <a:ea typeface="仿宋_GB2312"/>
                <a:cs typeface="+mn-cs"/>
              </a:rPr>
              <a:t>Cname=‘VB’</a:t>
            </a:r>
            <a:r>
              <a:rPr lang="en-US" altLang="zh-CN" sz="2800" dirty="0">
                <a:solidFill>
                  <a:srgbClr val="FF0000"/>
                </a:solidFill>
                <a:latin typeface="仿宋_GB2312"/>
                <a:ea typeface="仿宋_GB2312"/>
                <a:cs typeface="+mn-cs"/>
              </a:rPr>
              <a:t>(Course </a:t>
            </a:r>
            <a:r>
              <a:rPr lang="zh-CN" altLang="en-US" sz="2800" dirty="0">
                <a:solidFill>
                  <a:srgbClr val="FF0000"/>
                </a:solidFill>
                <a:latin typeface="仿宋_GB2312"/>
                <a:ea typeface="仿宋_GB2312"/>
                <a:cs typeface="+mn-cs"/>
              </a:rPr>
              <a:t>  </a:t>
            </a:r>
            <a:r>
              <a:rPr lang="en-US" altLang="zh-CN" sz="2800" dirty="0">
                <a:solidFill>
                  <a:srgbClr val="FF0000"/>
                </a:solidFill>
                <a:latin typeface="仿宋_GB2312"/>
                <a:ea typeface="仿宋_GB2312"/>
                <a:cs typeface="+mn-cs"/>
              </a:rPr>
              <a:t>SC  </a:t>
            </a:r>
            <a:r>
              <a:rPr lang="zh-CN" altLang="en-US" sz="2800" dirty="0">
                <a:solidFill>
                  <a:srgbClr val="FF0000"/>
                </a:solidFill>
                <a:latin typeface="仿宋_GB2312"/>
                <a:ea typeface="仿宋_GB2312"/>
                <a:cs typeface="+mn-cs"/>
              </a:rPr>
              <a:t> </a:t>
            </a:r>
            <a:r>
              <a:rPr lang="en-US" altLang="zh-CN" sz="2800" dirty="0">
                <a:solidFill>
                  <a:srgbClr val="FF0000"/>
                </a:solidFill>
                <a:latin typeface="仿宋_GB2312"/>
                <a:ea typeface="仿宋_GB2312"/>
                <a:cs typeface="+mn-cs"/>
              </a:rPr>
              <a:t>Student))</a:t>
            </a:r>
            <a:endParaRPr lang="en-US" altLang="zh-CN" sz="2800" dirty="0">
              <a:solidFill>
                <a:srgbClr val="FF0000"/>
              </a:solidFill>
              <a:latin typeface="仿宋_GB2312"/>
              <a:ea typeface="仿宋_GB2312"/>
              <a:cs typeface="+mn-cs"/>
            </a:endParaRPr>
          </a:p>
          <a:p>
            <a:pPr>
              <a:buNone/>
            </a:pPr>
            <a:r>
              <a:rPr lang="zh-CN" altLang="en-US" sz="3200" dirty="0">
                <a:solidFill>
                  <a:srgbClr val="0000FF"/>
                </a:solidFill>
                <a:latin typeface="仿宋_GB2312"/>
                <a:ea typeface="仿宋_GB2312"/>
                <a:cs typeface="+mn-cs"/>
              </a:rPr>
              <a:t>或：</a:t>
            </a:r>
            <a:endParaRPr lang="en-US" altLang="zh-CN" sz="3200" dirty="0">
              <a:solidFill>
                <a:srgbClr val="0000FF"/>
              </a:solidFill>
              <a:latin typeface="仿宋_GB2312"/>
              <a:ea typeface="仿宋_GB2312"/>
              <a:cs typeface="+mn-cs"/>
            </a:endParaRPr>
          </a:p>
          <a:p>
            <a:pPr>
              <a:buNone/>
            </a:pPr>
            <a:r>
              <a:rPr lang="en-US" altLang="zh-CN" sz="2800" dirty="0">
                <a:solidFill>
                  <a:srgbClr val="FF0000"/>
                </a:solidFill>
                <a:latin typeface="仿宋_GB2312"/>
                <a:ea typeface="仿宋_GB2312"/>
                <a:cs typeface="+mn-cs"/>
              </a:rPr>
              <a:t>∏</a:t>
            </a:r>
            <a:r>
              <a:rPr lang="en-US" altLang="zh-CN" sz="2800" baseline="-25000" dirty="0">
                <a:solidFill>
                  <a:srgbClr val="FF0000"/>
                </a:solidFill>
                <a:latin typeface="仿宋_GB2312"/>
                <a:ea typeface="仿宋_GB2312"/>
                <a:cs typeface="+mn-cs"/>
              </a:rPr>
              <a:t>Sname, Sdept</a:t>
            </a:r>
            <a:r>
              <a:rPr lang="en-US" altLang="zh-CN" sz="2800" dirty="0">
                <a:solidFill>
                  <a:srgbClr val="FF0000"/>
                </a:solidFill>
                <a:latin typeface="仿宋_GB2312"/>
                <a:ea typeface="仿宋_GB2312"/>
                <a:cs typeface="+mn-cs"/>
              </a:rPr>
              <a:t>(Student)-∏</a:t>
            </a:r>
            <a:r>
              <a:rPr lang="en-US" altLang="zh-CN" sz="2800" baseline="-25000" dirty="0">
                <a:solidFill>
                  <a:srgbClr val="FF0000"/>
                </a:solidFill>
                <a:latin typeface="仿宋_GB2312"/>
                <a:ea typeface="仿宋_GB2312"/>
                <a:cs typeface="+mn-cs"/>
              </a:rPr>
              <a:t>Sname, Sdept </a:t>
            </a:r>
            <a:r>
              <a:rPr lang="en-US" altLang="zh-CN" sz="2800" dirty="0">
                <a:solidFill>
                  <a:srgbClr val="FF0000"/>
                </a:solidFill>
                <a:latin typeface="仿宋_GB2312"/>
                <a:ea typeface="仿宋_GB2312"/>
                <a:cs typeface="+mn-cs"/>
              </a:rPr>
              <a:t>(σ</a:t>
            </a:r>
            <a:r>
              <a:rPr lang="en-US" altLang="zh-CN" sz="2800" baseline="-25000" dirty="0">
                <a:solidFill>
                  <a:srgbClr val="FF0000"/>
                </a:solidFill>
                <a:latin typeface="仿宋_GB2312"/>
                <a:ea typeface="仿宋_GB2312"/>
                <a:cs typeface="+mn-cs"/>
              </a:rPr>
              <a:t>Cname=‘VB’</a:t>
            </a:r>
            <a:r>
              <a:rPr lang="en-US" altLang="zh-CN" sz="2800" dirty="0">
                <a:solidFill>
                  <a:srgbClr val="FF0000"/>
                </a:solidFill>
                <a:latin typeface="仿宋_GB2312"/>
                <a:ea typeface="仿宋_GB2312"/>
                <a:cs typeface="+mn-cs"/>
              </a:rPr>
              <a:t>(Course</a:t>
            </a:r>
            <a:r>
              <a:rPr lang="zh-CN" altLang="en-US" sz="2800" dirty="0">
                <a:solidFill>
                  <a:srgbClr val="FF0000"/>
                </a:solidFill>
                <a:latin typeface="仿宋_GB2312"/>
                <a:ea typeface="仿宋_GB2312"/>
                <a:cs typeface="+mn-cs"/>
              </a:rPr>
              <a:t>）  </a:t>
            </a:r>
            <a:r>
              <a:rPr lang="en-US" altLang="zh-CN" sz="2800" dirty="0">
                <a:solidFill>
                  <a:srgbClr val="FF0000"/>
                </a:solidFill>
                <a:latin typeface="仿宋_GB2312"/>
                <a:ea typeface="仿宋_GB2312"/>
                <a:cs typeface="+mn-cs"/>
              </a:rPr>
              <a:t>SC  </a:t>
            </a:r>
            <a:r>
              <a:rPr lang="zh-CN" altLang="en-US" sz="2800" dirty="0">
                <a:solidFill>
                  <a:srgbClr val="FF0000"/>
                </a:solidFill>
                <a:latin typeface="仿宋_GB2312"/>
                <a:ea typeface="仿宋_GB2312"/>
                <a:cs typeface="+mn-cs"/>
              </a:rPr>
              <a:t> </a:t>
            </a:r>
            <a:r>
              <a:rPr lang="en-US" altLang="zh-CN" sz="2800" dirty="0">
                <a:solidFill>
                  <a:srgbClr val="FF0000"/>
                </a:solidFill>
                <a:latin typeface="仿宋_GB2312"/>
                <a:ea typeface="仿宋_GB2312"/>
                <a:cs typeface="+mn-cs"/>
              </a:rPr>
              <a:t>Student)</a:t>
            </a:r>
            <a:endParaRPr lang="en-US" altLang="zh-CN" sz="2800" dirty="0">
              <a:solidFill>
                <a:srgbClr val="FF0000"/>
              </a:solidFill>
              <a:latin typeface="仿宋_GB2312"/>
              <a:ea typeface="仿宋_GB2312"/>
              <a:cs typeface="+mn-cs"/>
            </a:endParaRPr>
          </a:p>
          <a:p>
            <a:pPr>
              <a:buNone/>
            </a:pPr>
            <a:endParaRPr lang="zh-CN" altLang="en-US" sz="3200" dirty="0">
              <a:solidFill>
                <a:srgbClr val="0000FF"/>
              </a:solidFill>
              <a:latin typeface="仿宋_GB2312"/>
              <a:ea typeface="仿宋_GB2312"/>
              <a:cs typeface="+mn-cs"/>
            </a:endParaRPr>
          </a:p>
        </p:txBody>
      </p:sp>
      <p:sp>
        <p:nvSpPr>
          <p:cNvPr id="983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8309"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98310" name="Picture 5"/>
          <p:cNvPicPr>
            <a:picLocks noChangeAspect="1"/>
          </p:cNvPicPr>
          <p:nvPr/>
        </p:nvPicPr>
        <p:blipFill>
          <a:blip r:embed="rId1"/>
          <a:stretch>
            <a:fillRect/>
          </a:stretch>
        </p:blipFill>
        <p:spPr>
          <a:xfrm>
            <a:off x="4424363" y="3357563"/>
            <a:ext cx="361950" cy="176212"/>
          </a:xfrm>
          <a:prstGeom prst="rect">
            <a:avLst/>
          </a:prstGeom>
          <a:noFill/>
          <a:ln w="9525">
            <a:noFill/>
          </a:ln>
        </p:spPr>
      </p:pic>
      <p:pic>
        <p:nvPicPr>
          <p:cNvPr id="98311" name="Picture 5"/>
          <p:cNvPicPr>
            <a:picLocks noChangeAspect="1"/>
          </p:cNvPicPr>
          <p:nvPr/>
        </p:nvPicPr>
        <p:blipFill>
          <a:blip r:embed="rId1"/>
          <a:stretch>
            <a:fillRect/>
          </a:stretch>
        </p:blipFill>
        <p:spPr>
          <a:xfrm>
            <a:off x="5357813" y="3357563"/>
            <a:ext cx="361950" cy="176212"/>
          </a:xfrm>
          <a:prstGeom prst="rect">
            <a:avLst/>
          </a:prstGeom>
          <a:noFill/>
          <a:ln w="9525">
            <a:noFill/>
          </a:ln>
        </p:spPr>
      </p:pic>
      <p:pic>
        <p:nvPicPr>
          <p:cNvPr id="98312" name="Picture 5"/>
          <p:cNvPicPr>
            <a:picLocks noChangeAspect="1"/>
          </p:cNvPicPr>
          <p:nvPr/>
        </p:nvPicPr>
        <p:blipFill>
          <a:blip r:embed="rId1"/>
          <a:stretch>
            <a:fillRect/>
          </a:stretch>
        </p:blipFill>
        <p:spPr>
          <a:xfrm>
            <a:off x="4643438" y="5011738"/>
            <a:ext cx="361950" cy="176212"/>
          </a:xfrm>
          <a:prstGeom prst="rect">
            <a:avLst/>
          </a:prstGeom>
          <a:noFill/>
          <a:ln w="9525">
            <a:noFill/>
          </a:ln>
        </p:spPr>
      </p:pic>
      <p:pic>
        <p:nvPicPr>
          <p:cNvPr id="98313" name="Picture 5"/>
          <p:cNvPicPr>
            <a:picLocks noChangeAspect="1"/>
          </p:cNvPicPr>
          <p:nvPr/>
        </p:nvPicPr>
        <p:blipFill>
          <a:blip r:embed="rId1"/>
          <a:stretch>
            <a:fillRect/>
          </a:stretch>
        </p:blipFill>
        <p:spPr>
          <a:xfrm>
            <a:off x="5524500" y="5011738"/>
            <a:ext cx="361950" cy="176212"/>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9331" name="内容占位符 2"/>
          <p:cNvSpPr>
            <a:spLocks noGrp="1"/>
          </p:cNvSpPr>
          <p:nvPr>
            <p:ph idx="1"/>
          </p:nvPr>
        </p:nvSpPr>
        <p:spPr>
          <a:xfrm>
            <a:off x="566738" y="1414463"/>
            <a:ext cx="8253412" cy="4030662"/>
          </a:xfrm>
          <a:ln/>
        </p:spPr>
        <p:txBody>
          <a:bodyPr vert="horz" wrap="square" lIns="91440" tIns="45720" rIns="91440" bIns="45720" anchor="t"/>
          <a:p>
            <a:pPr/>
            <a:r>
              <a:rPr lang="zh-CN" altLang="en-US" dirty="0">
                <a:latin typeface="仿宋_GB2312"/>
                <a:ea typeface="仿宋_GB2312"/>
                <a:cs typeface="+mn-cs"/>
              </a:rPr>
              <a:t>例</a:t>
            </a:r>
            <a:r>
              <a:rPr lang="en-US" altLang="zh-CN" dirty="0">
                <a:latin typeface="仿宋_GB2312"/>
                <a:ea typeface="仿宋_GB2312"/>
                <a:cs typeface="+mn-cs"/>
              </a:rPr>
              <a:t>10.</a:t>
            </a:r>
            <a:r>
              <a:rPr lang="zh-CN" altLang="zh-CN" dirty="0">
                <a:latin typeface="仿宋_GB2312"/>
                <a:ea typeface="仿宋_GB2312"/>
                <a:cs typeface="+mn-cs"/>
              </a:rPr>
              <a:t>查询选了全部课程的学生的姓名和所在系</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en-US" dirty="0">
                <a:solidFill>
                  <a:srgbClr val="008000"/>
                </a:solidFill>
                <a:latin typeface="仿宋_GB2312"/>
                <a:ea typeface="仿宋_GB2312"/>
                <a:cs typeface="+mn-cs"/>
              </a:rPr>
              <a:t>（</a:t>
            </a:r>
            <a:r>
              <a:rPr lang="en-US" altLang="zh-CN" dirty="0">
                <a:solidFill>
                  <a:srgbClr val="008000"/>
                </a:solidFill>
                <a:latin typeface="仿宋_GB2312"/>
                <a:ea typeface="仿宋_GB2312"/>
                <a:cs typeface="+mn-cs"/>
              </a:rPr>
              <a:t>1</a:t>
            </a:r>
            <a:r>
              <a:rPr lang="zh-CN" altLang="en-US" dirty="0">
                <a:solidFill>
                  <a:srgbClr val="008000"/>
                </a:solidFill>
                <a:latin typeface="仿宋_GB2312"/>
                <a:ea typeface="仿宋_GB2312"/>
                <a:cs typeface="+mn-cs"/>
              </a:rPr>
              <a:t>）</a:t>
            </a:r>
            <a:r>
              <a:rPr lang="zh-CN" altLang="zh-CN" dirty="0">
                <a:solidFill>
                  <a:srgbClr val="008000"/>
                </a:solidFill>
                <a:latin typeface="仿宋_GB2312"/>
                <a:ea typeface="仿宋_GB2312"/>
                <a:cs typeface="+mn-cs"/>
              </a:rPr>
              <a:t>选了全部课程的学生</a:t>
            </a:r>
            <a:r>
              <a:rPr lang="zh-CN" altLang="en-US" dirty="0">
                <a:solidFill>
                  <a:srgbClr val="008000"/>
                </a:solidFill>
                <a:latin typeface="仿宋_GB2312"/>
                <a:ea typeface="仿宋_GB2312"/>
                <a:cs typeface="+mn-cs"/>
              </a:rPr>
              <a:t>学号</a:t>
            </a:r>
            <a:endParaRPr lang="en-US" altLang="zh-CN" dirty="0">
              <a:solidFill>
                <a:srgbClr val="008000"/>
              </a:solidFill>
              <a:latin typeface="仿宋_GB2312"/>
              <a:ea typeface="仿宋_GB2312"/>
              <a:cs typeface="+mn-cs"/>
            </a:endParaRPr>
          </a:p>
          <a:p>
            <a:pPr>
              <a:buNone/>
            </a:pPr>
            <a:r>
              <a:rPr lang="en-US" altLang="zh-CN" sz="3200" dirty="0">
                <a:solidFill>
                  <a:srgbClr val="FF0000"/>
                </a:solidFill>
                <a:latin typeface="仿宋_GB2312"/>
                <a:ea typeface="仿宋_GB2312"/>
                <a:cs typeface="+mn-cs"/>
              </a:rPr>
              <a:t>  ∏</a:t>
            </a:r>
            <a:r>
              <a:rPr lang="en-US" altLang="zh-CN" sz="3200" baseline="-25000" dirty="0">
                <a:solidFill>
                  <a:srgbClr val="FF0000"/>
                </a:solidFill>
                <a:latin typeface="仿宋_GB2312"/>
                <a:ea typeface="仿宋_GB2312"/>
                <a:cs typeface="+mn-cs"/>
              </a:rPr>
              <a:t>Sno,Cno</a:t>
            </a:r>
            <a:r>
              <a:rPr lang="en-US" altLang="zh-CN" sz="3200" dirty="0">
                <a:solidFill>
                  <a:srgbClr val="FF0000"/>
                </a:solidFill>
                <a:latin typeface="仿宋_GB2312"/>
                <a:ea typeface="仿宋_GB2312"/>
                <a:cs typeface="+mn-cs"/>
              </a:rPr>
              <a:t>(SC)÷∏</a:t>
            </a:r>
            <a:r>
              <a:rPr lang="en-US" altLang="zh-CN" sz="3200" baseline="-25000" dirty="0">
                <a:solidFill>
                  <a:srgbClr val="FF0000"/>
                </a:solidFill>
                <a:latin typeface="仿宋_GB2312"/>
                <a:ea typeface="仿宋_GB2312"/>
                <a:cs typeface="+mn-cs"/>
              </a:rPr>
              <a:t>Cno</a:t>
            </a:r>
            <a:r>
              <a:rPr lang="en-US" altLang="zh-CN" sz="3200" dirty="0">
                <a:solidFill>
                  <a:srgbClr val="FF0000"/>
                </a:solidFill>
                <a:latin typeface="仿宋_GB2312"/>
                <a:ea typeface="仿宋_GB2312"/>
                <a:cs typeface="+mn-cs"/>
              </a:rPr>
              <a:t>(Course)</a:t>
            </a:r>
            <a:endParaRPr lang="en-US" altLang="zh-CN" sz="3200" dirty="0">
              <a:solidFill>
                <a:srgbClr val="FF0000"/>
              </a:solidFill>
              <a:latin typeface="仿宋_GB2312"/>
              <a:ea typeface="仿宋_GB2312"/>
              <a:cs typeface="+mn-cs"/>
            </a:endParaRPr>
          </a:p>
          <a:p>
            <a:pPr>
              <a:buNone/>
            </a:pPr>
            <a:r>
              <a:rPr lang="zh-CN" altLang="en-US" dirty="0">
                <a:solidFill>
                  <a:srgbClr val="008000"/>
                </a:solidFill>
                <a:latin typeface="仿宋_GB2312"/>
                <a:ea typeface="仿宋_GB2312"/>
                <a:cs typeface="+mn-cs"/>
              </a:rPr>
              <a:t>（</a:t>
            </a:r>
            <a:r>
              <a:rPr lang="en-US" altLang="zh-CN" dirty="0">
                <a:solidFill>
                  <a:srgbClr val="008000"/>
                </a:solidFill>
                <a:latin typeface="仿宋_GB2312"/>
                <a:ea typeface="仿宋_GB2312"/>
                <a:cs typeface="+mn-cs"/>
              </a:rPr>
              <a:t>2</a:t>
            </a:r>
            <a:r>
              <a:rPr lang="zh-CN" altLang="en-US" dirty="0">
                <a:solidFill>
                  <a:srgbClr val="008000"/>
                </a:solidFill>
                <a:latin typeface="仿宋_GB2312"/>
                <a:ea typeface="仿宋_GB2312"/>
                <a:cs typeface="+mn-cs"/>
              </a:rPr>
              <a:t>）这些</a:t>
            </a:r>
            <a:r>
              <a:rPr lang="zh-CN" altLang="zh-CN" dirty="0">
                <a:solidFill>
                  <a:srgbClr val="008000"/>
                </a:solidFill>
                <a:latin typeface="仿宋_GB2312"/>
                <a:ea typeface="仿宋_GB2312"/>
                <a:cs typeface="+mn-cs"/>
              </a:rPr>
              <a:t>学生</a:t>
            </a:r>
            <a:r>
              <a:rPr lang="zh-CN" altLang="en-US" dirty="0">
                <a:solidFill>
                  <a:srgbClr val="008000"/>
                </a:solidFill>
                <a:latin typeface="仿宋_GB2312"/>
                <a:ea typeface="仿宋_GB2312"/>
                <a:cs typeface="+mn-cs"/>
              </a:rPr>
              <a:t>的姓名和所在系</a:t>
            </a:r>
            <a:endParaRPr lang="zh-CN" altLang="en-US" dirty="0">
              <a:solidFill>
                <a:srgbClr val="008000"/>
              </a:solidFill>
              <a:latin typeface="仿宋_GB2312"/>
              <a:ea typeface="仿宋_GB2312"/>
              <a:cs typeface="+mn-cs"/>
            </a:endParaRPr>
          </a:p>
          <a:p>
            <a:pPr>
              <a:buNone/>
            </a:pPr>
            <a:r>
              <a:rPr lang="en-US" altLang="zh-CN" sz="2400" dirty="0">
                <a:solidFill>
                  <a:srgbClr val="FF0000"/>
                </a:solidFill>
                <a:latin typeface="仿宋_GB2312"/>
                <a:ea typeface="仿宋_GB2312"/>
                <a:cs typeface="+mn-cs"/>
              </a:rPr>
              <a:t>  ∏</a:t>
            </a:r>
            <a:r>
              <a:rPr lang="en-US" altLang="zh-CN" sz="2400" baseline="-25000" dirty="0">
                <a:solidFill>
                  <a:srgbClr val="FF0000"/>
                </a:solidFill>
                <a:latin typeface="仿宋_GB2312"/>
                <a:ea typeface="仿宋_GB2312"/>
                <a:cs typeface="+mn-cs"/>
              </a:rPr>
              <a:t>Sname,Sdept</a:t>
            </a:r>
            <a:r>
              <a:rPr lang="en-US" altLang="zh-CN" sz="2400" dirty="0">
                <a:solidFill>
                  <a:srgbClr val="FF0000"/>
                </a:solidFill>
                <a:latin typeface="仿宋_GB2312"/>
                <a:ea typeface="仿宋_GB2312"/>
                <a:cs typeface="+mn-cs"/>
              </a:rPr>
              <a:t>(Student</a:t>
            </a:r>
            <a:r>
              <a:rPr lang="zh-CN" altLang="en-US" sz="2400" dirty="0">
                <a:solidFill>
                  <a:srgbClr val="FF0000"/>
                </a:solidFill>
                <a:latin typeface="仿宋_GB2312"/>
                <a:ea typeface="仿宋_GB2312"/>
                <a:cs typeface="+mn-cs"/>
              </a:rPr>
              <a:t>   </a:t>
            </a:r>
            <a:r>
              <a:rPr lang="en-US" altLang="zh-CN" sz="2400" dirty="0">
                <a:solidFill>
                  <a:srgbClr val="FF0000"/>
                </a:solidFill>
                <a:latin typeface="仿宋_GB2312"/>
                <a:ea typeface="仿宋_GB2312"/>
                <a:cs typeface="+mn-cs"/>
              </a:rPr>
              <a:t>(∏</a:t>
            </a:r>
            <a:r>
              <a:rPr lang="en-US" altLang="zh-CN" sz="2400" baseline="-25000" dirty="0">
                <a:solidFill>
                  <a:srgbClr val="FF0000"/>
                </a:solidFill>
                <a:latin typeface="仿宋_GB2312"/>
                <a:ea typeface="仿宋_GB2312"/>
                <a:cs typeface="+mn-cs"/>
              </a:rPr>
              <a:t>Sno,Cno</a:t>
            </a:r>
            <a:r>
              <a:rPr lang="en-US" altLang="zh-CN" sz="2400" dirty="0">
                <a:solidFill>
                  <a:srgbClr val="FF0000"/>
                </a:solidFill>
                <a:latin typeface="仿宋_GB2312"/>
                <a:ea typeface="仿宋_GB2312"/>
                <a:cs typeface="+mn-cs"/>
              </a:rPr>
              <a:t>(SC)÷∏</a:t>
            </a:r>
            <a:r>
              <a:rPr lang="en-US" altLang="zh-CN" sz="2400" baseline="-25000" dirty="0">
                <a:solidFill>
                  <a:srgbClr val="FF0000"/>
                </a:solidFill>
                <a:latin typeface="仿宋_GB2312"/>
                <a:ea typeface="仿宋_GB2312"/>
                <a:cs typeface="+mn-cs"/>
              </a:rPr>
              <a:t>Cno</a:t>
            </a:r>
            <a:r>
              <a:rPr lang="en-US" altLang="zh-CN" sz="2400" dirty="0">
                <a:solidFill>
                  <a:srgbClr val="FF0000"/>
                </a:solidFill>
                <a:latin typeface="仿宋_GB2312"/>
                <a:ea typeface="仿宋_GB2312"/>
                <a:cs typeface="+mn-cs"/>
              </a:rPr>
              <a:t>(Course)))</a:t>
            </a:r>
            <a:endParaRPr lang="zh-CN" altLang="en-US" sz="2400" dirty="0">
              <a:solidFill>
                <a:srgbClr val="008000"/>
              </a:solidFill>
              <a:latin typeface="仿宋_GB2312"/>
              <a:ea typeface="仿宋_GB2312"/>
              <a:cs typeface="+mn-cs"/>
            </a:endParaRPr>
          </a:p>
        </p:txBody>
      </p:sp>
      <p:sp>
        <p:nvSpPr>
          <p:cNvPr id="993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9333"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99334" name="Picture 5"/>
          <p:cNvPicPr>
            <a:picLocks noChangeAspect="1"/>
          </p:cNvPicPr>
          <p:nvPr/>
        </p:nvPicPr>
        <p:blipFill>
          <a:blip r:embed="rId1"/>
          <a:stretch>
            <a:fillRect/>
          </a:stretch>
        </p:blipFill>
        <p:spPr>
          <a:xfrm>
            <a:off x="3714750" y="4929188"/>
            <a:ext cx="361950" cy="176212"/>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关系代数综合</a:t>
            </a: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0355" name="内容占位符 2"/>
          <p:cNvSpPr>
            <a:spLocks noGrp="1"/>
          </p:cNvSpPr>
          <p:nvPr>
            <p:ph idx="1"/>
          </p:nvPr>
        </p:nvSpPr>
        <p:spPr>
          <a:xfrm>
            <a:off x="566738" y="1558925"/>
            <a:ext cx="8108950" cy="2446338"/>
          </a:xfrm>
          <a:ln/>
        </p:spPr>
        <p:txBody>
          <a:bodyPr vert="horz" wrap="square" lIns="91440" tIns="45720" rIns="91440" bIns="45720" anchor="t"/>
          <a:p>
            <a:pPr/>
            <a:r>
              <a:rPr lang="zh-CN" altLang="en-US" dirty="0">
                <a:latin typeface="仿宋_GB2312"/>
                <a:ea typeface="仿宋_GB2312"/>
                <a:cs typeface="+mn-cs"/>
              </a:rPr>
              <a:t>例</a:t>
            </a:r>
            <a:r>
              <a:rPr lang="en-US" altLang="zh-CN" dirty="0">
                <a:latin typeface="仿宋_GB2312"/>
                <a:ea typeface="仿宋_GB2312"/>
                <a:cs typeface="+mn-cs"/>
              </a:rPr>
              <a:t>11.</a:t>
            </a:r>
            <a:r>
              <a:rPr lang="zh-CN" altLang="zh-CN" dirty="0">
                <a:latin typeface="仿宋_GB2312"/>
                <a:ea typeface="仿宋_GB2312"/>
                <a:cs typeface="+mn-cs"/>
              </a:rPr>
              <a:t>查询计算机系选了第</a:t>
            </a:r>
            <a:r>
              <a:rPr lang="en-US" altLang="zh-CN" dirty="0">
                <a:latin typeface="仿宋_GB2312"/>
                <a:ea typeface="仿宋_GB2312"/>
                <a:cs typeface="+mn-cs"/>
              </a:rPr>
              <a:t>1</a:t>
            </a:r>
            <a:r>
              <a:rPr lang="zh-CN" altLang="zh-CN" dirty="0">
                <a:latin typeface="仿宋_GB2312"/>
                <a:ea typeface="仿宋_GB2312"/>
                <a:cs typeface="+mn-cs"/>
              </a:rPr>
              <a:t>学期开设的全部课程的学生的学号和姓名</a:t>
            </a:r>
            <a:r>
              <a:rPr lang="zh-CN" altLang="en-US" dirty="0">
                <a:latin typeface="仿宋_GB2312"/>
                <a:ea typeface="仿宋_GB2312"/>
                <a:cs typeface="+mn-cs"/>
              </a:rPr>
              <a:t>。</a:t>
            </a:r>
            <a:endParaRPr lang="en-US" altLang="zh-CN" dirty="0">
              <a:latin typeface="仿宋_GB2312"/>
              <a:ea typeface="仿宋_GB2312"/>
              <a:cs typeface="+mn-cs"/>
            </a:endParaRPr>
          </a:p>
          <a:p>
            <a:pPr>
              <a:buNone/>
            </a:pPr>
            <a:r>
              <a:rPr lang="en-US" altLang="zh-CN" sz="2800" dirty="0">
                <a:solidFill>
                  <a:srgbClr val="FF0000"/>
                </a:solidFill>
                <a:latin typeface="仿宋_GB2312"/>
                <a:ea typeface="仿宋_GB2312"/>
                <a:cs typeface="+mn-cs"/>
              </a:rPr>
              <a:t>∏</a:t>
            </a:r>
            <a:r>
              <a:rPr lang="en-US" altLang="zh-CN" sz="2800" baseline="-25000" dirty="0">
                <a:solidFill>
                  <a:srgbClr val="FF0000"/>
                </a:solidFill>
                <a:latin typeface="仿宋_GB2312"/>
                <a:ea typeface="仿宋_GB2312"/>
                <a:cs typeface="+mn-cs"/>
              </a:rPr>
              <a:t>Sno,Sname</a:t>
            </a:r>
            <a:r>
              <a:rPr lang="en-US" altLang="zh-CN" sz="2800" dirty="0">
                <a:solidFill>
                  <a:srgbClr val="FF0000"/>
                </a:solidFill>
                <a:latin typeface="仿宋_GB2312"/>
                <a:ea typeface="仿宋_GB2312"/>
                <a:cs typeface="+mn-cs"/>
              </a:rPr>
              <a:t>(σ</a:t>
            </a:r>
            <a:r>
              <a:rPr lang="en-US" altLang="zh-CN" sz="2800" baseline="-25000" dirty="0">
                <a:solidFill>
                  <a:srgbClr val="FF0000"/>
                </a:solidFill>
                <a:latin typeface="仿宋_GB2312"/>
                <a:ea typeface="仿宋_GB2312"/>
                <a:cs typeface="+mn-cs"/>
              </a:rPr>
              <a:t>Sdept=‘</a:t>
            </a:r>
            <a:r>
              <a:rPr lang="zh-CN" altLang="en-US" sz="2800" baseline="-25000" dirty="0">
                <a:solidFill>
                  <a:srgbClr val="FF0000"/>
                </a:solidFill>
                <a:latin typeface="仿宋_GB2312"/>
                <a:ea typeface="仿宋_GB2312"/>
                <a:cs typeface="+mn-cs"/>
              </a:rPr>
              <a:t>计算机系</a:t>
            </a:r>
            <a:r>
              <a:rPr lang="en-US" altLang="zh-CN" sz="2800" baseline="-25000" dirty="0">
                <a:solidFill>
                  <a:srgbClr val="FF0000"/>
                </a:solidFill>
                <a:latin typeface="仿宋_GB2312"/>
                <a:ea typeface="仿宋_GB2312"/>
                <a:cs typeface="+mn-cs"/>
              </a:rPr>
              <a:t>’</a:t>
            </a:r>
            <a:r>
              <a:rPr lang="en-US" altLang="zh-CN" sz="2800" dirty="0">
                <a:solidFill>
                  <a:srgbClr val="FF0000"/>
                </a:solidFill>
                <a:latin typeface="仿宋_GB2312"/>
                <a:ea typeface="仿宋_GB2312"/>
                <a:cs typeface="+mn-cs"/>
              </a:rPr>
              <a:t>(Student)</a:t>
            </a:r>
            <a:r>
              <a:rPr lang="zh-CN" altLang="en-US" sz="2800" dirty="0">
                <a:solidFill>
                  <a:srgbClr val="FF0000"/>
                </a:solidFill>
                <a:latin typeface="仿宋_GB2312"/>
                <a:ea typeface="仿宋_GB2312"/>
                <a:cs typeface="+mn-cs"/>
              </a:rPr>
              <a:t> </a:t>
            </a:r>
            <a:r>
              <a:rPr lang="en-US" altLang="zh-CN" sz="2800" dirty="0">
                <a:solidFill>
                  <a:srgbClr val="FF0000"/>
                </a:solidFill>
                <a:latin typeface="仿宋_GB2312"/>
                <a:ea typeface="仿宋_GB2312"/>
                <a:cs typeface="+mn-cs"/>
              </a:rPr>
              <a:t>(∏</a:t>
            </a:r>
            <a:r>
              <a:rPr lang="en-US" altLang="zh-CN" sz="2800" baseline="-25000" dirty="0">
                <a:solidFill>
                  <a:srgbClr val="FF0000"/>
                </a:solidFill>
                <a:latin typeface="仿宋_GB2312"/>
                <a:ea typeface="仿宋_GB2312"/>
                <a:cs typeface="+mn-cs"/>
              </a:rPr>
              <a:t>Sno,Cno</a:t>
            </a:r>
            <a:r>
              <a:rPr lang="en-US" altLang="zh-CN" sz="2800" dirty="0">
                <a:solidFill>
                  <a:srgbClr val="FF0000"/>
                </a:solidFill>
                <a:latin typeface="仿宋_GB2312"/>
                <a:ea typeface="仿宋_GB2312"/>
                <a:cs typeface="+mn-cs"/>
              </a:rPr>
              <a:t>(SC)÷∏</a:t>
            </a:r>
            <a:r>
              <a:rPr lang="en-US" altLang="zh-CN" sz="2800" baseline="-25000" dirty="0">
                <a:solidFill>
                  <a:srgbClr val="FF0000"/>
                </a:solidFill>
                <a:latin typeface="仿宋_GB2312"/>
                <a:ea typeface="仿宋_GB2312"/>
                <a:cs typeface="+mn-cs"/>
              </a:rPr>
              <a:t>Cno</a:t>
            </a:r>
            <a:r>
              <a:rPr lang="en-US" altLang="zh-CN" sz="2800" dirty="0">
                <a:solidFill>
                  <a:srgbClr val="FF0000"/>
                </a:solidFill>
                <a:latin typeface="仿宋_GB2312"/>
                <a:ea typeface="仿宋_GB2312"/>
                <a:cs typeface="+mn-cs"/>
              </a:rPr>
              <a:t>(σ</a:t>
            </a:r>
            <a:r>
              <a:rPr lang="en-US" altLang="zh-CN" sz="2800" baseline="-25000" dirty="0">
                <a:solidFill>
                  <a:srgbClr val="FF0000"/>
                </a:solidFill>
                <a:latin typeface="仿宋_GB2312"/>
                <a:ea typeface="仿宋_GB2312"/>
                <a:cs typeface="+mn-cs"/>
              </a:rPr>
              <a:t>Semester=1</a:t>
            </a:r>
            <a:r>
              <a:rPr lang="en-US" altLang="zh-CN" sz="2800" dirty="0">
                <a:solidFill>
                  <a:srgbClr val="FF0000"/>
                </a:solidFill>
                <a:latin typeface="仿宋_GB2312"/>
                <a:ea typeface="仿宋_GB2312"/>
                <a:cs typeface="+mn-cs"/>
              </a:rPr>
              <a:t>(Course))))</a:t>
            </a:r>
            <a:endParaRPr lang="zh-CN" altLang="en-US" sz="2800" dirty="0">
              <a:solidFill>
                <a:srgbClr val="008000"/>
              </a:solidFill>
              <a:latin typeface="仿宋_GB2312"/>
              <a:ea typeface="仿宋_GB2312"/>
              <a:cs typeface="+mn-cs"/>
            </a:endParaRPr>
          </a:p>
          <a:p>
            <a:pPr>
              <a:buNone/>
            </a:pPr>
            <a:endParaRPr lang="zh-CN" altLang="en-US" sz="2800" dirty="0">
              <a:latin typeface="仿宋_GB2312"/>
              <a:ea typeface="仿宋_GB2312"/>
              <a:cs typeface="+mn-cs"/>
            </a:endParaRPr>
          </a:p>
        </p:txBody>
      </p:sp>
      <p:sp>
        <p:nvSpPr>
          <p:cNvPr id="1003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0357"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pic>
        <p:nvPicPr>
          <p:cNvPr id="100358" name="Picture 5"/>
          <p:cNvPicPr>
            <a:picLocks noChangeAspect="1"/>
          </p:cNvPicPr>
          <p:nvPr/>
        </p:nvPicPr>
        <p:blipFill>
          <a:blip r:embed="rId1"/>
          <a:stretch>
            <a:fillRect/>
          </a:stretch>
        </p:blipFill>
        <p:spPr>
          <a:xfrm>
            <a:off x="6381750" y="3011488"/>
            <a:ext cx="361950" cy="176212"/>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关系模型与非关系模型区别</a:t>
            </a:r>
            <a:endParaRPr lang="zh-CN" altLang="en-US" dirty="0">
              <a:solidFill>
                <a:srgbClr val="0000FF"/>
              </a:solidFill>
              <a:latin typeface="楷体_GB2312"/>
              <a:ea typeface="楷体_GB2312"/>
              <a:cs typeface="+mj-cs"/>
            </a:endParaRPr>
          </a:p>
        </p:txBody>
      </p:sp>
      <p:sp>
        <p:nvSpPr>
          <p:cNvPr id="18435"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在</a:t>
            </a:r>
            <a:r>
              <a:rPr lang="zh-CN" altLang="zh-CN" sz="3200" dirty="0">
                <a:solidFill>
                  <a:srgbClr val="FF0000"/>
                </a:solidFill>
                <a:latin typeface="仿宋_GB2312"/>
                <a:ea typeface="仿宋_GB2312"/>
                <a:cs typeface="+mn-cs"/>
              </a:rPr>
              <a:t>非关系模型</a:t>
            </a:r>
            <a:r>
              <a:rPr lang="zh-CN" altLang="zh-CN" sz="3200" dirty="0">
                <a:latin typeface="仿宋_GB2312"/>
                <a:ea typeface="仿宋_GB2312"/>
                <a:cs typeface="+mn-cs"/>
              </a:rPr>
              <a:t>中，各个数据记录之间是通过指针等方式连接的，当要定位到某条记录时，需要用户自己按指针的链接方向逐层查找</a:t>
            </a:r>
            <a:r>
              <a:rPr lang="en-US" altLang="zh-CN" sz="3200" dirty="0">
                <a:latin typeface="仿宋_GB2312"/>
                <a:ea typeface="仿宋_GB2312"/>
                <a:cs typeface="+mn-cs"/>
              </a:rPr>
              <a:t>——</a:t>
            </a:r>
            <a:r>
              <a:rPr lang="zh-CN" altLang="zh-CN" sz="3200" dirty="0">
                <a:solidFill>
                  <a:srgbClr val="FF0000"/>
                </a:solidFill>
                <a:latin typeface="仿宋_GB2312"/>
                <a:ea typeface="仿宋_GB2312"/>
                <a:cs typeface="+mn-cs"/>
              </a:rPr>
              <a:t>导航</a:t>
            </a:r>
            <a:r>
              <a:rPr lang="zh-CN" altLang="zh-CN"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在</a:t>
            </a:r>
            <a:r>
              <a:rPr lang="zh-CN" altLang="zh-CN" sz="3200" dirty="0">
                <a:solidFill>
                  <a:srgbClr val="FF0000"/>
                </a:solidFill>
                <a:latin typeface="仿宋_GB2312"/>
                <a:ea typeface="仿宋_GB2312"/>
                <a:cs typeface="+mn-cs"/>
              </a:rPr>
              <a:t>关系模型</a:t>
            </a:r>
            <a:r>
              <a:rPr lang="zh-CN" altLang="zh-CN" sz="3200" dirty="0">
                <a:latin typeface="仿宋_GB2312"/>
                <a:ea typeface="仿宋_GB2312"/>
                <a:cs typeface="+mn-cs"/>
              </a:rPr>
              <a:t>中，用户只需指定数据的定位条件，数据库管理系统就可以自动定位到该数据记录</a:t>
            </a:r>
            <a:r>
              <a:rPr lang="en-US" altLang="zh-CN" sz="3200" dirty="0">
                <a:latin typeface="仿宋_GB2312"/>
                <a:ea typeface="仿宋_GB2312"/>
                <a:cs typeface="+mn-cs"/>
              </a:rPr>
              <a:t>——</a:t>
            </a:r>
            <a:r>
              <a:rPr lang="zh-CN" altLang="en-US" sz="3200" dirty="0">
                <a:solidFill>
                  <a:srgbClr val="FF0000"/>
                </a:solidFill>
                <a:latin typeface="仿宋_GB2312"/>
                <a:ea typeface="仿宋_GB2312"/>
                <a:cs typeface="+mn-cs"/>
              </a:rPr>
              <a:t>非</a:t>
            </a:r>
            <a:r>
              <a:rPr lang="zh-CN" altLang="zh-CN" sz="3200" dirty="0">
                <a:solidFill>
                  <a:srgbClr val="FF0000"/>
                </a:solidFill>
                <a:latin typeface="仿宋_GB2312"/>
                <a:ea typeface="仿宋_GB2312"/>
                <a:cs typeface="+mn-cs"/>
              </a:rPr>
              <a:t>导航</a:t>
            </a:r>
            <a:r>
              <a:rPr lang="zh-CN" altLang="zh-CN" sz="3200" dirty="0">
                <a:latin typeface="仿宋_GB2312"/>
                <a:ea typeface="仿宋_GB2312"/>
                <a:cs typeface="+mn-cs"/>
              </a:rPr>
              <a:t>。</a:t>
            </a:r>
            <a:endParaRPr lang="zh-CN" altLang="en-US" sz="3200" dirty="0">
              <a:latin typeface="仿宋_GB2312"/>
              <a:ea typeface="仿宋_GB2312"/>
              <a:cs typeface="+mn-cs"/>
            </a:endParaRPr>
          </a:p>
        </p:txBody>
      </p:sp>
      <p:sp>
        <p:nvSpPr>
          <p:cNvPr id="184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437"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本章作业</a:t>
            </a:r>
            <a:endParaRPr lang="zh-CN" altLang="en-US" dirty="0">
              <a:solidFill>
                <a:srgbClr val="0000FF"/>
              </a:solidFill>
              <a:latin typeface="楷体_GB2312"/>
              <a:ea typeface="楷体_GB2312"/>
              <a:cs typeface="+mj-cs"/>
            </a:endParaRPr>
          </a:p>
        </p:txBody>
      </p:sp>
      <p:sp>
        <p:nvSpPr>
          <p:cNvPr id="101379" name="内容占位符 2"/>
          <p:cNvSpPr>
            <a:spLocks noGrp="1"/>
          </p:cNvSpPr>
          <p:nvPr>
            <p:ph idx="1"/>
          </p:nvPr>
        </p:nvSpPr>
        <p:spPr>
          <a:xfrm>
            <a:off x="755650" y="1412875"/>
            <a:ext cx="4572000" cy="4678363"/>
          </a:xfrm>
          <a:ln/>
        </p:spPr>
        <p:txBody>
          <a:bodyPr vert="horz" wrap="square" lIns="91440" tIns="45720" rIns="91440" bIns="45720" anchor="t"/>
          <a:p>
            <a:pPr/>
            <a:r>
              <a:rPr lang="en-US" altLang="zh-CN" dirty="0">
                <a:solidFill>
                  <a:srgbClr val="FF0000"/>
                </a:solidFill>
                <a:latin typeface="仿宋_GB2312"/>
                <a:ea typeface="仿宋_GB2312"/>
                <a:cs typeface="+mn-cs"/>
              </a:rPr>
              <a:t>P50</a:t>
            </a:r>
            <a:endParaRPr lang="en-US" altLang="zh-CN" dirty="0">
              <a:solidFill>
                <a:srgbClr val="FF0000"/>
              </a:solidFill>
              <a:latin typeface="仿宋_GB2312"/>
              <a:ea typeface="仿宋_GB2312"/>
              <a:cs typeface="+mn-cs"/>
            </a:endParaRPr>
          </a:p>
          <a:p>
            <a:pPr/>
            <a:r>
              <a:rPr lang="zh-CN" altLang="en-US" dirty="0">
                <a:solidFill>
                  <a:srgbClr val="FF0000"/>
                </a:solidFill>
                <a:latin typeface="仿宋_GB2312"/>
                <a:ea typeface="仿宋_GB2312"/>
                <a:cs typeface="+mn-cs"/>
              </a:rPr>
              <a:t>选择题</a:t>
            </a:r>
            <a:endParaRPr lang="en-US" altLang="zh-CN" dirty="0">
              <a:solidFill>
                <a:srgbClr val="FF0000"/>
              </a:solidFill>
              <a:latin typeface="仿宋_GB2312"/>
              <a:ea typeface="仿宋_GB2312"/>
              <a:cs typeface="+mn-cs"/>
            </a:endParaRPr>
          </a:p>
          <a:p>
            <a:pPr/>
            <a:r>
              <a:rPr lang="zh-CN" altLang="en-US" dirty="0">
                <a:solidFill>
                  <a:srgbClr val="FF0000"/>
                </a:solidFill>
                <a:latin typeface="仿宋_GB2312"/>
                <a:ea typeface="仿宋_GB2312"/>
                <a:cs typeface="+mn-cs"/>
              </a:rPr>
              <a:t>简答题</a:t>
            </a:r>
            <a:endParaRPr lang="en-US" altLang="zh-CN" dirty="0">
              <a:latin typeface="仿宋_GB2312"/>
              <a:ea typeface="仿宋_GB2312"/>
              <a:cs typeface="+mn-cs"/>
            </a:endParaRPr>
          </a:p>
          <a:p>
            <a:pPr lvl="1"/>
            <a:r>
              <a:rPr lang="zh-CN" altLang="en-US" sz="3200" dirty="0">
                <a:latin typeface="仿宋_GB2312"/>
                <a:ea typeface="仿宋_GB2312"/>
              </a:rPr>
              <a:t>思考：</a:t>
            </a:r>
            <a:r>
              <a:rPr lang="en-US" altLang="zh-CN" sz="3200" dirty="0">
                <a:latin typeface="仿宋_GB2312"/>
                <a:ea typeface="仿宋_GB2312"/>
              </a:rPr>
              <a:t>1-3</a:t>
            </a:r>
            <a:endParaRPr lang="zh-CN" altLang="zh-CN" sz="3200" dirty="0">
              <a:latin typeface="仿宋_GB2312"/>
              <a:ea typeface="仿宋_GB2312"/>
            </a:endParaRPr>
          </a:p>
          <a:p>
            <a:pPr lvl="1"/>
            <a:r>
              <a:rPr lang="zh-CN" altLang="zh-CN" sz="3200" dirty="0">
                <a:latin typeface="仿宋_GB2312"/>
                <a:ea typeface="仿宋_GB2312"/>
              </a:rPr>
              <a:t>写</a:t>
            </a:r>
            <a:r>
              <a:rPr lang="zh-CN" altLang="en-US" sz="3200" dirty="0">
                <a:latin typeface="仿宋_GB2312"/>
                <a:ea typeface="仿宋_GB2312"/>
              </a:rPr>
              <a:t>：</a:t>
            </a:r>
            <a:r>
              <a:rPr lang="en-US" altLang="zh-CN" sz="3200" dirty="0">
                <a:latin typeface="仿宋_GB2312"/>
                <a:ea typeface="仿宋_GB2312"/>
              </a:rPr>
              <a:t>4</a:t>
            </a:r>
            <a:endParaRPr lang="zh-CN" altLang="en-US" sz="3200" dirty="0">
              <a:latin typeface="仿宋_GB2312"/>
              <a:ea typeface="仿宋_GB2312"/>
            </a:endParaRPr>
          </a:p>
        </p:txBody>
      </p:sp>
      <p:sp>
        <p:nvSpPr>
          <p:cNvPr id="1013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101381" name="Picture 2"/>
          <p:cNvPicPr>
            <a:picLocks noChangeAspect="1"/>
          </p:cNvPicPr>
          <p:nvPr/>
        </p:nvPicPr>
        <p:blipFill>
          <a:blip r:embed="rId1"/>
          <a:stretch>
            <a:fillRect/>
          </a:stretch>
        </p:blipFill>
        <p:spPr>
          <a:xfrm>
            <a:off x="5435600" y="3141663"/>
            <a:ext cx="3074988" cy="2332037"/>
          </a:xfrm>
          <a:prstGeom prst="rect">
            <a:avLst/>
          </a:prstGeom>
          <a:noFill/>
          <a:ln w="9525">
            <a:noFill/>
          </a:ln>
        </p:spPr>
      </p:pic>
      <p:sp>
        <p:nvSpPr>
          <p:cNvPr id="101382"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/95</a:t>
            </a:r>
            <a:endParaRPr lang="zh-CN" altLang="en-US" sz="1200" dirty="0">
              <a:solidFill>
                <a:srgbClr val="0000FF"/>
              </a:solidFill>
            </a:endParaRPr>
          </a:p>
        </p:txBody>
      </p:sp>
    </p:spTree>
  </p:cSld>
  <p:clrMapOvr>
    <a:masterClrMapping/>
  </p:clrMapOvr>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8609</Words>
  <Application>WPS 演示</Application>
  <PresentationFormat>全屏显示(4:3)</PresentationFormat>
  <Paragraphs>1995</Paragraphs>
  <Slides>90</Slides>
  <Notes>2</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21</vt:i4>
      </vt:variant>
      <vt:variant>
        <vt:lpstr>幻灯片标题</vt:lpstr>
      </vt:variant>
      <vt:variant>
        <vt:i4>90</vt:i4>
      </vt:variant>
    </vt:vector>
  </HeadingPairs>
  <TitlesOfParts>
    <vt:vector size="137" baseType="lpstr">
      <vt:lpstr>Arial</vt:lpstr>
      <vt:lpstr>宋体</vt:lpstr>
      <vt:lpstr>Wingdings</vt:lpstr>
      <vt:lpstr>Verdana</vt:lpstr>
      <vt:lpstr>Calibri</vt:lpstr>
      <vt:lpstr>华文行楷</vt:lpstr>
      <vt:lpstr>华文隶书</vt:lpstr>
      <vt:lpstr>华文楷体</vt:lpstr>
      <vt:lpstr>仿宋_GB2312</vt:lpstr>
      <vt:lpstr>仿宋</vt:lpstr>
      <vt:lpstr>楷体_GB2312</vt:lpstr>
      <vt:lpstr>新宋体</vt:lpstr>
      <vt:lpstr>Times New Roman</vt:lpstr>
      <vt:lpstr>方正书宋简体</vt:lpstr>
      <vt:lpstr>Gulim</vt:lpstr>
      <vt:lpstr>Malgun Gothic</vt:lpstr>
      <vt:lpstr>方正姚体</vt:lpstr>
      <vt:lpstr>Courier New</vt:lpstr>
      <vt:lpstr>楷体_GB2312</vt:lpstr>
      <vt:lpstr>仿宋_GB2312</vt:lpstr>
      <vt:lpstr>Times New Roman</vt:lpstr>
      <vt:lpstr>微软雅黑</vt:lpstr>
      <vt:lpstr>Arial Unicode MS</vt:lpstr>
      <vt:lpstr>bistu-jsjxy</vt:lpstr>
      <vt:lpstr>自定义设计方案</vt:lpstr>
      <vt:lpstr>1_bistu-jsjxy</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creator>Jack</dc:creator>
  <cp:lastModifiedBy>飘</cp:lastModifiedBy>
  <cp:revision>201</cp:revision>
  <dcterms:created xsi:type="dcterms:W3CDTF">2010-06-04T15:42:51Z</dcterms:created>
  <dcterms:modified xsi:type="dcterms:W3CDTF">2020-02-13T02:31:36Z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