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9" r:id="rId1"/>
  </p:sldMasterIdLst>
  <p:notesMasterIdLst>
    <p:notesMasterId r:id="rId50"/>
  </p:notesMasterIdLst>
  <p:handoutMasterIdLst>
    <p:handoutMasterId r:id="rId51"/>
  </p:handoutMasterIdLst>
  <p:sldIdLst>
    <p:sldId id="905" r:id="rId2"/>
    <p:sldId id="824" r:id="rId3"/>
    <p:sldId id="919" r:id="rId4"/>
    <p:sldId id="809" r:id="rId5"/>
    <p:sldId id="911" r:id="rId6"/>
    <p:sldId id="912" r:id="rId7"/>
    <p:sldId id="920" r:id="rId8"/>
    <p:sldId id="913" r:id="rId9"/>
    <p:sldId id="914" r:id="rId10"/>
    <p:sldId id="915" r:id="rId11"/>
    <p:sldId id="917" r:id="rId12"/>
    <p:sldId id="916" r:id="rId13"/>
    <p:sldId id="918" r:id="rId14"/>
    <p:sldId id="949" r:id="rId15"/>
    <p:sldId id="948" r:id="rId16"/>
    <p:sldId id="945" r:id="rId17"/>
    <p:sldId id="944" r:id="rId18"/>
    <p:sldId id="921" r:id="rId19"/>
    <p:sldId id="960" r:id="rId20"/>
    <p:sldId id="946" r:id="rId21"/>
    <p:sldId id="923" r:id="rId22"/>
    <p:sldId id="926" r:id="rId23"/>
    <p:sldId id="928" r:id="rId24"/>
    <p:sldId id="929" r:id="rId25"/>
    <p:sldId id="930" r:id="rId26"/>
    <p:sldId id="931" r:id="rId27"/>
    <p:sldId id="932" r:id="rId28"/>
    <p:sldId id="933" r:id="rId29"/>
    <p:sldId id="934" r:id="rId30"/>
    <p:sldId id="935" r:id="rId31"/>
    <p:sldId id="936" r:id="rId32"/>
    <p:sldId id="937" r:id="rId33"/>
    <p:sldId id="938" r:id="rId34"/>
    <p:sldId id="961" r:id="rId35"/>
    <p:sldId id="939" r:id="rId36"/>
    <p:sldId id="950" r:id="rId37"/>
    <p:sldId id="954" r:id="rId38"/>
    <p:sldId id="955" r:id="rId39"/>
    <p:sldId id="957" r:id="rId40"/>
    <p:sldId id="940" r:id="rId41"/>
    <p:sldId id="941" r:id="rId42"/>
    <p:sldId id="942" r:id="rId43"/>
    <p:sldId id="943" r:id="rId44"/>
    <p:sldId id="962" r:id="rId45"/>
    <p:sldId id="963" r:id="rId46"/>
    <p:sldId id="958" r:id="rId47"/>
    <p:sldId id="761" r:id="rId48"/>
    <p:sldId id="947" r:id="rId49"/>
  </p:sldIdLst>
  <p:sldSz cx="9144000" cy="6858000" type="screen4x3"/>
  <p:notesSz cx="6761163" cy="9942513"/>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6666FF"/>
    <a:srgbClr val="800080"/>
    <a:srgbClr val="339966"/>
    <a:srgbClr val="CC3300"/>
    <a:srgbClr val="99CC00"/>
    <a:srgbClr val="00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84696" autoAdjust="0"/>
  </p:normalViewPr>
  <p:slideViewPr>
    <p:cSldViewPr>
      <p:cViewPr varScale="1">
        <p:scale>
          <a:sx n="57" d="100"/>
          <a:sy n="57" d="100"/>
        </p:scale>
        <p:origin x="-148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3936" y="-84"/>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bwMode="auto">
          <a:xfrm>
            <a:off x="0"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274435" name="Rectangle 3"/>
          <p:cNvSpPr>
            <a:spLocks noGrp="1" noChangeArrowheads="1"/>
          </p:cNvSpPr>
          <p:nvPr>
            <p:ph type="dt" sz="quarter" idx="1"/>
          </p:nvPr>
        </p:nvSpPr>
        <p:spPr bwMode="auto">
          <a:xfrm>
            <a:off x="3829761" y="0"/>
            <a:ext cx="2929837" cy="4971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74436" name="Rectangle 4"/>
          <p:cNvSpPr>
            <a:spLocks noGrp="1" noChangeArrowheads="1"/>
          </p:cNvSpPr>
          <p:nvPr>
            <p:ph type="ftr" sz="quarter" idx="2"/>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74437" name="Rectangle 5"/>
          <p:cNvSpPr>
            <a:spLocks noGrp="1" noChangeArrowheads="1"/>
          </p:cNvSpPr>
          <p:nvPr>
            <p:ph type="sldNum" sz="quarter" idx="3"/>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1F123DB-26E2-43E3-B67F-9CBEA9FA6B82}" type="slidenum">
              <a:rPr lang="zh-CN" altLang="en-US"/>
              <a:pPr>
                <a:defRPr/>
              </a:pPr>
              <a:t>‹#›</a:t>
            </a:fld>
            <a:endParaRPr lang="en-US" altLang="zh-CN"/>
          </a:p>
        </p:txBody>
      </p:sp>
    </p:spTree>
    <p:extLst>
      <p:ext uri="{BB962C8B-B14F-4D97-AF65-F5344CB8AC3E}">
        <p14:creationId xmlns:p14="http://schemas.microsoft.com/office/powerpoint/2010/main" val="17899609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4"/>
          <p:cNvSpPr>
            <a:spLocks noGrp="1" noRot="1" noChangeAspect="1" noChangeArrowheads="1" noTextEdit="1"/>
          </p:cNvSpPr>
          <p:nvPr>
            <p:ph type="sldImg" idx="2"/>
          </p:nvPr>
        </p:nvSpPr>
        <p:spPr bwMode="auto">
          <a:xfrm>
            <a:off x="895350" y="1165225"/>
            <a:ext cx="4970463" cy="3729038"/>
          </a:xfrm>
          <a:prstGeom prst="rect">
            <a:avLst/>
          </a:prstGeom>
          <a:noFill/>
          <a:ln w="9525">
            <a:solidFill>
              <a:srgbClr val="000000"/>
            </a:solidFill>
            <a:miter lim="800000"/>
            <a:headEnd/>
            <a:tailEnd/>
          </a:ln>
        </p:spPr>
      </p:sp>
      <p:sp>
        <p:nvSpPr>
          <p:cNvPr id="139269" name="Rectangle 5"/>
          <p:cNvSpPr>
            <a:spLocks noGrp="1" noChangeArrowheads="1"/>
          </p:cNvSpPr>
          <p:nvPr>
            <p:ph type="body" sz="quarter" idx="3"/>
          </p:nvPr>
        </p:nvSpPr>
        <p:spPr bwMode="auto">
          <a:xfrm>
            <a:off x="740285" y="5128335"/>
            <a:ext cx="5408930" cy="250461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9270" name="Rectangle 6"/>
          <p:cNvSpPr>
            <a:spLocks noGrp="1" noChangeArrowheads="1"/>
          </p:cNvSpPr>
          <p:nvPr>
            <p:ph type="ftr" sz="quarter" idx="4"/>
          </p:nvPr>
        </p:nvSpPr>
        <p:spPr bwMode="auto">
          <a:xfrm>
            <a:off x="0"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39271" name="Rectangle 7"/>
          <p:cNvSpPr>
            <a:spLocks noGrp="1" noChangeArrowheads="1"/>
          </p:cNvSpPr>
          <p:nvPr>
            <p:ph type="sldNum" sz="quarter" idx="5"/>
          </p:nvPr>
        </p:nvSpPr>
        <p:spPr bwMode="auto">
          <a:xfrm>
            <a:off x="3829761" y="9443662"/>
            <a:ext cx="2929837" cy="49712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BFC3FA0-FDF8-4FD2-B9AB-97130184FCF2}" type="slidenum">
              <a:rPr lang="zh-CN" altLang="en-US"/>
              <a:pPr>
                <a:defRPr/>
              </a:pPr>
              <a:t>‹#›</a:t>
            </a:fld>
            <a:endParaRPr lang="en-US" altLang="zh-CN"/>
          </a:p>
        </p:txBody>
      </p:sp>
      <p:grpSp>
        <p:nvGrpSpPr>
          <p:cNvPr id="12294" name="Group 8"/>
          <p:cNvGrpSpPr>
            <a:grpSpLocks/>
          </p:cNvGrpSpPr>
          <p:nvPr/>
        </p:nvGrpSpPr>
        <p:grpSpPr bwMode="auto">
          <a:xfrm>
            <a:off x="328668" y="657657"/>
            <a:ext cx="6222774" cy="58688"/>
            <a:chOff x="133" y="96"/>
            <a:chExt cx="4101" cy="33"/>
          </a:xfrm>
        </p:grpSpPr>
        <p:sp>
          <p:nvSpPr>
            <p:cNvPr id="139273" name="Rectangle 9"/>
            <p:cNvSpPr>
              <a:spLocks noChangeArrowheads="1"/>
            </p:cNvSpPr>
            <p:nvPr/>
          </p:nvSpPr>
          <p:spPr bwMode="auto">
            <a:xfrm>
              <a:off x="133" y="107"/>
              <a:ext cx="4101" cy="22"/>
            </a:xfrm>
            <a:prstGeom prst="rect">
              <a:avLst/>
            </a:prstGeom>
            <a:solidFill>
              <a:srgbClr val="000000"/>
            </a:solidFill>
            <a:ln w="9525">
              <a:noFill/>
              <a:miter lim="800000"/>
              <a:headEnd/>
              <a:tailEnd/>
            </a:ln>
          </p:spPr>
          <p:txBody>
            <a:bodyPr/>
            <a:lstStyle/>
            <a:p>
              <a:pPr>
                <a:defRPr/>
              </a:pPr>
              <a:endParaRPr lang="zh-CN" altLang="en-US"/>
            </a:p>
          </p:txBody>
        </p:sp>
        <p:sp>
          <p:nvSpPr>
            <p:cNvPr id="139274" name="Line 10"/>
            <p:cNvSpPr>
              <a:spLocks noChangeShapeType="1"/>
            </p:cNvSpPr>
            <p:nvPr/>
          </p:nvSpPr>
          <p:spPr bwMode="auto">
            <a:xfrm>
              <a:off x="133" y="96"/>
              <a:ext cx="4101" cy="1"/>
            </a:xfrm>
            <a:prstGeom prst="line">
              <a:avLst/>
            </a:prstGeom>
            <a:noFill/>
            <a:ln w="11113">
              <a:solidFill>
                <a:srgbClr val="000000"/>
              </a:solidFill>
              <a:round/>
              <a:headEnd/>
              <a:tailEnd/>
            </a:ln>
          </p:spPr>
          <p:txBody>
            <a:bodyPr/>
            <a:lstStyle/>
            <a:p>
              <a:pPr>
                <a:defRPr/>
              </a:pPr>
              <a:endParaRPr lang="zh-CN" altLang="en-US"/>
            </a:p>
          </p:txBody>
        </p:sp>
      </p:grpSp>
      <p:sp>
        <p:nvSpPr>
          <p:cNvPr id="139277" name="Line 13"/>
          <p:cNvSpPr>
            <a:spLocks noChangeShapeType="1"/>
          </p:cNvSpPr>
          <p:nvPr/>
        </p:nvSpPr>
        <p:spPr bwMode="auto">
          <a:xfrm>
            <a:off x="541519" y="5048933"/>
            <a:ext cx="5848720" cy="0"/>
          </a:xfrm>
          <a:prstGeom prst="line">
            <a:avLst/>
          </a:prstGeom>
          <a:noFill/>
          <a:ln w="9525">
            <a:solidFill>
              <a:schemeClr val="tx1"/>
            </a:solidFill>
            <a:round/>
            <a:headEnd/>
            <a:tailEnd/>
          </a:ln>
          <a:effectLst/>
        </p:spPr>
        <p:txBody>
          <a:bodyPr/>
          <a:lstStyle/>
          <a:p>
            <a:pPr>
              <a:defRPr/>
            </a:pPr>
            <a:endParaRPr lang="zh-CN" altLang="en-US"/>
          </a:p>
        </p:txBody>
      </p:sp>
      <p:sp>
        <p:nvSpPr>
          <p:cNvPr id="139278" name="Line 14"/>
          <p:cNvSpPr>
            <a:spLocks noChangeShapeType="1"/>
          </p:cNvSpPr>
          <p:nvPr/>
        </p:nvSpPr>
        <p:spPr bwMode="auto">
          <a:xfrm>
            <a:off x="442920" y="9277953"/>
            <a:ext cx="5848719" cy="0"/>
          </a:xfrm>
          <a:prstGeom prst="line">
            <a:avLst/>
          </a:prstGeom>
          <a:noFill/>
          <a:ln w="9525">
            <a:solidFill>
              <a:schemeClr val="tx1"/>
            </a:solidFill>
            <a:round/>
            <a:headEnd/>
            <a:tailEnd/>
          </a:ln>
          <a:effectLst/>
        </p:spPr>
        <p:txBody>
          <a:bodyPr/>
          <a:lstStyle/>
          <a:p>
            <a:pPr>
              <a:defRPr/>
            </a:pPr>
            <a:endParaRPr lang="zh-CN" altLang="en-US"/>
          </a:p>
        </p:txBody>
      </p:sp>
      <p:sp>
        <p:nvSpPr>
          <p:cNvPr id="139280" name="Line 16"/>
          <p:cNvSpPr>
            <a:spLocks noChangeShapeType="1"/>
          </p:cNvSpPr>
          <p:nvPr/>
        </p:nvSpPr>
        <p:spPr bwMode="auto">
          <a:xfrm>
            <a:off x="773152" y="7959189"/>
            <a:ext cx="5163213" cy="0"/>
          </a:xfrm>
          <a:prstGeom prst="line">
            <a:avLst/>
          </a:prstGeom>
          <a:noFill/>
          <a:ln w="9525">
            <a:solidFill>
              <a:schemeClr val="tx1"/>
            </a:solidFill>
            <a:round/>
            <a:headEnd/>
            <a:tailEnd/>
          </a:ln>
          <a:effectLst/>
        </p:spPr>
        <p:txBody>
          <a:bodyPr/>
          <a:lstStyle/>
          <a:p>
            <a:pPr>
              <a:defRPr/>
            </a:pPr>
            <a:endParaRPr lang="zh-CN" altLang="en-US"/>
          </a:p>
        </p:txBody>
      </p:sp>
      <p:sp>
        <p:nvSpPr>
          <p:cNvPr id="139281" name="Line 17"/>
          <p:cNvSpPr>
            <a:spLocks noChangeShapeType="1"/>
          </p:cNvSpPr>
          <p:nvPr/>
        </p:nvSpPr>
        <p:spPr bwMode="auto">
          <a:xfrm>
            <a:off x="773152" y="8292332"/>
            <a:ext cx="5163213" cy="0"/>
          </a:xfrm>
          <a:prstGeom prst="line">
            <a:avLst/>
          </a:prstGeom>
          <a:noFill/>
          <a:ln w="9525">
            <a:solidFill>
              <a:schemeClr val="tx1"/>
            </a:solidFill>
            <a:round/>
            <a:headEnd/>
            <a:tailEnd/>
          </a:ln>
          <a:effectLst/>
        </p:spPr>
        <p:txBody>
          <a:bodyPr/>
          <a:lstStyle/>
          <a:p>
            <a:pPr>
              <a:defRPr/>
            </a:pPr>
            <a:endParaRPr lang="zh-CN" altLang="en-US"/>
          </a:p>
        </p:txBody>
      </p:sp>
      <p:sp>
        <p:nvSpPr>
          <p:cNvPr id="139282" name="Line 18"/>
          <p:cNvSpPr>
            <a:spLocks noChangeShapeType="1"/>
          </p:cNvSpPr>
          <p:nvPr/>
        </p:nvSpPr>
        <p:spPr bwMode="auto">
          <a:xfrm>
            <a:off x="773152" y="8627201"/>
            <a:ext cx="5163213" cy="0"/>
          </a:xfrm>
          <a:prstGeom prst="line">
            <a:avLst/>
          </a:prstGeom>
          <a:noFill/>
          <a:ln w="9525">
            <a:solidFill>
              <a:schemeClr val="tx1"/>
            </a:solidFill>
            <a:round/>
            <a:headEnd/>
            <a:tailEnd/>
          </a:ln>
          <a:effectLst/>
        </p:spPr>
        <p:txBody>
          <a:bodyPr/>
          <a:lstStyle/>
          <a:p>
            <a:pPr>
              <a:defRPr/>
            </a:pPr>
            <a:endParaRPr lang="zh-CN" altLang="en-US"/>
          </a:p>
        </p:txBody>
      </p:sp>
      <p:sp>
        <p:nvSpPr>
          <p:cNvPr id="139283" name="Line 19"/>
          <p:cNvSpPr>
            <a:spLocks noChangeShapeType="1"/>
          </p:cNvSpPr>
          <p:nvPr/>
        </p:nvSpPr>
        <p:spPr bwMode="auto">
          <a:xfrm>
            <a:off x="773152" y="8963797"/>
            <a:ext cx="5163213" cy="0"/>
          </a:xfrm>
          <a:prstGeom prst="line">
            <a:avLst/>
          </a:prstGeom>
          <a:noFill/>
          <a:ln w="9525">
            <a:solidFill>
              <a:schemeClr val="tx1"/>
            </a:solidFill>
            <a:round/>
            <a:headEnd/>
            <a:tailEnd/>
          </a:ln>
          <a:effectLst/>
        </p:spPr>
        <p:txBody>
          <a:bodyPr/>
          <a:lstStyle/>
          <a:p>
            <a:pPr>
              <a:defRPr/>
            </a:pPr>
            <a:endParaRPr lang="zh-CN" altLang="en-US"/>
          </a:p>
        </p:txBody>
      </p:sp>
      <p:sp>
        <p:nvSpPr>
          <p:cNvPr id="139284" name="Text Box 20"/>
          <p:cNvSpPr txBox="1">
            <a:spLocks noChangeArrowheads="1"/>
          </p:cNvSpPr>
          <p:nvPr/>
        </p:nvSpPr>
        <p:spPr bwMode="auto">
          <a:xfrm>
            <a:off x="1052118" y="-39701"/>
            <a:ext cx="4916732" cy="646331"/>
          </a:xfrm>
          <a:prstGeom prst="rect">
            <a:avLst/>
          </a:prstGeom>
          <a:noFill/>
          <a:ln w="9525">
            <a:noFill/>
            <a:miter lim="800000"/>
            <a:headEnd/>
            <a:tailEnd/>
          </a:ln>
          <a:effectLst/>
        </p:spPr>
        <p:txBody>
          <a:bodyPr wrap="none">
            <a:spAutoFit/>
          </a:bodyPr>
          <a:lstStyle/>
          <a:p>
            <a:pPr algn="ctr">
              <a:defRPr/>
            </a:pPr>
            <a:r>
              <a:rPr lang="zh-CN" altLang="en-US" b="1"/>
              <a:t>中国信息安全产品测评认证中心（</a:t>
            </a:r>
            <a:r>
              <a:rPr lang="en-US" altLang="zh-CN" b="1"/>
              <a:t>CNITSEC</a:t>
            </a:r>
            <a:r>
              <a:rPr lang="zh-CN" altLang="en-US" b="1"/>
              <a:t>）</a:t>
            </a:r>
          </a:p>
          <a:p>
            <a:pPr algn="ctr">
              <a:defRPr/>
            </a:pPr>
            <a:r>
              <a:rPr lang="en-US" altLang="zh-CN" b="1"/>
              <a:t>www.itsec.gov.cn</a:t>
            </a:r>
          </a:p>
        </p:txBody>
      </p:sp>
    </p:spTree>
    <p:extLst>
      <p:ext uri="{BB962C8B-B14F-4D97-AF65-F5344CB8AC3E}">
        <p14:creationId xmlns:p14="http://schemas.microsoft.com/office/powerpoint/2010/main" val="2295095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C6FE9608-5A86-4307-8BBD-E06258801CD1}" type="slidenum">
              <a:rPr lang="en-US" altLang="zh-CN" smtClean="0">
                <a:ea typeface="宋体" charset="-122"/>
              </a:rPr>
              <a:pPr/>
              <a:t>4</a:t>
            </a:fld>
            <a:endParaRPr lang="en-US" altLang="zh-CN" smtClean="0">
              <a:ea typeface="宋体"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7338" indent="-287338" algn="just" eaLnBrk="1" hangingPunct="1">
              <a:lnSpc>
                <a:spcPct val="90000"/>
              </a:lnSpc>
              <a:buFont typeface="Wingdings" pitchFamily="2" charset="2"/>
              <a:buNone/>
            </a:pPr>
            <a:r>
              <a:rPr lang="zh-CN" altLang="en-US" dirty="0" smtClean="0">
                <a:latin typeface="华文楷体" pitchFamily="2" charset="-122"/>
                <a:ea typeface="华文楷体" pitchFamily="2" charset="-122"/>
              </a:rPr>
              <a:t>根据制造计算机所使用的元器件的不同，电子计算机的发展依次经历了电子管时代、晶体管时代、中小规模集成电路时代、大规模和超大规模集成电路时代、甚大规模和极大规模集成电路时代等几个不同的发展阶段。</a:t>
            </a:r>
          </a:p>
          <a:p>
            <a:pPr marL="287338" indent="-287338" eaLnBrk="1" hangingPunct="1">
              <a:lnSpc>
                <a:spcPct val="90000"/>
              </a:lnSpc>
            </a:pPr>
            <a:r>
              <a:rPr lang="zh-CN" altLang="en-US" dirty="0" smtClean="0">
                <a:latin typeface="华文楷体" pitchFamily="2" charset="-122"/>
                <a:ea typeface="华文楷体" pitchFamily="2" charset="-122"/>
              </a:rPr>
              <a:t> 第一代，电子管计算机时代（</a:t>
            </a:r>
            <a:r>
              <a:rPr lang="en-US" altLang="zh-CN" dirty="0" smtClean="0">
                <a:latin typeface="华文楷体" pitchFamily="2" charset="-122"/>
                <a:ea typeface="华文楷体" pitchFamily="2" charset="-122"/>
              </a:rPr>
              <a:t>1946</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1959</a:t>
            </a:r>
            <a:r>
              <a:rPr lang="zh-CN" altLang="en-US" dirty="0" smtClean="0">
                <a:latin typeface="华文楷体" pitchFamily="2" charset="-122"/>
                <a:ea typeface="华文楷体" pitchFamily="2" charset="-122"/>
              </a:rPr>
              <a:t>）</a:t>
            </a:r>
          </a:p>
          <a:p>
            <a:pPr marL="287338" indent="-287338" algn="just" eaLnBrk="1" hangingPunct="1">
              <a:lnSpc>
                <a:spcPct val="90000"/>
              </a:lnSpc>
              <a:buFontTx/>
              <a:buNone/>
            </a:pPr>
            <a:r>
              <a:rPr lang="zh-CN" altLang="en-US" dirty="0" smtClean="0">
                <a:latin typeface="华文楷体" pitchFamily="2" charset="-122"/>
                <a:ea typeface="华文楷体" pitchFamily="2" charset="-122"/>
              </a:rPr>
              <a:t>           电子管是封装在玻璃外壳内的一种电真空器件，如图</a:t>
            </a:r>
            <a:r>
              <a:rPr lang="en-US" altLang="zh-CN" dirty="0" smtClean="0">
                <a:latin typeface="华文楷体" pitchFamily="2" charset="-122"/>
                <a:ea typeface="华文楷体" pitchFamily="2" charset="-122"/>
              </a:rPr>
              <a:t>1.1</a:t>
            </a:r>
            <a:r>
              <a:rPr lang="zh-CN" altLang="en-US" dirty="0" smtClean="0">
                <a:latin typeface="华文楷体" pitchFamily="2" charset="-122"/>
                <a:ea typeface="华文楷体" pitchFamily="2" charset="-122"/>
              </a:rPr>
              <a:t>所示。世界上第一台电子数字计算机</a:t>
            </a:r>
            <a:r>
              <a:rPr lang="en-US" altLang="zh-CN" dirty="0" smtClean="0">
                <a:latin typeface="华文楷体" pitchFamily="2" charset="-122"/>
                <a:ea typeface="华文楷体" pitchFamily="2" charset="-122"/>
              </a:rPr>
              <a:t>ENIAC</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Electronic Numerical Integrator And calculator</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1946</a:t>
            </a:r>
            <a:r>
              <a:rPr lang="zh-CN" altLang="en-US" dirty="0" smtClean="0">
                <a:latin typeface="华文楷体" pitchFamily="2" charset="-122"/>
                <a:ea typeface="华文楷体" pitchFamily="2" charset="-122"/>
              </a:rPr>
              <a:t>年由美国宾夕法尼亚大学研制，字长</a:t>
            </a:r>
            <a:r>
              <a:rPr lang="en-US" altLang="zh-CN" dirty="0" smtClean="0">
                <a:latin typeface="华文楷体" pitchFamily="2" charset="-122"/>
                <a:ea typeface="华文楷体" pitchFamily="2" charset="-122"/>
              </a:rPr>
              <a:t>12</a:t>
            </a:r>
            <a:r>
              <a:rPr lang="zh-CN" altLang="en-US" dirty="0" smtClean="0">
                <a:latin typeface="华文楷体" pitchFamily="2" charset="-122"/>
                <a:ea typeface="华文楷体" pitchFamily="2" charset="-122"/>
              </a:rPr>
              <a:t>位，运算速度</a:t>
            </a:r>
            <a:r>
              <a:rPr lang="en-US" altLang="zh-CN" dirty="0" smtClean="0">
                <a:latin typeface="华文楷体" pitchFamily="2" charset="-122"/>
                <a:ea typeface="华文楷体" pitchFamily="2" charset="-122"/>
              </a:rPr>
              <a:t>5000</a:t>
            </a:r>
            <a:r>
              <a:rPr lang="zh-CN" altLang="en-US" dirty="0" smtClean="0">
                <a:latin typeface="华文楷体" pitchFamily="2" charset="-122"/>
                <a:ea typeface="华文楷体" pitchFamily="2" charset="-122"/>
              </a:rPr>
              <a:t>次</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秒，使用</a:t>
            </a:r>
            <a:r>
              <a:rPr lang="en-US" altLang="zh-CN" dirty="0" smtClean="0">
                <a:latin typeface="华文楷体" pitchFamily="2" charset="-122"/>
                <a:ea typeface="华文楷体" pitchFamily="2" charset="-122"/>
              </a:rPr>
              <a:t>18800</a:t>
            </a:r>
            <a:r>
              <a:rPr lang="zh-CN" altLang="en-US" dirty="0" smtClean="0">
                <a:latin typeface="华文楷体" pitchFamily="2" charset="-122"/>
                <a:ea typeface="华文楷体" pitchFamily="2" charset="-122"/>
              </a:rPr>
              <a:t>个电子管、</a:t>
            </a:r>
            <a:r>
              <a:rPr lang="en-US" altLang="zh-CN" dirty="0" smtClean="0">
                <a:latin typeface="华文楷体" pitchFamily="2" charset="-122"/>
                <a:ea typeface="华文楷体" pitchFamily="2" charset="-122"/>
              </a:rPr>
              <a:t>1500</a:t>
            </a:r>
            <a:r>
              <a:rPr lang="zh-CN" altLang="en-US" dirty="0" smtClean="0">
                <a:latin typeface="华文楷体" pitchFamily="2" charset="-122"/>
                <a:ea typeface="华文楷体" pitchFamily="2" charset="-122"/>
              </a:rPr>
              <a:t>个继电器，功耗</a:t>
            </a:r>
            <a:r>
              <a:rPr lang="en-US" altLang="zh-CN" dirty="0" smtClean="0">
                <a:latin typeface="华文楷体" pitchFamily="2" charset="-122"/>
                <a:ea typeface="华文楷体" pitchFamily="2" charset="-122"/>
              </a:rPr>
              <a:t>150kw</a:t>
            </a:r>
            <a:r>
              <a:rPr lang="zh-CN" altLang="en-US" dirty="0" smtClean="0">
                <a:latin typeface="华文楷体" pitchFamily="2" charset="-122"/>
                <a:ea typeface="华文楷体" pitchFamily="2" charset="-122"/>
              </a:rPr>
              <a:t>，占地</a:t>
            </a:r>
            <a:r>
              <a:rPr lang="en-US" altLang="zh-CN" dirty="0" smtClean="0">
                <a:latin typeface="华文楷体" pitchFamily="2" charset="-122"/>
                <a:ea typeface="华文楷体" pitchFamily="2" charset="-122"/>
              </a:rPr>
              <a:t>170m2</a:t>
            </a:r>
            <a:r>
              <a:rPr lang="zh-CN" altLang="en-US" dirty="0" smtClean="0">
                <a:latin typeface="华文楷体" pitchFamily="2" charset="-122"/>
                <a:ea typeface="华文楷体" pitchFamily="2" charset="-122"/>
              </a:rPr>
              <a:t>，重达</a:t>
            </a:r>
            <a:r>
              <a:rPr lang="en-US" altLang="zh-CN" dirty="0" smtClean="0">
                <a:latin typeface="华文楷体" pitchFamily="2" charset="-122"/>
                <a:ea typeface="华文楷体" pitchFamily="2" charset="-122"/>
              </a:rPr>
              <a:t>30</a:t>
            </a:r>
            <a:r>
              <a:rPr lang="zh-CN" altLang="en-US" dirty="0" smtClean="0">
                <a:latin typeface="华文楷体" pitchFamily="2" charset="-122"/>
                <a:ea typeface="华文楷体" pitchFamily="2" charset="-122"/>
              </a:rPr>
              <a:t>吨，造价</a:t>
            </a:r>
            <a:r>
              <a:rPr lang="en-US" altLang="zh-CN" dirty="0" smtClean="0">
                <a:latin typeface="华文楷体" pitchFamily="2" charset="-122"/>
                <a:ea typeface="华文楷体" pitchFamily="2" charset="-122"/>
              </a:rPr>
              <a:t>100</a:t>
            </a:r>
            <a:r>
              <a:rPr lang="zh-CN" altLang="en-US" dirty="0" smtClean="0">
                <a:latin typeface="华文楷体" pitchFamily="2" charset="-122"/>
                <a:ea typeface="华文楷体" pitchFamily="2" charset="-122"/>
              </a:rPr>
              <a:t>万美元，如图</a:t>
            </a:r>
            <a:r>
              <a:rPr lang="en-US" altLang="zh-CN" dirty="0" smtClean="0">
                <a:latin typeface="华文楷体" pitchFamily="2" charset="-122"/>
                <a:ea typeface="华文楷体" pitchFamily="2" charset="-122"/>
              </a:rPr>
              <a:t>1.2</a:t>
            </a:r>
            <a:r>
              <a:rPr lang="zh-CN" altLang="en-US" dirty="0" smtClean="0">
                <a:latin typeface="华文楷体" pitchFamily="2" charset="-122"/>
                <a:ea typeface="华文楷体" pitchFamily="2" charset="-122"/>
              </a:rPr>
              <a:t>所示。</a:t>
            </a:r>
          </a:p>
          <a:p>
            <a:pPr eaLnBrk="1" hangingPunct="1">
              <a:lnSpc>
                <a:spcPct val="115000"/>
              </a:lnSpc>
              <a:spcBef>
                <a:spcPct val="20000"/>
              </a:spcBef>
              <a:buFontTx/>
              <a:buChar char="•"/>
            </a:pPr>
            <a:r>
              <a:rPr lang="en-US" altLang="zh-CN" dirty="0" smtClean="0"/>
              <a:t>2</a:t>
            </a:r>
            <a:r>
              <a:rPr lang="zh-CN" altLang="en-US" dirty="0" smtClean="0"/>
              <a:t>）</a:t>
            </a:r>
            <a:r>
              <a:rPr lang="zh-CN" altLang="en-US" sz="1200" b="1" dirty="0" smtClean="0">
                <a:latin typeface="华文楷体" pitchFamily="2" charset="-122"/>
                <a:ea typeface="华文楷体" pitchFamily="2" charset="-122"/>
              </a:rPr>
              <a:t>第二代，晶体管计算机时代（</a:t>
            </a:r>
            <a:r>
              <a:rPr lang="en-US" altLang="zh-CN" sz="1200" b="1" dirty="0" smtClean="0">
                <a:latin typeface="华文楷体" pitchFamily="2" charset="-122"/>
                <a:ea typeface="华文楷体" pitchFamily="2" charset="-122"/>
              </a:rPr>
              <a:t>1959</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1964</a:t>
            </a:r>
            <a:r>
              <a:rPr lang="zh-CN" altLang="en-US" sz="1200" b="1" dirty="0" smtClean="0">
                <a:latin typeface="华文楷体" pitchFamily="2" charset="-122"/>
                <a:ea typeface="华文楷体" pitchFamily="2" charset="-122"/>
              </a:rPr>
              <a:t>）</a:t>
            </a:r>
          </a:p>
          <a:p>
            <a:pPr eaLnBrk="1" hangingPunct="1">
              <a:lnSpc>
                <a:spcPct val="115000"/>
              </a:lnSpc>
              <a:spcBef>
                <a:spcPct val="20000"/>
              </a:spcBef>
            </a:pPr>
            <a:r>
              <a:rPr lang="zh-CN" altLang="en-US" sz="1200" b="1" dirty="0" smtClean="0">
                <a:latin typeface="华文楷体" pitchFamily="2" charset="-122"/>
                <a:ea typeface="华文楷体" pitchFamily="2" charset="-122"/>
              </a:rPr>
              <a:t>        晶体管，通常指的是晶体三极管，是用半导体材料制作出来、封装在一个金属壳内的带有三个管脚的小器件，</a:t>
            </a:r>
            <a:r>
              <a:rPr lang="en-US" altLang="zh-CN" sz="1200" b="1" dirty="0" smtClean="0">
                <a:latin typeface="华文楷体" pitchFamily="2" charset="-122"/>
                <a:ea typeface="华文楷体" pitchFamily="2" charset="-122"/>
              </a:rPr>
              <a:t>1958</a:t>
            </a:r>
            <a:r>
              <a:rPr lang="zh-CN" altLang="en-US" sz="1200" b="1" dirty="0" smtClean="0">
                <a:latin typeface="华文楷体" pitchFamily="2" charset="-122"/>
                <a:ea typeface="华文楷体" pitchFamily="2" charset="-122"/>
              </a:rPr>
              <a:t>年进入批量生产阶段。用它可以设计出实现反相功能的反相器线路，在此基础上，再实现出计算机使用的全部组合逻辑线路，和触发器、寄存器、计数器等各种时序逻辑线路。用分立的晶体管线路实现的计算机称为晶体管计算机。第二代计算机的体积和价格都下降了，使用的人也多起来了，计算机工业迅速发展，主要用于商业、大学教学和政府机关。</a:t>
            </a:r>
          </a:p>
          <a:p>
            <a:pPr eaLnBrk="1" hangingPunct="1">
              <a:lnSpc>
                <a:spcPct val="115000"/>
              </a:lnSpc>
              <a:spcBef>
                <a:spcPct val="20000"/>
              </a:spcBef>
              <a:buFontTx/>
              <a:buChar char="•"/>
            </a:pPr>
            <a:r>
              <a:rPr lang="en-US" altLang="zh-CN" dirty="0" smtClean="0"/>
              <a:t>3</a:t>
            </a:r>
            <a:r>
              <a:rPr lang="zh-CN" altLang="en-US" dirty="0" smtClean="0"/>
              <a:t>）</a:t>
            </a:r>
            <a:r>
              <a:rPr lang="zh-CN" altLang="en-US" sz="1200" b="1" dirty="0" smtClean="0">
                <a:latin typeface="华文楷体" pitchFamily="2" charset="-122"/>
                <a:ea typeface="华文楷体" pitchFamily="2" charset="-122"/>
              </a:rPr>
              <a:t>第三代，中小规模集成电路计算机时代（</a:t>
            </a:r>
            <a:r>
              <a:rPr lang="en-US" altLang="zh-CN" sz="1200" b="1" dirty="0" smtClean="0">
                <a:latin typeface="华文楷体" pitchFamily="2" charset="-122"/>
                <a:ea typeface="华文楷体" pitchFamily="2" charset="-122"/>
              </a:rPr>
              <a:t>1964</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1970</a:t>
            </a:r>
            <a:r>
              <a:rPr lang="zh-CN" altLang="en-US" sz="1200" b="1" dirty="0" smtClean="0">
                <a:latin typeface="华文楷体" pitchFamily="2" charset="-122"/>
                <a:ea typeface="华文楷体" pitchFamily="2" charset="-122"/>
              </a:rPr>
              <a:t>）</a:t>
            </a:r>
          </a:p>
          <a:p>
            <a:pPr eaLnBrk="1" hangingPunct="1">
              <a:lnSpc>
                <a:spcPct val="115000"/>
              </a:lnSpc>
              <a:spcBef>
                <a:spcPct val="20000"/>
              </a:spcBef>
            </a:pPr>
            <a:r>
              <a:rPr lang="zh-CN" altLang="en-US" sz="1200" b="1" dirty="0" smtClean="0">
                <a:latin typeface="华文楷体" pitchFamily="2" charset="-122"/>
                <a:ea typeface="华文楷体" pitchFamily="2" charset="-122"/>
              </a:rPr>
              <a:t>        集成电路（</a:t>
            </a:r>
            <a:r>
              <a:rPr lang="en-US" altLang="zh-CN" sz="1200" b="1" dirty="0" smtClean="0">
                <a:latin typeface="华文楷体" pitchFamily="2" charset="-122"/>
                <a:ea typeface="华文楷体" pitchFamily="2" charset="-122"/>
              </a:rPr>
              <a:t>Integrated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IC</a:t>
            </a:r>
            <a:r>
              <a:rPr lang="zh-CN" altLang="en-US" sz="1200" b="1" dirty="0" smtClean="0">
                <a:latin typeface="华文楷体" pitchFamily="2" charset="-122"/>
                <a:ea typeface="华文楷体" pitchFamily="2" charset="-122"/>
              </a:rPr>
              <a:t>）是做在晶片上的一个完整的电子电路，这个晶片比手指甲还小，却包含了几千个晶体管元件。计算机的数据存储、运算、传输以及控制功能基本上都是由具有逻辑功能的各类门电路组成实现的，而门电路又是由晶体管、电阻、电容等组成，因此集成电路制造技术的发展可以实现将成百上千个门电路全部制作在一块极小的硅片上，这种技术的应用使得计算机的体积大大缩小，并且降低了功耗，提高了计算机的可靠性。第三代计算机的代表是</a:t>
            </a:r>
            <a:r>
              <a:rPr lang="en-US" altLang="zh-CN" sz="1200" b="1" dirty="0" smtClean="0">
                <a:latin typeface="华文楷体" pitchFamily="2" charset="-122"/>
                <a:ea typeface="华文楷体" pitchFamily="2" charset="-122"/>
              </a:rPr>
              <a:t>IBM</a:t>
            </a:r>
            <a:r>
              <a:rPr lang="zh-CN" altLang="en-US" sz="1200" b="1" dirty="0" smtClean="0">
                <a:latin typeface="华文楷体" pitchFamily="2" charset="-122"/>
                <a:ea typeface="华文楷体" pitchFamily="2" charset="-122"/>
              </a:rPr>
              <a:t>公司花了</a:t>
            </a:r>
            <a:r>
              <a:rPr lang="en-US" altLang="zh-CN" sz="1200" b="1" dirty="0" smtClean="0">
                <a:latin typeface="华文楷体" pitchFamily="2" charset="-122"/>
                <a:ea typeface="华文楷体" pitchFamily="2" charset="-122"/>
              </a:rPr>
              <a:t>50</a:t>
            </a:r>
            <a:r>
              <a:rPr lang="zh-CN" altLang="en-US" sz="1200" b="1" dirty="0" smtClean="0">
                <a:latin typeface="华文楷体" pitchFamily="2" charset="-122"/>
                <a:ea typeface="华文楷体" pitchFamily="2" charset="-122"/>
              </a:rPr>
              <a:t>亿美元开发的</a:t>
            </a:r>
            <a:r>
              <a:rPr lang="en-US" altLang="zh-CN" sz="1200" b="1" dirty="0" smtClean="0">
                <a:latin typeface="华文楷体" pitchFamily="2" charset="-122"/>
                <a:ea typeface="华文楷体" pitchFamily="2" charset="-122"/>
              </a:rPr>
              <a:t>IBM 360</a:t>
            </a:r>
            <a:r>
              <a:rPr lang="zh-CN" altLang="en-US" sz="1200" b="1" dirty="0" smtClean="0">
                <a:latin typeface="华文楷体" pitchFamily="2" charset="-122"/>
                <a:ea typeface="华文楷体" pitchFamily="2" charset="-122"/>
              </a:rPr>
              <a:t>系列。</a:t>
            </a:r>
          </a:p>
          <a:p>
            <a:pPr eaLnBrk="1" hangingPunct="1">
              <a:lnSpc>
                <a:spcPct val="115000"/>
              </a:lnSpc>
              <a:spcBef>
                <a:spcPct val="50000"/>
              </a:spcBef>
              <a:buFontTx/>
              <a:buChar char="•"/>
            </a:pPr>
            <a:r>
              <a:rPr lang="en-US" altLang="zh-CN" dirty="0" smtClean="0"/>
              <a:t>4</a:t>
            </a:r>
            <a:r>
              <a:rPr lang="zh-CN" altLang="en-US" dirty="0" smtClean="0"/>
              <a:t>）</a:t>
            </a:r>
            <a:r>
              <a:rPr lang="zh-CN" altLang="en-US" sz="1200" b="1" dirty="0" smtClean="0">
                <a:latin typeface="华文楷体" pitchFamily="2" charset="-122"/>
                <a:ea typeface="华文楷体" pitchFamily="2" charset="-122"/>
              </a:rPr>
              <a:t>第四代，大规模、超大规模集成电路计算机时代（</a:t>
            </a:r>
            <a:r>
              <a:rPr lang="en-US" altLang="zh-CN" sz="1200" b="1" dirty="0" smtClean="0">
                <a:latin typeface="华文楷体" pitchFamily="2" charset="-122"/>
                <a:ea typeface="华文楷体" pitchFamily="2" charset="-122"/>
              </a:rPr>
              <a:t>1970 </a:t>
            </a:r>
            <a:r>
              <a:rPr lang="zh-CN" altLang="en-US" b="1" dirty="0" smtClean="0"/>
              <a:t>～</a:t>
            </a:r>
            <a:r>
              <a:rPr lang="zh-CN" altLang="en-US" sz="1200" b="1" dirty="0" smtClean="0">
                <a:latin typeface="华文楷体" pitchFamily="2" charset="-122"/>
                <a:ea typeface="华文楷体" pitchFamily="2" charset="-122"/>
              </a:rPr>
              <a:t>至今）</a:t>
            </a:r>
          </a:p>
          <a:p>
            <a:pPr algn="just" eaLnBrk="1" hangingPunct="1">
              <a:lnSpc>
                <a:spcPct val="115000"/>
              </a:lnSpc>
              <a:spcBef>
                <a:spcPct val="50000"/>
              </a:spcBef>
            </a:pPr>
            <a:r>
              <a:rPr lang="zh-CN" altLang="en-US" sz="1200" b="1" dirty="0" smtClean="0">
                <a:latin typeface="华文楷体" pitchFamily="2" charset="-122"/>
                <a:ea typeface="华文楷体" pitchFamily="2" charset="-122"/>
              </a:rPr>
              <a:t>         这个时代的计算机使用的元件依然是集成电路，不过，这种集成电路已经大大改善，它包含着几十万到上百万个晶体管，人们称之为大规模集成电路（</a:t>
            </a:r>
            <a:r>
              <a:rPr lang="en-US" altLang="zh-CN" sz="1200" b="1" dirty="0" err="1" smtClean="0">
                <a:latin typeface="华文楷体" pitchFamily="2" charset="-122"/>
                <a:ea typeface="华文楷体" pitchFamily="2" charset="-122"/>
              </a:rPr>
              <a:t>LargeScale</a:t>
            </a:r>
            <a:r>
              <a:rPr lang="en-US" altLang="zh-CN" sz="1200" b="1" dirty="0" smtClean="0">
                <a:latin typeface="华文楷体" pitchFamily="2" charset="-122"/>
                <a:ea typeface="华文楷体" pitchFamily="2" charset="-122"/>
              </a:rPr>
              <a:t> </a:t>
            </a:r>
            <a:r>
              <a:rPr lang="en-US" altLang="zh-CN" sz="1200" b="1" dirty="0" err="1" smtClean="0">
                <a:latin typeface="华文楷体" pitchFamily="2" charset="-122"/>
                <a:ea typeface="华文楷体" pitchFamily="2" charset="-122"/>
              </a:rPr>
              <a:t>lntegrated</a:t>
            </a:r>
            <a:r>
              <a:rPr lang="en-US" altLang="zh-CN" sz="1200" b="1" dirty="0" smtClean="0">
                <a:latin typeface="华文楷体" pitchFamily="2" charset="-122"/>
                <a:ea typeface="华文楷体" pitchFamily="2" charset="-122"/>
              </a:rPr>
              <a:t>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LSI</a:t>
            </a:r>
            <a:r>
              <a:rPr lang="zh-CN" altLang="en-US" sz="1200" b="1" dirty="0" smtClean="0">
                <a:latin typeface="华文楷体" pitchFamily="2" charset="-122"/>
                <a:ea typeface="华文楷体" pitchFamily="2" charset="-122"/>
              </a:rPr>
              <a:t>）和超大规模集成电路（</a:t>
            </a:r>
            <a:r>
              <a:rPr lang="en-US" altLang="zh-CN" sz="1200" b="1" dirty="0" smtClean="0">
                <a:latin typeface="华文楷体" pitchFamily="2" charset="-122"/>
                <a:ea typeface="华文楷体" pitchFamily="2" charset="-122"/>
              </a:rPr>
              <a:t>Very Large Scale </a:t>
            </a:r>
            <a:r>
              <a:rPr lang="en-US" altLang="zh-CN" sz="1200" b="1" dirty="0" err="1" smtClean="0">
                <a:latin typeface="华文楷体" pitchFamily="2" charset="-122"/>
                <a:ea typeface="华文楷体" pitchFamily="2" charset="-122"/>
              </a:rPr>
              <a:t>lntegrated</a:t>
            </a:r>
            <a:r>
              <a:rPr lang="en-US" altLang="zh-CN" sz="1200" b="1" dirty="0" smtClean="0">
                <a:latin typeface="华文楷体" pitchFamily="2" charset="-122"/>
                <a:ea typeface="华文楷体" pitchFamily="2" charset="-122"/>
              </a:rPr>
              <a:t>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VLSI</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1975</a:t>
            </a:r>
            <a:r>
              <a:rPr lang="zh-CN" altLang="en-US" sz="1200" b="1" dirty="0" smtClean="0">
                <a:latin typeface="华文楷体" pitchFamily="2" charset="-122"/>
                <a:ea typeface="华文楷体" pitchFamily="2" charset="-122"/>
              </a:rPr>
              <a:t>年，美国</a:t>
            </a:r>
            <a:r>
              <a:rPr lang="en-US" altLang="zh-CN" sz="1200" b="1" dirty="0" smtClean="0">
                <a:latin typeface="华文楷体" pitchFamily="2" charset="-122"/>
                <a:ea typeface="华文楷体" pitchFamily="2" charset="-122"/>
              </a:rPr>
              <a:t>1BM</a:t>
            </a:r>
            <a:r>
              <a:rPr lang="zh-CN" altLang="en-US" sz="1200" b="1" dirty="0" smtClean="0">
                <a:latin typeface="华文楷体" pitchFamily="2" charset="-122"/>
                <a:ea typeface="华文楷体" pitchFamily="2" charset="-122"/>
              </a:rPr>
              <a:t>公司推出了个人计算机</a:t>
            </a:r>
            <a:r>
              <a:rPr lang="en-US" altLang="zh-CN" sz="1200" b="1" dirty="0" smtClean="0">
                <a:latin typeface="华文楷体" pitchFamily="2" charset="-122"/>
                <a:ea typeface="华文楷体" pitchFamily="2" charset="-122"/>
              </a:rPr>
              <a:t>PC</a:t>
            </a:r>
            <a:r>
              <a:rPr lang="zh-CN" altLang="en-US" sz="1200" b="1" dirty="0" smtClean="0">
                <a:latin typeface="华文楷体" pitchFamily="2" charset="-122"/>
                <a:ea typeface="华文楷体" pitchFamily="2" charset="-122"/>
              </a:rPr>
              <a:t>（</a:t>
            </a:r>
            <a:r>
              <a:rPr lang="en-US" altLang="zh-CN" sz="1200" b="1" dirty="0" err="1" smtClean="0">
                <a:latin typeface="华文楷体" pitchFamily="2" charset="-122"/>
                <a:ea typeface="华文楷体" pitchFamily="2" charset="-122"/>
              </a:rPr>
              <a:t>PersonaI</a:t>
            </a:r>
            <a:r>
              <a:rPr lang="en-US" altLang="zh-CN" sz="1200" b="1" dirty="0" smtClean="0">
                <a:latin typeface="华文楷体" pitchFamily="2" charset="-122"/>
                <a:ea typeface="华文楷体" pitchFamily="2" charset="-122"/>
              </a:rPr>
              <a:t> Computer</a:t>
            </a:r>
            <a:r>
              <a:rPr lang="zh-CN" altLang="en-US" sz="1200" b="1" dirty="0" smtClean="0">
                <a:latin typeface="华文楷体" pitchFamily="2" charset="-122"/>
                <a:ea typeface="华文楷体" pitchFamily="2" charset="-122"/>
              </a:rPr>
              <a:t>），从此，人们对计算机不再陌生，计算机开始深入到人类生活的各个方面。</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3BFC3FA0-FDF8-4FD2-B9AB-97130184FCF2}" type="slidenum">
              <a:rPr lang="zh-CN" altLang="en-US" smtClean="0"/>
              <a:pPr>
                <a:defRPr/>
              </a:pPr>
              <a:t>19</a:t>
            </a:fld>
            <a:endParaRPr lang="en-US" altLang="zh-CN"/>
          </a:p>
        </p:txBody>
      </p:sp>
    </p:spTree>
    <p:extLst>
      <p:ext uri="{BB962C8B-B14F-4D97-AF65-F5344CB8AC3E}">
        <p14:creationId xmlns:p14="http://schemas.microsoft.com/office/powerpoint/2010/main" val="119870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7338" indent="-287338" algn="just" eaLnBrk="1" hangingPunct="1">
              <a:lnSpc>
                <a:spcPct val="90000"/>
              </a:lnSpc>
              <a:buFont typeface="Wingdings" pitchFamily="2" charset="2"/>
              <a:buNone/>
            </a:pPr>
            <a:r>
              <a:rPr lang="zh-CN" altLang="en-US" dirty="0" smtClean="0">
                <a:latin typeface="华文楷体" pitchFamily="2" charset="-122"/>
                <a:ea typeface="华文楷体" pitchFamily="2" charset="-122"/>
              </a:rPr>
              <a:t>根据制造计算机所使用的元器件的不同，电子计算机的发展依次经历了电子管时代、晶体管时代、中小规模集成电路时代、大规模和超大规模集成电路时代、甚大规模和极大规模集成电路时代等几个不同的发展阶段。</a:t>
            </a:r>
          </a:p>
          <a:p>
            <a:pPr marL="287338" indent="-287338" eaLnBrk="1" hangingPunct="1">
              <a:lnSpc>
                <a:spcPct val="90000"/>
              </a:lnSpc>
            </a:pPr>
            <a:r>
              <a:rPr lang="zh-CN" altLang="en-US" dirty="0" smtClean="0">
                <a:latin typeface="华文楷体" pitchFamily="2" charset="-122"/>
                <a:ea typeface="华文楷体" pitchFamily="2" charset="-122"/>
              </a:rPr>
              <a:t> 第一代，电子管计算机时代（</a:t>
            </a:r>
            <a:r>
              <a:rPr lang="en-US" altLang="zh-CN" dirty="0" smtClean="0">
                <a:latin typeface="华文楷体" pitchFamily="2" charset="-122"/>
                <a:ea typeface="华文楷体" pitchFamily="2" charset="-122"/>
              </a:rPr>
              <a:t>1946</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1959</a:t>
            </a:r>
            <a:r>
              <a:rPr lang="zh-CN" altLang="en-US" dirty="0" smtClean="0">
                <a:latin typeface="华文楷体" pitchFamily="2" charset="-122"/>
                <a:ea typeface="华文楷体" pitchFamily="2" charset="-122"/>
              </a:rPr>
              <a:t>）</a:t>
            </a:r>
          </a:p>
          <a:p>
            <a:pPr marL="287338" indent="-287338" algn="just" eaLnBrk="1" hangingPunct="1">
              <a:lnSpc>
                <a:spcPct val="90000"/>
              </a:lnSpc>
              <a:buFontTx/>
              <a:buNone/>
            </a:pPr>
            <a:r>
              <a:rPr lang="zh-CN" altLang="en-US" dirty="0" smtClean="0">
                <a:latin typeface="华文楷体" pitchFamily="2" charset="-122"/>
                <a:ea typeface="华文楷体" pitchFamily="2" charset="-122"/>
              </a:rPr>
              <a:t>           电子管是封装在玻璃外壳内的一种电真空器件，如图</a:t>
            </a:r>
            <a:r>
              <a:rPr lang="en-US" altLang="zh-CN" dirty="0" smtClean="0">
                <a:latin typeface="华文楷体" pitchFamily="2" charset="-122"/>
                <a:ea typeface="华文楷体" pitchFamily="2" charset="-122"/>
              </a:rPr>
              <a:t>1.1</a:t>
            </a:r>
            <a:r>
              <a:rPr lang="zh-CN" altLang="en-US" dirty="0" smtClean="0">
                <a:latin typeface="华文楷体" pitchFamily="2" charset="-122"/>
                <a:ea typeface="华文楷体" pitchFamily="2" charset="-122"/>
              </a:rPr>
              <a:t>所示。世界上第一台电子数字计算机</a:t>
            </a:r>
            <a:r>
              <a:rPr lang="en-US" altLang="zh-CN" dirty="0" smtClean="0">
                <a:latin typeface="华文楷体" pitchFamily="2" charset="-122"/>
                <a:ea typeface="华文楷体" pitchFamily="2" charset="-122"/>
              </a:rPr>
              <a:t>ENIAC</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Electronic Numerical Integrator And calculator</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1946</a:t>
            </a:r>
            <a:r>
              <a:rPr lang="zh-CN" altLang="en-US" dirty="0" smtClean="0">
                <a:latin typeface="华文楷体" pitchFamily="2" charset="-122"/>
                <a:ea typeface="华文楷体" pitchFamily="2" charset="-122"/>
              </a:rPr>
              <a:t>年由美国宾夕法尼亚大学研制，字长</a:t>
            </a:r>
            <a:r>
              <a:rPr lang="en-US" altLang="zh-CN" dirty="0" smtClean="0">
                <a:latin typeface="华文楷体" pitchFamily="2" charset="-122"/>
                <a:ea typeface="华文楷体" pitchFamily="2" charset="-122"/>
              </a:rPr>
              <a:t>12</a:t>
            </a:r>
            <a:r>
              <a:rPr lang="zh-CN" altLang="en-US" dirty="0" smtClean="0">
                <a:latin typeface="华文楷体" pitchFamily="2" charset="-122"/>
                <a:ea typeface="华文楷体" pitchFamily="2" charset="-122"/>
              </a:rPr>
              <a:t>位，运算速度</a:t>
            </a:r>
            <a:r>
              <a:rPr lang="en-US" altLang="zh-CN" dirty="0" smtClean="0">
                <a:latin typeface="华文楷体" pitchFamily="2" charset="-122"/>
                <a:ea typeface="华文楷体" pitchFamily="2" charset="-122"/>
              </a:rPr>
              <a:t>5000</a:t>
            </a:r>
            <a:r>
              <a:rPr lang="zh-CN" altLang="en-US" dirty="0" smtClean="0">
                <a:latin typeface="华文楷体" pitchFamily="2" charset="-122"/>
                <a:ea typeface="华文楷体" pitchFamily="2" charset="-122"/>
              </a:rPr>
              <a:t>次</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秒，使用</a:t>
            </a:r>
            <a:r>
              <a:rPr lang="en-US" altLang="zh-CN" dirty="0" smtClean="0">
                <a:latin typeface="华文楷体" pitchFamily="2" charset="-122"/>
                <a:ea typeface="华文楷体" pitchFamily="2" charset="-122"/>
              </a:rPr>
              <a:t>18800</a:t>
            </a:r>
            <a:r>
              <a:rPr lang="zh-CN" altLang="en-US" dirty="0" smtClean="0">
                <a:latin typeface="华文楷体" pitchFamily="2" charset="-122"/>
                <a:ea typeface="华文楷体" pitchFamily="2" charset="-122"/>
              </a:rPr>
              <a:t>个电子管、</a:t>
            </a:r>
            <a:r>
              <a:rPr lang="en-US" altLang="zh-CN" dirty="0" smtClean="0">
                <a:latin typeface="华文楷体" pitchFamily="2" charset="-122"/>
                <a:ea typeface="华文楷体" pitchFamily="2" charset="-122"/>
              </a:rPr>
              <a:t>1500</a:t>
            </a:r>
            <a:r>
              <a:rPr lang="zh-CN" altLang="en-US" dirty="0" smtClean="0">
                <a:latin typeface="华文楷体" pitchFamily="2" charset="-122"/>
                <a:ea typeface="华文楷体" pitchFamily="2" charset="-122"/>
              </a:rPr>
              <a:t>个继电器，功耗</a:t>
            </a:r>
            <a:r>
              <a:rPr lang="en-US" altLang="zh-CN" dirty="0" smtClean="0">
                <a:latin typeface="华文楷体" pitchFamily="2" charset="-122"/>
                <a:ea typeface="华文楷体" pitchFamily="2" charset="-122"/>
              </a:rPr>
              <a:t>150kw</a:t>
            </a:r>
            <a:r>
              <a:rPr lang="zh-CN" altLang="en-US" dirty="0" smtClean="0">
                <a:latin typeface="华文楷体" pitchFamily="2" charset="-122"/>
                <a:ea typeface="华文楷体" pitchFamily="2" charset="-122"/>
              </a:rPr>
              <a:t>，占地</a:t>
            </a:r>
            <a:r>
              <a:rPr lang="en-US" altLang="zh-CN" dirty="0" smtClean="0">
                <a:latin typeface="华文楷体" pitchFamily="2" charset="-122"/>
                <a:ea typeface="华文楷体" pitchFamily="2" charset="-122"/>
              </a:rPr>
              <a:t>170m2</a:t>
            </a:r>
            <a:r>
              <a:rPr lang="zh-CN" altLang="en-US" dirty="0" smtClean="0">
                <a:latin typeface="华文楷体" pitchFamily="2" charset="-122"/>
                <a:ea typeface="华文楷体" pitchFamily="2" charset="-122"/>
              </a:rPr>
              <a:t>，重达</a:t>
            </a:r>
            <a:r>
              <a:rPr lang="en-US" altLang="zh-CN" dirty="0" smtClean="0">
                <a:latin typeface="华文楷体" pitchFamily="2" charset="-122"/>
                <a:ea typeface="华文楷体" pitchFamily="2" charset="-122"/>
              </a:rPr>
              <a:t>30</a:t>
            </a:r>
            <a:r>
              <a:rPr lang="zh-CN" altLang="en-US" dirty="0" smtClean="0">
                <a:latin typeface="华文楷体" pitchFamily="2" charset="-122"/>
                <a:ea typeface="华文楷体" pitchFamily="2" charset="-122"/>
              </a:rPr>
              <a:t>吨，造价</a:t>
            </a:r>
            <a:r>
              <a:rPr lang="en-US" altLang="zh-CN" dirty="0" smtClean="0">
                <a:latin typeface="华文楷体" pitchFamily="2" charset="-122"/>
                <a:ea typeface="华文楷体" pitchFamily="2" charset="-122"/>
              </a:rPr>
              <a:t>100</a:t>
            </a:r>
            <a:r>
              <a:rPr lang="zh-CN" altLang="en-US" dirty="0" smtClean="0">
                <a:latin typeface="华文楷体" pitchFamily="2" charset="-122"/>
                <a:ea typeface="华文楷体" pitchFamily="2" charset="-122"/>
              </a:rPr>
              <a:t>万美元，如图</a:t>
            </a:r>
            <a:r>
              <a:rPr lang="en-US" altLang="zh-CN" dirty="0" smtClean="0">
                <a:latin typeface="华文楷体" pitchFamily="2" charset="-122"/>
                <a:ea typeface="华文楷体" pitchFamily="2" charset="-122"/>
              </a:rPr>
              <a:t>1.2</a:t>
            </a:r>
            <a:r>
              <a:rPr lang="zh-CN" altLang="en-US" dirty="0" smtClean="0">
                <a:latin typeface="华文楷体" pitchFamily="2" charset="-122"/>
                <a:ea typeface="华文楷体" pitchFamily="2" charset="-122"/>
              </a:rPr>
              <a:t>所示。</a:t>
            </a:r>
          </a:p>
          <a:p>
            <a:pPr eaLnBrk="1" hangingPunct="1">
              <a:lnSpc>
                <a:spcPct val="115000"/>
              </a:lnSpc>
              <a:spcBef>
                <a:spcPct val="20000"/>
              </a:spcBef>
              <a:buFontTx/>
              <a:buChar char="•"/>
            </a:pPr>
            <a:r>
              <a:rPr lang="en-US" altLang="zh-CN" dirty="0" smtClean="0"/>
              <a:t>2</a:t>
            </a:r>
            <a:r>
              <a:rPr lang="zh-CN" altLang="en-US" dirty="0" smtClean="0"/>
              <a:t>）</a:t>
            </a:r>
            <a:r>
              <a:rPr lang="zh-CN" altLang="en-US" sz="1200" b="1" dirty="0" smtClean="0">
                <a:latin typeface="华文楷体" pitchFamily="2" charset="-122"/>
                <a:ea typeface="华文楷体" pitchFamily="2" charset="-122"/>
              </a:rPr>
              <a:t>第二代，晶体管计算机时代（</a:t>
            </a:r>
            <a:r>
              <a:rPr lang="en-US" altLang="zh-CN" sz="1200" b="1" dirty="0" smtClean="0">
                <a:latin typeface="华文楷体" pitchFamily="2" charset="-122"/>
                <a:ea typeface="华文楷体" pitchFamily="2" charset="-122"/>
              </a:rPr>
              <a:t>1959</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1964</a:t>
            </a:r>
            <a:r>
              <a:rPr lang="zh-CN" altLang="en-US" sz="1200" b="1" dirty="0" smtClean="0">
                <a:latin typeface="华文楷体" pitchFamily="2" charset="-122"/>
                <a:ea typeface="华文楷体" pitchFamily="2" charset="-122"/>
              </a:rPr>
              <a:t>）</a:t>
            </a:r>
          </a:p>
          <a:p>
            <a:pPr eaLnBrk="1" hangingPunct="1">
              <a:lnSpc>
                <a:spcPct val="115000"/>
              </a:lnSpc>
              <a:spcBef>
                <a:spcPct val="20000"/>
              </a:spcBef>
            </a:pPr>
            <a:r>
              <a:rPr lang="zh-CN" altLang="en-US" sz="1200" b="1" dirty="0" smtClean="0">
                <a:latin typeface="华文楷体" pitchFamily="2" charset="-122"/>
                <a:ea typeface="华文楷体" pitchFamily="2" charset="-122"/>
              </a:rPr>
              <a:t>        晶体管，通常指的是晶体三极管，是用半导体材料制作出来、封装在一个金属壳内的带有三个管脚的小器件，</a:t>
            </a:r>
            <a:r>
              <a:rPr lang="en-US" altLang="zh-CN" sz="1200" b="1" dirty="0" smtClean="0">
                <a:latin typeface="华文楷体" pitchFamily="2" charset="-122"/>
                <a:ea typeface="华文楷体" pitchFamily="2" charset="-122"/>
              </a:rPr>
              <a:t>1958</a:t>
            </a:r>
            <a:r>
              <a:rPr lang="zh-CN" altLang="en-US" sz="1200" b="1" dirty="0" smtClean="0">
                <a:latin typeface="华文楷体" pitchFamily="2" charset="-122"/>
                <a:ea typeface="华文楷体" pitchFamily="2" charset="-122"/>
              </a:rPr>
              <a:t>年进入批量生产阶段。用它可以设计出实现反相功能的反相器线路，在此基础上，再实现出计算机使用的全部组合逻辑线路，和触发器、寄存器、计数器等各种时序逻辑线路。用分立的晶体管线路实现的计算机称为晶体管计算机。第二代计算机的体积和价格都下降了，使用的人也多起来了，计算机工业迅速发展，主要用于商业、大学教学和政府机关。</a:t>
            </a:r>
          </a:p>
          <a:p>
            <a:pPr eaLnBrk="1" hangingPunct="1">
              <a:lnSpc>
                <a:spcPct val="115000"/>
              </a:lnSpc>
              <a:spcBef>
                <a:spcPct val="20000"/>
              </a:spcBef>
              <a:buFontTx/>
              <a:buChar char="•"/>
            </a:pPr>
            <a:r>
              <a:rPr lang="en-US" altLang="zh-CN" dirty="0" smtClean="0"/>
              <a:t>3</a:t>
            </a:r>
            <a:r>
              <a:rPr lang="zh-CN" altLang="en-US" dirty="0" smtClean="0"/>
              <a:t>）</a:t>
            </a:r>
            <a:r>
              <a:rPr lang="zh-CN" altLang="en-US" sz="1200" b="1" dirty="0" smtClean="0">
                <a:latin typeface="华文楷体" pitchFamily="2" charset="-122"/>
                <a:ea typeface="华文楷体" pitchFamily="2" charset="-122"/>
              </a:rPr>
              <a:t>第三代，中小规模集成电路计算机时代（</a:t>
            </a:r>
            <a:r>
              <a:rPr lang="en-US" altLang="zh-CN" sz="1200" b="1" dirty="0" smtClean="0">
                <a:latin typeface="华文楷体" pitchFamily="2" charset="-122"/>
                <a:ea typeface="华文楷体" pitchFamily="2" charset="-122"/>
              </a:rPr>
              <a:t>1964</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1970</a:t>
            </a:r>
            <a:r>
              <a:rPr lang="zh-CN" altLang="en-US" sz="1200" b="1" dirty="0" smtClean="0">
                <a:latin typeface="华文楷体" pitchFamily="2" charset="-122"/>
                <a:ea typeface="华文楷体" pitchFamily="2" charset="-122"/>
              </a:rPr>
              <a:t>）</a:t>
            </a:r>
          </a:p>
          <a:p>
            <a:pPr eaLnBrk="1" hangingPunct="1">
              <a:lnSpc>
                <a:spcPct val="115000"/>
              </a:lnSpc>
              <a:spcBef>
                <a:spcPct val="20000"/>
              </a:spcBef>
            </a:pPr>
            <a:r>
              <a:rPr lang="zh-CN" altLang="en-US" sz="1200" b="1" dirty="0" smtClean="0">
                <a:latin typeface="华文楷体" pitchFamily="2" charset="-122"/>
                <a:ea typeface="华文楷体" pitchFamily="2" charset="-122"/>
              </a:rPr>
              <a:t>        集成电路（</a:t>
            </a:r>
            <a:r>
              <a:rPr lang="en-US" altLang="zh-CN" sz="1200" b="1" dirty="0" smtClean="0">
                <a:latin typeface="华文楷体" pitchFamily="2" charset="-122"/>
                <a:ea typeface="华文楷体" pitchFamily="2" charset="-122"/>
              </a:rPr>
              <a:t>Integrated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IC</a:t>
            </a:r>
            <a:r>
              <a:rPr lang="zh-CN" altLang="en-US" sz="1200" b="1" dirty="0" smtClean="0">
                <a:latin typeface="华文楷体" pitchFamily="2" charset="-122"/>
                <a:ea typeface="华文楷体" pitchFamily="2" charset="-122"/>
              </a:rPr>
              <a:t>）是做在晶片上的一个完整的电子电路，这个晶片比手指甲还小，却包含了几千个晶体管元件。计算机的数据存储、运算、传输以及控制功能基本上都是由具有逻辑功能的各类门电路组成实现的，而门电路又是由晶体管、电阻、电容等组成，因此集成电路制造技术的发展可以实现将成百上千个门电路全部制作在一块极小的硅片上，这种技术的应用使得计算机的体积大大缩小，并且降低了功耗，提高了计算机的可靠性。第三代计算机的代表是</a:t>
            </a:r>
            <a:r>
              <a:rPr lang="en-US" altLang="zh-CN" sz="1200" b="1" dirty="0" smtClean="0">
                <a:latin typeface="华文楷体" pitchFamily="2" charset="-122"/>
                <a:ea typeface="华文楷体" pitchFamily="2" charset="-122"/>
              </a:rPr>
              <a:t>IBM</a:t>
            </a:r>
            <a:r>
              <a:rPr lang="zh-CN" altLang="en-US" sz="1200" b="1" dirty="0" smtClean="0">
                <a:latin typeface="华文楷体" pitchFamily="2" charset="-122"/>
                <a:ea typeface="华文楷体" pitchFamily="2" charset="-122"/>
              </a:rPr>
              <a:t>公司花了</a:t>
            </a:r>
            <a:r>
              <a:rPr lang="en-US" altLang="zh-CN" sz="1200" b="1" dirty="0" smtClean="0">
                <a:latin typeface="华文楷体" pitchFamily="2" charset="-122"/>
                <a:ea typeface="华文楷体" pitchFamily="2" charset="-122"/>
              </a:rPr>
              <a:t>50</a:t>
            </a:r>
            <a:r>
              <a:rPr lang="zh-CN" altLang="en-US" sz="1200" b="1" dirty="0" smtClean="0">
                <a:latin typeface="华文楷体" pitchFamily="2" charset="-122"/>
                <a:ea typeface="华文楷体" pitchFamily="2" charset="-122"/>
              </a:rPr>
              <a:t>亿美元开发的</a:t>
            </a:r>
            <a:r>
              <a:rPr lang="en-US" altLang="zh-CN" sz="1200" b="1" dirty="0" smtClean="0">
                <a:latin typeface="华文楷体" pitchFamily="2" charset="-122"/>
                <a:ea typeface="华文楷体" pitchFamily="2" charset="-122"/>
              </a:rPr>
              <a:t>IBM 360</a:t>
            </a:r>
            <a:r>
              <a:rPr lang="zh-CN" altLang="en-US" sz="1200" b="1" dirty="0" smtClean="0">
                <a:latin typeface="华文楷体" pitchFamily="2" charset="-122"/>
                <a:ea typeface="华文楷体" pitchFamily="2" charset="-122"/>
              </a:rPr>
              <a:t>系列。</a:t>
            </a:r>
          </a:p>
          <a:p>
            <a:pPr eaLnBrk="1" hangingPunct="1">
              <a:lnSpc>
                <a:spcPct val="115000"/>
              </a:lnSpc>
              <a:spcBef>
                <a:spcPct val="50000"/>
              </a:spcBef>
              <a:buFontTx/>
              <a:buChar char="•"/>
            </a:pPr>
            <a:r>
              <a:rPr lang="en-US" altLang="zh-CN" dirty="0" smtClean="0"/>
              <a:t>4</a:t>
            </a:r>
            <a:r>
              <a:rPr lang="zh-CN" altLang="en-US" dirty="0" smtClean="0"/>
              <a:t>）</a:t>
            </a:r>
            <a:r>
              <a:rPr lang="zh-CN" altLang="en-US" sz="1200" b="1" dirty="0" smtClean="0">
                <a:latin typeface="华文楷体" pitchFamily="2" charset="-122"/>
                <a:ea typeface="华文楷体" pitchFamily="2" charset="-122"/>
              </a:rPr>
              <a:t>第四代，大规模、超大规模集成电路计算机时代（</a:t>
            </a:r>
            <a:r>
              <a:rPr lang="en-US" altLang="zh-CN" sz="1200" b="1" dirty="0" smtClean="0">
                <a:latin typeface="华文楷体" pitchFamily="2" charset="-122"/>
                <a:ea typeface="华文楷体" pitchFamily="2" charset="-122"/>
              </a:rPr>
              <a:t>1970 </a:t>
            </a:r>
            <a:r>
              <a:rPr lang="zh-CN" altLang="en-US" b="1" dirty="0" smtClean="0"/>
              <a:t>～</a:t>
            </a:r>
            <a:r>
              <a:rPr lang="zh-CN" altLang="en-US" sz="1200" b="1" dirty="0" smtClean="0">
                <a:latin typeface="华文楷体" pitchFamily="2" charset="-122"/>
                <a:ea typeface="华文楷体" pitchFamily="2" charset="-122"/>
              </a:rPr>
              <a:t>至今）</a:t>
            </a:r>
          </a:p>
          <a:p>
            <a:pPr algn="just" eaLnBrk="1" hangingPunct="1">
              <a:lnSpc>
                <a:spcPct val="115000"/>
              </a:lnSpc>
              <a:spcBef>
                <a:spcPct val="50000"/>
              </a:spcBef>
            </a:pPr>
            <a:r>
              <a:rPr lang="zh-CN" altLang="en-US" sz="1200" b="1" dirty="0" smtClean="0">
                <a:latin typeface="华文楷体" pitchFamily="2" charset="-122"/>
                <a:ea typeface="华文楷体" pitchFamily="2" charset="-122"/>
              </a:rPr>
              <a:t>         这个时代的计算机使用的元件依然是集成电路，不过，这种集成电路已经大大改善，它包含着几十万到上百万个晶体管，人们称之为大规模集成电路（</a:t>
            </a:r>
            <a:r>
              <a:rPr lang="en-US" altLang="zh-CN" sz="1200" b="1" dirty="0" err="1" smtClean="0">
                <a:latin typeface="华文楷体" pitchFamily="2" charset="-122"/>
                <a:ea typeface="华文楷体" pitchFamily="2" charset="-122"/>
              </a:rPr>
              <a:t>LargeScale</a:t>
            </a:r>
            <a:r>
              <a:rPr lang="en-US" altLang="zh-CN" sz="1200" b="1" dirty="0" smtClean="0">
                <a:latin typeface="华文楷体" pitchFamily="2" charset="-122"/>
                <a:ea typeface="华文楷体" pitchFamily="2" charset="-122"/>
              </a:rPr>
              <a:t> </a:t>
            </a:r>
            <a:r>
              <a:rPr lang="en-US" altLang="zh-CN" sz="1200" b="1" dirty="0" err="1" smtClean="0">
                <a:latin typeface="华文楷体" pitchFamily="2" charset="-122"/>
                <a:ea typeface="华文楷体" pitchFamily="2" charset="-122"/>
              </a:rPr>
              <a:t>lntegrated</a:t>
            </a:r>
            <a:r>
              <a:rPr lang="en-US" altLang="zh-CN" sz="1200" b="1" dirty="0" smtClean="0">
                <a:latin typeface="华文楷体" pitchFamily="2" charset="-122"/>
                <a:ea typeface="华文楷体" pitchFamily="2" charset="-122"/>
              </a:rPr>
              <a:t>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LSI</a:t>
            </a:r>
            <a:r>
              <a:rPr lang="zh-CN" altLang="en-US" sz="1200" b="1" dirty="0" smtClean="0">
                <a:latin typeface="华文楷体" pitchFamily="2" charset="-122"/>
                <a:ea typeface="华文楷体" pitchFamily="2" charset="-122"/>
              </a:rPr>
              <a:t>）和超大规模集成电路（</a:t>
            </a:r>
            <a:r>
              <a:rPr lang="en-US" altLang="zh-CN" sz="1200" b="1" dirty="0" smtClean="0">
                <a:latin typeface="华文楷体" pitchFamily="2" charset="-122"/>
                <a:ea typeface="华文楷体" pitchFamily="2" charset="-122"/>
              </a:rPr>
              <a:t>Very Large Scale </a:t>
            </a:r>
            <a:r>
              <a:rPr lang="en-US" altLang="zh-CN" sz="1200" b="1" dirty="0" err="1" smtClean="0">
                <a:latin typeface="华文楷体" pitchFamily="2" charset="-122"/>
                <a:ea typeface="华文楷体" pitchFamily="2" charset="-122"/>
              </a:rPr>
              <a:t>lntegrated</a:t>
            </a:r>
            <a:r>
              <a:rPr lang="en-US" altLang="zh-CN" sz="1200" b="1" dirty="0" smtClean="0">
                <a:latin typeface="华文楷体" pitchFamily="2" charset="-122"/>
                <a:ea typeface="华文楷体" pitchFamily="2" charset="-122"/>
              </a:rPr>
              <a:t> Circuit</a:t>
            </a:r>
            <a:r>
              <a:rPr lang="zh-CN" altLang="en-US" sz="1200" b="1" dirty="0" smtClean="0">
                <a:latin typeface="华文楷体" pitchFamily="2" charset="-122"/>
                <a:ea typeface="华文楷体" pitchFamily="2" charset="-122"/>
              </a:rPr>
              <a:t>，简称</a:t>
            </a:r>
            <a:r>
              <a:rPr lang="en-US" altLang="zh-CN" sz="1200" b="1" dirty="0" smtClean="0">
                <a:latin typeface="华文楷体" pitchFamily="2" charset="-122"/>
                <a:ea typeface="华文楷体" pitchFamily="2" charset="-122"/>
              </a:rPr>
              <a:t>VLSI</a:t>
            </a:r>
            <a:r>
              <a:rPr lang="zh-CN" altLang="en-US" sz="1200" b="1" dirty="0" smtClean="0">
                <a:latin typeface="华文楷体" pitchFamily="2" charset="-122"/>
                <a:ea typeface="华文楷体" pitchFamily="2" charset="-122"/>
              </a:rPr>
              <a:t>）。</a:t>
            </a:r>
            <a:r>
              <a:rPr lang="en-US" altLang="zh-CN" sz="1200" b="1" dirty="0" smtClean="0">
                <a:latin typeface="华文楷体" pitchFamily="2" charset="-122"/>
                <a:ea typeface="华文楷体" pitchFamily="2" charset="-122"/>
              </a:rPr>
              <a:t>1975</a:t>
            </a:r>
            <a:r>
              <a:rPr lang="zh-CN" altLang="en-US" sz="1200" b="1" dirty="0" smtClean="0">
                <a:latin typeface="华文楷体" pitchFamily="2" charset="-122"/>
                <a:ea typeface="华文楷体" pitchFamily="2" charset="-122"/>
              </a:rPr>
              <a:t>年，美国</a:t>
            </a:r>
            <a:r>
              <a:rPr lang="en-US" altLang="zh-CN" sz="1200" b="1" dirty="0" smtClean="0">
                <a:latin typeface="华文楷体" pitchFamily="2" charset="-122"/>
                <a:ea typeface="华文楷体" pitchFamily="2" charset="-122"/>
              </a:rPr>
              <a:t>1BM</a:t>
            </a:r>
            <a:r>
              <a:rPr lang="zh-CN" altLang="en-US" sz="1200" b="1" dirty="0" smtClean="0">
                <a:latin typeface="华文楷体" pitchFamily="2" charset="-122"/>
                <a:ea typeface="华文楷体" pitchFamily="2" charset="-122"/>
              </a:rPr>
              <a:t>公司推出了个人计算机</a:t>
            </a:r>
            <a:r>
              <a:rPr lang="en-US" altLang="zh-CN" sz="1200" b="1" dirty="0" smtClean="0">
                <a:latin typeface="华文楷体" pitchFamily="2" charset="-122"/>
                <a:ea typeface="华文楷体" pitchFamily="2" charset="-122"/>
              </a:rPr>
              <a:t>PC</a:t>
            </a:r>
            <a:r>
              <a:rPr lang="zh-CN" altLang="en-US" sz="1200" b="1" dirty="0" smtClean="0">
                <a:latin typeface="华文楷体" pitchFamily="2" charset="-122"/>
                <a:ea typeface="华文楷体" pitchFamily="2" charset="-122"/>
              </a:rPr>
              <a:t>（</a:t>
            </a:r>
            <a:r>
              <a:rPr lang="en-US" altLang="zh-CN" sz="1200" b="1" dirty="0" err="1" smtClean="0">
                <a:latin typeface="华文楷体" pitchFamily="2" charset="-122"/>
                <a:ea typeface="华文楷体" pitchFamily="2" charset="-122"/>
              </a:rPr>
              <a:t>PersonaI</a:t>
            </a:r>
            <a:r>
              <a:rPr lang="en-US" altLang="zh-CN" sz="1200" b="1" dirty="0" smtClean="0">
                <a:latin typeface="华文楷体" pitchFamily="2" charset="-122"/>
                <a:ea typeface="华文楷体" pitchFamily="2" charset="-122"/>
              </a:rPr>
              <a:t> Computer</a:t>
            </a:r>
            <a:r>
              <a:rPr lang="zh-CN" altLang="en-US" sz="1200" b="1" dirty="0" smtClean="0">
                <a:latin typeface="华文楷体" pitchFamily="2" charset="-122"/>
                <a:ea typeface="华文楷体" pitchFamily="2" charset="-122"/>
              </a:rPr>
              <a:t>），从此，人们对计算机不再陌生，计算机开始深入到人类生活的各个方面。</a:t>
            </a:r>
          </a:p>
          <a:p>
            <a:endParaRPr lang="zh-CN" altLang="en-US" dirty="0"/>
          </a:p>
        </p:txBody>
      </p:sp>
      <p:sp>
        <p:nvSpPr>
          <p:cNvPr id="4" name="灯片编号占位符 3"/>
          <p:cNvSpPr>
            <a:spLocks noGrp="1"/>
          </p:cNvSpPr>
          <p:nvPr>
            <p:ph type="sldNum" sz="quarter" idx="10"/>
          </p:nvPr>
        </p:nvSpPr>
        <p:spPr/>
        <p:txBody>
          <a:bodyPr/>
          <a:lstStyle/>
          <a:p>
            <a:pPr>
              <a:defRPr/>
            </a:pPr>
            <a:fld id="{3BFC3FA0-FDF8-4FD2-B9AB-97130184FCF2}" type="slidenum">
              <a:rPr lang="zh-CN" altLang="en-US" smtClean="0"/>
              <a:pPr>
                <a:defRPr/>
              </a:pPr>
              <a:t>20</a:t>
            </a:fld>
            <a:endParaRPr lang="en-US" altLang="zh-CN"/>
          </a:p>
        </p:txBody>
      </p:sp>
    </p:spTree>
    <p:extLst>
      <p:ext uri="{BB962C8B-B14F-4D97-AF65-F5344CB8AC3E}">
        <p14:creationId xmlns:p14="http://schemas.microsoft.com/office/powerpoint/2010/main" val="2268384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xfrm>
            <a:off x="3829761" y="0"/>
            <a:ext cx="2929837" cy="4971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B991589-0451-4033-8067-8DE4D004FDC8}" type="datetime1">
              <a:rPr lang="zh-CN" altLang="en-US" sz="1200"/>
              <a:pPr eaLnBrk="1" hangingPunct="1"/>
              <a:t>2018-2-26</a:t>
            </a:fld>
            <a:endParaRPr lang="en-US" altLang="zh-CN" sz="1200"/>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0F4064C-7BF2-46B7-B357-5797B3688D38}" type="slidenum">
              <a:rPr lang="zh-CN" altLang="en-US" sz="1200"/>
              <a:pPr eaLnBrk="1" hangingPunct="1"/>
              <a:t>22</a:t>
            </a:fld>
            <a:endParaRPr lang="en-US" altLang="zh-CN" sz="1200"/>
          </a:p>
        </p:txBody>
      </p:sp>
      <p:sp>
        <p:nvSpPr>
          <p:cNvPr id="38916" name="Rectangle 2"/>
          <p:cNvSpPr>
            <a:spLocks noGrp="1" noRot="1" noChangeAspect="1" noChangeArrowheads="1" noTextEdit="1"/>
          </p:cNvSpPr>
          <p:nvPr>
            <p:ph type="sldImg"/>
          </p:nvPr>
        </p:nvSpPr>
        <p:spPr>
          <a:xfrm>
            <a:off x="3381375" y="2609850"/>
            <a:ext cx="0" cy="0"/>
          </a:xfrm>
          <a:ln/>
        </p:spPr>
      </p:sp>
      <p:sp>
        <p:nvSpPr>
          <p:cNvPr id="38917" name="Rectangle 3"/>
          <p:cNvSpPr>
            <a:spLocks noGrp="1" noChangeArrowheads="1"/>
          </p:cNvSpPr>
          <p:nvPr>
            <p:ph type="body" idx="1"/>
          </p:nvPr>
        </p:nvSpPr>
        <p:spPr>
          <a:xfrm>
            <a:off x="901489" y="6809587"/>
            <a:ext cx="1383534" cy="29862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3"/>
          <p:cNvSpPr>
            <a:spLocks noChangeArrowheads="1"/>
          </p:cNvSpPr>
          <p:nvPr/>
        </p:nvSpPr>
        <p:spPr bwMode="auto">
          <a:xfrm>
            <a:off x="481013" y="1316038"/>
            <a:ext cx="8443912" cy="4749800"/>
          </a:xfrm>
          <a:prstGeom prst="rect">
            <a:avLst/>
          </a:prstGeom>
          <a:noFill/>
          <a:ln w="9525">
            <a:noFill/>
            <a:miter lim="800000"/>
            <a:headEnd/>
            <a:tailEnd/>
          </a:ln>
          <a:effectLst/>
        </p:spPr>
        <p:txBody>
          <a:bodyPr/>
          <a:lstStyle/>
          <a:p>
            <a:pPr>
              <a:defRPr/>
            </a:pPr>
            <a:endParaRPr lang="en-US" altLang="en-US" sz="2400"/>
          </a:p>
        </p:txBody>
      </p:sp>
      <p:sp>
        <p:nvSpPr>
          <p:cNvPr id="3" name="Rectangle 4"/>
          <p:cNvSpPr>
            <a:spLocks noChangeArrowheads="1"/>
          </p:cNvSpPr>
          <p:nvPr/>
        </p:nvSpPr>
        <p:spPr bwMode="black">
          <a:xfrm>
            <a:off x="5724525" y="6499225"/>
            <a:ext cx="3306763" cy="244475"/>
          </a:xfrm>
          <a:prstGeom prst="rect">
            <a:avLst/>
          </a:prstGeom>
          <a:noFill/>
          <a:ln w="9525">
            <a:noFill/>
            <a:miter lim="800000"/>
            <a:headEnd/>
            <a:tailEnd/>
          </a:ln>
          <a:effectLst/>
        </p:spPr>
        <p:txBody>
          <a:bodyPr>
            <a:spAutoFit/>
          </a:bodyPr>
          <a:lstStyle/>
          <a:p>
            <a:pPr algn="r" eaLnBrk="0" hangingPunct="0">
              <a:defRPr/>
            </a:pPr>
            <a:r>
              <a:rPr lang="en-US" altLang="en-US" sz="1000" baseline="30000">
                <a:solidFill>
                  <a:srgbClr val="FFFFFF"/>
                </a:solidFill>
                <a:cs typeface="Arial" charset="0"/>
              </a:rPr>
              <a:t>©</a:t>
            </a:r>
            <a:endParaRPr lang="en-US" altLang="en-US" sz="1000">
              <a:solidFill>
                <a:srgbClr val="FFFFFF"/>
              </a:solidFill>
              <a:cs typeface="Arial" charset="0"/>
            </a:endParaRPr>
          </a:p>
        </p:txBody>
      </p:sp>
      <p:sp>
        <p:nvSpPr>
          <p:cNvPr id="4" name="Rectangle 5"/>
          <p:cNvSpPr>
            <a:spLocks noChangeArrowheads="1"/>
          </p:cNvSpPr>
          <p:nvPr/>
        </p:nvSpPr>
        <p:spPr bwMode="black">
          <a:xfrm>
            <a:off x="2124075" y="6537325"/>
            <a:ext cx="779463" cy="320675"/>
          </a:xfrm>
          <a:prstGeom prst="rect">
            <a:avLst/>
          </a:prstGeom>
          <a:noFill/>
          <a:ln w="9525" algn="ctr">
            <a:noFill/>
            <a:miter lim="800000"/>
            <a:headEnd/>
            <a:tailEnd/>
          </a:ln>
          <a:effectLst/>
        </p:spPr>
        <p:txBody>
          <a:bodyPr/>
          <a:lstStyle/>
          <a:p>
            <a:pPr>
              <a:spcBef>
                <a:spcPct val="50000"/>
              </a:spcBef>
              <a:defRPr/>
            </a:pPr>
            <a:fld id="{3EC62C62-F19B-4D62-9C7C-A5C77733B108}" type="slidenum">
              <a:rPr lang="en-US" altLang="en-US" sz="1000" b="1">
                <a:solidFill>
                  <a:srgbClr val="FFFFFF"/>
                </a:solidFill>
                <a:cs typeface="Arial" charset="0"/>
              </a:rPr>
              <a:pPr>
                <a:spcBef>
                  <a:spcPct val="50000"/>
                </a:spcBef>
                <a:defRPr/>
              </a:pPr>
              <a:t>‹#›</a:t>
            </a:fld>
            <a:endParaRPr lang="en-US" altLang="en-US" sz="1000" b="1">
              <a:solidFill>
                <a:srgbClr val="FFFFFF"/>
              </a:solidFill>
              <a:cs typeface="Arial" charset="0"/>
            </a:endParaRPr>
          </a:p>
        </p:txBody>
      </p:sp>
      <p:sp>
        <p:nvSpPr>
          <p:cNvPr id="5" name="Rectangle 6"/>
          <p:cNvSpPr>
            <a:spLocks noChangeArrowheads="1"/>
          </p:cNvSpPr>
          <p:nvPr/>
        </p:nvSpPr>
        <p:spPr bwMode="auto">
          <a:xfrm>
            <a:off x="4284663" y="6611938"/>
            <a:ext cx="3092450" cy="246062"/>
          </a:xfrm>
          <a:prstGeom prst="rect">
            <a:avLst/>
          </a:prstGeom>
          <a:noFill/>
          <a:ln w="9525">
            <a:noFill/>
            <a:miter lim="800000"/>
            <a:headEnd/>
            <a:tailEnd/>
          </a:ln>
          <a:effectLst/>
        </p:spPr>
        <p:txBody>
          <a:bodyPr/>
          <a:lstStyle/>
          <a:p>
            <a:pPr>
              <a:defRPr/>
            </a:pPr>
            <a:endParaRPr lang="en-US" altLang="zh-CN" sz="1000">
              <a:solidFill>
                <a:srgbClr val="FFFFFF"/>
              </a:solidFill>
              <a:cs typeface="Arial" charset="0"/>
            </a:endParaRPr>
          </a:p>
        </p:txBody>
      </p:sp>
      <p:sp>
        <p:nvSpPr>
          <p:cNvPr id="6" name="Line 7"/>
          <p:cNvSpPr>
            <a:spLocks noChangeShapeType="1"/>
          </p:cNvSpPr>
          <p:nvPr/>
        </p:nvSpPr>
        <p:spPr bwMode="black">
          <a:xfrm>
            <a:off x="990600" y="6470650"/>
            <a:ext cx="0" cy="192088"/>
          </a:xfrm>
          <a:prstGeom prst="line">
            <a:avLst/>
          </a:prstGeom>
          <a:noFill/>
          <a:ln w="9525">
            <a:solidFill>
              <a:srgbClr val="FFFFFF"/>
            </a:solidFill>
            <a:round/>
            <a:headEnd/>
            <a:tailEnd/>
          </a:ln>
          <a:effectLst/>
        </p:spPr>
        <p:txBody>
          <a:bodyPr wrap="none" anchor="ctr"/>
          <a:lstStyle/>
          <a:p>
            <a:pPr>
              <a:defRPr/>
            </a:pPr>
            <a:endParaRPr lang="zh-CN" altLang="en-US"/>
          </a:p>
        </p:txBody>
      </p:sp>
      <p:sp>
        <p:nvSpPr>
          <p:cNvPr id="8" name="Text Box 10"/>
          <p:cNvSpPr txBox="1">
            <a:spLocks noChangeArrowheads="1"/>
          </p:cNvSpPr>
          <p:nvPr/>
        </p:nvSpPr>
        <p:spPr bwMode="auto">
          <a:xfrm>
            <a:off x="1258888" y="981075"/>
            <a:ext cx="4392612" cy="366713"/>
          </a:xfrm>
          <a:prstGeom prst="rect">
            <a:avLst/>
          </a:prstGeom>
          <a:noFill/>
          <a:ln w="9525">
            <a:noFill/>
            <a:miter lim="800000"/>
            <a:headEnd/>
            <a:tailEnd/>
          </a:ln>
          <a:effectLst/>
        </p:spPr>
        <p:txBody>
          <a:bodyPr>
            <a:spAutoFit/>
          </a:bodyPr>
          <a:lstStyle/>
          <a:p>
            <a:pPr>
              <a:defRPr/>
            </a:pPr>
            <a:endParaRPr lang="zh-CN" altLang="en-US"/>
          </a:p>
        </p:txBody>
      </p:sp>
      <p:sp>
        <p:nvSpPr>
          <p:cNvPr id="9" name="Text Box 11"/>
          <p:cNvSpPr txBox="1">
            <a:spLocks noChangeArrowheads="1"/>
          </p:cNvSpPr>
          <p:nvPr/>
        </p:nvSpPr>
        <p:spPr bwMode="auto">
          <a:xfrm>
            <a:off x="827088" y="3506788"/>
            <a:ext cx="4681537" cy="366712"/>
          </a:xfrm>
          <a:prstGeom prst="rect">
            <a:avLst/>
          </a:prstGeom>
          <a:noFill/>
          <a:ln w="9525">
            <a:noFill/>
            <a:miter lim="800000"/>
            <a:headEnd/>
            <a:tailEnd/>
          </a:ln>
          <a:effectLst/>
        </p:spPr>
        <p:txBody>
          <a:bodyPr>
            <a:spAutoFit/>
          </a:bodyPr>
          <a:lstStyle/>
          <a:p>
            <a:pPr>
              <a:defRPr/>
            </a:pPr>
            <a:endParaRPr lang="zh-CN" altLang="en-US"/>
          </a:p>
        </p:txBody>
      </p:sp>
    </p:spTree>
  </p:cSld>
  <p:clrMapOvr>
    <a:masterClrMapping/>
  </p:clrMapOvr>
  <p:transition>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1981200" cy="476250"/>
          </a:xfrm>
          <a:prstGeom prst="rect">
            <a:avLst/>
          </a:prstGeom>
        </p:spPr>
        <p:txBody>
          <a:bodyPr/>
          <a:lstStyle>
            <a:lvl1pPr>
              <a:defRPr/>
            </a:lvl1pPr>
          </a:lstStyle>
          <a:p>
            <a:fld id="{2BF45A0B-997E-4011-988A-1450834434D9}" type="slidenum">
              <a:rPr lang="en-US" altLang="zh-CN"/>
              <a:pPr/>
              <a:t>‹#›</a:t>
            </a:fld>
            <a:endParaRPr lang="en-US" altLang="zh-CN"/>
          </a:p>
        </p:txBody>
      </p:sp>
    </p:spTree>
    <p:extLst>
      <p:ext uri="{BB962C8B-B14F-4D97-AF65-F5344CB8AC3E}">
        <p14:creationId xmlns:p14="http://schemas.microsoft.com/office/powerpoint/2010/main" val="281917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6245225"/>
            <a:ext cx="1981200" cy="47625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1981200" cy="476250"/>
          </a:xfrm>
          <a:prstGeom prst="rect">
            <a:avLst/>
          </a:prstGeom>
        </p:spPr>
        <p:txBody>
          <a:bodyPr/>
          <a:lstStyle>
            <a:lvl1pPr>
              <a:defRPr/>
            </a:lvl1pPr>
          </a:lstStyle>
          <a:p>
            <a:fld id="{B3E0F4ED-2498-4BC6-BF2D-A54788091784}" type="slidenum">
              <a:rPr lang="en-US" altLang="zh-CN"/>
              <a:pPr/>
              <a:t>‹#›</a:t>
            </a:fld>
            <a:endParaRPr lang="en-US" altLang="zh-CN"/>
          </a:p>
        </p:txBody>
      </p:sp>
    </p:spTree>
    <p:extLst>
      <p:ext uri="{BB962C8B-B14F-4D97-AF65-F5344CB8AC3E}">
        <p14:creationId xmlns:p14="http://schemas.microsoft.com/office/powerpoint/2010/main" val="3657256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5225"/>
            <a:ext cx="1981200" cy="47625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1981200" cy="476250"/>
          </a:xfrm>
          <a:prstGeom prst="rect">
            <a:avLst/>
          </a:prstGeom>
        </p:spPr>
        <p:txBody>
          <a:bodyPr/>
          <a:lstStyle>
            <a:lvl1pPr>
              <a:defRPr/>
            </a:lvl1pPr>
          </a:lstStyle>
          <a:p>
            <a:fld id="{EC719008-E80E-4F23-BC55-054D0155074E}" type="slidenum">
              <a:rPr lang="en-US" altLang="zh-CN"/>
              <a:pPr/>
              <a:t>‹#›</a:t>
            </a:fld>
            <a:endParaRPr lang="en-US" altLang="zh-CN"/>
          </a:p>
        </p:txBody>
      </p:sp>
    </p:spTree>
    <p:extLst>
      <p:ext uri="{BB962C8B-B14F-4D97-AF65-F5344CB8AC3E}">
        <p14:creationId xmlns:p14="http://schemas.microsoft.com/office/powerpoint/2010/main" val="138077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pic>
        <p:nvPicPr>
          <p:cNvPr id="4" name="图片 3" descr="院标.jpg"/>
          <p:cNvPicPr>
            <a:picLocks noChangeAspect="1"/>
          </p:cNvPicPr>
          <p:nvPr userDrawn="1"/>
        </p:nvPicPr>
        <p:blipFill>
          <a:blip r:embed="rId2" cstate="print"/>
          <a:stretch>
            <a:fillRect/>
          </a:stretch>
        </p:blipFill>
        <p:spPr>
          <a:xfrm>
            <a:off x="7215174" y="6213598"/>
            <a:ext cx="1928826" cy="644402"/>
          </a:xfrm>
          <a:prstGeom prst="rect">
            <a:avLst/>
          </a:prstGeom>
        </p:spPr>
      </p:pic>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852997" name="Text Box 5"/>
          <p:cNvSpPr txBox="1">
            <a:spLocks noChangeArrowheads="1"/>
          </p:cNvSpPr>
          <p:nvPr userDrawn="1"/>
        </p:nvSpPr>
        <p:spPr bwMode="auto">
          <a:xfrm>
            <a:off x="6588225" y="7938"/>
            <a:ext cx="2555776" cy="400110"/>
          </a:xfrm>
          <a:prstGeom prst="rect">
            <a:avLst/>
          </a:prstGeom>
          <a:noFill/>
          <a:ln w="9525">
            <a:noFill/>
            <a:miter lim="800000"/>
            <a:headEnd/>
            <a:tailEnd/>
          </a:ln>
          <a:effectLst/>
        </p:spPr>
        <p:txBody>
          <a:bodyPr wrap="square">
            <a:spAutoFit/>
          </a:bodyPr>
          <a:lstStyle/>
          <a:p>
            <a:pPr algn="ctr">
              <a:spcBef>
                <a:spcPct val="50000"/>
              </a:spcBef>
              <a:defRPr/>
            </a:pPr>
            <a:r>
              <a:rPr lang="zh-CN" altLang="en-US" sz="2000" dirty="0" smtClean="0">
                <a:ea typeface="楷体_GB2312" pitchFamily="49" charset="-122"/>
              </a:rPr>
              <a:t>嵌入式系统设计实践</a:t>
            </a:r>
            <a:endParaRPr lang="zh-CN" altLang="en-US" sz="2000" dirty="0">
              <a:ea typeface="楷体_GB2312" pitchFamily="49" charset="-122"/>
            </a:endParaRPr>
          </a:p>
        </p:txBody>
      </p:sp>
      <p:sp>
        <p:nvSpPr>
          <p:cNvPr id="6" name="标题占位符 5"/>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7" name="图片 6" descr="院标.jpg"/>
          <p:cNvPicPr>
            <a:picLocks noChangeAspect="1"/>
          </p:cNvPicPr>
          <p:nvPr userDrawn="1"/>
        </p:nvPicPr>
        <p:blipFill>
          <a:blip r:embed="rId17" cstate="print"/>
          <a:stretch>
            <a:fillRect/>
          </a:stretch>
        </p:blipFill>
        <p:spPr>
          <a:xfrm>
            <a:off x="7500958" y="6199672"/>
            <a:ext cx="1643042" cy="658328"/>
          </a:xfrm>
          <a:prstGeom prst="rect">
            <a:avLst/>
          </a:prstGeom>
        </p:spPr>
      </p:pic>
    </p:spTree>
  </p:cSld>
  <p:clrMap bg1="lt1" tx1="dk1" bg2="lt2" tx2="dk2" accent1="accent1" accent2="accent2" accent3="accent3" accent4="accent4" accent5="accent5" accent6="accent6" hlink="hlink" folHlink="folHlink"/>
  <p:sldLayoutIdLst>
    <p:sldLayoutId id="2147483760"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3" r:id="rId12"/>
    <p:sldLayoutId id="2147483764" r:id="rId13"/>
    <p:sldLayoutId id="2147483765" r:id="rId14"/>
  </p:sldLayoutIdLst>
  <p:transition>
    <p:random/>
  </p:transition>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pn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22.jpeg"/><Relationship Id="rId11" Type="http://schemas.openxmlformats.org/officeDocument/2006/relationships/image" Target="../media/image27.png"/><Relationship Id="rId5" Type="http://schemas.openxmlformats.org/officeDocument/2006/relationships/image" Target="../media/image21.jpe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2" Type="http://schemas.openxmlformats.org/officeDocument/2006/relationships/hyperlink" Target="mailto:&#26417;&#25935;&#29618;zhuminling@bistu.edu.c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285992"/>
            <a:ext cx="2000264" cy="707886"/>
          </a:xfrm>
          <a:prstGeom prst="rect">
            <a:avLst/>
          </a:prstGeom>
          <a:noFill/>
        </p:spPr>
        <p:txBody>
          <a:bodyPr wrap="square" rtlCol="0">
            <a:spAutoFit/>
          </a:bodyPr>
          <a:lstStyle/>
          <a:p>
            <a:r>
              <a:rPr lang="zh-CN" altLang="en-US" sz="4000" b="1" dirty="0" smtClean="0"/>
              <a:t>朱敏玲</a:t>
            </a:r>
            <a:r>
              <a:rPr lang="zh-CN" altLang="en-US" sz="2800" b="1" dirty="0" smtClean="0"/>
              <a:t>                     </a:t>
            </a:r>
            <a:endParaRPr lang="zh-CN" altLang="en-US" sz="2800" b="1" dirty="0"/>
          </a:p>
        </p:txBody>
      </p:sp>
      <p:sp>
        <p:nvSpPr>
          <p:cNvPr id="3" name="矩形 2"/>
          <p:cNvSpPr/>
          <p:nvPr/>
        </p:nvSpPr>
        <p:spPr>
          <a:xfrm>
            <a:off x="4394200" y="3917950"/>
            <a:ext cx="3550972" cy="523220"/>
          </a:xfrm>
          <a:prstGeom prst="rect">
            <a:avLst/>
          </a:prstGeom>
        </p:spPr>
        <p:txBody>
          <a:bodyPr wrap="none">
            <a:spAutoFit/>
          </a:bodyPr>
          <a:lstStyle/>
          <a:p>
            <a:r>
              <a:rPr lang="zh-CN" altLang="en-US" sz="2800" b="1" dirty="0" smtClean="0"/>
              <a:t>课程</a:t>
            </a:r>
            <a:r>
              <a:rPr lang="en-US" altLang="zh-CN" sz="2800" b="1" dirty="0" smtClean="0"/>
              <a:t>:</a:t>
            </a:r>
            <a:r>
              <a:rPr lang="zh-CN" altLang="en-US" sz="2800" b="1" dirty="0"/>
              <a:t>计算</a:t>
            </a:r>
            <a:r>
              <a:rPr lang="zh-CN" altLang="en-US" sz="2800" b="1" dirty="0" smtClean="0"/>
              <a:t>机组成原理</a:t>
            </a:r>
            <a:endParaRPr lang="en-US" altLang="zh-CN" sz="2800" b="1" dirty="0" smtClean="0"/>
          </a:p>
        </p:txBody>
      </p:sp>
      <p:sp>
        <p:nvSpPr>
          <p:cNvPr id="4" name="矩形 3"/>
          <p:cNvSpPr/>
          <p:nvPr/>
        </p:nvSpPr>
        <p:spPr>
          <a:xfrm>
            <a:off x="4211960" y="5229200"/>
            <a:ext cx="4572000" cy="683264"/>
          </a:xfrm>
          <a:prstGeom prst="rect">
            <a:avLst/>
          </a:prstGeom>
        </p:spPr>
        <p:txBody>
          <a:bodyPr>
            <a:spAutoFit/>
          </a:bodyPr>
          <a:lstStyle/>
          <a:p>
            <a:pPr>
              <a:lnSpc>
                <a:spcPct val="80000"/>
              </a:lnSpc>
            </a:pPr>
            <a:r>
              <a:rPr lang="en-US" altLang="zh-CN" sz="2400" dirty="0"/>
              <a:t>Email: </a:t>
            </a:r>
            <a:r>
              <a:rPr lang="en-US" altLang="zh-CN" sz="2400" dirty="0" smtClean="0"/>
              <a:t>zhuminling@bistu.edu.cn</a:t>
            </a:r>
          </a:p>
          <a:p>
            <a:pPr>
              <a:lnSpc>
                <a:spcPct val="80000"/>
              </a:lnSpc>
            </a:pPr>
            <a:r>
              <a:rPr lang="zh-CN" altLang="en-US" sz="2400" dirty="0" smtClean="0"/>
              <a:t>电话：</a:t>
            </a:r>
            <a:r>
              <a:rPr lang="en-US" altLang="zh-CN" sz="2400" dirty="0" smtClean="0"/>
              <a:t>15210906179</a:t>
            </a:r>
            <a:endParaRPr lang="en-US" altLang="zh-CN" sz="2400" dirty="0"/>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7"/>
          <p:cNvSpPr>
            <a:spLocks noChangeArrowheads="1"/>
          </p:cNvSpPr>
          <p:nvPr/>
        </p:nvSpPr>
        <p:spPr bwMode="auto">
          <a:xfrm>
            <a:off x="838200" y="1573213"/>
            <a:ext cx="3657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ct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pPr algn="l" eaLnBrk="1" hangingPunct="1"/>
            <a:r>
              <a:rPr lang="zh-CN" altLang="en-US" sz="2800" b="1" dirty="0">
                <a:solidFill>
                  <a:schemeClr val="tx2"/>
                </a:solidFill>
                <a:latin typeface="Verdana" pitchFamily="34" charset="0"/>
                <a:ea typeface="黑体" pitchFamily="49" charset="-122"/>
              </a:rPr>
              <a:t>授课时数和考核方式：</a:t>
            </a:r>
          </a:p>
        </p:txBody>
      </p:sp>
      <p:graphicFrame>
        <p:nvGraphicFramePr>
          <p:cNvPr id="15" name="Group 98"/>
          <p:cNvGraphicFramePr>
            <a:graphicFrameLocks noGrp="1"/>
          </p:cNvGraphicFramePr>
          <p:nvPr>
            <p:extLst>
              <p:ext uri="{D42A27DB-BD31-4B8C-83A1-F6EECF244321}">
                <p14:modId xmlns:p14="http://schemas.microsoft.com/office/powerpoint/2010/main" val="1456735868"/>
              </p:ext>
            </p:extLst>
          </p:nvPr>
        </p:nvGraphicFramePr>
        <p:xfrm>
          <a:off x="685800" y="2209800"/>
          <a:ext cx="7715250" cy="3849057"/>
        </p:xfrm>
        <a:graphic>
          <a:graphicData uri="http://schemas.openxmlformats.org/drawingml/2006/table">
            <a:tbl>
              <a:tblPr/>
              <a:tblGrid>
                <a:gridCol w="1447800"/>
                <a:gridCol w="933450"/>
                <a:gridCol w="990600"/>
                <a:gridCol w="1066800"/>
                <a:gridCol w="1828800"/>
                <a:gridCol w="1447800"/>
              </a:tblGrid>
              <a:tr h="69838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大纲要求授课时数</a:t>
                      </a:r>
                      <a:endPar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Arial" charset="0"/>
                        <a:ea typeface="宋体" pitchFamily="2" charset="-122"/>
                      </a:endParaRPr>
                    </a:p>
                  </a:txBody>
                  <a:tcPr marL="90000" marR="90000" marT="46792" marB="4679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讲课</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实验</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上机</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课程设计</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习题课</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r>
              <a:tr h="89596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48</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16</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比例</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实验</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报告</a:t>
                      </a: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10%+</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考勤</a:t>
                      </a: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10%)</a:t>
                      </a:r>
                      <a:endPar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endParaRP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20</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r>
              <a:tr h="126166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考试形式</a:t>
                      </a:r>
                    </a:p>
                  </a:txBody>
                  <a:tcPr marL="90000" marR="90000" marT="46792" marB="4679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开卷</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Tahoma" pitchFamily="34" charset="0"/>
                        <a:ea typeface="宋体" pitchFamily="2" charset="-122"/>
                      </a:endParaRP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平时</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作业</a:t>
                      </a: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考勤</a:t>
                      </a: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课堂表现</a:t>
                      </a: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10</a:t>
                      </a:r>
                      <a:r>
                        <a:rPr kumimoji="0" lang="zh-CN" altLang="en-US" sz="2400" b="1" i="0" u="none" strike="noStrike" cap="none" normalizeH="0" baseline="0" dirty="0" smtClean="0">
                          <a:ln>
                            <a:noFill/>
                          </a:ln>
                          <a:solidFill>
                            <a:srgbClr val="000000"/>
                          </a:solidFill>
                          <a:effectLst>
                            <a:outerShdw blurRad="38100" dist="38100" dir="2700000" algn="tl">
                              <a:srgbClr val="C0C0C0"/>
                            </a:outerShdw>
                          </a:effectLst>
                          <a:latin typeface="Arial" charset="0"/>
                          <a:ea typeface="宋体" pitchFamily="2" charset="-122"/>
                        </a:rPr>
                        <a:t>％</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r>
              <a:tr h="62696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tx2"/>
                          </a:solidFill>
                          <a:effectLst>
                            <a:outerShdw blurRad="38100" dist="38100" dir="2700000" algn="tl">
                              <a:srgbClr val="C0C0C0"/>
                            </a:outerShdw>
                          </a:effectLst>
                          <a:latin typeface="Arial" charset="0"/>
                          <a:ea typeface="宋体" pitchFamily="2" charset="-122"/>
                        </a:rPr>
                        <a:t>闭卷</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smtClean="0">
                        <a:ln>
                          <a:noFill/>
                        </a:ln>
                        <a:solidFill>
                          <a:srgbClr val="FF0F0F"/>
                        </a:solidFill>
                        <a:effectLst>
                          <a:outerShdw blurRad="38100" dist="38100" dir="2700000" algn="tl">
                            <a:srgbClr val="C0C0C0"/>
                          </a:outerShdw>
                        </a:effectLst>
                        <a:latin typeface="Tahoma" pitchFamily="34" charset="0"/>
                        <a:ea typeface="宋体" pitchFamily="2" charset="-122"/>
                      </a:endParaRP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rgbClr val="000000"/>
                          </a:solidFill>
                          <a:effectLst>
                            <a:outerShdw blurRad="38100" dist="38100" dir="2700000" algn="tl">
                              <a:srgbClr val="C0C0C0"/>
                            </a:outerShdw>
                          </a:effectLst>
                          <a:latin typeface="Arial" charset="0"/>
                          <a:ea typeface="宋体" pitchFamily="2" charset="-122"/>
                        </a:rPr>
                        <a:t>期末</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rgbClr val="FF0F0F"/>
                          </a:solidFill>
                          <a:effectLst>
                            <a:outerShdw blurRad="38100" dist="38100" dir="2700000" algn="tl">
                              <a:srgbClr val="C0C0C0"/>
                            </a:outerShdw>
                          </a:effectLst>
                          <a:latin typeface="Arial" charset="0"/>
                          <a:ea typeface="宋体" pitchFamily="2" charset="-122"/>
                        </a:rPr>
                        <a:t>70</a:t>
                      </a:r>
                      <a:r>
                        <a:rPr kumimoji="0" lang="zh-CN" altLang="en-US" sz="2400" b="1" i="0" u="none" strike="noStrike" cap="none" normalizeH="0" baseline="0" dirty="0" smtClean="0">
                          <a:ln>
                            <a:noFill/>
                          </a:ln>
                          <a:solidFill>
                            <a:srgbClr val="FF0F0F"/>
                          </a:solidFill>
                          <a:effectLst>
                            <a:outerShdw blurRad="38100" dist="38100" dir="2700000" algn="tl">
                              <a:srgbClr val="C0C0C0"/>
                            </a:outerShdw>
                          </a:effectLst>
                          <a:latin typeface="Arial" charset="0"/>
                          <a:ea typeface="宋体" pitchFamily="2" charset="-122"/>
                        </a:rPr>
                        <a:t>％</a:t>
                      </a:r>
                    </a:p>
                  </a:txBody>
                  <a:tcPr marT="45712" marB="45712" anchor="ctr" horzOverflow="overflow">
                    <a:lnL w="12700" cap="flat" cmpd="sng" algn="ctr">
                      <a:solidFill>
                        <a:srgbClr val="003366"/>
                      </a:solidFill>
                      <a:prstDash val="solid"/>
                      <a:miter lim="800000"/>
                      <a:headEnd type="none" w="med" len="med"/>
                      <a:tailEnd type="none" w="med" len="med"/>
                    </a:lnL>
                    <a:lnR w="12700" cap="flat" cmpd="sng" algn="ctr">
                      <a:solidFill>
                        <a:srgbClr val="003366"/>
                      </a:solidFill>
                      <a:prstDash val="solid"/>
                      <a:miter lim="800000"/>
                      <a:headEnd type="none" w="med" len="med"/>
                      <a:tailEnd type="none" w="med" len="med"/>
                    </a:lnR>
                    <a:lnT w="12700" cap="flat" cmpd="sng" algn="ctr">
                      <a:solidFill>
                        <a:srgbClr val="003366"/>
                      </a:solidFill>
                      <a:prstDash val="solid"/>
                      <a:miter lim="800000"/>
                      <a:headEnd type="none" w="med" len="med"/>
                      <a:tailEnd type="none" w="med" len="med"/>
                    </a:lnT>
                    <a:lnB w="12700" cap="flat" cmpd="sng" algn="ctr">
                      <a:solidFill>
                        <a:srgbClr val="003366"/>
                      </a:solidFill>
                      <a:prstDash val="solid"/>
                      <a:miter lim="800000"/>
                      <a:headEnd type="none" w="med" len="med"/>
                      <a:tailEnd type="none" w="med" len="med"/>
                    </a:lnB>
                    <a:lnTlToBr>
                      <a:noFill/>
                    </a:lnTlToBr>
                    <a:lnBlToTr>
                      <a:noFill/>
                    </a:lnBlToTr>
                    <a:noFill/>
                  </a:tcPr>
                </a:tc>
              </a:tr>
            </a:tbl>
          </a:graphicData>
        </a:graphic>
      </p:graphicFrame>
      <p:sp>
        <p:nvSpPr>
          <p:cNvPr id="16" name="Rectangle 46"/>
          <p:cNvSpPr>
            <a:spLocks noChangeArrowheads="1"/>
          </p:cNvSpPr>
          <p:nvPr/>
        </p:nvSpPr>
        <p:spPr bwMode="auto">
          <a:xfrm>
            <a:off x="3276600" y="5410200"/>
            <a:ext cx="488950" cy="457200"/>
          </a:xfrm>
          <a:prstGeom prst="rect">
            <a:avLst/>
          </a:prstGeom>
          <a:noFill/>
          <a:ln w="9525">
            <a:noFill/>
            <a:miter lim="800000"/>
            <a:headEnd/>
            <a:tailEnd/>
          </a:ln>
          <a:effectLst/>
        </p:spPr>
        <p:txBody>
          <a:bodyPr wrap="none">
            <a:spAutoFit/>
          </a:bodyPr>
          <a:lstStyle/>
          <a:p>
            <a:pPr algn="l" fontAlgn="t">
              <a:spcBef>
                <a:spcPct val="50000"/>
              </a:spcBef>
              <a:defRPr/>
            </a:pPr>
            <a:r>
              <a:rPr kumimoji="1" lang="zh-CN" altLang="en-US" sz="2400" b="1" dirty="0">
                <a:solidFill>
                  <a:srgbClr val="FF0F0F"/>
                </a:solidFill>
                <a:effectLst>
                  <a:outerShdw blurRad="38100" dist="38100" dir="2700000" algn="tl">
                    <a:srgbClr val="C0C0C0"/>
                  </a:outerShdw>
                </a:effectLst>
                <a:latin typeface="Tahoma" pitchFamily="34" charset="0"/>
                <a:ea typeface="楷体_GB2312" pitchFamily="49" charset="-122"/>
              </a:rPr>
              <a:t>√</a:t>
            </a:r>
          </a:p>
        </p:txBody>
      </p:sp>
      <p:sp>
        <p:nvSpPr>
          <p:cNvPr id="6" name="Rectangle 2"/>
          <p:cNvSpPr>
            <a:spLocks noGrp="1" noChangeArrowheads="1"/>
          </p:cNvSpPr>
          <p:nvPr>
            <p:ph type="title"/>
          </p:nvPr>
        </p:nvSpPr>
        <p:spPr bwMode="auto">
          <a:xfrm>
            <a:off x="0" y="25299"/>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Tree>
    <p:extLst>
      <p:ext uri="{BB962C8B-B14F-4D97-AF65-F5344CB8AC3E}">
        <p14:creationId xmlns:p14="http://schemas.microsoft.com/office/powerpoint/2010/main" val="2282350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7"/>
            <a:ext cx="8229600" cy="3672408"/>
          </a:xfrm>
        </p:spPr>
        <p:txBody>
          <a:bodyPr/>
          <a:lstStyle/>
          <a:p>
            <a:pPr eaLnBrk="1" hangingPunct="1">
              <a:buFont typeface="Wingdings" panose="05000000000000000000" pitchFamily="2" charset="2"/>
              <a:buChar char="u"/>
            </a:pPr>
            <a:r>
              <a:rPr lang="zh-CN" altLang="en-US" sz="3200" b="1" dirty="0"/>
              <a:t>课程的</a:t>
            </a:r>
            <a:r>
              <a:rPr lang="zh-CN" altLang="en-US" sz="3200" b="1" dirty="0" smtClean="0"/>
              <a:t>要求</a:t>
            </a:r>
            <a:endParaRPr lang="zh-CN" altLang="en-US" sz="3200" b="1" dirty="0"/>
          </a:p>
          <a:p>
            <a:pPr lvl="1" algn="just" eaLnBrk="1" hangingPunct="1">
              <a:buFont typeface="Wingdings" panose="05000000000000000000" pitchFamily="2" charset="2"/>
              <a:buChar char="Ø"/>
            </a:pPr>
            <a:r>
              <a:rPr lang="zh-CN" altLang="en-US" sz="2400" b="1" dirty="0" smtClean="0"/>
              <a:t>上课</a:t>
            </a:r>
            <a:r>
              <a:rPr lang="zh-CN" altLang="en-US" sz="2400" b="1" dirty="0"/>
              <a:t>要到，作业要交，上课随机点名，超过</a:t>
            </a:r>
            <a:r>
              <a:rPr lang="zh-CN" altLang="en-US" sz="2400" b="1" dirty="0" smtClean="0"/>
              <a:t>三分之一</a:t>
            </a:r>
            <a:r>
              <a:rPr lang="zh-CN" altLang="en-US" sz="2400" b="1" dirty="0"/>
              <a:t>　　　　不到取消考试资格。</a:t>
            </a:r>
          </a:p>
          <a:p>
            <a:pPr algn="just" eaLnBrk="1" hangingPunct="1">
              <a:buNone/>
            </a:pPr>
            <a:endParaRPr lang="zh-CN" altLang="en-US" sz="2400" b="1" dirty="0"/>
          </a:p>
          <a:p>
            <a:pPr lvl="1" algn="just" eaLnBrk="1" hangingPunct="1">
              <a:buFont typeface="Wingdings" pitchFamily="2" charset="2"/>
              <a:buChar char="Ø"/>
            </a:pPr>
            <a:r>
              <a:rPr lang="zh-CN" altLang="en-US" sz="2400" b="1" dirty="0" smtClean="0"/>
              <a:t>实验</a:t>
            </a:r>
            <a:r>
              <a:rPr lang="zh-CN" altLang="en-US" sz="2400" b="1" dirty="0"/>
              <a:t>每个同学都必须做，实验没完成者（不参加</a:t>
            </a:r>
            <a:r>
              <a:rPr lang="zh-CN" altLang="en-US" sz="2400" b="1" dirty="0" smtClean="0"/>
              <a:t>实</a:t>
            </a:r>
            <a:r>
              <a:rPr lang="zh-CN" altLang="en-US" sz="2400" b="1" dirty="0"/>
              <a:t>　　　　验）取消考试资格。</a:t>
            </a:r>
          </a:p>
          <a:p>
            <a:pPr algn="just" eaLnBrk="1" hangingPunct="1">
              <a:buFont typeface="Wingdings" pitchFamily="2" charset="2"/>
              <a:buChar char="Ø"/>
            </a:pPr>
            <a:endParaRPr lang="zh-CN" altLang="en-US" sz="2400" b="1" dirty="0"/>
          </a:p>
          <a:p>
            <a:pPr lvl="1" algn="just" eaLnBrk="1" hangingPunct="1">
              <a:buFont typeface="Wingdings" pitchFamily="2" charset="2"/>
              <a:buChar char="Ø"/>
            </a:pPr>
            <a:r>
              <a:rPr lang="zh-CN" altLang="en-US" sz="2400" b="1" dirty="0" smtClean="0"/>
              <a:t>上课</a:t>
            </a:r>
            <a:r>
              <a:rPr lang="zh-CN" altLang="en-US" sz="2400" b="1" dirty="0"/>
              <a:t>要做好笔记，期末闭卷考试。</a:t>
            </a:r>
          </a:p>
          <a:p>
            <a:endParaRPr lang="zh-CN" altLang="en-US" dirty="0"/>
          </a:p>
        </p:txBody>
      </p:sp>
      <p:sp>
        <p:nvSpPr>
          <p:cNvPr id="4" name="Rectangle 2"/>
          <p:cNvSpPr txBox="1">
            <a:spLocks noChangeArrowheads="1"/>
          </p:cNvSpPr>
          <p:nvPr/>
        </p:nvSpPr>
        <p:spPr bwMode="auto">
          <a:xfrm>
            <a:off x="0" y="25299"/>
            <a:ext cx="8229600" cy="1143000"/>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fontScale="90000" lnSpcReduction="20000"/>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zh-CN" altLang="en-US" sz="4800" b="1" i="1" kern="0" smtClean="0"/>
              <a:t>课程信息</a:t>
            </a:r>
            <a:r>
              <a:rPr lang="zh-CN" altLang="en-US" sz="4800" kern="0" smtClean="0"/>
              <a:t/>
            </a:r>
            <a:br>
              <a:rPr lang="zh-CN" altLang="en-US" sz="4800" kern="0" smtClean="0"/>
            </a:br>
            <a:endParaRPr lang="zh-CN" altLang="en-US" sz="4800" b="1" i="1" kern="0" dirty="0" smtClean="0"/>
          </a:p>
        </p:txBody>
      </p:sp>
    </p:spTree>
    <p:extLst>
      <p:ext uri="{BB962C8B-B14F-4D97-AF65-F5344CB8AC3E}">
        <p14:creationId xmlns:p14="http://schemas.microsoft.com/office/powerpoint/2010/main" val="3504068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rrowheads="1"/>
          </p:cNvSpPr>
          <p:nvPr/>
        </p:nvSpPr>
        <p:spPr bwMode="auto">
          <a:xfrm>
            <a:off x="5638800" y="3019425"/>
            <a:ext cx="2286000" cy="2314575"/>
          </a:xfrm>
          <a:prstGeom prst="roundRect">
            <a:avLst>
              <a:gd name="adj" fmla="val 16667"/>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endParaRPr lang="zh-CN" altLang="en-US">
              <a:latin typeface="Verdana" pitchFamily="34" charset="0"/>
              <a:ea typeface="宋体" pitchFamily="2" charset="-122"/>
            </a:endParaRPr>
          </a:p>
        </p:txBody>
      </p:sp>
      <p:sp>
        <p:nvSpPr>
          <p:cNvPr id="5" name="AutoShape 4"/>
          <p:cNvSpPr>
            <a:spLocks noChangeArrowheads="1"/>
          </p:cNvSpPr>
          <p:nvPr/>
        </p:nvSpPr>
        <p:spPr bwMode="auto">
          <a:xfrm>
            <a:off x="1371600" y="3019425"/>
            <a:ext cx="2286000" cy="2314575"/>
          </a:xfrm>
          <a:prstGeom prst="roundRect">
            <a:avLst>
              <a:gd name="adj" fmla="val 16667"/>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endParaRPr lang="zh-CN" altLang="en-US">
              <a:latin typeface="Verdana" pitchFamily="34" charset="0"/>
              <a:ea typeface="宋体" pitchFamily="2" charset="-122"/>
            </a:endParaRPr>
          </a:p>
        </p:txBody>
      </p:sp>
      <p:sp>
        <p:nvSpPr>
          <p:cNvPr id="6" name="Text Box 5"/>
          <p:cNvSpPr txBox="1">
            <a:spLocks noChangeArrowheads="1"/>
          </p:cNvSpPr>
          <p:nvPr/>
        </p:nvSpPr>
        <p:spPr bwMode="auto">
          <a:xfrm>
            <a:off x="1619250" y="3582988"/>
            <a:ext cx="1885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pPr algn="l"/>
            <a:r>
              <a:rPr lang="zh-CN" altLang="en-US" sz="2800" b="1">
                <a:solidFill>
                  <a:srgbClr val="000000"/>
                </a:solidFill>
                <a:ea typeface="宋体" pitchFamily="2" charset="-122"/>
              </a:rPr>
              <a:t>课代表？</a:t>
            </a:r>
            <a:endParaRPr lang="zh-CN" altLang="en-US" sz="2800">
              <a:solidFill>
                <a:srgbClr val="000000"/>
              </a:solidFill>
              <a:ea typeface="宋体" pitchFamily="2" charset="-122"/>
            </a:endParaRPr>
          </a:p>
        </p:txBody>
      </p:sp>
      <p:sp>
        <p:nvSpPr>
          <p:cNvPr id="7" name="Freeform 6"/>
          <p:cNvSpPr>
            <a:spLocks/>
          </p:cNvSpPr>
          <p:nvPr/>
        </p:nvSpPr>
        <p:spPr bwMode="gray">
          <a:xfrm>
            <a:off x="3298825" y="2922588"/>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a:defRPr/>
            </a:pPr>
            <a:endParaRPr lang="zh-CN" altLang="en-US"/>
          </a:p>
        </p:txBody>
      </p:sp>
      <p:sp>
        <p:nvSpPr>
          <p:cNvPr id="8" name="AutoShape 7"/>
          <p:cNvSpPr>
            <a:spLocks noChangeAspect="1" noChangeArrowheads="1" noTextEdit="1"/>
          </p:cNvSpPr>
          <p:nvPr/>
        </p:nvSpPr>
        <p:spPr bwMode="gray">
          <a:xfrm flipH="1">
            <a:off x="4945063" y="29194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 name="Freeform 8"/>
          <p:cNvSpPr>
            <a:spLocks/>
          </p:cNvSpPr>
          <p:nvPr/>
        </p:nvSpPr>
        <p:spPr bwMode="gray">
          <a:xfrm flipH="1">
            <a:off x="4951413" y="2922588"/>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a:defRPr/>
            </a:pPr>
            <a:endParaRPr lang="zh-CN" altLang="en-US"/>
          </a:p>
        </p:txBody>
      </p:sp>
      <p:grpSp>
        <p:nvGrpSpPr>
          <p:cNvPr id="10" name="Group 9"/>
          <p:cNvGrpSpPr>
            <a:grpSpLocks/>
          </p:cNvGrpSpPr>
          <p:nvPr/>
        </p:nvGrpSpPr>
        <p:grpSpPr bwMode="auto">
          <a:xfrm>
            <a:off x="3124200" y="1295400"/>
            <a:ext cx="2998788" cy="1601788"/>
            <a:chOff x="1997" y="1314"/>
            <a:chExt cx="1889" cy="1009"/>
          </a:xfrm>
        </p:grpSpPr>
        <p:grpSp>
          <p:nvGrpSpPr>
            <p:cNvPr id="11" name="Group 10"/>
            <p:cNvGrpSpPr>
              <a:grpSpLocks/>
            </p:cNvGrpSpPr>
            <p:nvPr/>
          </p:nvGrpSpPr>
          <p:grpSpPr bwMode="auto">
            <a:xfrm>
              <a:off x="1997" y="1404"/>
              <a:ext cx="1889" cy="919"/>
              <a:chOff x="1973" y="1027"/>
              <a:chExt cx="1926" cy="937"/>
            </a:xfrm>
          </p:grpSpPr>
          <p:sp>
            <p:nvSpPr>
              <p:cNvPr id="16" name="Oval 11"/>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a:defRPr/>
                </a:pPr>
                <a:endParaRPr lang="zh-CN" altLang="en-US"/>
              </a:p>
            </p:txBody>
          </p:sp>
          <p:sp>
            <p:nvSpPr>
              <p:cNvPr id="17" name="Oval 12"/>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a:defRPr/>
                </a:pPr>
                <a:endParaRPr lang="zh-CN" altLang="en-US"/>
              </a:p>
            </p:txBody>
          </p:sp>
        </p:grpSp>
        <p:sp>
          <p:nvSpPr>
            <p:cNvPr id="12" name="Oval 13"/>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a:defRPr/>
              </a:pPr>
              <a:endParaRPr lang="zh-CN" altLang="en-US"/>
            </a:p>
          </p:txBody>
        </p:sp>
        <p:sp>
          <p:nvSpPr>
            <p:cNvPr id="13" name="Oval 14"/>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a:defRPr/>
              </a:pPr>
              <a:endParaRPr lang="zh-CN" altLang="en-US"/>
            </a:p>
          </p:txBody>
        </p:sp>
        <p:sp>
          <p:nvSpPr>
            <p:cNvPr id="14" name="Oval 15"/>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a:defRPr/>
              </a:pPr>
              <a:endParaRPr lang="zh-CN" altLang="en-US"/>
            </a:p>
          </p:txBody>
        </p:sp>
        <p:sp>
          <p:nvSpPr>
            <p:cNvPr id="15" name="Oval 16"/>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a:defRPr/>
              </a:pPr>
              <a:endParaRPr lang="zh-CN" altLang="en-US"/>
            </a:p>
          </p:txBody>
        </p:sp>
      </p:grpSp>
      <p:sp>
        <p:nvSpPr>
          <p:cNvPr id="18" name="Text Box 17"/>
          <p:cNvSpPr txBox="1">
            <a:spLocks noChangeArrowheads="1"/>
          </p:cNvSpPr>
          <p:nvPr/>
        </p:nvSpPr>
        <p:spPr bwMode="auto">
          <a:xfrm>
            <a:off x="3886200" y="1463675"/>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r>
              <a:rPr lang="zh-CN" altLang="en-US" sz="3600" b="1">
                <a:solidFill>
                  <a:srgbClr val="000000"/>
                </a:solidFill>
                <a:ea typeface="黑体" pitchFamily="49" charset="-122"/>
              </a:rPr>
              <a:t>商量：</a:t>
            </a:r>
            <a:endParaRPr lang="zh-CN" altLang="en-US" sz="3600">
              <a:solidFill>
                <a:srgbClr val="000000"/>
              </a:solidFill>
              <a:ea typeface="黑体" pitchFamily="49" charset="-122"/>
            </a:endParaRPr>
          </a:p>
        </p:txBody>
      </p:sp>
      <p:sp>
        <p:nvSpPr>
          <p:cNvPr id="19" name="Text Box 18"/>
          <p:cNvSpPr txBox="1">
            <a:spLocks noChangeArrowheads="1"/>
          </p:cNvSpPr>
          <p:nvPr/>
        </p:nvSpPr>
        <p:spPr bwMode="auto">
          <a:xfrm>
            <a:off x="5715000" y="3095625"/>
            <a:ext cx="2286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algn="ctr" eaLnBrk="0" fontAlgn="base" hangingPunct="0">
              <a:spcBef>
                <a:spcPct val="0"/>
              </a:spcBef>
              <a:spcAft>
                <a:spcPct val="0"/>
              </a:spcAft>
              <a:defRPr>
                <a:solidFill>
                  <a:schemeClr val="tx1"/>
                </a:solidFill>
                <a:latin typeface="Arial" charset="0"/>
                <a:ea typeface="幼圆" pitchFamily="49" charset="-122"/>
              </a:defRPr>
            </a:lvl6pPr>
            <a:lvl7pPr marL="2971800" indent="-228600" algn="ctr" eaLnBrk="0" fontAlgn="base" hangingPunct="0">
              <a:spcBef>
                <a:spcPct val="0"/>
              </a:spcBef>
              <a:spcAft>
                <a:spcPct val="0"/>
              </a:spcAft>
              <a:defRPr>
                <a:solidFill>
                  <a:schemeClr val="tx1"/>
                </a:solidFill>
                <a:latin typeface="Arial" charset="0"/>
                <a:ea typeface="幼圆" pitchFamily="49" charset="-122"/>
              </a:defRPr>
            </a:lvl7pPr>
            <a:lvl8pPr marL="3429000" indent="-228600" algn="ctr" eaLnBrk="0" fontAlgn="base" hangingPunct="0">
              <a:spcBef>
                <a:spcPct val="0"/>
              </a:spcBef>
              <a:spcAft>
                <a:spcPct val="0"/>
              </a:spcAft>
              <a:defRPr>
                <a:solidFill>
                  <a:schemeClr val="tx1"/>
                </a:solidFill>
                <a:latin typeface="Arial" charset="0"/>
                <a:ea typeface="幼圆" pitchFamily="49" charset="-122"/>
              </a:defRPr>
            </a:lvl8pPr>
            <a:lvl9pPr marL="3886200" indent="-228600" algn="ctr" eaLnBrk="0" fontAlgn="base" hangingPunct="0">
              <a:spcBef>
                <a:spcPct val="0"/>
              </a:spcBef>
              <a:spcAft>
                <a:spcPct val="0"/>
              </a:spcAft>
              <a:defRPr>
                <a:solidFill>
                  <a:schemeClr val="tx1"/>
                </a:solidFill>
                <a:latin typeface="Arial" charset="0"/>
                <a:ea typeface="幼圆" pitchFamily="49" charset="-122"/>
              </a:defRPr>
            </a:lvl9pPr>
          </a:lstStyle>
          <a:p>
            <a:pPr algn="just"/>
            <a:r>
              <a:rPr lang="zh-CN" altLang="en-US" sz="2400" b="1" dirty="0">
                <a:solidFill>
                  <a:srgbClr val="000000"/>
                </a:solidFill>
                <a:ea typeface="宋体" pitchFamily="2" charset="-122"/>
              </a:rPr>
              <a:t>答疑时间？</a:t>
            </a:r>
          </a:p>
          <a:p>
            <a:pPr algn="just"/>
            <a:r>
              <a:rPr lang="zh-CN" altLang="en-US" sz="2400" b="1" dirty="0">
                <a:solidFill>
                  <a:srgbClr val="000000"/>
                </a:solidFill>
                <a:ea typeface="宋体" pitchFamily="2" charset="-122"/>
              </a:rPr>
              <a:t>每</a:t>
            </a:r>
            <a:r>
              <a:rPr lang="zh-CN" altLang="en-US" sz="2400" b="1" dirty="0" smtClean="0">
                <a:solidFill>
                  <a:srgbClr val="000000"/>
                </a:solidFill>
                <a:ea typeface="宋体" pitchFamily="2" charset="-122"/>
              </a:rPr>
              <a:t>周三</a:t>
            </a:r>
            <a:r>
              <a:rPr lang="zh-CN" altLang="en-US" sz="2400" b="1" dirty="0" smtClean="0">
                <a:solidFill>
                  <a:srgbClr val="000000"/>
                </a:solidFill>
                <a:ea typeface="宋体" pitchFamily="2" charset="-122"/>
              </a:rPr>
              <a:t>下午或者</a:t>
            </a:r>
            <a:r>
              <a:rPr lang="zh-CN" altLang="en-US" sz="2400" b="1" dirty="0">
                <a:solidFill>
                  <a:srgbClr val="000000"/>
                </a:solidFill>
                <a:ea typeface="宋体" pitchFamily="2" charset="-122"/>
              </a:rPr>
              <a:t>电话和邮件</a:t>
            </a:r>
          </a:p>
        </p:txBody>
      </p:sp>
      <p:sp>
        <p:nvSpPr>
          <p:cNvPr id="20" name="Rectangle 19"/>
          <p:cNvSpPr>
            <a:spLocks noChangeArrowheads="1"/>
          </p:cNvSpPr>
          <p:nvPr/>
        </p:nvSpPr>
        <p:spPr bwMode="auto">
          <a:xfrm>
            <a:off x="2026228" y="5794345"/>
            <a:ext cx="4831772" cy="40011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l" eaLnBrk="0" hangingPunct="0">
              <a:buFontTx/>
              <a:buChar char="•"/>
              <a:defRPr/>
            </a:pPr>
            <a:r>
              <a:rPr lang="zh-CN" altLang="en-US" sz="2000" b="1" dirty="0" smtClean="0">
                <a:solidFill>
                  <a:schemeClr val="tx2"/>
                </a:solidFill>
                <a:latin typeface="宋体" pitchFamily="2" charset="-122"/>
                <a:cs typeface="Times New Roman" pitchFamily="18" charset="0"/>
              </a:rPr>
              <a:t>答疑地点：教</a:t>
            </a:r>
            <a:r>
              <a:rPr lang="zh-CN" altLang="en-US" sz="2000" b="1" dirty="0">
                <a:solidFill>
                  <a:schemeClr val="tx2"/>
                </a:solidFill>
                <a:latin typeface="宋体" pitchFamily="2" charset="-122"/>
                <a:cs typeface="Times New Roman" pitchFamily="18" charset="0"/>
              </a:rPr>
              <a:t>三楼</a:t>
            </a:r>
            <a:r>
              <a:rPr lang="en-US" altLang="zh-CN" sz="2000" b="1" dirty="0" smtClean="0">
                <a:solidFill>
                  <a:schemeClr val="tx2"/>
                </a:solidFill>
                <a:latin typeface="宋体" pitchFamily="2" charset="-122"/>
                <a:cs typeface="Times New Roman" pitchFamily="18" charset="0"/>
              </a:rPr>
              <a:t>221</a:t>
            </a:r>
            <a:r>
              <a:rPr lang="zh-CN" altLang="en-US" sz="2000" b="1" dirty="0" smtClean="0">
                <a:solidFill>
                  <a:schemeClr val="tx2"/>
                </a:solidFill>
                <a:latin typeface="宋体" pitchFamily="2" charset="-122"/>
                <a:cs typeface="Times New Roman" pitchFamily="18" charset="0"/>
              </a:rPr>
              <a:t>（</a:t>
            </a:r>
            <a:r>
              <a:rPr lang="zh-CN" altLang="en-US" sz="2000" b="1" dirty="0">
                <a:solidFill>
                  <a:schemeClr val="tx2"/>
                </a:solidFill>
                <a:latin typeface="宋体" pitchFamily="2" charset="-122"/>
                <a:cs typeface="Times New Roman" pitchFamily="18" charset="0"/>
              </a:rPr>
              <a:t>计科教研室）</a:t>
            </a:r>
            <a:r>
              <a:rPr lang="zh-CN" altLang="en-US" sz="2000" b="1" dirty="0" smtClean="0">
                <a:solidFill>
                  <a:schemeClr val="tx2"/>
                </a:solidFill>
                <a:latin typeface="宋体" pitchFamily="2" charset="-122"/>
                <a:cs typeface="Times New Roman" pitchFamily="18" charset="0"/>
              </a:rPr>
              <a:t>；</a:t>
            </a:r>
            <a:endParaRPr lang="en-US" altLang="zh-CN" sz="2000" b="1" dirty="0" smtClean="0">
              <a:solidFill>
                <a:schemeClr val="tx2"/>
              </a:solidFill>
              <a:latin typeface="宋体" pitchFamily="2" charset="-122"/>
              <a:cs typeface="Times New Roman" pitchFamily="18" charset="0"/>
            </a:endParaRPr>
          </a:p>
        </p:txBody>
      </p:sp>
      <p:sp>
        <p:nvSpPr>
          <p:cNvPr id="21" name="Rectangle 2"/>
          <p:cNvSpPr>
            <a:spLocks noGrp="1" noChangeArrowheads="1"/>
          </p:cNvSpPr>
          <p:nvPr>
            <p:ph type="title"/>
          </p:nvPr>
        </p:nvSpPr>
        <p:spPr bwMode="auto">
          <a:xfrm>
            <a:off x="94781" y="2526"/>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Tree>
    <p:extLst>
      <p:ext uri="{BB962C8B-B14F-4D97-AF65-F5344CB8AC3E}">
        <p14:creationId xmlns:p14="http://schemas.microsoft.com/office/powerpoint/2010/main" val="29865852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from="(-#ppt_w/2)" to="(#ppt_x)" calcmode="lin" valueType="num">
                                      <p:cBhvr>
                                        <p:cTn id="7" dur="600" fill="hold">
                                          <p:stCondLst>
                                            <p:cond delay="0"/>
                                          </p:stCondLst>
                                        </p:cTn>
                                        <p:tgtEl>
                                          <p:spTgt spid="21"/>
                                        </p:tgtEl>
                                        <p:attrNameLst>
                                          <p:attrName>ppt_x</p:attrName>
                                        </p:attrNameLst>
                                      </p:cBhvr>
                                    </p:anim>
                                    <p:anim from="0" to="-1.0" calcmode="lin" valueType="num">
                                      <p:cBhvr>
                                        <p:cTn id="8" dur="200" decel="50000" autoRev="1" fill="hold">
                                          <p:stCondLst>
                                            <p:cond delay="600"/>
                                          </p:stCondLst>
                                        </p:cTn>
                                        <p:tgtEl>
                                          <p:spTgt spid="21"/>
                                        </p:tgtEl>
                                        <p:attrNameLst>
                                          <p:attrName>xshear</p:attrName>
                                        </p:attrNameLst>
                                      </p:cBhvr>
                                    </p:anim>
                                    <p:animScale>
                                      <p:cBhvr>
                                        <p:cTn id="9" dur="200" decel="100000" autoRev="1" fill="hold">
                                          <p:stCondLst>
                                            <p:cond delay="600"/>
                                          </p:stCondLst>
                                        </p:cTn>
                                        <p:tgtEl>
                                          <p:spTgt spid="21"/>
                                        </p:tgtEl>
                                      </p:cBhvr>
                                      <p:from x="100000" y="100000"/>
                                      <p:to x="80000" y="100000"/>
                                    </p:animScale>
                                    <p:anim by="(#ppt_h/3+#ppt_w*0.1)" calcmode="lin" valueType="num">
                                      <p:cBhvr additive="sum">
                                        <p:cTn id="10" dur="200" decel="100000" autoRev="1" fill="hold">
                                          <p:stCondLst>
                                            <p:cond delay="600"/>
                                          </p:stCondLst>
                                        </p:cTn>
                                        <p:tgtEl>
                                          <p:spTgt spid="2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547664" y="1700808"/>
            <a:ext cx="5837521" cy="1180728"/>
          </a:xfrm>
        </p:spPr>
        <p:txBody>
          <a:bodyPr/>
          <a:lstStyle/>
          <a:p>
            <a:r>
              <a:rPr lang="zh-CN" altLang="en-US" sz="4800" dirty="0" smtClean="0"/>
              <a:t>第一章   概论</a:t>
            </a:r>
            <a:endParaRPr lang="zh-CN" altLang="en-US" sz="4800" dirty="0"/>
          </a:p>
        </p:txBody>
      </p:sp>
      <p:sp>
        <p:nvSpPr>
          <p:cNvPr id="4" name="矩形 3"/>
          <p:cNvSpPr/>
          <p:nvPr/>
        </p:nvSpPr>
        <p:spPr>
          <a:xfrm>
            <a:off x="2051720" y="3073122"/>
            <a:ext cx="6367449" cy="2339102"/>
          </a:xfrm>
          <a:prstGeom prst="rect">
            <a:avLst/>
          </a:prstGeom>
        </p:spPr>
        <p:txBody>
          <a:bodyPr wrap="none">
            <a:spAutoFit/>
          </a:bodyPr>
          <a:lstStyle/>
          <a:p>
            <a:r>
              <a:rPr lang="en-US" altLang="zh-CN" sz="3200" dirty="0">
                <a:latin typeface="+mj-ea"/>
                <a:ea typeface="+mj-ea"/>
              </a:rPr>
              <a:t>1.1 </a:t>
            </a:r>
            <a:r>
              <a:rPr lang="zh-CN" altLang="en-US" sz="3200" dirty="0">
                <a:latin typeface="+mj-ea"/>
                <a:ea typeface="+mj-ea"/>
              </a:rPr>
              <a:t>计算机的基本概念</a:t>
            </a:r>
            <a:endParaRPr lang="en-US" altLang="zh-CN" sz="3200" dirty="0">
              <a:latin typeface="+mj-ea"/>
              <a:ea typeface="+mj-ea"/>
            </a:endParaRPr>
          </a:p>
          <a:p>
            <a:r>
              <a:rPr lang="en-US" altLang="zh-CN" sz="3200" dirty="0">
                <a:latin typeface="+mj-ea"/>
                <a:ea typeface="+mj-ea"/>
              </a:rPr>
              <a:t>1.2 </a:t>
            </a:r>
            <a:r>
              <a:rPr lang="zh-CN" altLang="en-US" sz="3200" dirty="0">
                <a:latin typeface="+mj-ea"/>
                <a:ea typeface="+mj-ea"/>
              </a:rPr>
              <a:t>计算机的发展史</a:t>
            </a:r>
            <a:endParaRPr lang="en-US" altLang="zh-CN" sz="3200" dirty="0">
              <a:latin typeface="+mj-ea"/>
              <a:ea typeface="+mj-ea"/>
            </a:endParaRPr>
          </a:p>
          <a:p>
            <a:r>
              <a:rPr lang="en-US" altLang="zh-CN" sz="3200" dirty="0">
                <a:latin typeface="+mj-ea"/>
                <a:ea typeface="+mj-ea"/>
              </a:rPr>
              <a:t>1.3 </a:t>
            </a:r>
            <a:r>
              <a:rPr lang="zh-CN" altLang="zh-CN" sz="3200" dirty="0">
                <a:latin typeface="+mj-ea"/>
                <a:ea typeface="+mj-ea"/>
              </a:rPr>
              <a:t>计算机系统的</a:t>
            </a:r>
            <a:r>
              <a:rPr lang="zh-CN" altLang="en-US" sz="3200" dirty="0">
                <a:latin typeface="+mj-ea"/>
                <a:ea typeface="+mj-ea"/>
              </a:rPr>
              <a:t>组织与</a:t>
            </a:r>
            <a:r>
              <a:rPr lang="zh-CN" altLang="zh-CN" sz="3200" dirty="0">
                <a:latin typeface="+mj-ea"/>
                <a:ea typeface="+mj-ea"/>
              </a:rPr>
              <a:t>层次结构</a:t>
            </a:r>
            <a:endParaRPr lang="en-US" altLang="zh-CN" sz="3200" dirty="0">
              <a:latin typeface="+mj-ea"/>
              <a:ea typeface="+mj-ea"/>
            </a:endParaRPr>
          </a:p>
          <a:p>
            <a:r>
              <a:rPr lang="en-US" altLang="zh-CN" sz="3200" dirty="0">
                <a:latin typeface="+mj-ea"/>
                <a:ea typeface="+mj-ea"/>
              </a:rPr>
              <a:t>1.4 </a:t>
            </a:r>
            <a:r>
              <a:rPr lang="zh-CN" altLang="en-US" sz="3200" dirty="0">
                <a:latin typeface="+mj-ea"/>
                <a:ea typeface="+mj-ea"/>
              </a:rPr>
              <a:t>数字计算机的特点与性能指标</a:t>
            </a:r>
          </a:p>
          <a:p>
            <a:endParaRPr lang="zh-CN" altLang="en-US" dirty="0"/>
          </a:p>
        </p:txBody>
      </p:sp>
    </p:spTree>
    <p:extLst>
      <p:ext uri="{BB962C8B-B14F-4D97-AF65-F5344CB8AC3E}">
        <p14:creationId xmlns:p14="http://schemas.microsoft.com/office/powerpoint/2010/main" val="1047023642"/>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541586" y="1340768"/>
            <a:ext cx="79375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nSpc>
                <a:spcPct val="90000"/>
              </a:lnSpc>
              <a:spcBef>
                <a:spcPct val="0"/>
              </a:spcBef>
              <a:buClrTx/>
              <a:buFont typeface="Wingdings" pitchFamily="2" charset="2"/>
              <a:buNone/>
            </a:pPr>
            <a:r>
              <a:rPr lang="zh-CN" altLang="en-US" sz="1600" b="1" dirty="0">
                <a:ea typeface="楷体_GB2312" pitchFamily="1" charset="-122"/>
              </a:rPr>
              <a:t>            </a:t>
            </a:r>
            <a:r>
              <a:rPr lang="zh-CN" altLang="en-US" sz="2800" b="1" dirty="0">
                <a:latin typeface="宋体" pitchFamily="2" charset="-122"/>
              </a:rPr>
              <a:t>美籍匈牙利数学家</a:t>
            </a:r>
            <a:r>
              <a:rPr lang="zh-CN" altLang="en-US" sz="2800" b="1" dirty="0">
                <a:solidFill>
                  <a:srgbClr val="FF3300"/>
                </a:solidFill>
                <a:latin typeface="宋体" pitchFamily="2" charset="-122"/>
                <a:ea typeface="黑体" pitchFamily="49" charset="-122"/>
              </a:rPr>
              <a:t>冯</a:t>
            </a:r>
            <a:r>
              <a:rPr lang="en-US" altLang="zh-CN" sz="2800" b="1" dirty="0">
                <a:solidFill>
                  <a:srgbClr val="FF3300"/>
                </a:solidFill>
                <a:ea typeface="黑体" pitchFamily="49" charset="-122"/>
              </a:rPr>
              <a:t>·</a:t>
            </a:r>
            <a:r>
              <a:rPr lang="zh-CN" altLang="en-US" sz="2800" b="1" dirty="0">
                <a:solidFill>
                  <a:srgbClr val="FF3300"/>
                </a:solidFill>
                <a:ea typeface="黑体" pitchFamily="49" charset="-122"/>
              </a:rPr>
              <a:t>诺依曼</a:t>
            </a:r>
            <a:r>
              <a:rPr lang="zh-CN" altLang="en-US" sz="2800" b="1" dirty="0"/>
              <a:t>总结了计算机的设计思想，提出了</a:t>
            </a:r>
            <a:r>
              <a:rPr lang="zh-CN" altLang="en-US" sz="2800" b="1" dirty="0">
                <a:latin typeface="宋体" pitchFamily="2" charset="-122"/>
              </a:rPr>
              <a:t>冯</a:t>
            </a:r>
            <a:r>
              <a:rPr lang="zh-CN" altLang="en-US" sz="2800" b="1" dirty="0"/>
              <a:t>．诺依曼体系结构，包括以下三个方面：</a:t>
            </a:r>
          </a:p>
          <a:p>
            <a:pPr marL="457200" indent="-457200">
              <a:lnSpc>
                <a:spcPct val="90000"/>
              </a:lnSpc>
              <a:spcBef>
                <a:spcPct val="0"/>
              </a:spcBef>
              <a:buClrTx/>
              <a:buFont typeface="Wingdings" panose="05000000000000000000" pitchFamily="2" charset="2"/>
              <a:buChar char="Ø"/>
            </a:pPr>
            <a:r>
              <a:rPr lang="zh-CN" altLang="en-US" b="1" dirty="0" smtClean="0">
                <a:ea typeface="隶书" pitchFamily="49" charset="-122"/>
              </a:rPr>
              <a:t>采用</a:t>
            </a:r>
            <a:r>
              <a:rPr lang="zh-CN" altLang="en-US" b="1" dirty="0">
                <a:ea typeface="隶书" pitchFamily="49" charset="-122"/>
              </a:rPr>
              <a:t>二进制代码形式表示信息（数据、指令）。</a:t>
            </a:r>
          </a:p>
          <a:p>
            <a:pPr marL="457200" indent="-457200">
              <a:lnSpc>
                <a:spcPct val="90000"/>
              </a:lnSpc>
              <a:spcBef>
                <a:spcPct val="0"/>
              </a:spcBef>
              <a:buClrTx/>
              <a:buFont typeface="Wingdings" panose="05000000000000000000" pitchFamily="2" charset="2"/>
              <a:buChar char="Ø"/>
            </a:pPr>
            <a:r>
              <a:rPr lang="zh-CN" altLang="en-US" b="1" dirty="0">
                <a:ea typeface="隶书" pitchFamily="49" charset="-122"/>
              </a:rPr>
              <a:t> </a:t>
            </a:r>
            <a:r>
              <a:rPr lang="zh-CN" altLang="en-US" b="1" dirty="0" smtClean="0">
                <a:ea typeface="隶书" pitchFamily="49" charset="-122"/>
              </a:rPr>
              <a:t>采用</a:t>
            </a:r>
            <a:r>
              <a:rPr lang="zh-CN" altLang="en-US" b="1" dirty="0">
                <a:ea typeface="隶书" pitchFamily="49" charset="-122"/>
              </a:rPr>
              <a:t>存储程序的工作方式。</a:t>
            </a:r>
          </a:p>
          <a:p>
            <a:pPr marL="457200" indent="-457200">
              <a:lnSpc>
                <a:spcPct val="90000"/>
              </a:lnSpc>
              <a:spcBef>
                <a:spcPct val="0"/>
              </a:spcBef>
              <a:buClrTx/>
              <a:buFont typeface="Wingdings" panose="05000000000000000000" pitchFamily="2" charset="2"/>
              <a:buChar char="Ø"/>
            </a:pPr>
            <a:r>
              <a:rPr lang="zh-CN" altLang="en-US" b="1" dirty="0">
                <a:ea typeface="隶书" pitchFamily="49" charset="-122"/>
              </a:rPr>
              <a:t> </a:t>
            </a:r>
            <a:r>
              <a:rPr lang="zh-CN" altLang="en-US" b="1" dirty="0" smtClean="0">
                <a:ea typeface="隶书" pitchFamily="49" charset="-122"/>
              </a:rPr>
              <a:t>计算机</a:t>
            </a:r>
            <a:r>
              <a:rPr lang="zh-CN" altLang="en-US" b="1" dirty="0">
                <a:ea typeface="隶书" pitchFamily="49" charset="-122"/>
              </a:rPr>
              <a:t>硬件系统由“运算器、控制器、存储器、输入设备、输出设备”等五大部件组成。</a:t>
            </a:r>
            <a:endParaRPr lang="zh-CN" altLang="en-US" dirty="0"/>
          </a:p>
        </p:txBody>
      </p:sp>
      <p:sp>
        <p:nvSpPr>
          <p:cNvPr id="4" name="Rectangle 2"/>
          <p:cNvSpPr txBox="1">
            <a:spLocks noChangeArrowheads="1"/>
          </p:cNvSpPr>
          <p:nvPr/>
        </p:nvSpPr>
        <p:spPr>
          <a:xfrm>
            <a:off x="395536" y="116632"/>
            <a:ext cx="8229600" cy="563563"/>
          </a:xfrm>
          <a:prstGeom prst="rect">
            <a:avLst/>
          </a:prstGeom>
        </p:spPr>
        <p:txBody>
          <a:bodyPr>
            <a:normAutofit fontScale="90000" lnSpcReduction="20000"/>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zh-CN" altLang="en-US" kern="0" smtClean="0">
                <a:ea typeface="宋体" pitchFamily="2" charset="-122"/>
              </a:rPr>
              <a:t>引言</a:t>
            </a:r>
            <a:endParaRPr lang="zh-CN" altLang="en-US" kern="0" dirty="0" smtClean="0">
              <a:ea typeface="宋体" pitchFamily="2" charset="-122"/>
            </a:endParaRPr>
          </a:p>
        </p:txBody>
      </p:sp>
      <p:sp>
        <p:nvSpPr>
          <p:cNvPr id="5" name="云形标注 14"/>
          <p:cNvSpPr>
            <a:spLocks noChangeArrowheads="1"/>
          </p:cNvSpPr>
          <p:nvPr/>
        </p:nvSpPr>
        <p:spPr bwMode="auto">
          <a:xfrm>
            <a:off x="7564254" y="2068920"/>
            <a:ext cx="1828800" cy="762000"/>
          </a:xfrm>
          <a:prstGeom prst="cloudCallout">
            <a:avLst>
              <a:gd name="adj1" fmla="val -140695"/>
              <a:gd name="adj2" fmla="val 47833"/>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zh-CN" altLang="en-US" sz="2400" b="1" dirty="0">
                <a:solidFill>
                  <a:srgbClr val="FF0000"/>
                </a:solidFill>
              </a:rPr>
              <a:t>思考</a:t>
            </a:r>
          </a:p>
        </p:txBody>
      </p:sp>
    </p:spTree>
    <p:extLst>
      <p:ext uri="{BB962C8B-B14F-4D97-AF65-F5344CB8AC3E}">
        <p14:creationId xmlns:p14="http://schemas.microsoft.com/office/powerpoint/2010/main" val="1247870645"/>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ppt_x"/>
                                          </p:val>
                                        </p:tav>
                                        <p:tav tm="100000">
                                          <p:val>
                                            <p:strVal val="#ppt_x"/>
                                          </p:val>
                                        </p:tav>
                                      </p:tavLst>
                                    </p:anim>
                                    <p:anim calcmode="lin" valueType="num">
                                      <p:cBhvr additive="base">
                                        <p:cTn id="8"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1859340"/>
            <a:ext cx="7848872" cy="3816429"/>
          </a:xfrm>
          <a:prstGeom prst="rect">
            <a:avLst/>
          </a:prstGeom>
        </p:spPr>
        <p:txBody>
          <a:bodyPr wrap="square">
            <a:spAutoFit/>
          </a:bodyPr>
          <a:lstStyle/>
          <a:p>
            <a:pPr marL="812800" indent="-812800" algn="just">
              <a:buFontTx/>
              <a:buNone/>
              <a:defRPr/>
            </a:pPr>
            <a:r>
              <a:rPr lang="zh-CN" altLang="en-US" sz="2800" dirty="0">
                <a:solidFill>
                  <a:srgbClr val="00B0F0"/>
                </a:solidFill>
                <a:latin typeface="隶书" pitchFamily="49" charset="-122"/>
                <a:ea typeface="隶书" pitchFamily="49" charset="-122"/>
              </a:rPr>
              <a:t>各种信息都采用二进制数的形式来传送、存储加工。</a:t>
            </a:r>
            <a:endParaRPr lang="en-US" altLang="zh-CN" sz="2800" dirty="0">
              <a:solidFill>
                <a:srgbClr val="00B0F0"/>
              </a:solidFill>
              <a:latin typeface="隶书" pitchFamily="49" charset="-122"/>
              <a:ea typeface="隶书" pitchFamily="49" charset="-122"/>
            </a:endParaRPr>
          </a:p>
          <a:p>
            <a:pPr marL="812800" indent="-812800">
              <a:buFont typeface="Wingdings" pitchFamily="2" charset="2"/>
              <a:buNone/>
              <a:defRPr/>
            </a:pPr>
            <a:endParaRPr lang="en-US" altLang="zh-CN" b="1" dirty="0">
              <a:solidFill>
                <a:schemeClr val="tx2"/>
              </a:solidFill>
              <a:effectLst>
                <a:outerShdw blurRad="38100" dist="38100" dir="2700000" algn="tl">
                  <a:srgbClr val="C0C0C0"/>
                </a:outerShdw>
              </a:effectLst>
              <a:latin typeface="宋体" pitchFamily="2" charset="-122"/>
            </a:endParaRPr>
          </a:p>
          <a:p>
            <a:pPr marL="812800" indent="-812800">
              <a:buFont typeface="Wingdings" pitchFamily="2" charset="2"/>
              <a:buNone/>
              <a:defRPr/>
            </a:pPr>
            <a:r>
              <a:rPr lang="zh-CN" altLang="en-US" sz="2400" b="1" dirty="0">
                <a:solidFill>
                  <a:schemeClr val="tx2"/>
                </a:solidFill>
                <a:effectLst>
                  <a:outerShdw blurRad="38100" dist="38100" dir="2700000" algn="tl">
                    <a:srgbClr val="C0C0C0"/>
                  </a:outerShdw>
                </a:effectLst>
                <a:latin typeface="宋体" pitchFamily="2" charset="-122"/>
              </a:rPr>
              <a:t>为什么常用二进制来表示数字并进行运算？。</a:t>
            </a:r>
            <a:endParaRPr lang="en-US" altLang="zh-CN" sz="2400" b="1" dirty="0">
              <a:solidFill>
                <a:schemeClr val="tx2"/>
              </a:solidFill>
              <a:effectLst>
                <a:outerShdw blurRad="38100" dist="38100" dir="2700000" algn="tl">
                  <a:srgbClr val="C0C0C0"/>
                </a:outerShdw>
              </a:effectLst>
              <a:latin typeface="宋体" pitchFamily="2" charset="-122"/>
            </a:endParaRPr>
          </a:p>
          <a:p>
            <a:pPr marL="812800" indent="-812800">
              <a:buFont typeface="Wingdings" pitchFamily="2" charset="2"/>
              <a:buNone/>
              <a:defRPr/>
            </a:pPr>
            <a:r>
              <a:rPr lang="zh-CN" altLang="en-US" sz="2400" b="1" dirty="0">
                <a:solidFill>
                  <a:schemeClr val="tx2"/>
                </a:solidFill>
                <a:effectLst>
                  <a:outerShdw blurRad="38100" dist="38100" dir="2700000" algn="tl">
                    <a:srgbClr val="C0C0C0"/>
                  </a:outerShdw>
                </a:effectLst>
                <a:latin typeface="宋体" pitchFamily="2" charset="-122"/>
              </a:rPr>
              <a:t>因为它具有如下特点：</a:t>
            </a:r>
            <a:endParaRPr lang="zh-CN" altLang="en-US" sz="2400" b="1" dirty="0">
              <a:solidFill>
                <a:schemeClr val="folHlink"/>
              </a:solidFill>
              <a:effectLst>
                <a:outerShdw blurRad="38100" dist="38100" dir="2700000" algn="tl">
                  <a:srgbClr val="C0C0C0"/>
                </a:outerShdw>
              </a:effectLst>
              <a:latin typeface="宋体" pitchFamily="2" charset="-122"/>
            </a:endParaRPr>
          </a:p>
          <a:p>
            <a:pPr marL="812800" indent="-812800">
              <a:buFont typeface="Wingdings" pitchFamily="2" charset="2"/>
              <a:buNone/>
              <a:defRPr/>
            </a:pPr>
            <a:r>
              <a:rPr lang="zh-CN" altLang="en-US" sz="2400" b="1" dirty="0">
                <a:solidFill>
                  <a:srgbClr val="003366"/>
                </a:solidFill>
                <a:effectLst>
                  <a:outerShdw blurRad="38100" dist="38100" dir="2700000" algn="tl">
                    <a:srgbClr val="C0C0C0"/>
                  </a:outerShdw>
                </a:effectLst>
                <a:latin typeface="宋体" pitchFamily="2" charset="-122"/>
              </a:rPr>
              <a:t>(1) 二进制数只有0或1两个数码，任何具有两个不同稳定状态的元件都可用来表示1位二制数， 例如， 晶体管的导通和截止， 脉冲信号的</a:t>
            </a:r>
            <a:r>
              <a:rPr lang="zh-CN" altLang="en-US" sz="2400" b="1" dirty="0">
                <a:solidFill>
                  <a:srgbClr val="003366"/>
                </a:solidFill>
                <a:effectLst>
                  <a:outerShdw blurRad="38100" dist="38100" dir="2700000" algn="tl">
                    <a:srgbClr val="C0C0C0"/>
                  </a:outerShdw>
                </a:effectLst>
                <a:latin typeface="Courier New" pitchFamily="49" charset="0"/>
              </a:rPr>
              <a:t>“</a:t>
            </a:r>
            <a:r>
              <a:rPr lang="zh-CN" altLang="en-US" sz="2400" b="1" dirty="0">
                <a:solidFill>
                  <a:srgbClr val="003366"/>
                </a:solidFill>
                <a:effectLst>
                  <a:outerShdw blurRad="38100" dist="38100" dir="2700000" algn="tl">
                    <a:srgbClr val="C0C0C0"/>
                  </a:outerShdw>
                </a:effectLst>
                <a:latin typeface="宋体" pitchFamily="2" charset="-122"/>
              </a:rPr>
              <a:t>有</a:t>
            </a:r>
            <a:r>
              <a:rPr lang="zh-CN" altLang="en-US" sz="2400" b="1" dirty="0">
                <a:solidFill>
                  <a:srgbClr val="003366"/>
                </a:solidFill>
                <a:effectLst>
                  <a:outerShdw blurRad="38100" dist="38100" dir="2700000" algn="tl">
                    <a:srgbClr val="C0C0C0"/>
                  </a:outerShdw>
                </a:effectLst>
                <a:latin typeface="Courier New" pitchFamily="49" charset="0"/>
              </a:rPr>
              <a:t>”</a:t>
            </a:r>
            <a:r>
              <a:rPr lang="zh-CN" altLang="en-US" sz="2400" b="1" dirty="0">
                <a:solidFill>
                  <a:srgbClr val="003366"/>
                </a:solidFill>
                <a:effectLst>
                  <a:outerShdw blurRad="38100" dist="38100" dir="2700000" algn="tl">
                    <a:srgbClr val="C0C0C0"/>
                  </a:outerShdw>
                </a:effectLst>
                <a:latin typeface="宋体" pitchFamily="2" charset="-122"/>
              </a:rPr>
              <a:t>或</a:t>
            </a:r>
            <a:r>
              <a:rPr lang="zh-CN" altLang="en-US" sz="2400" b="1" dirty="0">
                <a:solidFill>
                  <a:srgbClr val="003366"/>
                </a:solidFill>
                <a:effectLst>
                  <a:outerShdw blurRad="38100" dist="38100" dir="2700000" algn="tl">
                    <a:srgbClr val="C0C0C0"/>
                  </a:outerShdw>
                </a:effectLst>
                <a:latin typeface="Courier New" pitchFamily="49" charset="0"/>
              </a:rPr>
              <a:t>“</a:t>
            </a:r>
            <a:r>
              <a:rPr lang="zh-CN" altLang="en-US" sz="2400" b="1" dirty="0">
                <a:solidFill>
                  <a:srgbClr val="003366"/>
                </a:solidFill>
                <a:effectLst>
                  <a:outerShdw blurRad="38100" dist="38100" dir="2700000" algn="tl">
                    <a:srgbClr val="C0C0C0"/>
                  </a:outerShdw>
                </a:effectLst>
                <a:latin typeface="宋体" pitchFamily="2" charset="-122"/>
              </a:rPr>
              <a:t>无</a:t>
            </a:r>
            <a:r>
              <a:rPr lang="zh-CN" altLang="en-US" sz="2400" b="1" dirty="0">
                <a:solidFill>
                  <a:srgbClr val="003366"/>
                </a:solidFill>
                <a:effectLst>
                  <a:outerShdw blurRad="38100" dist="38100" dir="2700000" algn="tl">
                    <a:srgbClr val="C0C0C0"/>
                  </a:outerShdw>
                </a:effectLst>
                <a:latin typeface="Courier New" pitchFamily="49" charset="0"/>
              </a:rPr>
              <a:t>”</a:t>
            </a:r>
            <a:r>
              <a:rPr lang="zh-CN" altLang="en-US" sz="2400" b="1" dirty="0">
                <a:solidFill>
                  <a:srgbClr val="003366"/>
                </a:solidFill>
                <a:effectLst>
                  <a:outerShdw blurRad="38100" dist="38100" dir="2700000" algn="tl">
                    <a:srgbClr val="C0C0C0"/>
                  </a:outerShdw>
                </a:effectLst>
                <a:latin typeface="宋体" pitchFamily="2" charset="-122"/>
              </a:rPr>
              <a:t>等。</a:t>
            </a:r>
          </a:p>
          <a:p>
            <a:pPr marL="812800" indent="-812800">
              <a:buFont typeface="Wingdings" pitchFamily="2" charset="2"/>
              <a:buNone/>
              <a:defRPr/>
            </a:pPr>
            <a:r>
              <a:rPr lang="zh-CN" altLang="en-US" sz="2400" b="1" dirty="0">
                <a:solidFill>
                  <a:srgbClr val="003366"/>
                </a:solidFill>
                <a:effectLst>
                  <a:outerShdw blurRad="38100" dist="38100" dir="2700000" algn="tl">
                    <a:srgbClr val="C0C0C0"/>
                  </a:outerShdw>
                </a:effectLst>
                <a:latin typeface="宋体" pitchFamily="2" charset="-122"/>
              </a:rPr>
              <a:t>(2) 二进制运算规则简单。</a:t>
            </a:r>
            <a:endParaRPr lang="en-US" altLang="zh-CN" sz="2400" dirty="0">
              <a:solidFill>
                <a:srgbClr val="00B0F0"/>
              </a:solidFill>
              <a:latin typeface="隶书" pitchFamily="49" charset="-122"/>
              <a:ea typeface="隶书" pitchFamily="49" charset="-122"/>
            </a:endParaRPr>
          </a:p>
        </p:txBody>
      </p:sp>
      <p:sp>
        <p:nvSpPr>
          <p:cNvPr id="5" name="云形标注 14"/>
          <p:cNvSpPr>
            <a:spLocks noChangeArrowheads="1"/>
          </p:cNvSpPr>
          <p:nvPr/>
        </p:nvSpPr>
        <p:spPr bwMode="auto">
          <a:xfrm>
            <a:off x="6673512" y="980728"/>
            <a:ext cx="1828800" cy="762000"/>
          </a:xfrm>
          <a:prstGeom prst="cloudCallout">
            <a:avLst>
              <a:gd name="adj1" fmla="val -46528"/>
              <a:gd name="adj2" fmla="val 65833"/>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zh-CN" altLang="en-US" sz="2400" b="1">
                <a:solidFill>
                  <a:srgbClr val="FF0000"/>
                </a:solidFill>
              </a:rPr>
              <a:t>思考</a:t>
            </a:r>
          </a:p>
        </p:txBody>
      </p:sp>
    </p:spTree>
    <p:extLst>
      <p:ext uri="{BB962C8B-B14F-4D97-AF65-F5344CB8AC3E}">
        <p14:creationId xmlns:p14="http://schemas.microsoft.com/office/powerpoint/2010/main" val="1202965303"/>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页脚占位符 4"/>
          <p:cNvSpPr>
            <a:spLocks noGrp="1"/>
          </p:cNvSpPr>
          <p:nvPr>
            <p:ph type="ftr" sz="quarter" idx="4294967295"/>
          </p:nvPr>
        </p:nvSpPr>
        <p:spPr bwMode="auto">
          <a:xfrm>
            <a:off x="3671888" y="6537325"/>
            <a:ext cx="2133600" cy="320675"/>
          </a:xfrm>
          <a:prstGeom prst="rect">
            <a:avLst/>
          </a:prstGeom>
          <a:ln>
            <a:miter lim="800000"/>
            <a:headEnd/>
            <a:tailEnd/>
          </a:ln>
        </p:spPr>
        <p:txBody>
          <a:bodyPr/>
          <a:lstStyle/>
          <a:p>
            <a:pPr>
              <a:defRPr/>
            </a:pPr>
            <a:fld id="{DD9B840A-30AC-49DB-AD28-25B93B179496}" type="slidenum">
              <a:rPr lang="en-US" altLang="zh-CN" sz="1000" b="1">
                <a:latin typeface="+mj-lt"/>
                <a:ea typeface="宋体" pitchFamily="2" charset="-122"/>
              </a:rPr>
              <a:pPr>
                <a:defRPr/>
              </a:pPr>
              <a:t>16</a:t>
            </a:fld>
            <a:endParaRPr lang="en-US" altLang="zh-CN" sz="1000" b="1">
              <a:latin typeface="+mj-lt"/>
              <a:ea typeface="宋体" pitchFamily="2" charset="-122"/>
            </a:endParaRPr>
          </a:p>
        </p:txBody>
      </p:sp>
      <p:sp>
        <p:nvSpPr>
          <p:cNvPr id="33795" name="Rectangle 2"/>
          <p:cNvSpPr>
            <a:spLocks noGrp="1" noChangeArrowheads="1"/>
          </p:cNvSpPr>
          <p:nvPr>
            <p:ph type="title"/>
          </p:nvPr>
        </p:nvSpPr>
        <p:spPr>
          <a:xfrm>
            <a:off x="409575" y="0"/>
            <a:ext cx="8229600" cy="692696"/>
          </a:xfrm>
        </p:spPr>
        <p:txBody>
          <a:bodyPr>
            <a:normAutofit fontScale="90000"/>
          </a:bodyPr>
          <a:lstStyle/>
          <a:p>
            <a:r>
              <a:rPr lang="zh-CN" altLang="en-US" dirty="0" smtClean="0">
                <a:ea typeface="宋体" pitchFamily="2" charset="-122"/>
              </a:rPr>
              <a:t>引言</a:t>
            </a:r>
          </a:p>
        </p:txBody>
      </p:sp>
      <p:sp>
        <p:nvSpPr>
          <p:cNvPr id="33796" name="Rectangle 3"/>
          <p:cNvSpPr>
            <a:spLocks noGrp="1" noChangeArrowheads="1"/>
          </p:cNvSpPr>
          <p:nvPr>
            <p:ph type="body" idx="1"/>
          </p:nvPr>
        </p:nvSpPr>
        <p:spPr/>
        <p:txBody>
          <a:bodyPr/>
          <a:lstStyle/>
          <a:p>
            <a:r>
              <a:rPr lang="zh-CN" altLang="en-US" sz="2400" smtClean="0">
                <a:ea typeface="宋体" pitchFamily="2" charset="-122"/>
              </a:rPr>
              <a:t>计算机的基本模型</a:t>
            </a:r>
            <a:r>
              <a:rPr lang="en-US" altLang="zh-CN" sz="2400" smtClean="0">
                <a:ea typeface="宋体" pitchFamily="2" charset="-122"/>
              </a:rPr>
              <a:t>——</a:t>
            </a:r>
            <a:r>
              <a:rPr lang="zh-CN" altLang="en-US" sz="2400" smtClean="0">
                <a:ea typeface="宋体" pitchFamily="2" charset="-122"/>
              </a:rPr>
              <a:t>冯</a:t>
            </a:r>
            <a:r>
              <a:rPr lang="en-US" altLang="zh-CN" sz="2400" smtClean="0">
                <a:ea typeface="宋体" pitchFamily="2" charset="-122"/>
              </a:rPr>
              <a:t>.</a:t>
            </a:r>
            <a:r>
              <a:rPr lang="zh-CN" altLang="en-US" sz="2400" smtClean="0">
                <a:ea typeface="宋体" pitchFamily="2" charset="-122"/>
              </a:rPr>
              <a:t>诺依曼模型</a:t>
            </a:r>
          </a:p>
        </p:txBody>
      </p:sp>
      <p:sp>
        <p:nvSpPr>
          <p:cNvPr id="245809" name="Line 49"/>
          <p:cNvSpPr>
            <a:spLocks noChangeShapeType="1"/>
          </p:cNvSpPr>
          <p:nvPr/>
        </p:nvSpPr>
        <p:spPr bwMode="auto">
          <a:xfrm>
            <a:off x="7038975" y="4016375"/>
            <a:ext cx="762000" cy="1588"/>
          </a:xfrm>
          <a:prstGeom prst="line">
            <a:avLst/>
          </a:prstGeom>
          <a:noFill/>
          <a:ln w="76200">
            <a:solidFill>
              <a:srgbClr val="CCFF33"/>
            </a:solidFill>
            <a:round/>
            <a:headEnd/>
            <a:tailEnd type="triangle" w="med" len="med"/>
          </a:ln>
          <a:effectLst>
            <a:prstShdw prst="shdw17" dist="17961" dir="2700000">
              <a:srgbClr val="7A991F"/>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798" name="Rectangle 50"/>
          <p:cNvSpPr>
            <a:spLocks noChangeArrowheads="1"/>
          </p:cNvSpPr>
          <p:nvPr/>
        </p:nvSpPr>
        <p:spPr bwMode="auto">
          <a:xfrm>
            <a:off x="3305175" y="3711575"/>
            <a:ext cx="2209800" cy="685800"/>
          </a:xfrm>
          <a:prstGeom prst="rect">
            <a:avLst/>
          </a:prstGeom>
          <a:solidFill>
            <a:srgbClr val="66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66FF66"/>
            </a:extrusionClr>
          </a:sp3d>
        </p:spPr>
        <p:txBody>
          <a:bodyPr lIns="92075" tIns="154800" rIns="92075" bIns="46038">
            <a:flatTx/>
          </a:bodyPr>
          <a:lstStyle>
            <a:lvl1pPr marL="342900" indent="-342900"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spcBef>
                <a:spcPct val="20000"/>
              </a:spcBef>
              <a:buClr>
                <a:schemeClr val="folHlink"/>
              </a:buClr>
            </a:pPr>
            <a:r>
              <a:rPr lang="zh-CN" altLang="en-US" sz="2800">
                <a:solidFill>
                  <a:srgbClr val="0000FF"/>
                </a:solidFill>
                <a:ea typeface="黑体" pitchFamily="49" charset="-122"/>
              </a:rPr>
              <a:t>运算器 </a:t>
            </a:r>
          </a:p>
        </p:txBody>
      </p:sp>
      <p:sp>
        <p:nvSpPr>
          <p:cNvPr id="245811" name="Rectangle 51"/>
          <p:cNvSpPr>
            <a:spLocks noChangeArrowheads="1"/>
          </p:cNvSpPr>
          <p:nvPr/>
        </p:nvSpPr>
        <p:spPr bwMode="auto">
          <a:xfrm>
            <a:off x="1476375" y="2492375"/>
            <a:ext cx="685800" cy="32004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sp3d>
        </p:spPr>
        <p:txBody>
          <a:bodyPr lIns="92075" tIns="154800" rIns="92075" bIns="46038">
            <a:flatTx/>
          </a:bodyPr>
          <a:lstStyle/>
          <a:p>
            <a:pPr>
              <a:spcBef>
                <a:spcPct val="20000"/>
              </a:spcBef>
              <a:buClr>
                <a:schemeClr val="folHlink"/>
              </a:buClr>
              <a:buSzPct val="80000"/>
              <a:buFont typeface="Wingdings" pitchFamily="2" charset="2"/>
              <a:buNone/>
              <a:defRPr/>
            </a:pPr>
            <a:r>
              <a:rPr lang="en-US" altLang="zh-CN" sz="2800" b="1">
                <a:solidFill>
                  <a:schemeClr val="folHlink"/>
                </a:solidFill>
                <a:effectLst>
                  <a:outerShdw blurRad="38100" dist="38100" dir="2700000" algn="tl">
                    <a:srgbClr val="000000"/>
                  </a:outerShdw>
                </a:effectLst>
                <a:latin typeface="华文楷体" pitchFamily="2" charset="-122"/>
                <a:ea typeface="华文楷体" pitchFamily="2" charset="-122"/>
              </a:rPr>
              <a:t>	</a:t>
            </a:r>
            <a:r>
              <a:rPr lang="zh-CN" altLang="en-US" sz="2800" b="1">
                <a:solidFill>
                  <a:schemeClr val="folHlink"/>
                </a:solidFill>
                <a:effectLst>
                  <a:outerShdw blurRad="38100" dist="38100" dir="2700000" algn="tl">
                    <a:srgbClr val="000000"/>
                  </a:outerShdw>
                </a:effectLst>
                <a:latin typeface="华文楷体" pitchFamily="2" charset="-122"/>
                <a:ea typeface="华文楷体" pitchFamily="2" charset="-122"/>
              </a:rPr>
              <a:t>输</a:t>
            </a:r>
          </a:p>
          <a:p>
            <a:pPr>
              <a:spcBef>
                <a:spcPct val="20000"/>
              </a:spcBef>
              <a:buClr>
                <a:schemeClr val="folHlink"/>
              </a:buClr>
              <a:buSzPct val="80000"/>
              <a:buFont typeface="Wingdings" pitchFamily="2" charset="2"/>
              <a:buNone/>
              <a:defRPr/>
            </a:pPr>
            <a:r>
              <a:rPr lang="zh-CN" altLang="en-US" sz="2800" b="1">
                <a:solidFill>
                  <a:schemeClr val="folHlink"/>
                </a:solidFill>
                <a:effectLst>
                  <a:outerShdw blurRad="38100" dist="38100" dir="2700000" algn="tl">
                    <a:srgbClr val="000000"/>
                  </a:outerShdw>
                </a:effectLst>
                <a:latin typeface="华文楷体" pitchFamily="2" charset="-122"/>
                <a:ea typeface="华文楷体" pitchFamily="2" charset="-122"/>
              </a:rPr>
              <a:t>入</a:t>
            </a:r>
          </a:p>
          <a:p>
            <a:pPr>
              <a:spcBef>
                <a:spcPct val="20000"/>
              </a:spcBef>
              <a:buClr>
                <a:schemeClr val="folHlink"/>
              </a:buClr>
              <a:buSzPct val="80000"/>
              <a:buFont typeface="Wingdings" pitchFamily="2" charset="2"/>
              <a:buNone/>
              <a:defRPr/>
            </a:pPr>
            <a:r>
              <a:rPr lang="zh-CN" altLang="en-US" sz="2800" b="1">
                <a:solidFill>
                  <a:schemeClr val="folHlink"/>
                </a:solidFill>
                <a:effectLst>
                  <a:outerShdw blurRad="38100" dist="38100" dir="2700000" algn="tl">
                    <a:srgbClr val="000000"/>
                  </a:outerShdw>
                </a:effectLst>
                <a:latin typeface="华文楷体" pitchFamily="2" charset="-122"/>
                <a:ea typeface="华文楷体" pitchFamily="2" charset="-122"/>
              </a:rPr>
              <a:t>设</a:t>
            </a:r>
          </a:p>
          <a:p>
            <a:pPr>
              <a:spcBef>
                <a:spcPct val="20000"/>
              </a:spcBef>
              <a:buClr>
                <a:schemeClr val="folHlink"/>
              </a:buClr>
              <a:buSzPct val="80000"/>
              <a:buFont typeface="Wingdings" pitchFamily="2" charset="2"/>
              <a:buNone/>
              <a:defRPr/>
            </a:pPr>
            <a:r>
              <a:rPr lang="zh-CN" altLang="en-US" sz="2800" b="1">
                <a:solidFill>
                  <a:schemeClr val="folHlink"/>
                </a:solidFill>
                <a:effectLst>
                  <a:outerShdw blurRad="38100" dist="38100" dir="2700000" algn="tl">
                    <a:srgbClr val="000000"/>
                  </a:outerShdw>
                </a:effectLst>
                <a:latin typeface="华文楷体" pitchFamily="2" charset="-122"/>
                <a:ea typeface="华文楷体" pitchFamily="2" charset="-122"/>
              </a:rPr>
              <a:t>备</a:t>
            </a:r>
          </a:p>
          <a:p>
            <a:pPr>
              <a:spcBef>
                <a:spcPct val="20000"/>
              </a:spcBef>
              <a:buClr>
                <a:schemeClr val="accent2"/>
              </a:buClr>
              <a:buSzPct val="80000"/>
              <a:buFont typeface="Wingdings" pitchFamily="2" charset="2"/>
              <a:buNone/>
              <a:defRPr/>
            </a:pPr>
            <a:r>
              <a:rPr lang="zh-CN" altLang="en-US" sz="2800" b="1">
                <a:solidFill>
                  <a:schemeClr val="folHlink"/>
                </a:solidFill>
                <a:effectLst>
                  <a:outerShdw blurRad="38100" dist="38100" dir="2700000" algn="tl">
                    <a:srgbClr val="000000"/>
                  </a:outerShdw>
                </a:effectLst>
                <a:latin typeface="华文楷体" pitchFamily="2" charset="-122"/>
                <a:ea typeface="华文楷体" pitchFamily="2" charset="-122"/>
              </a:rPr>
              <a:t> </a:t>
            </a:r>
          </a:p>
        </p:txBody>
      </p:sp>
      <p:sp>
        <p:nvSpPr>
          <p:cNvPr id="245812" name="Rectangle 52"/>
          <p:cNvSpPr>
            <a:spLocks noChangeArrowheads="1"/>
          </p:cNvSpPr>
          <p:nvPr/>
        </p:nvSpPr>
        <p:spPr bwMode="auto">
          <a:xfrm>
            <a:off x="3305175" y="5083175"/>
            <a:ext cx="2209800" cy="685800"/>
          </a:xfrm>
          <a:prstGeom prst="rect">
            <a:avLst/>
          </a:prstGeom>
          <a:solidFill>
            <a:srgbClr val="FF954D"/>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954D"/>
            </a:extrusionClr>
          </a:sp3d>
        </p:spPr>
        <p:txBody>
          <a:bodyPr lIns="92075" tIns="154800" rIns="92075" bIns="46038">
            <a:flatTx/>
          </a:bodyPr>
          <a:lstStyle/>
          <a:p>
            <a:pPr>
              <a:spcBef>
                <a:spcPct val="20000"/>
              </a:spcBef>
              <a:buClr>
                <a:schemeClr val="folHlink"/>
              </a:buClr>
              <a:buSzPct val="80000"/>
              <a:buFont typeface="Wingdings" pitchFamily="2" charset="2"/>
              <a:buNone/>
              <a:defRPr/>
            </a:pPr>
            <a:r>
              <a:rPr lang="zh-CN" altLang="en-US" b="1">
                <a:solidFill>
                  <a:srgbClr val="66FF66"/>
                </a:solidFill>
                <a:effectLst>
                  <a:outerShdw blurRad="38100" dist="38100" dir="2700000" algn="tl">
                    <a:srgbClr val="000000"/>
                  </a:outerShdw>
                </a:effectLst>
                <a:latin typeface="宋体" pitchFamily="2" charset="-122"/>
              </a:rPr>
              <a:t>控制器</a:t>
            </a:r>
          </a:p>
        </p:txBody>
      </p:sp>
      <p:sp>
        <p:nvSpPr>
          <p:cNvPr id="245813" name="Rectangle 53">
            <a:hlinkClick r:id="rId2" action="ppaction://hlinksldjump"/>
          </p:cNvPr>
          <p:cNvSpPr>
            <a:spLocks noChangeArrowheads="1"/>
          </p:cNvSpPr>
          <p:nvPr/>
        </p:nvSpPr>
        <p:spPr bwMode="auto">
          <a:xfrm>
            <a:off x="3228975" y="2263775"/>
            <a:ext cx="2209800" cy="685800"/>
          </a:xfrm>
          <a:prstGeom prst="rect">
            <a:avLst/>
          </a:prstGeom>
          <a:solidFill>
            <a:schemeClr val="folHlink"/>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chemeClr val="folHlink"/>
            </a:extrusionClr>
          </a:sp3d>
        </p:spPr>
        <p:txBody>
          <a:bodyPr lIns="92075" tIns="154800" rIns="92075" bIns="46038">
            <a:flatTx/>
          </a:bodyPr>
          <a:lstStyle/>
          <a:p>
            <a:pPr>
              <a:spcBef>
                <a:spcPct val="20000"/>
              </a:spcBef>
              <a:buClr>
                <a:schemeClr val="folHlink"/>
              </a:buClr>
              <a:buSzPct val="80000"/>
              <a:buFont typeface="Wingdings" pitchFamily="2" charset="2"/>
              <a:buNone/>
              <a:defRPr/>
            </a:pPr>
            <a:r>
              <a:rPr lang="zh-CN" altLang="en-US" b="1">
                <a:solidFill>
                  <a:srgbClr val="FF8837"/>
                </a:solidFill>
                <a:effectLst>
                  <a:outerShdw blurRad="38100" dist="38100" dir="2700000" algn="tl">
                    <a:srgbClr val="000000"/>
                  </a:outerShdw>
                </a:effectLst>
                <a:latin typeface="华文楷体" pitchFamily="2" charset="-122"/>
                <a:ea typeface="华文楷体" pitchFamily="2" charset="-122"/>
              </a:rPr>
              <a:t>存储器</a:t>
            </a:r>
          </a:p>
        </p:txBody>
      </p:sp>
      <p:sp>
        <p:nvSpPr>
          <p:cNvPr id="245814" name="Rectangle 54"/>
          <p:cNvSpPr>
            <a:spLocks noChangeArrowheads="1"/>
          </p:cNvSpPr>
          <p:nvPr/>
        </p:nvSpPr>
        <p:spPr bwMode="auto">
          <a:xfrm>
            <a:off x="6469063" y="2263775"/>
            <a:ext cx="609600" cy="3200400"/>
          </a:xfrm>
          <a:prstGeom prst="rect">
            <a:avLst/>
          </a:prstGeom>
          <a:solidFill>
            <a:srgbClr val="FFCC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CCFF"/>
            </a:extrusionClr>
          </a:sp3d>
        </p:spPr>
        <p:txBody>
          <a:bodyPr lIns="92075" tIns="154800" rIns="92075" bIns="46038">
            <a:flatTx/>
          </a:bodyPr>
          <a:lstStyle/>
          <a:p>
            <a:pPr>
              <a:spcBef>
                <a:spcPct val="20000"/>
              </a:spcBef>
              <a:buClr>
                <a:schemeClr val="folHlink"/>
              </a:buClr>
              <a:buSzPct val="80000"/>
              <a:buFont typeface="Wingdings" pitchFamily="2" charset="2"/>
              <a:buNone/>
              <a:defRPr/>
            </a:pPr>
            <a:r>
              <a:rPr lang="en-US" altLang="zh-CN" sz="2800" b="1">
                <a:solidFill>
                  <a:srgbClr val="66FF66"/>
                </a:solidFill>
                <a:effectLst>
                  <a:outerShdw blurRad="38100" dist="38100" dir="2700000" algn="tl">
                    <a:srgbClr val="000000"/>
                  </a:outerShdw>
                </a:effectLst>
                <a:latin typeface="华文楷体" pitchFamily="2" charset="-122"/>
                <a:ea typeface="华文楷体" pitchFamily="2" charset="-122"/>
              </a:rPr>
              <a:t>	</a:t>
            </a:r>
            <a:r>
              <a:rPr lang="zh-CN" altLang="en-US" sz="2800" b="1">
                <a:solidFill>
                  <a:srgbClr val="66FF66"/>
                </a:solidFill>
                <a:effectLst>
                  <a:outerShdw blurRad="38100" dist="38100" dir="2700000" algn="tl">
                    <a:srgbClr val="000000"/>
                  </a:outerShdw>
                </a:effectLst>
                <a:latin typeface="华文楷体" pitchFamily="2" charset="-122"/>
                <a:ea typeface="华文楷体" pitchFamily="2" charset="-122"/>
              </a:rPr>
              <a:t>输</a:t>
            </a:r>
          </a:p>
          <a:p>
            <a:pPr>
              <a:spcBef>
                <a:spcPct val="20000"/>
              </a:spcBef>
              <a:buClr>
                <a:schemeClr val="folHlink"/>
              </a:buClr>
              <a:buSzPct val="80000"/>
              <a:buFont typeface="Wingdings" pitchFamily="2" charset="2"/>
              <a:buNone/>
              <a:defRPr/>
            </a:pPr>
            <a:r>
              <a:rPr lang="zh-CN" altLang="en-US" sz="2800" b="1">
                <a:solidFill>
                  <a:srgbClr val="66FF66"/>
                </a:solidFill>
                <a:effectLst>
                  <a:outerShdw blurRad="38100" dist="38100" dir="2700000" algn="tl">
                    <a:srgbClr val="000000"/>
                  </a:outerShdw>
                </a:effectLst>
                <a:latin typeface="华文楷体" pitchFamily="2" charset="-122"/>
                <a:ea typeface="华文楷体" pitchFamily="2" charset="-122"/>
              </a:rPr>
              <a:t>出</a:t>
            </a:r>
          </a:p>
          <a:p>
            <a:pPr>
              <a:spcBef>
                <a:spcPct val="20000"/>
              </a:spcBef>
              <a:buClr>
                <a:schemeClr val="folHlink"/>
              </a:buClr>
              <a:buSzPct val="80000"/>
              <a:buFont typeface="Wingdings" pitchFamily="2" charset="2"/>
              <a:buNone/>
              <a:defRPr/>
            </a:pPr>
            <a:r>
              <a:rPr lang="zh-CN" altLang="en-US" sz="2800" b="1">
                <a:solidFill>
                  <a:srgbClr val="66FF66"/>
                </a:solidFill>
                <a:effectLst>
                  <a:outerShdw blurRad="38100" dist="38100" dir="2700000" algn="tl">
                    <a:srgbClr val="000000"/>
                  </a:outerShdw>
                </a:effectLst>
                <a:latin typeface="华文楷体" pitchFamily="2" charset="-122"/>
                <a:ea typeface="华文楷体" pitchFamily="2" charset="-122"/>
              </a:rPr>
              <a:t>设</a:t>
            </a:r>
          </a:p>
          <a:p>
            <a:pPr>
              <a:spcBef>
                <a:spcPct val="20000"/>
              </a:spcBef>
              <a:buClr>
                <a:schemeClr val="folHlink"/>
              </a:buClr>
              <a:buSzPct val="80000"/>
              <a:buFont typeface="Wingdings" pitchFamily="2" charset="2"/>
              <a:buNone/>
              <a:defRPr/>
            </a:pPr>
            <a:r>
              <a:rPr lang="zh-CN" altLang="en-US" sz="2800" b="1">
                <a:solidFill>
                  <a:srgbClr val="66FF66"/>
                </a:solidFill>
                <a:effectLst>
                  <a:outerShdw blurRad="38100" dist="38100" dir="2700000" algn="tl">
                    <a:srgbClr val="000000"/>
                  </a:outerShdw>
                </a:effectLst>
                <a:latin typeface="华文楷体" pitchFamily="2" charset="-122"/>
                <a:ea typeface="华文楷体" pitchFamily="2" charset="-122"/>
              </a:rPr>
              <a:t>备</a:t>
            </a:r>
          </a:p>
          <a:p>
            <a:pPr>
              <a:spcBef>
                <a:spcPct val="20000"/>
              </a:spcBef>
              <a:buClr>
                <a:schemeClr val="accent2"/>
              </a:buClr>
              <a:buSzPct val="80000"/>
              <a:buFont typeface="Wingdings" pitchFamily="2" charset="2"/>
              <a:buNone/>
              <a:defRPr/>
            </a:pPr>
            <a:r>
              <a:rPr lang="zh-CN" altLang="en-US" sz="2800" b="1">
                <a:effectLst>
                  <a:outerShdw blurRad="38100" dist="38100" dir="2700000" algn="tl">
                    <a:srgbClr val="FFFFFF"/>
                  </a:outerShdw>
                </a:effectLst>
                <a:latin typeface="华文楷体" pitchFamily="2" charset="-122"/>
                <a:ea typeface="华文楷体" pitchFamily="2" charset="-122"/>
              </a:rPr>
              <a:t> </a:t>
            </a:r>
          </a:p>
        </p:txBody>
      </p:sp>
      <p:sp>
        <p:nvSpPr>
          <p:cNvPr id="245815" name="Line 55"/>
          <p:cNvSpPr>
            <a:spLocks noChangeShapeType="1"/>
          </p:cNvSpPr>
          <p:nvPr/>
        </p:nvSpPr>
        <p:spPr bwMode="auto">
          <a:xfrm>
            <a:off x="409575" y="3940175"/>
            <a:ext cx="990600" cy="1588"/>
          </a:xfrm>
          <a:prstGeom prst="line">
            <a:avLst/>
          </a:prstGeom>
          <a:noFill/>
          <a:ln w="76200">
            <a:solidFill>
              <a:srgbClr val="CCFF33"/>
            </a:solidFill>
            <a:round/>
            <a:headEnd/>
            <a:tailEnd type="triangle" w="med" len="med"/>
          </a:ln>
          <a:effectLst>
            <a:prstShdw prst="shdw17" dist="17961" dir="2700000">
              <a:srgbClr val="7A991F"/>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245816" name="Line 56"/>
          <p:cNvSpPr>
            <a:spLocks noChangeShapeType="1"/>
          </p:cNvSpPr>
          <p:nvPr/>
        </p:nvSpPr>
        <p:spPr bwMode="auto">
          <a:xfrm>
            <a:off x="2162175" y="3940175"/>
            <a:ext cx="990600" cy="1588"/>
          </a:xfrm>
          <a:prstGeom prst="line">
            <a:avLst/>
          </a:prstGeom>
          <a:noFill/>
          <a:ln w="76200">
            <a:solidFill>
              <a:srgbClr val="CCFF33"/>
            </a:solidFill>
            <a:round/>
            <a:headEnd/>
            <a:tailEnd type="triangle" w="med" len="med"/>
          </a:ln>
          <a:effectLst>
            <a:prstShdw prst="shdw17" dist="17961" dir="2700000">
              <a:srgbClr val="7A991F"/>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245817" name="Line 57"/>
          <p:cNvSpPr>
            <a:spLocks noChangeShapeType="1"/>
          </p:cNvSpPr>
          <p:nvPr/>
        </p:nvSpPr>
        <p:spPr bwMode="auto">
          <a:xfrm>
            <a:off x="5591175" y="4016375"/>
            <a:ext cx="762000" cy="1588"/>
          </a:xfrm>
          <a:prstGeom prst="line">
            <a:avLst/>
          </a:prstGeom>
          <a:noFill/>
          <a:ln w="76200">
            <a:solidFill>
              <a:srgbClr val="CCFF33"/>
            </a:solidFill>
            <a:round/>
            <a:headEnd/>
            <a:tailEnd type="triangle" w="med" len="med"/>
          </a:ln>
          <a:effectLst>
            <a:prstShdw prst="shdw17" dist="17961" dir="2700000">
              <a:srgbClr val="7A991F"/>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nvGrpSpPr>
          <p:cNvPr id="2" name="Group 58"/>
          <p:cNvGrpSpPr>
            <a:grpSpLocks/>
          </p:cNvGrpSpPr>
          <p:nvPr/>
        </p:nvGrpSpPr>
        <p:grpSpPr bwMode="auto">
          <a:xfrm>
            <a:off x="2009775" y="5692775"/>
            <a:ext cx="1676400" cy="762000"/>
            <a:chOff x="1056" y="2928"/>
            <a:chExt cx="1296" cy="480"/>
          </a:xfrm>
        </p:grpSpPr>
        <p:sp>
          <p:nvSpPr>
            <p:cNvPr id="33830" name="Line 59"/>
            <p:cNvSpPr>
              <a:spLocks noChangeShapeType="1"/>
            </p:cNvSpPr>
            <p:nvPr/>
          </p:nvSpPr>
          <p:spPr bwMode="auto">
            <a:xfrm>
              <a:off x="1056" y="3408"/>
              <a:ext cx="12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31" name="Line 60"/>
            <p:cNvSpPr>
              <a:spLocks noChangeShapeType="1"/>
            </p:cNvSpPr>
            <p:nvPr/>
          </p:nvSpPr>
          <p:spPr bwMode="auto">
            <a:xfrm flipV="1">
              <a:off x="1056" y="2928"/>
              <a:ext cx="0" cy="48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32" name="Line 61"/>
            <p:cNvSpPr>
              <a:spLocks noChangeShapeType="1"/>
            </p:cNvSpPr>
            <p:nvPr/>
          </p:nvSpPr>
          <p:spPr bwMode="auto">
            <a:xfrm>
              <a:off x="2341" y="297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grpSp>
        <p:nvGrpSpPr>
          <p:cNvPr id="3" name="Group 62"/>
          <p:cNvGrpSpPr>
            <a:grpSpLocks/>
          </p:cNvGrpSpPr>
          <p:nvPr/>
        </p:nvGrpSpPr>
        <p:grpSpPr bwMode="auto">
          <a:xfrm>
            <a:off x="5057775" y="5616575"/>
            <a:ext cx="1676400" cy="838200"/>
            <a:chOff x="3216" y="2880"/>
            <a:chExt cx="1296" cy="528"/>
          </a:xfrm>
        </p:grpSpPr>
        <p:sp>
          <p:nvSpPr>
            <p:cNvPr id="33827" name="Line 63"/>
            <p:cNvSpPr>
              <a:spLocks noChangeShapeType="1"/>
            </p:cNvSpPr>
            <p:nvPr/>
          </p:nvSpPr>
          <p:spPr bwMode="auto">
            <a:xfrm>
              <a:off x="3216" y="3408"/>
              <a:ext cx="1296"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8" name="Line 64"/>
            <p:cNvSpPr>
              <a:spLocks noChangeShapeType="1"/>
            </p:cNvSpPr>
            <p:nvPr/>
          </p:nvSpPr>
          <p:spPr bwMode="auto">
            <a:xfrm flipV="1">
              <a:off x="4512" y="2880"/>
              <a:ext cx="0" cy="528"/>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9" name="Line 65"/>
            <p:cNvSpPr>
              <a:spLocks noChangeShapeType="1"/>
            </p:cNvSpPr>
            <p:nvPr/>
          </p:nvSpPr>
          <p:spPr bwMode="auto">
            <a:xfrm>
              <a:off x="3216" y="2976"/>
              <a:ext cx="0" cy="43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sp>
        <p:nvSpPr>
          <p:cNvPr id="245826" name="Line 66"/>
          <p:cNvSpPr>
            <a:spLocks noChangeShapeType="1"/>
          </p:cNvSpPr>
          <p:nvPr/>
        </p:nvSpPr>
        <p:spPr bwMode="auto">
          <a:xfrm flipV="1">
            <a:off x="4448175" y="4397375"/>
            <a:ext cx="1588" cy="6858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nvGrpSpPr>
          <p:cNvPr id="4" name="Group 67"/>
          <p:cNvGrpSpPr>
            <a:grpSpLocks/>
          </p:cNvGrpSpPr>
          <p:nvPr/>
        </p:nvGrpSpPr>
        <p:grpSpPr bwMode="auto">
          <a:xfrm>
            <a:off x="5438775" y="2492375"/>
            <a:ext cx="457200" cy="2895600"/>
            <a:chOff x="3504" y="912"/>
            <a:chExt cx="288" cy="1824"/>
          </a:xfrm>
        </p:grpSpPr>
        <p:sp>
          <p:nvSpPr>
            <p:cNvPr id="33824" name="Line 68"/>
            <p:cNvSpPr>
              <a:spLocks noChangeShapeType="1"/>
            </p:cNvSpPr>
            <p:nvPr/>
          </p:nvSpPr>
          <p:spPr bwMode="auto">
            <a:xfrm>
              <a:off x="3792" y="912"/>
              <a:ext cx="0" cy="182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5" name="Line 69"/>
            <p:cNvSpPr>
              <a:spLocks noChangeShapeType="1"/>
            </p:cNvSpPr>
            <p:nvPr/>
          </p:nvSpPr>
          <p:spPr bwMode="auto">
            <a:xfrm>
              <a:off x="3552" y="2725"/>
              <a:ext cx="24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6" name="Line 70"/>
            <p:cNvSpPr>
              <a:spLocks noChangeShapeType="1"/>
            </p:cNvSpPr>
            <p:nvPr/>
          </p:nvSpPr>
          <p:spPr bwMode="auto">
            <a:xfrm flipH="1">
              <a:off x="3504" y="912"/>
              <a:ext cx="28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grpSp>
        <p:nvGrpSpPr>
          <p:cNvPr id="5" name="Group 71"/>
          <p:cNvGrpSpPr>
            <a:grpSpLocks/>
          </p:cNvGrpSpPr>
          <p:nvPr/>
        </p:nvGrpSpPr>
        <p:grpSpPr bwMode="auto">
          <a:xfrm flipH="1" flipV="1">
            <a:off x="2695575" y="2568575"/>
            <a:ext cx="457200" cy="2895600"/>
            <a:chOff x="3504" y="912"/>
            <a:chExt cx="288" cy="1824"/>
          </a:xfrm>
        </p:grpSpPr>
        <p:sp>
          <p:nvSpPr>
            <p:cNvPr id="33821" name="Line 72"/>
            <p:cNvSpPr>
              <a:spLocks noChangeShapeType="1"/>
            </p:cNvSpPr>
            <p:nvPr/>
          </p:nvSpPr>
          <p:spPr bwMode="auto">
            <a:xfrm>
              <a:off x="3792" y="912"/>
              <a:ext cx="0" cy="1824"/>
            </a:xfrm>
            <a:prstGeom prst="line">
              <a:avLst/>
            </a:prstGeom>
            <a:noFill/>
            <a:ln w="76200">
              <a:solidFill>
                <a:srgbClr val="00CC00"/>
              </a:solidFill>
              <a:round/>
              <a:headEnd/>
              <a:tailEnd/>
            </a:ln>
            <a:effectLst>
              <a:prstShdw prst="shdw17" dist="17961" dir="2700000">
                <a:srgbClr val="007A00"/>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2" name="Line 73"/>
            <p:cNvSpPr>
              <a:spLocks noChangeShapeType="1"/>
            </p:cNvSpPr>
            <p:nvPr/>
          </p:nvSpPr>
          <p:spPr bwMode="auto">
            <a:xfrm>
              <a:off x="3552" y="2725"/>
              <a:ext cx="240" cy="0"/>
            </a:xfrm>
            <a:prstGeom prst="line">
              <a:avLst/>
            </a:prstGeom>
            <a:noFill/>
            <a:ln w="76200">
              <a:solidFill>
                <a:srgbClr val="00CC00"/>
              </a:solidFill>
              <a:round/>
              <a:headEnd/>
              <a:tailEnd/>
            </a:ln>
            <a:effectLst>
              <a:prstShdw prst="shdw17" dist="17961" dir="2700000">
                <a:srgbClr val="007A00"/>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sp>
          <p:nvSpPr>
            <p:cNvPr id="33823" name="Line 74"/>
            <p:cNvSpPr>
              <a:spLocks noChangeShapeType="1"/>
            </p:cNvSpPr>
            <p:nvPr/>
          </p:nvSpPr>
          <p:spPr bwMode="auto">
            <a:xfrm flipH="1">
              <a:off x="3504" y="912"/>
              <a:ext cx="288" cy="0"/>
            </a:xfrm>
            <a:prstGeom prst="line">
              <a:avLst/>
            </a:prstGeom>
            <a:noFill/>
            <a:ln w="76200">
              <a:solidFill>
                <a:srgbClr val="00CC00"/>
              </a:solidFill>
              <a:round/>
              <a:headEnd/>
              <a:tailEnd type="triangle" w="med" len="med"/>
            </a:ln>
            <a:effectLst>
              <a:prstShdw prst="shdw17" dist="17961" dir="2700000">
                <a:srgbClr val="007A00"/>
              </a:prstShdw>
            </a:effectLst>
            <a:extLst>
              <a:ext uri="{909E8E84-426E-40DD-AFC4-6F175D3DCCD1}">
                <a14:hiddenFill xmlns:a14="http://schemas.microsoft.com/office/drawing/2010/main">
                  <a:noFill/>
                </a14:hiddenFill>
              </a:ext>
            </a:extLst>
          </p:spPr>
          <p:txBody>
            <a:bodyPr lIns="92075" tIns="154800" rIns="92075" bIns="46038"/>
            <a:lstStyle/>
            <a:p>
              <a:endParaRPr lang="zh-CN" altLang="en-US"/>
            </a:p>
          </p:txBody>
        </p:sp>
      </p:grpSp>
      <p:sp>
        <p:nvSpPr>
          <p:cNvPr id="245835" name="Rectangle 75"/>
          <p:cNvSpPr>
            <a:spLocks noChangeArrowheads="1"/>
          </p:cNvSpPr>
          <p:nvPr/>
        </p:nvSpPr>
        <p:spPr bwMode="auto">
          <a:xfrm>
            <a:off x="2982913" y="3482975"/>
            <a:ext cx="2667000" cy="236220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lIns="92075" tIns="154800" rIns="92075" bIns="46038" anchor="ct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endParaRPr lang="zh-CN" altLang="en-US"/>
          </a:p>
        </p:txBody>
      </p:sp>
      <p:sp>
        <p:nvSpPr>
          <p:cNvPr id="245836" name="Text Box 76"/>
          <p:cNvSpPr txBox="1">
            <a:spLocks noChangeArrowheads="1"/>
          </p:cNvSpPr>
          <p:nvPr/>
        </p:nvSpPr>
        <p:spPr bwMode="auto">
          <a:xfrm>
            <a:off x="569913" y="33083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zh-CN" altLang="en-US" sz="2000">
                <a:ea typeface="华文楷体" pitchFamily="2" charset="-122"/>
              </a:rPr>
              <a:t>程序</a:t>
            </a:r>
          </a:p>
        </p:txBody>
      </p:sp>
      <p:sp>
        <p:nvSpPr>
          <p:cNvPr id="245837" name="Text Box 77"/>
          <p:cNvSpPr txBox="1">
            <a:spLocks noChangeArrowheads="1"/>
          </p:cNvSpPr>
          <p:nvPr/>
        </p:nvSpPr>
        <p:spPr bwMode="auto">
          <a:xfrm>
            <a:off x="561975" y="41878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zh-CN" altLang="en-US" sz="2000">
                <a:ea typeface="华文隶书" pitchFamily="2" charset="-122"/>
              </a:rPr>
              <a:t>数据</a:t>
            </a:r>
          </a:p>
        </p:txBody>
      </p:sp>
      <p:sp>
        <p:nvSpPr>
          <p:cNvPr id="245838" name="Text Box 78"/>
          <p:cNvSpPr txBox="1">
            <a:spLocks noChangeArrowheads="1"/>
          </p:cNvSpPr>
          <p:nvPr/>
        </p:nvSpPr>
        <p:spPr bwMode="auto">
          <a:xfrm>
            <a:off x="7267575" y="34353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r>
              <a:rPr lang="zh-CN" altLang="en-US" sz="2000">
                <a:ea typeface="华文楷体" pitchFamily="2" charset="-122"/>
              </a:rPr>
              <a:t>结果</a:t>
            </a:r>
          </a:p>
        </p:txBody>
      </p:sp>
      <p:sp>
        <p:nvSpPr>
          <p:cNvPr id="245839" name="Line 79"/>
          <p:cNvSpPr>
            <a:spLocks noChangeShapeType="1"/>
          </p:cNvSpPr>
          <p:nvPr/>
        </p:nvSpPr>
        <p:spPr bwMode="auto">
          <a:xfrm>
            <a:off x="4676775" y="2949575"/>
            <a:ext cx="1588" cy="609600"/>
          </a:xfrm>
          <a:prstGeom prst="line">
            <a:avLst/>
          </a:prstGeom>
          <a:noFill/>
          <a:ln w="76200">
            <a:solidFill>
              <a:schemeClr val="tx1"/>
            </a:solidFill>
            <a:round/>
            <a:headEnd/>
            <a:tailEnd type="triangle" w="med" len="med"/>
          </a:ln>
          <a:effectLst>
            <a:prstShdw prst="shdw17" dist="17961" dir="2700000">
              <a:schemeClr val="tx1">
                <a:gamma/>
                <a:shade val="60000"/>
                <a:invGamma/>
              </a:schemeClr>
            </a:prstShdw>
          </a:effectLst>
        </p:spPr>
        <p:txBody>
          <a:bodyPr wrap="none"/>
          <a:lstStyle/>
          <a:p>
            <a:pPr>
              <a:defRPr/>
            </a:pPr>
            <a:endParaRPr lang="zh-CN" altLang="en-US">
              <a:latin typeface="Arial" charset="0"/>
            </a:endParaRPr>
          </a:p>
        </p:txBody>
      </p:sp>
      <p:sp>
        <p:nvSpPr>
          <p:cNvPr id="245840" name="Line 80"/>
          <p:cNvSpPr>
            <a:spLocks noChangeShapeType="1"/>
          </p:cNvSpPr>
          <p:nvPr/>
        </p:nvSpPr>
        <p:spPr bwMode="auto">
          <a:xfrm flipV="1">
            <a:off x="3914775" y="2949575"/>
            <a:ext cx="1588" cy="609600"/>
          </a:xfrm>
          <a:prstGeom prst="line">
            <a:avLst/>
          </a:prstGeom>
          <a:noFill/>
          <a:ln w="76200">
            <a:solidFill>
              <a:schemeClr val="tx1"/>
            </a:solidFill>
            <a:round/>
            <a:headEnd/>
            <a:tailEnd type="triangle" w="med" len="med"/>
          </a:ln>
          <a:effectLst>
            <a:prstShdw prst="shdw17" dist="17961" dir="2700000">
              <a:schemeClr val="tx1">
                <a:gamma/>
                <a:shade val="60000"/>
                <a:invGamma/>
              </a:schemeClr>
            </a:prstShdw>
          </a:effectLst>
        </p:spPr>
        <p:txBody>
          <a:bodyPr wrap="none"/>
          <a:lstStyle/>
          <a:p>
            <a:pPr>
              <a:defRPr/>
            </a:pPr>
            <a:endParaRPr lang="zh-CN" altLang="en-US">
              <a:latin typeface="Arial" charset="0"/>
            </a:endParaRPr>
          </a:p>
        </p:txBody>
      </p:sp>
      <p:grpSp>
        <p:nvGrpSpPr>
          <p:cNvPr id="6" name="Group 81"/>
          <p:cNvGrpSpPr>
            <a:grpSpLocks/>
          </p:cNvGrpSpPr>
          <p:nvPr/>
        </p:nvGrpSpPr>
        <p:grpSpPr bwMode="auto">
          <a:xfrm>
            <a:off x="3076575" y="3635375"/>
            <a:ext cx="2667000" cy="2209800"/>
            <a:chOff x="2448" y="1824"/>
            <a:chExt cx="1680" cy="1392"/>
          </a:xfrm>
        </p:grpSpPr>
        <p:sp>
          <p:nvSpPr>
            <p:cNvPr id="33818" name="Rectangle 82"/>
            <p:cNvSpPr>
              <a:spLocks noChangeArrowheads="1"/>
            </p:cNvSpPr>
            <p:nvPr/>
          </p:nvSpPr>
          <p:spPr bwMode="auto">
            <a:xfrm>
              <a:off x="2448" y="1824"/>
              <a:ext cx="1680" cy="1392"/>
            </a:xfrm>
            <a:prstGeom prst="rect">
              <a:avLst/>
            </a:prstGeom>
            <a:solidFill>
              <a:srgbClr val="B2B2B2"/>
            </a:solidFill>
            <a:ln w="9525">
              <a:miter lim="800000"/>
              <a:headEnd/>
              <a:tailEnd/>
            </a:ln>
            <a:scene3d>
              <a:camera prst="legacyObliqueTopLeft"/>
              <a:lightRig rig="legacyFlat3" dir="t"/>
            </a:scene3d>
            <a:sp3d extrusionH="430200" prstMaterial="legacyMatte">
              <a:bevelT w="13500" h="13500" prst="angle"/>
              <a:bevelB w="13500" h="13500" prst="angle"/>
              <a:extrusionClr>
                <a:srgbClr val="B2B2B2"/>
              </a:extrusionClr>
            </a:sp3d>
          </p:spPr>
          <p:txBody>
            <a:bodyPr wrap="none" lIns="92075" tIns="154800" rIns="92075" bIns="46038" anchor="ctr">
              <a:flatTx/>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endParaRPr lang="zh-CN" altLang="en-US"/>
            </a:p>
          </p:txBody>
        </p:sp>
        <p:sp>
          <p:nvSpPr>
            <p:cNvPr id="33819" name="Text Box 83"/>
            <p:cNvSpPr txBox="1">
              <a:spLocks noChangeArrowheads="1"/>
            </p:cNvSpPr>
            <p:nvPr/>
          </p:nvSpPr>
          <p:spPr bwMode="auto">
            <a:xfrm>
              <a:off x="2757" y="1920"/>
              <a:ext cx="1106"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154800" rIns="92075" bIns="46038">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spcBef>
                  <a:spcPct val="50000"/>
                </a:spcBef>
                <a:buClr>
                  <a:schemeClr val="accent2"/>
                </a:buClr>
                <a:buSzPct val="80000"/>
                <a:buFont typeface="Wingdings" pitchFamily="2" charset="2"/>
                <a:buNone/>
              </a:pPr>
              <a:r>
                <a:rPr lang="en-US" altLang="zh-CN" sz="4400">
                  <a:latin typeface="Tahoma" pitchFamily="34" charset="0"/>
                </a:rPr>
                <a:t>CPU</a:t>
              </a:r>
            </a:p>
          </p:txBody>
        </p:sp>
        <p:sp>
          <p:nvSpPr>
            <p:cNvPr id="33820" name="Text Box 84"/>
            <p:cNvSpPr txBox="1">
              <a:spLocks noChangeArrowheads="1"/>
            </p:cNvSpPr>
            <p:nvPr/>
          </p:nvSpPr>
          <p:spPr bwMode="auto">
            <a:xfrm>
              <a:off x="2640" y="264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幼圆" pitchFamily="49" charset="-122"/>
                </a:defRPr>
              </a:lvl1pPr>
              <a:lvl2pPr marL="742950" indent="-285750" eaLnBrk="0" hangingPunct="0">
                <a:defRPr>
                  <a:solidFill>
                    <a:schemeClr val="tx1"/>
                  </a:solidFill>
                  <a:latin typeface="Arial" pitchFamily="34" charset="0"/>
                  <a:ea typeface="幼圆" pitchFamily="49" charset="-122"/>
                </a:defRPr>
              </a:lvl2pPr>
              <a:lvl3pPr marL="1143000" indent="-228600" eaLnBrk="0" hangingPunct="0">
                <a:defRPr>
                  <a:solidFill>
                    <a:schemeClr val="tx1"/>
                  </a:solidFill>
                  <a:latin typeface="Arial" pitchFamily="34" charset="0"/>
                  <a:ea typeface="幼圆" pitchFamily="49" charset="-122"/>
                </a:defRPr>
              </a:lvl3pPr>
              <a:lvl4pPr marL="1600200" indent="-228600" eaLnBrk="0" hangingPunct="0">
                <a:defRPr>
                  <a:solidFill>
                    <a:schemeClr val="tx1"/>
                  </a:solidFill>
                  <a:latin typeface="Arial" pitchFamily="34" charset="0"/>
                  <a:ea typeface="幼圆" pitchFamily="49" charset="-122"/>
                </a:defRPr>
              </a:lvl4pPr>
              <a:lvl5pPr marL="2057400" indent="-228600" eaLnBrk="0" hangingPunct="0">
                <a:defRPr>
                  <a:solidFill>
                    <a:schemeClr val="tx1"/>
                  </a:solidFill>
                  <a:latin typeface="Arial" pitchFamily="34" charset="0"/>
                  <a:ea typeface="幼圆" pitchFamily="49" charset="-122"/>
                </a:defRPr>
              </a:lvl5pPr>
              <a:lvl6pPr marL="2514600" indent="-228600" algn="ctr" eaLnBrk="0" fontAlgn="base" hangingPunct="0">
                <a:spcBef>
                  <a:spcPct val="0"/>
                </a:spcBef>
                <a:spcAft>
                  <a:spcPct val="0"/>
                </a:spcAft>
                <a:defRPr>
                  <a:solidFill>
                    <a:schemeClr val="tx1"/>
                  </a:solidFill>
                  <a:latin typeface="Arial" pitchFamily="34" charset="0"/>
                  <a:ea typeface="幼圆" pitchFamily="49" charset="-122"/>
                </a:defRPr>
              </a:lvl6pPr>
              <a:lvl7pPr marL="2971800" indent="-228600" algn="ctr" eaLnBrk="0" fontAlgn="base" hangingPunct="0">
                <a:spcBef>
                  <a:spcPct val="0"/>
                </a:spcBef>
                <a:spcAft>
                  <a:spcPct val="0"/>
                </a:spcAft>
                <a:defRPr>
                  <a:solidFill>
                    <a:schemeClr val="tx1"/>
                  </a:solidFill>
                  <a:latin typeface="Arial" pitchFamily="34" charset="0"/>
                  <a:ea typeface="幼圆" pitchFamily="49" charset="-122"/>
                </a:defRPr>
              </a:lvl7pPr>
              <a:lvl8pPr marL="3429000" indent="-228600" algn="ctr" eaLnBrk="0" fontAlgn="base" hangingPunct="0">
                <a:spcBef>
                  <a:spcPct val="0"/>
                </a:spcBef>
                <a:spcAft>
                  <a:spcPct val="0"/>
                </a:spcAft>
                <a:defRPr>
                  <a:solidFill>
                    <a:schemeClr val="tx1"/>
                  </a:solidFill>
                  <a:latin typeface="Arial" pitchFamily="34" charset="0"/>
                  <a:ea typeface="幼圆" pitchFamily="49" charset="-122"/>
                </a:defRPr>
              </a:lvl8pPr>
              <a:lvl9pPr marL="3886200" indent="-228600" algn="ctr" eaLnBrk="0" fontAlgn="base" hangingPunct="0">
                <a:spcBef>
                  <a:spcPct val="0"/>
                </a:spcBef>
                <a:spcAft>
                  <a:spcPct val="0"/>
                </a:spcAft>
                <a:defRPr>
                  <a:solidFill>
                    <a:schemeClr val="tx1"/>
                  </a:solidFill>
                  <a:latin typeface="Arial" pitchFamily="34" charset="0"/>
                  <a:ea typeface="幼圆" pitchFamily="49" charset="-122"/>
                </a:defRPr>
              </a:lvl9pPr>
            </a:lstStyle>
            <a:p>
              <a:pPr eaLnBrk="1" hangingPunct="1">
                <a:spcBef>
                  <a:spcPct val="50000"/>
                </a:spcBef>
              </a:pPr>
              <a:r>
                <a:rPr lang="zh-CN" altLang="en-US" b="1">
                  <a:ea typeface="华文楷体" pitchFamily="2" charset="-122"/>
                </a:rPr>
                <a:t>中央处理单元</a:t>
              </a:r>
            </a:p>
          </p:txBody>
        </p:sp>
      </p:grpSp>
    </p:spTree>
    <p:extLst>
      <p:ext uri="{BB962C8B-B14F-4D97-AF65-F5344CB8AC3E}">
        <p14:creationId xmlns:p14="http://schemas.microsoft.com/office/powerpoint/2010/main" val="2331223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Right)">
                                      <p:cBhvr>
                                        <p:cTn id="11" dur="500"/>
                                        <p:tgtEl>
                                          <p:spTgt spid="3"/>
                                        </p:tgtEl>
                                      </p:cBhvr>
                                    </p:animEffect>
                                  </p:childTnLst>
                                </p:cTn>
                              </p:par>
                            </p:childTnLst>
                          </p:cTn>
                        </p:par>
                        <p:par>
                          <p:cTn id="12" fill="hold" nodeType="afterGroup">
                            <p:stCondLst>
                              <p:cond delay="1000"/>
                            </p:stCondLst>
                            <p:childTnLst>
                              <p:par>
                                <p:cTn id="13" presetID="17" presetClass="entr" presetSubtype="4" fill="hold" grpId="0" nodeType="afterEffect">
                                  <p:stCondLst>
                                    <p:cond delay="0"/>
                                  </p:stCondLst>
                                  <p:childTnLst>
                                    <p:set>
                                      <p:cBhvr>
                                        <p:cTn id="14" dur="1" fill="hold">
                                          <p:stCondLst>
                                            <p:cond delay="0"/>
                                          </p:stCondLst>
                                        </p:cTn>
                                        <p:tgtEl>
                                          <p:spTgt spid="245826"/>
                                        </p:tgtEl>
                                        <p:attrNameLst>
                                          <p:attrName>style.visibility</p:attrName>
                                        </p:attrNameLst>
                                      </p:cBhvr>
                                      <p:to>
                                        <p:strVal val="visible"/>
                                      </p:to>
                                    </p:set>
                                    <p:anim calcmode="lin" valueType="num">
                                      <p:cBhvr>
                                        <p:cTn id="15" dur="500" fill="hold"/>
                                        <p:tgtEl>
                                          <p:spTgt spid="245826"/>
                                        </p:tgtEl>
                                        <p:attrNameLst>
                                          <p:attrName>ppt_x</p:attrName>
                                        </p:attrNameLst>
                                      </p:cBhvr>
                                      <p:tavLst>
                                        <p:tav tm="0">
                                          <p:val>
                                            <p:strVal val="#ppt_x"/>
                                          </p:val>
                                        </p:tav>
                                        <p:tav tm="100000">
                                          <p:val>
                                            <p:strVal val="#ppt_x"/>
                                          </p:val>
                                        </p:tav>
                                      </p:tavLst>
                                    </p:anim>
                                    <p:anim calcmode="lin" valueType="num">
                                      <p:cBhvr>
                                        <p:cTn id="16" dur="500" fill="hold"/>
                                        <p:tgtEl>
                                          <p:spTgt spid="245826"/>
                                        </p:tgtEl>
                                        <p:attrNameLst>
                                          <p:attrName>ppt_y</p:attrName>
                                        </p:attrNameLst>
                                      </p:cBhvr>
                                      <p:tavLst>
                                        <p:tav tm="0">
                                          <p:val>
                                            <p:strVal val="#ppt_y+#ppt_h/2"/>
                                          </p:val>
                                        </p:tav>
                                        <p:tav tm="100000">
                                          <p:val>
                                            <p:strVal val="#ppt_y"/>
                                          </p:val>
                                        </p:tav>
                                      </p:tavLst>
                                    </p:anim>
                                    <p:anim calcmode="lin" valueType="num">
                                      <p:cBhvr>
                                        <p:cTn id="17" dur="500" fill="hold"/>
                                        <p:tgtEl>
                                          <p:spTgt spid="245826"/>
                                        </p:tgtEl>
                                        <p:attrNameLst>
                                          <p:attrName>ppt_w</p:attrName>
                                        </p:attrNameLst>
                                      </p:cBhvr>
                                      <p:tavLst>
                                        <p:tav tm="0">
                                          <p:val>
                                            <p:strVal val="#ppt_w"/>
                                          </p:val>
                                        </p:tav>
                                        <p:tav tm="100000">
                                          <p:val>
                                            <p:strVal val="#ppt_w"/>
                                          </p:val>
                                        </p:tav>
                                      </p:tavLst>
                                    </p:anim>
                                    <p:anim calcmode="lin" valueType="num">
                                      <p:cBhvr>
                                        <p:cTn id="18" dur="500" fill="hold"/>
                                        <p:tgtEl>
                                          <p:spTgt spid="245826"/>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18" presetClass="entr" presetSubtype="3"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Right)">
                                      <p:cBhvr>
                                        <p:cTn id="22" dur="500"/>
                                        <p:tgtEl>
                                          <p:spTgt spid="4"/>
                                        </p:tgtEl>
                                      </p:cBhvr>
                                    </p:animEffect>
                                  </p:childTnLst>
                                </p:cTn>
                              </p:par>
                            </p:childTnLst>
                          </p:cTn>
                        </p:par>
                        <p:par>
                          <p:cTn id="23" fill="hold" nodeType="afterGroup">
                            <p:stCondLst>
                              <p:cond delay="2000"/>
                            </p:stCondLst>
                            <p:childTnLst>
                              <p:par>
                                <p:cTn id="24" presetID="18" presetClass="entr" presetSubtype="12" fill="hold" nodeType="afterEffect">
                                  <p:stCondLst>
                                    <p:cond delay="300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par>
                          <p:cTn id="27" fill="hold" nodeType="afterGroup">
                            <p:stCondLst>
                              <p:cond delay="5500"/>
                            </p:stCondLst>
                            <p:childTnLst>
                              <p:par>
                                <p:cTn id="28" presetID="17" presetClass="entr" presetSubtype="1" fill="hold" nodeType="afterEffect">
                                  <p:stCondLst>
                                    <p:cond delay="0"/>
                                  </p:stCondLst>
                                  <p:childTnLst>
                                    <p:set>
                                      <p:cBhvr>
                                        <p:cTn id="29" dur="1" fill="hold">
                                          <p:stCondLst>
                                            <p:cond delay="0"/>
                                          </p:stCondLst>
                                        </p:cTn>
                                        <p:tgtEl>
                                          <p:spTgt spid="245839"/>
                                        </p:tgtEl>
                                        <p:attrNameLst>
                                          <p:attrName>style.visibility</p:attrName>
                                        </p:attrNameLst>
                                      </p:cBhvr>
                                      <p:to>
                                        <p:strVal val="visible"/>
                                      </p:to>
                                    </p:set>
                                    <p:anim calcmode="lin" valueType="num">
                                      <p:cBhvr>
                                        <p:cTn id="30" dur="500" fill="hold"/>
                                        <p:tgtEl>
                                          <p:spTgt spid="245839"/>
                                        </p:tgtEl>
                                        <p:attrNameLst>
                                          <p:attrName>ppt_x</p:attrName>
                                        </p:attrNameLst>
                                      </p:cBhvr>
                                      <p:tavLst>
                                        <p:tav tm="0">
                                          <p:val>
                                            <p:strVal val="#ppt_x"/>
                                          </p:val>
                                        </p:tav>
                                        <p:tav tm="100000">
                                          <p:val>
                                            <p:strVal val="#ppt_x"/>
                                          </p:val>
                                        </p:tav>
                                      </p:tavLst>
                                    </p:anim>
                                    <p:anim calcmode="lin" valueType="num">
                                      <p:cBhvr>
                                        <p:cTn id="31" dur="500" fill="hold"/>
                                        <p:tgtEl>
                                          <p:spTgt spid="245839"/>
                                        </p:tgtEl>
                                        <p:attrNameLst>
                                          <p:attrName>ppt_y</p:attrName>
                                        </p:attrNameLst>
                                      </p:cBhvr>
                                      <p:tavLst>
                                        <p:tav tm="0">
                                          <p:val>
                                            <p:strVal val="#ppt_y-#ppt_h/2"/>
                                          </p:val>
                                        </p:tav>
                                        <p:tav tm="100000">
                                          <p:val>
                                            <p:strVal val="#ppt_y"/>
                                          </p:val>
                                        </p:tav>
                                      </p:tavLst>
                                    </p:anim>
                                    <p:anim calcmode="lin" valueType="num">
                                      <p:cBhvr>
                                        <p:cTn id="32" dur="500" fill="hold"/>
                                        <p:tgtEl>
                                          <p:spTgt spid="245839"/>
                                        </p:tgtEl>
                                        <p:attrNameLst>
                                          <p:attrName>ppt_w</p:attrName>
                                        </p:attrNameLst>
                                      </p:cBhvr>
                                      <p:tavLst>
                                        <p:tav tm="0">
                                          <p:val>
                                            <p:strVal val="#ppt_w"/>
                                          </p:val>
                                        </p:tav>
                                        <p:tav tm="100000">
                                          <p:val>
                                            <p:strVal val="#ppt_w"/>
                                          </p:val>
                                        </p:tav>
                                      </p:tavLst>
                                    </p:anim>
                                    <p:anim calcmode="lin" valueType="num">
                                      <p:cBhvr>
                                        <p:cTn id="33" dur="500" fill="hold"/>
                                        <p:tgtEl>
                                          <p:spTgt spid="245839"/>
                                        </p:tgtEl>
                                        <p:attrNameLst>
                                          <p:attrName>ppt_h</p:attrName>
                                        </p:attrNameLst>
                                      </p:cBhvr>
                                      <p:tavLst>
                                        <p:tav tm="0">
                                          <p:val>
                                            <p:fltVal val="0"/>
                                          </p:val>
                                        </p:tav>
                                        <p:tav tm="100000">
                                          <p:val>
                                            <p:strVal val="#ppt_h"/>
                                          </p:val>
                                        </p:tav>
                                      </p:tavLst>
                                    </p:anim>
                                  </p:childTnLst>
                                </p:cTn>
                              </p:par>
                            </p:childTnLst>
                          </p:cTn>
                        </p:par>
                        <p:par>
                          <p:cTn id="34" fill="hold" nodeType="afterGroup">
                            <p:stCondLst>
                              <p:cond delay="6000"/>
                            </p:stCondLst>
                            <p:childTnLst>
                              <p:par>
                                <p:cTn id="35" presetID="17" presetClass="entr" presetSubtype="4" fill="hold" nodeType="afterEffect">
                                  <p:stCondLst>
                                    <p:cond delay="0"/>
                                  </p:stCondLst>
                                  <p:childTnLst>
                                    <p:set>
                                      <p:cBhvr>
                                        <p:cTn id="36" dur="1" fill="hold">
                                          <p:stCondLst>
                                            <p:cond delay="0"/>
                                          </p:stCondLst>
                                        </p:cTn>
                                        <p:tgtEl>
                                          <p:spTgt spid="245840"/>
                                        </p:tgtEl>
                                        <p:attrNameLst>
                                          <p:attrName>style.visibility</p:attrName>
                                        </p:attrNameLst>
                                      </p:cBhvr>
                                      <p:to>
                                        <p:strVal val="visible"/>
                                      </p:to>
                                    </p:set>
                                    <p:anim calcmode="lin" valueType="num">
                                      <p:cBhvr>
                                        <p:cTn id="37" dur="500" fill="hold"/>
                                        <p:tgtEl>
                                          <p:spTgt spid="245840"/>
                                        </p:tgtEl>
                                        <p:attrNameLst>
                                          <p:attrName>ppt_x</p:attrName>
                                        </p:attrNameLst>
                                      </p:cBhvr>
                                      <p:tavLst>
                                        <p:tav tm="0">
                                          <p:val>
                                            <p:strVal val="#ppt_x"/>
                                          </p:val>
                                        </p:tav>
                                        <p:tav tm="100000">
                                          <p:val>
                                            <p:strVal val="#ppt_x"/>
                                          </p:val>
                                        </p:tav>
                                      </p:tavLst>
                                    </p:anim>
                                    <p:anim calcmode="lin" valueType="num">
                                      <p:cBhvr>
                                        <p:cTn id="38" dur="500" fill="hold"/>
                                        <p:tgtEl>
                                          <p:spTgt spid="245840"/>
                                        </p:tgtEl>
                                        <p:attrNameLst>
                                          <p:attrName>ppt_y</p:attrName>
                                        </p:attrNameLst>
                                      </p:cBhvr>
                                      <p:tavLst>
                                        <p:tav tm="0">
                                          <p:val>
                                            <p:strVal val="#ppt_y+#ppt_h/2"/>
                                          </p:val>
                                        </p:tav>
                                        <p:tav tm="100000">
                                          <p:val>
                                            <p:strVal val="#ppt_y"/>
                                          </p:val>
                                        </p:tav>
                                      </p:tavLst>
                                    </p:anim>
                                    <p:anim calcmode="lin" valueType="num">
                                      <p:cBhvr>
                                        <p:cTn id="39" dur="500" fill="hold"/>
                                        <p:tgtEl>
                                          <p:spTgt spid="245840"/>
                                        </p:tgtEl>
                                        <p:attrNameLst>
                                          <p:attrName>ppt_w</p:attrName>
                                        </p:attrNameLst>
                                      </p:cBhvr>
                                      <p:tavLst>
                                        <p:tav tm="0">
                                          <p:val>
                                            <p:strVal val="#ppt_w"/>
                                          </p:val>
                                        </p:tav>
                                        <p:tav tm="100000">
                                          <p:val>
                                            <p:strVal val="#ppt_w"/>
                                          </p:val>
                                        </p:tav>
                                      </p:tavLst>
                                    </p:anim>
                                    <p:anim calcmode="lin" valueType="num">
                                      <p:cBhvr>
                                        <p:cTn id="40" dur="500" fill="hold"/>
                                        <p:tgtEl>
                                          <p:spTgt spid="245840"/>
                                        </p:tgtEl>
                                        <p:attrNameLst>
                                          <p:attrName>ppt_h</p:attrName>
                                        </p:attrNameLst>
                                      </p:cBhvr>
                                      <p:tavLst>
                                        <p:tav tm="0">
                                          <p:val>
                                            <p:fltVal val="0"/>
                                          </p:val>
                                        </p:tav>
                                        <p:tav tm="100000">
                                          <p:val>
                                            <p:strVal val="#ppt_h"/>
                                          </p:val>
                                        </p:tav>
                                      </p:tavLst>
                                    </p:anim>
                                  </p:childTnLst>
                                </p:cTn>
                              </p:par>
                            </p:childTnLst>
                          </p:cTn>
                        </p:par>
                        <p:par>
                          <p:cTn id="41" fill="hold" nodeType="afterGroup">
                            <p:stCondLst>
                              <p:cond delay="6500"/>
                            </p:stCondLst>
                            <p:childTnLst>
                              <p:par>
                                <p:cTn id="42" presetID="1" presetClass="entr" presetSubtype="0" fill="hold" grpId="0" nodeType="afterEffect">
                                  <p:stCondLst>
                                    <p:cond delay="0"/>
                                  </p:stCondLst>
                                  <p:childTnLst>
                                    <p:set>
                                      <p:cBhvr>
                                        <p:cTn id="43" dur="1" fill="hold">
                                          <p:stCondLst>
                                            <p:cond delay="499"/>
                                          </p:stCondLst>
                                        </p:cTn>
                                        <p:tgtEl>
                                          <p:spTgt spid="245836"/>
                                        </p:tgtEl>
                                        <p:attrNameLst>
                                          <p:attrName>style.visibility</p:attrName>
                                        </p:attrNameLst>
                                      </p:cBhvr>
                                      <p:to>
                                        <p:strVal val="visible"/>
                                      </p:to>
                                    </p:set>
                                  </p:childTnLst>
                                </p:cTn>
                              </p:par>
                            </p:childTnLst>
                          </p:cTn>
                        </p:par>
                        <p:par>
                          <p:cTn id="44" fill="hold" nodeType="afterGroup">
                            <p:stCondLst>
                              <p:cond delay="7000"/>
                            </p:stCondLst>
                            <p:childTnLst>
                              <p:par>
                                <p:cTn id="45" presetID="17" presetClass="entr" presetSubtype="8" fill="hold" grpId="0" nodeType="afterEffect">
                                  <p:stCondLst>
                                    <p:cond delay="2000"/>
                                  </p:stCondLst>
                                  <p:childTnLst>
                                    <p:set>
                                      <p:cBhvr>
                                        <p:cTn id="46" dur="1" fill="hold">
                                          <p:stCondLst>
                                            <p:cond delay="0"/>
                                          </p:stCondLst>
                                        </p:cTn>
                                        <p:tgtEl>
                                          <p:spTgt spid="245815"/>
                                        </p:tgtEl>
                                        <p:attrNameLst>
                                          <p:attrName>style.visibility</p:attrName>
                                        </p:attrNameLst>
                                      </p:cBhvr>
                                      <p:to>
                                        <p:strVal val="visible"/>
                                      </p:to>
                                    </p:set>
                                    <p:anim calcmode="lin" valueType="num">
                                      <p:cBhvr>
                                        <p:cTn id="47" dur="500" fill="hold"/>
                                        <p:tgtEl>
                                          <p:spTgt spid="245815"/>
                                        </p:tgtEl>
                                        <p:attrNameLst>
                                          <p:attrName>ppt_x</p:attrName>
                                        </p:attrNameLst>
                                      </p:cBhvr>
                                      <p:tavLst>
                                        <p:tav tm="0">
                                          <p:val>
                                            <p:strVal val="#ppt_x-#ppt_w/2"/>
                                          </p:val>
                                        </p:tav>
                                        <p:tav tm="100000">
                                          <p:val>
                                            <p:strVal val="#ppt_x"/>
                                          </p:val>
                                        </p:tav>
                                      </p:tavLst>
                                    </p:anim>
                                    <p:anim calcmode="lin" valueType="num">
                                      <p:cBhvr>
                                        <p:cTn id="48" dur="500" fill="hold"/>
                                        <p:tgtEl>
                                          <p:spTgt spid="245815"/>
                                        </p:tgtEl>
                                        <p:attrNameLst>
                                          <p:attrName>ppt_y</p:attrName>
                                        </p:attrNameLst>
                                      </p:cBhvr>
                                      <p:tavLst>
                                        <p:tav tm="0">
                                          <p:val>
                                            <p:strVal val="#ppt_y"/>
                                          </p:val>
                                        </p:tav>
                                        <p:tav tm="100000">
                                          <p:val>
                                            <p:strVal val="#ppt_y"/>
                                          </p:val>
                                        </p:tav>
                                      </p:tavLst>
                                    </p:anim>
                                    <p:anim calcmode="lin" valueType="num">
                                      <p:cBhvr>
                                        <p:cTn id="49" dur="500" fill="hold"/>
                                        <p:tgtEl>
                                          <p:spTgt spid="245815"/>
                                        </p:tgtEl>
                                        <p:attrNameLst>
                                          <p:attrName>ppt_w</p:attrName>
                                        </p:attrNameLst>
                                      </p:cBhvr>
                                      <p:tavLst>
                                        <p:tav tm="0">
                                          <p:val>
                                            <p:fltVal val="0"/>
                                          </p:val>
                                        </p:tav>
                                        <p:tav tm="100000">
                                          <p:val>
                                            <p:strVal val="#ppt_w"/>
                                          </p:val>
                                        </p:tav>
                                      </p:tavLst>
                                    </p:anim>
                                    <p:anim calcmode="lin" valueType="num">
                                      <p:cBhvr>
                                        <p:cTn id="50" dur="500" fill="hold"/>
                                        <p:tgtEl>
                                          <p:spTgt spid="245815"/>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9500"/>
                            </p:stCondLst>
                            <p:childTnLst>
                              <p:par>
                                <p:cTn id="52" presetID="1" presetClass="entr" presetSubtype="0" fill="hold" grpId="0" nodeType="afterEffect">
                                  <p:stCondLst>
                                    <p:cond delay="0"/>
                                  </p:stCondLst>
                                  <p:childTnLst>
                                    <p:set>
                                      <p:cBhvr>
                                        <p:cTn id="53" dur="1" fill="hold">
                                          <p:stCondLst>
                                            <p:cond delay="499"/>
                                          </p:stCondLst>
                                        </p:cTn>
                                        <p:tgtEl>
                                          <p:spTgt spid="245837"/>
                                        </p:tgtEl>
                                        <p:attrNameLst>
                                          <p:attrName>style.visibility</p:attrName>
                                        </p:attrNameLst>
                                      </p:cBhvr>
                                      <p:to>
                                        <p:strVal val="visible"/>
                                      </p:to>
                                    </p:set>
                                  </p:childTnLst>
                                </p:cTn>
                              </p:par>
                            </p:childTnLst>
                          </p:cTn>
                        </p:par>
                        <p:par>
                          <p:cTn id="54" fill="hold" nodeType="afterGroup">
                            <p:stCondLst>
                              <p:cond delay="10000"/>
                            </p:stCondLst>
                            <p:childTnLst>
                              <p:par>
                                <p:cTn id="55" presetID="17" presetClass="entr" presetSubtype="8" fill="hold" grpId="0" nodeType="afterEffect">
                                  <p:stCondLst>
                                    <p:cond delay="0"/>
                                  </p:stCondLst>
                                  <p:childTnLst>
                                    <p:set>
                                      <p:cBhvr>
                                        <p:cTn id="56" dur="1" fill="hold">
                                          <p:stCondLst>
                                            <p:cond delay="0"/>
                                          </p:stCondLst>
                                        </p:cTn>
                                        <p:tgtEl>
                                          <p:spTgt spid="245816"/>
                                        </p:tgtEl>
                                        <p:attrNameLst>
                                          <p:attrName>style.visibility</p:attrName>
                                        </p:attrNameLst>
                                      </p:cBhvr>
                                      <p:to>
                                        <p:strVal val="visible"/>
                                      </p:to>
                                    </p:set>
                                    <p:anim calcmode="lin" valueType="num">
                                      <p:cBhvr>
                                        <p:cTn id="57" dur="500" fill="hold"/>
                                        <p:tgtEl>
                                          <p:spTgt spid="245816"/>
                                        </p:tgtEl>
                                        <p:attrNameLst>
                                          <p:attrName>ppt_x</p:attrName>
                                        </p:attrNameLst>
                                      </p:cBhvr>
                                      <p:tavLst>
                                        <p:tav tm="0">
                                          <p:val>
                                            <p:strVal val="#ppt_x-#ppt_w/2"/>
                                          </p:val>
                                        </p:tav>
                                        <p:tav tm="100000">
                                          <p:val>
                                            <p:strVal val="#ppt_x"/>
                                          </p:val>
                                        </p:tav>
                                      </p:tavLst>
                                    </p:anim>
                                    <p:anim calcmode="lin" valueType="num">
                                      <p:cBhvr>
                                        <p:cTn id="58" dur="500" fill="hold"/>
                                        <p:tgtEl>
                                          <p:spTgt spid="245816"/>
                                        </p:tgtEl>
                                        <p:attrNameLst>
                                          <p:attrName>ppt_y</p:attrName>
                                        </p:attrNameLst>
                                      </p:cBhvr>
                                      <p:tavLst>
                                        <p:tav tm="0">
                                          <p:val>
                                            <p:strVal val="#ppt_y"/>
                                          </p:val>
                                        </p:tav>
                                        <p:tav tm="100000">
                                          <p:val>
                                            <p:strVal val="#ppt_y"/>
                                          </p:val>
                                        </p:tav>
                                      </p:tavLst>
                                    </p:anim>
                                    <p:anim calcmode="lin" valueType="num">
                                      <p:cBhvr>
                                        <p:cTn id="59" dur="500" fill="hold"/>
                                        <p:tgtEl>
                                          <p:spTgt spid="245816"/>
                                        </p:tgtEl>
                                        <p:attrNameLst>
                                          <p:attrName>ppt_w</p:attrName>
                                        </p:attrNameLst>
                                      </p:cBhvr>
                                      <p:tavLst>
                                        <p:tav tm="0">
                                          <p:val>
                                            <p:fltVal val="0"/>
                                          </p:val>
                                        </p:tav>
                                        <p:tav tm="100000">
                                          <p:val>
                                            <p:strVal val="#ppt_w"/>
                                          </p:val>
                                        </p:tav>
                                      </p:tavLst>
                                    </p:anim>
                                    <p:anim calcmode="lin" valueType="num">
                                      <p:cBhvr>
                                        <p:cTn id="60" dur="500" fill="hold"/>
                                        <p:tgtEl>
                                          <p:spTgt spid="245816"/>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500"/>
                            </p:stCondLst>
                            <p:childTnLst>
                              <p:par>
                                <p:cTn id="62" presetID="17" presetClass="entr" presetSubtype="8" fill="hold" grpId="0" nodeType="afterEffect">
                                  <p:stCondLst>
                                    <p:cond delay="0"/>
                                  </p:stCondLst>
                                  <p:childTnLst>
                                    <p:set>
                                      <p:cBhvr>
                                        <p:cTn id="63" dur="1" fill="hold">
                                          <p:stCondLst>
                                            <p:cond delay="0"/>
                                          </p:stCondLst>
                                        </p:cTn>
                                        <p:tgtEl>
                                          <p:spTgt spid="245817"/>
                                        </p:tgtEl>
                                        <p:attrNameLst>
                                          <p:attrName>style.visibility</p:attrName>
                                        </p:attrNameLst>
                                      </p:cBhvr>
                                      <p:to>
                                        <p:strVal val="visible"/>
                                      </p:to>
                                    </p:set>
                                    <p:anim calcmode="lin" valueType="num">
                                      <p:cBhvr>
                                        <p:cTn id="64" dur="500" fill="hold"/>
                                        <p:tgtEl>
                                          <p:spTgt spid="245817"/>
                                        </p:tgtEl>
                                        <p:attrNameLst>
                                          <p:attrName>ppt_x</p:attrName>
                                        </p:attrNameLst>
                                      </p:cBhvr>
                                      <p:tavLst>
                                        <p:tav tm="0">
                                          <p:val>
                                            <p:strVal val="#ppt_x-#ppt_w/2"/>
                                          </p:val>
                                        </p:tav>
                                        <p:tav tm="100000">
                                          <p:val>
                                            <p:strVal val="#ppt_x"/>
                                          </p:val>
                                        </p:tav>
                                      </p:tavLst>
                                    </p:anim>
                                    <p:anim calcmode="lin" valueType="num">
                                      <p:cBhvr>
                                        <p:cTn id="65" dur="500" fill="hold"/>
                                        <p:tgtEl>
                                          <p:spTgt spid="245817"/>
                                        </p:tgtEl>
                                        <p:attrNameLst>
                                          <p:attrName>ppt_y</p:attrName>
                                        </p:attrNameLst>
                                      </p:cBhvr>
                                      <p:tavLst>
                                        <p:tav tm="0">
                                          <p:val>
                                            <p:strVal val="#ppt_y"/>
                                          </p:val>
                                        </p:tav>
                                        <p:tav tm="100000">
                                          <p:val>
                                            <p:strVal val="#ppt_y"/>
                                          </p:val>
                                        </p:tav>
                                      </p:tavLst>
                                    </p:anim>
                                    <p:anim calcmode="lin" valueType="num">
                                      <p:cBhvr>
                                        <p:cTn id="66" dur="500" fill="hold"/>
                                        <p:tgtEl>
                                          <p:spTgt spid="245817"/>
                                        </p:tgtEl>
                                        <p:attrNameLst>
                                          <p:attrName>ppt_w</p:attrName>
                                        </p:attrNameLst>
                                      </p:cBhvr>
                                      <p:tavLst>
                                        <p:tav tm="0">
                                          <p:val>
                                            <p:fltVal val="0"/>
                                          </p:val>
                                        </p:tav>
                                        <p:tav tm="100000">
                                          <p:val>
                                            <p:strVal val="#ppt_w"/>
                                          </p:val>
                                        </p:tav>
                                      </p:tavLst>
                                    </p:anim>
                                    <p:anim calcmode="lin" valueType="num">
                                      <p:cBhvr>
                                        <p:cTn id="67" dur="500" fill="hold"/>
                                        <p:tgtEl>
                                          <p:spTgt spid="245817"/>
                                        </p:tgtEl>
                                        <p:attrNameLst>
                                          <p:attrName>ppt_h</p:attrName>
                                        </p:attrNameLst>
                                      </p:cBhvr>
                                      <p:tavLst>
                                        <p:tav tm="0">
                                          <p:val>
                                            <p:strVal val="#ppt_h"/>
                                          </p:val>
                                        </p:tav>
                                        <p:tav tm="100000">
                                          <p:val>
                                            <p:strVal val="#ppt_h"/>
                                          </p:val>
                                        </p:tav>
                                      </p:tavLst>
                                    </p:anim>
                                  </p:childTnLst>
                                </p:cTn>
                              </p:par>
                            </p:childTnLst>
                          </p:cTn>
                        </p:par>
                        <p:par>
                          <p:cTn id="68" fill="hold" nodeType="afterGroup">
                            <p:stCondLst>
                              <p:cond delay="11000"/>
                            </p:stCondLst>
                            <p:childTnLst>
                              <p:par>
                                <p:cTn id="69" presetID="17" presetClass="entr" presetSubtype="8" fill="hold" grpId="0" nodeType="afterEffect">
                                  <p:stCondLst>
                                    <p:cond delay="0"/>
                                  </p:stCondLst>
                                  <p:childTnLst>
                                    <p:set>
                                      <p:cBhvr>
                                        <p:cTn id="70" dur="1" fill="hold">
                                          <p:stCondLst>
                                            <p:cond delay="0"/>
                                          </p:stCondLst>
                                        </p:cTn>
                                        <p:tgtEl>
                                          <p:spTgt spid="245809"/>
                                        </p:tgtEl>
                                        <p:attrNameLst>
                                          <p:attrName>style.visibility</p:attrName>
                                        </p:attrNameLst>
                                      </p:cBhvr>
                                      <p:to>
                                        <p:strVal val="visible"/>
                                      </p:to>
                                    </p:set>
                                    <p:anim calcmode="lin" valueType="num">
                                      <p:cBhvr>
                                        <p:cTn id="71" dur="500" fill="hold"/>
                                        <p:tgtEl>
                                          <p:spTgt spid="245809"/>
                                        </p:tgtEl>
                                        <p:attrNameLst>
                                          <p:attrName>ppt_x</p:attrName>
                                        </p:attrNameLst>
                                      </p:cBhvr>
                                      <p:tavLst>
                                        <p:tav tm="0">
                                          <p:val>
                                            <p:strVal val="#ppt_x-#ppt_w/2"/>
                                          </p:val>
                                        </p:tav>
                                        <p:tav tm="100000">
                                          <p:val>
                                            <p:strVal val="#ppt_x"/>
                                          </p:val>
                                        </p:tav>
                                      </p:tavLst>
                                    </p:anim>
                                    <p:anim calcmode="lin" valueType="num">
                                      <p:cBhvr>
                                        <p:cTn id="72" dur="500" fill="hold"/>
                                        <p:tgtEl>
                                          <p:spTgt spid="245809"/>
                                        </p:tgtEl>
                                        <p:attrNameLst>
                                          <p:attrName>ppt_y</p:attrName>
                                        </p:attrNameLst>
                                      </p:cBhvr>
                                      <p:tavLst>
                                        <p:tav tm="0">
                                          <p:val>
                                            <p:strVal val="#ppt_y"/>
                                          </p:val>
                                        </p:tav>
                                        <p:tav tm="100000">
                                          <p:val>
                                            <p:strVal val="#ppt_y"/>
                                          </p:val>
                                        </p:tav>
                                      </p:tavLst>
                                    </p:anim>
                                    <p:anim calcmode="lin" valueType="num">
                                      <p:cBhvr>
                                        <p:cTn id="73" dur="500" fill="hold"/>
                                        <p:tgtEl>
                                          <p:spTgt spid="245809"/>
                                        </p:tgtEl>
                                        <p:attrNameLst>
                                          <p:attrName>ppt_w</p:attrName>
                                        </p:attrNameLst>
                                      </p:cBhvr>
                                      <p:tavLst>
                                        <p:tav tm="0">
                                          <p:val>
                                            <p:fltVal val="0"/>
                                          </p:val>
                                        </p:tav>
                                        <p:tav tm="100000">
                                          <p:val>
                                            <p:strVal val="#ppt_w"/>
                                          </p:val>
                                        </p:tav>
                                      </p:tavLst>
                                    </p:anim>
                                    <p:anim calcmode="lin" valueType="num">
                                      <p:cBhvr>
                                        <p:cTn id="74" dur="500" fill="hold"/>
                                        <p:tgtEl>
                                          <p:spTgt spid="245809"/>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11500"/>
                            </p:stCondLst>
                            <p:childTnLst>
                              <p:par>
                                <p:cTn id="76" presetID="2" presetClass="entr" presetSubtype="8" fill="hold" grpId="0" nodeType="afterEffect">
                                  <p:stCondLst>
                                    <p:cond delay="0"/>
                                  </p:stCondLst>
                                  <p:childTnLst>
                                    <p:set>
                                      <p:cBhvr>
                                        <p:cTn id="77" dur="1" fill="hold">
                                          <p:stCondLst>
                                            <p:cond delay="0"/>
                                          </p:stCondLst>
                                        </p:cTn>
                                        <p:tgtEl>
                                          <p:spTgt spid="245838"/>
                                        </p:tgtEl>
                                        <p:attrNameLst>
                                          <p:attrName>style.visibility</p:attrName>
                                        </p:attrNameLst>
                                      </p:cBhvr>
                                      <p:to>
                                        <p:strVal val="visible"/>
                                      </p:to>
                                    </p:set>
                                    <p:anim calcmode="lin" valueType="num">
                                      <p:cBhvr additive="base">
                                        <p:cTn id="78" dur="500" fill="hold"/>
                                        <p:tgtEl>
                                          <p:spTgt spid="245838"/>
                                        </p:tgtEl>
                                        <p:attrNameLst>
                                          <p:attrName>ppt_x</p:attrName>
                                        </p:attrNameLst>
                                      </p:cBhvr>
                                      <p:tavLst>
                                        <p:tav tm="0">
                                          <p:val>
                                            <p:strVal val="0-#ppt_w/2"/>
                                          </p:val>
                                        </p:tav>
                                        <p:tav tm="100000">
                                          <p:val>
                                            <p:strVal val="#ppt_x"/>
                                          </p:val>
                                        </p:tav>
                                      </p:tavLst>
                                    </p:anim>
                                    <p:anim calcmode="lin" valueType="num">
                                      <p:cBhvr additive="base">
                                        <p:cTn id="79" dur="500" fill="hold"/>
                                        <p:tgtEl>
                                          <p:spTgt spid="245838"/>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245835"/>
                                        </p:tgtEl>
                                        <p:attrNameLst>
                                          <p:attrName>style.visibility</p:attrName>
                                        </p:attrNameLst>
                                      </p:cBhvr>
                                      <p:to>
                                        <p:strVal val="visible"/>
                                      </p:to>
                                    </p:set>
                                  </p:childTnLst>
                                  <p:subTnLst>
                                    <p:set>
                                      <p:cBhvr override="childStyle">
                                        <p:cTn dur="1" fill="hold" display="0" masterRel="nextClick" afterEffect="1"/>
                                        <p:tgtEl>
                                          <p:spTgt spid="245835"/>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26"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barn(inHorizontal)">
                                      <p:cBhvr>
                                        <p:cTn id="8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9" grpId="0" animBg="1"/>
      <p:bldP spid="245815" grpId="0" animBg="1"/>
      <p:bldP spid="245816" grpId="0" animBg="1"/>
      <p:bldP spid="245817" grpId="0" animBg="1"/>
      <p:bldP spid="245826" grpId="0" animBg="1"/>
      <p:bldP spid="245835" grpId="0" animBg="1"/>
      <p:bldP spid="245836" grpId="0" autoUpdateAnimBg="0"/>
      <p:bldP spid="245837" grpId="0" autoUpdateAnimBg="0"/>
      <p:bldP spid="24583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4294967295"/>
          </p:nvPr>
        </p:nvSpPr>
        <p:spPr bwMode="auto">
          <a:xfrm>
            <a:off x="3671888" y="6537325"/>
            <a:ext cx="2133600" cy="320675"/>
          </a:xfrm>
          <a:prstGeom prst="rect">
            <a:avLst/>
          </a:prstGeom>
          <a:ln>
            <a:miter lim="800000"/>
            <a:headEnd/>
            <a:tailEnd/>
          </a:ln>
        </p:spPr>
        <p:txBody>
          <a:bodyPr/>
          <a:lstStyle/>
          <a:p>
            <a:pPr>
              <a:defRPr/>
            </a:pPr>
            <a:fld id="{7A904139-0EA2-4DA7-8D4D-47C8D1AED05D}" type="slidenum">
              <a:rPr lang="en-US" altLang="zh-CN" sz="1000" b="1">
                <a:latin typeface="+mj-lt"/>
                <a:ea typeface="宋体" pitchFamily="2" charset="-122"/>
              </a:rPr>
              <a:pPr>
                <a:defRPr/>
              </a:pPr>
              <a:t>17</a:t>
            </a:fld>
            <a:endParaRPr lang="en-US" altLang="zh-CN" sz="1000" b="1">
              <a:latin typeface="+mj-lt"/>
              <a:ea typeface="宋体" pitchFamily="2" charset="-122"/>
            </a:endParaRPr>
          </a:p>
        </p:txBody>
      </p:sp>
      <p:sp>
        <p:nvSpPr>
          <p:cNvPr id="32771" name="Rectangle 2"/>
          <p:cNvSpPr>
            <a:spLocks noGrp="1" noChangeArrowheads="1"/>
          </p:cNvSpPr>
          <p:nvPr>
            <p:ph type="title"/>
          </p:nvPr>
        </p:nvSpPr>
        <p:spPr>
          <a:xfrm>
            <a:off x="395536" y="116632"/>
            <a:ext cx="8229600" cy="563563"/>
          </a:xfrm>
        </p:spPr>
        <p:txBody>
          <a:bodyPr>
            <a:normAutofit fontScale="90000"/>
          </a:bodyPr>
          <a:lstStyle/>
          <a:p>
            <a:r>
              <a:rPr lang="zh-CN" altLang="en-US" dirty="0" smtClean="0">
                <a:ea typeface="宋体" pitchFamily="2" charset="-122"/>
              </a:rPr>
              <a:t>引言</a:t>
            </a:r>
          </a:p>
        </p:txBody>
      </p:sp>
      <p:sp>
        <p:nvSpPr>
          <p:cNvPr id="32772" name="Rectangle 3"/>
          <p:cNvSpPr>
            <a:spLocks noGrp="1" noChangeArrowheads="1"/>
          </p:cNvSpPr>
          <p:nvPr>
            <p:ph type="body" idx="1"/>
          </p:nvPr>
        </p:nvSpPr>
        <p:spPr>
          <a:xfrm>
            <a:off x="467544" y="1268760"/>
            <a:ext cx="8229600" cy="4525963"/>
          </a:xfrm>
        </p:spPr>
        <p:txBody>
          <a:bodyPr/>
          <a:lstStyle/>
          <a:p>
            <a:pPr>
              <a:buClr>
                <a:schemeClr val="accent1"/>
              </a:buClr>
              <a:buSzPct val="150000"/>
            </a:pPr>
            <a:endParaRPr lang="en-US" altLang="zh-CN" sz="2400" dirty="0" smtClean="0">
              <a:ea typeface="宋体" pitchFamily="2" charset="-122"/>
            </a:endParaRPr>
          </a:p>
          <a:p>
            <a:pPr>
              <a:buClr>
                <a:schemeClr val="accent1"/>
              </a:buClr>
              <a:buSzPct val="150000"/>
            </a:pPr>
            <a:r>
              <a:rPr lang="zh-CN" altLang="en-US" sz="2400" dirty="0" smtClean="0">
                <a:ea typeface="宋体" pitchFamily="2" charset="-122"/>
              </a:rPr>
              <a:t>计算机的基本模型</a:t>
            </a:r>
            <a:r>
              <a:rPr lang="en-US" altLang="zh-CN" sz="2400" dirty="0" smtClean="0">
                <a:ea typeface="宋体" pitchFamily="2" charset="-122"/>
              </a:rPr>
              <a:t>——</a:t>
            </a:r>
            <a:r>
              <a:rPr lang="zh-CN" altLang="en-US" sz="2400" dirty="0" smtClean="0">
                <a:ea typeface="宋体" pitchFamily="2" charset="-122"/>
              </a:rPr>
              <a:t>冯</a:t>
            </a:r>
            <a:r>
              <a:rPr lang="en-US" altLang="zh-CN" sz="2400" dirty="0" smtClean="0">
                <a:ea typeface="宋体" pitchFamily="2" charset="-122"/>
              </a:rPr>
              <a:t>.</a:t>
            </a:r>
            <a:r>
              <a:rPr lang="zh-CN" altLang="en-US" sz="2400" dirty="0" smtClean="0">
                <a:ea typeface="宋体" pitchFamily="2" charset="-122"/>
              </a:rPr>
              <a:t>诺依曼模型</a:t>
            </a:r>
          </a:p>
          <a:p>
            <a:pPr>
              <a:buClr>
                <a:schemeClr val="accent1"/>
              </a:buClr>
              <a:buSzPct val="150000"/>
              <a:buFont typeface="Wingdings" pitchFamily="2" charset="2"/>
              <a:buNone/>
            </a:pPr>
            <a:r>
              <a:rPr lang="zh-CN" altLang="en-US" sz="2400" dirty="0" smtClean="0">
                <a:latin typeface="华文楷体" pitchFamily="2" charset="-122"/>
                <a:ea typeface="华文楷体" pitchFamily="2" charset="-122"/>
              </a:rPr>
              <a:t>  </a:t>
            </a:r>
            <a:r>
              <a:rPr lang="en-US" altLang="zh-CN" sz="2400" dirty="0" smtClean="0">
                <a:latin typeface="华文楷体" pitchFamily="2" charset="-122"/>
                <a:ea typeface="华文楷体" pitchFamily="2" charset="-122"/>
              </a:rPr>
              <a:t>1946</a:t>
            </a:r>
            <a:r>
              <a:rPr lang="zh-CN" altLang="en-US" sz="2400" dirty="0" smtClean="0">
                <a:latin typeface="华文楷体" pitchFamily="2" charset="-122"/>
                <a:ea typeface="华文楷体" pitchFamily="2" charset="-122"/>
              </a:rPr>
              <a:t>年，</a:t>
            </a:r>
            <a:r>
              <a:rPr lang="zh-CN" altLang="en-US" sz="2400" dirty="0" smtClean="0">
                <a:ea typeface="宋体" pitchFamily="2" charset="-122"/>
              </a:rPr>
              <a:t>计算机之父</a:t>
            </a:r>
            <a:r>
              <a:rPr lang="en-US" altLang="zh-CN" sz="2400" dirty="0" smtClean="0">
                <a:ea typeface="宋体" pitchFamily="2" charset="-122"/>
              </a:rPr>
              <a:t>---</a:t>
            </a:r>
            <a:r>
              <a:rPr lang="zh-CN" altLang="en-US" sz="2400" dirty="0" smtClean="0">
                <a:latin typeface="华文楷体" pitchFamily="2" charset="-122"/>
                <a:ea typeface="华文楷体" pitchFamily="2" charset="-122"/>
              </a:rPr>
              <a:t>冯</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诺依曼提出的设计方案：</a:t>
            </a:r>
          </a:p>
          <a:p>
            <a:pPr>
              <a:buClr>
                <a:srgbClr val="FF0066"/>
              </a:buClr>
              <a:buFontTx/>
              <a:buChar char="•"/>
            </a:pPr>
            <a:r>
              <a:rPr lang="zh-CN" altLang="en-US" sz="2400" dirty="0" smtClean="0">
                <a:solidFill>
                  <a:srgbClr val="FF0066"/>
                </a:solidFill>
                <a:latin typeface="华文楷体" pitchFamily="2" charset="-122"/>
                <a:ea typeface="华文楷体" pitchFamily="2" charset="-122"/>
              </a:rPr>
              <a:t> 必须有</a:t>
            </a:r>
            <a:r>
              <a:rPr lang="zh-CN" altLang="en-US" sz="2400" dirty="0" smtClean="0">
                <a:latin typeface="华文楷体" pitchFamily="2" charset="-122"/>
                <a:ea typeface="华文楷体" pitchFamily="2" charset="-122"/>
              </a:rPr>
              <a:t>一个</a:t>
            </a:r>
            <a:r>
              <a:rPr lang="zh-CN" altLang="en-US" sz="2400" dirty="0" smtClean="0">
                <a:solidFill>
                  <a:srgbClr val="FF0066"/>
                </a:solidFill>
                <a:latin typeface="华文楷体" pitchFamily="2" charset="-122"/>
                <a:ea typeface="华文楷体" pitchFamily="2" charset="-122"/>
              </a:rPr>
              <a:t>存储器：</a:t>
            </a:r>
            <a:r>
              <a:rPr lang="zh-CN" altLang="en-US" sz="2400" dirty="0" smtClean="0">
                <a:latin typeface="华文楷体" pitchFamily="2" charset="-122"/>
                <a:ea typeface="华文楷体" pitchFamily="2" charset="-122"/>
              </a:rPr>
              <a:t>程序和数据以二进制形式存放。</a:t>
            </a:r>
          </a:p>
          <a:p>
            <a:pPr>
              <a:buClr>
                <a:srgbClr val="FF0066"/>
              </a:buClr>
              <a:buFontTx/>
              <a:buChar char="•"/>
            </a:pPr>
            <a:r>
              <a:rPr lang="zh-CN" altLang="en-US" sz="2400" dirty="0" smtClean="0">
                <a:solidFill>
                  <a:srgbClr val="FF0066"/>
                </a:solidFill>
                <a:latin typeface="华文楷体" pitchFamily="2" charset="-122"/>
                <a:ea typeface="华文楷体" pitchFamily="2" charset="-122"/>
              </a:rPr>
              <a:t> 必须有</a:t>
            </a:r>
            <a:r>
              <a:rPr lang="zh-CN" altLang="en-US" sz="2400" dirty="0" smtClean="0">
                <a:latin typeface="华文楷体" pitchFamily="2" charset="-122"/>
                <a:ea typeface="华文楷体" pitchFamily="2" charset="-122"/>
              </a:rPr>
              <a:t>一个</a:t>
            </a:r>
            <a:r>
              <a:rPr lang="zh-CN" altLang="en-US" sz="2400" dirty="0" smtClean="0">
                <a:solidFill>
                  <a:srgbClr val="FF0066"/>
                </a:solidFill>
                <a:latin typeface="华文楷体" pitchFamily="2" charset="-122"/>
                <a:ea typeface="华文楷体" pitchFamily="2" charset="-122"/>
              </a:rPr>
              <a:t>控制器：</a:t>
            </a:r>
            <a:r>
              <a:rPr lang="zh-CN" altLang="en-US" sz="2400" dirty="0" smtClean="0">
                <a:latin typeface="华文楷体" pitchFamily="2" charset="-122"/>
                <a:ea typeface="华文楷体" pitchFamily="2" charset="-122"/>
              </a:rPr>
              <a:t>指令依次从存储器中取出、解释和执行。 指令由</a:t>
            </a:r>
            <a:r>
              <a:rPr lang="zh-CN" altLang="en-US" sz="2400" dirty="0" smtClean="0">
                <a:solidFill>
                  <a:schemeClr val="tx2"/>
                </a:solidFill>
                <a:latin typeface="华文楷体" pitchFamily="2" charset="-122"/>
                <a:ea typeface="华文楷体" pitchFamily="2" charset="-122"/>
              </a:rPr>
              <a:t>操作码、操作数地址及结果地址组成。</a:t>
            </a:r>
          </a:p>
          <a:p>
            <a:pPr>
              <a:buClr>
                <a:srgbClr val="FF0066"/>
              </a:buClr>
              <a:buFontTx/>
              <a:buChar char="•"/>
            </a:pPr>
            <a:r>
              <a:rPr lang="zh-CN" altLang="en-US" sz="2400" dirty="0" smtClean="0">
                <a:solidFill>
                  <a:srgbClr val="FF0066"/>
                </a:solidFill>
                <a:latin typeface="华文楷体" pitchFamily="2" charset="-122"/>
                <a:ea typeface="华文楷体" pitchFamily="2" charset="-122"/>
              </a:rPr>
              <a:t> 必须有</a:t>
            </a:r>
            <a:r>
              <a:rPr lang="zh-CN" altLang="en-US" sz="2400" dirty="0" smtClean="0">
                <a:latin typeface="华文楷体" pitchFamily="2" charset="-122"/>
                <a:ea typeface="华文楷体" pitchFamily="2" charset="-122"/>
              </a:rPr>
              <a:t>一个</a:t>
            </a:r>
            <a:r>
              <a:rPr lang="zh-CN" altLang="en-US" sz="2400" dirty="0" smtClean="0">
                <a:solidFill>
                  <a:srgbClr val="FF0066"/>
                </a:solidFill>
                <a:latin typeface="华文楷体" pitchFamily="2" charset="-122"/>
                <a:ea typeface="华文楷体" pitchFamily="2" charset="-122"/>
              </a:rPr>
              <a:t>运算器：</a:t>
            </a:r>
            <a:r>
              <a:rPr lang="zh-CN" altLang="en-US" sz="2400" dirty="0" smtClean="0">
                <a:latin typeface="华文楷体" pitchFamily="2" charset="-122"/>
                <a:ea typeface="华文楷体" pitchFamily="2" charset="-122"/>
              </a:rPr>
              <a:t>完成所需算术和逻辑运算。</a:t>
            </a:r>
          </a:p>
          <a:p>
            <a:pPr>
              <a:buClr>
                <a:srgbClr val="FF0066"/>
              </a:buClr>
              <a:buFontTx/>
              <a:buChar char="•"/>
            </a:pPr>
            <a:r>
              <a:rPr lang="zh-CN" altLang="en-US" sz="2400" dirty="0" smtClean="0">
                <a:solidFill>
                  <a:srgbClr val="FF0066"/>
                </a:solidFill>
                <a:latin typeface="华文楷体" pitchFamily="2" charset="-122"/>
                <a:ea typeface="华文楷体" pitchFamily="2" charset="-122"/>
              </a:rPr>
              <a:t> 必须有输入和输出设备：</a:t>
            </a:r>
            <a:r>
              <a:rPr lang="zh-CN" altLang="en-US" sz="2400" dirty="0" smtClean="0">
                <a:latin typeface="华文楷体" pitchFamily="2" charset="-122"/>
                <a:ea typeface="华文楷体" pitchFamily="2" charset="-122"/>
              </a:rPr>
              <a:t>进行人机通信，且人机间的指令、数据以及运算结果的交换没有限制。</a:t>
            </a:r>
          </a:p>
          <a:p>
            <a:pPr>
              <a:buClr>
                <a:srgbClr val="00FFFF"/>
              </a:buClr>
            </a:pPr>
            <a:r>
              <a:rPr lang="zh-CN" altLang="en-US" sz="2400" dirty="0" smtClean="0">
                <a:latin typeface="华文楷体" pitchFamily="2" charset="-122"/>
                <a:ea typeface="华文楷体" pitchFamily="2" charset="-122"/>
              </a:rPr>
              <a:t>   现代计算机的硬件结构，仍为冯</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诺依曼结构。其工作原理是：“</a:t>
            </a:r>
            <a:r>
              <a:rPr lang="zh-CN" altLang="en-US" sz="2400" dirty="0" smtClean="0">
                <a:solidFill>
                  <a:srgbClr val="FF0066"/>
                </a:solidFill>
                <a:latin typeface="华文楷体" pitchFamily="2" charset="-122"/>
                <a:ea typeface="华文楷体" pitchFamily="2" charset="-122"/>
              </a:rPr>
              <a:t>存储程序、程序控制</a:t>
            </a:r>
            <a:r>
              <a:rPr lang="zh-CN" altLang="en-US" sz="2400" dirty="0" smtClean="0">
                <a:latin typeface="华文楷体" pitchFamily="2" charset="-122"/>
                <a:ea typeface="华文楷体" pitchFamily="2" charset="-122"/>
              </a:rPr>
              <a:t>”</a:t>
            </a:r>
          </a:p>
          <a:p>
            <a:pPr>
              <a:buClr>
                <a:srgbClr val="00FFFF"/>
              </a:buClr>
            </a:pPr>
            <a:endParaRPr lang="en-US" altLang="zh-CN" sz="2400" dirty="0" smtClean="0">
              <a:latin typeface="华文楷体" pitchFamily="2" charset="-122"/>
              <a:ea typeface="华文楷体" pitchFamily="2" charset="-122"/>
            </a:endParaRPr>
          </a:p>
        </p:txBody>
      </p:sp>
    </p:spTree>
    <p:extLst>
      <p:ext uri="{BB962C8B-B14F-4D97-AF65-F5344CB8AC3E}">
        <p14:creationId xmlns:p14="http://schemas.microsoft.com/office/powerpoint/2010/main" val="41374443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0" y="1133475"/>
            <a:ext cx="4356100" cy="1143000"/>
          </a:xfrm>
        </p:spPr>
        <p:txBody>
          <a:bodyPr/>
          <a:lstStyle/>
          <a:p>
            <a:pPr eaLnBrk="1" hangingPunct="1"/>
            <a:r>
              <a:rPr lang="en-US" altLang="zh-CN" sz="3200" dirty="0">
                <a:latin typeface="华文行楷" pitchFamily="2" charset="-122"/>
                <a:ea typeface="华文行楷" pitchFamily="2" charset="-122"/>
              </a:rPr>
              <a:t>1.1  </a:t>
            </a:r>
            <a:r>
              <a:rPr lang="zh-CN" altLang="en-US" sz="3200" dirty="0">
                <a:latin typeface="华文行楷" pitchFamily="2" charset="-122"/>
                <a:ea typeface="华文行楷" pitchFamily="2" charset="-122"/>
              </a:rPr>
              <a:t>计算机的基本概念</a:t>
            </a:r>
          </a:p>
        </p:txBody>
      </p:sp>
      <p:sp>
        <p:nvSpPr>
          <p:cNvPr id="7171" name="灯片编号占位符 2"/>
          <p:cNvSpPr txBox="1">
            <a:spLocks noGrp="1" noChangeArrowheads="1"/>
          </p:cNvSpPr>
          <p:nvPr/>
        </p:nvSpPr>
        <p:spPr bwMode="auto">
          <a:xfrm>
            <a:off x="65500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r" eaLnBrk="1" hangingPunct="1"/>
            <a:fld id="{446FB705-D2F8-48CE-B7F7-1742D67AC460}" type="slidenum">
              <a:rPr lang="zh-CN" altLang="en-US" sz="1400"/>
              <a:pPr algn="r" eaLnBrk="1" hangingPunct="1"/>
              <a:t>18</a:t>
            </a:fld>
            <a:endParaRPr lang="en-US" altLang="zh-CN" sz="1400"/>
          </a:p>
        </p:txBody>
      </p:sp>
      <p:sp>
        <p:nvSpPr>
          <p:cNvPr id="7172" name="TextBox 3"/>
          <p:cNvSpPr txBox="1">
            <a:spLocks noChangeArrowheads="1"/>
          </p:cNvSpPr>
          <p:nvPr/>
        </p:nvSpPr>
        <p:spPr bwMode="auto">
          <a:xfrm>
            <a:off x="417298" y="0"/>
            <a:ext cx="72723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r>
              <a:rPr lang="zh-CN" altLang="en-US" sz="4400" b="1" dirty="0">
                <a:solidFill>
                  <a:schemeClr val="tx2"/>
                </a:solidFill>
                <a:latin typeface="华文新魏" pitchFamily="2" charset="-122"/>
                <a:ea typeface="华文新魏" pitchFamily="2" charset="-122"/>
              </a:rPr>
              <a:t>第一章 计算机系统概论</a:t>
            </a:r>
          </a:p>
        </p:txBody>
      </p:sp>
      <p:sp>
        <p:nvSpPr>
          <p:cNvPr id="7173" name="TextBox 5"/>
          <p:cNvSpPr txBox="1">
            <a:spLocks noChangeArrowheads="1"/>
          </p:cNvSpPr>
          <p:nvPr/>
        </p:nvSpPr>
        <p:spPr bwMode="auto">
          <a:xfrm>
            <a:off x="611188" y="2222500"/>
            <a:ext cx="7705725"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just" eaLnBrk="1" hangingPunct="1">
              <a:spcBef>
                <a:spcPts val="600"/>
              </a:spcBef>
              <a:spcAft>
                <a:spcPts val="600"/>
              </a:spcAft>
              <a:buFont typeface="Wingdings" pitchFamily="2" charset="2"/>
              <a:buNone/>
            </a:pPr>
            <a:r>
              <a:rPr lang="zh-CN" altLang="en-US" sz="2800" b="1">
                <a:latin typeface="宋体" pitchFamily="2" charset="-122"/>
              </a:rPr>
              <a:t>如何正确理解“计算机”这个术语呢？</a:t>
            </a:r>
          </a:p>
          <a:p>
            <a:pPr algn="just" eaLnBrk="1" hangingPunct="1">
              <a:spcBef>
                <a:spcPts val="600"/>
              </a:spcBef>
              <a:spcAft>
                <a:spcPts val="600"/>
              </a:spcAft>
              <a:buFont typeface="Wingdings" pitchFamily="2" charset="2"/>
              <a:buNone/>
            </a:pPr>
            <a:r>
              <a:rPr lang="zh-CN" altLang="en-US" sz="2800" b="1">
                <a:latin typeface="宋体" pitchFamily="2" charset="-122"/>
              </a:rPr>
              <a:t>凡是能完成以下三类工作的机器就是计算机：</a:t>
            </a:r>
          </a:p>
          <a:p>
            <a:pPr algn="just" eaLnBrk="1" hangingPunct="1">
              <a:spcBef>
                <a:spcPts val="600"/>
              </a:spcBef>
              <a:spcAft>
                <a:spcPts val="600"/>
              </a:spcAft>
              <a:buFont typeface="Wingdings" pitchFamily="2" charset="2"/>
              <a:buNone/>
            </a:pPr>
            <a:r>
              <a:rPr lang="zh-CN" altLang="en-US" sz="2800" b="1">
                <a:latin typeface="宋体" pitchFamily="2" charset="-122"/>
              </a:rPr>
              <a:t>①能接受程序和数据的输入，并存储起来；</a:t>
            </a:r>
          </a:p>
          <a:p>
            <a:pPr algn="just" eaLnBrk="1" hangingPunct="1">
              <a:spcBef>
                <a:spcPts val="600"/>
              </a:spcBef>
              <a:spcAft>
                <a:spcPts val="600"/>
              </a:spcAft>
              <a:buFont typeface="Wingdings" pitchFamily="2" charset="2"/>
              <a:buNone/>
            </a:pPr>
            <a:r>
              <a:rPr lang="zh-CN" altLang="en-US" sz="2800" b="1">
                <a:latin typeface="宋体" pitchFamily="2" charset="-122"/>
              </a:rPr>
              <a:t>②能按照存储的程序对输入的数据进行自动处理并得出结果；</a:t>
            </a:r>
          </a:p>
          <a:p>
            <a:pPr algn="just" eaLnBrk="1" hangingPunct="1">
              <a:spcBef>
                <a:spcPts val="600"/>
              </a:spcBef>
              <a:spcAft>
                <a:spcPts val="600"/>
              </a:spcAft>
              <a:buFont typeface="Wingdings" pitchFamily="2" charset="2"/>
              <a:buNone/>
            </a:pPr>
            <a:r>
              <a:rPr lang="zh-CN" altLang="en-US" sz="2800" b="1">
                <a:latin typeface="宋体" pitchFamily="2" charset="-122"/>
              </a:rPr>
              <a:t>③能把结果输出。</a:t>
            </a:r>
          </a:p>
        </p:txBody>
      </p:sp>
    </p:spTree>
    <p:extLst>
      <p:ext uri="{BB962C8B-B14F-4D97-AF65-F5344CB8AC3E}">
        <p14:creationId xmlns:p14="http://schemas.microsoft.com/office/powerpoint/2010/main" val="25988681"/>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idx="4294967295"/>
          </p:nvPr>
        </p:nvSpPr>
        <p:spPr>
          <a:xfrm>
            <a:off x="319018" y="0"/>
            <a:ext cx="8540750" cy="836712"/>
          </a:xfrm>
        </p:spPr>
        <p:txBody>
          <a:bodyPr/>
          <a:lstStyle/>
          <a:p>
            <a:pPr algn="l"/>
            <a:r>
              <a:rPr lang="en-US" altLang="zh-CN" sz="3200" dirty="0">
                <a:latin typeface="华文行楷" pitchFamily="2" charset="-122"/>
                <a:ea typeface="华文行楷" pitchFamily="2" charset="-122"/>
              </a:rPr>
              <a:t>1.2  </a:t>
            </a:r>
            <a:r>
              <a:rPr lang="zh-CN" altLang="en-US" sz="3200" dirty="0">
                <a:latin typeface="华文行楷" pitchFamily="2" charset="-122"/>
                <a:ea typeface="华文行楷" pitchFamily="2" charset="-122"/>
              </a:rPr>
              <a:t>计算机的发展史</a:t>
            </a:r>
          </a:p>
        </p:txBody>
      </p:sp>
      <p:sp>
        <p:nvSpPr>
          <p:cNvPr id="8195" name="灯片编号占位符 2"/>
          <p:cNvSpPr txBox="1">
            <a:spLocks noGrp="1" noChangeArrowheads="1"/>
          </p:cNvSpPr>
          <p:nvPr/>
        </p:nvSpPr>
        <p:spPr bwMode="auto">
          <a:xfrm>
            <a:off x="65500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r" eaLnBrk="1" hangingPunct="1"/>
            <a:fld id="{B2114BFB-34D5-47DC-A878-C36FFD6B59EB}" type="slidenum">
              <a:rPr lang="zh-CN" altLang="en-US" sz="1400"/>
              <a:pPr algn="r" eaLnBrk="1" hangingPunct="1"/>
              <a:t>19</a:t>
            </a:fld>
            <a:endParaRPr lang="en-US" altLang="zh-CN" sz="1400"/>
          </a:p>
        </p:txBody>
      </p:sp>
      <p:sp>
        <p:nvSpPr>
          <p:cNvPr id="8196" name="TextBox 3"/>
          <p:cNvSpPr txBox="1">
            <a:spLocks noChangeArrowheads="1"/>
          </p:cNvSpPr>
          <p:nvPr/>
        </p:nvSpPr>
        <p:spPr bwMode="auto">
          <a:xfrm>
            <a:off x="611188" y="1196975"/>
            <a:ext cx="79930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spcBef>
                <a:spcPts val="600"/>
              </a:spcBef>
              <a:spcAft>
                <a:spcPts val="600"/>
              </a:spcAft>
              <a:buFont typeface="Wingdings" pitchFamily="2" charset="2"/>
              <a:buChar char="Ø"/>
            </a:pPr>
            <a:r>
              <a:rPr lang="zh-CN" altLang="en-US" sz="2800" b="1" dirty="0">
                <a:latin typeface="宋体" pitchFamily="2" charset="-122"/>
              </a:rPr>
              <a:t>第</a:t>
            </a:r>
            <a:r>
              <a:rPr lang="zh-CN" altLang="en-US" sz="2800" b="1" dirty="0" smtClean="0">
                <a:latin typeface="宋体" pitchFamily="2" charset="-122"/>
              </a:rPr>
              <a:t>一代</a:t>
            </a:r>
            <a:r>
              <a:rPr lang="en-US" altLang="zh-CN" sz="2800" b="1" dirty="0" smtClean="0">
                <a:latin typeface="宋体" pitchFamily="2" charset="-122"/>
              </a:rPr>
              <a:t>:</a:t>
            </a:r>
            <a:r>
              <a:rPr lang="zh-CN" altLang="en-US" sz="2800" b="1" dirty="0" smtClean="0">
                <a:latin typeface="宋体" pitchFamily="2" charset="-122"/>
              </a:rPr>
              <a:t>电子管</a:t>
            </a:r>
            <a:r>
              <a:rPr lang="zh-CN" altLang="en-US" sz="2800" b="1" dirty="0">
                <a:latin typeface="宋体" pitchFamily="2" charset="-122"/>
              </a:rPr>
              <a:t>时代</a:t>
            </a:r>
            <a:r>
              <a:rPr lang="en-US" altLang="zh-CN" sz="2800" b="1" dirty="0">
                <a:latin typeface="宋体" pitchFamily="2" charset="-122"/>
              </a:rPr>
              <a:t>(1946-1958)</a:t>
            </a:r>
            <a:r>
              <a:rPr lang="zh-CN" altLang="en-US" sz="2800" b="1" dirty="0">
                <a:latin typeface="宋体" pitchFamily="2" charset="-122"/>
              </a:rPr>
              <a:t>： 耗电高，体积大，定点计算，机器语言，汇编语言</a:t>
            </a:r>
          </a:p>
          <a:p>
            <a:pPr eaLnBrk="1" hangingPunct="1">
              <a:spcBef>
                <a:spcPts val="600"/>
              </a:spcBef>
              <a:spcAft>
                <a:spcPts val="600"/>
              </a:spcAft>
              <a:buFont typeface="Wingdings" pitchFamily="2" charset="2"/>
              <a:buChar char="Ø"/>
            </a:pPr>
            <a:r>
              <a:rPr lang="zh-CN" altLang="en-US" sz="2800" b="1" dirty="0">
                <a:latin typeface="宋体" pitchFamily="2" charset="-122"/>
              </a:rPr>
              <a:t>第二</a:t>
            </a:r>
            <a:r>
              <a:rPr lang="zh-CN" altLang="en-US" sz="2800" b="1" dirty="0" smtClean="0">
                <a:latin typeface="宋体" pitchFamily="2" charset="-122"/>
              </a:rPr>
              <a:t>代</a:t>
            </a:r>
            <a:r>
              <a:rPr lang="en-US" altLang="zh-CN" sz="2800" b="1" dirty="0" smtClean="0">
                <a:latin typeface="宋体" pitchFamily="2" charset="-122"/>
              </a:rPr>
              <a:t>:</a:t>
            </a:r>
            <a:r>
              <a:rPr lang="zh-CN" altLang="en-US" sz="2800" b="1" dirty="0" smtClean="0">
                <a:latin typeface="宋体" pitchFamily="2" charset="-122"/>
              </a:rPr>
              <a:t>晶体管</a:t>
            </a:r>
            <a:r>
              <a:rPr lang="zh-CN" altLang="en-US" sz="2800" b="1" dirty="0">
                <a:latin typeface="宋体" pitchFamily="2" charset="-122"/>
              </a:rPr>
              <a:t>时代</a:t>
            </a:r>
            <a:r>
              <a:rPr lang="en-US" altLang="zh-CN" sz="2800" b="1" dirty="0">
                <a:latin typeface="宋体" pitchFamily="2" charset="-122"/>
              </a:rPr>
              <a:t>(1958-1965)</a:t>
            </a:r>
            <a:r>
              <a:rPr lang="zh-CN" altLang="en-US" sz="2800" b="1" dirty="0">
                <a:latin typeface="宋体" pitchFamily="2" charset="-122"/>
              </a:rPr>
              <a:t>：变集中处理为分级处理，浮点运算、高级语言</a:t>
            </a:r>
          </a:p>
          <a:p>
            <a:pPr eaLnBrk="1" hangingPunct="1">
              <a:spcBef>
                <a:spcPts val="600"/>
              </a:spcBef>
              <a:spcAft>
                <a:spcPts val="600"/>
              </a:spcAft>
              <a:buFont typeface="Wingdings" pitchFamily="2" charset="2"/>
              <a:buChar char="Ø"/>
            </a:pPr>
            <a:r>
              <a:rPr lang="zh-CN" altLang="en-US" sz="2800" b="1" dirty="0">
                <a:latin typeface="宋体" pitchFamily="2" charset="-122"/>
              </a:rPr>
              <a:t>第</a:t>
            </a:r>
            <a:r>
              <a:rPr lang="zh-CN" altLang="en-US" sz="2800" b="1" dirty="0" smtClean="0">
                <a:latin typeface="宋体" pitchFamily="2" charset="-122"/>
              </a:rPr>
              <a:t>三代</a:t>
            </a:r>
            <a:r>
              <a:rPr lang="en-US" altLang="zh-CN" sz="2800" b="1" dirty="0" smtClean="0">
                <a:latin typeface="宋体" pitchFamily="2" charset="-122"/>
              </a:rPr>
              <a:t>:</a:t>
            </a:r>
            <a:r>
              <a:rPr lang="zh-CN" altLang="en-US" sz="2800" b="1" dirty="0" smtClean="0">
                <a:latin typeface="宋体" pitchFamily="2" charset="-122"/>
              </a:rPr>
              <a:t>中</a:t>
            </a:r>
            <a:r>
              <a:rPr lang="zh-CN" altLang="en-US" sz="2800" b="1" dirty="0">
                <a:latin typeface="宋体" pitchFamily="2" charset="-122"/>
              </a:rPr>
              <a:t>小规模集成电路时代</a:t>
            </a:r>
            <a:r>
              <a:rPr lang="en-US" altLang="zh-CN" sz="2800" b="1" dirty="0">
                <a:latin typeface="宋体" pitchFamily="2" charset="-122"/>
              </a:rPr>
              <a:t>(1965-1970)</a:t>
            </a:r>
            <a:r>
              <a:rPr lang="zh-CN" altLang="en-US" sz="2800" b="1" dirty="0">
                <a:latin typeface="宋体" pitchFamily="2" charset="-122"/>
              </a:rPr>
              <a:t>：存储容量大，运算速度快，几十至几百万次</a:t>
            </a:r>
            <a:r>
              <a:rPr lang="en-US" altLang="zh-CN" sz="2800" b="1" dirty="0">
                <a:latin typeface="宋体" pitchFamily="2" charset="-122"/>
              </a:rPr>
              <a:t>/</a:t>
            </a:r>
            <a:r>
              <a:rPr lang="zh-CN" altLang="en-US" sz="2800" b="1" dirty="0">
                <a:latin typeface="宋体" pitchFamily="2" charset="-122"/>
              </a:rPr>
              <a:t>秒</a:t>
            </a:r>
          </a:p>
          <a:p>
            <a:pPr eaLnBrk="1" hangingPunct="1">
              <a:spcBef>
                <a:spcPts val="600"/>
              </a:spcBef>
              <a:spcAft>
                <a:spcPts val="600"/>
              </a:spcAft>
              <a:buFont typeface="Wingdings" pitchFamily="2" charset="2"/>
              <a:buChar char="Ø"/>
            </a:pPr>
            <a:r>
              <a:rPr lang="zh-CN" altLang="en-US" sz="2800" b="1" dirty="0">
                <a:latin typeface="宋体" pitchFamily="2" charset="-122"/>
              </a:rPr>
              <a:t>第四</a:t>
            </a:r>
            <a:r>
              <a:rPr lang="zh-CN" altLang="en-US" sz="2800" b="1" dirty="0" smtClean="0">
                <a:latin typeface="宋体" pitchFamily="2" charset="-122"/>
              </a:rPr>
              <a:t>代</a:t>
            </a:r>
            <a:r>
              <a:rPr lang="en-US" altLang="zh-CN" sz="2800" b="1" dirty="0" smtClean="0">
                <a:latin typeface="宋体" pitchFamily="2" charset="-122"/>
              </a:rPr>
              <a:t>:</a:t>
            </a:r>
            <a:r>
              <a:rPr lang="zh-CN" altLang="en-US" sz="2800" b="1" dirty="0" smtClean="0">
                <a:latin typeface="宋体" pitchFamily="2" charset="-122"/>
              </a:rPr>
              <a:t>大规模集成电路</a:t>
            </a:r>
            <a:r>
              <a:rPr lang="zh-CN" altLang="en-US" sz="2800" b="1" dirty="0">
                <a:latin typeface="宋体" pitchFamily="2" charset="-122"/>
              </a:rPr>
              <a:t>时代</a:t>
            </a:r>
            <a:r>
              <a:rPr lang="en-US" altLang="zh-CN" sz="2800" b="1" dirty="0">
                <a:latin typeface="宋体" pitchFamily="2" charset="-122"/>
              </a:rPr>
              <a:t>(1971</a:t>
            </a:r>
            <a:r>
              <a:rPr lang="zh-CN" altLang="en-US" sz="2800" b="1" dirty="0">
                <a:latin typeface="宋体" pitchFamily="2" charset="-122"/>
              </a:rPr>
              <a:t>至今</a:t>
            </a:r>
            <a:r>
              <a:rPr lang="en-US" altLang="zh-CN" sz="2800" b="1" dirty="0">
                <a:latin typeface="宋体" pitchFamily="2" charset="-122"/>
              </a:rPr>
              <a:t>)</a:t>
            </a:r>
            <a:r>
              <a:rPr lang="zh-CN" altLang="en-US" sz="2800" b="1" dirty="0">
                <a:latin typeface="宋体" pitchFamily="2" charset="-122"/>
              </a:rPr>
              <a:t>：向大型机和微型机两个方向发展</a:t>
            </a:r>
          </a:p>
          <a:p>
            <a:pPr eaLnBrk="1" hangingPunct="1">
              <a:spcBef>
                <a:spcPts val="600"/>
              </a:spcBef>
              <a:spcAft>
                <a:spcPts val="600"/>
              </a:spcAft>
              <a:buFont typeface="Wingdings" pitchFamily="2" charset="2"/>
              <a:buChar char="Ø"/>
            </a:pPr>
            <a:r>
              <a:rPr lang="zh-CN" altLang="en-US" sz="2800" b="1" dirty="0">
                <a:latin typeface="宋体" pitchFamily="2" charset="-122"/>
              </a:rPr>
              <a:t>现代计算机发展方向：巨型化，微型化，网络化，智能化，多媒体化，多核，云计算。</a:t>
            </a:r>
          </a:p>
        </p:txBody>
      </p:sp>
    </p:spTree>
    <p:extLst>
      <p:ext uri="{BB962C8B-B14F-4D97-AF65-F5344CB8AC3E}">
        <p14:creationId xmlns:p14="http://schemas.microsoft.com/office/powerpoint/2010/main" val="2997716565"/>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0"/>
          <p:cNvSpPr txBox="1">
            <a:spLocks noChangeArrowheads="1"/>
          </p:cNvSpPr>
          <p:nvPr/>
        </p:nvSpPr>
        <p:spPr bwMode="auto">
          <a:xfrm>
            <a:off x="827584" y="2946559"/>
            <a:ext cx="7772400" cy="1470025"/>
          </a:xfrm>
          <a:prstGeom prst="rect">
            <a:avLst/>
          </a:prstGeom>
          <a:noFill/>
          <a:ln>
            <a:miter lim="800000"/>
            <a:headEnd/>
            <a:tailEnd/>
          </a:ln>
        </p:spPr>
        <p:txBody>
          <a:bodyPr vert="horz" lIns="91440" tIns="45720" rIns="91440" bIns="45720" rtlCol="0" anchor="ct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5000" b="0" i="0" u="none" strike="noStrike" kern="0" cap="none" spc="0" normalizeH="0" baseline="0" noProof="0" dirty="0" smtClean="0">
                <a:ln>
                  <a:noFill/>
                </a:ln>
                <a:solidFill>
                  <a:schemeClr val="tx2"/>
                </a:solidFill>
                <a:effectLst/>
                <a:uLnTx/>
                <a:uFillTx/>
                <a:latin typeface="+mj-lt"/>
                <a:ea typeface="+mj-ea"/>
                <a:cs typeface="+mj-cs"/>
              </a:rPr>
              <a:t>第</a:t>
            </a:r>
            <a:r>
              <a:rPr kumimoji="0" lang="en-US" altLang="zh-CN" sz="5000" b="0" i="0" u="none" strike="noStrike" kern="0" cap="none" spc="0" normalizeH="0" baseline="0" noProof="0" dirty="0" smtClean="0">
                <a:ln>
                  <a:noFill/>
                </a:ln>
                <a:solidFill>
                  <a:schemeClr val="tx2"/>
                </a:solidFill>
                <a:effectLst/>
                <a:uLnTx/>
                <a:uFillTx/>
                <a:latin typeface="+mj-lt"/>
                <a:ea typeface="+mj-ea"/>
                <a:cs typeface="+mj-cs"/>
              </a:rPr>
              <a:t>0-1</a:t>
            </a:r>
            <a:r>
              <a:rPr kumimoji="0" lang="zh-CN" altLang="en-US" sz="5000" b="0" i="0" u="none" strike="noStrike" kern="0" cap="none" spc="0" normalizeH="0" baseline="0" noProof="0" dirty="0" smtClean="0">
                <a:ln>
                  <a:noFill/>
                </a:ln>
                <a:solidFill>
                  <a:schemeClr val="tx2"/>
                </a:solidFill>
                <a:effectLst/>
                <a:uLnTx/>
                <a:uFillTx/>
                <a:latin typeface="+mj-lt"/>
                <a:ea typeface="+mj-ea"/>
                <a:cs typeface="+mj-cs"/>
              </a:rPr>
              <a:t>章 课程信息</a:t>
            </a:r>
            <a:r>
              <a:rPr kumimoji="0" lang="en-US" altLang="zh-CN" sz="5000" b="0" i="0" u="none" strike="noStrike" kern="0" cap="none" spc="0" normalizeH="0" baseline="0" noProof="0" dirty="0" smtClean="0">
                <a:ln>
                  <a:noFill/>
                </a:ln>
                <a:solidFill>
                  <a:schemeClr val="tx2"/>
                </a:solidFill>
                <a:effectLst/>
                <a:uLnTx/>
                <a:uFillTx/>
                <a:latin typeface="+mj-lt"/>
                <a:ea typeface="+mj-ea"/>
                <a:cs typeface="+mj-cs"/>
              </a:rPr>
              <a:t>&amp;</a:t>
            </a:r>
            <a:r>
              <a:rPr kumimoji="0" lang="zh-CN" altLang="en-US" sz="5000" b="0" i="0" u="none" strike="noStrike" kern="0" cap="none" spc="0" normalizeH="0" baseline="0" noProof="0" dirty="0" smtClean="0">
                <a:ln>
                  <a:noFill/>
                </a:ln>
                <a:solidFill>
                  <a:schemeClr val="tx2"/>
                </a:solidFill>
                <a:effectLst/>
                <a:uLnTx/>
                <a:uFillTx/>
                <a:latin typeface="+mj-lt"/>
                <a:ea typeface="+mj-ea"/>
                <a:cs typeface="+mj-cs"/>
              </a:rPr>
              <a:t>概论</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245"/>
          <p:cNvGraphicFramePr>
            <a:graphicFrameLocks/>
          </p:cNvGraphicFramePr>
          <p:nvPr>
            <p:extLst>
              <p:ext uri="{D42A27DB-BD31-4B8C-83A1-F6EECF244321}">
                <p14:modId xmlns:p14="http://schemas.microsoft.com/office/powerpoint/2010/main" val="1156589199"/>
              </p:ext>
            </p:extLst>
          </p:nvPr>
        </p:nvGraphicFramePr>
        <p:xfrm>
          <a:off x="395536" y="692696"/>
          <a:ext cx="8501063" cy="6298875"/>
        </p:xfrm>
        <a:graphic>
          <a:graphicData uri="http://schemas.openxmlformats.org/drawingml/2006/table">
            <a:tbl>
              <a:tblPr/>
              <a:tblGrid>
                <a:gridCol w="1701688"/>
                <a:gridCol w="1698737"/>
                <a:gridCol w="1700213"/>
                <a:gridCol w="1698738"/>
                <a:gridCol w="1701687"/>
              </a:tblGrid>
              <a:tr h="640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        年代</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特性</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endParaRP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第一代</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1946-1959</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第二代</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1959-1964</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第三代</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1964-1970</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第四代</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1970-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现在</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电子器件</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电子管</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晶体管</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集成电路</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大规模、超大规模集成电路</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存储器</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延迟线</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磁芯、磁鼓磁带、纸带</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磁芯、磁鼓</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磁带、磁盘</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半导体存储器</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磁芯、磁鼓</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磁带、磁盘</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半导体存储器</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磁带、磁盘</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光盘</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处理方式</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机器语言</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汇编语言</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监控程序</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高级语言</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实时处理</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操作系统</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实时</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rPr>
                        <a:t>分时处理网络操作系统</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应用领域</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科学计算</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科学计算</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数据处理</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过程控制</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科学计算</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系统设计等 </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科技工程领域</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各行各业</a:t>
                      </a:r>
                    </a:p>
                  </a:txBody>
                  <a:tcPr marL="91439" marR="91439"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运行速度</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5000</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至</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万次</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秒</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几十万至</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百万次</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秒</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百万至</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几百万次</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秒</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几百万至</a:t>
                      </a:r>
                      <a:endPar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千亿次</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秒</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867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rPr>
                        <a:t>典型机型</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ENIAC</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EDVAC</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IBM705</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UNIVACⅡ</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IBM7094</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CDC6600</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IBM360</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PDP 11</a:t>
                      </a:r>
                      <a:endPar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rPr>
                        <a:t>NOVA1200</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ILLIAC-Ⅳ</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VAX 11</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rPr>
                        <a:t>IBM PC</a:t>
                      </a:r>
                    </a:p>
                  </a:txBody>
                  <a:tcPr marL="91439" marR="9143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cxnSp>
        <p:nvCxnSpPr>
          <p:cNvPr id="3" name="直接连接符 2"/>
          <p:cNvCxnSpPr/>
          <p:nvPr/>
        </p:nvCxnSpPr>
        <p:spPr>
          <a:xfrm>
            <a:off x="539552" y="764704"/>
            <a:ext cx="1440160" cy="5760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23528" y="116631"/>
            <a:ext cx="3583032" cy="584775"/>
          </a:xfrm>
          <a:prstGeom prst="rect">
            <a:avLst/>
          </a:prstGeom>
        </p:spPr>
        <p:txBody>
          <a:bodyPr wrap="none">
            <a:spAutoFit/>
          </a:bodyPr>
          <a:lstStyle/>
          <a:p>
            <a:r>
              <a:rPr lang="en-US" altLang="zh-CN" sz="3200" dirty="0" smtClean="0">
                <a:solidFill>
                  <a:srgbClr val="7030A0"/>
                </a:solidFill>
                <a:latin typeface="华文行楷" pitchFamily="2" charset="-122"/>
                <a:ea typeface="华文行楷" pitchFamily="2" charset="-122"/>
              </a:rPr>
              <a:t>1.2 </a:t>
            </a:r>
            <a:r>
              <a:rPr lang="zh-CN" altLang="en-US" sz="3200" dirty="0" smtClean="0">
                <a:solidFill>
                  <a:srgbClr val="7030A0"/>
                </a:solidFill>
                <a:latin typeface="华文行楷" pitchFamily="2" charset="-122"/>
                <a:ea typeface="华文行楷" pitchFamily="2" charset="-122"/>
              </a:rPr>
              <a:t>计算机的</a:t>
            </a:r>
            <a:r>
              <a:rPr lang="zh-CN" altLang="en-US" sz="3200" dirty="0">
                <a:solidFill>
                  <a:srgbClr val="7030A0"/>
                </a:solidFill>
                <a:latin typeface="华文行楷" pitchFamily="2" charset="-122"/>
                <a:ea typeface="华文行楷" pitchFamily="2" charset="-122"/>
              </a:rPr>
              <a:t>发展史</a:t>
            </a:r>
            <a:endParaRPr lang="zh-CN" altLang="en-US" sz="3200" dirty="0">
              <a:solidFill>
                <a:srgbClr val="7030A0"/>
              </a:solidFill>
            </a:endParaRPr>
          </a:p>
        </p:txBody>
      </p:sp>
    </p:spTree>
    <p:extLst>
      <p:ext uri="{BB962C8B-B14F-4D97-AF65-F5344CB8AC3E}">
        <p14:creationId xmlns:p14="http://schemas.microsoft.com/office/powerpoint/2010/main" val="777289529"/>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1981200" cy="476250"/>
          </a:xfrm>
          <a:prstGeom prst="rect">
            <a:avLst/>
          </a:prstGeom>
        </p:spPr>
        <p:txBody>
          <a:bodyPr/>
          <a:lstStyle/>
          <a:p>
            <a:fld id="{7CC11104-8AEA-45DA-84F8-C503ED9063FE}" type="slidenum">
              <a:rPr lang="en-US" altLang="zh-CN"/>
              <a:pPr/>
              <a:t>21</a:t>
            </a:fld>
            <a:endParaRPr lang="en-US" altLang="zh-CN"/>
          </a:p>
        </p:txBody>
      </p:sp>
      <p:pic>
        <p:nvPicPr>
          <p:cNvPr id="1128450" name="Picture 2" descr="eniac_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00213"/>
            <a:ext cx="7200900" cy="4537075"/>
          </a:xfrm>
          <a:prstGeom prst="rect">
            <a:avLst/>
          </a:prstGeom>
          <a:noFill/>
          <a:ln w="254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8451" name="Rectangle 3"/>
          <p:cNvSpPr>
            <a:spLocks noChangeArrowheads="1"/>
          </p:cNvSpPr>
          <p:nvPr/>
        </p:nvSpPr>
        <p:spPr bwMode="auto">
          <a:xfrm>
            <a:off x="468313" y="620713"/>
            <a:ext cx="7920037"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ct val="0"/>
              </a:spcBef>
              <a:buClrTx/>
              <a:buFontTx/>
              <a:buNone/>
            </a:pPr>
            <a:r>
              <a:rPr lang="en-US" altLang="zh-CN" sz="2000" dirty="0" smtClean="0">
                <a:solidFill>
                  <a:schemeClr val="tx2"/>
                </a:solidFill>
                <a:effectLst>
                  <a:outerShdw blurRad="38100" dist="38100" dir="2700000" algn="tl">
                    <a:srgbClr val="C0C0C0"/>
                  </a:outerShdw>
                </a:effectLst>
                <a:ea typeface="宋体" pitchFamily="2" charset="-122"/>
              </a:rPr>
              <a:t>1946</a:t>
            </a:r>
            <a:r>
              <a:rPr lang="zh-CN" altLang="en-US" sz="2000" dirty="0" smtClean="0">
                <a:solidFill>
                  <a:schemeClr val="tx2"/>
                </a:solidFill>
                <a:effectLst>
                  <a:outerShdw blurRad="38100" dist="38100" dir="2700000" algn="tl">
                    <a:srgbClr val="C0C0C0"/>
                  </a:outerShdw>
                </a:effectLst>
                <a:ea typeface="宋体" pitchFamily="2" charset="-122"/>
              </a:rPr>
              <a:t>年世界上第一台电子数字计算机</a:t>
            </a:r>
          </a:p>
          <a:p>
            <a:pPr>
              <a:lnSpc>
                <a:spcPct val="100000"/>
              </a:lnSpc>
              <a:spcBef>
                <a:spcPct val="0"/>
              </a:spcBef>
              <a:buClrTx/>
              <a:buFontTx/>
              <a:buNone/>
            </a:pPr>
            <a:r>
              <a:rPr lang="en-US" altLang="zh-CN" sz="2000" dirty="0" smtClean="0">
                <a:effectLst>
                  <a:outerShdw blurRad="38100" dist="38100" dir="2700000" algn="tl">
                    <a:srgbClr val="C0C0C0"/>
                  </a:outerShdw>
                </a:effectLst>
                <a:ea typeface="宋体" pitchFamily="2" charset="-122"/>
              </a:rPr>
              <a:t>ENIAC(Electronic </a:t>
            </a:r>
            <a:r>
              <a:rPr lang="en-US" altLang="zh-CN" sz="2000" dirty="0">
                <a:effectLst>
                  <a:outerShdw blurRad="38100" dist="38100" dir="2700000" algn="tl">
                    <a:srgbClr val="C0C0C0"/>
                  </a:outerShdw>
                </a:effectLst>
                <a:ea typeface="宋体" pitchFamily="2" charset="-122"/>
              </a:rPr>
              <a:t>Numerical Integrator And Computer)</a:t>
            </a:r>
            <a:r>
              <a:rPr lang="zh-CN" altLang="en-US" sz="2000" dirty="0" smtClean="0">
                <a:effectLst>
                  <a:outerShdw blurRad="38100" dist="38100" dir="2700000" algn="tl">
                    <a:srgbClr val="C0C0C0"/>
                  </a:outerShdw>
                </a:effectLst>
                <a:ea typeface="宋体" pitchFamily="2" charset="-122"/>
              </a:rPr>
              <a:t>，（电子数值积分计算机）由</a:t>
            </a:r>
            <a:r>
              <a:rPr lang="zh-CN" altLang="en-US" sz="2000" dirty="0">
                <a:effectLst>
                  <a:outerShdw blurRad="38100" dist="38100" dir="2700000" algn="tl">
                    <a:srgbClr val="C0C0C0"/>
                  </a:outerShdw>
                </a:effectLst>
                <a:ea typeface="宋体" pitchFamily="2" charset="-122"/>
              </a:rPr>
              <a:t>美国宾夕法尼亚大学于</a:t>
            </a:r>
            <a:r>
              <a:rPr lang="en-US" altLang="zh-CN" sz="2000" dirty="0">
                <a:effectLst>
                  <a:outerShdw blurRad="38100" dist="38100" dir="2700000" algn="tl">
                    <a:srgbClr val="C0C0C0"/>
                  </a:outerShdw>
                </a:effectLst>
                <a:ea typeface="宋体" pitchFamily="2" charset="-122"/>
              </a:rPr>
              <a:t>1946</a:t>
            </a:r>
            <a:r>
              <a:rPr lang="zh-CN" altLang="en-US" sz="2000" dirty="0">
                <a:effectLst>
                  <a:outerShdw blurRad="38100" dist="38100" dir="2700000" algn="tl">
                    <a:srgbClr val="C0C0C0"/>
                  </a:outerShdw>
                </a:effectLst>
                <a:ea typeface="宋体" pitchFamily="2" charset="-122"/>
              </a:rPr>
              <a:t>年研制成功并投入使用。</a:t>
            </a:r>
          </a:p>
        </p:txBody>
      </p:sp>
      <p:sp>
        <p:nvSpPr>
          <p:cNvPr id="6" name="TextBox 5"/>
          <p:cNvSpPr txBox="1"/>
          <p:nvPr/>
        </p:nvSpPr>
        <p:spPr>
          <a:xfrm>
            <a:off x="179512" y="67986"/>
            <a:ext cx="3240360" cy="584775"/>
          </a:xfrm>
          <a:prstGeom prst="rect">
            <a:avLst/>
          </a:prstGeom>
          <a:noFill/>
        </p:spPr>
        <p:txBody>
          <a:bodyPr wrap="square" rtlCol="0">
            <a:spAutoFit/>
          </a:bodyPr>
          <a:lstStyle/>
          <a:p>
            <a:r>
              <a:rPr lang="zh-CN" altLang="en-US" sz="3200" dirty="0" smtClean="0"/>
              <a:t>第一台计算机</a:t>
            </a:r>
            <a:endParaRPr lang="zh-CN" altLang="en-US" sz="3200" dirty="0"/>
          </a:p>
        </p:txBody>
      </p:sp>
    </p:spTree>
    <p:extLst>
      <p:ext uri="{BB962C8B-B14F-4D97-AF65-F5344CB8AC3E}">
        <p14:creationId xmlns:p14="http://schemas.microsoft.com/office/powerpoint/2010/main" val="518840336"/>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subTitle" idx="4294967295"/>
          </p:nvPr>
        </p:nvSpPr>
        <p:spPr bwMode="auto">
          <a:xfrm>
            <a:off x="304800" y="609600"/>
            <a:ext cx="8443913" cy="4835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7338" indent="-287338" eaLnBrk="1" hangingPunct="1">
              <a:buFontTx/>
              <a:buNone/>
            </a:pPr>
            <a:r>
              <a:rPr lang="zh-CN" altLang="en-US" smtClean="0"/>
              <a:t>   </a:t>
            </a:r>
          </a:p>
          <a:p>
            <a:pPr marL="287338" indent="-287338" eaLnBrk="1" hangingPunct="1">
              <a:buFontTx/>
              <a:buNone/>
            </a:pPr>
            <a:r>
              <a:rPr lang="zh-CN" altLang="en-US" smtClean="0">
                <a:latin typeface="华文楷体" pitchFamily="2" charset="-122"/>
                <a:ea typeface="华文楷体" pitchFamily="2" charset="-122"/>
              </a:rPr>
              <a:t>  </a:t>
            </a:r>
          </a:p>
        </p:txBody>
      </p:sp>
      <p:pic>
        <p:nvPicPr>
          <p:cNvPr id="14339" name="Picture 3" descr="f35ea009e6c152676a60fb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836613"/>
            <a:ext cx="4796469" cy="360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4"/>
          <p:cNvSpPr txBox="1">
            <a:spLocks noChangeArrowheads="1"/>
          </p:cNvSpPr>
          <p:nvPr/>
        </p:nvSpPr>
        <p:spPr bwMode="auto">
          <a:xfrm>
            <a:off x="1403648" y="4469729"/>
            <a:ext cx="36724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dirty="0" smtClean="0"/>
              <a:t> </a:t>
            </a:r>
            <a:r>
              <a:rPr lang="zh-CN" altLang="en-US" dirty="0" smtClean="0"/>
              <a:t>电子管（逻辑单元）</a:t>
            </a:r>
            <a:endParaRPr lang="zh-CN" altLang="en-US" dirty="0"/>
          </a:p>
        </p:txBody>
      </p:sp>
      <p:sp>
        <p:nvSpPr>
          <p:cNvPr id="2" name="矩形 1"/>
          <p:cNvSpPr/>
          <p:nvPr/>
        </p:nvSpPr>
        <p:spPr>
          <a:xfrm>
            <a:off x="921335" y="4931394"/>
            <a:ext cx="6802069" cy="369332"/>
          </a:xfrm>
          <a:prstGeom prst="rect">
            <a:avLst/>
          </a:prstGeom>
        </p:spPr>
        <p:txBody>
          <a:bodyPr wrap="square">
            <a:spAutoFit/>
          </a:bodyPr>
          <a:lstStyle/>
          <a:p>
            <a:r>
              <a:rPr lang="zh-CN" altLang="en-US" dirty="0">
                <a:latin typeface="华文楷体" pitchFamily="2" charset="-122"/>
                <a:ea typeface="华文楷体" pitchFamily="2" charset="-122"/>
              </a:rPr>
              <a:t>电子管是封装在玻璃外壳内的一种电真空器件</a:t>
            </a:r>
            <a:endParaRPr lang="zh-CN" altLang="en-US" dirty="0"/>
          </a:p>
        </p:txBody>
      </p:sp>
      <p:sp>
        <p:nvSpPr>
          <p:cNvPr id="3" name="矩形 2"/>
          <p:cNvSpPr/>
          <p:nvPr/>
        </p:nvSpPr>
        <p:spPr>
          <a:xfrm>
            <a:off x="6271770" y="1214565"/>
            <a:ext cx="2903271" cy="1477328"/>
          </a:xfrm>
          <a:prstGeom prst="rect">
            <a:avLst/>
          </a:prstGeom>
        </p:spPr>
        <p:txBody>
          <a:bodyPr wrap="square">
            <a:spAutoFit/>
          </a:bodyPr>
          <a:lstStyle/>
          <a:p>
            <a:r>
              <a:rPr lang="zh-CN" altLang="en-US" dirty="0">
                <a:latin typeface="华文楷体" pitchFamily="2" charset="-122"/>
                <a:ea typeface="华文楷体" pitchFamily="2" charset="-122"/>
              </a:rPr>
              <a:t>字长</a:t>
            </a:r>
            <a:r>
              <a:rPr lang="en-US" altLang="zh-CN" dirty="0">
                <a:latin typeface="华文楷体" pitchFamily="2" charset="-122"/>
                <a:ea typeface="华文楷体" pitchFamily="2" charset="-122"/>
              </a:rPr>
              <a:t>12</a:t>
            </a:r>
            <a:r>
              <a:rPr lang="zh-CN" altLang="en-US" dirty="0">
                <a:latin typeface="华文楷体" pitchFamily="2" charset="-122"/>
                <a:ea typeface="华文楷体" pitchFamily="2" charset="-122"/>
              </a:rPr>
              <a:t>位，运算速度</a:t>
            </a:r>
            <a:r>
              <a:rPr lang="en-US" altLang="zh-CN" dirty="0">
                <a:latin typeface="华文楷体" pitchFamily="2" charset="-122"/>
                <a:ea typeface="华文楷体" pitchFamily="2" charset="-122"/>
              </a:rPr>
              <a:t>5000</a:t>
            </a:r>
            <a:r>
              <a:rPr lang="zh-CN" altLang="en-US" dirty="0">
                <a:latin typeface="华文楷体" pitchFamily="2" charset="-122"/>
                <a:ea typeface="华文楷体" pitchFamily="2" charset="-122"/>
              </a:rPr>
              <a:t>次</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秒，使用</a:t>
            </a:r>
            <a:r>
              <a:rPr lang="en-US" altLang="zh-CN" dirty="0">
                <a:latin typeface="华文楷体" pitchFamily="2" charset="-122"/>
                <a:ea typeface="华文楷体" pitchFamily="2" charset="-122"/>
              </a:rPr>
              <a:t>18800</a:t>
            </a:r>
            <a:r>
              <a:rPr lang="zh-CN" altLang="en-US" dirty="0">
                <a:latin typeface="华文楷体" pitchFamily="2" charset="-122"/>
                <a:ea typeface="华文楷体" pitchFamily="2" charset="-122"/>
              </a:rPr>
              <a:t>个电子管、</a:t>
            </a:r>
            <a:r>
              <a:rPr lang="en-US" altLang="zh-CN" dirty="0">
                <a:latin typeface="华文楷体" pitchFamily="2" charset="-122"/>
                <a:ea typeface="华文楷体" pitchFamily="2" charset="-122"/>
              </a:rPr>
              <a:t>1500</a:t>
            </a:r>
            <a:r>
              <a:rPr lang="zh-CN" altLang="en-US" dirty="0">
                <a:latin typeface="华文楷体" pitchFamily="2" charset="-122"/>
                <a:ea typeface="华文楷体" pitchFamily="2" charset="-122"/>
              </a:rPr>
              <a:t>个继电器，功耗</a:t>
            </a:r>
            <a:r>
              <a:rPr lang="en-US" altLang="zh-CN" dirty="0">
                <a:latin typeface="华文楷体" pitchFamily="2" charset="-122"/>
                <a:ea typeface="华文楷体" pitchFamily="2" charset="-122"/>
              </a:rPr>
              <a:t>150kw</a:t>
            </a:r>
            <a:r>
              <a:rPr lang="zh-CN" altLang="en-US" dirty="0">
                <a:latin typeface="华文楷体" pitchFamily="2" charset="-122"/>
                <a:ea typeface="华文楷体" pitchFamily="2" charset="-122"/>
              </a:rPr>
              <a:t>，占地</a:t>
            </a:r>
            <a:r>
              <a:rPr lang="en-US" altLang="zh-CN" dirty="0">
                <a:latin typeface="华文楷体" pitchFamily="2" charset="-122"/>
                <a:ea typeface="华文楷体" pitchFamily="2" charset="-122"/>
              </a:rPr>
              <a:t>170m2</a:t>
            </a:r>
            <a:r>
              <a:rPr lang="zh-CN" altLang="en-US" dirty="0">
                <a:latin typeface="华文楷体" pitchFamily="2" charset="-122"/>
                <a:ea typeface="华文楷体" pitchFamily="2" charset="-122"/>
              </a:rPr>
              <a:t>，重达</a:t>
            </a:r>
            <a:r>
              <a:rPr lang="en-US" altLang="zh-CN" dirty="0">
                <a:latin typeface="华文楷体" pitchFamily="2" charset="-122"/>
                <a:ea typeface="华文楷体" pitchFamily="2" charset="-122"/>
              </a:rPr>
              <a:t>30</a:t>
            </a:r>
            <a:r>
              <a:rPr lang="zh-CN" altLang="en-US" dirty="0">
                <a:latin typeface="华文楷体" pitchFamily="2" charset="-122"/>
                <a:ea typeface="华文楷体" pitchFamily="2" charset="-122"/>
              </a:rPr>
              <a:t>吨，造价</a:t>
            </a:r>
            <a:r>
              <a:rPr lang="en-US" altLang="zh-CN" dirty="0">
                <a:latin typeface="华文楷体" pitchFamily="2" charset="-122"/>
                <a:ea typeface="华文楷体" pitchFamily="2" charset="-122"/>
              </a:rPr>
              <a:t>100</a:t>
            </a:r>
            <a:r>
              <a:rPr lang="zh-CN" altLang="en-US" dirty="0">
                <a:latin typeface="华文楷体" pitchFamily="2" charset="-122"/>
                <a:ea typeface="华文楷体" pitchFamily="2" charset="-122"/>
              </a:rPr>
              <a:t>万美元</a:t>
            </a:r>
            <a:endParaRPr lang="zh-CN" altLang="en-US" dirty="0"/>
          </a:p>
        </p:txBody>
      </p:sp>
    </p:spTree>
    <p:extLst>
      <p:ext uri="{BB962C8B-B14F-4D97-AF65-F5344CB8AC3E}">
        <p14:creationId xmlns:p14="http://schemas.microsoft.com/office/powerpoint/2010/main" val="79313583"/>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1981200" cy="476250"/>
          </a:xfrm>
          <a:prstGeom prst="rect">
            <a:avLst/>
          </a:prstGeom>
        </p:spPr>
        <p:txBody>
          <a:bodyPr/>
          <a:lstStyle/>
          <a:p>
            <a:fld id="{29403E58-5290-480F-8021-F43BFF29CCAC}" type="slidenum">
              <a:rPr lang="en-US" altLang="zh-CN"/>
              <a:pPr/>
              <a:t>23</a:t>
            </a:fld>
            <a:endParaRPr lang="en-US" altLang="zh-CN"/>
          </a:p>
        </p:txBody>
      </p:sp>
      <p:sp>
        <p:nvSpPr>
          <p:cNvPr id="1131522" name="Rectangle 2"/>
          <p:cNvSpPr>
            <a:spLocks noGrp="1" noChangeArrowheads="1"/>
          </p:cNvSpPr>
          <p:nvPr>
            <p:ph type="title"/>
          </p:nvPr>
        </p:nvSpPr>
        <p:spPr>
          <a:xfrm>
            <a:off x="179512" y="0"/>
            <a:ext cx="8229600" cy="1143000"/>
          </a:xfrm>
        </p:spPr>
        <p:txBody>
          <a:bodyPr/>
          <a:lstStyle/>
          <a:p>
            <a:r>
              <a:rPr lang="zh-CN" altLang="en-US" sz="3400" dirty="0">
                <a:solidFill>
                  <a:srgbClr val="000099"/>
                </a:solidFill>
              </a:rPr>
              <a:t>第四代计算机中</a:t>
            </a:r>
            <a:br>
              <a:rPr lang="zh-CN" altLang="en-US" sz="3400" dirty="0">
                <a:solidFill>
                  <a:srgbClr val="000099"/>
                </a:solidFill>
              </a:rPr>
            </a:br>
            <a:r>
              <a:rPr lang="zh-CN" altLang="en-US" sz="3400" dirty="0">
                <a:solidFill>
                  <a:srgbClr val="000099"/>
                </a:solidFill>
              </a:rPr>
              <a:t>微处理器的发展</a:t>
            </a:r>
            <a:r>
              <a:rPr lang="zh-CN" altLang="en-US" sz="3400" dirty="0"/>
              <a:t>：</a:t>
            </a:r>
            <a:r>
              <a:rPr lang="en-US" altLang="zh-CN" sz="3400" b="1" dirty="0"/>
              <a:t>Intel 4004</a:t>
            </a:r>
            <a:r>
              <a:rPr lang="en-US" altLang="zh-CN" sz="3400" dirty="0"/>
              <a:t> </a:t>
            </a:r>
          </a:p>
        </p:txBody>
      </p:sp>
      <p:sp>
        <p:nvSpPr>
          <p:cNvPr id="1131523" name="Rectangle 3"/>
          <p:cNvSpPr>
            <a:spLocks noGrp="1" noChangeArrowheads="1"/>
          </p:cNvSpPr>
          <p:nvPr>
            <p:ph type="body" idx="1"/>
          </p:nvPr>
        </p:nvSpPr>
        <p:spPr/>
        <p:txBody>
          <a:bodyPr/>
          <a:lstStyle/>
          <a:p>
            <a:r>
              <a:rPr lang="en-US" altLang="zh-CN" sz="2600"/>
              <a:t>1971</a:t>
            </a:r>
            <a:r>
              <a:rPr lang="zh-CN" altLang="en-US" sz="2600"/>
              <a:t>年</a:t>
            </a:r>
            <a:r>
              <a:rPr lang="en-US" altLang="zh-CN" sz="2600"/>
              <a:t>1</a:t>
            </a:r>
            <a:r>
              <a:rPr lang="zh-CN" altLang="en-US" sz="2600"/>
              <a:t>月，</a:t>
            </a:r>
            <a:r>
              <a:rPr lang="en-US" altLang="zh-CN" sz="2600"/>
              <a:t>Intel</a:t>
            </a:r>
            <a:r>
              <a:rPr lang="zh-CN" altLang="en-US" sz="2600"/>
              <a:t>公司的霍夫研制成功世界上第一块</a:t>
            </a:r>
            <a:r>
              <a:rPr lang="en-US" altLang="zh-CN" sz="2600">
                <a:solidFill>
                  <a:srgbClr val="FF3300"/>
                </a:solidFill>
              </a:rPr>
              <a:t>4</a:t>
            </a:r>
            <a:r>
              <a:rPr lang="zh-CN" altLang="en-US" sz="2600">
                <a:solidFill>
                  <a:srgbClr val="FF3300"/>
                </a:solidFill>
              </a:rPr>
              <a:t>位</a:t>
            </a:r>
            <a:r>
              <a:rPr lang="zh-CN" altLang="en-US" sz="2600"/>
              <a:t>芯片</a:t>
            </a:r>
            <a:r>
              <a:rPr lang="en-US" altLang="zh-CN" sz="2600"/>
              <a:t>Intel 4004</a:t>
            </a:r>
            <a:r>
              <a:rPr lang="zh-CN" altLang="en-US" sz="2600"/>
              <a:t>，标志着</a:t>
            </a:r>
            <a:r>
              <a:rPr lang="zh-CN" altLang="en-US" sz="2600">
                <a:solidFill>
                  <a:srgbClr val="FF3300"/>
                </a:solidFill>
              </a:rPr>
              <a:t>第一代微处理器</a:t>
            </a:r>
            <a:r>
              <a:rPr lang="zh-CN" altLang="en-US" sz="2600"/>
              <a:t>问世，微处理器和微机时代从此开始。</a:t>
            </a:r>
          </a:p>
          <a:p>
            <a:r>
              <a:rPr lang="en-US" altLang="zh-CN" sz="2600"/>
              <a:t>1971</a:t>
            </a:r>
            <a:r>
              <a:rPr lang="zh-CN" altLang="en-US" sz="2600"/>
              <a:t>年</a:t>
            </a:r>
            <a:r>
              <a:rPr lang="en-US" altLang="zh-CN" sz="2600"/>
              <a:t>11</a:t>
            </a:r>
            <a:r>
              <a:rPr lang="zh-CN" altLang="en-US" sz="2600"/>
              <a:t>月，</a:t>
            </a:r>
            <a:r>
              <a:rPr lang="en-US" altLang="zh-CN" sz="2600"/>
              <a:t>Intel</a:t>
            </a:r>
            <a:r>
              <a:rPr lang="zh-CN" altLang="en-US" sz="2600"/>
              <a:t>推出</a:t>
            </a:r>
            <a:r>
              <a:rPr lang="en-US" altLang="zh-CN" sz="2600"/>
              <a:t>MCS-4</a:t>
            </a:r>
            <a:r>
              <a:rPr lang="zh-CN" altLang="en-US" sz="2600"/>
              <a:t>微型计算机系统（包括</a:t>
            </a:r>
            <a:r>
              <a:rPr lang="en-US" altLang="zh-CN" sz="2600"/>
              <a:t>4001 ROM</a:t>
            </a:r>
            <a:r>
              <a:rPr lang="zh-CN" altLang="en-US" sz="2600"/>
              <a:t>芯片、</a:t>
            </a:r>
            <a:r>
              <a:rPr lang="en-US" altLang="zh-CN" sz="2600"/>
              <a:t>4002 RAM</a:t>
            </a:r>
            <a:r>
              <a:rPr lang="zh-CN" altLang="en-US" sz="2600"/>
              <a:t>芯片、</a:t>
            </a:r>
            <a:r>
              <a:rPr lang="en-US" altLang="zh-CN" sz="2600"/>
              <a:t>4003</a:t>
            </a:r>
            <a:r>
              <a:rPr lang="zh-CN" altLang="en-US" sz="2600"/>
              <a:t>移位寄存器芯片和</a:t>
            </a:r>
            <a:r>
              <a:rPr lang="en-US" altLang="zh-CN" sz="2600"/>
              <a:t>4004</a:t>
            </a:r>
            <a:r>
              <a:rPr lang="zh-CN" altLang="en-US" sz="2600"/>
              <a:t>微处理器）</a:t>
            </a:r>
          </a:p>
        </p:txBody>
      </p:sp>
      <p:pic>
        <p:nvPicPr>
          <p:cNvPr id="1131524" name="Picture 4" descr="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221163"/>
            <a:ext cx="3889375" cy="1944687"/>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93869"/>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4294967295"/>
          </p:nvPr>
        </p:nvSpPr>
        <p:spPr>
          <a:xfrm>
            <a:off x="6553200" y="6245225"/>
            <a:ext cx="1981200" cy="476250"/>
          </a:xfrm>
          <a:prstGeom prst="rect">
            <a:avLst/>
          </a:prstGeom>
        </p:spPr>
        <p:txBody>
          <a:bodyPr/>
          <a:lstStyle/>
          <a:p>
            <a:fld id="{6699947D-FF36-4C0C-99C7-A6872DEDD906}" type="slidenum">
              <a:rPr lang="en-US" altLang="zh-CN"/>
              <a:pPr/>
              <a:t>24</a:t>
            </a:fld>
            <a:endParaRPr lang="en-US" altLang="zh-CN"/>
          </a:p>
        </p:txBody>
      </p:sp>
      <p:sp>
        <p:nvSpPr>
          <p:cNvPr id="1132546" name="Rectangle 2"/>
          <p:cNvSpPr>
            <a:spLocks noGrp="1" noChangeArrowheads="1"/>
          </p:cNvSpPr>
          <p:nvPr>
            <p:ph type="title"/>
          </p:nvPr>
        </p:nvSpPr>
        <p:spPr>
          <a:xfrm>
            <a:off x="1887538" y="-242888"/>
            <a:ext cx="8229600" cy="1258888"/>
          </a:xfrm>
        </p:spPr>
        <p:txBody>
          <a:bodyPr/>
          <a:lstStyle/>
          <a:p>
            <a:r>
              <a:rPr lang="en-US" altLang="zh-CN"/>
              <a:t>4004    </a:t>
            </a:r>
          </a:p>
        </p:txBody>
      </p:sp>
      <p:pic>
        <p:nvPicPr>
          <p:cNvPr id="1132547" name="Picture 3" descr="4004chip"/>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58888" y="908050"/>
            <a:ext cx="3398837" cy="4603750"/>
          </a:xfr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32548" name="Picture 4" descr="4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896938"/>
            <a:ext cx="3095625" cy="2154237"/>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pic>
        <p:nvPicPr>
          <p:cNvPr id="1132549" name="Picture 5" descr="3-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194050"/>
            <a:ext cx="3095625" cy="2322513"/>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132550" name="Rectangle 6"/>
          <p:cNvSpPr>
            <a:spLocks noChangeArrowheads="1"/>
          </p:cNvSpPr>
          <p:nvPr/>
        </p:nvSpPr>
        <p:spPr bwMode="auto">
          <a:xfrm>
            <a:off x="900113" y="5734050"/>
            <a:ext cx="7921625"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buClr>
                <a:schemeClr val="hlink"/>
              </a:buClr>
              <a:buFont typeface="Wingdings" pitchFamily="2" charset="2"/>
              <a:buBlip>
                <a:blip r:embed="rId5"/>
              </a:buBlip>
            </a:pPr>
            <a:r>
              <a:rPr lang="en-US" altLang="zh-CN" sz="2400">
                <a:effectLst>
                  <a:outerShdw blurRad="38100" dist="38100" dir="2700000" algn="tl">
                    <a:srgbClr val="C0C0C0"/>
                  </a:outerShdw>
                </a:effectLst>
                <a:latin typeface="华文新魏" pitchFamily="2" charset="-122"/>
              </a:rPr>
              <a:t>4004</a:t>
            </a:r>
            <a:r>
              <a:rPr lang="zh-CN" altLang="en-US" sz="2400">
                <a:effectLst>
                  <a:outerShdw blurRad="38100" dist="38100" dir="2700000" algn="tl">
                    <a:srgbClr val="C0C0C0"/>
                  </a:outerShdw>
                </a:effectLst>
                <a:latin typeface="华文新魏" pitchFamily="2" charset="-122"/>
              </a:rPr>
              <a:t>包含</a:t>
            </a:r>
            <a:r>
              <a:rPr lang="en-US" altLang="zh-CN" sz="2400">
                <a:effectLst>
                  <a:outerShdw blurRad="38100" dist="38100" dir="2700000" algn="tl">
                    <a:srgbClr val="C0C0C0"/>
                  </a:outerShdw>
                </a:effectLst>
                <a:latin typeface="华文新魏" pitchFamily="2" charset="-122"/>
              </a:rPr>
              <a:t>2300</a:t>
            </a:r>
            <a:r>
              <a:rPr lang="zh-CN" altLang="en-US" sz="2400">
                <a:effectLst>
                  <a:outerShdw blurRad="38100" dist="38100" dir="2700000" algn="tl">
                    <a:srgbClr val="C0C0C0"/>
                  </a:outerShdw>
                </a:effectLst>
                <a:latin typeface="华文新魏" pitchFamily="2" charset="-122"/>
              </a:rPr>
              <a:t>个晶体管，尺寸规格为</a:t>
            </a:r>
            <a:r>
              <a:rPr lang="en-US" altLang="zh-CN" sz="2400">
                <a:effectLst>
                  <a:outerShdw blurRad="38100" dist="38100" dir="2700000" algn="tl">
                    <a:srgbClr val="C0C0C0"/>
                  </a:outerShdw>
                </a:effectLst>
                <a:latin typeface="华文新魏" pitchFamily="2" charset="-122"/>
              </a:rPr>
              <a:t>3mm×4mm</a:t>
            </a:r>
            <a:r>
              <a:rPr lang="zh-CN" altLang="en-US" sz="2400">
                <a:effectLst>
                  <a:outerShdw blurRad="38100" dist="38100" dir="2700000" algn="tl">
                    <a:srgbClr val="C0C0C0"/>
                  </a:outerShdw>
                </a:effectLst>
                <a:latin typeface="华文新魏" pitchFamily="2" charset="-122"/>
              </a:rPr>
              <a:t>，计算性能远远超过当年的</a:t>
            </a:r>
            <a:r>
              <a:rPr lang="en-US" altLang="zh-CN" sz="2400">
                <a:effectLst>
                  <a:outerShdw blurRad="38100" dist="38100" dir="2700000" algn="tl">
                    <a:srgbClr val="C0C0C0"/>
                  </a:outerShdw>
                </a:effectLst>
                <a:latin typeface="华文新魏" pitchFamily="2" charset="-122"/>
              </a:rPr>
              <a:t>ENIAC</a:t>
            </a:r>
            <a:r>
              <a:rPr lang="zh-CN" altLang="en-US" sz="2400">
                <a:effectLst>
                  <a:outerShdw blurRad="38100" dist="38100" dir="2700000" algn="tl">
                    <a:srgbClr val="C0C0C0"/>
                  </a:outerShdw>
                </a:effectLst>
                <a:latin typeface="华文新魏" pitchFamily="2" charset="-122"/>
              </a:rPr>
              <a:t>，最初售价为</a:t>
            </a:r>
            <a:r>
              <a:rPr lang="en-US" altLang="zh-CN" sz="2400">
                <a:effectLst>
                  <a:outerShdw blurRad="38100" dist="38100" dir="2700000" algn="tl">
                    <a:srgbClr val="C0C0C0"/>
                  </a:outerShdw>
                </a:effectLst>
                <a:latin typeface="华文新魏" pitchFamily="2" charset="-122"/>
              </a:rPr>
              <a:t>200</a:t>
            </a:r>
            <a:r>
              <a:rPr lang="zh-CN" altLang="en-US" sz="2400">
                <a:effectLst>
                  <a:outerShdw blurRad="38100" dist="38100" dir="2700000" algn="tl">
                    <a:srgbClr val="C0C0C0"/>
                  </a:outerShdw>
                </a:effectLst>
                <a:latin typeface="华文新魏" pitchFamily="2" charset="-122"/>
              </a:rPr>
              <a:t>美元。</a:t>
            </a:r>
            <a:r>
              <a:rPr lang="zh-CN" altLang="en-US" sz="1800">
                <a:latin typeface="华文新魏" pitchFamily="2" charset="-122"/>
              </a:rPr>
              <a:t> </a:t>
            </a:r>
          </a:p>
        </p:txBody>
      </p:sp>
    </p:spTree>
    <p:extLst>
      <p:ext uri="{BB962C8B-B14F-4D97-AF65-F5344CB8AC3E}">
        <p14:creationId xmlns:p14="http://schemas.microsoft.com/office/powerpoint/2010/main" val="3235923496"/>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EAE07684-D99B-48E6-9A6F-4C25D9412025}" type="slidenum">
              <a:rPr lang="en-US" altLang="zh-CN"/>
              <a:pPr/>
              <a:t>25</a:t>
            </a:fld>
            <a:endParaRPr lang="en-US" altLang="zh-CN"/>
          </a:p>
        </p:txBody>
      </p:sp>
      <p:sp>
        <p:nvSpPr>
          <p:cNvPr id="1133570" name="Rectangle 2"/>
          <p:cNvSpPr>
            <a:spLocks noGrp="1" noChangeArrowheads="1"/>
          </p:cNvSpPr>
          <p:nvPr>
            <p:ph type="title"/>
          </p:nvPr>
        </p:nvSpPr>
        <p:spPr>
          <a:xfrm>
            <a:off x="0" y="260350"/>
            <a:ext cx="3960813" cy="1341438"/>
          </a:xfrm>
        </p:spPr>
        <p:txBody>
          <a:bodyPr/>
          <a:lstStyle/>
          <a:p>
            <a:r>
              <a:rPr lang="en-US" altLang="zh-CN"/>
              <a:t>8008</a:t>
            </a:r>
          </a:p>
        </p:txBody>
      </p:sp>
      <p:pic>
        <p:nvPicPr>
          <p:cNvPr id="1133571" name="Picture 3" descr="Intellec-8 top view"/>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276350" y="3067050"/>
            <a:ext cx="3360738" cy="2728913"/>
          </a:xfr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33572" name="Picture 4" descr="Intellec-8 front view"/>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859338" y="1196975"/>
            <a:ext cx="4038600" cy="2155825"/>
          </a:xfr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33573" name="Picture 5" descr="3-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196975"/>
            <a:ext cx="1800225" cy="135572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133574" name="Rectangle 6"/>
          <p:cNvSpPr>
            <a:spLocks noChangeArrowheads="1"/>
          </p:cNvSpPr>
          <p:nvPr/>
        </p:nvSpPr>
        <p:spPr bwMode="auto">
          <a:xfrm>
            <a:off x="5003800" y="3500438"/>
            <a:ext cx="4140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buClrTx/>
              <a:buFontTx/>
              <a:buNone/>
            </a:pPr>
            <a:r>
              <a:rPr lang="en-US" altLang="zh-CN" sz="2400">
                <a:latin typeface="华文新魏" pitchFamily="2" charset="-122"/>
              </a:rPr>
              <a:t>1972</a:t>
            </a:r>
            <a:r>
              <a:rPr lang="zh-CN" altLang="en-US" sz="2400">
                <a:latin typeface="华文新魏" pitchFamily="2" charset="-122"/>
              </a:rPr>
              <a:t>年</a:t>
            </a:r>
            <a:r>
              <a:rPr lang="en-US" altLang="zh-CN" sz="2400">
                <a:latin typeface="华文新魏" pitchFamily="2" charset="-122"/>
              </a:rPr>
              <a:t>4</a:t>
            </a:r>
            <a:r>
              <a:rPr lang="zh-CN" altLang="en-US" sz="2400">
                <a:latin typeface="华文新魏" pitchFamily="2" charset="-122"/>
              </a:rPr>
              <a:t>月，霍夫等人开发出第一个</a:t>
            </a:r>
            <a:r>
              <a:rPr lang="en-US" altLang="zh-CN" sz="2400">
                <a:latin typeface="华文新魏" pitchFamily="2" charset="-122"/>
              </a:rPr>
              <a:t>8</a:t>
            </a:r>
            <a:r>
              <a:rPr lang="zh-CN" altLang="en-US" sz="2400">
                <a:latin typeface="华文新魏" pitchFamily="2" charset="-122"/>
              </a:rPr>
              <a:t>位微处理器</a:t>
            </a:r>
            <a:r>
              <a:rPr lang="en-US" altLang="zh-CN" sz="2400">
                <a:latin typeface="华文新魏" pitchFamily="2" charset="-122"/>
              </a:rPr>
              <a:t>Intel 8008</a:t>
            </a:r>
            <a:r>
              <a:rPr lang="zh-CN" altLang="en-US" sz="2400">
                <a:latin typeface="华文新魏" pitchFamily="2" charset="-122"/>
              </a:rPr>
              <a:t>。由于</a:t>
            </a:r>
            <a:r>
              <a:rPr lang="en-US" altLang="zh-CN" sz="2400">
                <a:latin typeface="华文新魏" pitchFamily="2" charset="-122"/>
              </a:rPr>
              <a:t>8008</a:t>
            </a:r>
            <a:r>
              <a:rPr lang="zh-CN" altLang="en-US" sz="2400">
                <a:latin typeface="华文新魏" pitchFamily="2" charset="-122"/>
              </a:rPr>
              <a:t>采用的是</a:t>
            </a:r>
            <a:r>
              <a:rPr lang="en-US" altLang="zh-CN" sz="2400">
                <a:latin typeface="华文新魏" pitchFamily="2" charset="-122"/>
              </a:rPr>
              <a:t>P</a:t>
            </a:r>
            <a:r>
              <a:rPr lang="zh-CN" altLang="en-US" sz="2400">
                <a:latin typeface="华文新魏" pitchFamily="2" charset="-122"/>
              </a:rPr>
              <a:t>沟道</a:t>
            </a:r>
            <a:r>
              <a:rPr lang="en-US" altLang="zh-CN" sz="2400">
                <a:latin typeface="华文新魏" pitchFamily="2" charset="-122"/>
              </a:rPr>
              <a:t>MOS</a:t>
            </a:r>
            <a:r>
              <a:rPr lang="zh-CN" altLang="en-US" sz="2400">
                <a:latin typeface="华文新魏" pitchFamily="2" charset="-122"/>
              </a:rPr>
              <a:t>微处理器，因此仍属第一代微处理器。 </a:t>
            </a:r>
          </a:p>
        </p:txBody>
      </p:sp>
    </p:spTree>
    <p:extLst>
      <p:ext uri="{BB962C8B-B14F-4D97-AF65-F5344CB8AC3E}">
        <p14:creationId xmlns:p14="http://schemas.microsoft.com/office/powerpoint/2010/main" val="1466533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p>
            <a:fld id="{B826ECF8-8C4B-4307-811F-1D4CFFF900BC}" type="slidenum">
              <a:rPr lang="en-US" altLang="zh-CN"/>
              <a:pPr/>
              <a:t>26</a:t>
            </a:fld>
            <a:endParaRPr lang="en-US" altLang="zh-CN"/>
          </a:p>
        </p:txBody>
      </p:sp>
      <p:pic>
        <p:nvPicPr>
          <p:cNvPr id="1134594" name="Picture 2" descr="Photo of Compute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4502150" y="1847850"/>
            <a:ext cx="3738563" cy="2314575"/>
          </a:xfrm>
          <a:solidFill>
            <a:srgbClr val="FF6600"/>
          </a:solidFill>
          <a:ln w="25400">
            <a:solidFill>
              <a:srgbClr val="FF66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34595" name="Rectangle 3"/>
          <p:cNvSpPr>
            <a:spLocks noChangeArrowheads="1"/>
          </p:cNvSpPr>
          <p:nvPr/>
        </p:nvSpPr>
        <p:spPr bwMode="auto">
          <a:xfrm>
            <a:off x="2051050" y="765175"/>
            <a:ext cx="59769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ClrTx/>
              <a:buFontTx/>
              <a:buNone/>
            </a:pPr>
            <a:r>
              <a:rPr lang="en-US" altLang="zh-CN" sz="4400">
                <a:solidFill>
                  <a:schemeClr val="tx2"/>
                </a:solidFill>
                <a:effectLst>
                  <a:outerShdw blurRad="38100" dist="38100" dir="2700000" algn="tl">
                    <a:srgbClr val="C0C0C0"/>
                  </a:outerShdw>
                </a:effectLst>
                <a:latin typeface="Arial" pitchFamily="34" charset="0"/>
                <a:ea typeface="方正舒体" pitchFamily="2" charset="-122"/>
              </a:rPr>
              <a:t>8080 </a:t>
            </a:r>
            <a:r>
              <a:rPr lang="zh-CN" altLang="en-US" sz="4400">
                <a:solidFill>
                  <a:schemeClr val="tx2"/>
                </a:solidFill>
                <a:effectLst>
                  <a:outerShdw blurRad="38100" dist="38100" dir="2700000" algn="tl">
                    <a:srgbClr val="C0C0C0"/>
                  </a:outerShdw>
                </a:effectLst>
                <a:latin typeface="Arial" pitchFamily="34" charset="0"/>
                <a:ea typeface="方正舒体" pitchFamily="2" charset="-122"/>
              </a:rPr>
              <a:t>第二代微处理器</a:t>
            </a:r>
          </a:p>
        </p:txBody>
      </p:sp>
      <p:pic>
        <p:nvPicPr>
          <p:cNvPr id="1134596" name="Picture 4" descr="3-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989138"/>
            <a:ext cx="2447925" cy="1844675"/>
          </a:xfrm>
          <a:prstGeom prst="rect">
            <a:avLst/>
          </a:prstGeom>
          <a:solidFill>
            <a:srgbClr val="FF6600"/>
          </a:solidFill>
          <a:ln w="25400">
            <a:solidFill>
              <a:srgbClr val="FF6600"/>
            </a:solidFill>
            <a:miter lim="800000"/>
            <a:headEnd/>
            <a:tailEnd/>
          </a:ln>
        </p:spPr>
      </p:pic>
      <p:sp>
        <p:nvSpPr>
          <p:cNvPr id="1134597" name="Rectangle 5"/>
          <p:cNvSpPr>
            <a:spLocks noChangeArrowheads="1"/>
          </p:cNvSpPr>
          <p:nvPr/>
        </p:nvSpPr>
        <p:spPr bwMode="auto">
          <a:xfrm>
            <a:off x="1331913" y="4221163"/>
            <a:ext cx="69818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buClrTx/>
              <a:buFontTx/>
              <a:buNone/>
            </a:pPr>
            <a:r>
              <a:rPr lang="en-US" altLang="zh-CN" sz="2400">
                <a:latin typeface="华文新魏" pitchFamily="2" charset="-122"/>
              </a:rPr>
              <a:t>     1973</a:t>
            </a:r>
            <a:r>
              <a:rPr lang="zh-CN" altLang="en-US" sz="2400">
                <a:latin typeface="华文新魏" pitchFamily="2" charset="-122"/>
              </a:rPr>
              <a:t>年</a:t>
            </a:r>
            <a:r>
              <a:rPr lang="en-US" altLang="zh-CN" sz="2400">
                <a:latin typeface="华文新魏" pitchFamily="2" charset="-122"/>
              </a:rPr>
              <a:t>8</a:t>
            </a:r>
            <a:r>
              <a:rPr lang="zh-CN" altLang="en-US" sz="2400">
                <a:latin typeface="华文新魏" pitchFamily="2" charset="-122"/>
              </a:rPr>
              <a:t>月，霍夫等人研制出</a:t>
            </a:r>
            <a:r>
              <a:rPr lang="en-US" altLang="zh-CN" sz="2400">
                <a:latin typeface="华文新魏" pitchFamily="2" charset="-122"/>
              </a:rPr>
              <a:t>8</a:t>
            </a:r>
            <a:r>
              <a:rPr lang="zh-CN" altLang="en-US" sz="2400">
                <a:latin typeface="华文新魏" pitchFamily="2" charset="-122"/>
              </a:rPr>
              <a:t>位微处理器</a:t>
            </a:r>
            <a:r>
              <a:rPr lang="en-US" altLang="zh-CN" sz="2400">
                <a:latin typeface="华文新魏" pitchFamily="2" charset="-122"/>
              </a:rPr>
              <a:t>Intel 8080</a:t>
            </a:r>
            <a:r>
              <a:rPr lang="zh-CN" altLang="en-US" sz="2400">
                <a:latin typeface="华文新魏" pitchFamily="2" charset="-122"/>
              </a:rPr>
              <a:t>，以</a:t>
            </a:r>
            <a:r>
              <a:rPr lang="en-US" altLang="zh-CN" sz="2400">
                <a:latin typeface="华文新魏" pitchFamily="2" charset="-122"/>
              </a:rPr>
              <a:t>N</a:t>
            </a:r>
            <a:r>
              <a:rPr lang="zh-CN" altLang="en-US" sz="2400">
                <a:latin typeface="华文新魏" pitchFamily="2" charset="-122"/>
              </a:rPr>
              <a:t>沟道</a:t>
            </a:r>
            <a:r>
              <a:rPr lang="en-US" altLang="zh-CN" sz="2400">
                <a:latin typeface="华文新魏" pitchFamily="2" charset="-122"/>
              </a:rPr>
              <a:t>MOS</a:t>
            </a:r>
            <a:r>
              <a:rPr lang="zh-CN" altLang="en-US" sz="2400">
                <a:latin typeface="华文新魏" pitchFamily="2" charset="-122"/>
              </a:rPr>
              <a:t>电路取代了</a:t>
            </a:r>
            <a:r>
              <a:rPr lang="en-US" altLang="zh-CN" sz="2400">
                <a:latin typeface="华文新魏" pitchFamily="2" charset="-122"/>
              </a:rPr>
              <a:t>P</a:t>
            </a:r>
            <a:r>
              <a:rPr lang="zh-CN" altLang="en-US" sz="2400">
                <a:latin typeface="华文新魏" pitchFamily="2" charset="-122"/>
              </a:rPr>
              <a:t>沟道，第二代微处理器就此诞生。 </a:t>
            </a:r>
          </a:p>
          <a:p>
            <a:pPr algn="l">
              <a:lnSpc>
                <a:spcPct val="100000"/>
              </a:lnSpc>
              <a:spcBef>
                <a:spcPct val="0"/>
              </a:spcBef>
              <a:buClrTx/>
              <a:buFontTx/>
              <a:buNone/>
            </a:pPr>
            <a:r>
              <a:rPr lang="zh-CN" altLang="en-US" sz="2400">
                <a:latin typeface="华文新魏" pitchFamily="2" charset="-122"/>
              </a:rPr>
              <a:t>    主频</a:t>
            </a:r>
            <a:r>
              <a:rPr lang="en-US" altLang="zh-CN" sz="2400">
                <a:latin typeface="华文新魏" pitchFamily="2" charset="-122"/>
              </a:rPr>
              <a:t>2MHz</a:t>
            </a:r>
            <a:r>
              <a:rPr lang="zh-CN" altLang="en-US" sz="2400">
                <a:latin typeface="华文新魏" pitchFamily="2" charset="-122"/>
              </a:rPr>
              <a:t>的</a:t>
            </a:r>
            <a:r>
              <a:rPr lang="en-US" altLang="zh-CN" sz="2400">
                <a:latin typeface="华文新魏" pitchFamily="2" charset="-122"/>
              </a:rPr>
              <a:t>8080</a:t>
            </a:r>
            <a:r>
              <a:rPr lang="zh-CN" altLang="en-US" sz="2400">
                <a:latin typeface="华文新魏" pitchFamily="2" charset="-122"/>
              </a:rPr>
              <a:t>芯片运算速度比</a:t>
            </a:r>
            <a:r>
              <a:rPr lang="en-US" altLang="zh-CN" sz="2400">
                <a:latin typeface="华文新魏" pitchFamily="2" charset="-122"/>
              </a:rPr>
              <a:t>8008</a:t>
            </a:r>
            <a:r>
              <a:rPr lang="zh-CN" altLang="en-US" sz="2400">
                <a:latin typeface="华文新魏" pitchFamily="2" charset="-122"/>
              </a:rPr>
              <a:t>快</a:t>
            </a:r>
            <a:r>
              <a:rPr lang="en-US" altLang="zh-CN" sz="2400">
                <a:latin typeface="华文新魏" pitchFamily="2" charset="-122"/>
              </a:rPr>
              <a:t>10</a:t>
            </a:r>
            <a:r>
              <a:rPr lang="zh-CN" altLang="en-US" sz="2400">
                <a:latin typeface="华文新魏" pitchFamily="2" charset="-122"/>
              </a:rPr>
              <a:t>倍，可存取</a:t>
            </a:r>
            <a:r>
              <a:rPr lang="en-US" altLang="zh-CN" sz="2400">
                <a:latin typeface="华文新魏" pitchFamily="2" charset="-122"/>
              </a:rPr>
              <a:t>64KB</a:t>
            </a:r>
            <a:r>
              <a:rPr lang="zh-CN" altLang="en-US" sz="2400">
                <a:latin typeface="华文新魏" pitchFamily="2" charset="-122"/>
              </a:rPr>
              <a:t>存储器，使用了基于</a:t>
            </a:r>
            <a:r>
              <a:rPr lang="en-US" altLang="zh-CN" sz="2400">
                <a:latin typeface="华文新魏" pitchFamily="2" charset="-122"/>
              </a:rPr>
              <a:t>6</a:t>
            </a:r>
            <a:r>
              <a:rPr lang="zh-CN" altLang="en-US" sz="2400">
                <a:latin typeface="华文新魏" pitchFamily="2" charset="-122"/>
              </a:rPr>
              <a:t>微米技术的</a:t>
            </a:r>
            <a:r>
              <a:rPr lang="en-US" altLang="zh-CN" sz="2400">
                <a:latin typeface="华文新魏" pitchFamily="2" charset="-122"/>
              </a:rPr>
              <a:t>6000</a:t>
            </a:r>
            <a:r>
              <a:rPr lang="zh-CN" altLang="en-US" sz="2400">
                <a:latin typeface="华文新魏" pitchFamily="2" charset="-122"/>
              </a:rPr>
              <a:t>个晶体管，处理速度为</a:t>
            </a:r>
            <a:r>
              <a:rPr lang="en-US" altLang="zh-CN" sz="2400">
                <a:latin typeface="华文新魏" pitchFamily="2" charset="-122"/>
              </a:rPr>
              <a:t>0.64MIPS</a:t>
            </a:r>
            <a:r>
              <a:rPr lang="zh-CN" altLang="en-US" sz="2400">
                <a:latin typeface="华文新魏" pitchFamily="2" charset="-122"/>
              </a:rPr>
              <a:t>。 </a:t>
            </a:r>
          </a:p>
        </p:txBody>
      </p:sp>
    </p:spTree>
    <p:extLst>
      <p:ext uri="{BB962C8B-B14F-4D97-AF65-F5344CB8AC3E}">
        <p14:creationId xmlns:p14="http://schemas.microsoft.com/office/powerpoint/2010/main" val="4164031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5225"/>
            <a:ext cx="1981200" cy="476250"/>
          </a:xfrm>
          <a:prstGeom prst="rect">
            <a:avLst/>
          </a:prstGeom>
        </p:spPr>
        <p:txBody>
          <a:bodyPr/>
          <a:lstStyle/>
          <a:p>
            <a:fld id="{C2E4C397-5E1F-4FD7-B9F8-54A8518D34FF}" type="slidenum">
              <a:rPr lang="en-US" altLang="zh-CN"/>
              <a:pPr/>
              <a:t>27</a:t>
            </a:fld>
            <a:endParaRPr lang="en-US" altLang="zh-CN"/>
          </a:p>
        </p:txBody>
      </p:sp>
      <p:sp>
        <p:nvSpPr>
          <p:cNvPr id="1135618" name="Rectangle 2"/>
          <p:cNvSpPr>
            <a:spLocks noGrp="1" noChangeArrowheads="1"/>
          </p:cNvSpPr>
          <p:nvPr>
            <p:ph type="title"/>
          </p:nvPr>
        </p:nvSpPr>
        <p:spPr/>
        <p:txBody>
          <a:bodyPr/>
          <a:lstStyle/>
          <a:p>
            <a:r>
              <a:rPr lang="en-US" altLang="zh-CN" b="1"/>
              <a:t>Intel 8086  </a:t>
            </a:r>
            <a:r>
              <a:rPr lang="zh-CN" altLang="en-US"/>
              <a:t>第三代微处理器</a:t>
            </a:r>
          </a:p>
        </p:txBody>
      </p:sp>
      <p:sp>
        <p:nvSpPr>
          <p:cNvPr id="1135619" name="Rectangle 3"/>
          <p:cNvSpPr>
            <a:spLocks noGrp="1" noChangeArrowheads="1"/>
          </p:cNvSpPr>
          <p:nvPr>
            <p:ph type="body" idx="1"/>
          </p:nvPr>
        </p:nvSpPr>
        <p:spPr/>
        <p:txBody>
          <a:bodyPr/>
          <a:lstStyle/>
          <a:p>
            <a:r>
              <a:rPr lang="en-US" altLang="zh-CN" sz="2600"/>
              <a:t>1978</a:t>
            </a:r>
            <a:r>
              <a:rPr lang="zh-CN" altLang="en-US" sz="2600"/>
              <a:t>年</a:t>
            </a:r>
            <a:r>
              <a:rPr lang="en-US" altLang="zh-CN" sz="2600"/>
              <a:t>6</a:t>
            </a:r>
            <a:r>
              <a:rPr lang="zh-CN" altLang="en-US" sz="2600"/>
              <a:t>月，</a:t>
            </a:r>
            <a:r>
              <a:rPr lang="en-US" altLang="zh-CN" sz="2600"/>
              <a:t>Intel</a:t>
            </a:r>
            <a:r>
              <a:rPr lang="zh-CN" altLang="en-US" sz="2600"/>
              <a:t>推出</a:t>
            </a:r>
            <a:r>
              <a:rPr lang="en-US" altLang="zh-CN" sz="2600"/>
              <a:t>4.77MHz</a:t>
            </a:r>
            <a:r>
              <a:rPr lang="zh-CN" altLang="en-US" sz="2600"/>
              <a:t>的</a:t>
            </a:r>
            <a:r>
              <a:rPr lang="en-US" altLang="zh-CN" sz="2600"/>
              <a:t>8086</a:t>
            </a:r>
            <a:r>
              <a:rPr lang="zh-CN" altLang="en-US" sz="2600"/>
              <a:t>微处理器，标志着第三代微处理器问世。它采用</a:t>
            </a:r>
            <a:r>
              <a:rPr lang="en-US" altLang="zh-CN" sz="2600"/>
              <a:t>16</a:t>
            </a:r>
            <a:r>
              <a:rPr lang="zh-CN" altLang="en-US" sz="2600"/>
              <a:t>位寄存器、</a:t>
            </a:r>
            <a:r>
              <a:rPr lang="en-US" altLang="zh-CN" sz="2600"/>
              <a:t>16</a:t>
            </a:r>
            <a:r>
              <a:rPr lang="zh-CN" altLang="en-US" sz="2600"/>
              <a:t>位数据总线和</a:t>
            </a:r>
            <a:r>
              <a:rPr lang="en-US" altLang="zh-CN" sz="2600"/>
              <a:t>29000</a:t>
            </a:r>
            <a:r>
              <a:rPr lang="zh-CN" altLang="en-US" sz="2600"/>
              <a:t>个</a:t>
            </a:r>
            <a:r>
              <a:rPr lang="en-US" altLang="zh-CN" sz="2600"/>
              <a:t>3</a:t>
            </a:r>
            <a:r>
              <a:rPr lang="zh-CN" altLang="en-US" sz="2600"/>
              <a:t>微米技术的晶体管，售价</a:t>
            </a:r>
            <a:r>
              <a:rPr lang="en-US" altLang="zh-CN" sz="2600"/>
              <a:t>360</a:t>
            </a:r>
            <a:r>
              <a:rPr lang="zh-CN" altLang="en-US" sz="2600"/>
              <a:t>美元。 </a:t>
            </a:r>
          </a:p>
        </p:txBody>
      </p:sp>
      <p:pic>
        <p:nvPicPr>
          <p:cNvPr id="1135620" name="Picture 4" descr="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1905000" cy="117157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pic>
        <p:nvPicPr>
          <p:cNvPr id="1135621" name="Picture 5" descr="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213100"/>
            <a:ext cx="2806700" cy="2879725"/>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576987"/>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8"/>
          <p:cNvSpPr>
            <a:spLocks noGrp="1"/>
          </p:cNvSpPr>
          <p:nvPr>
            <p:ph type="sldNum" sz="quarter" idx="12"/>
          </p:nvPr>
        </p:nvSpPr>
        <p:spPr/>
        <p:txBody>
          <a:bodyPr/>
          <a:lstStyle/>
          <a:p>
            <a:fld id="{A798104C-9874-42E7-94F0-E7924C7F09BB}" type="slidenum">
              <a:rPr lang="en-US" altLang="zh-CN"/>
              <a:pPr/>
              <a:t>28</a:t>
            </a:fld>
            <a:endParaRPr lang="en-US" altLang="zh-CN"/>
          </a:p>
        </p:txBody>
      </p:sp>
      <p:pic>
        <p:nvPicPr>
          <p:cNvPr id="1141762" name="Picture 2" descr="amdk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987675" y="404813"/>
            <a:ext cx="3743325" cy="1847850"/>
          </a:xfrm>
          <a:noFill/>
          <a:ln w="25400" cap="flat" algn="ctr">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3" name="Picture 3" descr="PIIAMDK6-2"/>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7191375" y="687388"/>
            <a:ext cx="1019175" cy="752475"/>
          </a:xfrm>
          <a:noFill/>
          <a:ln w="25400" cap="flat" algn="ctr">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4" name="Picture 4" descr="AMDK6-III"/>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a:xfrm>
            <a:off x="7262813" y="1550988"/>
            <a:ext cx="1701800" cy="1549400"/>
          </a:xfrm>
          <a:noFill/>
          <a:ln w="25400" cap="flat" algn="ctr">
            <a:solidFill>
              <a:srgbClr val="FF66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5" name="Picture 5" descr="AMDK7Athl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413" y="3495675"/>
            <a:ext cx="2133600" cy="134302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6" name="Picture 6" descr="cyrix6x8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852738"/>
            <a:ext cx="1905000" cy="2171700"/>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7" name="Picture 7" descr="intelpent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3213100"/>
            <a:ext cx="1524000" cy="162877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8" name="Picture 8" descr="pictur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100" y="5224463"/>
            <a:ext cx="1905000" cy="122872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69" name="Picture 9" descr="PIII"/>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7900" y="5224463"/>
            <a:ext cx="1905000" cy="120967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70" name="Picture 10" descr="PII"/>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6188" y="5006975"/>
            <a:ext cx="1905000" cy="124777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71" name="Picture 11" descr="4-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620713"/>
            <a:ext cx="1428750" cy="143827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72" name="Picture 12" descr="4-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2276475"/>
            <a:ext cx="1428750" cy="159067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1773" name="Picture 13" descr="5-0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725" y="2636838"/>
            <a:ext cx="952500" cy="923925"/>
          </a:xfrm>
          <a:prstGeom prst="rect">
            <a:avLst/>
          </a:prstGeom>
          <a:noFill/>
          <a:ln w="25400" algn="ctr">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63146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1981200" cy="476250"/>
          </a:xfrm>
          <a:prstGeom prst="rect">
            <a:avLst/>
          </a:prstGeom>
        </p:spPr>
        <p:txBody>
          <a:bodyPr/>
          <a:lstStyle/>
          <a:p>
            <a:fld id="{6E429F7C-3BFB-4802-91C0-8B5ECF16847B}" type="slidenum">
              <a:rPr lang="en-US" altLang="zh-CN"/>
              <a:pPr/>
              <a:t>29</a:t>
            </a:fld>
            <a:endParaRPr lang="en-US" altLang="zh-CN"/>
          </a:p>
        </p:txBody>
      </p:sp>
      <p:sp>
        <p:nvSpPr>
          <p:cNvPr id="1142786" name="Rectangle 2"/>
          <p:cNvSpPr>
            <a:spLocks noGrp="1" noChangeArrowheads="1"/>
          </p:cNvSpPr>
          <p:nvPr>
            <p:ph type="title"/>
          </p:nvPr>
        </p:nvSpPr>
        <p:spPr>
          <a:xfrm>
            <a:off x="107504" y="32048"/>
            <a:ext cx="8229600" cy="706090"/>
          </a:xfrm>
        </p:spPr>
        <p:txBody>
          <a:bodyPr>
            <a:normAutofit fontScale="90000"/>
          </a:bodyPr>
          <a:lstStyle/>
          <a:p>
            <a:r>
              <a:rPr lang="zh-CN" altLang="en-US" dirty="0"/>
              <a:t>我国计算机技术的发展</a:t>
            </a:r>
          </a:p>
        </p:txBody>
      </p:sp>
      <p:sp>
        <p:nvSpPr>
          <p:cNvPr id="1142787" name="Rectangle 3"/>
          <p:cNvSpPr>
            <a:spLocks noGrp="1" noChangeArrowheads="1"/>
          </p:cNvSpPr>
          <p:nvPr>
            <p:ph type="body" idx="1"/>
          </p:nvPr>
        </p:nvSpPr>
        <p:spPr>
          <a:xfrm>
            <a:off x="971550" y="1628775"/>
            <a:ext cx="8172450" cy="4530725"/>
          </a:xfrm>
        </p:spPr>
        <p:txBody>
          <a:bodyPr/>
          <a:lstStyle/>
          <a:p>
            <a:r>
              <a:rPr lang="en-US" altLang="zh-CN" sz="2100" b="1" dirty="0"/>
              <a:t>1953</a:t>
            </a:r>
            <a:r>
              <a:rPr lang="zh-CN" altLang="en-US" sz="2100" b="1" dirty="0"/>
              <a:t>年开始研究，</a:t>
            </a:r>
            <a:r>
              <a:rPr lang="en-US" altLang="zh-CN" sz="2100" b="1" dirty="0"/>
              <a:t>1958</a:t>
            </a:r>
            <a:r>
              <a:rPr lang="zh-CN" altLang="en-US" sz="2100" b="1" dirty="0"/>
              <a:t>年研究出第一台计算机，</a:t>
            </a:r>
            <a:r>
              <a:rPr lang="en-US" altLang="zh-CN" sz="2100" b="1" dirty="0"/>
              <a:t>103</a:t>
            </a:r>
            <a:r>
              <a:rPr lang="zh-CN" altLang="en-US" sz="2100" b="1" dirty="0"/>
              <a:t>型通用计算机</a:t>
            </a:r>
          </a:p>
          <a:p>
            <a:r>
              <a:rPr lang="en-US" altLang="zh-CN" sz="2100" b="1" dirty="0"/>
              <a:t>50</a:t>
            </a:r>
            <a:r>
              <a:rPr lang="zh-CN" altLang="en-US" sz="2100" b="1" dirty="0"/>
              <a:t>年来相继研究出了第二代，第三代计算机。</a:t>
            </a:r>
          </a:p>
          <a:p>
            <a:r>
              <a:rPr lang="en-US" altLang="zh-CN" sz="2100" b="1" dirty="0"/>
              <a:t>80</a:t>
            </a:r>
            <a:r>
              <a:rPr lang="zh-CN" altLang="en-US" sz="2100" b="1" dirty="0"/>
              <a:t>年代研究出了每秒１亿次的巨型机，银河</a:t>
            </a:r>
            <a:r>
              <a:rPr lang="en-US" altLang="zh-CN" sz="2100" b="1" dirty="0"/>
              <a:t>I,II,</a:t>
            </a:r>
            <a:r>
              <a:rPr lang="zh-CN" altLang="en-US" sz="2100" b="1" dirty="0"/>
              <a:t>其他如曙光天演</a:t>
            </a:r>
            <a:r>
              <a:rPr lang="en-US" altLang="zh-CN" sz="2100" b="1" dirty="0"/>
              <a:t>(</a:t>
            </a:r>
            <a:r>
              <a:rPr lang="zh-CN" altLang="en-US" sz="2100" b="1" dirty="0"/>
              <a:t>清华</a:t>
            </a:r>
            <a:r>
              <a:rPr lang="en-US" altLang="zh-CN" sz="2100" b="1" dirty="0"/>
              <a:t>BBS,</a:t>
            </a:r>
            <a:r>
              <a:rPr lang="zh-CN" altLang="en-US" sz="2100" b="1" dirty="0"/>
              <a:t>学校高性能计算中心</a:t>
            </a:r>
            <a:r>
              <a:rPr lang="en-US" altLang="zh-CN" sz="2100" b="1" dirty="0"/>
              <a:t>)</a:t>
            </a:r>
            <a:r>
              <a:rPr lang="zh-CN" altLang="en-US" sz="2100" b="1" dirty="0"/>
              <a:t>。</a:t>
            </a:r>
            <a:r>
              <a:rPr lang="en-US" altLang="zh-CN" sz="2100" b="1" dirty="0"/>
              <a:t>1985</a:t>
            </a:r>
            <a:r>
              <a:rPr lang="zh-CN" altLang="en-US" sz="2100" b="1" dirty="0"/>
              <a:t>年</a:t>
            </a:r>
            <a:r>
              <a:rPr lang="en-US" altLang="zh-CN" sz="2100" b="1" dirty="0"/>
              <a:t>6</a:t>
            </a:r>
            <a:r>
              <a:rPr lang="zh-CN" altLang="en-US" sz="2100" b="1" dirty="0"/>
              <a:t>月，中国第一台自行研制的微机长城</a:t>
            </a:r>
            <a:r>
              <a:rPr lang="en-US" altLang="zh-CN" sz="2100" b="1" dirty="0"/>
              <a:t>0520</a:t>
            </a:r>
            <a:r>
              <a:rPr lang="zh-CN" altLang="en-US" sz="2100" b="1" dirty="0"/>
              <a:t>研制成功，其广告词是：</a:t>
            </a:r>
            <a:r>
              <a:rPr lang="zh-CN" altLang="en-US" sz="2100" b="1" dirty="0">
                <a:latin typeface="Arial"/>
              </a:rPr>
              <a:t>“</a:t>
            </a:r>
            <a:r>
              <a:rPr lang="zh-CN" altLang="en-US" sz="2100" b="1" dirty="0"/>
              <a:t>一台我们自己制造的能够处理中文的电脑</a:t>
            </a:r>
            <a:r>
              <a:rPr lang="zh-CN" altLang="en-US" sz="2100" b="1" dirty="0">
                <a:latin typeface="Arial"/>
              </a:rPr>
              <a:t>”</a:t>
            </a:r>
            <a:r>
              <a:rPr lang="zh-CN" altLang="en-US" sz="2100" b="1" dirty="0"/>
              <a:t>。 </a:t>
            </a:r>
          </a:p>
          <a:p>
            <a:r>
              <a:rPr lang="zh-CN" altLang="en-US" sz="2100" b="1" dirty="0"/>
              <a:t>在高性能计算，并行计算上已紧跟国际先进水平，但计算机的核心部件</a:t>
            </a:r>
            <a:r>
              <a:rPr lang="en-US" altLang="zh-CN" sz="2100" b="1" dirty="0"/>
              <a:t>CPU</a:t>
            </a:r>
            <a:r>
              <a:rPr lang="zh-CN" altLang="en-US" sz="2100" b="1" dirty="0"/>
              <a:t>技术还远远落后。</a:t>
            </a:r>
          </a:p>
          <a:p>
            <a:r>
              <a:rPr lang="zh-CN" altLang="en-US" sz="2100" b="1" dirty="0"/>
              <a:t>中科院研究开发的龙芯／</a:t>
            </a:r>
            <a:r>
              <a:rPr lang="en-US" altLang="zh-CN" sz="2100" b="1" dirty="0"/>
              <a:t>GODSON</a:t>
            </a:r>
          </a:p>
        </p:txBody>
      </p:sp>
    </p:spTree>
    <p:extLst>
      <p:ext uri="{BB962C8B-B14F-4D97-AF65-F5344CB8AC3E}">
        <p14:creationId xmlns:p14="http://schemas.microsoft.com/office/powerpoint/2010/main" val="653808063"/>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1763688" y="1268760"/>
            <a:ext cx="4449015" cy="1362075"/>
          </a:xfrm>
          <a:prstGeom prst="rect">
            <a:avLst/>
          </a:prstGeom>
        </p:spPr>
        <p:txBody>
          <a:bodyPr vert="horz" lIns="91440" tIns="45720" rIns="91440" bIns="45720" rtlCol="0" anchor="t">
            <a:normAutofit/>
          </a:bodyPr>
          <a:lstStyle>
            <a:lvl1pPr algn="l" rtl="0" eaLnBrk="0" fontAlgn="base" hangingPunct="0">
              <a:spcBef>
                <a:spcPct val="0"/>
              </a:spcBef>
              <a:spcAft>
                <a:spcPct val="0"/>
              </a:spcAft>
              <a:defRPr sz="4000" b="1" cap="all">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algn="ctr"/>
            <a:r>
              <a:rPr lang="en-US" altLang="zh-CN" kern="0" dirty="0" smtClean="0"/>
              <a:t>0</a:t>
            </a:r>
            <a:r>
              <a:rPr lang="zh-CN" altLang="en-US" kern="0" dirty="0" smtClean="0"/>
              <a:t>、课程信息</a:t>
            </a:r>
            <a:r>
              <a:rPr lang="en-US" altLang="zh-CN" kern="0" dirty="0" smtClean="0"/>
              <a:t/>
            </a:r>
            <a:br>
              <a:rPr lang="en-US" altLang="zh-CN" kern="0" dirty="0" smtClean="0"/>
            </a:br>
            <a:endParaRPr lang="zh-CN" altLang="en-US" kern="0" dirty="0"/>
          </a:p>
        </p:txBody>
      </p:sp>
      <p:sp>
        <p:nvSpPr>
          <p:cNvPr id="5" name="文本占位符 4"/>
          <p:cNvSpPr txBox="1">
            <a:spLocks/>
          </p:cNvSpPr>
          <p:nvPr/>
        </p:nvSpPr>
        <p:spPr>
          <a:xfrm>
            <a:off x="1907704" y="3212976"/>
            <a:ext cx="6031572" cy="1500187"/>
          </a:xfrm>
          <a:prstGeom prst="rect">
            <a:avLst/>
          </a:prstGeom>
        </p:spPr>
        <p:txBody>
          <a:bodyPr anchor="b"/>
          <a:lstStyle>
            <a:lvl1pPr marL="0" indent="0" algn="l" rtl="0" eaLnBrk="0" fontAlgn="base" hangingPunct="0">
              <a:spcBef>
                <a:spcPct val="20000"/>
              </a:spcBef>
              <a:spcAft>
                <a:spcPct val="0"/>
              </a:spcAft>
              <a:buClr>
                <a:schemeClr val="accent1"/>
              </a:buClr>
              <a:buSzPct val="65000"/>
              <a:buFont typeface="Wingdings"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2"/>
              </a:buClr>
              <a:buSzPct val="60000"/>
              <a:buFont typeface="Wingdings"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accent1"/>
              </a:buClr>
              <a:buSzPct val="65000"/>
              <a:buFont typeface="Wingdings" pitchFamily="2" charset="2"/>
              <a:buNone/>
              <a:defRPr sz="1600">
                <a:solidFill>
                  <a:schemeClr val="tx1"/>
                </a:solidFill>
                <a:latin typeface="+mn-lt"/>
                <a:ea typeface="+mn-ea"/>
              </a:defRPr>
            </a:lvl3pPr>
            <a:lvl4pPr marL="1371600" indent="0" algn="l" rtl="0" eaLnBrk="0" fontAlgn="base" hangingPunct="0">
              <a:spcBef>
                <a:spcPct val="20000"/>
              </a:spcBef>
              <a:spcAft>
                <a:spcPct val="0"/>
              </a:spcAft>
              <a:buClr>
                <a:schemeClr val="accent2"/>
              </a:buClr>
              <a:buSzPct val="70000"/>
              <a:buFont typeface="Wingdings" pitchFamily="2" charset="2"/>
              <a:buNone/>
              <a:defRPr sz="1400">
                <a:solidFill>
                  <a:schemeClr val="tx1"/>
                </a:solidFill>
                <a:latin typeface="+mn-lt"/>
                <a:ea typeface="+mn-ea"/>
              </a:defRPr>
            </a:lvl4pPr>
            <a:lvl5pPr marL="1828800" indent="0" algn="l" rtl="0" eaLnBrk="0" fontAlgn="base" hangingPunct="0">
              <a:spcBef>
                <a:spcPct val="20000"/>
              </a:spcBef>
              <a:spcAft>
                <a:spcPct val="0"/>
              </a:spcAft>
              <a:buClr>
                <a:schemeClr val="accent1"/>
              </a:buClr>
              <a:buSzPct val="75000"/>
              <a:buFont typeface="Wingdings" pitchFamily="2" charset="2"/>
              <a:buNone/>
              <a:defRPr sz="1400">
                <a:solidFill>
                  <a:schemeClr val="tx1"/>
                </a:solidFill>
                <a:latin typeface="+mn-lt"/>
                <a:ea typeface="+mn-ea"/>
              </a:defRPr>
            </a:lvl5pPr>
            <a:lvl6pPr marL="2286000" indent="0" algn="l" rtl="0" fontAlgn="base">
              <a:spcBef>
                <a:spcPct val="20000"/>
              </a:spcBef>
              <a:spcAft>
                <a:spcPct val="0"/>
              </a:spcAft>
              <a:buClr>
                <a:schemeClr val="accent1"/>
              </a:buClr>
              <a:buSzPct val="75000"/>
              <a:buFont typeface="Wingdings" pitchFamily="2" charset="2"/>
              <a:buNone/>
              <a:defRPr sz="1400">
                <a:solidFill>
                  <a:schemeClr val="tx1"/>
                </a:solidFill>
                <a:latin typeface="+mn-lt"/>
                <a:ea typeface="+mn-ea"/>
              </a:defRPr>
            </a:lvl6pPr>
            <a:lvl7pPr marL="2743200" indent="0" algn="l" rtl="0" fontAlgn="base">
              <a:spcBef>
                <a:spcPct val="20000"/>
              </a:spcBef>
              <a:spcAft>
                <a:spcPct val="0"/>
              </a:spcAft>
              <a:buClr>
                <a:schemeClr val="accent1"/>
              </a:buClr>
              <a:buSzPct val="75000"/>
              <a:buFont typeface="Wingdings" pitchFamily="2" charset="2"/>
              <a:buNone/>
              <a:defRPr sz="1400">
                <a:solidFill>
                  <a:schemeClr val="tx1"/>
                </a:solidFill>
                <a:latin typeface="+mn-lt"/>
                <a:ea typeface="+mn-ea"/>
              </a:defRPr>
            </a:lvl7pPr>
            <a:lvl8pPr marL="3200400" indent="0" algn="l" rtl="0" fontAlgn="base">
              <a:spcBef>
                <a:spcPct val="20000"/>
              </a:spcBef>
              <a:spcAft>
                <a:spcPct val="0"/>
              </a:spcAft>
              <a:buClr>
                <a:schemeClr val="accent1"/>
              </a:buClr>
              <a:buSzPct val="75000"/>
              <a:buFont typeface="Wingdings" pitchFamily="2" charset="2"/>
              <a:buNone/>
              <a:defRPr sz="1400">
                <a:solidFill>
                  <a:schemeClr val="tx1"/>
                </a:solidFill>
                <a:latin typeface="+mn-lt"/>
                <a:ea typeface="+mn-ea"/>
              </a:defRPr>
            </a:lvl8pPr>
            <a:lvl9pPr marL="3657600" indent="0" algn="l" rtl="0" fontAlgn="base">
              <a:spcBef>
                <a:spcPct val="20000"/>
              </a:spcBef>
              <a:spcAft>
                <a:spcPct val="0"/>
              </a:spcAft>
              <a:buClr>
                <a:schemeClr val="accent1"/>
              </a:buClr>
              <a:buSzPct val="75000"/>
              <a:buFont typeface="Wingdings" pitchFamily="2" charset="2"/>
              <a:buNone/>
              <a:defRPr sz="1400">
                <a:solidFill>
                  <a:schemeClr val="tx1"/>
                </a:solidFill>
                <a:latin typeface="+mn-lt"/>
                <a:ea typeface="+mn-ea"/>
              </a:defRPr>
            </a:lvl9pPr>
          </a:lstStyle>
          <a:p>
            <a:pPr lvl="1" eaLnBrk="1" hangingPunct="1">
              <a:lnSpc>
                <a:spcPct val="150000"/>
              </a:lnSpc>
            </a:pPr>
            <a:r>
              <a:rPr lang="en-US" altLang="zh-CN" sz="2800" kern="0" smtClean="0"/>
              <a:t>1</a:t>
            </a:r>
            <a:r>
              <a:rPr lang="zh-CN" altLang="en-US" sz="2800" kern="0" smtClean="0"/>
              <a:t>）</a:t>
            </a:r>
            <a:r>
              <a:rPr lang="en-US" altLang="zh-CN" sz="2800" kern="0" smtClean="0"/>
              <a:t> </a:t>
            </a:r>
            <a:r>
              <a:rPr lang="zh-CN" altLang="en-US" sz="2800" kern="0" smtClean="0"/>
              <a:t>计算机组成原理是学习什么的？</a:t>
            </a:r>
            <a:endParaRPr lang="en-US" altLang="zh-CN" sz="2800" kern="0" smtClean="0"/>
          </a:p>
          <a:p>
            <a:pPr lvl="1" eaLnBrk="1" hangingPunct="1">
              <a:lnSpc>
                <a:spcPct val="150000"/>
              </a:lnSpc>
            </a:pPr>
            <a:r>
              <a:rPr lang="en-US" altLang="zh-CN" sz="2800" kern="0" smtClean="0"/>
              <a:t>2</a:t>
            </a:r>
            <a:r>
              <a:rPr lang="zh-CN" altLang="en-US" sz="2800" kern="0" smtClean="0"/>
              <a:t>）</a:t>
            </a:r>
            <a:r>
              <a:rPr lang="en-US" altLang="zh-CN" sz="2800" kern="0" smtClean="0"/>
              <a:t> </a:t>
            </a:r>
            <a:r>
              <a:rPr lang="zh-CN" altLang="en-US" sz="2800" kern="0" smtClean="0"/>
              <a:t>为什么学习计算机组成原理？</a:t>
            </a:r>
            <a:endParaRPr lang="en-US" altLang="zh-CN" sz="2800" kern="0" smtClean="0"/>
          </a:p>
          <a:p>
            <a:pPr lvl="1" eaLnBrk="1" hangingPunct="1">
              <a:lnSpc>
                <a:spcPct val="150000"/>
              </a:lnSpc>
            </a:pPr>
            <a:r>
              <a:rPr lang="en-US" altLang="zh-CN" sz="2800" kern="0" smtClean="0"/>
              <a:t>3</a:t>
            </a:r>
            <a:r>
              <a:rPr lang="zh-CN" altLang="en-US" sz="2800" kern="0" smtClean="0"/>
              <a:t>）</a:t>
            </a:r>
            <a:r>
              <a:rPr lang="en-US" altLang="zh-CN" sz="2800" kern="0" smtClean="0"/>
              <a:t> </a:t>
            </a:r>
            <a:r>
              <a:rPr lang="zh-CN" altLang="en-US" sz="2800" kern="0" smtClean="0"/>
              <a:t>怎样学好计算机组成原理</a:t>
            </a:r>
            <a:r>
              <a:rPr lang="en-US" altLang="zh-CN" sz="2800" kern="0" smtClean="0"/>
              <a:t>?</a:t>
            </a:r>
            <a:endParaRPr lang="zh-CN" altLang="en-US" sz="2800" kern="0" dirty="0"/>
          </a:p>
        </p:txBody>
      </p:sp>
    </p:spTree>
    <p:extLst>
      <p:ext uri="{BB962C8B-B14F-4D97-AF65-F5344CB8AC3E}">
        <p14:creationId xmlns:p14="http://schemas.microsoft.com/office/powerpoint/2010/main" val="1598130430"/>
      </p:ext>
    </p:ext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p>
            <a:fld id="{218BCD0A-E171-4134-97B9-383AB2737F9F}" type="slidenum">
              <a:rPr lang="en-US" altLang="zh-CN"/>
              <a:pPr/>
              <a:t>30</a:t>
            </a:fld>
            <a:endParaRPr lang="en-US" altLang="zh-CN"/>
          </a:p>
        </p:txBody>
      </p:sp>
      <p:pic>
        <p:nvPicPr>
          <p:cNvPr id="1143810" name="Picture 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80975" y="-315913"/>
            <a:ext cx="9828213" cy="7427913"/>
          </a:xfrm>
          <a:noFill/>
          <a:ln/>
          <a:extLst>
            <a:ext uri="{91240B29-F687-4F45-9708-019B960494DF}">
              <a14:hiddenLine xmlns:a14="http://schemas.microsoft.com/office/drawing/2010/main" w="9525" cap="flat" cmpd="sng" algn="ctr">
                <a:solidFill>
                  <a:schemeClr val="tx1"/>
                </a:solidFill>
                <a:prstDash val="sysDot"/>
                <a:miter lim="800000"/>
                <a:headEnd type="none" w="med" len="med"/>
                <a:tailEnd type="none" w="med" len="med"/>
              </a14:hiddenLine>
            </a:ext>
          </a:extLst>
        </p:spPr>
      </p:pic>
    </p:spTree>
    <p:extLst>
      <p:ext uri="{BB962C8B-B14F-4D97-AF65-F5344CB8AC3E}">
        <p14:creationId xmlns:p14="http://schemas.microsoft.com/office/powerpoint/2010/main" val="2335783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1981200" cy="476250"/>
          </a:xfrm>
          <a:prstGeom prst="rect">
            <a:avLst/>
          </a:prstGeom>
        </p:spPr>
        <p:txBody>
          <a:bodyPr/>
          <a:lstStyle/>
          <a:p>
            <a:fld id="{0B94CC0F-9B7D-4393-8A47-93943C2BFA1F}" type="slidenum">
              <a:rPr lang="en-US" altLang="zh-CN"/>
              <a:pPr/>
              <a:t>31</a:t>
            </a:fld>
            <a:endParaRPr lang="en-US" altLang="zh-CN"/>
          </a:p>
        </p:txBody>
      </p:sp>
      <p:sp>
        <p:nvSpPr>
          <p:cNvPr id="1144834" name="Rectangle 2"/>
          <p:cNvSpPr>
            <a:spLocks noGrp="1" noChangeArrowheads="1"/>
          </p:cNvSpPr>
          <p:nvPr>
            <p:ph type="title"/>
          </p:nvPr>
        </p:nvSpPr>
        <p:spPr>
          <a:xfrm>
            <a:off x="179388" y="836613"/>
            <a:ext cx="6983412" cy="360362"/>
          </a:xfrm>
        </p:spPr>
        <p:txBody>
          <a:bodyPr>
            <a:normAutofit fontScale="90000"/>
          </a:bodyPr>
          <a:lstStyle/>
          <a:p>
            <a:r>
              <a:rPr lang="zh-CN" altLang="en-US" sz="3400"/>
              <a:t>计算机发展的理论基础和规律</a:t>
            </a:r>
          </a:p>
        </p:txBody>
      </p:sp>
      <p:sp>
        <p:nvSpPr>
          <p:cNvPr id="1144835" name="Rectangle 3"/>
          <p:cNvSpPr>
            <a:spLocks noGrp="1" noChangeArrowheads="1"/>
          </p:cNvSpPr>
          <p:nvPr>
            <p:ph type="body" idx="1"/>
          </p:nvPr>
        </p:nvSpPr>
        <p:spPr>
          <a:xfrm>
            <a:off x="250825" y="1601788"/>
            <a:ext cx="8496300" cy="4491037"/>
          </a:xfrm>
        </p:spPr>
        <p:txBody>
          <a:bodyPr/>
          <a:lstStyle/>
          <a:p>
            <a:pPr marL="174625" indent="-174625">
              <a:lnSpc>
                <a:spcPct val="110000"/>
              </a:lnSpc>
              <a:buFont typeface="Wingdings" pitchFamily="2" charset="2"/>
              <a:buNone/>
            </a:pPr>
            <a:r>
              <a:rPr lang="en-US" altLang="zh-CN" sz="2100" b="1">
                <a:solidFill>
                  <a:srgbClr val="FF3300"/>
                </a:solidFill>
              </a:rPr>
              <a:t>1</a:t>
            </a:r>
            <a:r>
              <a:rPr lang="zh-CN" altLang="en-US" sz="2100" b="1">
                <a:solidFill>
                  <a:srgbClr val="FF3300"/>
                </a:solidFill>
              </a:rPr>
              <a:t>、逻辑代数</a:t>
            </a:r>
          </a:p>
          <a:p>
            <a:pPr marL="174625" indent="-174625">
              <a:lnSpc>
                <a:spcPct val="110000"/>
              </a:lnSpc>
              <a:buFont typeface="Wingdings" pitchFamily="2" charset="2"/>
              <a:buNone/>
            </a:pPr>
            <a:r>
              <a:rPr lang="en-US" altLang="zh-CN" sz="2100" b="1">
                <a:solidFill>
                  <a:srgbClr val="FF3300"/>
                </a:solidFill>
              </a:rPr>
              <a:t>2</a:t>
            </a:r>
            <a:r>
              <a:rPr lang="zh-CN" altLang="en-US" sz="2100" b="1">
                <a:solidFill>
                  <a:srgbClr val="FF3300"/>
                </a:solidFill>
              </a:rPr>
              <a:t>、图灵机：</a:t>
            </a:r>
            <a:r>
              <a:rPr lang="zh-CN" altLang="en-US" sz="1900" b="1"/>
              <a:t>英国数学家图灵证明理想的通用数字计算机是可以制造出来的。现代通用数字计算机的数学模型</a:t>
            </a:r>
          </a:p>
          <a:p>
            <a:pPr marL="174625" indent="-174625">
              <a:lnSpc>
                <a:spcPct val="110000"/>
              </a:lnSpc>
              <a:buFont typeface="Wingdings" pitchFamily="2" charset="2"/>
              <a:buNone/>
            </a:pPr>
            <a:r>
              <a:rPr lang="en-US" altLang="zh-CN" sz="2100" b="1">
                <a:solidFill>
                  <a:srgbClr val="FF3300"/>
                </a:solidFill>
              </a:rPr>
              <a:t>3</a:t>
            </a:r>
            <a:r>
              <a:rPr lang="zh-CN" altLang="en-US" sz="2100" b="1">
                <a:solidFill>
                  <a:srgbClr val="FF3300"/>
                </a:solidFill>
              </a:rPr>
              <a:t>、冯</a:t>
            </a:r>
            <a:r>
              <a:rPr lang="en-US" altLang="zh-CN" sz="2100" b="1">
                <a:solidFill>
                  <a:srgbClr val="FF3300"/>
                </a:solidFill>
              </a:rPr>
              <a:t>.</a:t>
            </a:r>
            <a:r>
              <a:rPr lang="zh-CN" altLang="en-US" sz="2100" b="1">
                <a:solidFill>
                  <a:srgbClr val="FF3300"/>
                </a:solidFill>
              </a:rPr>
              <a:t>诺依曼计算机原理：</a:t>
            </a:r>
            <a:r>
              <a:rPr lang="zh-CN" altLang="en-US" sz="1700" b="1"/>
              <a:t>二进制</a:t>
            </a:r>
            <a:r>
              <a:rPr kumimoji="1" lang="zh-CN" altLang="en-US" sz="1900" b="1"/>
              <a:t>存储程序并按地址顺序执行</a:t>
            </a:r>
            <a:r>
              <a:rPr kumimoji="1" lang="en-US" altLang="zh-CN" sz="1900" b="1"/>
              <a:t>(</a:t>
            </a:r>
            <a:r>
              <a:rPr kumimoji="1" lang="zh-CN" altLang="en-US" sz="1900" b="1"/>
              <a:t>程序控制）</a:t>
            </a:r>
            <a:endParaRPr lang="zh-CN" altLang="en-US" sz="1900"/>
          </a:p>
          <a:p>
            <a:pPr marL="174625" indent="-174625">
              <a:lnSpc>
                <a:spcPct val="110000"/>
              </a:lnSpc>
              <a:buFont typeface="Wingdings" pitchFamily="2" charset="2"/>
              <a:buNone/>
            </a:pPr>
            <a:r>
              <a:rPr lang="en-US" altLang="zh-CN" sz="2100" b="1">
                <a:solidFill>
                  <a:srgbClr val="FF0000"/>
                </a:solidFill>
              </a:rPr>
              <a:t>4</a:t>
            </a:r>
            <a:r>
              <a:rPr lang="zh-CN" altLang="en-US" sz="2100" b="1">
                <a:solidFill>
                  <a:srgbClr val="FF0000"/>
                </a:solidFill>
              </a:rPr>
              <a:t>、</a:t>
            </a:r>
            <a:r>
              <a:rPr lang="en-US" altLang="zh-CN" sz="2100" b="1">
                <a:solidFill>
                  <a:srgbClr val="FF0000"/>
                </a:solidFill>
              </a:rPr>
              <a:t>Moore</a:t>
            </a:r>
            <a:r>
              <a:rPr lang="zh-CN" altLang="en-US" sz="2100" b="1">
                <a:solidFill>
                  <a:srgbClr val="FF0000"/>
                </a:solidFill>
              </a:rPr>
              <a:t>定律：</a:t>
            </a:r>
            <a:r>
              <a:rPr lang="zh-CN" altLang="en-US" sz="1900" b="1"/>
              <a:t>微处理器内晶体管数每</a:t>
            </a:r>
            <a:r>
              <a:rPr lang="en-US" altLang="zh-CN" sz="1900" b="1"/>
              <a:t>18</a:t>
            </a:r>
            <a:r>
              <a:rPr lang="zh-CN" altLang="en-US" sz="1900" b="1"/>
              <a:t>个月翻一番</a:t>
            </a:r>
          </a:p>
          <a:p>
            <a:pPr marL="174625" indent="-174625" algn="just">
              <a:lnSpc>
                <a:spcPct val="110000"/>
              </a:lnSpc>
              <a:buFont typeface="Wingdings" pitchFamily="2" charset="2"/>
              <a:buNone/>
            </a:pPr>
            <a:r>
              <a:rPr lang="en-US" altLang="zh-CN" sz="2100" b="1">
                <a:solidFill>
                  <a:srgbClr val="FF0000"/>
                </a:solidFill>
              </a:rPr>
              <a:t>5</a:t>
            </a:r>
            <a:r>
              <a:rPr lang="zh-CN" altLang="en-US" sz="2100" b="1">
                <a:solidFill>
                  <a:srgbClr val="FF0000"/>
                </a:solidFill>
              </a:rPr>
              <a:t>、</a:t>
            </a:r>
            <a:r>
              <a:rPr lang="en-US" altLang="zh-CN" sz="2100" b="1">
                <a:solidFill>
                  <a:srgbClr val="FF0000"/>
                </a:solidFill>
              </a:rPr>
              <a:t>Bell</a:t>
            </a:r>
            <a:r>
              <a:rPr lang="zh-CN" altLang="en-US" sz="2100" b="1">
                <a:solidFill>
                  <a:srgbClr val="FF0000"/>
                </a:solidFill>
              </a:rPr>
              <a:t>定律：</a:t>
            </a:r>
            <a:r>
              <a:rPr lang="zh-CN" altLang="en-US" sz="1700" b="1"/>
              <a:t>如果保持计算能力不变，微处理器的价格每</a:t>
            </a:r>
            <a:r>
              <a:rPr lang="en-US" altLang="zh-CN" sz="1700" b="1"/>
              <a:t>18</a:t>
            </a:r>
            <a:r>
              <a:rPr lang="zh-CN" altLang="en-US" sz="1700" b="1"/>
              <a:t>个月减少一半</a:t>
            </a:r>
          </a:p>
          <a:p>
            <a:pPr marL="174625" indent="-174625" algn="just">
              <a:lnSpc>
                <a:spcPct val="110000"/>
              </a:lnSpc>
              <a:buFont typeface="Wingdings" pitchFamily="2" charset="2"/>
              <a:buNone/>
            </a:pPr>
            <a:r>
              <a:rPr lang="en-US" altLang="zh-CN" sz="2100" b="1">
                <a:solidFill>
                  <a:srgbClr val="FF0000"/>
                </a:solidFill>
              </a:rPr>
              <a:t>6</a:t>
            </a:r>
            <a:r>
              <a:rPr lang="zh-CN" altLang="en-US" sz="2100" b="1">
                <a:solidFill>
                  <a:srgbClr val="FF0000"/>
                </a:solidFill>
              </a:rPr>
              <a:t>、</a:t>
            </a:r>
            <a:r>
              <a:rPr lang="en-US" altLang="zh-CN" sz="2100" b="1">
                <a:solidFill>
                  <a:srgbClr val="FF0000"/>
                </a:solidFill>
              </a:rPr>
              <a:t>Gilder</a:t>
            </a:r>
            <a:r>
              <a:rPr lang="zh-CN" altLang="en-US" sz="2100" b="1">
                <a:solidFill>
                  <a:srgbClr val="FF0000"/>
                </a:solidFill>
              </a:rPr>
              <a:t>定律：</a:t>
            </a:r>
            <a:r>
              <a:rPr lang="zh-CN" altLang="en-US" sz="2100" b="1"/>
              <a:t> </a:t>
            </a:r>
            <a:r>
              <a:rPr lang="zh-CN" altLang="en-US" sz="1700" b="1"/>
              <a:t>未来</a:t>
            </a:r>
            <a:r>
              <a:rPr lang="en-US" altLang="zh-CN" sz="1700" b="1"/>
              <a:t>25</a:t>
            </a:r>
            <a:r>
              <a:rPr lang="zh-CN" altLang="en-US" sz="1700" b="1"/>
              <a:t>年（</a:t>
            </a:r>
            <a:r>
              <a:rPr lang="en-US" altLang="zh-CN" sz="1700" b="1"/>
              <a:t>1996</a:t>
            </a:r>
            <a:r>
              <a:rPr lang="zh-CN" altLang="en-US" sz="1700" b="1"/>
              <a:t>年预言）里，主干网的带宽将每</a:t>
            </a:r>
            <a:r>
              <a:rPr lang="en-US" altLang="zh-CN" sz="1700" b="1"/>
              <a:t>6</a:t>
            </a:r>
            <a:r>
              <a:rPr lang="zh-CN" altLang="en-US" sz="1700" b="1"/>
              <a:t>个月增加一倍</a:t>
            </a:r>
          </a:p>
          <a:p>
            <a:pPr marL="174625" indent="-174625" algn="just">
              <a:lnSpc>
                <a:spcPct val="110000"/>
              </a:lnSpc>
              <a:buFont typeface="Wingdings" pitchFamily="2" charset="2"/>
              <a:buNone/>
            </a:pPr>
            <a:r>
              <a:rPr lang="en-US" altLang="zh-CN" sz="2100" b="1">
                <a:solidFill>
                  <a:srgbClr val="FF0000"/>
                </a:solidFill>
              </a:rPr>
              <a:t>7</a:t>
            </a:r>
            <a:r>
              <a:rPr lang="zh-CN" altLang="en-US" sz="2100" b="1">
                <a:solidFill>
                  <a:srgbClr val="FF0000"/>
                </a:solidFill>
              </a:rPr>
              <a:t>、</a:t>
            </a:r>
            <a:r>
              <a:rPr lang="en-US" altLang="zh-CN" sz="2100" b="1">
                <a:solidFill>
                  <a:srgbClr val="FF0000"/>
                </a:solidFill>
              </a:rPr>
              <a:t>Metcalfe</a:t>
            </a:r>
            <a:r>
              <a:rPr lang="zh-CN" altLang="en-US" sz="2100" b="1">
                <a:solidFill>
                  <a:srgbClr val="FF0000"/>
                </a:solidFill>
              </a:rPr>
              <a:t>定律：</a:t>
            </a:r>
            <a:r>
              <a:rPr lang="zh-CN" altLang="en-US" sz="2100" b="1">
                <a:solidFill>
                  <a:srgbClr val="00FF00"/>
                </a:solidFill>
              </a:rPr>
              <a:t> </a:t>
            </a:r>
            <a:r>
              <a:rPr lang="zh-CN" altLang="en-US" sz="1700" b="1"/>
              <a:t>网络价值同网络用户数的平方成正比</a:t>
            </a:r>
          </a:p>
          <a:p>
            <a:pPr marL="174625" indent="-174625" algn="just">
              <a:lnSpc>
                <a:spcPct val="110000"/>
              </a:lnSpc>
              <a:buFont typeface="Wingdings" pitchFamily="2" charset="2"/>
              <a:buNone/>
            </a:pPr>
            <a:r>
              <a:rPr lang="en-US" altLang="zh-CN" sz="2100" b="1">
                <a:solidFill>
                  <a:srgbClr val="FF0000"/>
                </a:solidFill>
              </a:rPr>
              <a:t>8</a:t>
            </a:r>
            <a:r>
              <a:rPr lang="zh-CN" altLang="en-US" sz="2100" b="1">
                <a:solidFill>
                  <a:srgbClr val="FF0000"/>
                </a:solidFill>
              </a:rPr>
              <a:t>、半导体存储器发展规律：</a:t>
            </a:r>
            <a:r>
              <a:rPr lang="en-US" altLang="zh-CN" sz="1700" b="1"/>
              <a:t>DRAM</a:t>
            </a:r>
            <a:r>
              <a:rPr lang="zh-CN" altLang="en-US" sz="1700" b="1"/>
              <a:t>密度每年增加</a:t>
            </a:r>
            <a:r>
              <a:rPr lang="en-US" altLang="zh-CN" sz="1700" b="1"/>
              <a:t>60%</a:t>
            </a:r>
            <a:r>
              <a:rPr lang="zh-CN" altLang="en-US" sz="1700" b="1"/>
              <a:t>，每三年翻四倍</a:t>
            </a:r>
          </a:p>
          <a:p>
            <a:pPr marL="174625" indent="-174625">
              <a:lnSpc>
                <a:spcPct val="110000"/>
              </a:lnSpc>
              <a:buFont typeface="Wingdings" pitchFamily="2" charset="2"/>
              <a:buNone/>
            </a:pPr>
            <a:r>
              <a:rPr lang="en-US" altLang="zh-CN" sz="2100" b="1">
                <a:solidFill>
                  <a:srgbClr val="FF0000"/>
                </a:solidFill>
              </a:rPr>
              <a:t>9</a:t>
            </a:r>
            <a:r>
              <a:rPr lang="zh-CN" altLang="en-US" sz="2100" b="1">
                <a:solidFill>
                  <a:srgbClr val="FF0000"/>
                </a:solidFill>
              </a:rPr>
              <a:t>、硬盘存储技术发展规律：</a:t>
            </a:r>
            <a:r>
              <a:rPr lang="zh-CN" altLang="en-US" sz="2100" b="1"/>
              <a:t> </a:t>
            </a:r>
            <a:r>
              <a:rPr lang="zh-CN" altLang="en-US" sz="1700" b="1"/>
              <a:t>硬盘的密度每年增加约一倍</a:t>
            </a:r>
          </a:p>
          <a:p>
            <a:pPr marL="174625" indent="-174625">
              <a:lnSpc>
                <a:spcPct val="110000"/>
              </a:lnSpc>
              <a:buFont typeface="Wingdings" pitchFamily="2" charset="2"/>
              <a:buNone/>
            </a:pPr>
            <a:endParaRPr lang="en-US" altLang="zh-CN" sz="1700" b="1"/>
          </a:p>
        </p:txBody>
      </p:sp>
    </p:spTree>
    <p:extLst>
      <p:ext uri="{BB962C8B-B14F-4D97-AF65-F5344CB8AC3E}">
        <p14:creationId xmlns:p14="http://schemas.microsoft.com/office/powerpoint/2010/main" val="2025505085"/>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5225"/>
            <a:ext cx="1981200" cy="476250"/>
          </a:xfrm>
          <a:prstGeom prst="rect">
            <a:avLst/>
          </a:prstGeom>
        </p:spPr>
        <p:txBody>
          <a:bodyPr/>
          <a:lstStyle/>
          <a:p>
            <a:fld id="{71CB3C34-67FF-4F49-8632-EC53C87991ED}" type="slidenum">
              <a:rPr lang="en-US" altLang="zh-CN"/>
              <a:pPr/>
              <a:t>32</a:t>
            </a:fld>
            <a:endParaRPr lang="en-US" altLang="zh-CN"/>
          </a:p>
        </p:txBody>
      </p:sp>
      <p:sp>
        <p:nvSpPr>
          <p:cNvPr id="1145858" name="Rectangle 2"/>
          <p:cNvSpPr>
            <a:spLocks noGrp="1" noChangeArrowheads="1"/>
          </p:cNvSpPr>
          <p:nvPr>
            <p:ph type="title"/>
          </p:nvPr>
        </p:nvSpPr>
        <p:spPr>
          <a:xfrm>
            <a:off x="323528" y="-60960"/>
            <a:ext cx="7077075" cy="941387"/>
          </a:xfrm>
        </p:spPr>
        <p:txBody>
          <a:bodyPr/>
          <a:lstStyle/>
          <a:p>
            <a:r>
              <a:rPr lang="zh-CN" altLang="en-US" dirty="0">
                <a:solidFill>
                  <a:srgbClr val="3333FF"/>
                </a:solidFill>
              </a:rPr>
              <a:t>计算机发展的趋势</a:t>
            </a:r>
          </a:p>
        </p:txBody>
      </p:sp>
      <p:sp>
        <p:nvSpPr>
          <p:cNvPr id="1145859" name="Rectangle 3"/>
          <p:cNvSpPr>
            <a:spLocks noChangeArrowheads="1"/>
          </p:cNvSpPr>
          <p:nvPr/>
        </p:nvSpPr>
        <p:spPr bwMode="auto">
          <a:xfrm>
            <a:off x="900113" y="1125538"/>
            <a:ext cx="75596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Clr>
                <a:schemeClr val="hlink"/>
              </a:buClr>
            </a:pPr>
            <a:r>
              <a:rPr lang="zh-CN" altLang="en-US" sz="2400">
                <a:effectLst>
                  <a:outerShdw blurRad="38100" dist="38100" dir="2700000" algn="tl">
                    <a:srgbClr val="C0C0C0"/>
                  </a:outerShdw>
                </a:effectLst>
                <a:latin typeface="华文新魏" pitchFamily="2" charset="-122"/>
              </a:rPr>
              <a:t>总趋势：速度越来越快，体积越来越小，</a:t>
            </a:r>
          </a:p>
          <a:p>
            <a:pPr>
              <a:lnSpc>
                <a:spcPct val="100000"/>
              </a:lnSpc>
              <a:buClr>
                <a:schemeClr val="hlink"/>
              </a:buClr>
            </a:pPr>
            <a:r>
              <a:rPr lang="zh-CN" altLang="en-US" sz="2400">
                <a:effectLst>
                  <a:outerShdw blurRad="38100" dist="38100" dir="2700000" algn="tl">
                    <a:srgbClr val="C0C0C0"/>
                  </a:outerShdw>
                </a:effectLst>
                <a:latin typeface="华文新魏" pitchFamily="2" charset="-122"/>
              </a:rPr>
              <a:t> 成本越来越低，功耗越来越低</a:t>
            </a:r>
          </a:p>
        </p:txBody>
      </p:sp>
      <p:sp>
        <p:nvSpPr>
          <p:cNvPr id="1145860" name="Rectangle 4"/>
          <p:cNvSpPr>
            <a:spLocks noChangeArrowheads="1"/>
          </p:cNvSpPr>
          <p:nvPr/>
        </p:nvSpPr>
        <p:spPr bwMode="auto">
          <a:xfrm>
            <a:off x="684213" y="2133600"/>
            <a:ext cx="820896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6575" indent="-536575" algn="l">
              <a:spcBef>
                <a:spcPct val="0"/>
              </a:spcBef>
              <a:defRPr>
                <a:solidFill>
                  <a:schemeClr val="tx1"/>
                </a:solidFill>
                <a:latin typeface="Arial" pitchFamily="34" charset="0"/>
                <a:ea typeface="宋体" pitchFamily="2" charset="-122"/>
              </a:defRPr>
            </a:lvl1pPr>
            <a:lvl2pPr marL="715963" algn="l">
              <a:spcBef>
                <a:spcPct val="0"/>
              </a:spcBef>
              <a:defRPr>
                <a:solidFill>
                  <a:schemeClr val="tx1"/>
                </a:solidFill>
                <a:latin typeface="Arial" pitchFamily="34" charset="0"/>
                <a:ea typeface="宋体" pitchFamily="2" charset="-122"/>
              </a:defRPr>
            </a:lvl2pPr>
            <a:lvl3pPr algn="l">
              <a:spcBef>
                <a:spcPct val="0"/>
              </a:spcBef>
              <a:defRPr>
                <a:solidFill>
                  <a:schemeClr val="tx1"/>
                </a:solidFill>
                <a:latin typeface="Arial" pitchFamily="34" charset="0"/>
                <a:ea typeface="宋体" pitchFamily="2" charset="-122"/>
              </a:defRPr>
            </a:lvl3pPr>
            <a:lvl4pPr algn="l">
              <a:spcBef>
                <a:spcPct val="0"/>
              </a:spcBef>
              <a:defRPr>
                <a:solidFill>
                  <a:schemeClr val="tx1"/>
                </a:solidFill>
                <a:latin typeface="Arial" pitchFamily="34" charset="0"/>
                <a:ea typeface="宋体" pitchFamily="2" charset="-122"/>
              </a:defRPr>
            </a:lvl4pPr>
            <a:lvl5pPr algn="l">
              <a:spcBef>
                <a:spcPct val="0"/>
              </a:spcBef>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00000"/>
              </a:lnSpc>
              <a:buClrTx/>
              <a:buFontTx/>
              <a:buNone/>
            </a:pPr>
            <a:r>
              <a:rPr kumimoji="1" lang="en-US" altLang="zh-CN" sz="2400" b="1"/>
              <a:t>1</a:t>
            </a:r>
            <a:r>
              <a:rPr kumimoji="1" lang="zh-CN" altLang="en-US" sz="2400" b="1"/>
              <a:t>、微型计算机已迈入</a:t>
            </a:r>
            <a:r>
              <a:rPr kumimoji="1" lang="en-US" altLang="zh-CN" sz="2400" b="1"/>
              <a:t>64</a:t>
            </a:r>
            <a:r>
              <a:rPr kumimoji="1" lang="zh-CN" altLang="en-US" sz="2400" b="1"/>
              <a:t>位的新时代</a:t>
            </a:r>
          </a:p>
          <a:p>
            <a:pPr>
              <a:lnSpc>
                <a:spcPct val="100000"/>
              </a:lnSpc>
              <a:buClrTx/>
              <a:buFontTx/>
              <a:buNone/>
            </a:pPr>
            <a:r>
              <a:rPr kumimoji="1" lang="en-US" altLang="zh-CN" sz="2400" b="1"/>
              <a:t>2</a:t>
            </a:r>
            <a:r>
              <a:rPr kumimoji="1" lang="zh-CN" altLang="en-US" sz="2400" b="1"/>
              <a:t>、精减指令计算机（</a:t>
            </a:r>
            <a:r>
              <a:rPr kumimoji="1" lang="en-US" altLang="zh-CN" sz="2400" b="1"/>
              <a:t>RISC</a:t>
            </a:r>
            <a:r>
              <a:rPr kumimoji="1" lang="zh-CN" altLang="en-US" sz="2400" b="1"/>
              <a:t>）正在逐步取代复杂指令计算机（</a:t>
            </a:r>
            <a:r>
              <a:rPr kumimoji="1" lang="en-US" altLang="zh-CN" sz="2400" b="1"/>
              <a:t>CISC</a:t>
            </a:r>
            <a:r>
              <a:rPr kumimoji="1" lang="zh-CN" altLang="en-US" sz="2400" b="1"/>
              <a:t>）</a:t>
            </a:r>
          </a:p>
          <a:p>
            <a:pPr>
              <a:lnSpc>
                <a:spcPct val="100000"/>
              </a:lnSpc>
              <a:buClrTx/>
              <a:buFontTx/>
              <a:buNone/>
            </a:pPr>
            <a:r>
              <a:rPr kumimoji="1" lang="en-US" altLang="zh-CN" sz="2400" b="1"/>
              <a:t>3</a:t>
            </a:r>
            <a:r>
              <a:rPr kumimoji="1" lang="zh-CN" altLang="en-US" sz="2400" b="1"/>
              <a:t>、多媒体计算机技术、网络存储技术正在推广使用</a:t>
            </a:r>
          </a:p>
          <a:p>
            <a:pPr>
              <a:lnSpc>
                <a:spcPct val="100000"/>
              </a:lnSpc>
              <a:buClrTx/>
              <a:buFontTx/>
              <a:buNone/>
            </a:pPr>
            <a:r>
              <a:rPr kumimoji="1" lang="en-US" altLang="zh-CN" sz="2400" b="1"/>
              <a:t>4</a:t>
            </a:r>
            <a:r>
              <a:rPr kumimoji="1" lang="zh-CN" altLang="en-US" sz="2400" b="1"/>
              <a:t>、大规模并行处理系统（</a:t>
            </a:r>
            <a:r>
              <a:rPr kumimoji="1" lang="en-US" altLang="zh-CN" sz="2400" b="1"/>
              <a:t>MPP</a:t>
            </a:r>
            <a:r>
              <a:rPr kumimoji="1" lang="zh-CN" altLang="en-US" sz="2400" b="1"/>
              <a:t>）的处理速度已达到</a:t>
            </a:r>
            <a:r>
              <a:rPr kumimoji="1" lang="en-US" altLang="zh-CN" sz="2400" b="1"/>
              <a:t>TFLOPS</a:t>
            </a:r>
            <a:r>
              <a:rPr kumimoji="1" lang="zh-CN" altLang="en-US" sz="2400" b="1"/>
              <a:t>（每秒</a:t>
            </a:r>
            <a:r>
              <a:rPr kumimoji="1" lang="en-US" altLang="zh-CN" sz="2400" b="1"/>
              <a:t>10</a:t>
            </a:r>
            <a:r>
              <a:rPr kumimoji="1" lang="en-US" altLang="zh-CN" sz="2400" b="1" baseline="30000"/>
              <a:t>12</a:t>
            </a:r>
            <a:r>
              <a:rPr kumimoji="1" lang="zh-CN" altLang="en-US" sz="2400" b="1"/>
              <a:t>条浮点指令</a:t>
            </a:r>
            <a:r>
              <a:rPr kumimoji="1" lang="en-US" altLang="zh-CN" sz="2400" b="1"/>
              <a:t>,</a:t>
            </a:r>
            <a:r>
              <a:rPr kumimoji="1" lang="zh-CN" altLang="en-US" sz="2400" b="1"/>
              <a:t>万亿）级</a:t>
            </a:r>
          </a:p>
          <a:p>
            <a:pPr>
              <a:lnSpc>
                <a:spcPct val="100000"/>
              </a:lnSpc>
              <a:buClrTx/>
              <a:buFontTx/>
              <a:buNone/>
            </a:pPr>
            <a:r>
              <a:rPr kumimoji="1" lang="en-US" altLang="zh-CN" sz="2400" b="1"/>
              <a:t>5</a:t>
            </a:r>
            <a:r>
              <a:rPr kumimoji="1" lang="zh-CN" altLang="en-US" sz="2400" b="1"/>
              <a:t>、超立方体计算机、神经网络计算机等高性能计算机正在加紧研究、试制之中。</a:t>
            </a:r>
          </a:p>
          <a:p>
            <a:pPr>
              <a:lnSpc>
                <a:spcPct val="100000"/>
              </a:lnSpc>
              <a:buClrTx/>
              <a:buFontTx/>
              <a:buNone/>
            </a:pPr>
            <a:endParaRPr kumimoji="1" lang="zh-CN" altLang="en-US" sz="2400" b="1"/>
          </a:p>
          <a:p>
            <a:pPr>
              <a:lnSpc>
                <a:spcPct val="100000"/>
              </a:lnSpc>
              <a:buClrTx/>
              <a:buFontTx/>
              <a:buNone/>
            </a:pPr>
            <a:r>
              <a:rPr kumimoji="1" lang="zh-CN" altLang="en-US" sz="2400"/>
              <a:t>             </a:t>
            </a:r>
            <a:r>
              <a:rPr kumimoji="1" lang="zh-CN" altLang="en-US" sz="2400" b="1">
                <a:solidFill>
                  <a:srgbClr val="000099"/>
                </a:solidFill>
              </a:rPr>
              <a:t>随着电子器件速度极限的逼近．人们又开始了全新时代计算机的研究    </a:t>
            </a:r>
            <a:r>
              <a:rPr kumimoji="1" lang="en-US" altLang="zh-CN" sz="2400" b="1">
                <a:solidFill>
                  <a:srgbClr val="000099"/>
                </a:solidFill>
              </a:rPr>
              <a:t>》》</a:t>
            </a:r>
            <a:endParaRPr kumimoji="1" lang="en-US" altLang="zh-CN" sz="2000" b="1">
              <a:solidFill>
                <a:srgbClr val="000099"/>
              </a:solidFill>
            </a:endParaRPr>
          </a:p>
        </p:txBody>
      </p:sp>
    </p:spTree>
    <p:extLst>
      <p:ext uri="{BB962C8B-B14F-4D97-AF65-F5344CB8AC3E}">
        <p14:creationId xmlns:p14="http://schemas.microsoft.com/office/powerpoint/2010/main" val="1565653605"/>
      </p:ext>
    </p:extLst>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1981200" cy="476250"/>
          </a:xfrm>
          <a:prstGeom prst="rect">
            <a:avLst/>
          </a:prstGeom>
        </p:spPr>
        <p:txBody>
          <a:bodyPr/>
          <a:lstStyle/>
          <a:p>
            <a:fld id="{86CFE72F-ADF4-4C48-8A68-7B85DDE1832C}" type="slidenum">
              <a:rPr lang="en-US" altLang="zh-CN"/>
              <a:pPr/>
              <a:t>33</a:t>
            </a:fld>
            <a:endParaRPr lang="en-US" altLang="zh-CN"/>
          </a:p>
        </p:txBody>
      </p:sp>
      <p:sp>
        <p:nvSpPr>
          <p:cNvPr id="1146882" name="Rectangle 2"/>
          <p:cNvSpPr>
            <a:spLocks noGrp="1" noChangeArrowheads="1"/>
          </p:cNvSpPr>
          <p:nvPr>
            <p:ph type="title"/>
          </p:nvPr>
        </p:nvSpPr>
        <p:spPr>
          <a:xfrm>
            <a:off x="179512" y="15280"/>
            <a:ext cx="7556500" cy="728663"/>
          </a:xfrm>
        </p:spPr>
        <p:txBody>
          <a:bodyPr/>
          <a:lstStyle/>
          <a:p>
            <a:r>
              <a:rPr lang="zh-CN" altLang="en-US" sz="2500" b="1" dirty="0"/>
              <a:t>二十一世纪的计算机</a:t>
            </a:r>
          </a:p>
        </p:txBody>
      </p:sp>
      <p:sp>
        <p:nvSpPr>
          <p:cNvPr id="1146883" name="Rectangle 3"/>
          <p:cNvSpPr>
            <a:spLocks noGrp="1" noChangeArrowheads="1"/>
          </p:cNvSpPr>
          <p:nvPr>
            <p:ph type="body" idx="1"/>
          </p:nvPr>
        </p:nvSpPr>
        <p:spPr>
          <a:xfrm>
            <a:off x="539750" y="1700213"/>
            <a:ext cx="7772400" cy="4648200"/>
          </a:xfrm>
        </p:spPr>
        <p:txBody>
          <a:bodyPr/>
          <a:lstStyle/>
          <a:p>
            <a:pPr>
              <a:lnSpc>
                <a:spcPct val="90000"/>
              </a:lnSpc>
              <a:buFont typeface="Wingdings" pitchFamily="2" charset="2"/>
              <a:buNone/>
            </a:pPr>
            <a:r>
              <a:rPr lang="en-US" altLang="zh-CN" sz="1700">
                <a:solidFill>
                  <a:srgbClr val="FFFF00"/>
                </a:solidFill>
              </a:rPr>
              <a:t>    </a:t>
            </a:r>
            <a:r>
              <a:rPr lang="zh-CN" altLang="en-US" sz="2100" b="1">
                <a:solidFill>
                  <a:srgbClr val="FF3300"/>
                </a:solidFill>
              </a:rPr>
              <a:t>光计算机：</a:t>
            </a:r>
          </a:p>
          <a:p>
            <a:pPr>
              <a:lnSpc>
                <a:spcPct val="90000"/>
              </a:lnSpc>
              <a:buFont typeface="Wingdings" pitchFamily="2" charset="2"/>
              <a:buNone/>
            </a:pPr>
            <a:r>
              <a:rPr lang="zh-CN" altLang="en-US" sz="1700" b="1"/>
              <a:t>              光能够像电一样传送信息，其抗干扰能力强，传输速度快，并且光学器件的能耗非常低。尤为重要的是，光的独立性使得大规模的并行计算成为可能。 </a:t>
            </a:r>
          </a:p>
          <a:p>
            <a:pPr>
              <a:lnSpc>
                <a:spcPct val="90000"/>
              </a:lnSpc>
              <a:buFont typeface="Wingdings" pitchFamily="2" charset="2"/>
              <a:buNone/>
            </a:pPr>
            <a:r>
              <a:rPr lang="zh-CN" altLang="en-US" sz="1700" b="1"/>
              <a:t>    </a:t>
            </a:r>
            <a:r>
              <a:rPr lang="zh-CN" altLang="en-US" sz="2100" b="1">
                <a:solidFill>
                  <a:srgbClr val="FF3300"/>
                </a:solidFill>
              </a:rPr>
              <a:t>生物计算机：</a:t>
            </a:r>
          </a:p>
          <a:p>
            <a:pPr>
              <a:lnSpc>
                <a:spcPct val="90000"/>
              </a:lnSpc>
              <a:buFont typeface="Wingdings" pitchFamily="2" charset="2"/>
              <a:buNone/>
            </a:pPr>
            <a:r>
              <a:rPr lang="zh-CN" altLang="en-US" sz="1700" b="1"/>
              <a:t>              生物系统的信息处理过程是基于分子的计算与通讯过程，生物计算不是按照传统的确定算法来解决问题，而是通过竞争优化的方式来求解问题。生物计算的主要形式是学习和记忆 。生物系统在解决复杂图形和多重模式判定方面有独特的优势。</a:t>
            </a:r>
          </a:p>
          <a:p>
            <a:pPr>
              <a:lnSpc>
                <a:spcPct val="90000"/>
              </a:lnSpc>
              <a:buFont typeface="Wingdings" pitchFamily="2" charset="2"/>
              <a:buNone/>
            </a:pPr>
            <a:r>
              <a:rPr lang="zh-CN" altLang="en-US" sz="1700" b="1"/>
              <a:t>    </a:t>
            </a:r>
            <a:r>
              <a:rPr lang="zh-CN" altLang="en-US" sz="2100" b="1">
                <a:solidFill>
                  <a:srgbClr val="FF3300"/>
                </a:solidFill>
              </a:rPr>
              <a:t>量子计算机：</a:t>
            </a:r>
          </a:p>
          <a:p>
            <a:pPr>
              <a:lnSpc>
                <a:spcPct val="90000"/>
              </a:lnSpc>
              <a:buFont typeface="Wingdings" pitchFamily="2" charset="2"/>
              <a:buNone/>
            </a:pPr>
            <a:r>
              <a:rPr lang="zh-CN" altLang="en-US" sz="1700" b="1"/>
              <a:t>              量子计算的概念远比光子计算和生物计算出现得晚，但却具有更大的革命潜力 。</a:t>
            </a:r>
          </a:p>
          <a:p>
            <a:pPr>
              <a:lnSpc>
                <a:spcPct val="90000"/>
              </a:lnSpc>
              <a:buFont typeface="Wingdings" pitchFamily="2" charset="2"/>
              <a:buNone/>
            </a:pPr>
            <a:r>
              <a:rPr lang="zh-CN" altLang="en-US" sz="1700" b="1"/>
              <a:t>    </a:t>
            </a:r>
            <a:r>
              <a:rPr lang="zh-CN" altLang="en-US" sz="2100" b="1">
                <a:solidFill>
                  <a:srgbClr val="FF3300"/>
                </a:solidFill>
              </a:rPr>
              <a:t>信息存储器 </a:t>
            </a:r>
          </a:p>
          <a:p>
            <a:pPr>
              <a:lnSpc>
                <a:spcPct val="90000"/>
              </a:lnSpc>
              <a:buFont typeface="Wingdings" pitchFamily="2" charset="2"/>
              <a:buNone/>
            </a:pPr>
            <a:r>
              <a:rPr lang="zh-CN" altLang="en-US" sz="1700" b="1"/>
              <a:t>　　      目前，在室温下能够制造出单电子内存，在大约</a:t>
            </a:r>
            <a:r>
              <a:rPr lang="en-US" altLang="zh-CN" sz="1700" b="1"/>
              <a:t>7</a:t>
            </a:r>
            <a:r>
              <a:rPr lang="zh-CN" altLang="en-US" sz="1700" b="1"/>
              <a:t>平方纳米大小的位元上，</a:t>
            </a:r>
            <a:r>
              <a:rPr lang="zh-CN" altLang="en-US" sz="1700" b="1" u="sng"/>
              <a:t>每一平方纳米就能存储</a:t>
            </a:r>
            <a:r>
              <a:rPr lang="en-US" altLang="zh-CN" sz="1700" b="1" u="sng"/>
              <a:t>250GB</a:t>
            </a:r>
            <a:r>
              <a:rPr lang="zh-CN" altLang="en-US" sz="1700" b="1" u="sng"/>
              <a:t>的信息</a:t>
            </a:r>
            <a:r>
              <a:rPr lang="zh-CN" altLang="en-US" sz="1700" b="1"/>
              <a:t>。 </a:t>
            </a:r>
            <a:endParaRPr lang="zh-CN" altLang="en-US" sz="1700"/>
          </a:p>
        </p:txBody>
      </p:sp>
    </p:spTree>
    <p:extLst>
      <p:ext uri="{BB962C8B-B14F-4D97-AF65-F5344CB8AC3E}">
        <p14:creationId xmlns:p14="http://schemas.microsoft.com/office/powerpoint/2010/main" val="554931044"/>
      </p:ext>
    </p:extLst>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395536" y="733723"/>
            <a:ext cx="8229600" cy="1143000"/>
          </a:xfrm>
        </p:spPr>
        <p:txBody>
          <a:bodyPr/>
          <a:lstStyle/>
          <a:p>
            <a:pPr eaLnBrk="1" hangingPunct="1"/>
            <a:r>
              <a:rPr lang="zh-CN" altLang="en-US" dirty="0">
                <a:latin typeface="华文行楷" pitchFamily="2" charset="-122"/>
                <a:ea typeface="华文行楷" pitchFamily="2" charset="-122"/>
              </a:rPr>
              <a:t>计算机里有什么？</a:t>
            </a:r>
          </a:p>
        </p:txBody>
      </p:sp>
      <p:sp>
        <p:nvSpPr>
          <p:cNvPr id="10243" name="灯片编号占位符 2"/>
          <p:cNvSpPr txBox="1">
            <a:spLocks noGrp="1" noChangeArrowheads="1"/>
          </p:cNvSpPr>
          <p:nvPr/>
        </p:nvSpPr>
        <p:spPr bwMode="auto">
          <a:xfrm>
            <a:off x="65500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r" eaLnBrk="1" hangingPunct="1"/>
            <a:fld id="{86B8FD4B-79E0-43CE-8072-2657D1C6231D}" type="slidenum">
              <a:rPr lang="zh-CN" altLang="en-US" sz="1400"/>
              <a:pPr algn="r" eaLnBrk="1" hangingPunct="1"/>
              <a:t>34</a:t>
            </a:fld>
            <a:endParaRPr lang="en-US" altLang="zh-CN" sz="1400"/>
          </a:p>
        </p:txBody>
      </p:sp>
      <p:pic>
        <p:nvPicPr>
          <p:cNvPr id="10244" name="图片 3" descr="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844675"/>
            <a:ext cx="4800600"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647172"/>
      </p:ext>
    </p:extLst>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463550" y="-20528"/>
            <a:ext cx="6556722" cy="800100"/>
          </a:xfrm>
        </p:spPr>
        <p:txBody>
          <a:bodyPr>
            <a:normAutofit fontScale="90000"/>
          </a:bodyPr>
          <a:lstStyle/>
          <a:p>
            <a:pPr eaLnBrk="1" hangingPunct="1"/>
            <a:r>
              <a:rPr lang="en-US" altLang="zh-CN" sz="3600" b="1" dirty="0" smtClean="0"/>
              <a:t>1.3 </a:t>
            </a:r>
            <a:r>
              <a:rPr lang="zh-CN" altLang="zh-CN" sz="3600" b="1" dirty="0" smtClean="0"/>
              <a:t>计算机系统的</a:t>
            </a:r>
            <a:r>
              <a:rPr lang="zh-CN" altLang="en-US" sz="3600" b="1" dirty="0" smtClean="0"/>
              <a:t>组织与</a:t>
            </a:r>
            <a:r>
              <a:rPr lang="zh-CN" altLang="zh-CN" sz="3600" b="1" dirty="0" smtClean="0"/>
              <a:t>层次结构</a:t>
            </a:r>
          </a:p>
        </p:txBody>
      </p:sp>
      <p:sp>
        <p:nvSpPr>
          <p:cNvPr id="16387" name="Line 5"/>
          <p:cNvSpPr>
            <a:spLocks noChangeShapeType="1"/>
          </p:cNvSpPr>
          <p:nvPr/>
        </p:nvSpPr>
        <p:spPr bwMode="auto">
          <a:xfrm>
            <a:off x="1333500" y="17716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 name="Rectangle 5"/>
          <p:cNvSpPr>
            <a:spLocks noChangeArrowheads="1"/>
          </p:cNvSpPr>
          <p:nvPr/>
        </p:nvSpPr>
        <p:spPr bwMode="auto">
          <a:xfrm>
            <a:off x="461237" y="2204864"/>
            <a:ext cx="7967663" cy="2495550"/>
          </a:xfrm>
          <a:prstGeom prst="rect">
            <a:avLst/>
          </a:prstGeom>
          <a:solidFill>
            <a:srgbClr val="00FF00">
              <a:alpha val="2196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nSpc>
                <a:spcPct val="90000"/>
              </a:lnSpc>
            </a:pPr>
            <a:r>
              <a:rPr lang="zh-CN" altLang="zh-CN" sz="2400" b="1" dirty="0"/>
              <a:t>计算机不能简单地认为是一种电子设备，它是一个十分复杂的由硬件、软件结合而成的整体</a:t>
            </a:r>
            <a:r>
              <a:rPr lang="zh-CN" altLang="zh-CN" sz="2400" b="1" dirty="0" smtClean="0"/>
              <a:t>。</a:t>
            </a:r>
            <a:r>
              <a:rPr lang="zh-CN" altLang="en-US" sz="2400" b="1" dirty="0" smtClean="0">
                <a:solidFill>
                  <a:srgbClr val="FF0000"/>
                </a:solidFill>
              </a:rPr>
              <a:t>（计算机系统的组织）</a:t>
            </a:r>
            <a:endParaRPr lang="zh-CN" altLang="zh-CN" sz="2400" b="1" dirty="0">
              <a:solidFill>
                <a:srgbClr val="FF0000"/>
              </a:solidFill>
            </a:endParaRPr>
          </a:p>
          <a:p>
            <a:pPr>
              <a:lnSpc>
                <a:spcPct val="90000"/>
              </a:lnSpc>
            </a:pPr>
            <a:endParaRPr lang="zh-CN" altLang="zh-CN" sz="2400" b="1" dirty="0"/>
          </a:p>
          <a:p>
            <a:pPr>
              <a:lnSpc>
                <a:spcPct val="90000"/>
              </a:lnSpc>
            </a:pPr>
            <a:r>
              <a:rPr lang="zh-CN" altLang="zh-CN" sz="2400" b="1" dirty="0"/>
              <a:t>在不同的观测者面前，计算机是一个不完全一样的电子设备</a:t>
            </a:r>
            <a:r>
              <a:rPr lang="zh-CN" altLang="zh-CN" sz="2400" b="1" dirty="0" smtClean="0"/>
              <a:t>。</a:t>
            </a:r>
            <a:r>
              <a:rPr lang="zh-CN" altLang="en-US" sz="2400" b="1" dirty="0" smtClean="0">
                <a:solidFill>
                  <a:srgbClr val="FF0000"/>
                </a:solidFill>
              </a:rPr>
              <a:t>（计算机系统的层次结构）</a:t>
            </a:r>
            <a:endParaRPr lang="zh-CN" altLang="zh-CN" sz="2400" b="1" dirty="0">
              <a:solidFill>
                <a:srgbClr val="FF0000"/>
              </a:solidFill>
            </a:endParaRPr>
          </a:p>
        </p:txBody>
      </p:sp>
    </p:spTree>
    <p:extLst>
      <p:ext uri="{BB962C8B-B14F-4D97-AF65-F5344CB8AC3E}">
        <p14:creationId xmlns:p14="http://schemas.microsoft.com/office/powerpoint/2010/main" val="1242048955"/>
      </p:ext>
    </p:extLst>
  </p:cSld>
  <p:clrMapOvr>
    <a:masterClrMapping/>
  </p:clrMapOvr>
  <p:transition spd="med">
    <p:wheel spokes="2"/>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3" presetClass="entr" presetSubtype="16"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Effect transition="in" filter="plus(in)">
                                      <p:cBhvr>
                                        <p:cTn id="13" dur="2000"/>
                                        <p:tgtEl>
                                          <p:spTgt spid="1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791914" y="449414"/>
            <a:ext cx="8372475" cy="648072"/>
          </a:xfrm>
        </p:spPr>
        <p:txBody>
          <a:bodyPr>
            <a:normAutofit fontScale="90000"/>
          </a:bodyPr>
          <a:lstStyle/>
          <a:p>
            <a:pPr eaLnBrk="1" hangingPunct="1"/>
            <a:r>
              <a:rPr lang="zh-CN" altLang="en-US" sz="3200" dirty="0" smtClean="0">
                <a:latin typeface="黑体" pitchFamily="49" charset="-122"/>
                <a:ea typeface="黑体" pitchFamily="49" charset="-122"/>
              </a:rPr>
              <a:t>　　</a:t>
            </a:r>
            <a:r>
              <a:rPr lang="zh-CN" altLang="en-US" sz="3200" b="1" dirty="0" smtClean="0">
                <a:latin typeface="黑体" pitchFamily="49" charset="-122"/>
                <a:ea typeface="黑体" pitchFamily="49" charset="-122"/>
              </a:rPr>
              <a:t>　</a:t>
            </a:r>
            <a:r>
              <a:rPr lang="en-US" altLang="zh-CN" sz="3200" b="1" dirty="0" smtClean="0">
                <a:latin typeface="黑体" pitchFamily="49" charset="-122"/>
                <a:ea typeface="黑体" pitchFamily="49" charset="-122"/>
              </a:rPr>
              <a:t>§1.3.1  </a:t>
            </a:r>
            <a:r>
              <a:rPr lang="zh-CN" altLang="en-US" sz="3200" b="1" dirty="0" smtClean="0">
                <a:latin typeface="黑体" pitchFamily="49" charset="-122"/>
                <a:ea typeface="黑体" pitchFamily="49" charset="-122"/>
              </a:rPr>
              <a:t>计算机系统的组织</a:t>
            </a:r>
            <a:r>
              <a:rPr lang="zh-CN" altLang="en-US" sz="3400" b="1" dirty="0" smtClean="0"/>
              <a:t/>
            </a:r>
            <a:br>
              <a:rPr lang="zh-CN" altLang="en-US" sz="3400" b="1" dirty="0" smtClean="0"/>
            </a:br>
            <a:r>
              <a:rPr lang="zh-CN" altLang="en-US" sz="3400" dirty="0" smtClean="0"/>
              <a:t/>
            </a:r>
            <a:br>
              <a:rPr lang="zh-CN" altLang="en-US" sz="3400" dirty="0" smtClean="0"/>
            </a:br>
            <a:endParaRPr lang="zh-CN" altLang="en-US" sz="1800" b="1" dirty="0" smtClean="0"/>
          </a:p>
        </p:txBody>
      </p:sp>
      <p:sp>
        <p:nvSpPr>
          <p:cNvPr id="15363" name="Rectangle 3"/>
          <p:cNvSpPr>
            <a:spLocks noGrp="1" noChangeArrowheads="1"/>
          </p:cNvSpPr>
          <p:nvPr>
            <p:ph type="body" idx="4294967295"/>
          </p:nvPr>
        </p:nvSpPr>
        <p:spPr>
          <a:xfrm>
            <a:off x="3247266" y="2902962"/>
            <a:ext cx="1150937" cy="360363"/>
          </a:xfrm>
          <a:prstGeom prst="rect">
            <a:avLst/>
          </a:prstGeom>
        </p:spPr>
        <p:txBody>
          <a:bodyPr/>
          <a:lstStyle/>
          <a:p>
            <a:pPr eaLnBrk="1" hangingPunct="1">
              <a:lnSpc>
                <a:spcPct val="80000"/>
              </a:lnSpc>
              <a:buFont typeface="Wingdings" pitchFamily="2" charset="2"/>
              <a:buNone/>
            </a:pPr>
            <a:r>
              <a:rPr lang="zh-CN" altLang="zh-CN" sz="1800" b="1" smtClean="0"/>
              <a:t>系统总线</a:t>
            </a:r>
          </a:p>
        </p:txBody>
      </p:sp>
      <p:grpSp>
        <p:nvGrpSpPr>
          <p:cNvPr id="15364" name="Group 4"/>
          <p:cNvGrpSpPr>
            <a:grpSpLocks/>
          </p:cNvGrpSpPr>
          <p:nvPr/>
        </p:nvGrpSpPr>
        <p:grpSpPr bwMode="auto">
          <a:xfrm>
            <a:off x="388178" y="3303012"/>
            <a:ext cx="6810375" cy="1524000"/>
            <a:chOff x="0" y="0"/>
            <a:chExt cx="4290" cy="960"/>
          </a:xfrm>
        </p:grpSpPr>
        <p:grpSp>
          <p:nvGrpSpPr>
            <p:cNvPr id="14342" name="Group 5"/>
            <p:cNvGrpSpPr>
              <a:grpSpLocks/>
            </p:cNvGrpSpPr>
            <p:nvPr/>
          </p:nvGrpSpPr>
          <p:grpSpPr bwMode="auto">
            <a:xfrm>
              <a:off x="0" y="0"/>
              <a:ext cx="4290" cy="942"/>
              <a:chOff x="0" y="0"/>
              <a:chExt cx="4290" cy="942"/>
            </a:xfrm>
          </p:grpSpPr>
          <p:sp>
            <p:nvSpPr>
              <p:cNvPr id="14347" name="Rectangle 18"/>
              <p:cNvSpPr>
                <a:spLocks noChangeArrowheads="1"/>
              </p:cNvSpPr>
              <p:nvPr/>
            </p:nvSpPr>
            <p:spPr bwMode="auto">
              <a:xfrm>
                <a:off x="1692" y="204"/>
                <a:ext cx="540"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a:t>接口</a:t>
                </a:r>
              </a:p>
            </p:txBody>
          </p:sp>
          <p:sp>
            <p:nvSpPr>
              <p:cNvPr id="14348" name="Rectangle 22"/>
              <p:cNvSpPr>
                <a:spLocks noChangeArrowheads="1"/>
              </p:cNvSpPr>
              <p:nvPr/>
            </p:nvSpPr>
            <p:spPr bwMode="auto">
              <a:xfrm>
                <a:off x="1692" y="654"/>
                <a:ext cx="552" cy="28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a:t>I/O</a:t>
                </a:r>
                <a:r>
                  <a:rPr lang="zh-CN" altLang="en-US" sz="1800" b="1"/>
                  <a:t>设备</a:t>
                </a:r>
              </a:p>
            </p:txBody>
          </p:sp>
          <p:grpSp>
            <p:nvGrpSpPr>
              <p:cNvPr id="14349" name="Group 8"/>
              <p:cNvGrpSpPr>
                <a:grpSpLocks/>
              </p:cNvGrpSpPr>
              <p:nvPr/>
            </p:nvGrpSpPr>
            <p:grpSpPr bwMode="auto">
              <a:xfrm>
                <a:off x="0" y="0"/>
                <a:ext cx="4290" cy="895"/>
                <a:chOff x="0" y="0"/>
                <a:chExt cx="4290" cy="895"/>
              </a:xfrm>
            </p:grpSpPr>
            <p:grpSp>
              <p:nvGrpSpPr>
                <p:cNvPr id="14350" name="Group 9"/>
                <p:cNvGrpSpPr>
                  <a:grpSpLocks/>
                </p:cNvGrpSpPr>
                <p:nvPr/>
              </p:nvGrpSpPr>
              <p:grpSpPr bwMode="auto">
                <a:xfrm>
                  <a:off x="0" y="0"/>
                  <a:ext cx="4290" cy="648"/>
                  <a:chOff x="0" y="0"/>
                  <a:chExt cx="4290" cy="648"/>
                </a:xfrm>
              </p:grpSpPr>
              <p:grpSp>
                <p:nvGrpSpPr>
                  <p:cNvPr id="14353" name="Group 10"/>
                  <p:cNvGrpSpPr>
                    <a:grpSpLocks/>
                  </p:cNvGrpSpPr>
                  <p:nvPr/>
                </p:nvGrpSpPr>
                <p:grpSpPr bwMode="auto">
                  <a:xfrm>
                    <a:off x="0" y="0"/>
                    <a:ext cx="4290" cy="480"/>
                    <a:chOff x="0" y="0"/>
                    <a:chExt cx="4290" cy="480"/>
                  </a:xfrm>
                </p:grpSpPr>
                <p:grpSp>
                  <p:nvGrpSpPr>
                    <p:cNvPr id="14355" name="Group 11"/>
                    <p:cNvGrpSpPr>
                      <a:grpSpLocks/>
                    </p:cNvGrpSpPr>
                    <p:nvPr/>
                  </p:nvGrpSpPr>
                  <p:grpSpPr bwMode="auto">
                    <a:xfrm>
                      <a:off x="0" y="0"/>
                      <a:ext cx="4290" cy="480"/>
                      <a:chOff x="0" y="0"/>
                      <a:chExt cx="4290" cy="480"/>
                    </a:xfrm>
                  </p:grpSpPr>
                  <p:grpSp>
                    <p:nvGrpSpPr>
                      <p:cNvPr id="14357" name="Group 12"/>
                      <p:cNvGrpSpPr>
                        <a:grpSpLocks/>
                      </p:cNvGrpSpPr>
                      <p:nvPr/>
                    </p:nvGrpSpPr>
                    <p:grpSpPr bwMode="auto">
                      <a:xfrm>
                        <a:off x="0" y="0"/>
                        <a:ext cx="4290" cy="474"/>
                        <a:chOff x="0" y="0"/>
                        <a:chExt cx="4290" cy="474"/>
                      </a:xfrm>
                    </p:grpSpPr>
                    <p:grpSp>
                      <p:nvGrpSpPr>
                        <p:cNvPr id="14359" name="Group 13"/>
                        <p:cNvGrpSpPr>
                          <a:grpSpLocks/>
                        </p:cNvGrpSpPr>
                        <p:nvPr/>
                      </p:nvGrpSpPr>
                      <p:grpSpPr bwMode="auto">
                        <a:xfrm>
                          <a:off x="0" y="0"/>
                          <a:ext cx="4290" cy="474"/>
                          <a:chOff x="0" y="0"/>
                          <a:chExt cx="4290" cy="474"/>
                        </a:xfrm>
                      </p:grpSpPr>
                      <p:sp>
                        <p:nvSpPr>
                          <p:cNvPr id="14361" name="Line 6"/>
                          <p:cNvSpPr>
                            <a:spLocks noChangeShapeType="1"/>
                          </p:cNvSpPr>
                          <p:nvPr/>
                        </p:nvSpPr>
                        <p:spPr bwMode="auto">
                          <a:xfrm>
                            <a:off x="0" y="0"/>
                            <a:ext cx="429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Line 7"/>
                          <p:cNvSpPr>
                            <a:spLocks noChangeShapeType="1"/>
                          </p:cNvSpPr>
                          <p:nvPr/>
                        </p:nvSpPr>
                        <p:spPr bwMode="auto">
                          <a:xfrm>
                            <a:off x="402" y="6"/>
                            <a:ext cx="0" cy="21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3" name="Rectangle 8"/>
                          <p:cNvSpPr>
                            <a:spLocks noChangeArrowheads="1"/>
                          </p:cNvSpPr>
                          <p:nvPr/>
                        </p:nvSpPr>
                        <p:spPr bwMode="auto">
                          <a:xfrm>
                            <a:off x="144" y="204"/>
                            <a:ext cx="486"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a:t>CPU</a:t>
                            </a:r>
                          </a:p>
                        </p:txBody>
                      </p:sp>
                    </p:grpSp>
                    <p:sp>
                      <p:nvSpPr>
                        <p:cNvPr id="14360" name="Line 11"/>
                        <p:cNvSpPr>
                          <a:spLocks noChangeShapeType="1"/>
                        </p:cNvSpPr>
                        <p:nvPr/>
                      </p:nvSpPr>
                      <p:spPr bwMode="auto">
                        <a:xfrm flipH="1">
                          <a:off x="1170" y="0"/>
                          <a:ext cx="0" cy="21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58" name="Rectangle 12"/>
                      <p:cNvSpPr>
                        <a:spLocks noChangeArrowheads="1"/>
                      </p:cNvSpPr>
                      <p:nvPr/>
                    </p:nvSpPr>
                    <p:spPr bwMode="auto">
                      <a:xfrm>
                        <a:off x="924" y="210"/>
                        <a:ext cx="510"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dirty="0" smtClean="0"/>
                          <a:t>存储器</a:t>
                        </a:r>
                        <a:endParaRPr lang="zh-CN" altLang="en-US" sz="1800" b="1" dirty="0"/>
                      </a:p>
                    </p:txBody>
                  </p:sp>
                </p:grpSp>
                <p:sp>
                  <p:nvSpPr>
                    <p:cNvPr id="14356" name="Line 17"/>
                    <p:cNvSpPr>
                      <a:spLocks noChangeShapeType="1"/>
                    </p:cNvSpPr>
                    <p:nvPr/>
                  </p:nvSpPr>
                  <p:spPr bwMode="auto">
                    <a:xfrm>
                      <a:off x="1950" y="0"/>
                      <a:ext cx="0" cy="19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54" name="Line 21"/>
                  <p:cNvSpPr>
                    <a:spLocks noChangeShapeType="1"/>
                  </p:cNvSpPr>
                  <p:nvPr/>
                </p:nvSpPr>
                <p:spPr bwMode="auto">
                  <a:xfrm>
                    <a:off x="1956" y="474"/>
                    <a:ext cx="6" cy="17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51" name="Rectangle 25"/>
                <p:cNvSpPr>
                  <a:spLocks noChangeArrowheads="1"/>
                </p:cNvSpPr>
                <p:nvPr/>
              </p:nvSpPr>
              <p:spPr bwMode="auto">
                <a:xfrm>
                  <a:off x="2612" y="118"/>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b="1"/>
                    <a:t>…</a:t>
                  </a:r>
                </a:p>
              </p:txBody>
            </p:sp>
            <p:sp>
              <p:nvSpPr>
                <p:cNvPr id="14352" name="Rectangle 27"/>
                <p:cNvSpPr>
                  <a:spLocks noChangeArrowheads="1"/>
                </p:cNvSpPr>
                <p:nvPr/>
              </p:nvSpPr>
              <p:spPr bwMode="auto">
                <a:xfrm>
                  <a:off x="2616" y="530"/>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b="1"/>
                    <a:t>…</a:t>
                  </a:r>
                </a:p>
              </p:txBody>
            </p:sp>
          </p:grpSp>
        </p:grpSp>
        <p:sp>
          <p:nvSpPr>
            <p:cNvPr id="14343" name="Line 30"/>
            <p:cNvSpPr>
              <a:spLocks noChangeShapeType="1"/>
            </p:cNvSpPr>
            <p:nvPr/>
          </p:nvSpPr>
          <p:spPr bwMode="auto">
            <a:xfrm>
              <a:off x="3546" y="0"/>
              <a:ext cx="0" cy="2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4" name="Rectangle 31"/>
            <p:cNvSpPr>
              <a:spLocks noChangeArrowheads="1"/>
            </p:cNvSpPr>
            <p:nvPr/>
          </p:nvSpPr>
          <p:spPr bwMode="auto">
            <a:xfrm>
              <a:off x="3258" y="204"/>
              <a:ext cx="564" cy="282"/>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a:t>接口</a:t>
              </a:r>
            </a:p>
          </p:txBody>
        </p:sp>
        <p:sp>
          <p:nvSpPr>
            <p:cNvPr id="14345" name="Line 33"/>
            <p:cNvSpPr>
              <a:spLocks noChangeShapeType="1"/>
            </p:cNvSpPr>
            <p:nvPr/>
          </p:nvSpPr>
          <p:spPr bwMode="auto">
            <a:xfrm>
              <a:off x="3534" y="486"/>
              <a:ext cx="0" cy="17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46" name="Rectangle 34"/>
            <p:cNvSpPr>
              <a:spLocks noChangeArrowheads="1"/>
            </p:cNvSpPr>
            <p:nvPr/>
          </p:nvSpPr>
          <p:spPr bwMode="auto">
            <a:xfrm>
              <a:off x="3246" y="654"/>
              <a:ext cx="594" cy="306"/>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dirty="0"/>
                <a:t>I/O</a:t>
              </a:r>
              <a:r>
                <a:rPr lang="zh-CN" altLang="en-US" sz="1800" b="1" dirty="0"/>
                <a:t>设备</a:t>
              </a:r>
            </a:p>
          </p:txBody>
        </p:sp>
      </p:grpSp>
      <p:sp>
        <p:nvSpPr>
          <p:cNvPr id="15387" name="Text Box 37"/>
          <p:cNvSpPr txBox="1">
            <a:spLocks noChangeArrowheads="1"/>
          </p:cNvSpPr>
          <p:nvPr/>
        </p:nvSpPr>
        <p:spPr bwMode="auto">
          <a:xfrm>
            <a:off x="373488" y="4869160"/>
            <a:ext cx="841724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AutoNum type="arabicPeriod"/>
            </a:pPr>
            <a:r>
              <a:rPr lang="en-US" altLang="zh-CN" sz="2000" b="1" dirty="0" smtClean="0">
                <a:solidFill>
                  <a:srgbClr val="FF0000"/>
                </a:solidFill>
              </a:rPr>
              <a:t>CPU</a:t>
            </a:r>
            <a:r>
              <a:rPr lang="zh-CN" altLang="en-US" sz="2000" b="1" dirty="0" smtClean="0"/>
              <a:t>（</a:t>
            </a:r>
            <a:r>
              <a:rPr lang="en-US" altLang="zh-CN" sz="2000" b="1" dirty="0"/>
              <a:t>Central   Processing  Unit </a:t>
            </a:r>
            <a:r>
              <a:rPr lang="zh-CN" altLang="en-US" sz="2000" b="1" dirty="0" smtClean="0"/>
              <a:t>）</a:t>
            </a:r>
            <a:r>
              <a:rPr lang="en-US" altLang="zh-CN" sz="2000" b="1" dirty="0" smtClean="0"/>
              <a:t> </a:t>
            </a:r>
            <a:r>
              <a:rPr lang="zh-CN" altLang="en-US" sz="2000" b="1" dirty="0"/>
              <a:t>：  运算器（</a:t>
            </a:r>
            <a:r>
              <a:rPr lang="en-US" altLang="zh-CN" sz="2000" b="1" dirty="0"/>
              <a:t>ALU</a:t>
            </a:r>
            <a:r>
              <a:rPr lang="zh-CN" altLang="en-US" sz="2000" b="1" dirty="0"/>
              <a:t>）＋</a:t>
            </a:r>
            <a:r>
              <a:rPr lang="zh-CN" altLang="en-US" sz="2000" b="1" dirty="0" smtClean="0"/>
              <a:t>控制器，</a:t>
            </a:r>
            <a:endParaRPr lang="zh-CN" altLang="en-US" sz="2000" b="1" dirty="0"/>
          </a:p>
          <a:p>
            <a:pPr eaLnBrk="1" hangingPunct="1">
              <a:spcBef>
                <a:spcPct val="0"/>
              </a:spcBef>
              <a:buClrTx/>
              <a:buFontTx/>
              <a:buNone/>
            </a:pPr>
            <a:r>
              <a:rPr lang="zh-CN" altLang="en-US" sz="2000" b="1" dirty="0" smtClean="0"/>
              <a:t>即中央处理器</a:t>
            </a:r>
            <a:r>
              <a:rPr lang="zh-CN" altLang="en-US" sz="2000" b="1" dirty="0"/>
              <a:t>（中央处理单元），  计算机的核心。</a:t>
            </a:r>
          </a:p>
          <a:p>
            <a:pPr eaLnBrk="1" hangingPunct="1">
              <a:spcBef>
                <a:spcPct val="0"/>
              </a:spcBef>
              <a:buClrTx/>
              <a:buFontTx/>
              <a:buNone/>
            </a:pPr>
            <a:endParaRPr lang="zh-CN" altLang="en-US" sz="2000" b="1" dirty="0"/>
          </a:p>
          <a:p>
            <a:pPr eaLnBrk="1" hangingPunct="1">
              <a:spcBef>
                <a:spcPct val="0"/>
              </a:spcBef>
              <a:buClrTx/>
              <a:buFontTx/>
              <a:buNone/>
            </a:pPr>
            <a:r>
              <a:rPr lang="zh-CN" altLang="en-US" sz="2000" b="1" dirty="0"/>
              <a:t>         </a:t>
            </a:r>
            <a:r>
              <a:rPr lang="en-US" altLang="zh-CN" sz="2000" b="1" dirty="0"/>
              <a:t>Arithmetic   Logical   Unit    </a:t>
            </a:r>
            <a:r>
              <a:rPr lang="zh-CN" altLang="en-US" sz="2000" b="1" dirty="0"/>
              <a:t>算术逻辑运算单元</a:t>
            </a:r>
          </a:p>
          <a:p>
            <a:pPr eaLnBrk="1" hangingPunct="1">
              <a:spcBef>
                <a:spcPct val="0"/>
              </a:spcBef>
              <a:buClrTx/>
              <a:buFontTx/>
              <a:buNone/>
            </a:pPr>
            <a:r>
              <a:rPr lang="zh-CN" altLang="en-US" sz="1800" dirty="0"/>
              <a:t>     </a:t>
            </a:r>
          </a:p>
        </p:txBody>
      </p:sp>
      <p:sp>
        <p:nvSpPr>
          <p:cNvPr id="2" name="矩形 1"/>
          <p:cNvSpPr/>
          <p:nvPr/>
        </p:nvSpPr>
        <p:spPr>
          <a:xfrm>
            <a:off x="107504" y="773450"/>
            <a:ext cx="8172430" cy="954107"/>
          </a:xfrm>
          <a:prstGeom prst="rect">
            <a:avLst/>
          </a:prstGeom>
        </p:spPr>
        <p:txBody>
          <a:bodyPr wrap="none">
            <a:spAutoFit/>
          </a:bodyPr>
          <a:lstStyle/>
          <a:p>
            <a:r>
              <a:rPr kumimoji="1" lang="en-US" altLang="zh-CN" sz="2800" b="1" dirty="0">
                <a:solidFill>
                  <a:schemeClr val="accent2"/>
                </a:solidFill>
                <a:latin typeface="宋体" pitchFamily="2" charset="-122"/>
              </a:rPr>
              <a:t> </a:t>
            </a:r>
            <a:r>
              <a:rPr kumimoji="1" lang="zh-CN" altLang="en-US" sz="2800" b="1" dirty="0">
                <a:solidFill>
                  <a:srgbClr val="3366FF"/>
                </a:solidFill>
                <a:latin typeface="宋体" pitchFamily="2" charset="-122"/>
              </a:rPr>
              <a:t>计算机系统由</a:t>
            </a:r>
            <a:r>
              <a:rPr kumimoji="1" lang="zh-CN" altLang="en-US" sz="2800" b="1" dirty="0" smtClean="0">
                <a:solidFill>
                  <a:srgbClr val="3366FF"/>
                </a:solidFill>
                <a:latin typeface="宋体" pitchFamily="2" charset="-122"/>
              </a:rPr>
              <a:t>硬件系统和软件系统两</a:t>
            </a:r>
            <a:r>
              <a:rPr kumimoji="1" lang="zh-CN" altLang="en-US" sz="2800" b="1" dirty="0">
                <a:solidFill>
                  <a:srgbClr val="3366FF"/>
                </a:solidFill>
                <a:latin typeface="宋体" pitchFamily="2" charset="-122"/>
              </a:rPr>
              <a:t>大部分组成</a:t>
            </a:r>
            <a:r>
              <a:rPr kumimoji="1" lang="zh-CN" altLang="en-US" b="1" dirty="0" smtClean="0">
                <a:latin typeface="宋体" pitchFamily="2" charset="-122"/>
              </a:rPr>
              <a:t>。</a:t>
            </a:r>
            <a:endParaRPr kumimoji="1" lang="en-US" altLang="zh-CN" sz="2800" b="1" dirty="0" smtClean="0">
              <a:latin typeface="宋体" pitchFamily="2" charset="-122"/>
            </a:endParaRPr>
          </a:p>
          <a:p>
            <a:r>
              <a:rPr kumimoji="1" lang="zh-CN" altLang="en-US" sz="2800" b="1" dirty="0" smtClean="0">
                <a:latin typeface="宋体" pitchFamily="2" charset="-122"/>
              </a:rPr>
              <a:t>（一）、硬件系统</a:t>
            </a:r>
            <a:endParaRPr lang="zh-CN" altLang="en-US" sz="2800" dirty="0"/>
          </a:p>
        </p:txBody>
      </p:sp>
      <p:sp>
        <p:nvSpPr>
          <p:cNvPr id="3" name="矩形 2"/>
          <p:cNvSpPr/>
          <p:nvPr/>
        </p:nvSpPr>
        <p:spPr>
          <a:xfrm>
            <a:off x="651058" y="1739389"/>
            <a:ext cx="6675225" cy="523220"/>
          </a:xfrm>
          <a:prstGeom prst="rect">
            <a:avLst/>
          </a:prstGeom>
        </p:spPr>
        <p:txBody>
          <a:bodyPr wrap="none">
            <a:spAutoFit/>
          </a:bodyPr>
          <a:lstStyle/>
          <a:p>
            <a:r>
              <a:rPr lang="zh-CN" altLang="en-US" sz="2800" b="1" dirty="0">
                <a:solidFill>
                  <a:srgbClr val="FF0000"/>
                </a:solidFill>
              </a:rPr>
              <a:t>计算机硬件</a:t>
            </a:r>
            <a:r>
              <a:rPr lang="zh-CN" altLang="en-US" sz="2800" dirty="0"/>
              <a:t>：</a:t>
            </a:r>
            <a:r>
              <a:rPr lang="zh-CN" altLang="en-US" sz="2800" b="1" dirty="0" smtClean="0"/>
              <a:t>一切</a:t>
            </a:r>
            <a:r>
              <a:rPr lang="zh-CN" altLang="en-US" sz="2800" b="1" dirty="0"/>
              <a:t>构成计算机的</a:t>
            </a:r>
            <a:r>
              <a:rPr lang="zh-CN" altLang="en-US" sz="2800" b="1" dirty="0">
                <a:solidFill>
                  <a:srgbClr val="FF0000"/>
                </a:solidFill>
              </a:rPr>
              <a:t>物理实体</a:t>
            </a:r>
          </a:p>
        </p:txBody>
      </p:sp>
    </p:spTree>
    <p:extLst>
      <p:ext uri="{BB962C8B-B14F-4D97-AF65-F5344CB8AC3E}">
        <p14:creationId xmlns:p14="http://schemas.microsoft.com/office/powerpoint/2010/main" val="315753304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0"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1" fill="hold" grpId="0" nodeType="clickEffect">
                                  <p:stCondLst>
                                    <p:cond delay="0"/>
                                  </p:stCondLst>
                                  <p:childTnLst>
                                    <p:set>
                                      <p:cBhvr>
                                        <p:cTn id="13" dur="0" fill="hold">
                                          <p:stCondLst>
                                            <p:cond delay="0"/>
                                          </p:stCondLst>
                                        </p:cTn>
                                        <p:tgtEl>
                                          <p:spTgt spid="15363">
                                            <p:txEl>
                                              <p:pRg st="0" end="0"/>
                                            </p:txEl>
                                          </p:spTgt>
                                        </p:tgtEl>
                                        <p:attrNameLst>
                                          <p:attrName>style.visibility</p:attrName>
                                        </p:attrNameLst>
                                      </p:cBhvr>
                                      <p:to>
                                        <p:strVal val="visible"/>
                                      </p:to>
                                    </p:set>
                                    <p:anim calcmode="lin" valueType="num">
                                      <p:cBhvr additive="base">
                                        <p:cTn id="14" dur="1000" fill="hold">
                                          <p:stCondLst>
                                            <p:cond delay="0"/>
                                          </p:stCondLst>
                                        </p:cTn>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stCondLst>
                                            <p:cond delay="0"/>
                                          </p:stCondLst>
                                        </p:cTn>
                                        <p:tgtEl>
                                          <p:spTgt spid="15363">
                                            <p:txEl>
                                              <p:pRg st="0" end="0"/>
                                            </p:txEl>
                                          </p:spTgt>
                                        </p:tgtEl>
                                        <p:attrNameLst>
                                          <p:attrName>ppt_y</p:attrName>
                                        </p:attrNameLst>
                                      </p:cBhvr>
                                      <p:tavLst>
                                        <p:tav tm="0">
                                          <p:val>
                                            <p:strVal val="0-#ppt_h/2"/>
                                          </p:val>
                                        </p:tav>
                                        <p:tav tm="100000">
                                          <p:val>
                                            <p:strVal val="#ppt_y"/>
                                          </p:val>
                                        </p:tav>
                                      </p:tavLst>
                                    </p:anim>
                                  </p:childTnLst>
                                </p:cTn>
                              </p:par>
                              <p:par>
                                <p:cTn id="16" presetID="4" presetClass="entr" presetSubtype="16" fill="hold" nodeType="withEffect">
                                  <p:stCondLst>
                                    <p:cond delay="0"/>
                                  </p:stCondLst>
                                  <p:childTnLst>
                                    <p:set>
                                      <p:cBhvr>
                                        <p:cTn id="17" dur="1" fill="hold">
                                          <p:stCondLst>
                                            <p:cond delay="0"/>
                                          </p:stCondLst>
                                        </p:cTn>
                                        <p:tgtEl>
                                          <p:spTgt spid="15364"/>
                                        </p:tgtEl>
                                        <p:attrNameLst>
                                          <p:attrName>style.visibility</p:attrName>
                                        </p:attrNameLst>
                                      </p:cBhvr>
                                      <p:to>
                                        <p:strVal val="visible"/>
                                      </p:to>
                                    </p:set>
                                    <p:animEffect transition="in" filter="box(in)">
                                      <p:cBhvr>
                                        <p:cTn id="18" dur="500"/>
                                        <p:tgtEl>
                                          <p:spTgt spid="153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5387">
                                            <p:txEl>
                                              <p:pRg st="0" end="0"/>
                                            </p:txEl>
                                          </p:spTgt>
                                        </p:tgtEl>
                                        <p:attrNameLst>
                                          <p:attrName>style.visibility</p:attrName>
                                        </p:attrNameLst>
                                      </p:cBhvr>
                                      <p:to>
                                        <p:strVal val="visible"/>
                                      </p:to>
                                    </p:set>
                                    <p:anim calcmode="lin" valueType="num">
                                      <p:cBhvr additive="base">
                                        <p:cTn id="23" dur="2000" fill="hold"/>
                                        <p:tgtEl>
                                          <p:spTgt spid="15387">
                                            <p:txEl>
                                              <p:pRg st="0" end="0"/>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15387">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387">
                                            <p:txEl>
                                              <p:pRg st="1" end="1"/>
                                            </p:txEl>
                                          </p:spTgt>
                                        </p:tgtEl>
                                        <p:attrNameLst>
                                          <p:attrName>style.visibility</p:attrName>
                                        </p:attrNameLst>
                                      </p:cBhvr>
                                      <p:to>
                                        <p:strVal val="visible"/>
                                      </p:to>
                                    </p:set>
                                    <p:anim calcmode="lin" valueType="num">
                                      <p:cBhvr additive="base">
                                        <p:cTn id="27" dur="2000" fill="hold"/>
                                        <p:tgtEl>
                                          <p:spTgt spid="15387">
                                            <p:txEl>
                                              <p:pRg st="1" end="1"/>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15387">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87">
                                            <p:txEl>
                                              <p:pRg st="3" end="3"/>
                                            </p:txEl>
                                          </p:spTgt>
                                        </p:tgtEl>
                                        <p:attrNameLst>
                                          <p:attrName>style.visibility</p:attrName>
                                        </p:attrNameLst>
                                      </p:cBhvr>
                                      <p:to>
                                        <p:strVal val="visible"/>
                                      </p:to>
                                    </p:set>
                                    <p:anim calcmode="lin" valueType="num">
                                      <p:cBhvr additive="base">
                                        <p:cTn id="31" dur="2000" fill="hold"/>
                                        <p:tgtEl>
                                          <p:spTgt spid="15387">
                                            <p:txEl>
                                              <p:pRg st="3" end="3"/>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5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3" grpId="0" build="p" autoUpdateAnimBg="0" rev="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424145" y="2700879"/>
            <a:ext cx="6762750" cy="377825"/>
          </a:xfrm>
          <a:prstGeom prst="rect">
            <a:avLst/>
          </a:prstGeom>
        </p:spPr>
        <p:txBody>
          <a:bodyPr/>
          <a:lstStyle/>
          <a:p>
            <a:pPr eaLnBrk="1" hangingPunct="1">
              <a:buFont typeface="Wingdings" pitchFamily="2" charset="2"/>
              <a:buNone/>
            </a:pPr>
            <a:r>
              <a:rPr lang="en-US" altLang="zh-CN" sz="2400" b="1" dirty="0" smtClean="0">
                <a:latin typeface="宋体" pitchFamily="2" charset="-122"/>
              </a:rPr>
              <a:t>2. </a:t>
            </a:r>
            <a:r>
              <a:rPr lang="zh-CN" altLang="en-US" sz="2400" b="1" dirty="0" smtClean="0">
                <a:solidFill>
                  <a:srgbClr val="FF0000"/>
                </a:solidFill>
                <a:latin typeface="宋体" pitchFamily="2" charset="-122"/>
              </a:rPr>
              <a:t>存储器</a:t>
            </a:r>
            <a:r>
              <a:rPr lang="zh-CN" altLang="en-US" sz="2400" b="1" dirty="0" smtClean="0">
                <a:latin typeface="宋体" pitchFamily="2" charset="-122"/>
              </a:rPr>
              <a:t>： 用来存放程序和数据。</a:t>
            </a:r>
          </a:p>
          <a:p>
            <a:pPr eaLnBrk="1" hangingPunct="1">
              <a:buFont typeface="Wingdings" pitchFamily="2" charset="2"/>
              <a:buNone/>
            </a:pPr>
            <a:endParaRPr lang="en-US" altLang="zh-CN" sz="1800" b="1" dirty="0" smtClean="0">
              <a:latin typeface="宋体" pitchFamily="2" charset="-122"/>
            </a:endParaRPr>
          </a:p>
        </p:txBody>
      </p:sp>
      <p:sp>
        <p:nvSpPr>
          <p:cNvPr id="16394" name="Text Box 11"/>
          <p:cNvSpPr txBox="1">
            <a:spLocks noChangeArrowheads="1"/>
          </p:cNvSpPr>
          <p:nvPr/>
        </p:nvSpPr>
        <p:spPr bwMode="auto">
          <a:xfrm>
            <a:off x="395536" y="3068960"/>
            <a:ext cx="79946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sz="2400" b="1" dirty="0" smtClean="0"/>
              <a:t>3</a:t>
            </a:r>
            <a:r>
              <a:rPr lang="en-US" altLang="zh-CN" sz="2400" b="1" dirty="0"/>
              <a:t>.</a:t>
            </a:r>
            <a:r>
              <a:rPr lang="en-US" altLang="zh-CN" sz="2400" dirty="0">
                <a:latin typeface="宋体" pitchFamily="2" charset="-122"/>
              </a:rPr>
              <a:t> </a:t>
            </a:r>
            <a:r>
              <a:rPr lang="zh-CN" altLang="en-US" sz="2400" b="1" dirty="0">
                <a:solidFill>
                  <a:srgbClr val="FF0000"/>
                </a:solidFill>
                <a:latin typeface="宋体" pitchFamily="2" charset="-122"/>
              </a:rPr>
              <a:t>输入</a:t>
            </a:r>
            <a:r>
              <a:rPr lang="en-US" altLang="zh-CN" sz="2400" b="1" dirty="0">
                <a:solidFill>
                  <a:srgbClr val="FF0000"/>
                </a:solidFill>
                <a:latin typeface="宋体" pitchFamily="2" charset="-122"/>
              </a:rPr>
              <a:t>/</a:t>
            </a:r>
            <a:r>
              <a:rPr lang="zh-CN" altLang="en-US" sz="2400" b="1" dirty="0">
                <a:solidFill>
                  <a:srgbClr val="FF0000"/>
                </a:solidFill>
                <a:latin typeface="宋体" pitchFamily="2" charset="-122"/>
              </a:rPr>
              <a:t>输出设备</a:t>
            </a:r>
          </a:p>
          <a:p>
            <a:pPr eaLnBrk="1" hangingPunct="1">
              <a:spcBef>
                <a:spcPct val="0"/>
              </a:spcBef>
              <a:buClrTx/>
              <a:buFontTx/>
              <a:buNone/>
            </a:pPr>
            <a:r>
              <a:rPr lang="zh-CN" altLang="en-US" sz="2400" b="1" dirty="0">
                <a:latin typeface="宋体" pitchFamily="2" charset="-122"/>
              </a:rPr>
              <a:t>　</a:t>
            </a:r>
            <a:r>
              <a:rPr lang="zh-CN" altLang="en-US" sz="2400" b="1" dirty="0">
                <a:solidFill>
                  <a:srgbClr val="333399"/>
                </a:solidFill>
                <a:latin typeface="宋体" pitchFamily="2" charset="-122"/>
              </a:rPr>
              <a:t>输入设备</a:t>
            </a:r>
            <a:r>
              <a:rPr lang="zh-CN" altLang="en-US" sz="2400" b="1" dirty="0">
                <a:latin typeface="宋体" pitchFamily="2" charset="-122"/>
              </a:rPr>
              <a:t>：键盘、鼠标等</a:t>
            </a:r>
          </a:p>
          <a:p>
            <a:pPr eaLnBrk="1" hangingPunct="1">
              <a:spcBef>
                <a:spcPct val="0"/>
              </a:spcBef>
              <a:buClrTx/>
              <a:buFontTx/>
              <a:buNone/>
            </a:pPr>
            <a:r>
              <a:rPr lang="zh-CN" altLang="en-US" sz="2400" b="1" dirty="0">
                <a:latin typeface="宋体" pitchFamily="2" charset="-122"/>
              </a:rPr>
              <a:t>　</a:t>
            </a:r>
            <a:r>
              <a:rPr lang="zh-CN" altLang="en-US" sz="2400" b="1" dirty="0">
                <a:solidFill>
                  <a:srgbClr val="333399"/>
                </a:solidFill>
                <a:latin typeface="宋体" pitchFamily="2" charset="-122"/>
              </a:rPr>
              <a:t>输出设备</a:t>
            </a:r>
            <a:r>
              <a:rPr lang="zh-CN" altLang="en-US" sz="2400" b="1" dirty="0">
                <a:latin typeface="宋体" pitchFamily="2" charset="-122"/>
              </a:rPr>
              <a:t>：显示器、打印机等。</a:t>
            </a:r>
          </a:p>
          <a:p>
            <a:pPr eaLnBrk="1" hangingPunct="1">
              <a:spcBef>
                <a:spcPct val="0"/>
              </a:spcBef>
              <a:buClrTx/>
              <a:buFontTx/>
              <a:buNone/>
            </a:pPr>
            <a:r>
              <a:rPr lang="en-US" altLang="zh-CN" sz="2400" b="1" dirty="0" smtClean="0">
                <a:latin typeface="宋体" pitchFamily="2" charset="-122"/>
              </a:rPr>
              <a:t>4</a:t>
            </a:r>
            <a:r>
              <a:rPr lang="en-US" altLang="zh-CN" sz="2400" b="1" dirty="0">
                <a:latin typeface="宋体" pitchFamily="2" charset="-122"/>
              </a:rPr>
              <a:t>. </a:t>
            </a:r>
            <a:r>
              <a:rPr lang="zh-CN" altLang="en-US" sz="2400" b="1" dirty="0">
                <a:solidFill>
                  <a:srgbClr val="FF0000"/>
                </a:solidFill>
                <a:latin typeface="宋体" pitchFamily="2" charset="-122"/>
              </a:rPr>
              <a:t>总线</a:t>
            </a:r>
            <a:r>
              <a:rPr lang="zh-CN" altLang="en-US" sz="2400" b="1" dirty="0">
                <a:latin typeface="宋体" pitchFamily="2" charset="-122"/>
              </a:rPr>
              <a:t>：一组能为多个部件</a:t>
            </a:r>
            <a:r>
              <a:rPr lang="zh-CN" altLang="en-US" sz="2400" b="1" u="sng" dirty="0">
                <a:solidFill>
                  <a:srgbClr val="FF3300"/>
                </a:solidFill>
                <a:latin typeface="宋体" pitchFamily="2" charset="-122"/>
              </a:rPr>
              <a:t>分时共享</a:t>
            </a:r>
            <a:r>
              <a:rPr lang="zh-CN" altLang="en-US" sz="2400" b="1" dirty="0">
                <a:latin typeface="宋体" pitchFamily="2" charset="-122"/>
              </a:rPr>
              <a:t>的传输线。现在的计算机普遍采用总线结构，优点是结构清晰，易于扩充。</a:t>
            </a:r>
          </a:p>
          <a:p>
            <a:pPr eaLnBrk="1" hangingPunct="1">
              <a:spcBef>
                <a:spcPct val="0"/>
              </a:spcBef>
              <a:buClrTx/>
              <a:buFontTx/>
              <a:buNone/>
            </a:pPr>
            <a:r>
              <a:rPr lang="en-US" altLang="zh-CN" sz="2400" b="1" dirty="0" smtClean="0">
                <a:latin typeface="宋体" pitchFamily="2" charset="-122"/>
              </a:rPr>
              <a:t>5</a:t>
            </a:r>
            <a:r>
              <a:rPr lang="en-US" altLang="zh-CN" sz="2400" b="1" dirty="0">
                <a:latin typeface="宋体" pitchFamily="2" charset="-122"/>
              </a:rPr>
              <a:t>. </a:t>
            </a:r>
            <a:r>
              <a:rPr lang="zh-CN" altLang="en-US" sz="2400" b="1" dirty="0">
                <a:solidFill>
                  <a:srgbClr val="FF0000"/>
                </a:solidFill>
                <a:latin typeface="宋体" pitchFamily="2" charset="-122"/>
              </a:rPr>
              <a:t>接口</a:t>
            </a:r>
            <a:r>
              <a:rPr lang="zh-CN" altLang="en-US" sz="2400" b="1" dirty="0">
                <a:latin typeface="宋体" pitchFamily="2" charset="-122"/>
              </a:rPr>
              <a:t>：为了将标准的系统总线与各具特色的Ｉ／Ｏ设备连接起来，需要设置接口电路，具有缓冲、转换、连接等功能。</a:t>
            </a:r>
          </a:p>
          <a:p>
            <a:pPr eaLnBrk="1" hangingPunct="1">
              <a:spcBef>
                <a:spcPct val="0"/>
              </a:spcBef>
              <a:buClrTx/>
              <a:buFontTx/>
              <a:buNone/>
            </a:pPr>
            <a:endParaRPr lang="zh-CN" altLang="en-US" sz="1800" b="1" dirty="0">
              <a:latin typeface="宋体" pitchFamily="2" charset="-122"/>
            </a:endParaRPr>
          </a:p>
        </p:txBody>
      </p:sp>
      <p:sp>
        <p:nvSpPr>
          <p:cNvPr id="11" name="Rectangle 3"/>
          <p:cNvSpPr txBox="1">
            <a:spLocks noChangeArrowheads="1"/>
          </p:cNvSpPr>
          <p:nvPr/>
        </p:nvSpPr>
        <p:spPr>
          <a:xfrm>
            <a:off x="3449672" y="703481"/>
            <a:ext cx="1150937" cy="360363"/>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80000"/>
              </a:lnSpc>
              <a:buFont typeface="Wingdings" pitchFamily="2" charset="2"/>
              <a:buNone/>
            </a:pPr>
            <a:r>
              <a:rPr lang="zh-CN" altLang="zh-CN" sz="1800" b="1" kern="0" smtClean="0"/>
              <a:t>系统总线</a:t>
            </a:r>
          </a:p>
        </p:txBody>
      </p:sp>
      <p:grpSp>
        <p:nvGrpSpPr>
          <p:cNvPr id="12" name="Group 4"/>
          <p:cNvGrpSpPr>
            <a:grpSpLocks/>
          </p:cNvGrpSpPr>
          <p:nvPr/>
        </p:nvGrpSpPr>
        <p:grpSpPr bwMode="auto">
          <a:xfrm>
            <a:off x="590584" y="1103531"/>
            <a:ext cx="6810375" cy="1524000"/>
            <a:chOff x="0" y="0"/>
            <a:chExt cx="4290" cy="960"/>
          </a:xfrm>
        </p:grpSpPr>
        <p:grpSp>
          <p:nvGrpSpPr>
            <p:cNvPr id="13" name="Group 5"/>
            <p:cNvGrpSpPr>
              <a:grpSpLocks/>
            </p:cNvGrpSpPr>
            <p:nvPr/>
          </p:nvGrpSpPr>
          <p:grpSpPr bwMode="auto">
            <a:xfrm>
              <a:off x="0" y="0"/>
              <a:ext cx="4290" cy="942"/>
              <a:chOff x="0" y="0"/>
              <a:chExt cx="4290" cy="942"/>
            </a:xfrm>
          </p:grpSpPr>
          <p:sp>
            <p:nvSpPr>
              <p:cNvPr id="18" name="Rectangle 18"/>
              <p:cNvSpPr>
                <a:spLocks noChangeArrowheads="1"/>
              </p:cNvSpPr>
              <p:nvPr/>
            </p:nvSpPr>
            <p:spPr bwMode="auto">
              <a:xfrm>
                <a:off x="1692" y="204"/>
                <a:ext cx="540"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a:t>接口</a:t>
                </a:r>
              </a:p>
            </p:txBody>
          </p:sp>
          <p:sp>
            <p:nvSpPr>
              <p:cNvPr id="19" name="Rectangle 22"/>
              <p:cNvSpPr>
                <a:spLocks noChangeArrowheads="1"/>
              </p:cNvSpPr>
              <p:nvPr/>
            </p:nvSpPr>
            <p:spPr bwMode="auto">
              <a:xfrm>
                <a:off x="1692" y="654"/>
                <a:ext cx="552" cy="288"/>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dirty="0"/>
                  <a:t>I/O</a:t>
                </a:r>
                <a:r>
                  <a:rPr lang="zh-CN" altLang="en-US" sz="1800" b="1" dirty="0"/>
                  <a:t>设备</a:t>
                </a:r>
              </a:p>
            </p:txBody>
          </p:sp>
          <p:grpSp>
            <p:nvGrpSpPr>
              <p:cNvPr id="20" name="Group 8"/>
              <p:cNvGrpSpPr>
                <a:grpSpLocks/>
              </p:cNvGrpSpPr>
              <p:nvPr/>
            </p:nvGrpSpPr>
            <p:grpSpPr bwMode="auto">
              <a:xfrm>
                <a:off x="0" y="0"/>
                <a:ext cx="4290" cy="895"/>
                <a:chOff x="0" y="0"/>
                <a:chExt cx="4290" cy="895"/>
              </a:xfrm>
            </p:grpSpPr>
            <p:grpSp>
              <p:nvGrpSpPr>
                <p:cNvPr id="21" name="Group 9"/>
                <p:cNvGrpSpPr>
                  <a:grpSpLocks/>
                </p:cNvGrpSpPr>
                <p:nvPr/>
              </p:nvGrpSpPr>
              <p:grpSpPr bwMode="auto">
                <a:xfrm>
                  <a:off x="0" y="0"/>
                  <a:ext cx="4290" cy="648"/>
                  <a:chOff x="0" y="0"/>
                  <a:chExt cx="4290" cy="648"/>
                </a:xfrm>
              </p:grpSpPr>
              <p:grpSp>
                <p:nvGrpSpPr>
                  <p:cNvPr id="24" name="Group 10"/>
                  <p:cNvGrpSpPr>
                    <a:grpSpLocks/>
                  </p:cNvGrpSpPr>
                  <p:nvPr/>
                </p:nvGrpSpPr>
                <p:grpSpPr bwMode="auto">
                  <a:xfrm>
                    <a:off x="0" y="0"/>
                    <a:ext cx="4290" cy="480"/>
                    <a:chOff x="0" y="0"/>
                    <a:chExt cx="4290" cy="480"/>
                  </a:xfrm>
                </p:grpSpPr>
                <p:grpSp>
                  <p:nvGrpSpPr>
                    <p:cNvPr id="26" name="Group 11"/>
                    <p:cNvGrpSpPr>
                      <a:grpSpLocks/>
                    </p:cNvGrpSpPr>
                    <p:nvPr/>
                  </p:nvGrpSpPr>
                  <p:grpSpPr bwMode="auto">
                    <a:xfrm>
                      <a:off x="0" y="0"/>
                      <a:ext cx="4290" cy="480"/>
                      <a:chOff x="0" y="0"/>
                      <a:chExt cx="4290" cy="480"/>
                    </a:xfrm>
                  </p:grpSpPr>
                  <p:grpSp>
                    <p:nvGrpSpPr>
                      <p:cNvPr id="28" name="Group 12"/>
                      <p:cNvGrpSpPr>
                        <a:grpSpLocks/>
                      </p:cNvGrpSpPr>
                      <p:nvPr/>
                    </p:nvGrpSpPr>
                    <p:grpSpPr bwMode="auto">
                      <a:xfrm>
                        <a:off x="0" y="0"/>
                        <a:ext cx="4290" cy="474"/>
                        <a:chOff x="0" y="0"/>
                        <a:chExt cx="4290" cy="474"/>
                      </a:xfrm>
                    </p:grpSpPr>
                    <p:grpSp>
                      <p:nvGrpSpPr>
                        <p:cNvPr id="30" name="Group 13"/>
                        <p:cNvGrpSpPr>
                          <a:grpSpLocks/>
                        </p:cNvGrpSpPr>
                        <p:nvPr/>
                      </p:nvGrpSpPr>
                      <p:grpSpPr bwMode="auto">
                        <a:xfrm>
                          <a:off x="0" y="0"/>
                          <a:ext cx="4290" cy="474"/>
                          <a:chOff x="0" y="0"/>
                          <a:chExt cx="4290" cy="474"/>
                        </a:xfrm>
                      </p:grpSpPr>
                      <p:sp>
                        <p:nvSpPr>
                          <p:cNvPr id="32" name="Line 6"/>
                          <p:cNvSpPr>
                            <a:spLocks noChangeShapeType="1"/>
                          </p:cNvSpPr>
                          <p:nvPr/>
                        </p:nvSpPr>
                        <p:spPr bwMode="auto">
                          <a:xfrm>
                            <a:off x="0" y="0"/>
                            <a:ext cx="429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7"/>
                          <p:cNvSpPr>
                            <a:spLocks noChangeShapeType="1"/>
                          </p:cNvSpPr>
                          <p:nvPr/>
                        </p:nvSpPr>
                        <p:spPr bwMode="auto">
                          <a:xfrm>
                            <a:off x="402" y="6"/>
                            <a:ext cx="0" cy="21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8"/>
                          <p:cNvSpPr>
                            <a:spLocks noChangeArrowheads="1"/>
                          </p:cNvSpPr>
                          <p:nvPr/>
                        </p:nvSpPr>
                        <p:spPr bwMode="auto">
                          <a:xfrm>
                            <a:off x="144" y="204"/>
                            <a:ext cx="486"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a:t>CPU</a:t>
                            </a:r>
                          </a:p>
                        </p:txBody>
                      </p:sp>
                    </p:grpSp>
                    <p:sp>
                      <p:nvSpPr>
                        <p:cNvPr id="31" name="Line 11"/>
                        <p:cNvSpPr>
                          <a:spLocks noChangeShapeType="1"/>
                        </p:cNvSpPr>
                        <p:nvPr/>
                      </p:nvSpPr>
                      <p:spPr bwMode="auto">
                        <a:xfrm flipH="1">
                          <a:off x="1170" y="0"/>
                          <a:ext cx="0" cy="216"/>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 name="Rectangle 12"/>
                      <p:cNvSpPr>
                        <a:spLocks noChangeArrowheads="1"/>
                      </p:cNvSpPr>
                      <p:nvPr/>
                    </p:nvSpPr>
                    <p:spPr bwMode="auto">
                      <a:xfrm>
                        <a:off x="924" y="210"/>
                        <a:ext cx="510" cy="270"/>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dirty="0" smtClean="0"/>
                          <a:t>存储器</a:t>
                        </a:r>
                        <a:endParaRPr lang="zh-CN" altLang="en-US" sz="1800" b="1" dirty="0"/>
                      </a:p>
                    </p:txBody>
                  </p:sp>
                </p:grpSp>
                <p:sp>
                  <p:nvSpPr>
                    <p:cNvPr id="27" name="Line 17"/>
                    <p:cNvSpPr>
                      <a:spLocks noChangeShapeType="1"/>
                    </p:cNvSpPr>
                    <p:nvPr/>
                  </p:nvSpPr>
                  <p:spPr bwMode="auto">
                    <a:xfrm>
                      <a:off x="1950" y="0"/>
                      <a:ext cx="0" cy="198"/>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 name="Line 21"/>
                  <p:cNvSpPr>
                    <a:spLocks noChangeShapeType="1"/>
                  </p:cNvSpPr>
                  <p:nvPr/>
                </p:nvSpPr>
                <p:spPr bwMode="auto">
                  <a:xfrm>
                    <a:off x="1956" y="474"/>
                    <a:ext cx="6" cy="17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 name="Rectangle 25"/>
                <p:cNvSpPr>
                  <a:spLocks noChangeArrowheads="1"/>
                </p:cNvSpPr>
                <p:nvPr/>
              </p:nvSpPr>
              <p:spPr bwMode="auto">
                <a:xfrm>
                  <a:off x="2612" y="118"/>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b="1"/>
                    <a:t>…</a:t>
                  </a:r>
                </a:p>
              </p:txBody>
            </p:sp>
            <p:sp>
              <p:nvSpPr>
                <p:cNvPr id="23" name="Rectangle 27"/>
                <p:cNvSpPr>
                  <a:spLocks noChangeArrowheads="1"/>
                </p:cNvSpPr>
                <p:nvPr/>
              </p:nvSpPr>
              <p:spPr bwMode="auto">
                <a:xfrm>
                  <a:off x="2616" y="530"/>
                  <a:ext cx="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b="1"/>
                    <a:t>…</a:t>
                  </a:r>
                </a:p>
              </p:txBody>
            </p:sp>
          </p:grpSp>
        </p:grpSp>
        <p:sp>
          <p:nvSpPr>
            <p:cNvPr id="14" name="Line 30"/>
            <p:cNvSpPr>
              <a:spLocks noChangeShapeType="1"/>
            </p:cNvSpPr>
            <p:nvPr/>
          </p:nvSpPr>
          <p:spPr bwMode="auto">
            <a:xfrm>
              <a:off x="3546" y="0"/>
              <a:ext cx="0" cy="20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31"/>
            <p:cNvSpPr>
              <a:spLocks noChangeArrowheads="1"/>
            </p:cNvSpPr>
            <p:nvPr/>
          </p:nvSpPr>
          <p:spPr bwMode="auto">
            <a:xfrm>
              <a:off x="3258" y="204"/>
              <a:ext cx="564" cy="282"/>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zh-CN" altLang="en-US" sz="1800" b="1"/>
                <a:t>接口</a:t>
              </a:r>
            </a:p>
          </p:txBody>
        </p:sp>
        <p:sp>
          <p:nvSpPr>
            <p:cNvPr id="16" name="Line 33"/>
            <p:cNvSpPr>
              <a:spLocks noChangeShapeType="1"/>
            </p:cNvSpPr>
            <p:nvPr/>
          </p:nvSpPr>
          <p:spPr bwMode="auto">
            <a:xfrm>
              <a:off x="3534" y="486"/>
              <a:ext cx="0" cy="17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Rectangle 34"/>
            <p:cNvSpPr>
              <a:spLocks noChangeArrowheads="1"/>
            </p:cNvSpPr>
            <p:nvPr/>
          </p:nvSpPr>
          <p:spPr bwMode="auto">
            <a:xfrm>
              <a:off x="3246" y="654"/>
              <a:ext cx="594" cy="306"/>
            </a:xfrm>
            <a:prstGeom prst="rect">
              <a:avLst/>
            </a:prstGeom>
            <a:solidFill>
              <a:schemeClr val="bg1"/>
            </a:solidFill>
            <a:ln w="25400">
              <a:solidFill>
                <a:schemeClr val="tx1"/>
              </a:solidFill>
              <a:miter lim="800000"/>
              <a:headEnd/>
              <a:tailEnd/>
            </a:ln>
          </p:spPr>
          <p:txBody>
            <a:bodyPr wrap="none" anchor="ct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lgn="ctr" eaLnBrk="1" hangingPunct="1">
                <a:spcBef>
                  <a:spcPct val="0"/>
                </a:spcBef>
                <a:buClrTx/>
                <a:buFontTx/>
                <a:buNone/>
              </a:pPr>
              <a:r>
                <a:rPr lang="en-US" altLang="zh-CN" sz="1800" b="1"/>
                <a:t>I/O</a:t>
              </a:r>
              <a:r>
                <a:rPr lang="zh-CN" altLang="en-US" sz="1800" b="1"/>
                <a:t>设备</a:t>
              </a:r>
            </a:p>
          </p:txBody>
        </p:sp>
      </p:grpSp>
      <p:sp>
        <p:nvSpPr>
          <p:cNvPr id="2" name="矩形 1"/>
          <p:cNvSpPr/>
          <p:nvPr/>
        </p:nvSpPr>
        <p:spPr>
          <a:xfrm>
            <a:off x="395536" y="58043"/>
            <a:ext cx="3480440" cy="584775"/>
          </a:xfrm>
          <a:prstGeom prst="rect">
            <a:avLst/>
          </a:prstGeom>
        </p:spPr>
        <p:txBody>
          <a:bodyPr wrap="none">
            <a:spAutoFit/>
          </a:bodyPr>
          <a:lstStyle/>
          <a:p>
            <a:r>
              <a:rPr kumimoji="1" lang="zh-CN" altLang="en-US" sz="3200" b="1" dirty="0">
                <a:latin typeface="宋体" pitchFamily="2" charset="-122"/>
              </a:rPr>
              <a:t>（一）、硬件系统</a:t>
            </a:r>
            <a:endParaRPr lang="zh-CN" altLang="en-US" sz="3200" dirty="0"/>
          </a:p>
        </p:txBody>
      </p:sp>
    </p:spTree>
    <p:extLst>
      <p:ext uri="{BB962C8B-B14F-4D97-AF65-F5344CB8AC3E}">
        <p14:creationId xmlns:p14="http://schemas.microsoft.com/office/powerpoint/2010/main" val="3771836367"/>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0" fill="hold">
                                          <p:stCondLst>
                                            <p:cond delay="0"/>
                                          </p:stCondLst>
                                        </p:cTn>
                                        <p:tgtEl>
                                          <p:spTgt spid="11">
                                            <p:txEl>
                                              <p:pRg st="0" end="0"/>
                                            </p:txEl>
                                          </p:spTgt>
                                        </p:tgtEl>
                                        <p:attrNameLst>
                                          <p:attrName>style.visibility</p:attrName>
                                        </p:attrNameLst>
                                      </p:cBhvr>
                                      <p:to>
                                        <p:strVal val="visible"/>
                                      </p:to>
                                    </p:set>
                                    <p:anim calcmode="lin" valueType="num">
                                      <p:cBhvr additive="base">
                                        <p:cTn id="12" dur="1000" fill="hold">
                                          <p:stCondLst>
                                            <p:cond delay="0"/>
                                          </p:stCondLst>
                                        </p:cTn>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stCondLst>
                                            <p:cond delay="0"/>
                                          </p:stCondLst>
                                        </p:cTn>
                                        <p:tgtEl>
                                          <p:spTgt spid="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6386">
                                            <p:txEl>
                                              <p:pRg st="0" end="0"/>
                                            </p:txEl>
                                          </p:spTgt>
                                        </p:tgtEl>
                                        <p:attrNameLst>
                                          <p:attrName>style.visibility</p:attrName>
                                        </p:attrNameLst>
                                      </p:cBhvr>
                                      <p:to>
                                        <p:strVal val="visible"/>
                                      </p:to>
                                    </p:set>
                                    <p:animEffect transition="in" filter="randombar(horizontal)">
                                      <p:cBhvr>
                                        <p:cTn id="18" dur="500"/>
                                        <p:tgtEl>
                                          <p:spTgt spid="1638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16394">
                                            <p:txEl>
                                              <p:pRg st="0" end="0"/>
                                            </p:txEl>
                                          </p:spTgt>
                                        </p:tgtEl>
                                        <p:attrNameLst>
                                          <p:attrName>style.visibility</p:attrName>
                                        </p:attrNameLst>
                                      </p:cBhvr>
                                      <p:to>
                                        <p:strVal val="visible"/>
                                      </p:to>
                                    </p:set>
                                    <p:animEffect transition="in" filter="circle(in)">
                                      <p:cBhvr>
                                        <p:cTn id="23" dur="2000"/>
                                        <p:tgtEl>
                                          <p:spTgt spid="1639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16394">
                                            <p:txEl>
                                              <p:pRg st="1" end="1"/>
                                            </p:txEl>
                                          </p:spTgt>
                                        </p:tgtEl>
                                        <p:attrNameLst>
                                          <p:attrName>style.visibility</p:attrName>
                                        </p:attrNameLst>
                                      </p:cBhvr>
                                      <p:to>
                                        <p:strVal val="visible"/>
                                      </p:to>
                                    </p:set>
                                    <p:animEffect transition="in" filter="circle(in)">
                                      <p:cBhvr>
                                        <p:cTn id="28" dur="2000"/>
                                        <p:tgtEl>
                                          <p:spTgt spid="16394">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16394">
                                            <p:txEl>
                                              <p:pRg st="2" end="2"/>
                                            </p:txEl>
                                          </p:spTgt>
                                        </p:tgtEl>
                                        <p:attrNameLst>
                                          <p:attrName>style.visibility</p:attrName>
                                        </p:attrNameLst>
                                      </p:cBhvr>
                                      <p:to>
                                        <p:strVal val="visible"/>
                                      </p:to>
                                    </p:set>
                                    <p:animEffect transition="in" filter="circle(in)">
                                      <p:cBhvr>
                                        <p:cTn id="33" dur="2000"/>
                                        <p:tgtEl>
                                          <p:spTgt spid="16394">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16394">
                                            <p:txEl>
                                              <p:pRg st="3" end="3"/>
                                            </p:txEl>
                                          </p:spTgt>
                                        </p:tgtEl>
                                        <p:attrNameLst>
                                          <p:attrName>style.visibility</p:attrName>
                                        </p:attrNameLst>
                                      </p:cBhvr>
                                      <p:to>
                                        <p:strVal val="visible"/>
                                      </p:to>
                                    </p:set>
                                    <p:animEffect transition="in" filter="checkerboard(across)">
                                      <p:cBhvr>
                                        <p:cTn id="38" dur="500"/>
                                        <p:tgtEl>
                                          <p:spTgt spid="16394">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394">
                                            <p:txEl>
                                              <p:pRg st="4" end="4"/>
                                            </p:txEl>
                                          </p:spTgt>
                                        </p:tgtEl>
                                        <p:attrNameLst>
                                          <p:attrName>style.visibility</p:attrName>
                                        </p:attrNameLst>
                                      </p:cBhvr>
                                      <p:to>
                                        <p:strVal val="visible"/>
                                      </p:to>
                                    </p:set>
                                    <p:anim calcmode="lin" valueType="num">
                                      <p:cBhvr additive="base">
                                        <p:cTn id="43" dur="500" fill="hold"/>
                                        <p:tgtEl>
                                          <p:spTgt spid="1639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9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autoUpdateAnimBg="0"/>
      <p:bldP spid="11" grpId="0" build="p" autoUpdateAnimBg="0" rev="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51520" y="125378"/>
            <a:ext cx="8372475" cy="783342"/>
          </a:xfrm>
          <a:prstGeom prst="rect">
            <a:avLst/>
          </a:prstGeom>
        </p:spPr>
        <p:txBody>
          <a:bodyPr vert="horz" lIns="91440" tIns="45720" rIns="91440" bIns="45720" rtlCol="0" anchor="ctr">
            <a:normAutofit fontScale="97500" lnSpcReduction="10000"/>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r>
              <a:rPr lang="zh-CN" altLang="en-US" sz="3200" kern="0" dirty="0" smtClean="0">
                <a:latin typeface="黑体" pitchFamily="49" charset="-122"/>
                <a:ea typeface="黑体" pitchFamily="49" charset="-122"/>
              </a:rPr>
              <a:t>　　</a:t>
            </a:r>
            <a:r>
              <a:rPr lang="zh-CN" altLang="en-US" sz="3200" b="1" kern="0" dirty="0" smtClean="0">
                <a:latin typeface="黑体" pitchFamily="49" charset="-122"/>
                <a:ea typeface="黑体" pitchFamily="49" charset="-122"/>
              </a:rPr>
              <a:t>　</a:t>
            </a:r>
            <a:r>
              <a:rPr lang="en-US" altLang="zh-CN" sz="3200" b="1" kern="0" dirty="0" smtClean="0">
                <a:latin typeface="黑体" pitchFamily="49" charset="-122"/>
                <a:ea typeface="黑体" pitchFamily="49" charset="-122"/>
              </a:rPr>
              <a:t>§1.3.1  </a:t>
            </a:r>
            <a:r>
              <a:rPr lang="zh-CN" altLang="en-US" sz="3200" b="1" kern="0" dirty="0" smtClean="0">
                <a:latin typeface="黑体" pitchFamily="49" charset="-122"/>
                <a:ea typeface="黑体" pitchFamily="49" charset="-122"/>
              </a:rPr>
              <a:t>计算机系统的组织</a:t>
            </a:r>
            <a:r>
              <a:rPr lang="zh-CN" altLang="en-US" sz="3400" kern="0" dirty="0" smtClean="0"/>
              <a:t/>
            </a:r>
            <a:br>
              <a:rPr lang="zh-CN" altLang="en-US" sz="3400" kern="0" dirty="0" smtClean="0"/>
            </a:br>
            <a:endParaRPr lang="zh-CN" altLang="en-US" sz="1800" b="1" kern="0" dirty="0" smtClean="0"/>
          </a:p>
        </p:txBody>
      </p:sp>
      <p:sp>
        <p:nvSpPr>
          <p:cNvPr id="5" name="矩形 4"/>
          <p:cNvSpPr/>
          <p:nvPr/>
        </p:nvSpPr>
        <p:spPr>
          <a:xfrm>
            <a:off x="539552" y="889015"/>
            <a:ext cx="8223448" cy="954107"/>
          </a:xfrm>
          <a:prstGeom prst="rect">
            <a:avLst/>
          </a:prstGeom>
        </p:spPr>
        <p:txBody>
          <a:bodyPr wrap="square">
            <a:spAutoFit/>
          </a:bodyPr>
          <a:lstStyle/>
          <a:p>
            <a:r>
              <a:rPr kumimoji="1" lang="en-US" altLang="zh-CN" sz="2800" b="1" dirty="0">
                <a:solidFill>
                  <a:schemeClr val="accent2"/>
                </a:solidFill>
                <a:latin typeface="宋体" pitchFamily="2" charset="-122"/>
              </a:rPr>
              <a:t> </a:t>
            </a:r>
            <a:r>
              <a:rPr kumimoji="1" lang="zh-CN" altLang="en-US" sz="2800" b="1" dirty="0">
                <a:solidFill>
                  <a:srgbClr val="3366FF"/>
                </a:solidFill>
                <a:latin typeface="宋体" pitchFamily="2" charset="-122"/>
              </a:rPr>
              <a:t>计算机系统由硬件系统和软件系统两大部分组成</a:t>
            </a:r>
            <a:r>
              <a:rPr kumimoji="1" lang="zh-CN" altLang="en-US" sz="2800" b="1" dirty="0">
                <a:latin typeface="宋体" pitchFamily="2" charset="-122"/>
              </a:rPr>
              <a:t>。</a:t>
            </a:r>
            <a:endParaRPr kumimoji="1" lang="en-US" altLang="zh-CN" sz="2800" b="1" dirty="0">
              <a:latin typeface="宋体" pitchFamily="2" charset="-122"/>
            </a:endParaRPr>
          </a:p>
          <a:p>
            <a:r>
              <a:rPr kumimoji="1" lang="zh-CN" altLang="en-US" sz="2800" b="1" dirty="0" smtClean="0">
                <a:latin typeface="宋体" pitchFamily="2" charset="-122"/>
              </a:rPr>
              <a:t>（二）、</a:t>
            </a:r>
            <a:r>
              <a:rPr kumimoji="1" lang="zh-CN" altLang="en-US" sz="2800" b="1" dirty="0">
                <a:latin typeface="宋体" pitchFamily="2" charset="-122"/>
              </a:rPr>
              <a:t>软件</a:t>
            </a:r>
            <a:r>
              <a:rPr kumimoji="1" lang="zh-CN" altLang="en-US" sz="2800" b="1" dirty="0" smtClean="0">
                <a:latin typeface="宋体" pitchFamily="2" charset="-122"/>
              </a:rPr>
              <a:t>系统</a:t>
            </a:r>
            <a:endParaRPr lang="zh-CN" altLang="en-US" sz="2800" dirty="0"/>
          </a:p>
        </p:txBody>
      </p:sp>
      <p:sp>
        <p:nvSpPr>
          <p:cNvPr id="6" name="Rectangle 3"/>
          <p:cNvSpPr txBox="1">
            <a:spLocks noChangeArrowheads="1"/>
          </p:cNvSpPr>
          <p:nvPr/>
        </p:nvSpPr>
        <p:spPr>
          <a:xfrm>
            <a:off x="436240" y="3212976"/>
            <a:ext cx="8305800" cy="2612504"/>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lnSpc>
                <a:spcPct val="130000"/>
              </a:lnSpc>
              <a:buNone/>
            </a:pPr>
            <a:r>
              <a:rPr lang="zh-CN" altLang="en-US" b="1" kern="0" dirty="0" smtClean="0"/>
              <a:t>若说计算机硬件是载体，软件则是灵魂。</a:t>
            </a:r>
          </a:p>
          <a:p>
            <a:pPr>
              <a:lnSpc>
                <a:spcPct val="130000"/>
              </a:lnSpc>
            </a:pPr>
            <a:r>
              <a:rPr lang="zh-CN" altLang="en-US" b="1" kern="0" dirty="0" smtClean="0"/>
              <a:t>分类：系统软件 、 应用软件</a:t>
            </a:r>
          </a:p>
        </p:txBody>
      </p:sp>
      <p:sp>
        <p:nvSpPr>
          <p:cNvPr id="7" name="矩形 6"/>
          <p:cNvSpPr/>
          <p:nvPr/>
        </p:nvSpPr>
        <p:spPr>
          <a:xfrm>
            <a:off x="971600" y="2295118"/>
            <a:ext cx="4871847" cy="590354"/>
          </a:xfrm>
          <a:prstGeom prst="rect">
            <a:avLst/>
          </a:prstGeom>
        </p:spPr>
        <p:txBody>
          <a:bodyPr wrap="none">
            <a:spAutoFit/>
          </a:bodyPr>
          <a:lstStyle/>
          <a:p>
            <a:pPr>
              <a:lnSpc>
                <a:spcPct val="130000"/>
              </a:lnSpc>
            </a:pPr>
            <a:r>
              <a:rPr lang="zh-CN" altLang="en-US" sz="2800" b="1" dirty="0" smtClean="0">
                <a:solidFill>
                  <a:srgbClr val="FF0000"/>
                </a:solidFill>
              </a:rPr>
              <a:t>计算机</a:t>
            </a:r>
            <a:r>
              <a:rPr lang="zh-CN" altLang="en-US" sz="2800" b="1" dirty="0">
                <a:solidFill>
                  <a:srgbClr val="FF0000"/>
                </a:solidFill>
              </a:rPr>
              <a:t>软件</a:t>
            </a:r>
            <a:r>
              <a:rPr lang="zh-CN" altLang="en-US" sz="2800" dirty="0" smtClean="0"/>
              <a:t>：</a:t>
            </a:r>
            <a:r>
              <a:rPr lang="zh-CN" altLang="en-US" sz="2800" b="1" dirty="0" smtClean="0"/>
              <a:t>一切</a:t>
            </a:r>
            <a:r>
              <a:rPr lang="zh-CN" altLang="en-US" sz="2800" b="1" kern="0" dirty="0"/>
              <a:t>程序的集合</a:t>
            </a:r>
          </a:p>
        </p:txBody>
      </p:sp>
    </p:spTree>
    <p:extLst>
      <p:ext uri="{BB962C8B-B14F-4D97-AF65-F5344CB8AC3E}">
        <p14:creationId xmlns:p14="http://schemas.microsoft.com/office/powerpoint/2010/main" val="280763333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0"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5"/>
          <p:cNvSpPr>
            <a:spLocks noGrp="1"/>
          </p:cNvSpPr>
          <p:nvPr>
            <p:ph type="sldNum" sz="quarter" idx="4294967295"/>
          </p:nvPr>
        </p:nvSpPr>
        <p:spPr>
          <a:xfrm>
            <a:off x="6553200" y="6245225"/>
            <a:ext cx="1981200" cy="476250"/>
          </a:xfrm>
          <a:prstGeom prst="rect">
            <a:avLst/>
          </a:prstGeom>
        </p:spPr>
        <p:txBody>
          <a:bodyPr/>
          <a:lstStyle/>
          <a:p>
            <a:fld id="{CB2B7049-1153-4090-B435-B835AE8F74B4}" type="slidenum">
              <a:rPr lang="en-US" altLang="zh-CN"/>
              <a:pPr/>
              <a:t>39</a:t>
            </a:fld>
            <a:endParaRPr lang="en-US" altLang="zh-CN"/>
          </a:p>
        </p:txBody>
      </p:sp>
      <p:grpSp>
        <p:nvGrpSpPr>
          <p:cNvPr id="1160194" name="Group 2"/>
          <p:cNvGrpSpPr>
            <a:grpSpLocks/>
          </p:cNvGrpSpPr>
          <p:nvPr/>
        </p:nvGrpSpPr>
        <p:grpSpPr bwMode="auto">
          <a:xfrm>
            <a:off x="3709988" y="161925"/>
            <a:ext cx="1873250" cy="576263"/>
            <a:chOff x="2064" y="1253"/>
            <a:chExt cx="952" cy="363"/>
          </a:xfrm>
        </p:grpSpPr>
        <p:sp>
          <p:nvSpPr>
            <p:cNvPr id="1160195" name="Rectangle 3"/>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196" name="Text Box 4"/>
            <p:cNvSpPr txBox="1">
              <a:spLocks noChangeArrowheads="1"/>
            </p:cNvSpPr>
            <p:nvPr/>
          </p:nvSpPr>
          <p:spPr bwMode="auto">
            <a:xfrm>
              <a:off x="2200" y="1298"/>
              <a:ext cx="7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计算机系统</a:t>
              </a:r>
            </a:p>
          </p:txBody>
        </p:sp>
      </p:grpSp>
      <p:grpSp>
        <p:nvGrpSpPr>
          <p:cNvPr id="1160197" name="Group 5"/>
          <p:cNvGrpSpPr>
            <a:grpSpLocks/>
          </p:cNvGrpSpPr>
          <p:nvPr/>
        </p:nvGrpSpPr>
        <p:grpSpPr bwMode="auto">
          <a:xfrm>
            <a:off x="2341563" y="738188"/>
            <a:ext cx="2376487" cy="1152525"/>
            <a:chOff x="1156" y="1616"/>
            <a:chExt cx="1497" cy="726"/>
          </a:xfrm>
        </p:grpSpPr>
        <p:grpSp>
          <p:nvGrpSpPr>
            <p:cNvPr id="1160198" name="Group 6"/>
            <p:cNvGrpSpPr>
              <a:grpSpLocks/>
            </p:cNvGrpSpPr>
            <p:nvPr/>
          </p:nvGrpSpPr>
          <p:grpSpPr bwMode="auto">
            <a:xfrm>
              <a:off x="1156" y="1979"/>
              <a:ext cx="952" cy="363"/>
              <a:chOff x="2064" y="1253"/>
              <a:chExt cx="952" cy="363"/>
            </a:xfrm>
          </p:grpSpPr>
          <p:sp>
            <p:nvSpPr>
              <p:cNvPr id="1160199" name="Rectangle 7"/>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00" name="Text Box 8"/>
              <p:cNvSpPr txBox="1">
                <a:spLocks noChangeArrowheads="1"/>
              </p:cNvSpPr>
              <p:nvPr/>
            </p:nvSpPr>
            <p:spPr bwMode="auto">
              <a:xfrm>
                <a:off x="2200" y="1298"/>
                <a:ext cx="7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硬件系统</a:t>
                </a:r>
              </a:p>
            </p:txBody>
          </p:sp>
        </p:grpSp>
        <p:sp>
          <p:nvSpPr>
            <p:cNvPr id="1160201" name="Line 9"/>
            <p:cNvSpPr>
              <a:spLocks noChangeShapeType="1"/>
            </p:cNvSpPr>
            <p:nvPr/>
          </p:nvSpPr>
          <p:spPr bwMode="auto">
            <a:xfrm flipH="1">
              <a:off x="1610" y="1616"/>
              <a:ext cx="1043"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0202" name="Group 10"/>
          <p:cNvGrpSpPr>
            <a:grpSpLocks/>
          </p:cNvGrpSpPr>
          <p:nvPr/>
        </p:nvGrpSpPr>
        <p:grpSpPr bwMode="auto">
          <a:xfrm>
            <a:off x="4718050" y="738188"/>
            <a:ext cx="2735263" cy="1152525"/>
            <a:chOff x="2653" y="1616"/>
            <a:chExt cx="1723" cy="726"/>
          </a:xfrm>
        </p:grpSpPr>
        <p:grpSp>
          <p:nvGrpSpPr>
            <p:cNvPr id="1160203" name="Group 11"/>
            <p:cNvGrpSpPr>
              <a:grpSpLocks/>
            </p:cNvGrpSpPr>
            <p:nvPr/>
          </p:nvGrpSpPr>
          <p:grpSpPr bwMode="auto">
            <a:xfrm>
              <a:off x="3424" y="1979"/>
              <a:ext cx="952" cy="363"/>
              <a:chOff x="2064" y="1253"/>
              <a:chExt cx="952" cy="363"/>
            </a:xfrm>
          </p:grpSpPr>
          <p:sp>
            <p:nvSpPr>
              <p:cNvPr id="1160204" name="Rectangle 12"/>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spcBef>
                    <a:spcPct val="0"/>
                  </a:spcBef>
                  <a:buClrTx/>
                  <a:buFontTx/>
                  <a:buNone/>
                </a:pPr>
                <a:endParaRPr lang="zh-CN" altLang="zh-CN" sz="1800">
                  <a:ea typeface="宋体" pitchFamily="2" charset="-122"/>
                </a:endParaRPr>
              </a:p>
            </p:txBody>
          </p:sp>
          <p:sp>
            <p:nvSpPr>
              <p:cNvPr id="1160205" name="Text Box 13"/>
              <p:cNvSpPr txBox="1">
                <a:spLocks noChangeArrowheads="1"/>
              </p:cNvSpPr>
              <p:nvPr/>
            </p:nvSpPr>
            <p:spPr bwMode="auto">
              <a:xfrm>
                <a:off x="2200" y="1298"/>
                <a:ext cx="73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软件系统</a:t>
                </a:r>
              </a:p>
            </p:txBody>
          </p:sp>
        </p:grpSp>
        <p:sp>
          <p:nvSpPr>
            <p:cNvPr id="1160206" name="Line 14"/>
            <p:cNvSpPr>
              <a:spLocks noChangeShapeType="1"/>
            </p:cNvSpPr>
            <p:nvPr/>
          </p:nvSpPr>
          <p:spPr bwMode="auto">
            <a:xfrm flipH="1" flipV="1">
              <a:off x="2653" y="1616"/>
              <a:ext cx="1225" cy="3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0207" name="Group 15"/>
          <p:cNvGrpSpPr>
            <a:grpSpLocks/>
          </p:cNvGrpSpPr>
          <p:nvPr/>
        </p:nvGrpSpPr>
        <p:grpSpPr bwMode="auto">
          <a:xfrm>
            <a:off x="4070350" y="2393950"/>
            <a:ext cx="574675" cy="935038"/>
            <a:chOff x="2064" y="1253"/>
            <a:chExt cx="952" cy="363"/>
          </a:xfrm>
        </p:grpSpPr>
        <p:sp>
          <p:nvSpPr>
            <p:cNvPr id="1160208" name="Rectangle 16"/>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09" name="Text Box 17"/>
            <p:cNvSpPr txBox="1">
              <a:spLocks noChangeArrowheads="1"/>
            </p:cNvSpPr>
            <p:nvPr/>
          </p:nvSpPr>
          <p:spPr bwMode="auto">
            <a:xfrm>
              <a:off x="2198" y="1298"/>
              <a:ext cx="74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外设</a:t>
              </a:r>
            </a:p>
          </p:txBody>
        </p:sp>
      </p:grpSp>
      <p:grpSp>
        <p:nvGrpSpPr>
          <p:cNvPr id="1160210" name="Group 18"/>
          <p:cNvGrpSpPr>
            <a:grpSpLocks/>
          </p:cNvGrpSpPr>
          <p:nvPr/>
        </p:nvGrpSpPr>
        <p:grpSpPr bwMode="auto">
          <a:xfrm>
            <a:off x="1622425" y="1889125"/>
            <a:ext cx="1511300" cy="1444625"/>
            <a:chOff x="703" y="1298"/>
            <a:chExt cx="952" cy="910"/>
          </a:xfrm>
        </p:grpSpPr>
        <p:grpSp>
          <p:nvGrpSpPr>
            <p:cNvPr id="1160211" name="Group 19"/>
            <p:cNvGrpSpPr>
              <a:grpSpLocks/>
            </p:cNvGrpSpPr>
            <p:nvPr/>
          </p:nvGrpSpPr>
          <p:grpSpPr bwMode="auto">
            <a:xfrm>
              <a:off x="703" y="1661"/>
              <a:ext cx="362" cy="547"/>
              <a:chOff x="2064" y="1253"/>
              <a:chExt cx="952" cy="363"/>
            </a:xfrm>
          </p:grpSpPr>
          <p:sp>
            <p:nvSpPr>
              <p:cNvPr id="1160212" name="Rectangle 20"/>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13" name="Text Box 21"/>
              <p:cNvSpPr txBox="1">
                <a:spLocks noChangeArrowheads="1"/>
              </p:cNvSpPr>
              <p:nvPr/>
            </p:nvSpPr>
            <p:spPr bwMode="auto">
              <a:xfrm>
                <a:off x="2198" y="1298"/>
                <a:ext cx="74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主机</a:t>
                </a:r>
              </a:p>
            </p:txBody>
          </p:sp>
        </p:grpSp>
        <p:sp>
          <p:nvSpPr>
            <p:cNvPr id="1160214" name="Line 22"/>
            <p:cNvSpPr>
              <a:spLocks noChangeShapeType="1"/>
            </p:cNvSpPr>
            <p:nvPr/>
          </p:nvSpPr>
          <p:spPr bwMode="auto">
            <a:xfrm flipH="1">
              <a:off x="839" y="1298"/>
              <a:ext cx="816"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0215" name="Line 23"/>
          <p:cNvSpPr>
            <a:spLocks noChangeShapeType="1"/>
          </p:cNvSpPr>
          <p:nvPr/>
        </p:nvSpPr>
        <p:spPr bwMode="auto">
          <a:xfrm>
            <a:off x="3133725" y="1889125"/>
            <a:ext cx="1223963" cy="5048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0216" name="Group 24"/>
          <p:cNvGrpSpPr>
            <a:grpSpLocks/>
          </p:cNvGrpSpPr>
          <p:nvPr/>
        </p:nvGrpSpPr>
        <p:grpSpPr bwMode="auto">
          <a:xfrm>
            <a:off x="6015038" y="1889125"/>
            <a:ext cx="863600" cy="2592388"/>
            <a:chOff x="3470" y="1298"/>
            <a:chExt cx="544" cy="1633"/>
          </a:xfrm>
        </p:grpSpPr>
        <p:grpSp>
          <p:nvGrpSpPr>
            <p:cNvPr id="1160217" name="Group 25"/>
            <p:cNvGrpSpPr>
              <a:grpSpLocks/>
            </p:cNvGrpSpPr>
            <p:nvPr/>
          </p:nvGrpSpPr>
          <p:grpSpPr bwMode="auto">
            <a:xfrm>
              <a:off x="3470" y="1616"/>
              <a:ext cx="317" cy="1315"/>
              <a:chOff x="2064" y="1253"/>
              <a:chExt cx="952" cy="363"/>
            </a:xfrm>
          </p:grpSpPr>
          <p:sp>
            <p:nvSpPr>
              <p:cNvPr id="1160218" name="Rectangle 26"/>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19" name="Text Box 27"/>
              <p:cNvSpPr txBox="1">
                <a:spLocks noChangeArrowheads="1"/>
              </p:cNvSpPr>
              <p:nvPr/>
            </p:nvSpPr>
            <p:spPr bwMode="auto">
              <a:xfrm>
                <a:off x="2199" y="1298"/>
                <a:ext cx="73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应用软件</a:t>
                </a:r>
              </a:p>
            </p:txBody>
          </p:sp>
        </p:grpSp>
        <p:sp>
          <p:nvSpPr>
            <p:cNvPr id="1160220" name="Line 28"/>
            <p:cNvSpPr>
              <a:spLocks noChangeShapeType="1"/>
            </p:cNvSpPr>
            <p:nvPr/>
          </p:nvSpPr>
          <p:spPr bwMode="auto">
            <a:xfrm flipH="1">
              <a:off x="3606" y="1298"/>
              <a:ext cx="408" cy="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0221" name="Group 29"/>
          <p:cNvGrpSpPr>
            <a:grpSpLocks/>
          </p:cNvGrpSpPr>
          <p:nvPr/>
        </p:nvGrpSpPr>
        <p:grpSpPr bwMode="auto">
          <a:xfrm>
            <a:off x="6877050" y="1889125"/>
            <a:ext cx="1655763" cy="2593975"/>
            <a:chOff x="4013" y="2341"/>
            <a:chExt cx="1043" cy="1634"/>
          </a:xfrm>
        </p:grpSpPr>
        <p:grpSp>
          <p:nvGrpSpPr>
            <p:cNvPr id="1160222" name="Group 30"/>
            <p:cNvGrpSpPr>
              <a:grpSpLocks/>
            </p:cNvGrpSpPr>
            <p:nvPr/>
          </p:nvGrpSpPr>
          <p:grpSpPr bwMode="auto">
            <a:xfrm>
              <a:off x="4694" y="2659"/>
              <a:ext cx="362" cy="1316"/>
              <a:chOff x="2064" y="1253"/>
              <a:chExt cx="952" cy="363"/>
            </a:xfrm>
          </p:grpSpPr>
          <p:sp>
            <p:nvSpPr>
              <p:cNvPr id="1160223" name="Rectangle 31"/>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24" name="Text Box 32"/>
              <p:cNvSpPr txBox="1">
                <a:spLocks noChangeArrowheads="1"/>
              </p:cNvSpPr>
              <p:nvPr/>
            </p:nvSpPr>
            <p:spPr bwMode="auto">
              <a:xfrm>
                <a:off x="2201" y="1298"/>
                <a:ext cx="736"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系统软件</a:t>
                </a:r>
              </a:p>
            </p:txBody>
          </p:sp>
        </p:grpSp>
        <p:sp>
          <p:nvSpPr>
            <p:cNvPr id="1160225" name="Line 33"/>
            <p:cNvSpPr>
              <a:spLocks noChangeShapeType="1"/>
            </p:cNvSpPr>
            <p:nvPr/>
          </p:nvSpPr>
          <p:spPr bwMode="auto">
            <a:xfrm>
              <a:off x="4013" y="2341"/>
              <a:ext cx="771" cy="31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60231" name="Group 39"/>
          <p:cNvGrpSpPr>
            <a:grpSpLocks/>
          </p:cNvGrpSpPr>
          <p:nvPr/>
        </p:nvGrpSpPr>
        <p:grpSpPr bwMode="auto">
          <a:xfrm>
            <a:off x="1190625" y="3905250"/>
            <a:ext cx="574675" cy="1149350"/>
            <a:chOff x="2064" y="1253"/>
            <a:chExt cx="952" cy="363"/>
          </a:xfrm>
        </p:grpSpPr>
        <p:sp>
          <p:nvSpPr>
            <p:cNvPr id="1160232" name="Rectangle 40"/>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33" name="Text Box 41"/>
            <p:cNvSpPr txBox="1">
              <a:spLocks noChangeArrowheads="1"/>
            </p:cNvSpPr>
            <p:nvPr/>
          </p:nvSpPr>
          <p:spPr bwMode="auto">
            <a:xfrm>
              <a:off x="2198" y="1298"/>
              <a:ext cx="74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存储器</a:t>
              </a:r>
            </a:p>
          </p:txBody>
        </p:sp>
      </p:grpSp>
      <p:grpSp>
        <p:nvGrpSpPr>
          <p:cNvPr id="1160234" name="Group 42"/>
          <p:cNvGrpSpPr>
            <a:grpSpLocks/>
          </p:cNvGrpSpPr>
          <p:nvPr/>
        </p:nvGrpSpPr>
        <p:grpSpPr bwMode="auto">
          <a:xfrm>
            <a:off x="2414588" y="3905250"/>
            <a:ext cx="574675" cy="1154113"/>
            <a:chOff x="2064" y="1253"/>
            <a:chExt cx="952" cy="363"/>
          </a:xfrm>
        </p:grpSpPr>
        <p:sp>
          <p:nvSpPr>
            <p:cNvPr id="1160235" name="Rectangle 43"/>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36" name="Text Box 44"/>
            <p:cNvSpPr txBox="1">
              <a:spLocks noChangeArrowheads="1"/>
            </p:cNvSpPr>
            <p:nvPr/>
          </p:nvSpPr>
          <p:spPr bwMode="auto">
            <a:xfrm>
              <a:off x="2198" y="1298"/>
              <a:ext cx="7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en-US" altLang="zh-CN" sz="1800">
                  <a:ea typeface="宋体" pitchFamily="2" charset="-122"/>
                </a:rPr>
                <a:t>CPU</a:t>
              </a:r>
            </a:p>
          </p:txBody>
        </p:sp>
      </p:grpSp>
      <p:grpSp>
        <p:nvGrpSpPr>
          <p:cNvPr id="1160237" name="Group 45"/>
          <p:cNvGrpSpPr>
            <a:grpSpLocks/>
          </p:cNvGrpSpPr>
          <p:nvPr/>
        </p:nvGrpSpPr>
        <p:grpSpPr bwMode="auto">
          <a:xfrm>
            <a:off x="3133725" y="5532438"/>
            <a:ext cx="574675" cy="1154112"/>
            <a:chOff x="2064" y="1253"/>
            <a:chExt cx="952" cy="363"/>
          </a:xfrm>
        </p:grpSpPr>
        <p:sp>
          <p:nvSpPr>
            <p:cNvPr id="1160238" name="Rectangle 46"/>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39" name="Text Box 47"/>
            <p:cNvSpPr txBox="1">
              <a:spLocks noChangeArrowheads="1"/>
            </p:cNvSpPr>
            <p:nvPr/>
          </p:nvSpPr>
          <p:spPr bwMode="auto">
            <a:xfrm>
              <a:off x="2198" y="1298"/>
              <a:ext cx="74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控制器</a:t>
              </a:r>
            </a:p>
          </p:txBody>
        </p:sp>
      </p:grpSp>
      <p:grpSp>
        <p:nvGrpSpPr>
          <p:cNvPr id="1160240" name="Group 48"/>
          <p:cNvGrpSpPr>
            <a:grpSpLocks/>
          </p:cNvGrpSpPr>
          <p:nvPr/>
        </p:nvGrpSpPr>
        <p:grpSpPr bwMode="auto">
          <a:xfrm>
            <a:off x="3709988" y="3689350"/>
            <a:ext cx="574675" cy="1441450"/>
            <a:chOff x="2064" y="1253"/>
            <a:chExt cx="952" cy="363"/>
          </a:xfrm>
        </p:grpSpPr>
        <p:sp>
          <p:nvSpPr>
            <p:cNvPr id="1160241" name="Rectangle 49"/>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42" name="Text Box 50"/>
            <p:cNvSpPr txBox="1">
              <a:spLocks noChangeArrowheads="1"/>
            </p:cNvSpPr>
            <p:nvPr/>
          </p:nvSpPr>
          <p:spPr bwMode="auto">
            <a:xfrm>
              <a:off x="2198" y="1298"/>
              <a:ext cx="742"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输入设备</a:t>
              </a:r>
            </a:p>
          </p:txBody>
        </p:sp>
      </p:grpSp>
      <p:grpSp>
        <p:nvGrpSpPr>
          <p:cNvPr id="1160243" name="Group 51"/>
          <p:cNvGrpSpPr>
            <a:grpSpLocks/>
          </p:cNvGrpSpPr>
          <p:nvPr/>
        </p:nvGrpSpPr>
        <p:grpSpPr bwMode="auto">
          <a:xfrm>
            <a:off x="4933950" y="3689350"/>
            <a:ext cx="574675" cy="1403350"/>
            <a:chOff x="2064" y="1253"/>
            <a:chExt cx="952" cy="363"/>
          </a:xfrm>
        </p:grpSpPr>
        <p:sp>
          <p:nvSpPr>
            <p:cNvPr id="1160244" name="Rectangle 52"/>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45" name="Text Box 53"/>
            <p:cNvSpPr txBox="1">
              <a:spLocks noChangeArrowheads="1"/>
            </p:cNvSpPr>
            <p:nvPr/>
          </p:nvSpPr>
          <p:spPr bwMode="auto">
            <a:xfrm>
              <a:off x="2198" y="1298"/>
              <a:ext cx="74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输出设备</a:t>
              </a:r>
            </a:p>
          </p:txBody>
        </p:sp>
      </p:grpSp>
      <p:sp>
        <p:nvSpPr>
          <p:cNvPr id="1160246" name="Line 54"/>
          <p:cNvSpPr>
            <a:spLocks noChangeShapeType="1"/>
          </p:cNvSpPr>
          <p:nvPr/>
        </p:nvSpPr>
        <p:spPr bwMode="auto">
          <a:xfrm flipH="1">
            <a:off x="1477963" y="3328988"/>
            <a:ext cx="431800" cy="6492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0247" name="Line 55"/>
          <p:cNvSpPr>
            <a:spLocks noChangeShapeType="1"/>
          </p:cNvSpPr>
          <p:nvPr/>
        </p:nvSpPr>
        <p:spPr bwMode="auto">
          <a:xfrm flipH="1" flipV="1">
            <a:off x="1982788" y="3328988"/>
            <a:ext cx="792162"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0248" name="Line 56"/>
          <p:cNvSpPr>
            <a:spLocks noChangeShapeType="1"/>
          </p:cNvSpPr>
          <p:nvPr/>
        </p:nvSpPr>
        <p:spPr bwMode="auto">
          <a:xfrm flipH="1" flipV="1">
            <a:off x="4357688" y="3328988"/>
            <a:ext cx="792162"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0249" name="Line 57"/>
          <p:cNvSpPr>
            <a:spLocks noChangeShapeType="1"/>
          </p:cNvSpPr>
          <p:nvPr/>
        </p:nvSpPr>
        <p:spPr bwMode="auto">
          <a:xfrm flipH="1" flipV="1">
            <a:off x="2701925" y="5057775"/>
            <a:ext cx="792163"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0250" name="Group 58"/>
          <p:cNvGrpSpPr>
            <a:grpSpLocks/>
          </p:cNvGrpSpPr>
          <p:nvPr/>
        </p:nvGrpSpPr>
        <p:grpSpPr bwMode="auto">
          <a:xfrm>
            <a:off x="1909763" y="5057775"/>
            <a:ext cx="720725" cy="1624013"/>
            <a:chOff x="884" y="3294"/>
            <a:chExt cx="454" cy="1023"/>
          </a:xfrm>
        </p:grpSpPr>
        <p:grpSp>
          <p:nvGrpSpPr>
            <p:cNvPr id="1160251" name="Group 59"/>
            <p:cNvGrpSpPr>
              <a:grpSpLocks/>
            </p:cNvGrpSpPr>
            <p:nvPr/>
          </p:nvGrpSpPr>
          <p:grpSpPr bwMode="auto">
            <a:xfrm>
              <a:off x="884" y="3593"/>
              <a:ext cx="362" cy="724"/>
              <a:chOff x="2064" y="1253"/>
              <a:chExt cx="952" cy="363"/>
            </a:xfrm>
          </p:grpSpPr>
          <p:sp>
            <p:nvSpPr>
              <p:cNvPr id="1160252" name="Rectangle 60"/>
              <p:cNvSpPr>
                <a:spLocks noChangeArrowheads="1"/>
              </p:cNvSpPr>
              <p:nvPr/>
            </p:nvSpPr>
            <p:spPr bwMode="auto">
              <a:xfrm>
                <a:off x="2064" y="1253"/>
                <a:ext cx="952" cy="363"/>
              </a:xfrm>
              <a:prstGeom prst="rect">
                <a:avLst/>
              </a:prstGeom>
              <a:solidFill>
                <a:schemeClr val="accent1"/>
              </a:solidFill>
              <a:ln w="9525" algn="ctr">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0253" name="Text Box 61"/>
              <p:cNvSpPr txBox="1">
                <a:spLocks noChangeArrowheads="1"/>
              </p:cNvSpPr>
              <p:nvPr/>
            </p:nvSpPr>
            <p:spPr bwMode="auto">
              <a:xfrm>
                <a:off x="2198" y="1298"/>
                <a:ext cx="74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Tx/>
                  <a:buNone/>
                </a:pPr>
                <a:r>
                  <a:rPr lang="zh-CN" altLang="en-US" sz="1800">
                    <a:ea typeface="宋体" pitchFamily="2" charset="-122"/>
                  </a:rPr>
                  <a:t>运算器</a:t>
                </a:r>
              </a:p>
            </p:txBody>
          </p:sp>
        </p:grpSp>
        <p:sp>
          <p:nvSpPr>
            <p:cNvPr id="1160254" name="Line 62"/>
            <p:cNvSpPr>
              <a:spLocks noChangeShapeType="1"/>
            </p:cNvSpPr>
            <p:nvPr/>
          </p:nvSpPr>
          <p:spPr bwMode="auto">
            <a:xfrm flipV="1">
              <a:off x="1111" y="3294"/>
              <a:ext cx="227"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0255" name="Line 63"/>
          <p:cNvSpPr>
            <a:spLocks noChangeShapeType="1"/>
          </p:cNvSpPr>
          <p:nvPr/>
        </p:nvSpPr>
        <p:spPr bwMode="auto">
          <a:xfrm flipV="1">
            <a:off x="3997325" y="3330575"/>
            <a:ext cx="360363"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0256" name="Rectangle 64"/>
          <p:cNvSpPr>
            <a:spLocks noGrp="1" noChangeArrowheads="1"/>
          </p:cNvSpPr>
          <p:nvPr>
            <p:ph type="title"/>
          </p:nvPr>
        </p:nvSpPr>
        <p:spPr>
          <a:xfrm>
            <a:off x="589757" y="128747"/>
            <a:ext cx="1860550" cy="522288"/>
          </a:xfrm>
          <a:noFill/>
          <a:ln/>
        </p:spPr>
        <p:txBody>
          <a:bodyPr anchor="ctr"/>
          <a:lstStyle/>
          <a:p>
            <a:r>
              <a:rPr lang="zh-CN" altLang="en-US" sz="1900" b="1" dirty="0"/>
              <a:t>综合起来</a:t>
            </a:r>
          </a:p>
        </p:txBody>
      </p:sp>
    </p:spTree>
    <p:extLst>
      <p:ext uri="{BB962C8B-B14F-4D97-AF65-F5344CB8AC3E}">
        <p14:creationId xmlns:p14="http://schemas.microsoft.com/office/powerpoint/2010/main" val="39766478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0194"/>
                                        </p:tgtEl>
                                        <p:attrNameLst>
                                          <p:attrName>style.visibility</p:attrName>
                                        </p:attrNameLst>
                                      </p:cBhvr>
                                      <p:to>
                                        <p:strVal val="visible"/>
                                      </p:to>
                                    </p:set>
                                    <p:anim calcmode="lin" valueType="num">
                                      <p:cBhvr additive="base">
                                        <p:cTn id="7" dur="500" fill="hold"/>
                                        <p:tgtEl>
                                          <p:spTgt spid="1160194"/>
                                        </p:tgtEl>
                                        <p:attrNameLst>
                                          <p:attrName>ppt_x</p:attrName>
                                        </p:attrNameLst>
                                      </p:cBhvr>
                                      <p:tavLst>
                                        <p:tav tm="0">
                                          <p:val>
                                            <p:strVal val="#ppt_x"/>
                                          </p:val>
                                        </p:tav>
                                        <p:tav tm="100000">
                                          <p:val>
                                            <p:strVal val="#ppt_x"/>
                                          </p:val>
                                        </p:tav>
                                      </p:tavLst>
                                    </p:anim>
                                    <p:anim calcmode="lin" valueType="num">
                                      <p:cBhvr additive="base">
                                        <p:cTn id="8" dur="500" fill="hold"/>
                                        <p:tgtEl>
                                          <p:spTgt spid="1160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60197"/>
                                        </p:tgtEl>
                                        <p:attrNameLst>
                                          <p:attrName>style.visibility</p:attrName>
                                        </p:attrNameLst>
                                      </p:cBhvr>
                                      <p:to>
                                        <p:strVal val="visible"/>
                                      </p:to>
                                    </p:set>
                                    <p:anim calcmode="lin" valueType="num">
                                      <p:cBhvr additive="base">
                                        <p:cTn id="13" dur="500" fill="hold"/>
                                        <p:tgtEl>
                                          <p:spTgt spid="1160197"/>
                                        </p:tgtEl>
                                        <p:attrNameLst>
                                          <p:attrName>ppt_x</p:attrName>
                                        </p:attrNameLst>
                                      </p:cBhvr>
                                      <p:tavLst>
                                        <p:tav tm="0">
                                          <p:val>
                                            <p:strVal val="#ppt_x"/>
                                          </p:val>
                                        </p:tav>
                                        <p:tav tm="100000">
                                          <p:val>
                                            <p:strVal val="#ppt_x"/>
                                          </p:val>
                                        </p:tav>
                                      </p:tavLst>
                                    </p:anim>
                                    <p:anim calcmode="lin" valueType="num">
                                      <p:cBhvr additive="base">
                                        <p:cTn id="14" dur="500" fill="hold"/>
                                        <p:tgtEl>
                                          <p:spTgt spid="116019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60202"/>
                                        </p:tgtEl>
                                        <p:attrNameLst>
                                          <p:attrName>style.visibility</p:attrName>
                                        </p:attrNameLst>
                                      </p:cBhvr>
                                      <p:to>
                                        <p:strVal val="visible"/>
                                      </p:to>
                                    </p:set>
                                    <p:anim calcmode="lin" valueType="num">
                                      <p:cBhvr additive="base">
                                        <p:cTn id="19" dur="500" fill="hold"/>
                                        <p:tgtEl>
                                          <p:spTgt spid="1160202"/>
                                        </p:tgtEl>
                                        <p:attrNameLst>
                                          <p:attrName>ppt_x</p:attrName>
                                        </p:attrNameLst>
                                      </p:cBhvr>
                                      <p:tavLst>
                                        <p:tav tm="0">
                                          <p:val>
                                            <p:strVal val="#ppt_x"/>
                                          </p:val>
                                        </p:tav>
                                        <p:tav tm="100000">
                                          <p:val>
                                            <p:strVal val="#ppt_x"/>
                                          </p:val>
                                        </p:tav>
                                      </p:tavLst>
                                    </p:anim>
                                    <p:anim calcmode="lin" valueType="num">
                                      <p:cBhvr additive="base">
                                        <p:cTn id="20" dur="500" fill="hold"/>
                                        <p:tgtEl>
                                          <p:spTgt spid="11602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60210"/>
                                        </p:tgtEl>
                                        <p:attrNameLst>
                                          <p:attrName>style.visibility</p:attrName>
                                        </p:attrNameLst>
                                      </p:cBhvr>
                                      <p:to>
                                        <p:strVal val="visible"/>
                                      </p:to>
                                    </p:set>
                                    <p:anim calcmode="lin" valueType="num">
                                      <p:cBhvr additive="base">
                                        <p:cTn id="25" dur="500" fill="hold"/>
                                        <p:tgtEl>
                                          <p:spTgt spid="1160210"/>
                                        </p:tgtEl>
                                        <p:attrNameLst>
                                          <p:attrName>ppt_x</p:attrName>
                                        </p:attrNameLst>
                                      </p:cBhvr>
                                      <p:tavLst>
                                        <p:tav tm="0">
                                          <p:val>
                                            <p:strVal val="#ppt_x"/>
                                          </p:val>
                                        </p:tav>
                                        <p:tav tm="100000">
                                          <p:val>
                                            <p:strVal val="#ppt_x"/>
                                          </p:val>
                                        </p:tav>
                                      </p:tavLst>
                                    </p:anim>
                                    <p:anim calcmode="lin" valueType="num">
                                      <p:cBhvr additive="base">
                                        <p:cTn id="26" dur="500" fill="hold"/>
                                        <p:tgtEl>
                                          <p:spTgt spid="11602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60215"/>
                                        </p:tgtEl>
                                        <p:attrNameLst>
                                          <p:attrName>style.visibility</p:attrName>
                                        </p:attrNameLst>
                                      </p:cBhvr>
                                      <p:to>
                                        <p:strVal val="visible"/>
                                      </p:to>
                                    </p:set>
                                    <p:anim calcmode="lin" valueType="num">
                                      <p:cBhvr additive="base">
                                        <p:cTn id="31" dur="500" fill="hold"/>
                                        <p:tgtEl>
                                          <p:spTgt spid="1160215"/>
                                        </p:tgtEl>
                                        <p:attrNameLst>
                                          <p:attrName>ppt_x</p:attrName>
                                        </p:attrNameLst>
                                      </p:cBhvr>
                                      <p:tavLst>
                                        <p:tav tm="0">
                                          <p:val>
                                            <p:strVal val="#ppt_x"/>
                                          </p:val>
                                        </p:tav>
                                        <p:tav tm="100000">
                                          <p:val>
                                            <p:strVal val="#ppt_x"/>
                                          </p:val>
                                        </p:tav>
                                      </p:tavLst>
                                    </p:anim>
                                    <p:anim calcmode="lin" valueType="num">
                                      <p:cBhvr additive="base">
                                        <p:cTn id="32" dur="500" fill="hold"/>
                                        <p:tgtEl>
                                          <p:spTgt spid="11602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60207"/>
                                        </p:tgtEl>
                                        <p:attrNameLst>
                                          <p:attrName>style.visibility</p:attrName>
                                        </p:attrNameLst>
                                      </p:cBhvr>
                                      <p:to>
                                        <p:strVal val="visible"/>
                                      </p:to>
                                    </p:set>
                                    <p:anim calcmode="lin" valueType="num">
                                      <p:cBhvr additive="base">
                                        <p:cTn id="35" dur="500" fill="hold"/>
                                        <p:tgtEl>
                                          <p:spTgt spid="1160207"/>
                                        </p:tgtEl>
                                        <p:attrNameLst>
                                          <p:attrName>ppt_x</p:attrName>
                                        </p:attrNameLst>
                                      </p:cBhvr>
                                      <p:tavLst>
                                        <p:tav tm="0">
                                          <p:val>
                                            <p:strVal val="#ppt_x"/>
                                          </p:val>
                                        </p:tav>
                                        <p:tav tm="100000">
                                          <p:val>
                                            <p:strVal val="#ppt_x"/>
                                          </p:val>
                                        </p:tav>
                                      </p:tavLst>
                                    </p:anim>
                                    <p:anim calcmode="lin" valueType="num">
                                      <p:cBhvr additive="base">
                                        <p:cTn id="36" dur="500" fill="hold"/>
                                        <p:tgtEl>
                                          <p:spTgt spid="116020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60246"/>
                                        </p:tgtEl>
                                        <p:attrNameLst>
                                          <p:attrName>style.visibility</p:attrName>
                                        </p:attrNameLst>
                                      </p:cBhvr>
                                      <p:to>
                                        <p:strVal val="visible"/>
                                      </p:to>
                                    </p:set>
                                    <p:anim calcmode="lin" valueType="num">
                                      <p:cBhvr additive="base">
                                        <p:cTn id="41" dur="500" fill="hold"/>
                                        <p:tgtEl>
                                          <p:spTgt spid="1160246"/>
                                        </p:tgtEl>
                                        <p:attrNameLst>
                                          <p:attrName>ppt_x</p:attrName>
                                        </p:attrNameLst>
                                      </p:cBhvr>
                                      <p:tavLst>
                                        <p:tav tm="0">
                                          <p:val>
                                            <p:strVal val="#ppt_x"/>
                                          </p:val>
                                        </p:tav>
                                        <p:tav tm="100000">
                                          <p:val>
                                            <p:strVal val="#ppt_x"/>
                                          </p:val>
                                        </p:tav>
                                      </p:tavLst>
                                    </p:anim>
                                    <p:anim calcmode="lin" valueType="num">
                                      <p:cBhvr additive="base">
                                        <p:cTn id="42" dur="500" fill="hold"/>
                                        <p:tgtEl>
                                          <p:spTgt spid="116024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60231"/>
                                        </p:tgtEl>
                                        <p:attrNameLst>
                                          <p:attrName>style.visibility</p:attrName>
                                        </p:attrNameLst>
                                      </p:cBhvr>
                                      <p:to>
                                        <p:strVal val="visible"/>
                                      </p:to>
                                    </p:set>
                                    <p:anim calcmode="lin" valueType="num">
                                      <p:cBhvr additive="base">
                                        <p:cTn id="45" dur="500" fill="hold"/>
                                        <p:tgtEl>
                                          <p:spTgt spid="1160231"/>
                                        </p:tgtEl>
                                        <p:attrNameLst>
                                          <p:attrName>ppt_x</p:attrName>
                                        </p:attrNameLst>
                                      </p:cBhvr>
                                      <p:tavLst>
                                        <p:tav tm="0">
                                          <p:val>
                                            <p:strVal val="#ppt_x"/>
                                          </p:val>
                                        </p:tav>
                                        <p:tav tm="100000">
                                          <p:val>
                                            <p:strVal val="#ppt_x"/>
                                          </p:val>
                                        </p:tav>
                                      </p:tavLst>
                                    </p:anim>
                                    <p:anim calcmode="lin" valueType="num">
                                      <p:cBhvr additive="base">
                                        <p:cTn id="46" dur="500" fill="hold"/>
                                        <p:tgtEl>
                                          <p:spTgt spid="116023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160234"/>
                                        </p:tgtEl>
                                        <p:attrNameLst>
                                          <p:attrName>style.visibility</p:attrName>
                                        </p:attrNameLst>
                                      </p:cBhvr>
                                      <p:to>
                                        <p:strVal val="visible"/>
                                      </p:to>
                                    </p:set>
                                    <p:anim calcmode="lin" valueType="num">
                                      <p:cBhvr additive="base">
                                        <p:cTn id="51" dur="500" fill="hold"/>
                                        <p:tgtEl>
                                          <p:spTgt spid="1160234"/>
                                        </p:tgtEl>
                                        <p:attrNameLst>
                                          <p:attrName>ppt_x</p:attrName>
                                        </p:attrNameLst>
                                      </p:cBhvr>
                                      <p:tavLst>
                                        <p:tav tm="0">
                                          <p:val>
                                            <p:strVal val="#ppt_x"/>
                                          </p:val>
                                        </p:tav>
                                        <p:tav tm="100000">
                                          <p:val>
                                            <p:strVal val="#ppt_x"/>
                                          </p:val>
                                        </p:tav>
                                      </p:tavLst>
                                    </p:anim>
                                    <p:anim calcmode="lin" valueType="num">
                                      <p:cBhvr additive="base">
                                        <p:cTn id="52" dur="500" fill="hold"/>
                                        <p:tgtEl>
                                          <p:spTgt spid="116023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60247"/>
                                        </p:tgtEl>
                                        <p:attrNameLst>
                                          <p:attrName>style.visibility</p:attrName>
                                        </p:attrNameLst>
                                      </p:cBhvr>
                                      <p:to>
                                        <p:strVal val="visible"/>
                                      </p:to>
                                    </p:set>
                                    <p:anim calcmode="lin" valueType="num">
                                      <p:cBhvr additive="base">
                                        <p:cTn id="55" dur="500" fill="hold"/>
                                        <p:tgtEl>
                                          <p:spTgt spid="1160247"/>
                                        </p:tgtEl>
                                        <p:attrNameLst>
                                          <p:attrName>ppt_x</p:attrName>
                                        </p:attrNameLst>
                                      </p:cBhvr>
                                      <p:tavLst>
                                        <p:tav tm="0">
                                          <p:val>
                                            <p:strVal val="#ppt_x"/>
                                          </p:val>
                                        </p:tav>
                                        <p:tav tm="100000">
                                          <p:val>
                                            <p:strVal val="#ppt_x"/>
                                          </p:val>
                                        </p:tav>
                                      </p:tavLst>
                                    </p:anim>
                                    <p:anim calcmode="lin" valueType="num">
                                      <p:cBhvr additive="base">
                                        <p:cTn id="56" dur="500" fill="hold"/>
                                        <p:tgtEl>
                                          <p:spTgt spid="116024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60255"/>
                                        </p:tgtEl>
                                        <p:attrNameLst>
                                          <p:attrName>style.visibility</p:attrName>
                                        </p:attrNameLst>
                                      </p:cBhvr>
                                      <p:to>
                                        <p:strVal val="visible"/>
                                      </p:to>
                                    </p:set>
                                    <p:anim calcmode="lin" valueType="num">
                                      <p:cBhvr additive="base">
                                        <p:cTn id="61" dur="500" fill="hold"/>
                                        <p:tgtEl>
                                          <p:spTgt spid="1160255"/>
                                        </p:tgtEl>
                                        <p:attrNameLst>
                                          <p:attrName>ppt_x</p:attrName>
                                        </p:attrNameLst>
                                      </p:cBhvr>
                                      <p:tavLst>
                                        <p:tav tm="0">
                                          <p:val>
                                            <p:strVal val="#ppt_x"/>
                                          </p:val>
                                        </p:tav>
                                        <p:tav tm="100000">
                                          <p:val>
                                            <p:strVal val="#ppt_x"/>
                                          </p:val>
                                        </p:tav>
                                      </p:tavLst>
                                    </p:anim>
                                    <p:anim calcmode="lin" valueType="num">
                                      <p:cBhvr additive="base">
                                        <p:cTn id="62" dur="500" fill="hold"/>
                                        <p:tgtEl>
                                          <p:spTgt spid="116025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160240"/>
                                        </p:tgtEl>
                                        <p:attrNameLst>
                                          <p:attrName>style.visibility</p:attrName>
                                        </p:attrNameLst>
                                      </p:cBhvr>
                                      <p:to>
                                        <p:strVal val="visible"/>
                                      </p:to>
                                    </p:set>
                                    <p:anim calcmode="lin" valueType="num">
                                      <p:cBhvr additive="base">
                                        <p:cTn id="65" dur="500" fill="hold"/>
                                        <p:tgtEl>
                                          <p:spTgt spid="1160240"/>
                                        </p:tgtEl>
                                        <p:attrNameLst>
                                          <p:attrName>ppt_x</p:attrName>
                                        </p:attrNameLst>
                                      </p:cBhvr>
                                      <p:tavLst>
                                        <p:tav tm="0">
                                          <p:val>
                                            <p:strVal val="#ppt_x"/>
                                          </p:val>
                                        </p:tav>
                                        <p:tav tm="100000">
                                          <p:val>
                                            <p:strVal val="#ppt_x"/>
                                          </p:val>
                                        </p:tav>
                                      </p:tavLst>
                                    </p:anim>
                                    <p:anim calcmode="lin" valueType="num">
                                      <p:cBhvr additive="base">
                                        <p:cTn id="66" dur="500" fill="hold"/>
                                        <p:tgtEl>
                                          <p:spTgt spid="1160240"/>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160248"/>
                                        </p:tgtEl>
                                        <p:attrNameLst>
                                          <p:attrName>style.visibility</p:attrName>
                                        </p:attrNameLst>
                                      </p:cBhvr>
                                      <p:to>
                                        <p:strVal val="visible"/>
                                      </p:to>
                                    </p:set>
                                    <p:anim calcmode="lin" valueType="num">
                                      <p:cBhvr additive="base">
                                        <p:cTn id="71" dur="500" fill="hold"/>
                                        <p:tgtEl>
                                          <p:spTgt spid="1160248"/>
                                        </p:tgtEl>
                                        <p:attrNameLst>
                                          <p:attrName>ppt_x</p:attrName>
                                        </p:attrNameLst>
                                      </p:cBhvr>
                                      <p:tavLst>
                                        <p:tav tm="0">
                                          <p:val>
                                            <p:strVal val="#ppt_x"/>
                                          </p:val>
                                        </p:tav>
                                        <p:tav tm="100000">
                                          <p:val>
                                            <p:strVal val="#ppt_x"/>
                                          </p:val>
                                        </p:tav>
                                      </p:tavLst>
                                    </p:anim>
                                    <p:anim calcmode="lin" valueType="num">
                                      <p:cBhvr additive="base">
                                        <p:cTn id="72" dur="500" fill="hold"/>
                                        <p:tgtEl>
                                          <p:spTgt spid="1160248"/>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160243"/>
                                        </p:tgtEl>
                                        <p:attrNameLst>
                                          <p:attrName>style.visibility</p:attrName>
                                        </p:attrNameLst>
                                      </p:cBhvr>
                                      <p:to>
                                        <p:strVal val="visible"/>
                                      </p:to>
                                    </p:set>
                                    <p:anim calcmode="lin" valueType="num">
                                      <p:cBhvr additive="base">
                                        <p:cTn id="75" dur="500" fill="hold"/>
                                        <p:tgtEl>
                                          <p:spTgt spid="1160243"/>
                                        </p:tgtEl>
                                        <p:attrNameLst>
                                          <p:attrName>ppt_x</p:attrName>
                                        </p:attrNameLst>
                                      </p:cBhvr>
                                      <p:tavLst>
                                        <p:tav tm="0">
                                          <p:val>
                                            <p:strVal val="#ppt_x"/>
                                          </p:val>
                                        </p:tav>
                                        <p:tav tm="100000">
                                          <p:val>
                                            <p:strVal val="#ppt_x"/>
                                          </p:val>
                                        </p:tav>
                                      </p:tavLst>
                                    </p:anim>
                                    <p:anim calcmode="lin" valueType="num">
                                      <p:cBhvr additive="base">
                                        <p:cTn id="76" dur="500" fill="hold"/>
                                        <p:tgtEl>
                                          <p:spTgt spid="1160243"/>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1160250"/>
                                        </p:tgtEl>
                                        <p:attrNameLst>
                                          <p:attrName>style.visibility</p:attrName>
                                        </p:attrNameLst>
                                      </p:cBhvr>
                                      <p:to>
                                        <p:strVal val="visible"/>
                                      </p:to>
                                    </p:set>
                                    <p:anim calcmode="lin" valueType="num">
                                      <p:cBhvr additive="base">
                                        <p:cTn id="81" dur="500" fill="hold"/>
                                        <p:tgtEl>
                                          <p:spTgt spid="1160250"/>
                                        </p:tgtEl>
                                        <p:attrNameLst>
                                          <p:attrName>ppt_x</p:attrName>
                                        </p:attrNameLst>
                                      </p:cBhvr>
                                      <p:tavLst>
                                        <p:tav tm="0">
                                          <p:val>
                                            <p:strVal val="#ppt_x"/>
                                          </p:val>
                                        </p:tav>
                                        <p:tav tm="100000">
                                          <p:val>
                                            <p:strVal val="#ppt_x"/>
                                          </p:val>
                                        </p:tav>
                                      </p:tavLst>
                                    </p:anim>
                                    <p:anim calcmode="lin" valueType="num">
                                      <p:cBhvr additive="base">
                                        <p:cTn id="82" dur="500" fill="hold"/>
                                        <p:tgtEl>
                                          <p:spTgt spid="1160250"/>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60249"/>
                                        </p:tgtEl>
                                        <p:attrNameLst>
                                          <p:attrName>style.visibility</p:attrName>
                                        </p:attrNameLst>
                                      </p:cBhvr>
                                      <p:to>
                                        <p:strVal val="visible"/>
                                      </p:to>
                                    </p:set>
                                    <p:anim calcmode="lin" valueType="num">
                                      <p:cBhvr additive="base">
                                        <p:cTn id="87" dur="500" fill="hold"/>
                                        <p:tgtEl>
                                          <p:spTgt spid="1160249"/>
                                        </p:tgtEl>
                                        <p:attrNameLst>
                                          <p:attrName>ppt_x</p:attrName>
                                        </p:attrNameLst>
                                      </p:cBhvr>
                                      <p:tavLst>
                                        <p:tav tm="0">
                                          <p:val>
                                            <p:strVal val="#ppt_x"/>
                                          </p:val>
                                        </p:tav>
                                        <p:tav tm="100000">
                                          <p:val>
                                            <p:strVal val="#ppt_x"/>
                                          </p:val>
                                        </p:tav>
                                      </p:tavLst>
                                    </p:anim>
                                    <p:anim calcmode="lin" valueType="num">
                                      <p:cBhvr additive="base">
                                        <p:cTn id="88" dur="500" fill="hold"/>
                                        <p:tgtEl>
                                          <p:spTgt spid="116024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160237"/>
                                        </p:tgtEl>
                                        <p:attrNameLst>
                                          <p:attrName>style.visibility</p:attrName>
                                        </p:attrNameLst>
                                      </p:cBhvr>
                                      <p:to>
                                        <p:strVal val="visible"/>
                                      </p:to>
                                    </p:set>
                                    <p:anim calcmode="lin" valueType="num">
                                      <p:cBhvr additive="base">
                                        <p:cTn id="91" dur="500" fill="hold"/>
                                        <p:tgtEl>
                                          <p:spTgt spid="1160237"/>
                                        </p:tgtEl>
                                        <p:attrNameLst>
                                          <p:attrName>ppt_x</p:attrName>
                                        </p:attrNameLst>
                                      </p:cBhvr>
                                      <p:tavLst>
                                        <p:tav tm="0">
                                          <p:val>
                                            <p:strVal val="#ppt_x"/>
                                          </p:val>
                                        </p:tav>
                                        <p:tav tm="100000">
                                          <p:val>
                                            <p:strVal val="#ppt_x"/>
                                          </p:val>
                                        </p:tav>
                                      </p:tavLst>
                                    </p:anim>
                                    <p:anim calcmode="lin" valueType="num">
                                      <p:cBhvr additive="base">
                                        <p:cTn id="92" dur="500" fill="hold"/>
                                        <p:tgtEl>
                                          <p:spTgt spid="1160237"/>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1160216"/>
                                        </p:tgtEl>
                                        <p:attrNameLst>
                                          <p:attrName>style.visibility</p:attrName>
                                        </p:attrNameLst>
                                      </p:cBhvr>
                                      <p:to>
                                        <p:strVal val="visible"/>
                                      </p:to>
                                    </p:set>
                                    <p:anim calcmode="lin" valueType="num">
                                      <p:cBhvr additive="base">
                                        <p:cTn id="97" dur="500" fill="hold"/>
                                        <p:tgtEl>
                                          <p:spTgt spid="1160216"/>
                                        </p:tgtEl>
                                        <p:attrNameLst>
                                          <p:attrName>ppt_x</p:attrName>
                                        </p:attrNameLst>
                                      </p:cBhvr>
                                      <p:tavLst>
                                        <p:tav tm="0">
                                          <p:val>
                                            <p:strVal val="#ppt_x"/>
                                          </p:val>
                                        </p:tav>
                                        <p:tav tm="100000">
                                          <p:val>
                                            <p:strVal val="#ppt_x"/>
                                          </p:val>
                                        </p:tav>
                                      </p:tavLst>
                                    </p:anim>
                                    <p:anim calcmode="lin" valueType="num">
                                      <p:cBhvr additive="base">
                                        <p:cTn id="98" dur="500" fill="hold"/>
                                        <p:tgtEl>
                                          <p:spTgt spid="1160216"/>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1160221"/>
                                        </p:tgtEl>
                                        <p:attrNameLst>
                                          <p:attrName>style.visibility</p:attrName>
                                        </p:attrNameLst>
                                      </p:cBhvr>
                                      <p:to>
                                        <p:strVal val="visible"/>
                                      </p:to>
                                    </p:set>
                                    <p:anim calcmode="lin" valueType="num">
                                      <p:cBhvr additive="base">
                                        <p:cTn id="103" dur="500" fill="hold"/>
                                        <p:tgtEl>
                                          <p:spTgt spid="1160221"/>
                                        </p:tgtEl>
                                        <p:attrNameLst>
                                          <p:attrName>ppt_x</p:attrName>
                                        </p:attrNameLst>
                                      </p:cBhvr>
                                      <p:tavLst>
                                        <p:tav tm="0">
                                          <p:val>
                                            <p:strVal val="#ppt_x"/>
                                          </p:val>
                                        </p:tav>
                                        <p:tav tm="100000">
                                          <p:val>
                                            <p:strVal val="#ppt_x"/>
                                          </p:val>
                                        </p:tav>
                                      </p:tavLst>
                                    </p:anim>
                                    <p:anim calcmode="lin" valueType="num">
                                      <p:cBhvr additive="base">
                                        <p:cTn id="104" dur="500" fill="hold"/>
                                        <p:tgtEl>
                                          <p:spTgt spid="1160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215" grpId="0" animBg="1"/>
      <p:bldP spid="1160246" grpId="0" animBg="1"/>
      <p:bldP spid="1160247" grpId="0" animBg="1"/>
      <p:bldP spid="1160248" grpId="0" animBg="1"/>
      <p:bldP spid="1160249" grpId="0" animBg="1"/>
      <p:bldP spid="116025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bwMode="auto">
          <a:xfrm>
            <a:off x="94781" y="2526"/>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
        <p:nvSpPr>
          <p:cNvPr id="4" name="矩形 3"/>
          <p:cNvSpPr/>
          <p:nvPr/>
        </p:nvSpPr>
        <p:spPr>
          <a:xfrm>
            <a:off x="647475" y="2294102"/>
            <a:ext cx="7984437" cy="1932837"/>
          </a:xfrm>
          <a:prstGeom prst="rect">
            <a:avLst/>
          </a:prstGeom>
        </p:spPr>
        <p:txBody>
          <a:bodyPr wrap="square">
            <a:spAutoFit/>
          </a:bodyPr>
          <a:lstStyle/>
          <a:p>
            <a:pPr algn="just">
              <a:lnSpc>
                <a:spcPct val="130000"/>
              </a:lnSpc>
            </a:pPr>
            <a:endParaRPr kumimoji="1" lang="en-US" altLang="zh-CN" b="1" dirty="0" smtClean="0">
              <a:solidFill>
                <a:srgbClr val="000000"/>
              </a:solidFill>
              <a:latin typeface="楷体_GB2312" pitchFamily="49" charset="-122"/>
              <a:ea typeface="楷体_GB2312" pitchFamily="49" charset="-122"/>
            </a:endParaRPr>
          </a:p>
          <a:p>
            <a:pPr marL="457200" indent="-457200" algn="just">
              <a:lnSpc>
                <a:spcPct val="130000"/>
              </a:lnSpc>
              <a:buFont typeface="Wingdings" panose="05000000000000000000" pitchFamily="2" charset="2"/>
              <a:buChar char="p"/>
            </a:pPr>
            <a:r>
              <a:rPr kumimoji="1" lang="zh-CN" altLang="en-US" sz="2800" b="1" dirty="0" smtClean="0">
                <a:solidFill>
                  <a:srgbClr val="000000"/>
                </a:solidFill>
                <a:latin typeface="楷体_GB2312" pitchFamily="49" charset="-122"/>
                <a:ea typeface="楷体_GB2312" pitchFamily="49" charset="-122"/>
              </a:rPr>
              <a:t>重点：计算机</a:t>
            </a:r>
            <a:r>
              <a:rPr kumimoji="1" lang="zh-CN" altLang="en-US" sz="2800" b="1" dirty="0">
                <a:solidFill>
                  <a:srgbClr val="FF0000"/>
                </a:solidFill>
                <a:latin typeface="楷体_GB2312" pitchFamily="49" charset="-122"/>
                <a:ea typeface="楷体_GB2312" pitchFamily="49" charset="-122"/>
              </a:rPr>
              <a:t>硬件</a:t>
            </a:r>
            <a:r>
              <a:rPr kumimoji="1" lang="zh-CN" altLang="en-US" sz="2800" b="1" dirty="0">
                <a:solidFill>
                  <a:srgbClr val="000000"/>
                </a:solidFill>
                <a:latin typeface="楷体_GB2312" pitchFamily="49" charset="-122"/>
                <a:ea typeface="楷体_GB2312" pitchFamily="49" charset="-122"/>
              </a:rPr>
              <a:t>技术的</a:t>
            </a:r>
            <a:r>
              <a:rPr kumimoji="1" lang="zh-CN" altLang="en-US" sz="2800" b="1" dirty="0">
                <a:solidFill>
                  <a:srgbClr val="FF0000"/>
                </a:solidFill>
                <a:latin typeface="楷体_GB2312" pitchFamily="49" charset="-122"/>
                <a:ea typeface="楷体_GB2312" pitchFamily="49" charset="-122"/>
              </a:rPr>
              <a:t>基础</a:t>
            </a:r>
            <a:r>
              <a:rPr kumimoji="1" lang="zh-CN" altLang="en-US" sz="2800" b="1" dirty="0" smtClean="0">
                <a:solidFill>
                  <a:srgbClr val="FF0000"/>
                </a:solidFill>
                <a:latin typeface="楷体_GB2312" pitchFamily="49" charset="-122"/>
                <a:ea typeface="楷体_GB2312" pitchFamily="49" charset="-122"/>
              </a:rPr>
              <a:t>知识</a:t>
            </a:r>
            <a:r>
              <a:rPr kumimoji="1" lang="zh-CN" altLang="en-US" sz="2800" b="1" dirty="0">
                <a:solidFill>
                  <a:srgbClr val="000000"/>
                </a:solidFill>
                <a:latin typeface="楷体_GB2312" pitchFamily="49" charset="-122"/>
                <a:ea typeface="楷体_GB2312" pitchFamily="49" charset="-122"/>
              </a:rPr>
              <a:t>、</a:t>
            </a:r>
            <a:r>
              <a:rPr kumimoji="1" lang="zh-CN" altLang="en-US" sz="2800" b="1" dirty="0" smtClean="0">
                <a:solidFill>
                  <a:srgbClr val="FF0000"/>
                </a:solidFill>
                <a:latin typeface="楷体_GB2312" pitchFamily="49" charset="-122"/>
                <a:ea typeface="楷体_GB2312" pitchFamily="49" charset="-122"/>
              </a:rPr>
              <a:t>基本思想</a:t>
            </a:r>
            <a:r>
              <a:rPr kumimoji="1" lang="zh-CN" altLang="en-US" sz="2800" b="1" dirty="0" smtClean="0">
                <a:solidFill>
                  <a:srgbClr val="000000"/>
                </a:solidFill>
                <a:latin typeface="楷体_GB2312" pitchFamily="49" charset="-122"/>
                <a:ea typeface="楷体_GB2312" pitchFamily="49" charset="-122"/>
              </a:rPr>
              <a:t>、</a:t>
            </a:r>
            <a:r>
              <a:rPr kumimoji="1" lang="zh-CN" altLang="en-US" sz="2800" b="1" dirty="0" smtClean="0">
                <a:solidFill>
                  <a:srgbClr val="FF0000"/>
                </a:solidFill>
                <a:latin typeface="楷体_GB2312" pitchFamily="49" charset="-122"/>
                <a:ea typeface="楷体_GB2312" pitchFamily="49" charset="-122"/>
              </a:rPr>
              <a:t>基本方法</a:t>
            </a:r>
            <a:endParaRPr kumimoji="1" lang="en-US" altLang="zh-CN" sz="2800" b="1" dirty="0" smtClean="0">
              <a:solidFill>
                <a:srgbClr val="FF0000"/>
              </a:solidFill>
              <a:latin typeface="楷体_GB2312" pitchFamily="49" charset="-122"/>
              <a:ea typeface="楷体_GB2312" pitchFamily="49" charset="-122"/>
            </a:endParaRPr>
          </a:p>
          <a:p>
            <a:pPr algn="just">
              <a:lnSpc>
                <a:spcPct val="130000"/>
              </a:lnSpc>
            </a:pPr>
            <a:endParaRPr kumimoji="1" lang="en-US" altLang="zh-CN" b="1" dirty="0">
              <a:solidFill>
                <a:srgbClr val="000000"/>
              </a:solidFill>
              <a:latin typeface="楷体_GB2312" pitchFamily="49" charset="-122"/>
              <a:ea typeface="楷体_GB2312" pitchFamily="49" charset="-122"/>
            </a:endParaRPr>
          </a:p>
        </p:txBody>
      </p:sp>
      <p:sp>
        <p:nvSpPr>
          <p:cNvPr id="3" name="矩形 2"/>
          <p:cNvSpPr/>
          <p:nvPr/>
        </p:nvSpPr>
        <p:spPr>
          <a:xfrm>
            <a:off x="1187624" y="3861048"/>
            <a:ext cx="525658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硬件特征：实际装置，摸得着看得见</a:t>
            </a:r>
            <a:r>
              <a:rPr lang="zh-CN" altLang="en-US" dirty="0" smtClean="0"/>
              <a:t>。</a:t>
            </a:r>
            <a:endParaRPr lang="zh-CN" altLang="en-US" dirty="0"/>
          </a:p>
        </p:txBody>
      </p:sp>
      <p:sp>
        <p:nvSpPr>
          <p:cNvPr id="2" name="矩形 1"/>
          <p:cNvSpPr/>
          <p:nvPr/>
        </p:nvSpPr>
        <p:spPr>
          <a:xfrm>
            <a:off x="323528" y="1093773"/>
            <a:ext cx="7344816" cy="735394"/>
          </a:xfrm>
          <a:prstGeom prst="rect">
            <a:avLst/>
          </a:prstGeom>
        </p:spPr>
        <p:txBody>
          <a:bodyPr wrap="square">
            <a:spAutoFit/>
          </a:bodyPr>
          <a:lstStyle/>
          <a:p>
            <a:pPr lvl="1" eaLnBrk="1" hangingPunct="1">
              <a:lnSpc>
                <a:spcPct val="150000"/>
              </a:lnSpc>
            </a:pPr>
            <a:r>
              <a:rPr lang="en-US" altLang="zh-CN" sz="3200" dirty="0"/>
              <a:t>1</a:t>
            </a:r>
            <a:r>
              <a:rPr lang="zh-CN" altLang="en-US" sz="3200" dirty="0"/>
              <a:t>）</a:t>
            </a:r>
            <a:r>
              <a:rPr lang="en-US" altLang="zh-CN" sz="3200" dirty="0"/>
              <a:t> </a:t>
            </a:r>
            <a:r>
              <a:rPr lang="zh-CN" altLang="en-US" sz="3200" dirty="0"/>
              <a:t>计算机组成原理是学习什么的？</a:t>
            </a:r>
            <a:endParaRPr lang="en-US" altLang="zh-CN" sz="3200" dirty="0"/>
          </a:p>
        </p:txBody>
      </p:sp>
      <p:sp>
        <p:nvSpPr>
          <p:cNvPr id="5" name="矩形 4"/>
          <p:cNvSpPr/>
          <p:nvPr/>
        </p:nvSpPr>
        <p:spPr>
          <a:xfrm>
            <a:off x="1192560" y="5063511"/>
            <a:ext cx="76603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FF"/>
                </a:solidFill>
                <a:latin typeface="华文楷体" pitchFamily="2" charset="-122"/>
                <a:ea typeface="华文楷体" pitchFamily="2" charset="-122"/>
              </a:rPr>
              <a:t>不该把计算机硬件系统看作为电视机一样的产品，开一下电源选选台能看节目了就行了</a:t>
            </a:r>
            <a:endParaRPr lang="zh-CN" altLang="en-US" sz="2400" dirty="0"/>
          </a:p>
        </p:txBody>
      </p:sp>
      <p:sp>
        <p:nvSpPr>
          <p:cNvPr id="6" name="矩形 5"/>
          <p:cNvSpPr/>
          <p:nvPr/>
        </p:nvSpPr>
        <p:spPr>
          <a:xfrm>
            <a:off x="1331640" y="1829167"/>
            <a:ext cx="7521232" cy="954107"/>
          </a:xfrm>
          <a:prstGeom prst="rect">
            <a:avLst/>
          </a:prstGeom>
        </p:spPr>
        <p:txBody>
          <a:bodyPr wrap="square">
            <a:spAutoFit/>
          </a:bodyPr>
          <a:lstStyle/>
          <a:p>
            <a:r>
              <a:rPr lang="zh-CN" altLang="en-US" sz="2800" b="1" dirty="0">
                <a:latin typeface="华文楷体" pitchFamily="2" charset="-122"/>
                <a:ea typeface="华文楷体" pitchFamily="2" charset="-122"/>
              </a:rPr>
              <a:t>一门</a:t>
            </a:r>
            <a:r>
              <a:rPr lang="zh-CN" altLang="en-US" sz="2800" b="1" dirty="0">
                <a:solidFill>
                  <a:srgbClr val="FF0000"/>
                </a:solidFill>
                <a:latin typeface="华文楷体" pitchFamily="2" charset="-122"/>
                <a:ea typeface="华文楷体" pitchFamily="2" charset="-122"/>
              </a:rPr>
              <a:t>硬件</a:t>
            </a:r>
            <a:r>
              <a:rPr lang="zh-CN" altLang="en-US" sz="2800" b="1" dirty="0">
                <a:latin typeface="华文楷体" pitchFamily="2" charset="-122"/>
                <a:ea typeface="华文楷体" pitchFamily="2" charset="-122"/>
              </a:rPr>
              <a:t>内容</a:t>
            </a:r>
            <a:r>
              <a:rPr lang="zh-CN" altLang="en-US" sz="2800" b="1" dirty="0">
                <a:solidFill>
                  <a:srgbClr val="FF0000"/>
                </a:solidFill>
                <a:latin typeface="华文楷体" pitchFamily="2" charset="-122"/>
                <a:ea typeface="华文楷体" pitchFamily="2" charset="-122"/>
              </a:rPr>
              <a:t>为主</a:t>
            </a:r>
            <a:r>
              <a:rPr lang="zh-CN" altLang="en-US" sz="2800" b="1" dirty="0">
                <a:latin typeface="华文楷体" pitchFamily="2" charset="-122"/>
                <a:ea typeface="华文楷体" pitchFamily="2" charset="-122"/>
              </a:rPr>
              <a:t>的课程，但需要兼顾一点基础软件的课程</a:t>
            </a:r>
            <a:endParaRPr lang="zh-CN" altLang="en-US"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5"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764704"/>
            <a:ext cx="8229600" cy="923925"/>
          </a:xfrm>
        </p:spPr>
        <p:txBody>
          <a:bodyPr/>
          <a:lstStyle/>
          <a:p>
            <a:r>
              <a:rPr lang="zh-CN" altLang="zh-CN" sz="3400" b="1" dirty="0" smtClean="0"/>
              <a:t>一般用户观察到的计算机</a:t>
            </a:r>
          </a:p>
        </p:txBody>
      </p:sp>
      <p:pic>
        <p:nvPicPr>
          <p:cNvPr id="18435" name="Picture 3" descr="t1-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97013" y="1844675"/>
            <a:ext cx="5741987" cy="430688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2"/>
          <p:cNvSpPr txBox="1">
            <a:spLocks noChangeArrowheads="1"/>
          </p:cNvSpPr>
          <p:nvPr/>
        </p:nvSpPr>
        <p:spPr>
          <a:xfrm>
            <a:off x="-24760" y="116632"/>
            <a:ext cx="8485192" cy="900100"/>
          </a:xfrm>
          <a:prstGeom prst="rect">
            <a:avLst/>
          </a:prstGeom>
        </p:spPr>
        <p:txBody>
          <a:bodyPr vert="horz" lIns="91440" tIns="45720" rIns="91440" bIns="45720" rtlCol="0" anchor="ctr">
            <a:normAutofit fontScale="67500" lnSpcReduction="20000"/>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eaLnBrk="1" hangingPunct="1"/>
            <a:r>
              <a:rPr lang="zh-CN" altLang="en-US" sz="3200" kern="0" dirty="0" smtClean="0">
                <a:latin typeface="黑体" pitchFamily="49" charset="-122"/>
                <a:ea typeface="黑体" pitchFamily="49" charset="-122"/>
              </a:rPr>
              <a:t>　　</a:t>
            </a:r>
            <a:r>
              <a:rPr lang="zh-CN" altLang="en-US" sz="3700" b="1" kern="0" dirty="0" smtClean="0">
                <a:latin typeface="黑体" pitchFamily="49" charset="-122"/>
                <a:ea typeface="黑体" pitchFamily="49" charset="-122"/>
              </a:rPr>
              <a:t>　</a:t>
            </a:r>
            <a:r>
              <a:rPr lang="en-US" altLang="zh-CN" sz="3700" b="1" kern="0" dirty="0" smtClean="0">
                <a:latin typeface="黑体" pitchFamily="49" charset="-122"/>
                <a:ea typeface="黑体" pitchFamily="49" charset="-122"/>
              </a:rPr>
              <a:t>§1.3.1  </a:t>
            </a:r>
            <a:r>
              <a:rPr lang="zh-CN" altLang="en-US" sz="3700" b="1" kern="0" dirty="0" smtClean="0">
                <a:latin typeface="黑体" pitchFamily="49" charset="-122"/>
                <a:ea typeface="黑体" pitchFamily="49" charset="-122"/>
              </a:rPr>
              <a:t>计算机系统的层次结构</a:t>
            </a:r>
            <a:r>
              <a:rPr lang="zh-CN" altLang="en-US" sz="3400" b="1" kern="0" dirty="0" smtClean="0"/>
              <a:t/>
            </a:r>
            <a:br>
              <a:rPr lang="zh-CN" altLang="en-US" sz="3400" b="1" kern="0" dirty="0" smtClean="0"/>
            </a:br>
            <a:r>
              <a:rPr lang="zh-CN" altLang="en-US" sz="3400" kern="0" dirty="0" smtClean="0"/>
              <a:t/>
            </a:r>
            <a:br>
              <a:rPr lang="zh-CN" altLang="en-US" sz="3400" kern="0" dirty="0" smtClean="0"/>
            </a:br>
            <a:endParaRPr lang="zh-CN" altLang="en-US" sz="1800" b="1" kern="0" dirty="0" smtClean="0"/>
          </a:p>
        </p:txBody>
      </p:sp>
    </p:spTree>
    <p:extLst>
      <p:ext uri="{BB962C8B-B14F-4D97-AF65-F5344CB8AC3E}">
        <p14:creationId xmlns:p14="http://schemas.microsoft.com/office/powerpoint/2010/main" val="1839685565"/>
      </p:ext>
    </p:extLst>
  </p:cSld>
  <p:clrMapOvr>
    <a:masterClrMapping/>
  </p:clrMapOvr>
  <p:transition spd="med">
    <p:comb/>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heel(4)">
                                      <p:cBhvr>
                                        <p:cTn id="7" dur="2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1000"/>
                                        <p:tgtEl>
                                          <p:spTgt spid="18435"/>
                                        </p:tgtEl>
                                      </p:cBhvr>
                                    </p:animEffect>
                                    <p:anim calcmode="lin" valueType="num">
                                      <p:cBhvr>
                                        <p:cTn id="13" dur="1000" fill="hold"/>
                                        <p:tgtEl>
                                          <p:spTgt spid="18435"/>
                                        </p:tgtEl>
                                        <p:attrNameLst>
                                          <p:attrName>ppt_x</p:attrName>
                                        </p:attrNameLst>
                                      </p:cBhvr>
                                      <p:tavLst>
                                        <p:tav tm="0">
                                          <p:val>
                                            <p:strVal val="#ppt_x"/>
                                          </p:val>
                                        </p:tav>
                                        <p:tav tm="100000">
                                          <p:val>
                                            <p:strVal val="#ppt_x"/>
                                          </p:val>
                                        </p:tav>
                                      </p:tavLst>
                                    </p:anim>
                                    <p:anim calcmode="lin" valueType="num">
                                      <p:cBhvr>
                                        <p:cTn id="14" dur="900" decel="100000" fill="hold"/>
                                        <p:tgtEl>
                                          <p:spTgt spid="1843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8435"/>
                                        </p:tgtEl>
                                        <p:attrNameLst>
                                          <p:attrName>ppt_y</p:attrName>
                                        </p:attrNameLst>
                                      </p:cBhvr>
                                      <p:tavLst>
                                        <p:tav tm="0">
                                          <p:val>
                                            <p:strVal val="#ppt_y-.03"/>
                                          </p:val>
                                        </p:tav>
                                        <p:tav tm="100000">
                                          <p:val>
                                            <p:strVal val="#ppt_y"/>
                                          </p:val>
                                        </p:tav>
                                      </p:tavLst>
                                    </p:anim>
                                  </p:childTnLst>
                                </p:cTn>
                              </p:par>
                              <p:par>
                                <p:cTn id="16" presetID="47" presetClass="entr" presetSubtype="0" fill="hold" grpId="0" nodeType="withEffect">
                                  <p:stCondLst>
                                    <p:cond delay="0"/>
                                  </p:stCondLst>
                                  <p:childTnLst>
                                    <p:set>
                                      <p:cBhvr>
                                        <p:cTn id="17" dur="0"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50938" y="549275"/>
            <a:ext cx="7793037" cy="1143000"/>
          </a:xfrm>
        </p:spPr>
        <p:txBody>
          <a:bodyPr/>
          <a:lstStyle/>
          <a:p>
            <a:r>
              <a:rPr lang="zh-CN" altLang="zh-CN" sz="3400" b="1" smtClean="0"/>
              <a:t>专业用户观察到的计算机</a:t>
            </a:r>
          </a:p>
        </p:txBody>
      </p:sp>
      <p:pic>
        <p:nvPicPr>
          <p:cNvPr id="19459" name="Picture 3" descr="t1-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08200" y="1417638"/>
            <a:ext cx="5392738" cy="5106987"/>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41997768"/>
      </p:ext>
    </p:extLst>
  </p:cSld>
  <p:clrMapOvr>
    <a:masterClrMapping/>
  </p:clrMapOvr>
  <p:transition spd="med">
    <p:wheel spokes="2"/>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slide(fromBottom)">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7" presetClass="entr" presetSubtype="0"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fade">
                                      <p:cBhvr>
                                        <p:cTn id="12" dur="1000"/>
                                        <p:tgtEl>
                                          <p:spTgt spid="19459"/>
                                        </p:tgtEl>
                                      </p:cBhvr>
                                    </p:animEffect>
                                    <p:anim calcmode="lin" valueType="num">
                                      <p:cBhvr>
                                        <p:cTn id="13" dur="1000" fill="hold"/>
                                        <p:tgtEl>
                                          <p:spTgt spid="19459"/>
                                        </p:tgtEl>
                                        <p:attrNameLst>
                                          <p:attrName>ppt_x</p:attrName>
                                        </p:attrNameLst>
                                      </p:cBhvr>
                                      <p:tavLst>
                                        <p:tav tm="0">
                                          <p:val>
                                            <p:strVal val="#ppt_x"/>
                                          </p:val>
                                        </p:tav>
                                        <p:tav tm="100000">
                                          <p:val>
                                            <p:strVal val="#ppt_x"/>
                                          </p:val>
                                        </p:tav>
                                      </p:tavLst>
                                    </p:anim>
                                    <p:anim calcmode="lin" valueType="num">
                                      <p:cBhvr>
                                        <p:cTn id="14" dur="900" decel="100000" fill="hold"/>
                                        <p:tgtEl>
                                          <p:spTgt spid="1945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94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50938" y="549275"/>
            <a:ext cx="7793037" cy="1143000"/>
          </a:xfrm>
        </p:spPr>
        <p:txBody>
          <a:bodyPr/>
          <a:lstStyle/>
          <a:p>
            <a:r>
              <a:rPr lang="zh-CN" altLang="zh-CN" sz="3400" b="1" smtClean="0"/>
              <a:t>计算机设计者观察到的计算机</a:t>
            </a: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933575"/>
            <a:ext cx="489585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933673"/>
      </p:ext>
    </p:extLst>
  </p:cSld>
  <p:clrMapOvr>
    <a:masterClrMapping/>
  </p:clrMapOvr>
  <p:transition spd="med">
    <p:wheel spokes="3"/>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4" presetClass="entr" presetSubtype="0" accel="100000" fill="hold" nodeType="clickEffect">
                                  <p:stCondLst>
                                    <p:cond delay="0"/>
                                  </p:stCondLst>
                                  <p:childTnLst>
                                    <p:set>
                                      <p:cBhvr>
                                        <p:cTn id="13" dur="1" fill="hold">
                                          <p:stCondLst>
                                            <p:cond delay="0"/>
                                          </p:stCondLst>
                                        </p:cTn>
                                        <p:tgtEl>
                                          <p:spTgt spid="20483"/>
                                        </p:tgtEl>
                                        <p:attrNameLst>
                                          <p:attrName>style.visibility</p:attrName>
                                        </p:attrNameLst>
                                      </p:cBhvr>
                                      <p:to>
                                        <p:strVal val="visible"/>
                                      </p:to>
                                    </p:set>
                                    <p:anim calcmode="lin" valueType="num">
                                      <p:cBhvr>
                                        <p:cTn id="14" dur="500" fill="hold"/>
                                        <p:tgtEl>
                                          <p:spTgt spid="20483"/>
                                        </p:tgtEl>
                                        <p:attrNameLst>
                                          <p:attrName>ppt_w</p:attrName>
                                        </p:attrNameLst>
                                      </p:cBhvr>
                                      <p:tavLst>
                                        <p:tav tm="0">
                                          <p:val>
                                            <p:strVal val="#ppt_w*0.05"/>
                                          </p:val>
                                        </p:tav>
                                        <p:tav tm="100000">
                                          <p:val>
                                            <p:strVal val="#ppt_w"/>
                                          </p:val>
                                        </p:tav>
                                      </p:tavLst>
                                    </p:anim>
                                    <p:anim calcmode="lin" valueType="num">
                                      <p:cBhvr>
                                        <p:cTn id="15" dur="500" fill="hold"/>
                                        <p:tgtEl>
                                          <p:spTgt spid="20483"/>
                                        </p:tgtEl>
                                        <p:attrNameLst>
                                          <p:attrName>ppt_h</p:attrName>
                                        </p:attrNameLst>
                                      </p:cBhvr>
                                      <p:tavLst>
                                        <p:tav tm="0">
                                          <p:val>
                                            <p:strVal val="#ppt_h"/>
                                          </p:val>
                                        </p:tav>
                                        <p:tav tm="100000">
                                          <p:val>
                                            <p:strVal val="#ppt_h"/>
                                          </p:val>
                                        </p:tav>
                                      </p:tavLst>
                                    </p:anim>
                                    <p:anim calcmode="lin" valueType="num">
                                      <p:cBhvr>
                                        <p:cTn id="16" dur="500" fill="hold"/>
                                        <p:tgtEl>
                                          <p:spTgt spid="20483"/>
                                        </p:tgtEl>
                                        <p:attrNameLst>
                                          <p:attrName>ppt_x</p:attrName>
                                        </p:attrNameLst>
                                      </p:cBhvr>
                                      <p:tavLst>
                                        <p:tav tm="0">
                                          <p:val>
                                            <p:strVal val="#ppt_x-.2"/>
                                          </p:val>
                                        </p:tav>
                                        <p:tav tm="100000">
                                          <p:val>
                                            <p:strVal val="#ppt_x"/>
                                          </p:val>
                                        </p:tav>
                                      </p:tavLst>
                                    </p:anim>
                                    <p:anim calcmode="lin" valueType="num">
                                      <p:cBhvr>
                                        <p:cTn id="17" dur="500" fill="hold"/>
                                        <p:tgtEl>
                                          <p:spTgt spid="20483"/>
                                        </p:tgtEl>
                                        <p:attrNameLst>
                                          <p:attrName>ppt_y</p:attrName>
                                        </p:attrNameLst>
                                      </p:cBhvr>
                                      <p:tavLst>
                                        <p:tav tm="0">
                                          <p:val>
                                            <p:strVal val="#ppt_y"/>
                                          </p:val>
                                        </p:tav>
                                        <p:tav tm="100000">
                                          <p:val>
                                            <p:strVal val="#ppt_y"/>
                                          </p:val>
                                        </p:tav>
                                      </p:tavLst>
                                    </p:anim>
                                    <p:animEffect transition="in" filter="fade">
                                      <p:cBhvr>
                                        <p:cTn id="18"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9925" y="669925"/>
            <a:ext cx="55213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9188388"/>
      </p:ext>
    </p:extLst>
  </p:cSld>
  <p:clrMapOvr>
    <a:masterClrMapping/>
  </p:clrMapOvr>
  <p:transition spd="med">
    <p:wheel spokes="2"/>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ppt_x"/>
                                          </p:val>
                                        </p:tav>
                                        <p:tav tm="100000">
                                          <p:val>
                                            <p:strVal val="#ppt_x"/>
                                          </p:val>
                                        </p:tav>
                                      </p:tavLst>
                                    </p:anim>
                                    <p:anim calcmode="lin" valueType="num">
                                      <p:cBhvr additive="base">
                                        <p:cTn id="8"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32544" y="0"/>
            <a:ext cx="8229600" cy="866775"/>
          </a:xfrm>
        </p:spPr>
        <p:txBody>
          <a:bodyPr>
            <a:noAutofit/>
          </a:bodyPr>
          <a:lstStyle/>
          <a:p>
            <a:pPr algn="ctr" eaLnBrk="1" hangingPunct="1"/>
            <a:r>
              <a:rPr lang="en-US" altLang="zh-CN" sz="3200" dirty="0">
                <a:latin typeface="+mj-ea"/>
              </a:rPr>
              <a:t>1.4 </a:t>
            </a:r>
            <a:r>
              <a:rPr lang="zh-CN" altLang="en-US" sz="3200" dirty="0">
                <a:latin typeface="+mj-ea"/>
              </a:rPr>
              <a:t>数字计算机的特点与性能指标</a:t>
            </a:r>
            <a:br>
              <a:rPr lang="zh-CN" altLang="en-US" sz="3200" dirty="0">
                <a:latin typeface="+mj-ea"/>
              </a:rPr>
            </a:br>
            <a:endParaRPr lang="zh-CN" altLang="en-US" sz="3200" b="1" dirty="0" smtClean="0"/>
          </a:p>
        </p:txBody>
      </p:sp>
      <p:sp>
        <p:nvSpPr>
          <p:cNvPr id="22531" name="Text Box 5"/>
          <p:cNvSpPr txBox="1">
            <a:spLocks noChangeArrowheads="1"/>
          </p:cNvSpPr>
          <p:nvPr/>
        </p:nvSpPr>
        <p:spPr bwMode="auto">
          <a:xfrm>
            <a:off x="1146175" y="1146175"/>
            <a:ext cx="58801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2400" b="1"/>
              <a:t>一、数字计算机的特点</a:t>
            </a:r>
          </a:p>
          <a:p>
            <a:pPr eaLnBrk="1" hangingPunct="1">
              <a:spcBef>
                <a:spcPct val="0"/>
              </a:spcBef>
              <a:buClrTx/>
              <a:buFontTx/>
              <a:buNone/>
            </a:pPr>
            <a:endParaRPr lang="zh-CN" altLang="en-US" sz="1800" b="1"/>
          </a:p>
          <a:p>
            <a:pPr eaLnBrk="1" hangingPunct="1">
              <a:spcBef>
                <a:spcPct val="0"/>
              </a:spcBef>
              <a:buClrTx/>
              <a:buFontTx/>
              <a:buAutoNum type="arabicPeriod"/>
            </a:pPr>
            <a:r>
              <a:rPr lang="zh-CN" altLang="en-US" sz="1800" b="1"/>
              <a:t> </a:t>
            </a:r>
            <a:r>
              <a:rPr lang="zh-CN" altLang="en-US" sz="1800" b="1">
                <a:solidFill>
                  <a:srgbClr val="333399"/>
                </a:solidFill>
              </a:rPr>
              <a:t>自动连续地执行程序。</a:t>
            </a:r>
          </a:p>
          <a:p>
            <a:pPr eaLnBrk="1" hangingPunct="1">
              <a:spcBef>
                <a:spcPct val="0"/>
              </a:spcBef>
              <a:buClrTx/>
              <a:buFontTx/>
              <a:buAutoNum type="arabicPeriod" startAt="2"/>
            </a:pPr>
            <a:r>
              <a:rPr lang="zh-CN" altLang="en-US" sz="1800" b="1">
                <a:solidFill>
                  <a:srgbClr val="333399"/>
                </a:solidFill>
              </a:rPr>
              <a:t> 运算速度快。</a:t>
            </a:r>
          </a:p>
          <a:p>
            <a:pPr eaLnBrk="1" hangingPunct="1">
              <a:spcBef>
                <a:spcPct val="0"/>
              </a:spcBef>
              <a:buClrTx/>
              <a:buFontTx/>
              <a:buAutoNum type="arabicPeriod" startAt="3"/>
            </a:pPr>
            <a:r>
              <a:rPr lang="zh-CN" altLang="en-US" sz="1800" b="1">
                <a:solidFill>
                  <a:srgbClr val="333399"/>
                </a:solidFill>
              </a:rPr>
              <a:t> 运算精度高。</a:t>
            </a:r>
          </a:p>
          <a:p>
            <a:pPr eaLnBrk="1" hangingPunct="1">
              <a:spcBef>
                <a:spcPct val="0"/>
              </a:spcBef>
              <a:buClrTx/>
              <a:buFontTx/>
              <a:buAutoNum type="arabicPeriod" startAt="4"/>
            </a:pPr>
            <a:r>
              <a:rPr lang="zh-CN" altLang="en-US" sz="1800" b="1">
                <a:solidFill>
                  <a:srgbClr val="333399"/>
                </a:solidFill>
              </a:rPr>
              <a:t>存储能力强。</a:t>
            </a:r>
          </a:p>
          <a:p>
            <a:pPr eaLnBrk="1" hangingPunct="1">
              <a:spcBef>
                <a:spcPct val="0"/>
              </a:spcBef>
              <a:buClrTx/>
              <a:buFontTx/>
              <a:buAutoNum type="arabicPeriod" startAt="5"/>
            </a:pPr>
            <a:r>
              <a:rPr lang="zh-CN" altLang="en-US" sz="1800" b="1">
                <a:solidFill>
                  <a:srgbClr val="333399"/>
                </a:solidFill>
              </a:rPr>
              <a:t>通用性好。</a:t>
            </a:r>
          </a:p>
          <a:p>
            <a:pPr eaLnBrk="1" hangingPunct="1">
              <a:spcBef>
                <a:spcPct val="0"/>
              </a:spcBef>
              <a:buClrTx/>
              <a:buFontTx/>
              <a:buAutoNum type="arabicPeriod" startAt="5"/>
            </a:pPr>
            <a:endParaRPr lang="en-US" altLang="zh-CN" sz="1800" b="1">
              <a:solidFill>
                <a:srgbClr val="333399"/>
              </a:solidFill>
            </a:endParaRPr>
          </a:p>
        </p:txBody>
      </p:sp>
      <p:sp>
        <p:nvSpPr>
          <p:cNvPr id="22532" name="Text Box 6"/>
          <p:cNvSpPr txBox="1">
            <a:spLocks noChangeArrowheads="1"/>
          </p:cNvSpPr>
          <p:nvPr/>
        </p:nvSpPr>
        <p:spPr bwMode="auto">
          <a:xfrm>
            <a:off x="660400" y="3886200"/>
            <a:ext cx="73660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a:spcBef>
                <a:spcPct val="20000"/>
              </a:spcBef>
              <a:buClr>
                <a:schemeClr val="accent1"/>
              </a:buClr>
              <a:buChar char="•"/>
              <a:defRPr sz="2000">
                <a:solidFill>
                  <a:schemeClr val="tx1"/>
                </a:solidFill>
                <a:latin typeface="Arial" pitchFamily="34" charset="0"/>
                <a:ea typeface="宋体" pitchFamily="2" charset="-122"/>
              </a:defRPr>
            </a:lvl4pPr>
            <a:lvl5pPr marL="2057400" indent="-22860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2400" b="1" dirty="0"/>
              <a:t>二、计算机的主要性能指标</a:t>
            </a:r>
          </a:p>
          <a:p>
            <a:pPr eaLnBrk="1" hangingPunct="1">
              <a:spcBef>
                <a:spcPct val="0"/>
              </a:spcBef>
              <a:buClrTx/>
              <a:buFontTx/>
              <a:buNone/>
            </a:pPr>
            <a:endParaRPr lang="zh-CN" altLang="en-US" sz="1800" b="1" dirty="0"/>
          </a:p>
          <a:p>
            <a:pPr eaLnBrk="1" hangingPunct="1">
              <a:spcBef>
                <a:spcPct val="0"/>
              </a:spcBef>
              <a:buClrTx/>
              <a:buFontTx/>
              <a:buNone/>
            </a:pPr>
            <a:r>
              <a:rPr lang="zh-CN" altLang="en-US" sz="1800" b="1" dirty="0"/>
              <a:t>   </a:t>
            </a:r>
            <a:r>
              <a:rPr lang="en-US" altLang="zh-CN" sz="1800" b="1" dirty="0">
                <a:solidFill>
                  <a:srgbClr val="FF3300"/>
                </a:solidFill>
              </a:rPr>
              <a:t>1.   </a:t>
            </a:r>
            <a:r>
              <a:rPr lang="zh-CN" altLang="en-US" sz="1800" b="1" dirty="0">
                <a:solidFill>
                  <a:srgbClr val="FF3300"/>
                </a:solidFill>
              </a:rPr>
              <a:t>基本字长：</a:t>
            </a:r>
            <a:r>
              <a:rPr lang="zh-CN" altLang="en-US" sz="1800" b="1" dirty="0"/>
              <a:t>参加定点运算的操作数的位数，如</a:t>
            </a:r>
            <a:r>
              <a:rPr lang="en-US" altLang="zh-CN" sz="1800" b="1" dirty="0"/>
              <a:t>8</a:t>
            </a:r>
            <a:r>
              <a:rPr lang="zh-CN" altLang="en-US" sz="1800" b="1" dirty="0"/>
              <a:t>位、</a:t>
            </a:r>
            <a:r>
              <a:rPr lang="en-US" altLang="zh-CN" sz="1800" b="1" dirty="0"/>
              <a:t>16</a:t>
            </a:r>
            <a:r>
              <a:rPr lang="zh-CN" altLang="en-US" sz="1800" b="1" dirty="0"/>
              <a:t>位、</a:t>
            </a:r>
            <a:r>
              <a:rPr lang="en-US" altLang="zh-CN" sz="1800" b="1" dirty="0"/>
              <a:t>32</a:t>
            </a:r>
            <a:r>
              <a:rPr lang="zh-CN" altLang="en-US" sz="1800" b="1" dirty="0"/>
              <a:t>位、</a:t>
            </a:r>
            <a:r>
              <a:rPr lang="en-US" altLang="zh-CN" sz="1800" b="1" dirty="0"/>
              <a:t>64</a:t>
            </a:r>
            <a:r>
              <a:rPr lang="zh-CN" altLang="en-US" sz="1800" b="1" dirty="0"/>
              <a:t>位等， 基本字长影响计算机精度、硬件成本，甚至影响指令系统的功能。</a:t>
            </a:r>
          </a:p>
          <a:p>
            <a:pPr eaLnBrk="1" hangingPunct="1">
              <a:spcBef>
                <a:spcPct val="0"/>
              </a:spcBef>
              <a:buClrTx/>
              <a:buFontTx/>
              <a:buNone/>
            </a:pPr>
            <a:r>
              <a:rPr lang="zh-CN" altLang="en-US" sz="1800" b="1" dirty="0"/>
              <a:t>    </a:t>
            </a:r>
          </a:p>
        </p:txBody>
      </p:sp>
    </p:spTree>
    <p:extLst>
      <p:ext uri="{BB962C8B-B14F-4D97-AF65-F5344CB8AC3E}">
        <p14:creationId xmlns:p14="http://schemas.microsoft.com/office/powerpoint/2010/main" val="2780919556"/>
      </p:ext>
    </p:extLst>
  </p:cSld>
  <p:clrMapOvr>
    <a:masterClrMapping/>
  </p:clrMapOvr>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2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diamond(in)">
                                      <p:cBhvr>
                                        <p:cTn id="22" dur="2000"/>
                                        <p:tgtEl>
                                          <p:spTgt spid="22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 calcmode="lin" valueType="num">
                                      <p:cBhvr additive="base">
                                        <p:cTn id="27"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22531">
                                            <p:txEl>
                                              <p:pRg st="5" end="5"/>
                                            </p:txEl>
                                          </p:spTgt>
                                        </p:tgtEl>
                                        <p:attrNameLst>
                                          <p:attrName>style.visibility</p:attrName>
                                        </p:attrNameLst>
                                      </p:cBhvr>
                                      <p:to>
                                        <p:strVal val="visible"/>
                                      </p:to>
                                    </p:set>
                                    <p:anim from="(-#ppt_w/2)" to="(#ppt_x)" calcmode="lin" valueType="num">
                                      <p:cBhvr>
                                        <p:cTn id="33" dur="600" fill="hold">
                                          <p:stCondLst>
                                            <p:cond delay="0"/>
                                          </p:stCondLst>
                                        </p:cTn>
                                        <p:tgtEl>
                                          <p:spTgt spid="22531">
                                            <p:txEl>
                                              <p:pRg st="5" end="5"/>
                                            </p:txEl>
                                          </p:spTgt>
                                        </p:tgtEl>
                                        <p:attrNameLst>
                                          <p:attrName>ppt_x</p:attrName>
                                        </p:attrNameLst>
                                      </p:cBhvr>
                                    </p:anim>
                                    <p:anim from="0" to="-1.0" calcmode="lin" valueType="num">
                                      <p:cBhvr>
                                        <p:cTn id="34" dur="200" decel="50000" autoRev="1" fill="hold">
                                          <p:stCondLst>
                                            <p:cond delay="600"/>
                                          </p:stCondLst>
                                        </p:cTn>
                                        <p:tgtEl>
                                          <p:spTgt spid="22531">
                                            <p:txEl>
                                              <p:pRg st="5" end="5"/>
                                            </p:txEl>
                                          </p:spTgt>
                                        </p:tgtEl>
                                        <p:attrNameLst>
                                          <p:attrName>xshear</p:attrName>
                                        </p:attrNameLst>
                                      </p:cBhvr>
                                    </p:anim>
                                    <p:animScale>
                                      <p:cBhvr>
                                        <p:cTn id="35" dur="200" decel="100000" autoRev="1" fill="hold">
                                          <p:stCondLst>
                                            <p:cond delay="600"/>
                                          </p:stCondLst>
                                        </p:cTn>
                                        <p:tgtEl>
                                          <p:spTgt spid="22531">
                                            <p:txEl>
                                              <p:pRg st="5" end="5"/>
                                            </p:txEl>
                                          </p:spTgt>
                                        </p:tgtEl>
                                      </p:cBhvr>
                                      <p:from x="100000" y="100000"/>
                                      <p:to x="80000" y="100000"/>
                                    </p:animScale>
                                    <p:anim by="(#ppt_h/3+#ppt_w*0.1)" calcmode="lin" valueType="num">
                                      <p:cBhvr additive="sum">
                                        <p:cTn id="36" dur="200" decel="100000" autoRev="1" fill="hold">
                                          <p:stCondLst>
                                            <p:cond delay="600"/>
                                          </p:stCondLst>
                                        </p:cTn>
                                        <p:tgtEl>
                                          <p:spTgt spid="22531">
                                            <p:txEl>
                                              <p:pRg st="5" end="5"/>
                                            </p:txEl>
                                          </p:spTgt>
                                        </p:tgtEl>
                                        <p:attrNameLst>
                                          <p:attrName>ppt_x</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2531">
                                            <p:txEl>
                                              <p:pRg st="6" end="6"/>
                                            </p:txEl>
                                          </p:spTgt>
                                        </p:tgtEl>
                                        <p:attrNameLst>
                                          <p:attrName>style.visibility</p:attrName>
                                        </p:attrNameLst>
                                      </p:cBhvr>
                                      <p:to>
                                        <p:strVal val="visible"/>
                                      </p:to>
                                    </p:set>
                                    <p:anim calcmode="lin" valueType="num">
                                      <p:cBhvr additive="base">
                                        <p:cTn id="41" dur="500" fill="hold"/>
                                        <p:tgtEl>
                                          <p:spTgt spid="2253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2532">
                                            <p:txEl>
                                              <p:pRg st="0" end="0"/>
                                            </p:txEl>
                                          </p:spTgt>
                                        </p:tgtEl>
                                        <p:attrNameLst>
                                          <p:attrName>style.visibility</p:attrName>
                                        </p:attrNameLst>
                                      </p:cBhvr>
                                      <p:to>
                                        <p:strVal val="visible"/>
                                      </p:to>
                                    </p:set>
                                    <p:anim calcmode="lin" valueType="num">
                                      <p:cBhvr additive="base">
                                        <p:cTn id="4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7" presetClass="entr" presetSubtype="0" fill="hold" nodeType="clickEffect">
                                  <p:stCondLst>
                                    <p:cond delay="0"/>
                                  </p:stCondLst>
                                  <p:iterate type="lt">
                                    <p:tmPct val="50000"/>
                                  </p:iterate>
                                  <p:childTnLst>
                                    <p:set>
                                      <p:cBhvr>
                                        <p:cTn id="52" dur="1" fill="hold">
                                          <p:stCondLst>
                                            <p:cond delay="0"/>
                                          </p:stCondLst>
                                        </p:cTn>
                                        <p:tgtEl>
                                          <p:spTgt spid="22532">
                                            <p:txEl>
                                              <p:pRg st="2" end="2"/>
                                            </p:txEl>
                                          </p:spTgt>
                                        </p:tgtEl>
                                        <p:attrNameLst>
                                          <p:attrName>style.visibility</p:attrName>
                                        </p:attrNameLst>
                                      </p:cBhvr>
                                      <p:to>
                                        <p:strVal val="visible"/>
                                      </p:to>
                                    </p:set>
                                    <p:anim calcmode="discrete" valueType="clr">
                                      <p:cBhvr override="childStyle">
                                        <p:cTn id="53" dur="80"/>
                                        <p:tgtEl>
                                          <p:spTgt spid="2253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22532">
                                            <p:txEl>
                                              <p:pRg st="2" end="2"/>
                                            </p:txEl>
                                          </p:spTgt>
                                        </p:tgtEl>
                                        <p:attrNameLst>
                                          <p:attrName>fillcolor</p:attrName>
                                        </p:attrNameLst>
                                      </p:cBhvr>
                                      <p:tavLst>
                                        <p:tav tm="0">
                                          <p:val>
                                            <p:clrVal>
                                              <a:schemeClr val="accent2"/>
                                            </p:clrVal>
                                          </p:val>
                                        </p:tav>
                                        <p:tav tm="50000">
                                          <p:val>
                                            <p:clrVal>
                                              <a:schemeClr val="hlink"/>
                                            </p:clrVal>
                                          </p:val>
                                        </p:tav>
                                      </p:tavLst>
                                    </p:anim>
                                    <p:set>
                                      <p:cBhvr>
                                        <p:cTn id="55" dur="80"/>
                                        <p:tgtEl>
                                          <p:spTgt spid="22532">
                                            <p:txEl>
                                              <p:pRg st="2" end="2"/>
                                            </p:txEl>
                                          </p:spTgt>
                                        </p:tgtEl>
                                        <p:attrNameLst>
                                          <p:attrName>fill.type</p:attrName>
                                        </p:attrNameLst>
                                      </p:cBhvr>
                                      <p:to>
                                        <p:strVal val="solid"/>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41" presetClass="entr" presetSubtype="0" fill="hold" nodeType="clickEffect">
                                  <p:stCondLst>
                                    <p:cond delay="0"/>
                                  </p:stCondLst>
                                  <p:iterate type="lt">
                                    <p:tmPct val="10000"/>
                                  </p:iterate>
                                  <p:childTnLst>
                                    <p:set>
                                      <p:cBhvr>
                                        <p:cTn id="59" dur="1" fill="hold">
                                          <p:stCondLst>
                                            <p:cond delay="0"/>
                                          </p:stCondLst>
                                        </p:cTn>
                                        <p:tgtEl>
                                          <p:spTgt spid="22532">
                                            <p:txEl>
                                              <p:pRg st="3" end="3"/>
                                            </p:txEl>
                                          </p:spTgt>
                                        </p:tgtEl>
                                        <p:attrNameLst>
                                          <p:attrName>style.visibility</p:attrName>
                                        </p:attrNameLst>
                                      </p:cBhvr>
                                      <p:to>
                                        <p:strVal val="visible"/>
                                      </p:to>
                                    </p:set>
                                    <p:anim calcmode="lin" valueType="num">
                                      <p:cBhvr>
                                        <p:cTn id="60" dur="500" fill="hold"/>
                                        <p:tgtEl>
                                          <p:spTgt spid="2253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22532">
                                            <p:txEl>
                                              <p:pRg st="3" end="3"/>
                                            </p:txEl>
                                          </p:spTgt>
                                        </p:tgtEl>
                                        <p:attrNameLst>
                                          <p:attrName>ppt_y</p:attrName>
                                        </p:attrNameLst>
                                      </p:cBhvr>
                                      <p:tavLst>
                                        <p:tav tm="0">
                                          <p:val>
                                            <p:strVal val="#ppt_y"/>
                                          </p:val>
                                        </p:tav>
                                        <p:tav tm="100000">
                                          <p:val>
                                            <p:strVal val="#ppt_y"/>
                                          </p:val>
                                        </p:tav>
                                      </p:tavLst>
                                    </p:anim>
                                    <p:anim calcmode="lin" valueType="num">
                                      <p:cBhvr>
                                        <p:cTn id="62" dur="500" fill="hold"/>
                                        <p:tgtEl>
                                          <p:spTgt spid="2253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2253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22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352425" y="1228725"/>
            <a:ext cx="8229600" cy="4530725"/>
          </a:xfrm>
          <a:prstGeom prst="rect">
            <a:avLst/>
          </a:prstGeom>
        </p:spPr>
        <p:txBody>
          <a:bodyPr/>
          <a:lstStyle/>
          <a:p>
            <a:pPr eaLnBrk="1" hangingPunct="1">
              <a:lnSpc>
                <a:spcPct val="80000"/>
              </a:lnSpc>
              <a:buFont typeface="Wingdings" pitchFamily="2" charset="2"/>
              <a:buNone/>
            </a:pPr>
            <a:r>
              <a:rPr lang="en-US" altLang="zh-CN" sz="2000" b="1" smtClean="0">
                <a:solidFill>
                  <a:srgbClr val="FF3300"/>
                </a:solidFill>
              </a:rPr>
              <a:t>2. </a:t>
            </a:r>
            <a:r>
              <a:rPr lang="zh-CN" altLang="en-US" sz="2000" b="1" smtClean="0">
                <a:solidFill>
                  <a:srgbClr val="FF3300"/>
                </a:solidFill>
              </a:rPr>
              <a:t>运算速度：</a:t>
            </a:r>
            <a:r>
              <a:rPr lang="en-US" altLang="zh-CN" sz="2000" b="1" smtClean="0"/>
              <a:t>CPU</a:t>
            </a:r>
            <a:r>
              <a:rPr lang="zh-CN" altLang="en-US" sz="2000" b="1" smtClean="0"/>
              <a:t>主频</a:t>
            </a:r>
            <a:r>
              <a:rPr lang="en-US" altLang="zh-CN" sz="2000" b="1" smtClean="0"/>
              <a:t>(</a:t>
            </a:r>
            <a:r>
              <a:rPr lang="zh-CN" altLang="en-US" sz="2000" b="1" smtClean="0"/>
              <a:t>时钟频率</a:t>
            </a:r>
            <a:r>
              <a:rPr lang="en-US" altLang="zh-CN" sz="2000" b="1" smtClean="0"/>
              <a:t>)</a:t>
            </a:r>
          </a:p>
          <a:p>
            <a:pPr eaLnBrk="1" hangingPunct="1">
              <a:lnSpc>
                <a:spcPct val="80000"/>
              </a:lnSpc>
              <a:buFont typeface="Wingdings" pitchFamily="2" charset="2"/>
              <a:buNone/>
            </a:pPr>
            <a:r>
              <a:rPr lang="zh-CN" altLang="en-US" sz="2000" b="1" smtClean="0"/>
              <a:t>　　主频：计算机的振荡器输出的脉冲序列的频率，主频的高低决定</a:t>
            </a:r>
          </a:p>
          <a:p>
            <a:pPr eaLnBrk="1" hangingPunct="1">
              <a:lnSpc>
                <a:spcPct val="80000"/>
              </a:lnSpc>
              <a:buFont typeface="Wingdings" pitchFamily="2" charset="2"/>
              <a:buNone/>
            </a:pPr>
            <a:r>
              <a:rPr lang="zh-CN" altLang="en-US" sz="2000" b="1" smtClean="0"/>
              <a:t>　　　　　了计算机工作速度的快慢。</a:t>
            </a:r>
          </a:p>
          <a:p>
            <a:pPr eaLnBrk="1" hangingPunct="1">
              <a:lnSpc>
                <a:spcPct val="80000"/>
              </a:lnSpc>
              <a:buFont typeface="Wingdings" pitchFamily="2" charset="2"/>
              <a:buNone/>
            </a:pPr>
            <a:r>
              <a:rPr lang="zh-CN" altLang="en-US" sz="2000" b="1" smtClean="0"/>
              <a:t>　　时钟频率</a:t>
            </a:r>
            <a:r>
              <a:rPr lang="en-US" altLang="zh-CN" sz="2000" b="1" smtClean="0"/>
              <a:t>:   </a:t>
            </a:r>
            <a:r>
              <a:rPr lang="zh-CN" altLang="en-US" sz="2000" b="1" smtClean="0"/>
              <a:t>时钟频率的倒数</a:t>
            </a:r>
            <a:r>
              <a:rPr lang="en-US" altLang="zh-CN" sz="2000" b="1" smtClean="0"/>
              <a:t>=</a:t>
            </a:r>
            <a:r>
              <a:rPr lang="zh-CN" altLang="en-US" sz="2000" b="1" smtClean="0"/>
              <a:t>时钟周期</a:t>
            </a:r>
          </a:p>
          <a:p>
            <a:pPr eaLnBrk="1" hangingPunct="1">
              <a:lnSpc>
                <a:spcPct val="80000"/>
              </a:lnSpc>
              <a:buFont typeface="Wingdings" pitchFamily="2" charset="2"/>
              <a:buNone/>
            </a:pPr>
            <a:r>
              <a:rPr lang="zh-CN" altLang="en-US" sz="2000" b="1" smtClean="0"/>
              <a:t>                              即</a:t>
            </a:r>
            <a:r>
              <a:rPr lang="en-US" altLang="zh-CN" sz="2000" b="1" smtClean="0"/>
              <a:t>CPU</a:t>
            </a:r>
            <a:r>
              <a:rPr lang="zh-CN" altLang="en-US" sz="2000" b="1" smtClean="0"/>
              <a:t>完成一步操作所需的时间。</a:t>
            </a:r>
          </a:p>
          <a:p>
            <a:pPr eaLnBrk="1" hangingPunct="1">
              <a:lnSpc>
                <a:spcPct val="80000"/>
              </a:lnSpc>
              <a:buFont typeface="Wingdings" pitchFamily="2" charset="2"/>
              <a:buNone/>
            </a:pPr>
            <a:endParaRPr lang="zh-CN" altLang="en-US" sz="2000" b="1" smtClean="0"/>
          </a:p>
          <a:p>
            <a:pPr eaLnBrk="1" hangingPunct="1">
              <a:lnSpc>
                <a:spcPct val="80000"/>
              </a:lnSpc>
              <a:buFont typeface="Wingdings" pitchFamily="2" charset="2"/>
              <a:buNone/>
            </a:pPr>
            <a:r>
              <a:rPr lang="zh-CN" altLang="en-US" sz="2000" b="1" smtClean="0">
                <a:solidFill>
                  <a:srgbClr val="FF3300"/>
                </a:solidFill>
              </a:rPr>
              <a:t>３．主存容量：</a:t>
            </a:r>
            <a:r>
              <a:rPr lang="zh-CN" altLang="en-US" sz="2000" b="1" smtClean="0"/>
              <a:t>主存储器所能存储的信息总量称为主存容量。</a:t>
            </a:r>
          </a:p>
          <a:p>
            <a:pPr eaLnBrk="1" hangingPunct="1">
              <a:lnSpc>
                <a:spcPct val="80000"/>
              </a:lnSpc>
              <a:buFont typeface="Wingdings" pitchFamily="2" charset="2"/>
              <a:buNone/>
            </a:pPr>
            <a:r>
              <a:rPr lang="zh-CN" altLang="en-US" sz="2000" b="1" smtClean="0"/>
              <a:t>　　一般以字节（</a:t>
            </a:r>
            <a:r>
              <a:rPr lang="en-US" altLang="zh-CN" sz="2000" b="1" smtClean="0"/>
              <a:t>Byte)</a:t>
            </a:r>
            <a:r>
              <a:rPr lang="zh-CN" altLang="en-US" sz="2000" b="1" smtClean="0"/>
              <a:t>为单位，一个字节为８位，现在一般主存容量有</a:t>
            </a:r>
            <a:r>
              <a:rPr lang="en-US" altLang="zh-CN" sz="2000" b="1" smtClean="0"/>
              <a:t>256MB, 512MB, 1GB</a:t>
            </a:r>
            <a:r>
              <a:rPr lang="zh-CN" altLang="en-US" sz="2000" b="1" smtClean="0"/>
              <a:t>等，计算机的主存容量越大，存放的信息就越多，处理能力就越强。</a:t>
            </a:r>
          </a:p>
          <a:p>
            <a:pPr eaLnBrk="1" hangingPunct="1">
              <a:lnSpc>
                <a:spcPct val="80000"/>
              </a:lnSpc>
              <a:buFont typeface="Wingdings" pitchFamily="2" charset="2"/>
              <a:buNone/>
            </a:pPr>
            <a:endParaRPr lang="zh-CN" altLang="en-US" sz="2000" b="1" smtClean="0"/>
          </a:p>
          <a:p>
            <a:pPr eaLnBrk="1" hangingPunct="1">
              <a:lnSpc>
                <a:spcPct val="80000"/>
              </a:lnSpc>
              <a:buFont typeface="Wingdings" pitchFamily="2" charset="2"/>
              <a:buNone/>
            </a:pPr>
            <a:r>
              <a:rPr lang="en-US" altLang="zh-CN" sz="2000" b="1" smtClean="0">
                <a:solidFill>
                  <a:srgbClr val="FF3300"/>
                </a:solidFill>
              </a:rPr>
              <a:t>4.</a:t>
            </a:r>
            <a:r>
              <a:rPr lang="zh-CN" altLang="en-US" sz="2000" b="1" smtClean="0">
                <a:solidFill>
                  <a:srgbClr val="FF3300"/>
                </a:solidFill>
              </a:rPr>
              <a:t>　允许配置的外设：</a:t>
            </a:r>
            <a:r>
              <a:rPr lang="zh-CN" altLang="en-US" sz="2000" b="1" smtClean="0"/>
              <a:t>常用外设有软盘、硬盘、显示器、打印机等。</a:t>
            </a:r>
          </a:p>
          <a:p>
            <a:pPr eaLnBrk="1" hangingPunct="1">
              <a:lnSpc>
                <a:spcPct val="80000"/>
              </a:lnSpc>
              <a:buFont typeface="Wingdings" pitchFamily="2" charset="2"/>
              <a:buNone/>
            </a:pPr>
            <a:endParaRPr lang="zh-CN" altLang="en-US" sz="2000" b="1" smtClean="0"/>
          </a:p>
          <a:p>
            <a:pPr eaLnBrk="1" hangingPunct="1">
              <a:lnSpc>
                <a:spcPct val="80000"/>
              </a:lnSpc>
              <a:buFont typeface="Wingdings" pitchFamily="2" charset="2"/>
              <a:buNone/>
            </a:pPr>
            <a:r>
              <a:rPr lang="en-US" altLang="zh-CN" sz="2000" b="1" smtClean="0">
                <a:solidFill>
                  <a:srgbClr val="FF3300"/>
                </a:solidFill>
              </a:rPr>
              <a:t>5.</a:t>
            </a:r>
            <a:r>
              <a:rPr lang="zh-CN" altLang="en-US" sz="2000" b="1" smtClean="0">
                <a:solidFill>
                  <a:srgbClr val="FF3300"/>
                </a:solidFill>
              </a:rPr>
              <a:t>　性价比：</a:t>
            </a:r>
            <a:r>
              <a:rPr lang="zh-CN" altLang="en-US" sz="2000" b="1" smtClean="0"/>
              <a:t>性能与价格之比。</a:t>
            </a:r>
          </a:p>
          <a:p>
            <a:pPr eaLnBrk="1" hangingPunct="1">
              <a:lnSpc>
                <a:spcPct val="80000"/>
              </a:lnSpc>
              <a:buFont typeface="Wingdings" pitchFamily="2" charset="2"/>
              <a:buNone/>
            </a:pPr>
            <a:endParaRPr lang="en-US" altLang="zh-CN" sz="2000" b="1" smtClean="0"/>
          </a:p>
        </p:txBody>
      </p:sp>
      <p:sp>
        <p:nvSpPr>
          <p:cNvPr id="3" name="Rectangle 2"/>
          <p:cNvSpPr txBox="1">
            <a:spLocks noChangeArrowheads="1"/>
          </p:cNvSpPr>
          <p:nvPr/>
        </p:nvSpPr>
        <p:spPr>
          <a:xfrm>
            <a:off x="-232544" y="0"/>
            <a:ext cx="8229600" cy="866775"/>
          </a:xfrm>
          <a:prstGeom prst="rect">
            <a:avLst/>
          </a:prstGeom>
        </p:spPr>
        <p:txBody>
          <a:bodyPr vert="horz" lIns="91440" tIns="45720" rIns="91440" bIns="45720" rtlCol="0" anchor="ct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pPr algn="ctr" eaLnBrk="1" hangingPunct="1"/>
            <a:r>
              <a:rPr lang="en-US" altLang="zh-CN" sz="3200" kern="0" smtClean="0">
                <a:latin typeface="+mj-ea"/>
              </a:rPr>
              <a:t>1.4 </a:t>
            </a:r>
            <a:r>
              <a:rPr lang="zh-CN" altLang="en-US" sz="3200" kern="0" smtClean="0">
                <a:latin typeface="+mj-ea"/>
              </a:rPr>
              <a:t>数字计算机的特点与性能指标</a:t>
            </a:r>
            <a:br>
              <a:rPr lang="zh-CN" altLang="en-US" sz="3200" kern="0" smtClean="0">
                <a:latin typeface="+mj-ea"/>
              </a:rPr>
            </a:br>
            <a:endParaRPr lang="zh-CN" altLang="en-US" sz="3200" b="1" kern="0" dirty="0" smtClean="0"/>
          </a:p>
        </p:txBody>
      </p:sp>
    </p:spTree>
    <p:extLst>
      <p:ext uri="{BB962C8B-B14F-4D97-AF65-F5344CB8AC3E}">
        <p14:creationId xmlns:p14="http://schemas.microsoft.com/office/powerpoint/2010/main" val="1626119779"/>
      </p:ext>
    </p:extLst>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1000">
                                          <p:stCondLst>
                                            <p:cond delay="0"/>
                                          </p:stCondLst>
                                        </p:cTn>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1000">
                                          <p:stCondLst>
                                            <p:cond delay="0"/>
                                          </p:stCondLst>
                                        </p:cTn>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2" end="2"/>
                                            </p:txEl>
                                          </p:spTgt>
                                        </p:tgtEl>
                                        <p:attrNameLst>
                                          <p:attrName>style.visibility</p:attrName>
                                        </p:attrNameLst>
                                      </p:cBhvr>
                                      <p:to>
                                        <p:strVal val="visible"/>
                                      </p:to>
                                    </p:set>
                                    <p:animEffect transition="in" filter="fade">
                                      <p:cBhvr>
                                        <p:cTn id="17" dur="1000">
                                          <p:stCondLst>
                                            <p:cond delay="0"/>
                                          </p:stCondLst>
                                        </p:cTn>
                                        <p:tgtEl>
                                          <p:spTgt spid="23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3" end="3"/>
                                            </p:txEl>
                                          </p:spTgt>
                                        </p:tgtEl>
                                        <p:attrNameLst>
                                          <p:attrName>style.visibility</p:attrName>
                                        </p:attrNameLst>
                                      </p:cBhvr>
                                      <p:to>
                                        <p:strVal val="visible"/>
                                      </p:to>
                                    </p:set>
                                    <p:animEffect transition="in" filter="fade">
                                      <p:cBhvr>
                                        <p:cTn id="22" dur="1000">
                                          <p:stCondLst>
                                            <p:cond delay="0"/>
                                          </p:stCondLst>
                                        </p:cTn>
                                        <p:tgtEl>
                                          <p:spTgt spid="23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4">
                                            <p:txEl>
                                              <p:pRg st="4" end="4"/>
                                            </p:txEl>
                                          </p:spTgt>
                                        </p:tgtEl>
                                        <p:attrNameLst>
                                          <p:attrName>style.visibility</p:attrName>
                                        </p:attrNameLst>
                                      </p:cBhvr>
                                      <p:to>
                                        <p:strVal val="visible"/>
                                      </p:to>
                                    </p:set>
                                    <p:animEffect transition="in" filter="fade">
                                      <p:cBhvr>
                                        <p:cTn id="27" dur="1000">
                                          <p:stCondLst>
                                            <p:cond delay="0"/>
                                          </p:stCondLst>
                                        </p:cTn>
                                        <p:tgtEl>
                                          <p:spTgt spid="23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4">
                                            <p:txEl>
                                              <p:pRg st="6" end="6"/>
                                            </p:txEl>
                                          </p:spTgt>
                                        </p:tgtEl>
                                        <p:attrNameLst>
                                          <p:attrName>style.visibility</p:attrName>
                                        </p:attrNameLst>
                                      </p:cBhvr>
                                      <p:to>
                                        <p:strVal val="visible"/>
                                      </p:to>
                                    </p:set>
                                    <p:animEffect transition="in" filter="fade">
                                      <p:cBhvr>
                                        <p:cTn id="32" dur="1000">
                                          <p:stCondLst>
                                            <p:cond delay="0"/>
                                          </p:stCondLst>
                                        </p:cTn>
                                        <p:tgtEl>
                                          <p:spTgt spid="2355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4">
                                            <p:txEl>
                                              <p:pRg st="7" end="7"/>
                                            </p:txEl>
                                          </p:spTgt>
                                        </p:tgtEl>
                                        <p:attrNameLst>
                                          <p:attrName>style.visibility</p:attrName>
                                        </p:attrNameLst>
                                      </p:cBhvr>
                                      <p:to>
                                        <p:strVal val="visible"/>
                                      </p:to>
                                    </p:set>
                                    <p:animEffect transition="in" filter="fade">
                                      <p:cBhvr>
                                        <p:cTn id="37" dur="1000">
                                          <p:stCondLst>
                                            <p:cond delay="0"/>
                                          </p:stCondLst>
                                        </p:cTn>
                                        <p:tgtEl>
                                          <p:spTgt spid="23554">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554">
                                            <p:txEl>
                                              <p:pRg st="9" end="9"/>
                                            </p:txEl>
                                          </p:spTgt>
                                        </p:tgtEl>
                                        <p:attrNameLst>
                                          <p:attrName>style.visibility</p:attrName>
                                        </p:attrNameLst>
                                      </p:cBhvr>
                                      <p:to>
                                        <p:strVal val="visible"/>
                                      </p:to>
                                    </p:set>
                                    <p:animEffect transition="in" filter="fade">
                                      <p:cBhvr>
                                        <p:cTn id="42" dur="1000">
                                          <p:stCondLst>
                                            <p:cond delay="0"/>
                                          </p:stCondLst>
                                        </p:cTn>
                                        <p:tgtEl>
                                          <p:spTgt spid="23554">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554">
                                            <p:txEl>
                                              <p:pRg st="11" end="11"/>
                                            </p:txEl>
                                          </p:spTgt>
                                        </p:tgtEl>
                                        <p:attrNameLst>
                                          <p:attrName>style.visibility</p:attrName>
                                        </p:attrNameLst>
                                      </p:cBhvr>
                                      <p:to>
                                        <p:strVal val="visible"/>
                                      </p:to>
                                    </p:set>
                                    <p:animEffect transition="in" filter="fade">
                                      <p:cBhvr>
                                        <p:cTn id="47" dur="1000">
                                          <p:stCondLst>
                                            <p:cond delay="0"/>
                                          </p:stCondLst>
                                        </p:cTn>
                                        <p:tgtEl>
                                          <p:spTgt spid="23554">
                                            <p:txEl>
                                              <p:pRg st="11" end="1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autoUpdateAnimBg="0"/>
      <p:bldP spid="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5225"/>
            <a:ext cx="1981200" cy="476250"/>
          </a:xfrm>
          <a:prstGeom prst="rect">
            <a:avLst/>
          </a:prstGeom>
        </p:spPr>
        <p:txBody>
          <a:bodyPr/>
          <a:lstStyle/>
          <a:p>
            <a:fld id="{75653203-CE09-4EC6-815B-6A7C523EB3FC}" type="slidenum">
              <a:rPr lang="en-US" altLang="zh-CN"/>
              <a:pPr/>
              <a:t>46</a:t>
            </a:fld>
            <a:endParaRPr lang="en-US" altLang="zh-CN"/>
          </a:p>
        </p:txBody>
      </p:sp>
      <p:sp>
        <p:nvSpPr>
          <p:cNvPr id="1161218" name="Rectangle 2"/>
          <p:cNvSpPr>
            <a:spLocks noGrp="1" noChangeArrowheads="1"/>
          </p:cNvSpPr>
          <p:nvPr>
            <p:ph type="title"/>
          </p:nvPr>
        </p:nvSpPr>
        <p:spPr>
          <a:xfrm>
            <a:off x="395536" y="0"/>
            <a:ext cx="8229600" cy="836712"/>
          </a:xfrm>
        </p:spPr>
        <p:txBody>
          <a:bodyPr/>
          <a:lstStyle/>
          <a:p>
            <a:r>
              <a:rPr lang="zh-CN" altLang="en-US" b="1" dirty="0"/>
              <a:t>本章</a:t>
            </a:r>
            <a:r>
              <a:rPr lang="zh-CN" altLang="en-US" b="1" dirty="0" smtClean="0"/>
              <a:t>重点小结</a:t>
            </a:r>
            <a:endParaRPr lang="zh-CN" altLang="en-US" b="1" dirty="0"/>
          </a:p>
        </p:txBody>
      </p:sp>
      <p:sp>
        <p:nvSpPr>
          <p:cNvPr id="1161219" name="Rectangle 3"/>
          <p:cNvSpPr>
            <a:spLocks noGrp="1" noChangeArrowheads="1"/>
          </p:cNvSpPr>
          <p:nvPr>
            <p:ph type="body" idx="1"/>
          </p:nvPr>
        </p:nvSpPr>
        <p:spPr>
          <a:xfrm>
            <a:off x="971600" y="1772816"/>
            <a:ext cx="6813550" cy="3161580"/>
          </a:xfrm>
        </p:spPr>
        <p:txBody>
          <a:bodyPr/>
          <a:lstStyle/>
          <a:p>
            <a:pPr>
              <a:buFont typeface="Wingdings" pitchFamily="2" charset="2"/>
              <a:buNone/>
            </a:pPr>
            <a:r>
              <a:rPr lang="en-US" altLang="zh-CN" b="1" dirty="0"/>
              <a:t>1.</a:t>
            </a:r>
            <a:r>
              <a:rPr lang="zh-CN" altLang="en-US" b="1" dirty="0"/>
              <a:t>计算机发展的四个阶段的</a:t>
            </a:r>
            <a:r>
              <a:rPr lang="zh-CN" altLang="en-US" b="1" dirty="0" smtClean="0"/>
              <a:t>特点</a:t>
            </a:r>
            <a:endParaRPr lang="en-US" altLang="zh-CN" b="1" dirty="0" smtClean="0"/>
          </a:p>
          <a:p>
            <a:pPr>
              <a:buFont typeface="Wingdings" pitchFamily="2" charset="2"/>
              <a:buNone/>
            </a:pPr>
            <a:r>
              <a:rPr lang="zh-CN" altLang="en-US" sz="2400" b="1" dirty="0" smtClean="0">
                <a:solidFill>
                  <a:srgbClr val="FF0000"/>
                </a:solidFill>
              </a:rPr>
              <a:t>电子管</a:t>
            </a:r>
            <a:r>
              <a:rPr lang="en-US" altLang="zh-CN" sz="2400" b="1" dirty="0" smtClean="0">
                <a:solidFill>
                  <a:srgbClr val="FF0000"/>
                </a:solidFill>
              </a:rPr>
              <a:t>—</a:t>
            </a:r>
            <a:r>
              <a:rPr lang="zh-CN" altLang="en-US" sz="2400" b="1" dirty="0" smtClean="0">
                <a:solidFill>
                  <a:srgbClr val="FF0000"/>
                </a:solidFill>
              </a:rPr>
              <a:t>晶体管</a:t>
            </a:r>
            <a:r>
              <a:rPr lang="en-US" altLang="zh-CN" sz="2400" b="1" dirty="0" smtClean="0">
                <a:solidFill>
                  <a:srgbClr val="FF0000"/>
                </a:solidFill>
              </a:rPr>
              <a:t>----</a:t>
            </a:r>
            <a:r>
              <a:rPr lang="zh-CN" altLang="en-US" sz="2400" b="1" dirty="0" smtClean="0">
                <a:solidFill>
                  <a:srgbClr val="FF0000"/>
                </a:solidFill>
              </a:rPr>
              <a:t>小规模集成电路</a:t>
            </a:r>
            <a:r>
              <a:rPr lang="en-US" altLang="zh-CN" sz="2400" b="1" dirty="0" smtClean="0">
                <a:solidFill>
                  <a:srgbClr val="FF0000"/>
                </a:solidFill>
              </a:rPr>
              <a:t>---</a:t>
            </a:r>
            <a:r>
              <a:rPr lang="zh-CN" altLang="en-US" sz="2400" b="1" dirty="0" smtClean="0">
                <a:solidFill>
                  <a:srgbClr val="FF0000"/>
                </a:solidFill>
              </a:rPr>
              <a:t>大规模集成</a:t>
            </a:r>
            <a:endParaRPr lang="en-US" altLang="zh-CN" sz="2400" b="1" dirty="0" smtClean="0">
              <a:solidFill>
                <a:srgbClr val="FF0000"/>
              </a:solidFill>
            </a:endParaRPr>
          </a:p>
          <a:p>
            <a:pPr>
              <a:buFont typeface="Wingdings" pitchFamily="2" charset="2"/>
              <a:buNone/>
            </a:pPr>
            <a:r>
              <a:rPr lang="en-US" altLang="zh-CN" b="1" dirty="0" smtClean="0"/>
              <a:t>2.</a:t>
            </a:r>
            <a:r>
              <a:rPr lang="zh-CN" altLang="en-US" b="1" dirty="0"/>
              <a:t>冯</a:t>
            </a:r>
            <a:r>
              <a:rPr lang="en-US" altLang="zh-CN" b="1" dirty="0"/>
              <a:t>.</a:t>
            </a:r>
            <a:r>
              <a:rPr lang="zh-CN" altLang="en-US" b="1" dirty="0"/>
              <a:t>诺依曼计算机的主要</a:t>
            </a:r>
            <a:r>
              <a:rPr lang="zh-CN" altLang="en-US" b="1" dirty="0" smtClean="0"/>
              <a:t>特征</a:t>
            </a:r>
            <a:endParaRPr lang="en-US" altLang="zh-CN" b="1" dirty="0" smtClean="0"/>
          </a:p>
          <a:p>
            <a:pPr>
              <a:buFont typeface="Wingdings" pitchFamily="2" charset="2"/>
              <a:buNone/>
            </a:pPr>
            <a:r>
              <a:rPr lang="zh-CN" altLang="en-US" sz="2400" b="1" dirty="0" smtClean="0">
                <a:solidFill>
                  <a:srgbClr val="FF0000"/>
                </a:solidFill>
              </a:rPr>
              <a:t>二进制</a:t>
            </a:r>
            <a:r>
              <a:rPr lang="en-US" altLang="zh-CN" sz="2400" b="1" dirty="0" smtClean="0">
                <a:solidFill>
                  <a:srgbClr val="FF0000"/>
                </a:solidFill>
              </a:rPr>
              <a:t>---</a:t>
            </a:r>
            <a:r>
              <a:rPr lang="zh-CN" altLang="en-US" sz="2400" b="1" dirty="0" smtClean="0">
                <a:solidFill>
                  <a:srgbClr val="FF0000"/>
                </a:solidFill>
              </a:rPr>
              <a:t>存储程序</a:t>
            </a:r>
            <a:r>
              <a:rPr lang="en-US" altLang="zh-CN" sz="2400" b="1" dirty="0" smtClean="0">
                <a:solidFill>
                  <a:srgbClr val="FF0000"/>
                </a:solidFill>
              </a:rPr>
              <a:t>---</a:t>
            </a:r>
            <a:r>
              <a:rPr lang="zh-CN" altLang="en-US" sz="2400" b="1" dirty="0" smtClean="0">
                <a:solidFill>
                  <a:srgbClr val="FF0000"/>
                </a:solidFill>
              </a:rPr>
              <a:t>五大部件</a:t>
            </a:r>
            <a:endParaRPr lang="zh-CN" altLang="en-US" sz="2400" b="1" dirty="0">
              <a:solidFill>
                <a:srgbClr val="FF0000"/>
              </a:solidFill>
            </a:endParaRPr>
          </a:p>
          <a:p>
            <a:pPr>
              <a:buFont typeface="Wingdings" pitchFamily="2" charset="2"/>
              <a:buNone/>
            </a:pPr>
            <a:r>
              <a:rPr lang="en-US" altLang="zh-CN" b="1" dirty="0" smtClean="0"/>
              <a:t>3.</a:t>
            </a:r>
            <a:r>
              <a:rPr lang="zh-CN" altLang="en-US" b="1" dirty="0"/>
              <a:t>计算机硬件</a:t>
            </a:r>
            <a:r>
              <a:rPr lang="zh-CN" altLang="en-US" b="1" dirty="0" smtClean="0"/>
              <a:t>组成及软件系统</a:t>
            </a:r>
            <a:endParaRPr lang="zh-CN" altLang="en-US" b="1" dirty="0"/>
          </a:p>
          <a:p>
            <a:pPr>
              <a:buFont typeface="Wingdings" pitchFamily="2" charset="2"/>
              <a:buNone/>
            </a:pPr>
            <a:r>
              <a:rPr lang="en-US" altLang="zh-CN" b="1" dirty="0" smtClean="0"/>
              <a:t>4.</a:t>
            </a:r>
            <a:r>
              <a:rPr lang="zh-CN" altLang="en-US" b="1" dirty="0" smtClean="0"/>
              <a:t>计算机特点与性能指标</a:t>
            </a:r>
            <a:endParaRPr lang="en-US" altLang="zh-CN" b="1" dirty="0" smtClean="0"/>
          </a:p>
          <a:p>
            <a:pPr>
              <a:buFont typeface="Wingdings" pitchFamily="2" charset="2"/>
              <a:buNone/>
            </a:pPr>
            <a:r>
              <a:rPr lang="zh-CN" altLang="en-US" sz="2400" b="1" dirty="0" smtClean="0">
                <a:solidFill>
                  <a:srgbClr val="FF0000"/>
                </a:solidFill>
              </a:rPr>
              <a:t>自动连续</a:t>
            </a:r>
            <a:r>
              <a:rPr lang="en-US" altLang="zh-CN" sz="2400" b="1" dirty="0" smtClean="0">
                <a:solidFill>
                  <a:srgbClr val="FF0000"/>
                </a:solidFill>
              </a:rPr>
              <a:t>—</a:t>
            </a:r>
            <a:r>
              <a:rPr lang="zh-CN" altLang="en-US" sz="2400" b="1" dirty="0" smtClean="0">
                <a:solidFill>
                  <a:srgbClr val="FF0000"/>
                </a:solidFill>
              </a:rPr>
              <a:t>速度快</a:t>
            </a:r>
            <a:r>
              <a:rPr lang="en-US" altLang="zh-CN" sz="2400" b="1" dirty="0" smtClean="0">
                <a:solidFill>
                  <a:srgbClr val="FF0000"/>
                </a:solidFill>
              </a:rPr>
              <a:t>—</a:t>
            </a:r>
            <a:r>
              <a:rPr lang="zh-CN" altLang="en-US" sz="2400" b="1" dirty="0" smtClean="0">
                <a:solidFill>
                  <a:srgbClr val="FF0000"/>
                </a:solidFill>
              </a:rPr>
              <a:t>精度高</a:t>
            </a:r>
            <a:r>
              <a:rPr lang="en-US" altLang="zh-CN" sz="2400" b="1" dirty="0" smtClean="0">
                <a:solidFill>
                  <a:srgbClr val="FF0000"/>
                </a:solidFill>
              </a:rPr>
              <a:t>—</a:t>
            </a:r>
            <a:r>
              <a:rPr lang="zh-CN" altLang="en-US" sz="2400" b="1" dirty="0" smtClean="0">
                <a:solidFill>
                  <a:srgbClr val="FF0000"/>
                </a:solidFill>
              </a:rPr>
              <a:t>通用性好</a:t>
            </a:r>
            <a:endParaRPr lang="en-US" altLang="zh-CN" sz="2400" b="1" dirty="0" smtClean="0">
              <a:solidFill>
                <a:srgbClr val="FF0000"/>
              </a:solidFill>
            </a:endParaRPr>
          </a:p>
          <a:p>
            <a:pPr>
              <a:buFont typeface="Wingdings" pitchFamily="2" charset="2"/>
              <a:buNone/>
            </a:pPr>
            <a:r>
              <a:rPr lang="zh-CN" altLang="en-US" sz="2400" b="1" dirty="0" smtClean="0">
                <a:solidFill>
                  <a:srgbClr val="FF0000"/>
                </a:solidFill>
              </a:rPr>
              <a:t>字长</a:t>
            </a:r>
            <a:r>
              <a:rPr lang="en-US" altLang="zh-CN" sz="2400" b="1" dirty="0" smtClean="0">
                <a:solidFill>
                  <a:srgbClr val="FF0000"/>
                </a:solidFill>
              </a:rPr>
              <a:t>—</a:t>
            </a:r>
            <a:r>
              <a:rPr lang="zh-CN" altLang="en-US" sz="2400" b="1" dirty="0" smtClean="0">
                <a:solidFill>
                  <a:srgbClr val="FF0000"/>
                </a:solidFill>
              </a:rPr>
              <a:t>速度</a:t>
            </a:r>
            <a:r>
              <a:rPr lang="en-US" altLang="zh-CN" sz="2400" b="1" dirty="0" smtClean="0">
                <a:solidFill>
                  <a:srgbClr val="FF0000"/>
                </a:solidFill>
              </a:rPr>
              <a:t>—</a:t>
            </a:r>
            <a:r>
              <a:rPr lang="zh-CN" altLang="en-US" sz="2400" b="1" dirty="0" smtClean="0">
                <a:solidFill>
                  <a:srgbClr val="FF0000"/>
                </a:solidFill>
              </a:rPr>
              <a:t>容量</a:t>
            </a:r>
            <a:r>
              <a:rPr lang="en-US" altLang="zh-CN" sz="2400" b="1" dirty="0" smtClean="0">
                <a:solidFill>
                  <a:srgbClr val="FF0000"/>
                </a:solidFill>
              </a:rPr>
              <a:t>—</a:t>
            </a:r>
            <a:r>
              <a:rPr lang="zh-CN" altLang="en-US" sz="2400" b="1" dirty="0" smtClean="0">
                <a:solidFill>
                  <a:srgbClr val="FF0000"/>
                </a:solidFill>
              </a:rPr>
              <a:t>配置</a:t>
            </a:r>
            <a:r>
              <a:rPr lang="en-US" altLang="zh-CN" sz="2400" b="1" dirty="0" smtClean="0">
                <a:solidFill>
                  <a:srgbClr val="FF0000"/>
                </a:solidFill>
              </a:rPr>
              <a:t>--</a:t>
            </a:r>
            <a:r>
              <a:rPr lang="zh-CN" altLang="en-US" sz="2400" b="1" dirty="0" smtClean="0">
                <a:solidFill>
                  <a:srgbClr val="FF0000"/>
                </a:solidFill>
              </a:rPr>
              <a:t>性价比</a:t>
            </a:r>
            <a:endParaRPr lang="zh-CN" altLang="en-US" sz="2400" b="1" dirty="0">
              <a:solidFill>
                <a:srgbClr val="FF0000"/>
              </a:solidFill>
            </a:endParaRPr>
          </a:p>
        </p:txBody>
      </p:sp>
    </p:spTree>
    <p:custDataLst>
      <p:tags r:id="rId1"/>
    </p:custDataLst>
    <p:extLst>
      <p:ext uri="{BB962C8B-B14F-4D97-AF65-F5344CB8AC3E}">
        <p14:creationId xmlns:p14="http://schemas.microsoft.com/office/powerpoint/2010/main" val="32043948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blinds(horizontal)">
                                      <p:cBhvr>
                                        <p:cTn id="7" dur="500"/>
                                        <p:tgtEl>
                                          <p:spTgt spid="1161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blinds(horizontal)">
                                      <p:cBhvr>
                                        <p:cTn id="12" dur="500"/>
                                        <p:tgtEl>
                                          <p:spTgt spid="1161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blinds(horizontal)">
                                      <p:cBhvr>
                                        <p:cTn id="17" dur="500"/>
                                        <p:tgtEl>
                                          <p:spTgt spid="1161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blinds(horizontal)">
                                      <p:cBhvr>
                                        <p:cTn id="22" dur="500"/>
                                        <p:tgtEl>
                                          <p:spTgt spid="1161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1219">
                                            <p:txEl>
                                              <p:pRg st="4" end="4"/>
                                            </p:txEl>
                                          </p:spTgt>
                                        </p:tgtEl>
                                        <p:attrNameLst>
                                          <p:attrName>style.visibility</p:attrName>
                                        </p:attrNameLst>
                                      </p:cBhvr>
                                      <p:to>
                                        <p:strVal val="visible"/>
                                      </p:to>
                                    </p:set>
                                    <p:animEffect transition="in" filter="blinds(horizontal)">
                                      <p:cBhvr>
                                        <p:cTn id="27" dur="500"/>
                                        <p:tgtEl>
                                          <p:spTgt spid="1161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61219">
                                            <p:txEl>
                                              <p:pRg st="5" end="5"/>
                                            </p:txEl>
                                          </p:spTgt>
                                        </p:tgtEl>
                                        <p:attrNameLst>
                                          <p:attrName>style.visibility</p:attrName>
                                        </p:attrNameLst>
                                      </p:cBhvr>
                                      <p:to>
                                        <p:strVal val="visible"/>
                                      </p:to>
                                    </p:set>
                                    <p:animEffect transition="in" filter="blinds(horizontal)">
                                      <p:cBhvr>
                                        <p:cTn id="32" dur="500"/>
                                        <p:tgtEl>
                                          <p:spTgt spid="1161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1219">
                                            <p:txEl>
                                              <p:pRg st="6" end="6"/>
                                            </p:txEl>
                                          </p:spTgt>
                                        </p:tgtEl>
                                        <p:attrNameLst>
                                          <p:attrName>style.visibility</p:attrName>
                                        </p:attrNameLst>
                                      </p:cBhvr>
                                      <p:to>
                                        <p:strVal val="visible"/>
                                      </p:to>
                                    </p:set>
                                    <p:animEffect transition="in" filter="blinds(horizontal)">
                                      <p:cBhvr>
                                        <p:cTn id="37" dur="500"/>
                                        <p:tgtEl>
                                          <p:spTgt spid="1161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61219">
                                            <p:txEl>
                                              <p:pRg st="7" end="7"/>
                                            </p:txEl>
                                          </p:spTgt>
                                        </p:tgtEl>
                                        <p:attrNameLst>
                                          <p:attrName>style.visibility</p:attrName>
                                        </p:attrNameLst>
                                      </p:cBhvr>
                                      <p:to>
                                        <p:strVal val="visible"/>
                                      </p:to>
                                    </p:set>
                                    <p:animEffect transition="in" filter="blinds(horizontal)">
                                      <p:cBhvr>
                                        <p:cTn id="42" dur="500"/>
                                        <p:tgtEl>
                                          <p:spTgt spid="1161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57158" y="0"/>
            <a:ext cx="8229600" cy="725470"/>
          </a:xfrm>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US" altLang="zh-CN" dirty="0" smtClean="0"/>
              <a:t>4 </a:t>
            </a:r>
            <a:r>
              <a:rPr lang="zh-CN" altLang="en-US" dirty="0" smtClean="0"/>
              <a:t>联系方式</a:t>
            </a:r>
          </a:p>
        </p:txBody>
      </p:sp>
      <p:sp>
        <p:nvSpPr>
          <p:cNvPr id="11267" name="Rectangle 3"/>
          <p:cNvSpPr>
            <a:spLocks noGrp="1" noChangeArrowheads="1"/>
          </p:cNvSpPr>
          <p:nvPr>
            <p:ph type="body" idx="1"/>
          </p:nvPr>
        </p:nvSpPr>
        <p:spPr bwMode="auto">
          <a:xfrm>
            <a:off x="457200" y="1484313"/>
            <a:ext cx="8362950" cy="4781550"/>
          </a:xfrm>
          <a:noFill/>
          <a:ln>
            <a:miter lim="800000"/>
            <a:headEnd/>
            <a:tailEnd/>
          </a:ln>
        </p:spPr>
        <p:txBody>
          <a:bodyPr vert="horz" wrap="square" lIns="91440" tIns="45720" rIns="91440" bIns="45720" numCol="1" anchor="t" anchorCtr="0" compatLnSpc="1">
            <a:prstTxWarp prst="textNoShape">
              <a:avLst/>
            </a:prstTxWarp>
          </a:bodyPr>
          <a:lstStyle/>
          <a:p>
            <a:pPr lvl="1" eaLnBrk="1" hangingPunct="1"/>
            <a:r>
              <a:rPr lang="zh-CN" altLang="en-US" dirty="0" smtClean="0">
                <a:hlinkClick r:id="rId2"/>
              </a:rPr>
              <a:t>朱敏玲</a:t>
            </a:r>
            <a:r>
              <a:rPr lang="en-US" altLang="zh-CN" dirty="0" smtClean="0">
                <a:hlinkClick r:id="rId2"/>
              </a:rPr>
              <a:t>zhuminling@bistu.edu.cn</a:t>
            </a:r>
            <a:endParaRPr lang="en-US" altLang="zh-CN" dirty="0" smtClean="0"/>
          </a:p>
          <a:p>
            <a:pPr lvl="1" eaLnBrk="1" hangingPunct="1"/>
            <a:r>
              <a:rPr lang="en-US" altLang="zh-CN" dirty="0" smtClean="0"/>
              <a:t>15210906179</a:t>
            </a:r>
          </a:p>
          <a:p>
            <a:pPr eaLnBrk="1" hangingPunct="1"/>
            <a:endParaRPr lang="en-US" altLang="zh-CN" dirty="0" smtClean="0"/>
          </a:p>
          <a:p>
            <a:pPr eaLnBrk="1" hangingPunct="1"/>
            <a:r>
              <a:rPr lang="zh-CN" altLang="en-US" dirty="0" smtClean="0"/>
              <a:t>课件及资料下载</a:t>
            </a:r>
            <a:endParaRPr lang="en-US" altLang="zh-CN" dirty="0" smtClean="0"/>
          </a:p>
          <a:p>
            <a:pPr lvl="1" eaLnBrk="1" hangingPunct="1"/>
            <a:r>
              <a:rPr lang="zh-CN" altLang="en-US" dirty="0" smtClean="0">
                <a:hlinkClick r:id="rId2"/>
              </a:rPr>
              <a:t>邮箱：</a:t>
            </a:r>
            <a:r>
              <a:rPr lang="en-US" altLang="zh-CN" dirty="0" smtClean="0">
                <a:hlinkClick r:id="rId2"/>
              </a:rPr>
              <a:t>zuchengyuanli2015@126.com</a:t>
            </a:r>
          </a:p>
          <a:p>
            <a:pPr lvl="1" eaLnBrk="1" hangingPunct="1"/>
            <a:r>
              <a:rPr lang="zh-CN" altLang="en-US" dirty="0" smtClean="0">
                <a:hlinkClick r:id="rId2"/>
              </a:rPr>
              <a:t>密码： </a:t>
            </a:r>
            <a:r>
              <a:rPr lang="en-US" altLang="zh-CN" dirty="0" smtClean="0">
                <a:hlinkClick r:id="rId2"/>
              </a:rPr>
              <a:t>zcyl2015</a:t>
            </a:r>
          </a:p>
          <a:p>
            <a:pPr eaLnBrk="1" hangingPunct="1"/>
            <a:r>
              <a:rPr lang="zh-CN" altLang="en-US" dirty="0" smtClean="0"/>
              <a:t>每班选一位课代表（通知）</a:t>
            </a:r>
            <a:endParaRPr lang="en-US" altLang="zh-CN" dirty="0" smtClean="0"/>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作业</a:t>
            </a:r>
            <a:endParaRPr lang="en-US" altLang="zh-CN" dirty="0" smtClean="0"/>
          </a:p>
          <a:p>
            <a:pPr marL="0" indent="0">
              <a:buNone/>
            </a:pPr>
            <a:r>
              <a:rPr lang="zh-CN" altLang="en-US" dirty="0" smtClean="0"/>
              <a:t>教材</a:t>
            </a:r>
            <a:r>
              <a:rPr lang="en-US" altLang="zh-CN" dirty="0" smtClean="0"/>
              <a:t>P8</a:t>
            </a:r>
            <a:r>
              <a:rPr lang="zh-CN" altLang="en-US" smtClean="0"/>
              <a:t>：</a:t>
            </a:r>
            <a:endParaRPr lang="zh-CN" altLang="en-US" dirty="0"/>
          </a:p>
        </p:txBody>
      </p:sp>
    </p:spTree>
    <p:extLst>
      <p:ext uri="{BB962C8B-B14F-4D97-AF65-F5344CB8AC3E}">
        <p14:creationId xmlns:p14="http://schemas.microsoft.com/office/powerpoint/2010/main" val="3744689082"/>
      </p:ext>
    </p:extLst>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52" y="908720"/>
            <a:ext cx="7438884" cy="830997"/>
          </a:xfrm>
          <a:prstGeom prst="rect">
            <a:avLst/>
          </a:prstGeom>
        </p:spPr>
        <p:txBody>
          <a:bodyPr wrap="square">
            <a:spAutoFit/>
          </a:bodyPr>
          <a:lstStyle/>
          <a:p>
            <a:pPr lvl="1" eaLnBrk="1" hangingPunct="1">
              <a:lnSpc>
                <a:spcPct val="150000"/>
              </a:lnSpc>
            </a:pPr>
            <a:r>
              <a:rPr lang="en-US" altLang="zh-CN" sz="3200" dirty="0"/>
              <a:t>2</a:t>
            </a:r>
            <a:r>
              <a:rPr lang="zh-CN" altLang="en-US" sz="3200" dirty="0"/>
              <a:t>）</a:t>
            </a:r>
            <a:r>
              <a:rPr lang="en-US" altLang="zh-CN" sz="3200" dirty="0"/>
              <a:t> </a:t>
            </a:r>
            <a:r>
              <a:rPr lang="zh-CN" altLang="en-US" sz="3200" dirty="0"/>
              <a:t>为什么学习计算机组成原理？</a:t>
            </a:r>
            <a:endParaRPr lang="en-US" altLang="zh-CN" sz="3200" dirty="0"/>
          </a:p>
        </p:txBody>
      </p:sp>
      <p:sp>
        <p:nvSpPr>
          <p:cNvPr id="5" name="矩形 4"/>
          <p:cNvSpPr/>
          <p:nvPr/>
        </p:nvSpPr>
        <p:spPr>
          <a:xfrm>
            <a:off x="539552" y="1563708"/>
            <a:ext cx="8001000" cy="4893647"/>
          </a:xfrm>
          <a:prstGeom prst="rect">
            <a:avLst/>
          </a:prstGeom>
        </p:spPr>
        <p:txBody>
          <a:bodyPr>
            <a:spAutoFit/>
          </a:bodyPr>
          <a:lstStyle/>
          <a:p>
            <a:pPr marL="457200" indent="-457200" algn="just">
              <a:defRPr/>
            </a:pPr>
            <a:endParaRPr lang="zh-CN" altLang="en-US" sz="2400" dirty="0"/>
          </a:p>
          <a:p>
            <a:pPr algn="just">
              <a:lnSpc>
                <a:spcPct val="150000"/>
              </a:lnSpc>
              <a:buFont typeface="Wingdings" pitchFamily="2" charset="2"/>
              <a:buChar char="Ø"/>
              <a:defRPr/>
            </a:pPr>
            <a:r>
              <a:rPr lang="zh-CN" altLang="en-US" sz="2400" b="1" dirty="0">
                <a:solidFill>
                  <a:srgbClr val="FF0000"/>
                </a:solidFill>
              </a:rPr>
              <a:t>工作需要</a:t>
            </a:r>
            <a:r>
              <a:rPr lang="zh-CN" altLang="en-US" sz="2400" dirty="0" smtClean="0">
                <a:solidFill>
                  <a:srgbClr val="00B050"/>
                </a:solidFill>
              </a:rPr>
              <a:t>：计算机的使用无处不在；</a:t>
            </a:r>
            <a:r>
              <a:rPr lang="zh-CN" altLang="en-US" sz="2400" dirty="0" smtClean="0">
                <a:solidFill>
                  <a:schemeClr val="tx2"/>
                </a:solidFill>
              </a:rPr>
              <a:t>技术人员</a:t>
            </a:r>
            <a:r>
              <a:rPr lang="zh-CN" altLang="en-US" sz="2400" dirty="0">
                <a:solidFill>
                  <a:schemeClr val="tx2"/>
                </a:solidFill>
              </a:rPr>
              <a:t>必须</a:t>
            </a:r>
            <a:r>
              <a:rPr lang="zh-CN" altLang="en-US" sz="2400" dirty="0" smtClean="0">
                <a:solidFill>
                  <a:schemeClr val="tx2"/>
                </a:solidFill>
              </a:rPr>
              <a:t>具备</a:t>
            </a:r>
            <a:r>
              <a:rPr lang="zh-CN" altLang="en-US" sz="2400" dirty="0">
                <a:solidFill>
                  <a:schemeClr val="tx2"/>
                </a:solidFill>
              </a:rPr>
              <a:t>计算机</a:t>
            </a:r>
            <a:r>
              <a:rPr lang="zh-CN" altLang="en-US" sz="2400" dirty="0" smtClean="0">
                <a:solidFill>
                  <a:schemeClr val="tx2"/>
                </a:solidFill>
              </a:rPr>
              <a:t>系统的相关知识开发各种电子产品及进行工业生产的控制等。</a:t>
            </a:r>
            <a:endParaRPr lang="zh-CN" altLang="en-US" sz="2400" dirty="0">
              <a:solidFill>
                <a:schemeClr val="tx2"/>
              </a:solidFill>
            </a:endParaRPr>
          </a:p>
          <a:p>
            <a:pPr algn="just">
              <a:lnSpc>
                <a:spcPct val="150000"/>
              </a:lnSpc>
              <a:buFont typeface="Wingdings" pitchFamily="2" charset="2"/>
              <a:buChar char="Ø"/>
              <a:defRPr/>
            </a:pPr>
            <a:r>
              <a:rPr lang="zh-CN" altLang="en-US" sz="2400" b="1" dirty="0">
                <a:solidFill>
                  <a:srgbClr val="FF0000"/>
                </a:solidFill>
              </a:rPr>
              <a:t>学习需要</a:t>
            </a:r>
            <a:r>
              <a:rPr lang="zh-CN" altLang="en-US" sz="2400" dirty="0" smtClean="0">
                <a:solidFill>
                  <a:srgbClr val="00B050"/>
                </a:solidFill>
              </a:rPr>
              <a:t>：计算机组成原理课程</a:t>
            </a:r>
            <a:r>
              <a:rPr lang="zh-CN" altLang="en-US" sz="2400" dirty="0" smtClean="0">
                <a:solidFill>
                  <a:schemeClr val="tx2"/>
                </a:solidFill>
              </a:rPr>
              <a:t>是计算机学科的专业</a:t>
            </a:r>
            <a:r>
              <a:rPr lang="zh-CN" altLang="en-US" sz="2400" dirty="0">
                <a:solidFill>
                  <a:schemeClr val="tx2"/>
                </a:solidFill>
              </a:rPr>
              <a:t>基础课</a:t>
            </a:r>
            <a:r>
              <a:rPr lang="zh-CN" altLang="en-US" sz="2400" dirty="0" smtClean="0">
                <a:solidFill>
                  <a:schemeClr val="tx2"/>
                </a:solidFill>
              </a:rPr>
              <a:t>，是一门必修课程，所以</a:t>
            </a:r>
            <a:r>
              <a:rPr lang="zh-CN" altLang="en-US" sz="2400" dirty="0">
                <a:solidFill>
                  <a:schemeClr val="tx2"/>
                </a:solidFill>
              </a:rPr>
              <a:t>掌握、熟悉本门课的基本知识是本专业后续</a:t>
            </a:r>
            <a:r>
              <a:rPr lang="zh-CN" altLang="en-US" sz="2400" dirty="0" smtClean="0">
                <a:solidFill>
                  <a:schemeClr val="tx2"/>
                </a:solidFill>
              </a:rPr>
              <a:t>课程（</a:t>
            </a:r>
            <a:r>
              <a:rPr lang="zh-CN" altLang="en-US" sz="2400" b="1" dirty="0">
                <a:latin typeface="华文楷体" pitchFamily="2" charset="-122"/>
                <a:ea typeface="华文楷体" pitchFamily="2" charset="-122"/>
              </a:rPr>
              <a:t>系统结构， 操作系统，编译原理，高级语言程序设计</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计算机网络，数据库</a:t>
            </a:r>
            <a:r>
              <a:rPr lang="zh-CN" altLang="en-US" sz="2400" dirty="0" smtClean="0">
                <a:solidFill>
                  <a:schemeClr val="tx2"/>
                </a:solidFill>
              </a:rPr>
              <a:t>）的需要。</a:t>
            </a:r>
            <a:endParaRPr lang="en-US" altLang="zh-CN" sz="2400" dirty="0">
              <a:solidFill>
                <a:schemeClr val="tx2"/>
              </a:solidFill>
            </a:endParaRPr>
          </a:p>
          <a:p>
            <a:pPr algn="just">
              <a:lnSpc>
                <a:spcPct val="150000"/>
              </a:lnSpc>
              <a:buFont typeface="Wingdings" pitchFamily="2" charset="2"/>
              <a:buChar char="Ø"/>
              <a:defRPr/>
            </a:pPr>
            <a:r>
              <a:rPr lang="zh-CN" altLang="en-US" sz="2400" b="1" dirty="0">
                <a:solidFill>
                  <a:srgbClr val="FF0000"/>
                </a:solidFill>
              </a:rPr>
              <a:t>考研需要</a:t>
            </a:r>
            <a:r>
              <a:rPr lang="zh-CN" altLang="en-US" sz="2400" dirty="0"/>
              <a:t>：</a:t>
            </a:r>
            <a:r>
              <a:rPr lang="zh-CN" altLang="en-US" sz="2400" dirty="0">
                <a:solidFill>
                  <a:schemeClr val="tx2"/>
                </a:solidFill>
              </a:rPr>
              <a:t>它是很多专业的硕士入学考试科目</a:t>
            </a:r>
            <a:r>
              <a:rPr lang="zh-CN" altLang="en-US" sz="2400" dirty="0"/>
              <a:t>。</a:t>
            </a:r>
          </a:p>
        </p:txBody>
      </p:sp>
      <p:sp>
        <p:nvSpPr>
          <p:cNvPr id="2" name="矩形 1"/>
          <p:cNvSpPr/>
          <p:nvPr/>
        </p:nvSpPr>
        <p:spPr>
          <a:xfrm>
            <a:off x="157452" y="0"/>
            <a:ext cx="2037737" cy="646331"/>
          </a:xfrm>
          <a:prstGeom prst="rect">
            <a:avLst/>
          </a:prstGeom>
        </p:spPr>
        <p:txBody>
          <a:bodyPr wrap="none">
            <a:spAutoFit/>
          </a:bodyPr>
          <a:lstStyle/>
          <a:p>
            <a:r>
              <a:rPr lang="zh-CN" altLang="en-US" sz="3600" b="1" i="1" dirty="0"/>
              <a:t>课程信息</a:t>
            </a:r>
            <a:endParaRPr lang="zh-CN" altLang="en-US" sz="3600" dirty="0"/>
          </a:p>
        </p:txBody>
      </p:sp>
    </p:spTree>
    <p:extLst>
      <p:ext uri="{BB962C8B-B14F-4D97-AF65-F5344CB8AC3E}">
        <p14:creationId xmlns:p14="http://schemas.microsoft.com/office/powerpoint/2010/main" val="3381345790"/>
      </p:ext>
    </p:extLst>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683568" y="1844824"/>
            <a:ext cx="7391400" cy="1828800"/>
          </a:xfrm>
        </p:spPr>
        <p:txBody>
          <a:bodyPr/>
          <a:lstStyle/>
          <a:p>
            <a:pPr>
              <a:buClr>
                <a:schemeClr val="hlink"/>
              </a:buClr>
              <a:buFont typeface="Wingdings" pitchFamily="2" charset="2"/>
              <a:buChar char="v"/>
              <a:defRPr/>
            </a:pPr>
            <a:r>
              <a:rPr lang="zh-CN" altLang="en-US" sz="2800" b="1" kern="1200" dirty="0">
                <a:ea typeface="宋体" pitchFamily="2" charset="-122"/>
              </a:rPr>
              <a:t>本课程的教学方式</a:t>
            </a:r>
            <a:endParaRPr lang="en-US" altLang="zh-CN" sz="2800" b="1" kern="1200" dirty="0">
              <a:ea typeface="宋体" pitchFamily="2" charset="-122"/>
            </a:endParaRPr>
          </a:p>
          <a:p>
            <a:pPr>
              <a:buFont typeface="Wingdings" pitchFamily="2" charset="2"/>
              <a:buNone/>
            </a:pPr>
            <a:r>
              <a:rPr lang="zh-CN" altLang="en-US" dirty="0" smtClean="0">
                <a:ea typeface="宋体" pitchFamily="2" charset="-122"/>
              </a:rPr>
              <a:t>      </a:t>
            </a:r>
            <a:r>
              <a:rPr lang="zh-CN" altLang="en-US" dirty="0" smtClean="0">
                <a:solidFill>
                  <a:srgbClr val="FF0000"/>
                </a:solidFill>
                <a:ea typeface="宋体" pitchFamily="2" charset="-122"/>
              </a:rPr>
              <a:t>多媒体</a:t>
            </a:r>
            <a:r>
              <a:rPr lang="en-US" altLang="zh-CN" dirty="0" smtClean="0">
                <a:solidFill>
                  <a:srgbClr val="FF0000"/>
                </a:solidFill>
                <a:ea typeface="宋体" pitchFamily="2" charset="-122"/>
              </a:rPr>
              <a:t>+</a:t>
            </a:r>
            <a:r>
              <a:rPr lang="zh-CN" altLang="en-US" dirty="0" smtClean="0">
                <a:solidFill>
                  <a:srgbClr val="FF0000"/>
                </a:solidFill>
                <a:ea typeface="宋体" pitchFamily="2" charset="-122"/>
              </a:rPr>
              <a:t>板书</a:t>
            </a:r>
            <a:endParaRPr lang="en-US" altLang="zh-CN" dirty="0" smtClean="0">
              <a:solidFill>
                <a:srgbClr val="FF0000"/>
              </a:solidFill>
              <a:ea typeface="宋体" pitchFamily="2" charset="-122"/>
            </a:endParaRPr>
          </a:p>
          <a:p>
            <a:pPr>
              <a:buFont typeface="Wingdings" pitchFamily="2" charset="2"/>
              <a:buNone/>
            </a:pPr>
            <a:r>
              <a:rPr lang="zh-CN" altLang="en-US" dirty="0" smtClean="0">
                <a:ea typeface="宋体" pitchFamily="2" charset="-122"/>
              </a:rPr>
              <a:t>         </a:t>
            </a:r>
            <a:r>
              <a:rPr lang="zh-CN" altLang="en-US" sz="2800" dirty="0" smtClean="0">
                <a:ea typeface="宋体" pitchFamily="2" charset="-122"/>
              </a:rPr>
              <a:t>课件中的彩色字体为特别的提示</a:t>
            </a:r>
            <a:r>
              <a:rPr lang="zh-CN" altLang="en-US" dirty="0" smtClean="0">
                <a:ea typeface="宋体" pitchFamily="2" charset="-122"/>
              </a:rPr>
              <a:t>。</a:t>
            </a:r>
          </a:p>
          <a:p>
            <a:endParaRPr lang="zh-CN" altLang="en-US" dirty="0" smtClean="0">
              <a:ea typeface="宋体" pitchFamily="2" charset="-122"/>
            </a:endParaRPr>
          </a:p>
        </p:txBody>
      </p:sp>
      <p:sp>
        <p:nvSpPr>
          <p:cNvPr id="5" name="矩形 4"/>
          <p:cNvSpPr/>
          <p:nvPr/>
        </p:nvSpPr>
        <p:spPr>
          <a:xfrm>
            <a:off x="609600" y="3846984"/>
            <a:ext cx="6858000" cy="1114151"/>
          </a:xfrm>
          <a:prstGeom prst="rect">
            <a:avLst/>
          </a:prstGeom>
        </p:spPr>
        <p:txBody>
          <a:bodyPr>
            <a:spAutoFit/>
          </a:bodyPr>
          <a:lstStyle/>
          <a:p>
            <a:pPr marL="342900" indent="-342900" eaLnBrk="0" hangingPunct="0">
              <a:spcBef>
                <a:spcPct val="20000"/>
              </a:spcBef>
              <a:buClr>
                <a:schemeClr val="hlink"/>
              </a:buClr>
              <a:buSzPct val="65000"/>
              <a:buFont typeface="Wingdings" pitchFamily="2" charset="2"/>
              <a:buChar char="v"/>
              <a:defRPr/>
            </a:pPr>
            <a:r>
              <a:rPr lang="zh-CN" altLang="en-US" sz="2800" b="1" dirty="0">
                <a:latin typeface="+mn-lt"/>
              </a:rPr>
              <a:t>本门课所需的铺垫知识</a:t>
            </a:r>
          </a:p>
          <a:p>
            <a:pPr marL="342900" indent="-342900" algn="l" eaLnBrk="0" hangingPunct="0">
              <a:spcBef>
                <a:spcPct val="20000"/>
              </a:spcBef>
              <a:buClr>
                <a:schemeClr val="hlink"/>
              </a:buClr>
              <a:defRPr/>
            </a:pPr>
            <a:r>
              <a:rPr lang="zh-CN" altLang="en-US" sz="2800" b="1" dirty="0">
                <a:latin typeface="+mn-lt"/>
                <a:ea typeface="宋体" pitchFamily="2" charset="-122"/>
              </a:rPr>
              <a:t>             </a:t>
            </a:r>
            <a:r>
              <a:rPr lang="zh-CN" altLang="en-US" sz="2800" dirty="0">
                <a:latin typeface="+mn-lt"/>
                <a:ea typeface="宋体" pitchFamily="2" charset="-122"/>
              </a:rPr>
              <a:t>电子技术、数字电路</a:t>
            </a:r>
            <a:r>
              <a:rPr lang="zh-CN" altLang="en-US" sz="3200" b="1" dirty="0">
                <a:latin typeface="+mn-lt"/>
                <a:ea typeface="宋体" pitchFamily="2" charset="-122"/>
              </a:rPr>
              <a:t>。</a:t>
            </a:r>
          </a:p>
        </p:txBody>
      </p:sp>
      <p:sp>
        <p:nvSpPr>
          <p:cNvPr id="6" name="矩形 5"/>
          <p:cNvSpPr/>
          <p:nvPr/>
        </p:nvSpPr>
        <p:spPr>
          <a:xfrm>
            <a:off x="-252536" y="549198"/>
            <a:ext cx="6139822" cy="735394"/>
          </a:xfrm>
          <a:prstGeom prst="rect">
            <a:avLst/>
          </a:prstGeom>
        </p:spPr>
        <p:txBody>
          <a:bodyPr wrap="none">
            <a:spAutoFit/>
          </a:bodyPr>
          <a:lstStyle/>
          <a:p>
            <a:pPr lvl="1" eaLnBrk="1" hangingPunct="1">
              <a:lnSpc>
                <a:spcPct val="150000"/>
              </a:lnSpc>
            </a:pPr>
            <a:r>
              <a:rPr lang="en-US" altLang="zh-CN" sz="3200" dirty="0" smtClean="0"/>
              <a:t>3</a:t>
            </a:r>
            <a:r>
              <a:rPr lang="zh-CN" altLang="en-US" sz="3200" dirty="0" smtClean="0"/>
              <a:t>）</a:t>
            </a:r>
            <a:r>
              <a:rPr lang="en-US" altLang="zh-CN" sz="3200" dirty="0" smtClean="0"/>
              <a:t> </a:t>
            </a:r>
            <a:r>
              <a:rPr lang="zh-CN" altLang="en-US" sz="3200" dirty="0" smtClean="0"/>
              <a:t>怎样</a:t>
            </a:r>
            <a:r>
              <a:rPr lang="zh-CN" altLang="en-US" sz="3200" dirty="0"/>
              <a:t>学好计算机组成原理</a:t>
            </a:r>
            <a:r>
              <a:rPr lang="en-US" altLang="zh-CN" sz="3200" dirty="0"/>
              <a:t>?</a:t>
            </a:r>
            <a:endParaRPr lang="zh-CN" altLang="en-US" sz="3200" dirty="0"/>
          </a:p>
        </p:txBody>
      </p:sp>
      <p:sp>
        <p:nvSpPr>
          <p:cNvPr id="7" name="Rectangle 2"/>
          <p:cNvSpPr>
            <a:spLocks noGrp="1" noChangeArrowheads="1"/>
          </p:cNvSpPr>
          <p:nvPr>
            <p:ph type="title"/>
          </p:nvPr>
        </p:nvSpPr>
        <p:spPr bwMode="auto">
          <a:xfrm>
            <a:off x="94781" y="2526"/>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Tree>
    <p:extLst>
      <p:ext uri="{BB962C8B-B14F-4D97-AF65-F5344CB8AC3E}">
        <p14:creationId xmlns:p14="http://schemas.microsoft.com/office/powerpoint/2010/main" val="22309628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225425" y="116632"/>
            <a:ext cx="8229600" cy="487362"/>
          </a:xfrm>
        </p:spPr>
        <p:txBody>
          <a:bodyPr>
            <a:noAutofit/>
          </a:bodyPr>
          <a:lstStyle/>
          <a:p>
            <a:r>
              <a:rPr lang="zh-CN" altLang="en-US" sz="3200" b="1" dirty="0">
                <a:solidFill>
                  <a:srgbClr val="CC3300"/>
                </a:solidFill>
              </a:rPr>
              <a:t>课程有多难，能不能学好</a:t>
            </a:r>
          </a:p>
        </p:txBody>
      </p:sp>
      <p:sp>
        <p:nvSpPr>
          <p:cNvPr id="76803" name="Rectangle 3"/>
          <p:cNvSpPr>
            <a:spLocks noGrp="1" noChangeArrowheads="1"/>
          </p:cNvSpPr>
          <p:nvPr>
            <p:ph type="body" idx="1"/>
          </p:nvPr>
        </p:nvSpPr>
        <p:spPr>
          <a:xfrm>
            <a:off x="381000" y="990600"/>
            <a:ext cx="8382000" cy="4598640"/>
          </a:xfrm>
        </p:spPr>
        <p:txBody>
          <a:bodyPr/>
          <a:lstStyle/>
          <a:p>
            <a:pPr marL="0" indent="0">
              <a:lnSpc>
                <a:spcPct val="90000"/>
              </a:lnSpc>
              <a:buFontTx/>
              <a:buNone/>
            </a:pPr>
            <a:endParaRPr lang="en-US" altLang="zh-CN" sz="2800" b="1" dirty="0" smtClean="0">
              <a:latin typeface="华文楷体" pitchFamily="2" charset="-122"/>
              <a:ea typeface="华文楷体" pitchFamily="2" charset="-122"/>
            </a:endParaRPr>
          </a:p>
          <a:p>
            <a:pPr>
              <a:lnSpc>
                <a:spcPct val="90000"/>
              </a:lnSpc>
              <a:buFont typeface="Wingdings" panose="05000000000000000000" pitchFamily="2" charset="2"/>
              <a:buChar char="u"/>
            </a:pPr>
            <a:r>
              <a:rPr lang="zh-CN" altLang="en-US" sz="4000" b="1" dirty="0" smtClean="0">
                <a:latin typeface="华文楷体" pitchFamily="2" charset="-122"/>
                <a:ea typeface="华文楷体" pitchFamily="2" charset="-122"/>
              </a:rPr>
              <a:t>内容上</a:t>
            </a:r>
            <a:endParaRPr lang="en-US" altLang="zh-CN" sz="4000" b="1" dirty="0" smtClean="0">
              <a:latin typeface="华文楷体" pitchFamily="2" charset="-122"/>
              <a:ea typeface="华文楷体" pitchFamily="2" charset="-122"/>
            </a:endParaRPr>
          </a:p>
          <a:p>
            <a:pPr marL="0" indent="0">
              <a:lnSpc>
                <a:spcPct val="90000"/>
              </a:lnSpc>
              <a:buNone/>
            </a:pPr>
            <a:r>
              <a:rPr lang="zh-CN" altLang="en-US" sz="2800" b="1" dirty="0">
                <a:latin typeface="华文楷体" pitchFamily="2" charset="-122"/>
                <a:ea typeface="华文楷体" pitchFamily="2" charset="-122"/>
              </a:rPr>
              <a:t>生活中遇到的许多很平常的现象大有同工异曲之</a:t>
            </a:r>
            <a:r>
              <a:rPr lang="zh-CN" altLang="en-US" sz="2800" b="1" dirty="0" smtClean="0">
                <a:latin typeface="华文楷体" pitchFamily="2" charset="-122"/>
                <a:ea typeface="华文楷体" pitchFamily="2" charset="-122"/>
              </a:rPr>
              <a:t>处。</a:t>
            </a:r>
            <a:endParaRPr lang="en-US" altLang="zh-CN" sz="2800" b="1" dirty="0" smtClean="0">
              <a:latin typeface="华文楷体" pitchFamily="2" charset="-122"/>
              <a:ea typeface="华文楷体" pitchFamily="2" charset="-122"/>
            </a:endParaRPr>
          </a:p>
          <a:p>
            <a:pPr>
              <a:lnSpc>
                <a:spcPct val="90000"/>
              </a:lnSpc>
              <a:buFont typeface="Wingdings" panose="05000000000000000000" pitchFamily="2" charset="2"/>
              <a:buChar char="Ø"/>
            </a:pPr>
            <a:r>
              <a:rPr lang="zh-CN" altLang="en-US" sz="2800" b="1" dirty="0">
                <a:latin typeface="华文楷体" pitchFamily="2" charset="-122"/>
                <a:ea typeface="华文楷体" pitchFamily="2" charset="-122"/>
              </a:rPr>
              <a:t>不像数学，没有多少理论</a:t>
            </a:r>
            <a:r>
              <a:rPr lang="zh-CN" altLang="en-US" sz="2800" b="1" dirty="0" smtClean="0">
                <a:latin typeface="华文楷体" pitchFamily="2" charset="-122"/>
                <a:ea typeface="华文楷体" pitchFamily="2" charset="-122"/>
              </a:rPr>
              <a:t>推导；</a:t>
            </a:r>
            <a:endParaRPr lang="en-US" altLang="zh-CN" sz="2800" b="1" dirty="0" smtClean="0">
              <a:latin typeface="华文楷体" pitchFamily="2" charset="-122"/>
              <a:ea typeface="华文楷体" pitchFamily="2" charset="-122"/>
            </a:endParaRPr>
          </a:p>
          <a:p>
            <a:pPr>
              <a:lnSpc>
                <a:spcPct val="90000"/>
              </a:lnSpc>
              <a:buFont typeface="Wingdings" panose="05000000000000000000" pitchFamily="2" charset="2"/>
              <a:buChar char="Ø"/>
            </a:pPr>
            <a:r>
              <a:rPr lang="zh-CN" altLang="en-US" sz="2800" b="1" dirty="0">
                <a:latin typeface="华文楷体" pitchFamily="2" charset="-122"/>
                <a:ea typeface="华文楷体" pitchFamily="2" charset="-122"/>
              </a:rPr>
              <a:t>也没有物理学中的高深理论，不用</a:t>
            </a:r>
            <a:r>
              <a:rPr lang="zh-CN" altLang="en-US" sz="2800" b="1" dirty="0" smtClean="0">
                <a:latin typeface="华文楷体" pitchFamily="2" charset="-122"/>
                <a:ea typeface="华文楷体" pitchFamily="2" charset="-122"/>
              </a:rPr>
              <a:t>冥思苦想。</a:t>
            </a:r>
            <a:endParaRPr lang="en-US" altLang="zh-CN" sz="2800" b="1" dirty="0" smtClean="0">
              <a:latin typeface="华文楷体" pitchFamily="2" charset="-122"/>
              <a:ea typeface="华文楷体" pitchFamily="2" charset="-122"/>
            </a:endParaRPr>
          </a:p>
          <a:p>
            <a:pPr>
              <a:lnSpc>
                <a:spcPct val="90000"/>
              </a:lnSpc>
              <a:buFont typeface="Wingdings" panose="05000000000000000000" pitchFamily="2" charset="2"/>
              <a:buChar char="Ø"/>
            </a:pPr>
            <a:r>
              <a:rPr lang="zh-CN" altLang="en-US" sz="2800" b="1" dirty="0">
                <a:solidFill>
                  <a:srgbClr val="0000CC"/>
                </a:solidFill>
                <a:latin typeface="华文楷体" pitchFamily="2" charset="-122"/>
                <a:ea typeface="华文楷体" pitchFamily="2" charset="-122"/>
              </a:rPr>
              <a:t>接受它的</a:t>
            </a:r>
            <a:r>
              <a:rPr lang="zh-CN" altLang="en-US" sz="2800" b="1" dirty="0">
                <a:solidFill>
                  <a:srgbClr val="FF0000"/>
                </a:solidFill>
                <a:latin typeface="华文楷体" pitchFamily="2" charset="-122"/>
                <a:ea typeface="华文楷体" pitchFamily="2" charset="-122"/>
              </a:rPr>
              <a:t>规定</a:t>
            </a:r>
            <a:r>
              <a:rPr lang="zh-CN" altLang="en-US" sz="2800" b="1" dirty="0">
                <a:solidFill>
                  <a:srgbClr val="0000CC"/>
                </a:solidFill>
                <a:latin typeface="华文楷体" pitchFamily="2" charset="-122"/>
                <a:ea typeface="华文楷体" pitchFamily="2" charset="-122"/>
              </a:rPr>
              <a:t>和</a:t>
            </a:r>
            <a:r>
              <a:rPr lang="zh-CN" altLang="en-US" sz="2800" b="1" dirty="0">
                <a:solidFill>
                  <a:srgbClr val="FF0000"/>
                </a:solidFill>
                <a:latin typeface="华文楷体" pitchFamily="2" charset="-122"/>
                <a:ea typeface="华文楷体" pitchFamily="2" charset="-122"/>
              </a:rPr>
              <a:t>实现</a:t>
            </a:r>
            <a:r>
              <a:rPr lang="zh-CN" altLang="en-US" sz="2800" b="1" dirty="0" smtClean="0">
                <a:solidFill>
                  <a:srgbClr val="FF0000"/>
                </a:solidFill>
                <a:latin typeface="华文楷体" pitchFamily="2" charset="-122"/>
                <a:ea typeface="华文楷体" pitchFamily="2" charset="-122"/>
              </a:rPr>
              <a:t>方案</a:t>
            </a:r>
            <a:endParaRPr lang="en-US" altLang="zh-CN" sz="2800" b="1" dirty="0">
              <a:latin typeface="华文楷体" pitchFamily="2" charset="-122"/>
              <a:ea typeface="华文楷体" pitchFamily="2" charset="-122"/>
            </a:endParaRPr>
          </a:p>
          <a:p>
            <a:pPr>
              <a:lnSpc>
                <a:spcPct val="90000"/>
              </a:lnSpc>
              <a:buFont typeface="Wingdings" panose="05000000000000000000" pitchFamily="2" charset="2"/>
              <a:buChar char="u"/>
            </a:pPr>
            <a:r>
              <a:rPr lang="zh-CN" altLang="en-US" sz="4000" b="1" dirty="0" smtClean="0">
                <a:latin typeface="华文楷体" pitchFamily="2" charset="-122"/>
                <a:ea typeface="华文楷体" pitchFamily="2" charset="-122"/>
              </a:rPr>
              <a:t>难点上</a:t>
            </a:r>
            <a:endParaRPr lang="en-US" altLang="zh-CN" sz="4000" b="1" dirty="0" smtClean="0">
              <a:latin typeface="华文楷体" pitchFamily="2" charset="-122"/>
              <a:ea typeface="华文楷体" pitchFamily="2" charset="-122"/>
            </a:endParaRPr>
          </a:p>
          <a:p>
            <a:pPr marL="0" indent="0">
              <a:lnSpc>
                <a:spcPct val="90000"/>
              </a:lnSpc>
              <a:buFontTx/>
              <a:buNone/>
            </a:pPr>
            <a:r>
              <a:rPr lang="zh-CN" altLang="en-US" sz="2800" b="1" dirty="0">
                <a:latin typeface="华文楷体" pitchFamily="2" charset="-122"/>
                <a:ea typeface="华文楷体" pitchFamily="2" charset="-122"/>
              </a:rPr>
              <a:t>计算机中的问题是</a:t>
            </a:r>
            <a:r>
              <a:rPr lang="zh-CN" altLang="en-US" sz="2800" b="1" dirty="0" smtClean="0">
                <a:latin typeface="华文楷体" pitchFamily="2" charset="-122"/>
                <a:ea typeface="华文楷体" pitchFamily="2" charset="-122"/>
              </a:rPr>
              <a:t>我们以往学习从未</a:t>
            </a:r>
            <a:r>
              <a:rPr lang="zh-CN" altLang="en-US" sz="2800" b="1" dirty="0">
                <a:latin typeface="华文楷体" pitchFamily="2" charset="-122"/>
                <a:ea typeface="华文楷体" pitchFamily="2" charset="-122"/>
              </a:rPr>
              <a:t>接触到、更没亲眼看见</a:t>
            </a:r>
            <a:r>
              <a:rPr lang="zh-CN" altLang="en-US" sz="2800" b="1" dirty="0" smtClean="0">
                <a:latin typeface="华文楷体" pitchFamily="2" charset="-122"/>
                <a:ea typeface="华文楷体" pitchFamily="2" charset="-122"/>
              </a:rPr>
              <a:t>过的事物</a:t>
            </a:r>
            <a:endParaRPr lang="en-US" altLang="zh-CN" sz="2800" b="1" dirty="0" smtClean="0">
              <a:latin typeface="华文楷体" pitchFamily="2" charset="-122"/>
              <a:ea typeface="华文楷体" pitchFamily="2" charset="-122"/>
            </a:endParaRPr>
          </a:p>
          <a:p>
            <a:pPr marL="0" indent="0">
              <a:lnSpc>
                <a:spcPct val="90000"/>
              </a:lnSpc>
              <a:buFontTx/>
              <a:buNone/>
            </a:pPr>
            <a:endParaRPr lang="zh-CN" altLang="en-US" sz="2800" b="1" dirty="0">
              <a:latin typeface="华文楷体" pitchFamily="2" charset="-122"/>
              <a:ea typeface="华文楷体" pitchFamily="2" charset="-122"/>
            </a:endParaRPr>
          </a:p>
        </p:txBody>
      </p:sp>
      <p:sp>
        <p:nvSpPr>
          <p:cNvPr id="76804" name="Rectangle 4"/>
          <p:cNvSpPr>
            <a:spLocks noChangeArrowheads="1"/>
          </p:cNvSpPr>
          <p:nvPr/>
        </p:nvSpPr>
        <p:spPr bwMode="auto">
          <a:xfrm>
            <a:off x="8299450" y="6110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CC3300"/>
                </a:solidFill>
              </a:rPr>
              <a:t>2</a:t>
            </a:r>
          </a:p>
        </p:txBody>
      </p:sp>
    </p:spTree>
    <p:extLst>
      <p:ext uri="{BB962C8B-B14F-4D97-AF65-F5344CB8AC3E}">
        <p14:creationId xmlns:p14="http://schemas.microsoft.com/office/powerpoint/2010/main" val="345274504"/>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1412776"/>
            <a:ext cx="8892480" cy="2232248"/>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80000"/>
              </a:lnSpc>
              <a:buFont typeface="Wingdings" pitchFamily="2" charset="2"/>
              <a:buNone/>
            </a:pPr>
            <a:endParaRPr lang="zh-CN" altLang="en-US" sz="1800" b="1" kern="0" dirty="0" smtClean="0">
              <a:latin typeface="宋体" pitchFamily="2" charset="-122"/>
            </a:endParaRPr>
          </a:p>
          <a:p>
            <a:pPr eaLnBrk="1" hangingPunct="1">
              <a:lnSpc>
                <a:spcPct val="80000"/>
              </a:lnSpc>
              <a:spcBef>
                <a:spcPct val="0"/>
              </a:spcBef>
              <a:buFont typeface="Wingdings" panose="05000000000000000000" pitchFamily="2" charset="2"/>
              <a:buChar char="u"/>
            </a:pPr>
            <a:r>
              <a:rPr lang="zh-CN" altLang="en-US" sz="3200" dirty="0">
                <a:solidFill>
                  <a:schemeClr val="accent2"/>
                </a:solidFill>
                <a:latin typeface="Times New Roman" pitchFamily="18" charset="0"/>
                <a:ea typeface="华文楷体" pitchFamily="2" charset="-122"/>
              </a:rPr>
              <a:t>教材</a:t>
            </a:r>
          </a:p>
          <a:p>
            <a:pPr eaLnBrk="1" hangingPunct="1">
              <a:lnSpc>
                <a:spcPct val="80000"/>
              </a:lnSpc>
              <a:buClr>
                <a:schemeClr val="tx1"/>
              </a:buClr>
              <a:buFont typeface="Wingdings" panose="05000000000000000000" pitchFamily="2" charset="2"/>
              <a:buChar char="ü"/>
            </a:pPr>
            <a:r>
              <a:rPr lang="zh-CN" altLang="en-US" sz="2400" dirty="0" smtClean="0">
                <a:latin typeface="Times New Roman" pitchFamily="18" charset="0"/>
                <a:ea typeface="华文楷体" pitchFamily="2" charset="-122"/>
              </a:rPr>
              <a:t>王</a:t>
            </a:r>
            <a:r>
              <a:rPr lang="zh-CN" altLang="en-US" sz="2400" dirty="0">
                <a:latin typeface="Times New Roman" pitchFamily="18" charset="0"/>
                <a:ea typeface="华文楷体" pitchFamily="2" charset="-122"/>
              </a:rPr>
              <a:t>铁峰等，</a:t>
            </a:r>
            <a:r>
              <a:rPr lang="en-US" altLang="zh-CN" sz="2400" dirty="0">
                <a:latin typeface="Times New Roman" pitchFamily="18" charset="0"/>
                <a:ea typeface="华文楷体" pitchFamily="2" charset="-122"/>
              </a:rPr>
              <a:t>《</a:t>
            </a:r>
            <a:r>
              <a:rPr lang="zh-CN" altLang="en-US" sz="2400" dirty="0">
                <a:latin typeface="Times New Roman" pitchFamily="18" charset="0"/>
                <a:ea typeface="华文楷体" pitchFamily="2" charset="-122"/>
              </a:rPr>
              <a:t>计算机原理简明教程</a:t>
            </a:r>
            <a:r>
              <a:rPr lang="en-US" altLang="zh-CN" sz="2400" dirty="0">
                <a:latin typeface="Times New Roman" pitchFamily="18" charset="0"/>
                <a:ea typeface="华文楷体" pitchFamily="2" charset="-122"/>
              </a:rPr>
              <a:t>》</a:t>
            </a:r>
            <a:r>
              <a:rPr lang="zh-CN" altLang="en-US" sz="2400" dirty="0">
                <a:latin typeface="Times New Roman" pitchFamily="18" charset="0"/>
                <a:ea typeface="华文楷体" pitchFamily="2" charset="-122"/>
              </a:rPr>
              <a:t>，理工大学出版社</a:t>
            </a:r>
          </a:p>
          <a:p>
            <a:pPr eaLnBrk="1" hangingPunct="1">
              <a:lnSpc>
                <a:spcPct val="80000"/>
              </a:lnSpc>
              <a:buFont typeface="Wingdings" pitchFamily="2" charset="2"/>
              <a:buNone/>
            </a:pPr>
            <a:endParaRPr lang="zh-CN" altLang="en-US" sz="2400" dirty="0">
              <a:latin typeface="Times New Roman" pitchFamily="18" charset="0"/>
              <a:ea typeface="华文楷体" pitchFamily="2" charset="-122"/>
            </a:endParaRPr>
          </a:p>
          <a:p>
            <a:pPr eaLnBrk="1" hangingPunct="1">
              <a:lnSpc>
                <a:spcPct val="80000"/>
              </a:lnSpc>
              <a:buClr>
                <a:schemeClr val="tx1"/>
              </a:buClr>
              <a:buFont typeface="Wingdings" panose="05000000000000000000" pitchFamily="2" charset="2"/>
              <a:buChar char="ü"/>
            </a:pPr>
            <a:r>
              <a:rPr lang="zh-CN" altLang="en-US" sz="2400" dirty="0">
                <a:latin typeface="Times New Roman" pitchFamily="18" charset="0"/>
                <a:ea typeface="华文楷体" pitchFamily="2" charset="-122"/>
              </a:rPr>
              <a:t> </a:t>
            </a:r>
            <a:r>
              <a:rPr lang="zh-CN" altLang="en-US" sz="2400" dirty="0" smtClean="0">
                <a:latin typeface="Times New Roman" pitchFamily="18" charset="0"/>
                <a:ea typeface="华文楷体" pitchFamily="2" charset="-122"/>
              </a:rPr>
              <a:t>沈美娥</a:t>
            </a:r>
            <a:r>
              <a:rPr lang="zh-CN" altLang="en-US" sz="2400" dirty="0">
                <a:latin typeface="Times New Roman" pitchFamily="18" charset="0"/>
                <a:ea typeface="华文楷体" pitchFamily="2" charset="-122"/>
              </a:rPr>
              <a:t>等，</a:t>
            </a:r>
            <a:r>
              <a:rPr lang="en-US" altLang="zh-CN" sz="2400" dirty="0">
                <a:latin typeface="Times New Roman" pitchFamily="18" charset="0"/>
                <a:ea typeface="华文楷体" pitchFamily="2" charset="-122"/>
              </a:rPr>
              <a:t>《</a:t>
            </a:r>
            <a:r>
              <a:rPr lang="zh-CN" altLang="en-US" sz="2400" dirty="0">
                <a:latin typeface="Times New Roman" pitchFamily="18" charset="0"/>
                <a:ea typeface="华文楷体" pitchFamily="2" charset="-122"/>
              </a:rPr>
              <a:t>计算机组成原理实验指导教程</a:t>
            </a:r>
            <a:r>
              <a:rPr lang="en-US" altLang="zh-CN" sz="2400" dirty="0">
                <a:latin typeface="Times New Roman" pitchFamily="18" charset="0"/>
                <a:ea typeface="华文楷体" pitchFamily="2" charset="-122"/>
              </a:rPr>
              <a:t>》 </a:t>
            </a:r>
            <a:r>
              <a:rPr lang="zh-CN" altLang="en-US" sz="2400" dirty="0">
                <a:latin typeface="Times New Roman" pitchFamily="18" charset="0"/>
                <a:ea typeface="华文楷体" pitchFamily="2" charset="-122"/>
              </a:rPr>
              <a:t>，理工大学出版社</a:t>
            </a:r>
            <a:endParaRPr lang="en-US" altLang="zh-CN" sz="2400" dirty="0">
              <a:latin typeface="Times New Roman" pitchFamily="18" charset="0"/>
              <a:ea typeface="华文楷体" pitchFamily="2" charset="-122"/>
            </a:endParaRPr>
          </a:p>
          <a:p>
            <a:pPr eaLnBrk="1" hangingPunct="1">
              <a:lnSpc>
                <a:spcPct val="80000"/>
              </a:lnSpc>
              <a:buFont typeface="Wingdings" pitchFamily="2" charset="2"/>
              <a:buNone/>
            </a:pPr>
            <a:endParaRPr lang="en-US" altLang="zh-CN" sz="1800" b="1" kern="0" dirty="0">
              <a:latin typeface="宋体" pitchFamily="2" charset="-122"/>
            </a:endParaRPr>
          </a:p>
          <a:p>
            <a:pPr eaLnBrk="1" hangingPunct="1">
              <a:lnSpc>
                <a:spcPct val="80000"/>
              </a:lnSpc>
              <a:buFont typeface="Wingdings" pitchFamily="2" charset="2"/>
              <a:buNone/>
            </a:pPr>
            <a:endParaRPr lang="en-US" altLang="zh-CN" sz="1800" b="1" kern="0" dirty="0" smtClean="0">
              <a:latin typeface="宋体" pitchFamily="2" charset="-122"/>
            </a:endParaRPr>
          </a:p>
          <a:p>
            <a:pPr eaLnBrk="1" hangingPunct="1">
              <a:lnSpc>
                <a:spcPct val="80000"/>
              </a:lnSpc>
              <a:spcBef>
                <a:spcPct val="0"/>
              </a:spcBef>
              <a:buFont typeface="Wingdings" panose="05000000000000000000" pitchFamily="2" charset="2"/>
              <a:buChar char="u"/>
            </a:pPr>
            <a:r>
              <a:rPr lang="zh-CN" altLang="en-US" sz="3200" dirty="0" smtClean="0">
                <a:solidFill>
                  <a:schemeClr val="accent2"/>
                </a:solidFill>
                <a:latin typeface="Times New Roman" pitchFamily="18" charset="0"/>
                <a:ea typeface="华文楷体" pitchFamily="2" charset="-122"/>
              </a:rPr>
              <a:t>参考书</a:t>
            </a:r>
            <a:endParaRPr lang="en-US" altLang="zh-CN" sz="3200" dirty="0" smtClean="0">
              <a:solidFill>
                <a:schemeClr val="accent2"/>
              </a:solidFill>
              <a:latin typeface="Times New Roman" pitchFamily="18" charset="0"/>
              <a:ea typeface="华文楷体" pitchFamily="2" charset="-122"/>
            </a:endParaRPr>
          </a:p>
          <a:p>
            <a:pPr eaLnBrk="1" hangingPunct="1">
              <a:lnSpc>
                <a:spcPct val="80000"/>
              </a:lnSpc>
              <a:buClr>
                <a:schemeClr val="tx1"/>
              </a:buClr>
              <a:buFont typeface="Wingdings" panose="05000000000000000000" pitchFamily="2" charset="2"/>
              <a:buChar char="ü"/>
            </a:pPr>
            <a:endParaRPr lang="en-US" altLang="zh-CN" sz="2400" dirty="0">
              <a:latin typeface="Times New Roman" pitchFamily="18" charset="0"/>
              <a:ea typeface="华文楷体" pitchFamily="2" charset="-122"/>
            </a:endParaRPr>
          </a:p>
          <a:p>
            <a:pPr eaLnBrk="1" hangingPunct="1">
              <a:lnSpc>
                <a:spcPct val="80000"/>
              </a:lnSpc>
              <a:buClr>
                <a:schemeClr val="tx1"/>
              </a:buClr>
              <a:buFont typeface="Wingdings" panose="05000000000000000000" pitchFamily="2" charset="2"/>
              <a:buChar char="ü"/>
            </a:pPr>
            <a:r>
              <a:rPr lang="en-US" altLang="zh-CN" sz="2400" dirty="0">
                <a:latin typeface="Times New Roman" pitchFamily="18" charset="0"/>
                <a:ea typeface="华文楷体" pitchFamily="2" charset="-122"/>
              </a:rPr>
              <a:t> </a:t>
            </a:r>
            <a:r>
              <a:rPr lang="zh-CN" altLang="en-US" sz="2400" dirty="0" smtClean="0">
                <a:latin typeface="Times New Roman" pitchFamily="18" charset="0"/>
                <a:ea typeface="华文楷体" pitchFamily="2" charset="-122"/>
              </a:rPr>
              <a:t>唐</a:t>
            </a:r>
            <a:r>
              <a:rPr lang="zh-CN" altLang="en-US" sz="2400" dirty="0">
                <a:latin typeface="Times New Roman" pitchFamily="18" charset="0"/>
                <a:ea typeface="华文楷体" pitchFamily="2" charset="-122"/>
              </a:rPr>
              <a:t>朔飞，</a:t>
            </a:r>
            <a:r>
              <a:rPr lang="en-US" altLang="zh-CN" sz="2400" dirty="0">
                <a:latin typeface="Times New Roman" pitchFamily="18" charset="0"/>
                <a:ea typeface="华文楷体" pitchFamily="2" charset="-122"/>
              </a:rPr>
              <a:t>《</a:t>
            </a:r>
            <a:r>
              <a:rPr lang="zh-CN" altLang="en-US" sz="2400" dirty="0">
                <a:latin typeface="Times New Roman" pitchFamily="18" charset="0"/>
                <a:ea typeface="华文楷体" pitchFamily="2" charset="-122"/>
              </a:rPr>
              <a:t>计算机组成原理</a:t>
            </a:r>
            <a:r>
              <a:rPr lang="en-US" altLang="zh-CN" sz="2400" dirty="0">
                <a:latin typeface="Times New Roman" pitchFamily="18" charset="0"/>
                <a:ea typeface="华文楷体" pitchFamily="2" charset="-122"/>
              </a:rPr>
              <a:t>》</a:t>
            </a:r>
            <a:r>
              <a:rPr lang="zh-CN" altLang="en-US" sz="2400" dirty="0">
                <a:latin typeface="Times New Roman" pitchFamily="18" charset="0"/>
                <a:ea typeface="华文楷体" pitchFamily="2" charset="-122"/>
              </a:rPr>
              <a:t>，高等教育出版社</a:t>
            </a:r>
            <a:endParaRPr lang="en-US" altLang="zh-CN" sz="2400" dirty="0">
              <a:latin typeface="Times New Roman" pitchFamily="18" charset="0"/>
              <a:ea typeface="华文楷体" pitchFamily="2" charset="-122"/>
            </a:endParaRPr>
          </a:p>
          <a:p>
            <a:pPr eaLnBrk="1" hangingPunct="1">
              <a:lnSpc>
                <a:spcPct val="80000"/>
              </a:lnSpc>
              <a:buFont typeface="Wingdings" pitchFamily="2" charset="2"/>
              <a:buNone/>
            </a:pPr>
            <a:endParaRPr lang="en-US" altLang="zh-CN" sz="1800" b="1" kern="0" dirty="0" smtClean="0">
              <a:latin typeface="宋体" pitchFamily="2" charset="-122"/>
            </a:endParaRPr>
          </a:p>
          <a:p>
            <a:pPr eaLnBrk="1" hangingPunct="1">
              <a:lnSpc>
                <a:spcPct val="80000"/>
              </a:lnSpc>
              <a:buFont typeface="Wingdings" pitchFamily="2" charset="2"/>
              <a:buNone/>
            </a:pPr>
            <a:endParaRPr lang="zh-CN" altLang="en-US" sz="1800" b="1" kern="0" dirty="0" smtClean="0">
              <a:latin typeface="宋体" pitchFamily="2" charset="-122"/>
            </a:endParaRPr>
          </a:p>
          <a:p>
            <a:pPr eaLnBrk="1" hangingPunct="1">
              <a:lnSpc>
                <a:spcPct val="80000"/>
              </a:lnSpc>
              <a:buFont typeface="Wingdings" pitchFamily="2" charset="2"/>
              <a:buNone/>
            </a:pPr>
            <a:endParaRPr lang="zh-CN" altLang="en-US" sz="1800" kern="0" dirty="0" smtClean="0">
              <a:latin typeface="宋体" pitchFamily="2" charset="-122"/>
            </a:endParaRPr>
          </a:p>
          <a:p>
            <a:pPr eaLnBrk="1" hangingPunct="1">
              <a:lnSpc>
                <a:spcPct val="80000"/>
              </a:lnSpc>
              <a:buFont typeface="Wingdings" pitchFamily="2" charset="2"/>
              <a:buNone/>
            </a:pPr>
            <a:endParaRPr lang="zh-CN" altLang="en-US" sz="800" kern="0" dirty="0" smtClean="0"/>
          </a:p>
          <a:p>
            <a:pPr eaLnBrk="1" hangingPunct="1">
              <a:lnSpc>
                <a:spcPct val="80000"/>
              </a:lnSpc>
              <a:buFont typeface="Wingdings" pitchFamily="2" charset="2"/>
              <a:buNone/>
            </a:pPr>
            <a:endParaRPr lang="zh-CN" altLang="en-US" sz="800" kern="0" dirty="0" smtClean="0"/>
          </a:p>
          <a:p>
            <a:pPr eaLnBrk="1" hangingPunct="1">
              <a:lnSpc>
                <a:spcPct val="80000"/>
              </a:lnSpc>
              <a:buFont typeface="Wingdings" pitchFamily="2" charset="2"/>
              <a:buNone/>
            </a:pPr>
            <a:r>
              <a:rPr lang="zh-CN" altLang="en-US" sz="800" kern="0" dirty="0" smtClean="0"/>
              <a:t> </a:t>
            </a:r>
          </a:p>
        </p:txBody>
      </p:sp>
      <p:sp>
        <p:nvSpPr>
          <p:cNvPr id="6" name="Rectangle 2"/>
          <p:cNvSpPr>
            <a:spLocks noGrp="1" noChangeArrowheads="1"/>
          </p:cNvSpPr>
          <p:nvPr>
            <p:ph type="title"/>
          </p:nvPr>
        </p:nvSpPr>
        <p:spPr bwMode="auto">
          <a:xfrm>
            <a:off x="94781" y="2526"/>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Tree>
    <p:extLst>
      <p:ext uri="{BB962C8B-B14F-4D97-AF65-F5344CB8AC3E}">
        <p14:creationId xmlns:p14="http://schemas.microsoft.com/office/powerpoint/2010/main" val="42308572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ox(i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 calcmode="lin" valueType="num">
                                      <p:cBhvr additive="base">
                                        <p:cTn id="1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 calcmode="lin" valueType="num">
                                      <p:cBhvr additive="base">
                                        <p:cTn id="2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9" end="9"/>
                                            </p:txEl>
                                          </p:spTgt>
                                        </p:tgtEl>
                                        <p:attrNameLst>
                                          <p:attrName>style.visibility</p:attrName>
                                        </p:attrNameLst>
                                      </p:cBhvr>
                                      <p:to>
                                        <p:strVal val="visible"/>
                                      </p:to>
                                    </p:set>
                                    <p:anim calcmode="lin" valueType="num">
                                      <p:cBhvr additive="base">
                                        <p:cTn id="30"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2" presetID="34"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from="(-#ppt_w/2)" to="(#ppt_x)" calcmode="lin" valueType="num">
                                      <p:cBhvr>
                                        <p:cTn id="34" dur="600" fill="hold">
                                          <p:stCondLst>
                                            <p:cond delay="0"/>
                                          </p:stCondLst>
                                        </p:cTn>
                                        <p:tgtEl>
                                          <p:spTgt spid="6"/>
                                        </p:tgtEl>
                                        <p:attrNameLst>
                                          <p:attrName>ppt_x</p:attrName>
                                        </p:attrNameLst>
                                      </p:cBhvr>
                                    </p:anim>
                                    <p:anim from="0" to="-1.0" calcmode="lin" valueType="num">
                                      <p:cBhvr>
                                        <p:cTn id="35" dur="200" decel="50000" autoRev="1" fill="hold">
                                          <p:stCondLst>
                                            <p:cond delay="600"/>
                                          </p:stCondLst>
                                        </p:cTn>
                                        <p:tgtEl>
                                          <p:spTgt spid="6"/>
                                        </p:tgtEl>
                                        <p:attrNameLst>
                                          <p:attrName>xshear</p:attrName>
                                        </p:attrNameLst>
                                      </p:cBhvr>
                                    </p:anim>
                                    <p:animScale>
                                      <p:cBhvr>
                                        <p:cTn id="36" dur="200" decel="100000" autoRev="1" fill="hold">
                                          <p:stCondLst>
                                            <p:cond delay="600"/>
                                          </p:stCondLst>
                                        </p:cTn>
                                        <p:tgtEl>
                                          <p:spTgt spid="6"/>
                                        </p:tgtEl>
                                      </p:cBhvr>
                                      <p:from x="100000" y="100000"/>
                                      <p:to x="80000" y="100000"/>
                                    </p:animScale>
                                    <p:anim by="(#ppt_h/3+#ppt_w*0.1)" calcmode="lin" valueType="num">
                                      <p:cBhvr additive="sum">
                                        <p:cTn id="37" dur="200" decel="100000" autoRev="1" fill="hold">
                                          <p:stCondLst>
                                            <p:cond delay="600"/>
                                          </p:stCondLst>
                                        </p:cTn>
                                        <p:tgtEl>
                                          <p:spTgt spid="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187624" y="2276872"/>
            <a:ext cx="5801251" cy="3413309"/>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eaLnBrk="1" hangingPunct="1">
              <a:lnSpc>
                <a:spcPct val="80000"/>
              </a:lnSpc>
              <a:buFont typeface="Wingdings" panose="05000000000000000000" pitchFamily="2" charset="2"/>
              <a:buChar char="Ø"/>
            </a:pPr>
            <a:r>
              <a:rPr lang="zh-CN" altLang="en-US" sz="2000" b="1" kern="0" dirty="0" smtClean="0"/>
              <a:t>计算机系统概论（</a:t>
            </a:r>
            <a:r>
              <a:rPr lang="en-US" altLang="zh-CN" sz="2000" b="1" kern="0" dirty="0" smtClean="0"/>
              <a:t>2</a:t>
            </a:r>
            <a:r>
              <a:rPr lang="zh-CN" altLang="en-US" sz="2000" b="1" kern="0" dirty="0" smtClean="0"/>
              <a:t>学时）</a:t>
            </a:r>
          </a:p>
          <a:p>
            <a:pPr eaLnBrk="1" hangingPunct="1">
              <a:lnSpc>
                <a:spcPct val="80000"/>
              </a:lnSpc>
              <a:buFont typeface="Wingdings" panose="05000000000000000000" pitchFamily="2" charset="2"/>
              <a:buChar char="Ø"/>
            </a:pPr>
            <a:endParaRPr lang="zh-CN" altLang="en-US" sz="2000" b="1" kern="0" dirty="0"/>
          </a:p>
          <a:p>
            <a:pPr eaLnBrk="1" hangingPunct="1">
              <a:lnSpc>
                <a:spcPct val="80000"/>
              </a:lnSpc>
              <a:buFont typeface="Wingdings" panose="05000000000000000000" pitchFamily="2" charset="2"/>
              <a:buChar char="Ø"/>
            </a:pPr>
            <a:r>
              <a:rPr lang="zh-CN" altLang="en-US" sz="2000" b="1" kern="0" dirty="0" smtClean="0"/>
              <a:t>运算</a:t>
            </a:r>
            <a:r>
              <a:rPr lang="zh-CN" altLang="en-US" sz="2000" b="1" kern="0" dirty="0"/>
              <a:t>方法和运算器（</a:t>
            </a:r>
            <a:r>
              <a:rPr lang="en-US" altLang="zh-CN" sz="2000" b="1" kern="0" dirty="0"/>
              <a:t>12</a:t>
            </a:r>
            <a:r>
              <a:rPr lang="zh-CN" altLang="en-US" sz="2000" b="1" kern="0" dirty="0"/>
              <a:t>学时）</a:t>
            </a:r>
          </a:p>
          <a:p>
            <a:pPr eaLnBrk="1" hangingPunct="1">
              <a:lnSpc>
                <a:spcPct val="80000"/>
              </a:lnSpc>
              <a:buFont typeface="Wingdings" panose="05000000000000000000" pitchFamily="2" charset="2"/>
              <a:buChar char="Ø"/>
            </a:pPr>
            <a:endParaRPr lang="zh-CN" altLang="en-US" sz="2000" b="1" kern="0" dirty="0"/>
          </a:p>
          <a:p>
            <a:pPr eaLnBrk="1" hangingPunct="1">
              <a:lnSpc>
                <a:spcPct val="80000"/>
              </a:lnSpc>
              <a:buFont typeface="Wingdings" panose="05000000000000000000" pitchFamily="2" charset="2"/>
              <a:buChar char="Ø"/>
            </a:pPr>
            <a:r>
              <a:rPr lang="zh-CN" altLang="en-US" sz="2000" b="1" kern="0" dirty="0" smtClean="0"/>
              <a:t>存贮器</a:t>
            </a:r>
            <a:r>
              <a:rPr lang="zh-CN" altLang="en-US" sz="2000" b="1" kern="0" dirty="0"/>
              <a:t>（</a:t>
            </a:r>
            <a:r>
              <a:rPr lang="en-US" altLang="zh-CN" sz="2000" b="1" kern="0" dirty="0"/>
              <a:t>10</a:t>
            </a:r>
            <a:r>
              <a:rPr lang="zh-CN" altLang="en-US" sz="2000" b="1" kern="0" dirty="0"/>
              <a:t>学时）</a:t>
            </a:r>
          </a:p>
          <a:p>
            <a:pPr eaLnBrk="1" hangingPunct="1">
              <a:lnSpc>
                <a:spcPct val="80000"/>
              </a:lnSpc>
              <a:buFont typeface="Wingdings" panose="05000000000000000000" pitchFamily="2" charset="2"/>
              <a:buChar char="Ø"/>
            </a:pPr>
            <a:endParaRPr lang="zh-CN" altLang="en-US" sz="2000" b="1" kern="0" dirty="0"/>
          </a:p>
          <a:p>
            <a:pPr eaLnBrk="1" hangingPunct="1">
              <a:lnSpc>
                <a:spcPct val="80000"/>
              </a:lnSpc>
              <a:buFont typeface="Wingdings" panose="05000000000000000000" pitchFamily="2" charset="2"/>
              <a:buChar char="Ø"/>
            </a:pPr>
            <a:r>
              <a:rPr lang="zh-CN" altLang="en-US" sz="2000" b="1" kern="0" dirty="0" smtClean="0"/>
              <a:t>指令系统</a:t>
            </a:r>
            <a:r>
              <a:rPr lang="zh-CN" altLang="en-US" sz="2000" b="1" kern="0" dirty="0"/>
              <a:t>（</a:t>
            </a:r>
            <a:r>
              <a:rPr lang="en-US" altLang="zh-CN" sz="2000" b="1" kern="0" dirty="0"/>
              <a:t>4</a:t>
            </a:r>
            <a:r>
              <a:rPr lang="zh-CN" altLang="en-US" sz="2000" b="1" kern="0" dirty="0"/>
              <a:t>学时）</a:t>
            </a:r>
          </a:p>
          <a:p>
            <a:pPr eaLnBrk="1" hangingPunct="1">
              <a:lnSpc>
                <a:spcPct val="80000"/>
              </a:lnSpc>
              <a:buFont typeface="Wingdings" panose="05000000000000000000" pitchFamily="2" charset="2"/>
              <a:buChar char="Ø"/>
            </a:pPr>
            <a:endParaRPr lang="zh-CN" altLang="en-US" sz="2000" b="1" kern="0" dirty="0"/>
          </a:p>
          <a:p>
            <a:pPr eaLnBrk="1" hangingPunct="1">
              <a:lnSpc>
                <a:spcPct val="80000"/>
              </a:lnSpc>
              <a:buFont typeface="Wingdings" panose="05000000000000000000" pitchFamily="2" charset="2"/>
              <a:buChar char="Ø"/>
            </a:pPr>
            <a:r>
              <a:rPr lang="zh-CN" altLang="en-US" sz="2000" b="1" kern="0" dirty="0" smtClean="0"/>
              <a:t>中央处理器</a:t>
            </a:r>
            <a:r>
              <a:rPr lang="zh-CN" altLang="en-US" sz="2000" b="1" kern="0" dirty="0"/>
              <a:t>（</a:t>
            </a:r>
            <a:r>
              <a:rPr lang="en-US" altLang="zh-CN" sz="2000" b="1" kern="0" dirty="0"/>
              <a:t>14</a:t>
            </a:r>
            <a:r>
              <a:rPr lang="zh-CN" altLang="en-US" sz="2000" b="1" kern="0" dirty="0"/>
              <a:t>学时）</a:t>
            </a:r>
          </a:p>
          <a:p>
            <a:pPr eaLnBrk="1" hangingPunct="1">
              <a:lnSpc>
                <a:spcPct val="80000"/>
              </a:lnSpc>
              <a:buFont typeface="Wingdings" panose="05000000000000000000" pitchFamily="2" charset="2"/>
              <a:buChar char="Ø"/>
            </a:pPr>
            <a:endParaRPr lang="zh-CN" altLang="en-US" sz="2000" b="1" kern="0" dirty="0"/>
          </a:p>
          <a:p>
            <a:pPr eaLnBrk="1" hangingPunct="1">
              <a:lnSpc>
                <a:spcPct val="80000"/>
              </a:lnSpc>
              <a:buFont typeface="Wingdings" panose="05000000000000000000" pitchFamily="2" charset="2"/>
              <a:buChar char="Ø"/>
            </a:pPr>
            <a:r>
              <a:rPr lang="zh-CN" altLang="en-US" sz="2000" b="1" kern="0" dirty="0" smtClean="0"/>
              <a:t>输入输出</a:t>
            </a:r>
            <a:r>
              <a:rPr lang="zh-CN" altLang="en-US" sz="2000" b="1" kern="0" dirty="0"/>
              <a:t>系统（</a:t>
            </a:r>
            <a:r>
              <a:rPr lang="en-US" altLang="zh-CN" sz="2000" b="1" kern="0" dirty="0"/>
              <a:t>6</a:t>
            </a:r>
            <a:r>
              <a:rPr lang="zh-CN" altLang="en-US" sz="2000" b="1" kern="0" dirty="0"/>
              <a:t>学时）</a:t>
            </a:r>
          </a:p>
        </p:txBody>
      </p:sp>
      <p:sp>
        <p:nvSpPr>
          <p:cNvPr id="7" name="Rectangle 7"/>
          <p:cNvSpPr>
            <a:spLocks noChangeArrowheads="1"/>
          </p:cNvSpPr>
          <p:nvPr/>
        </p:nvSpPr>
        <p:spPr bwMode="auto">
          <a:xfrm>
            <a:off x="426933" y="1340768"/>
            <a:ext cx="708501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342900" indent="-342900" eaLnBrk="1" hangingPunct="1">
              <a:buFont typeface="Wingdings" panose="05000000000000000000" pitchFamily="2" charset="2"/>
              <a:buChar char="u"/>
            </a:pPr>
            <a:r>
              <a:rPr lang="zh-CN" altLang="en-US" dirty="0" smtClean="0">
                <a:solidFill>
                  <a:schemeClr val="accent2"/>
                </a:solidFill>
                <a:ea typeface="华文楷体" pitchFamily="2" charset="-122"/>
              </a:rPr>
              <a:t>学时</a:t>
            </a:r>
            <a:r>
              <a:rPr lang="zh-CN" altLang="en-US" dirty="0">
                <a:solidFill>
                  <a:schemeClr val="accent2"/>
                </a:solidFill>
                <a:ea typeface="华文楷体" pitchFamily="2" charset="-122"/>
              </a:rPr>
              <a:t>分配 ：</a:t>
            </a:r>
            <a:r>
              <a:rPr lang="zh-CN" altLang="en-US" dirty="0" smtClean="0">
                <a:latin typeface="Arial" pitchFamily="34" charset="0"/>
                <a:ea typeface="华文楷体" pitchFamily="2" charset="-122"/>
              </a:rPr>
              <a:t>课堂</a:t>
            </a:r>
            <a:r>
              <a:rPr lang="en-US" altLang="zh-CN" dirty="0" smtClean="0">
                <a:latin typeface="Arial" pitchFamily="34" charset="0"/>
                <a:ea typeface="华文楷体" pitchFamily="2" charset="-122"/>
              </a:rPr>
              <a:t>48</a:t>
            </a:r>
            <a:r>
              <a:rPr lang="zh-CN" altLang="en-US" dirty="0" smtClean="0">
                <a:latin typeface="Arial" pitchFamily="34" charset="0"/>
                <a:ea typeface="华文楷体" pitchFamily="2" charset="-122"/>
              </a:rPr>
              <a:t>学时</a:t>
            </a:r>
            <a:r>
              <a:rPr lang="zh-CN" altLang="en-US" dirty="0">
                <a:latin typeface="Arial" pitchFamily="34" charset="0"/>
                <a:ea typeface="华文楷体" pitchFamily="2" charset="-122"/>
              </a:rPr>
              <a:t>，实验</a:t>
            </a:r>
            <a:r>
              <a:rPr lang="en-US" altLang="zh-CN" dirty="0">
                <a:latin typeface="Arial" pitchFamily="34" charset="0"/>
                <a:ea typeface="华文楷体" pitchFamily="2" charset="-122"/>
              </a:rPr>
              <a:t>16</a:t>
            </a:r>
            <a:r>
              <a:rPr lang="zh-CN" altLang="en-US" dirty="0">
                <a:latin typeface="Arial" pitchFamily="34" charset="0"/>
                <a:ea typeface="华文楷体" pitchFamily="2" charset="-122"/>
              </a:rPr>
              <a:t>学时   </a:t>
            </a:r>
            <a:endParaRPr lang="zh-CN" altLang="en-US" dirty="0">
              <a:ea typeface="华文楷体" pitchFamily="2" charset="-122"/>
            </a:endParaRPr>
          </a:p>
        </p:txBody>
      </p:sp>
      <p:sp>
        <p:nvSpPr>
          <p:cNvPr id="8" name="Rectangle 2"/>
          <p:cNvSpPr>
            <a:spLocks noGrp="1" noChangeArrowheads="1"/>
          </p:cNvSpPr>
          <p:nvPr>
            <p:ph type="title"/>
          </p:nvPr>
        </p:nvSpPr>
        <p:spPr bwMode="auto">
          <a:xfrm>
            <a:off x="94781" y="2526"/>
            <a:ext cx="8229600" cy="1143000"/>
          </a:xfrm>
          <a:noFill/>
          <a:ln>
            <a:miter lim="800000"/>
            <a:headEnd/>
            <a:tailEnd/>
          </a:ln>
        </p:spPr>
        <p:txBody>
          <a:bodyPr vert="horz" wrap="square" lIns="91440" tIns="45720" rIns="91440" bIns="45720" numCol="1" anchor="t" anchorCtr="0" compatLnSpc="1">
            <a:prstTxWarp prst="textNoShape">
              <a:avLst/>
            </a:prstTxWarp>
            <a:normAutofit fontScale="90000"/>
          </a:bodyPr>
          <a:lstStyle/>
          <a:p>
            <a:r>
              <a:rPr lang="zh-CN" altLang="en-US" sz="4800" b="1" i="1" dirty="0" smtClean="0"/>
              <a:t>课程</a:t>
            </a:r>
            <a:r>
              <a:rPr lang="zh-CN" altLang="en-US" sz="4800" b="1" i="1" dirty="0"/>
              <a:t>信息</a:t>
            </a:r>
            <a:r>
              <a:rPr lang="zh-CN" altLang="en-US" sz="4800" dirty="0" smtClean="0"/>
              <a:t/>
            </a:r>
            <a:br>
              <a:rPr lang="zh-CN" altLang="en-US" sz="4800" dirty="0" smtClean="0"/>
            </a:br>
            <a:endParaRPr lang="zh-CN" altLang="en-US" sz="4800" b="1" i="1" dirty="0" smtClean="0"/>
          </a:p>
        </p:txBody>
      </p:sp>
    </p:spTree>
    <p:extLst>
      <p:ext uri="{BB962C8B-B14F-4D97-AF65-F5344CB8AC3E}">
        <p14:creationId xmlns:p14="http://schemas.microsoft.com/office/powerpoint/2010/main" val="24424914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398"/>
                                  </p:stCondLst>
                                  <p:childTnLst>
                                    <p:set>
                                      <p:cBhvr>
                                        <p:cTn id="6" dur="0"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0" fill="hold">
                                          <p:stCondLst>
                                            <p:cond delay="0"/>
                                          </p:stCondLst>
                                        </p:cTn>
                                        <p:tgtEl>
                                          <p:spTgt spid="6">
                                            <p:txEl>
                                              <p:pRg st="2" end="2"/>
                                            </p:txEl>
                                          </p:spTgt>
                                        </p:tgtEl>
                                        <p:attrNameLst>
                                          <p:attrName>style.visibility</p:attrName>
                                        </p:attrNameLst>
                                      </p:cBhvr>
                                      <p:to>
                                        <p:strVal val="visible"/>
                                      </p:to>
                                    </p:set>
                                    <p:anim calcmode="lin" valueType="num">
                                      <p:cBhvr>
                                        <p:cTn id="13"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0" fill="hold">
                                          <p:stCondLst>
                                            <p:cond delay="0"/>
                                          </p:stCondLst>
                                        </p:cTn>
                                        <p:tgtEl>
                                          <p:spTgt spid="6">
                                            <p:txEl>
                                              <p:pRg st="4" end="4"/>
                                            </p:txEl>
                                          </p:spTgt>
                                        </p:tgtEl>
                                        <p:attrNameLst>
                                          <p:attrName>style.visibility</p:attrName>
                                        </p:attrNameLst>
                                      </p:cBhvr>
                                      <p:to>
                                        <p:strVal val="visible"/>
                                      </p:to>
                                    </p:set>
                                    <p:anim calcmode="lin" valueType="num">
                                      <p:cBhvr>
                                        <p:cTn id="19"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0" fill="hold">
                                          <p:stCondLst>
                                            <p:cond delay="0"/>
                                          </p:stCondLst>
                                        </p:cTn>
                                        <p:tgtEl>
                                          <p:spTgt spid="6">
                                            <p:txEl>
                                              <p:pRg st="6" end="6"/>
                                            </p:txEl>
                                          </p:spTgt>
                                        </p:tgtEl>
                                        <p:attrNameLst>
                                          <p:attrName>style.visibility</p:attrName>
                                        </p:attrNameLst>
                                      </p:cBhvr>
                                      <p:to>
                                        <p:strVal val="visible"/>
                                      </p:to>
                                    </p:set>
                                    <p:anim calcmode="lin" valueType="num">
                                      <p:cBhvr>
                                        <p:cTn id="25"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6">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0" fill="hold">
                                          <p:stCondLst>
                                            <p:cond delay="0"/>
                                          </p:stCondLst>
                                        </p:cTn>
                                        <p:tgtEl>
                                          <p:spTgt spid="6">
                                            <p:txEl>
                                              <p:pRg st="8" end="8"/>
                                            </p:txEl>
                                          </p:spTgt>
                                        </p:tgtEl>
                                        <p:attrNameLst>
                                          <p:attrName>style.visibility</p:attrName>
                                        </p:attrNameLst>
                                      </p:cBhvr>
                                      <p:to>
                                        <p:strVal val="visible"/>
                                      </p:to>
                                    </p:set>
                                    <p:anim calcmode="lin" valueType="num">
                                      <p:cBhvr>
                                        <p:cTn id="31" dur="500" fill="hold"/>
                                        <p:tgtEl>
                                          <p:spTgt spid="6">
                                            <p:txEl>
                                              <p:pRg st="8" end="8"/>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0" fill="hold">
                                          <p:stCondLst>
                                            <p:cond delay="0"/>
                                          </p:stCondLst>
                                        </p:cTn>
                                        <p:tgtEl>
                                          <p:spTgt spid="6">
                                            <p:txEl>
                                              <p:pRg st="10" end="10"/>
                                            </p:txEl>
                                          </p:spTgt>
                                        </p:tgtEl>
                                        <p:attrNameLst>
                                          <p:attrName>style.visibility</p:attrName>
                                        </p:attrNameLst>
                                      </p:cBhvr>
                                      <p:to>
                                        <p:strVal val="visible"/>
                                      </p:to>
                                    </p:set>
                                    <p:anim calcmode="lin" valueType="num">
                                      <p:cBhvr>
                                        <p:cTn id="37" dur="5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38" dur="500" fill="hold"/>
                                        <p:tgtEl>
                                          <p:spTgt spid="6">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计算机系统结构&amp;#x0D;&amp;#x0A;课程信息&amp;quot;&quot;/&gt;&lt;property id=&quot;20307&quot; value=&quot;306&quot;/&gt;&lt;/object&gt;&lt;object type=&quot;3&quot; unique_id=&quot;10005&quot;&gt;&lt;property id=&quot;20148&quot; value=&quot;5&quot;/&gt;&lt;property id=&quot;20300&quot; value=&quot;Slide 2 - &amp;quot;课程信息&amp;quot;&quot;/&gt;&lt;property id=&quot;20307&quot; value=&quot;755&quot;/&gt;&lt;/object&gt;&lt;object type=&quot;3&quot; unique_id=&quot;10006&quot;&gt;&lt;property id=&quot;20148&quot; value=&quot;5&quot;/&gt;&lt;property id=&quot;20300&quot; value=&quot;Slide 3 - &amp;quot;1 特点与学习目标&amp;quot;&quot;/&gt;&lt;property id=&quot;20307&quot; value=&quot;756&quot;/&gt;&lt;/object&gt;&lt;object type=&quot;3&quot; unique_id=&quot;10007&quot;&gt;&lt;property id=&quot;20148&quot; value=&quot;5&quot;/&gt;&lt;property id=&quot;20300&quot; value=&quot;Slide 4 - &amp;quot;2 内容安排&amp;quot;&quot;/&gt;&lt;property id=&quot;20307&quot; value=&quot;763&quot;/&gt;&lt;/object&gt;&lt;object type=&quot;3&quot; unique_id=&quot;10008&quot;&gt;&lt;property id=&quot;20148&quot; value=&quot;5&quot;/&gt;&lt;property id=&quot;20300&quot; value=&quot;Slide 5 - &amp;quot;2 内容安排—专题报告&amp;quot;&quot;/&gt;&lt;property id=&quot;20307&quot; value=&quot;764&quot;/&gt;&lt;/object&gt;&lt;object type=&quot;3&quot; unique_id=&quot;10009&quot;&gt;&lt;property id=&quot;20148&quot; value=&quot;5&quot;/&gt;&lt;property id=&quot;20300&quot; value=&quot;Slide 6 - &amp;quot;3 考核办法&amp;quot;&quot;/&gt;&lt;property id=&quot;20307&quot; value=&quot;758&quot;/&gt;&lt;/object&gt;&lt;object type=&quot;3&quot; unique_id=&quot;10010&quot;&gt;&lt;property id=&quot;20148&quot; value=&quot;5&quot;/&gt;&lt;property id=&quot;20300&quot; value=&quot;Slide 7 - &amp;quot;4 学习资料&amp;quot;&quot;/&gt;&lt;property id=&quot;20307&quot; value=&quot;759&quot;/&gt;&lt;/object&gt;&lt;object type=&quot;3&quot; unique_id=&quot;10011&quot;&gt;&lt;property id=&quot;20148&quot; value=&quot;5&quot;/&gt;&lt;property id=&quot;20300&quot; value=&quot;Slide 8 - &amp;quot;网上资料&amp;quot;&quot;/&gt;&lt;property id=&quot;20307&quot; value=&quot;762&quot;/&gt;&lt;/object&gt;&lt;object type=&quot;3&quot; unique_id=&quot;10012&quot;&gt;&lt;property id=&quot;20148&quot; value=&quot;5&quot;/&gt;&lt;property id=&quot;20300&quot; value=&quot;Slide 9 - &amp;quot;5 联系方式&amp;quot;&quot;/&gt;&lt;property id=&quot;20307&quot; value=&quot;76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296.1|5.8|1.|0.8|0.9"/>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CNITSEC-CISP培训模板_1.0</Template>
  <TotalTime>5013</TotalTime>
  <Words>3597</Words>
  <Application>Microsoft Office PowerPoint</Application>
  <PresentationFormat>全屏显示(4:3)</PresentationFormat>
  <Paragraphs>436</Paragraphs>
  <Slides>48</Slides>
  <Notes>4</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Edge</vt:lpstr>
      <vt:lpstr>PowerPoint 演示文稿</vt:lpstr>
      <vt:lpstr>PowerPoint 演示文稿</vt:lpstr>
      <vt:lpstr>PowerPoint 演示文稿</vt:lpstr>
      <vt:lpstr>课程信息 </vt:lpstr>
      <vt:lpstr>PowerPoint 演示文稿</vt:lpstr>
      <vt:lpstr>课程信息 </vt:lpstr>
      <vt:lpstr>课程有多难，能不能学好</vt:lpstr>
      <vt:lpstr>课程信息 </vt:lpstr>
      <vt:lpstr>课程信息 </vt:lpstr>
      <vt:lpstr>课程信息 </vt:lpstr>
      <vt:lpstr>PowerPoint 演示文稿</vt:lpstr>
      <vt:lpstr>课程信息 </vt:lpstr>
      <vt:lpstr>PowerPoint 演示文稿</vt:lpstr>
      <vt:lpstr>PowerPoint 演示文稿</vt:lpstr>
      <vt:lpstr>PowerPoint 演示文稿</vt:lpstr>
      <vt:lpstr>引言</vt:lpstr>
      <vt:lpstr>引言</vt:lpstr>
      <vt:lpstr>1.1  计算机的基本概念</vt:lpstr>
      <vt:lpstr>1.2  计算机的发展史</vt:lpstr>
      <vt:lpstr>PowerPoint 演示文稿</vt:lpstr>
      <vt:lpstr>PowerPoint 演示文稿</vt:lpstr>
      <vt:lpstr>PowerPoint 演示文稿</vt:lpstr>
      <vt:lpstr>第四代计算机中 微处理器的发展：Intel 4004 </vt:lpstr>
      <vt:lpstr>4004    </vt:lpstr>
      <vt:lpstr>8008</vt:lpstr>
      <vt:lpstr>PowerPoint 演示文稿</vt:lpstr>
      <vt:lpstr>Intel 8086  第三代微处理器</vt:lpstr>
      <vt:lpstr>PowerPoint 演示文稿</vt:lpstr>
      <vt:lpstr>我国计算机技术的发展</vt:lpstr>
      <vt:lpstr>PowerPoint 演示文稿</vt:lpstr>
      <vt:lpstr>计算机发展的理论基础和规律</vt:lpstr>
      <vt:lpstr>计算机发展的趋势</vt:lpstr>
      <vt:lpstr>二十一世纪的计算机</vt:lpstr>
      <vt:lpstr>计算机里有什么？</vt:lpstr>
      <vt:lpstr>1.3 计算机系统的组织与层次结构</vt:lpstr>
      <vt:lpstr>　　　§1.3.1  计算机系统的组织  </vt:lpstr>
      <vt:lpstr>PowerPoint 演示文稿</vt:lpstr>
      <vt:lpstr>PowerPoint 演示文稿</vt:lpstr>
      <vt:lpstr>综合起来</vt:lpstr>
      <vt:lpstr>一般用户观察到的计算机</vt:lpstr>
      <vt:lpstr>专业用户观察到的计算机</vt:lpstr>
      <vt:lpstr>计算机设计者观察到的计算机</vt:lpstr>
      <vt:lpstr>PowerPoint 演示文稿</vt:lpstr>
      <vt:lpstr>1.4 数字计算机的特点与性能指标 </vt:lpstr>
      <vt:lpstr>PowerPoint 演示文稿</vt:lpstr>
      <vt:lpstr>本章重点小结</vt:lpstr>
      <vt:lpstr>4 联系方式</vt:lpstr>
      <vt:lpstr>PowerPoint 演示文稿</vt:lpstr>
    </vt:vector>
  </TitlesOfParts>
  <Company>CNITSEC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信息安全技术 网络安全</dc:title>
  <dc:creator>Young Peng</dc:creator>
  <cp:lastModifiedBy>Lenovo</cp:lastModifiedBy>
  <cp:revision>1156</cp:revision>
  <cp:lastPrinted>2018-02-26T02:33:40Z</cp:lastPrinted>
  <dcterms:created xsi:type="dcterms:W3CDTF">2003-09-29T06:18:03Z</dcterms:created>
  <dcterms:modified xsi:type="dcterms:W3CDTF">2018-02-26T03:36:47Z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版本">
    <vt:lpwstr>1.0</vt:lpwstr>
  </property>
  <property fmtid="{D5CDD505-2E9C-101B-9397-08002B2CF9AE}" pid="3" name="单位">
    <vt:lpwstr>中国信息安全产品测评认证中心CNITSEC</vt:lpwstr>
  </property>
  <property fmtid="{D5CDD505-2E9C-101B-9397-08002B2CF9AE}" pid="4" name="用途">
    <vt:lpwstr>CISP培训幻灯片模板</vt:lpwstr>
  </property>
  <property fmtid="{D5CDD505-2E9C-101B-9397-08002B2CF9AE}" pid="5" name="网址">
    <vt:lpwstr>www.itsec.gov.cn</vt:lpwstr>
  </property>
</Properties>
</file>