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6"/>
  </p:notesMasterIdLst>
  <p:sldIdLst>
    <p:sldId id="276" r:id="rId5"/>
    <p:sldId id="277" r:id="rId7"/>
    <p:sldId id="278" r:id="rId8"/>
    <p:sldId id="279" r:id="rId9"/>
    <p:sldId id="280" r:id="rId10"/>
    <p:sldId id="281" r:id="rId11"/>
    <p:sldId id="282" r:id="rId12"/>
    <p:sldId id="283" r:id="rId13"/>
    <p:sldId id="284" r:id="rId14"/>
    <p:sldId id="285" r:id="rId15"/>
    <p:sldId id="286" r:id="rId16"/>
    <p:sldId id="287" r:id="rId17"/>
    <p:sldId id="288" r:id="rId18"/>
    <p:sldId id="335" r:id="rId19"/>
    <p:sldId id="290" r:id="rId20"/>
    <p:sldId id="326" r:id="rId21"/>
    <p:sldId id="325" r:id="rId22"/>
    <p:sldId id="327" r:id="rId23"/>
    <p:sldId id="328" r:id="rId24"/>
    <p:sldId id="329" r:id="rId25"/>
    <p:sldId id="330" r:id="rId26"/>
    <p:sldId id="331" r:id="rId27"/>
    <p:sldId id="332" r:id="rId28"/>
    <p:sldId id="291" r:id="rId29"/>
    <p:sldId id="292" r:id="rId30"/>
    <p:sldId id="293" r:id="rId31"/>
    <p:sldId id="294" r:id="rId32"/>
    <p:sldId id="295" r:id="rId33"/>
    <p:sldId id="296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01" r:id="rId43"/>
    <p:sldId id="302" r:id="rId44"/>
    <p:sldId id="303" r:id="rId45"/>
    <p:sldId id="304" r:id="rId46"/>
    <p:sldId id="344" r:id="rId47"/>
    <p:sldId id="300" r:id="rId48"/>
    <p:sldId id="345" r:id="rId49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1821"/>
    <p:restoredTop sz="86937"/>
  </p:normalViewPr>
  <p:slideViewPr>
    <p:cSldViewPr showGuides="1">
      <p:cViewPr varScale="1">
        <p:scale>
          <a:sx n="101" d="100"/>
          <a:sy n="101" d="100"/>
        </p:scale>
        <p:origin x="1530" y="84"/>
      </p:cViewPr>
      <p:guideLst>
        <p:guide orient="horz" pos="2160"/>
        <p:guide pos="2877"/>
      </p:guideLst>
    </p:cSldViewPr>
  </p:slideViewPr>
  <p:outlineViewPr>
    <p:cViewPr>
      <p:scale>
        <a:sx n="33" d="100"/>
        <a:sy n="33" d="100"/>
      </p:scale>
      <p:origin x="0" y="32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3771FB1-3F4C-425E-BD96-6AB3592DFAED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 cmpd="sng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DE88BB0-7D8B-4EE0-B0F7-358B00858D3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/>
          </a:ln>
        </p:spPr>
      </p:sp>
      <p:sp>
        <p:nvSpPr>
          <p:cNvPr id="8195" name="备注占位符 2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开场白：</a:t>
            </a:r>
            <a:endParaRPr lang="zh-CN" altLang="en-US" dirty="0"/>
          </a:p>
        </p:txBody>
      </p:sp>
      <p:sp>
        <p:nvSpPr>
          <p:cNvPr id="8196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p>
            <a:pPr lvl="0"/>
            <a:r>
              <a:rPr lang="zh-CN" altLang="en-US" dirty="0"/>
              <a:t>在本页讲述演示内容，先进行简单介绍</a:t>
            </a:r>
            <a:endParaRPr lang="zh-CN" altLang="en-US" dirty="0"/>
          </a:p>
        </p:txBody>
      </p:sp>
      <p:sp>
        <p:nvSpPr>
          <p:cNvPr id="10244" name="灯片编号占位符 3"/>
          <p:cNvSpPr txBox="1">
            <a:spLocks noGrp="1"/>
          </p:cNvSpPr>
          <p:nvPr/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8D52A-2A02-43CA-A1E7-1C1E0EB2B273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8D52A-2A02-43CA-A1E7-1C1E0EB2B273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8D52A-2A02-43CA-A1E7-1C1E0EB2B273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3438" y="1752600"/>
            <a:ext cx="3924300" cy="4267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zh-CN" alt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8D52A-2A02-43CA-A1E7-1C1E0EB2B273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0325" y="304800"/>
            <a:ext cx="7967413" cy="819150"/>
          </a:xfrm>
        </p:spPr>
        <p:txBody>
          <a:bodyPr/>
          <a:lstStyle>
            <a:lvl1pPr algn="ctr">
              <a:defRPr sz="42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4934"/>
            <a:ext cx="8001000" cy="4678362"/>
          </a:xfrm>
        </p:spPr>
        <p:txBody>
          <a:bodyPr/>
          <a:lstStyle>
            <a:lvl1pPr>
              <a:lnSpc>
                <a:spcPct val="110000"/>
              </a:lnSpc>
              <a:defRPr sz="3600" b="1">
                <a:latin typeface="仿宋_GB2312" pitchFamily="49" charset="-122"/>
                <a:ea typeface="仿宋_GB2312" pitchFamily="49" charset="-122"/>
              </a:defRPr>
            </a:lvl1pPr>
            <a:lvl2pPr>
              <a:lnSpc>
                <a:spcPct val="110000"/>
              </a:lnSpc>
              <a:defRPr sz="3600" b="1">
                <a:latin typeface="仿宋_GB2312" pitchFamily="49" charset="-122"/>
                <a:ea typeface="仿宋_GB2312" pitchFamily="49" charset="-122"/>
              </a:defRPr>
            </a:lvl2pPr>
            <a:lvl3pPr>
              <a:lnSpc>
                <a:spcPct val="110000"/>
              </a:lnSpc>
              <a:defRPr sz="3400" b="1">
                <a:latin typeface="仿宋_GB2312" pitchFamily="49" charset="-122"/>
                <a:ea typeface="仿宋_GB2312" pitchFamily="49" charset="-122"/>
              </a:defRPr>
            </a:lvl3pPr>
            <a:lvl4pPr>
              <a:lnSpc>
                <a:spcPct val="110000"/>
              </a:lnSpc>
              <a:defRPr sz="3200" b="1">
                <a:latin typeface="仿宋_GB2312" pitchFamily="49" charset="-122"/>
                <a:ea typeface="仿宋_GB2312" pitchFamily="49" charset="-122"/>
              </a:defRPr>
            </a:lvl4pPr>
            <a:lvl5pPr>
              <a:lnSpc>
                <a:spcPct val="110000"/>
              </a:lnSpc>
              <a:defRPr sz="2800" b="1">
                <a:latin typeface="仿宋_GB2312" pitchFamily="49" charset="-122"/>
                <a:ea typeface="仿宋_GB2312" pitchFamily="49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017713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65E4FF-756F-46F8-89A7-3E62B221F7C9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1C693C5-2466-49C7-9407-97947274FDD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/37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8D52A-2A02-43CA-A1E7-1C1E0EB2B273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8D52A-2A02-43CA-A1E7-1C1E0EB2B273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8D52A-2A02-43CA-A1E7-1C1E0EB2B273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8D52A-2A02-43CA-A1E7-1C1E0EB2B273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35D2AF5-6393-4CBD-AAE4-1FF2A0D326C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8D52A-2A02-43CA-A1E7-1C1E0EB2B273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8D52A-2A02-43CA-A1E7-1C1E0EB2B273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jpeg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6" Type="http://schemas.openxmlformats.org/officeDocument/2006/relationships/theme" Target="../theme/theme3.xml"/><Relationship Id="rId15" Type="http://schemas.openxmlformats.org/officeDocument/2006/relationships/vmlDrawing" Target="../drawings/vmlDrawing1.vml"/><Relationship Id="rId14" Type="http://schemas.openxmlformats.org/officeDocument/2006/relationships/image" Target="../media/image4.png"/><Relationship Id="rId13" Type="http://schemas.openxmlformats.org/officeDocument/2006/relationships/oleObject" Target="../embeddings/oleObject1.bin"/><Relationship Id="rId12" Type="http://schemas.openxmlformats.org/officeDocument/2006/relationships/image" Target="../media/image3.jpeg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191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566738" y="1341438"/>
            <a:ext cx="8001000" cy="46783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AutoShape 4"/>
          <p:cNvSpPr/>
          <p:nvPr/>
        </p:nvSpPr>
        <p:spPr>
          <a:xfrm>
            <a:off x="609600" y="1158875"/>
            <a:ext cx="7958138" cy="109538"/>
          </a:xfrm>
          <a:custGeom>
            <a:avLst/>
            <a:gdLst>
              <a:gd name="txL" fmla="*/ 3163 w 1000"/>
              <a:gd name="txT" fmla="*/ 3163 h 1000"/>
              <a:gd name="txR" fmla="*/ 18437 w 1000"/>
              <a:gd name="txB" fmla="*/ 18437 h 100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29" name="Line 5"/>
          <p:cNvSpPr/>
          <p:nvPr/>
        </p:nvSpPr>
        <p:spPr>
          <a:xfrm flipV="1">
            <a:off x="609600" y="6172200"/>
            <a:ext cx="7924800" cy="0"/>
          </a:xfrm>
          <a:prstGeom prst="line">
            <a:avLst/>
          </a:prstGeom>
          <a:ln w="31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18D52A-2A02-43CA-A1E7-1C1E0EB2B273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A9A5AF-B538-4E5E-AAC0-49B2352D775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3" name="Picture 9" descr="bistu-mark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7800" y="38100"/>
            <a:ext cx="1644650" cy="2794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05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DA60B0-E119-4585-BFBA-99F1FD39905D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A0D96D9-DC79-4F31-B366-B72B2B4787A9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AutoShape 7"/>
          <p:cNvSpPr/>
          <p:nvPr/>
        </p:nvSpPr>
        <p:spPr>
          <a:xfrm>
            <a:off x="685800" y="2393950"/>
            <a:ext cx="7772400" cy="109538"/>
          </a:xfrm>
          <a:custGeom>
            <a:avLst/>
            <a:gdLst>
              <a:gd name="txL" fmla="*/ 3163 w 1000"/>
              <a:gd name="txT" fmla="*/ 3163 h 1000"/>
              <a:gd name="txR" fmla="*/ 18437 w 1000"/>
              <a:gd name="txB" fmla="*/ 18437 h 100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txL" t="txT" r="txR" b="tx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>
              <a:alpha val="100000"/>
            </a:schemeClr>
          </a:solidFill>
          <a:ln w="9525" cap="flat" cmpd="sng">
            <a:solidFill>
              <a:schemeClr val="accent2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8304213" y="6100763"/>
          <a:ext cx="4810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3" imgW="2781300" imgH="3289300" progId="">
                  <p:embed/>
                </p:oleObj>
              </mc:Choice>
              <mc:Fallback>
                <p:oleObj name="" r:id="rId13" imgW="2781300" imgH="3289300" progId="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04213" y="6100763"/>
                        <a:ext cx="481012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7" name="Rectangle 3"/>
          <p:cNvSpPr>
            <a:spLocks noGrp="1"/>
          </p:cNvSpPr>
          <p:nvPr>
            <p:ph type="body" idx="1"/>
          </p:nvPr>
        </p:nvSpPr>
        <p:spPr>
          <a:xfrm>
            <a:off x="566738" y="1752600"/>
            <a:ext cx="8001000" cy="426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20A9034-51C4-418E-9566-C680C48A59E1}" type="datetime8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493B5A-B0D1-49E1-BEA3-B34C9872382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slide" Target="slide15.xml"/><Relationship Id="rId2" Type="http://schemas.openxmlformats.org/officeDocument/2006/relationships/slide" Target="slide7.xml"/><Relationship Id="rId1" Type="http://schemas.openxmlformats.org/officeDocument/2006/relationships/slide" Target="slide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ctrTitle" idx="4294967295"/>
          </p:nvPr>
        </p:nvSpPr>
        <p:spPr>
          <a:xfrm>
            <a:off x="685800" y="990600"/>
            <a:ext cx="7772400" cy="1371600"/>
          </a:xfrm>
          <a:ln/>
        </p:spPr>
        <p:txBody>
          <a:bodyPr vert="horz" wrap="square" lIns="91440" tIns="45720" rIns="91440" bIns="45720" anchor="b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zh-CN" altLang="en-US" sz="4800" dirty="0">
                <a:latin typeface="华文行楷" panose="02010800040101010101" pitchFamily="2" charset="-122"/>
                <a:ea typeface="华文行楷" panose="02010800040101010101" pitchFamily="2" charset="-122"/>
              </a:rPr>
              <a:t>数据库原理与应用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4294967295"/>
          </p:nvPr>
        </p:nvSpPr>
        <p:spPr>
          <a:xfrm>
            <a:off x="1547813" y="2852738"/>
            <a:ext cx="6192837" cy="2447925"/>
          </a:xfrm>
          <a:ln/>
        </p:spPr>
        <p:txBody>
          <a:bodyPr vert="horz" wrap="square" lIns="91440" tIns="45720" rIns="91440" bIns="45720" anchor="t"/>
          <a:lstStyle>
            <a:lvl1pPr marL="0" lvl="0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1pPr>
            <a:lvl2pPr marL="471805" lvl="1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2pPr>
            <a:lvl3pPr marL="909955" lvl="2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3pPr>
            <a:lvl4pPr marL="1306830" lvl="3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4pPr>
            <a:lvl5pPr marL="1695450" lvl="4" indent="0" algn="ctr"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lvl5pPr>
          </a:lstStyle>
          <a:p>
            <a:pPr lvl="0" eaLnBrk="1" hangingPunct="1"/>
            <a:endParaRPr lang="en-US" altLang="zh-CN" sz="20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lvl="0" eaLnBrk="1" hangingPunct="1"/>
            <a:r>
              <a:rPr lang="zh-CN" altLang="en-US" sz="40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第</a:t>
            </a:r>
            <a:r>
              <a:rPr lang="en-US" altLang="zh-CN" sz="40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4</a:t>
            </a:r>
            <a:r>
              <a:rPr lang="zh-CN" altLang="en-US" sz="40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章  </a:t>
            </a:r>
            <a:r>
              <a:rPr lang="en-US" altLang="zh-CN" sz="40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SQL</a:t>
            </a:r>
            <a:r>
              <a:rPr lang="zh-CN" altLang="zh-CN" sz="40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语言基础及</a:t>
            </a:r>
            <a:endParaRPr lang="en-US" altLang="zh-CN" sz="40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lvl="0" eaLnBrk="1" hangingPunct="1"/>
            <a:r>
              <a:rPr lang="zh-CN" altLang="zh-CN" sz="4000" dirty="0">
                <a:solidFill>
                  <a:srgbClr val="FF000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数据定义功能</a:t>
            </a:r>
            <a:endParaRPr lang="en-US" altLang="zh-CN" sz="40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  <a:p>
            <a:pPr lvl="0" eaLnBrk="1" hangingPunct="1"/>
            <a:endParaRPr lang="en-US" altLang="zh-CN" sz="4000" dirty="0">
              <a:solidFill>
                <a:srgbClr val="FF000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7172" name="日期占位符 4"/>
          <p:cNvSpPr txBox="1">
            <a:spLocks noGrp="1"/>
          </p:cNvSpPr>
          <p:nvPr>
            <p:ph type="dt" sz="half" idx="10"/>
          </p:nvPr>
        </p:nvSpPr>
        <p:spPr>
          <a:xfrm>
            <a:off x="685800" y="6248400"/>
            <a:ext cx="2014538" cy="457200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/>
            </a:fld>
            <a:endParaRPr lang="zh-CN" altLang="en-US" sz="1200" dirty="0"/>
          </a:p>
        </p:txBody>
      </p:sp>
      <p:sp>
        <p:nvSpPr>
          <p:cNvPr id="7173" name="灯片编号占位符 5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>
                                            <p:txEl>
                                              <p:charRg st="1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>
                                            <p:txEl>
                                              <p:charRg st="1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099">
                                            <p:txEl>
                                              <p:charRg st="1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09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普通编码字符串类型</a:t>
            </a:r>
            <a:endParaRPr lang="en-US" altLang="zh-CN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8443912" cy="4464050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sz="3300" dirty="0">
                <a:latin typeface="仿宋_GB2312"/>
                <a:ea typeface="仿宋_GB2312"/>
                <a:cs typeface="+mn-cs"/>
              </a:rPr>
              <a:t>Char(n):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定长存储，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n&lt;=8000 </a:t>
            </a:r>
            <a:endParaRPr lang="en-US" altLang="zh-CN" sz="3300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sz="3300" dirty="0">
                <a:latin typeface="仿宋_GB2312"/>
                <a:ea typeface="仿宋_GB2312"/>
                <a:cs typeface="+mn-cs"/>
              </a:rPr>
              <a:t>Varchar(n)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：不定长存储（按实际长度存储），长度最大不超过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n , n&lt;=8000 </a:t>
            </a:r>
            <a:endParaRPr lang="en-US" altLang="zh-CN" sz="3300" dirty="0">
              <a:latin typeface="仿宋_GB2312"/>
              <a:ea typeface="仿宋_GB2312"/>
              <a:cs typeface="+mn-cs"/>
            </a:endParaRPr>
          </a:p>
          <a:p>
            <a:pPr lvl="1">
              <a:buFontTx/>
              <a:buNone/>
            </a:pPr>
            <a:r>
              <a:rPr lang="zh-CN" altLang="en-US" sz="3500" dirty="0">
                <a:solidFill>
                  <a:srgbClr val="FF0000"/>
                </a:solidFill>
                <a:latin typeface="仿宋_GB2312"/>
                <a:ea typeface="仿宋_GB2312"/>
              </a:rPr>
              <a:t>注：</a:t>
            </a:r>
            <a:r>
              <a:rPr lang="en-US" altLang="zh-CN" sz="3500" dirty="0">
                <a:solidFill>
                  <a:srgbClr val="FF0000"/>
                </a:solidFill>
                <a:latin typeface="仿宋_GB2312"/>
                <a:ea typeface="仿宋_GB2312"/>
              </a:rPr>
              <a:t>n </a:t>
            </a:r>
            <a:r>
              <a:rPr lang="zh-CN" altLang="en-US" sz="3500" dirty="0">
                <a:solidFill>
                  <a:srgbClr val="FF0000"/>
                </a:solidFill>
                <a:latin typeface="仿宋_GB2312"/>
                <a:ea typeface="仿宋_GB2312"/>
              </a:rPr>
              <a:t>为字符个数，</a:t>
            </a:r>
            <a:r>
              <a:rPr lang="en-US" altLang="zh-CN" sz="3500" dirty="0">
                <a:solidFill>
                  <a:srgbClr val="FF0000"/>
                </a:solidFill>
                <a:latin typeface="仿宋_GB2312"/>
                <a:ea typeface="仿宋_GB2312"/>
              </a:rPr>
              <a:t>1</a:t>
            </a:r>
            <a:r>
              <a:rPr lang="zh-CN" altLang="en-US" sz="3500" dirty="0">
                <a:solidFill>
                  <a:srgbClr val="FF0000"/>
                </a:solidFill>
                <a:latin typeface="仿宋_GB2312"/>
                <a:ea typeface="仿宋_GB2312"/>
              </a:rPr>
              <a:t>个汉字算</a:t>
            </a:r>
            <a:r>
              <a:rPr lang="en-US" altLang="zh-CN" sz="3500" dirty="0">
                <a:solidFill>
                  <a:srgbClr val="FF0000"/>
                </a:solidFill>
                <a:latin typeface="仿宋_GB2312"/>
                <a:ea typeface="仿宋_GB2312"/>
              </a:rPr>
              <a:t>2</a:t>
            </a:r>
            <a:r>
              <a:rPr lang="zh-CN" altLang="en-US" sz="3500" dirty="0">
                <a:solidFill>
                  <a:srgbClr val="FF0000"/>
                </a:solidFill>
                <a:latin typeface="仿宋_GB2312"/>
                <a:ea typeface="仿宋_GB2312"/>
              </a:rPr>
              <a:t>个字符</a:t>
            </a:r>
            <a:endParaRPr lang="zh-CN" altLang="en-US" sz="3500" dirty="0">
              <a:solidFill>
                <a:srgbClr val="FF0000"/>
              </a:solidFill>
              <a:latin typeface="仿宋_GB2312"/>
              <a:ea typeface="仿宋_GB2312"/>
            </a:endParaRPr>
          </a:p>
          <a:p>
            <a:pPr/>
            <a:r>
              <a:rPr lang="en-US" altLang="zh-CN" sz="3300" dirty="0">
                <a:latin typeface="仿宋_GB2312"/>
                <a:ea typeface="仿宋_GB2312"/>
                <a:cs typeface="+mn-cs"/>
              </a:rPr>
              <a:t>Text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：存储大于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8000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字节的文本（将被淘汰的类型）</a:t>
            </a:r>
            <a:endParaRPr lang="en-US" altLang="zh-CN" sz="3300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sz="3300" dirty="0">
                <a:latin typeface="仿宋_GB2312"/>
                <a:ea typeface="仿宋_GB2312"/>
                <a:cs typeface="+mn-cs"/>
              </a:rPr>
              <a:t>Varchar(max)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：存储大于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8000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字节的文本</a:t>
            </a:r>
            <a:endParaRPr lang="en-US" altLang="zh-CN" sz="3300" dirty="0">
              <a:latin typeface="仿宋_GB2312"/>
              <a:ea typeface="仿宋_GB2312"/>
              <a:cs typeface="+mn-cs"/>
            </a:endParaRPr>
          </a:p>
          <a:p>
            <a:pPr/>
            <a:endParaRPr lang="zh-CN" altLang="en-US" sz="3300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1843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8437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统一字符编码字符串类型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395288" y="1484313"/>
            <a:ext cx="8497887" cy="4465637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sz="3300" dirty="0">
                <a:latin typeface="仿宋_GB2312"/>
                <a:ea typeface="仿宋_GB2312"/>
                <a:cs typeface="+mn-cs"/>
              </a:rPr>
              <a:t>nchar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（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n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）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: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定长存储，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n&lt;=4000 </a:t>
            </a:r>
            <a:endParaRPr lang="en-US" altLang="zh-CN" sz="3300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sz="3300" dirty="0">
                <a:latin typeface="仿宋_GB2312"/>
                <a:ea typeface="仿宋_GB2312"/>
                <a:cs typeface="+mn-cs"/>
              </a:rPr>
              <a:t>nvarchar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（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n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）：不定长存储，长度最大不超过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n , n&lt;=4000 </a:t>
            </a:r>
            <a:endParaRPr lang="en-US" altLang="zh-CN" sz="3300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sz="3300" dirty="0">
                <a:latin typeface="仿宋_GB2312"/>
                <a:ea typeface="仿宋_GB2312"/>
                <a:cs typeface="+mn-cs"/>
              </a:rPr>
              <a:t>ntext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：存储大于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8000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字节的文本（将被淘汰的类型）</a:t>
            </a:r>
            <a:endParaRPr lang="en-US" altLang="zh-CN" sz="3300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sz="3300" dirty="0">
                <a:latin typeface="仿宋_GB2312"/>
                <a:ea typeface="仿宋_GB2312"/>
                <a:cs typeface="+mn-cs"/>
              </a:rPr>
              <a:t>Nvarchar(max)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：存储大于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8000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字节的文本</a:t>
            </a:r>
            <a:endParaRPr lang="zh-CN" altLang="en-US" sz="3300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en-US" sz="33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特点：每个字符占两个字节</a:t>
            </a:r>
            <a:endParaRPr lang="zh-CN" altLang="en-US" sz="33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</p:txBody>
      </p:sp>
      <p:sp>
        <p:nvSpPr>
          <p:cNvPr id="19460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9461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二进制字符串类型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468313" y="1341438"/>
            <a:ext cx="8370887" cy="4751387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Binary(n)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：固定长度，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n&lt;=8000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Varbinary(n)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：可变长度，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n&lt;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＝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8000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  <a:p>
            <a:pPr lvl="1"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仿宋_GB2312"/>
                <a:ea typeface="仿宋_GB2312"/>
              </a:rPr>
              <a:t>注：</a:t>
            </a:r>
            <a:r>
              <a:rPr lang="en-US" altLang="zh-CN" dirty="0">
                <a:solidFill>
                  <a:srgbClr val="FF0000"/>
                </a:solidFill>
                <a:latin typeface="仿宋_GB2312"/>
                <a:ea typeface="仿宋_GB231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仿宋_GB2312"/>
                <a:ea typeface="仿宋_GB2312"/>
              </a:rPr>
              <a:t>为二进制数据的字节数</a:t>
            </a:r>
            <a:endParaRPr lang="zh-CN" altLang="en-US" dirty="0">
              <a:solidFill>
                <a:srgbClr val="FF0000"/>
              </a:solidFill>
              <a:latin typeface="仿宋_GB2312"/>
              <a:ea typeface="仿宋_GB2312"/>
            </a:endParaRPr>
          </a:p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image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：用于存储超过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8000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字节的大二进制文件（将被淘汰的类型）</a:t>
            </a:r>
            <a:endParaRPr lang="en-US" altLang="zh-CN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Varbinary(max)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：用于存储超过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8000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字节的大二进制文件。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20484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0485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日期时间类型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370887" cy="4824412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sz="3300" dirty="0">
                <a:latin typeface="仿宋_GB2312"/>
                <a:ea typeface="仿宋_GB2312"/>
                <a:cs typeface="+mn-cs"/>
              </a:rPr>
              <a:t>Datetime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：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8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字节，年月日时分秒毫秒</a:t>
            </a:r>
            <a:endParaRPr lang="zh-CN" altLang="en-US" sz="3300" dirty="0">
              <a:latin typeface="仿宋_GB2312"/>
              <a:ea typeface="仿宋_GB2312"/>
              <a:cs typeface="+mn-cs"/>
            </a:endParaRPr>
          </a:p>
          <a:p>
            <a:pPr>
              <a:buFontTx/>
              <a:buNone/>
            </a:pPr>
            <a:r>
              <a:rPr lang="zh-CN" altLang="en-US" sz="3300" dirty="0">
                <a:latin typeface="仿宋_GB2312"/>
                <a:ea typeface="仿宋_GB2312"/>
                <a:cs typeface="+mn-cs"/>
              </a:rPr>
              <a:t>	（例：</a:t>
            </a:r>
            <a:r>
              <a:rPr lang="zh-CN" altLang="en-US" sz="3300" dirty="0">
                <a:latin typeface="Times New Roman" panose="02020603050405020304" pitchFamily="18" charset="0"/>
                <a:ea typeface="仿宋_GB2312"/>
                <a:cs typeface="+mn-cs"/>
              </a:rPr>
              <a:t>‘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2001/08/03 10:30:00.000</a:t>
            </a:r>
            <a:r>
              <a:rPr lang="en-US" altLang="zh-CN" sz="3300" dirty="0">
                <a:latin typeface="Times New Roman" panose="02020603050405020304" pitchFamily="18" charset="0"/>
                <a:ea typeface="仿宋_GB2312"/>
                <a:cs typeface="+mn-cs"/>
              </a:rPr>
              <a:t>’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 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）</a:t>
            </a:r>
            <a:endParaRPr lang="en-US" altLang="zh-CN" sz="3300" dirty="0">
              <a:latin typeface="仿宋_GB2312"/>
              <a:ea typeface="仿宋_GB2312"/>
              <a:cs typeface="+mn-cs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   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存储从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1753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年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1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月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1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日到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9999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年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12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月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31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日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的日期和时间数据</a:t>
            </a:r>
            <a:endParaRPr lang="zh-CN" altLang="en-US" sz="3300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sz="3300" dirty="0">
                <a:latin typeface="仿宋_GB2312"/>
                <a:ea typeface="仿宋_GB2312"/>
                <a:cs typeface="+mn-cs"/>
              </a:rPr>
              <a:t>SmallDateTime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：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4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字节，年月日时分</a:t>
            </a:r>
            <a:endParaRPr lang="zh-CN" altLang="en-US" sz="3300" dirty="0">
              <a:latin typeface="仿宋_GB2312"/>
              <a:ea typeface="仿宋_GB2312"/>
              <a:cs typeface="+mn-cs"/>
            </a:endParaRPr>
          </a:p>
          <a:p>
            <a:pPr>
              <a:buFontTx/>
              <a:buNone/>
            </a:pPr>
            <a:r>
              <a:rPr lang="zh-CN" altLang="en-US" sz="3300" dirty="0">
                <a:latin typeface="仿宋_GB2312"/>
                <a:ea typeface="仿宋_GB2312"/>
                <a:cs typeface="+mn-cs"/>
              </a:rPr>
              <a:t>  （例：</a:t>
            </a:r>
            <a:r>
              <a:rPr lang="zh-CN" altLang="en-US" sz="3300" dirty="0">
                <a:latin typeface="Times New Roman" panose="02020603050405020304" pitchFamily="18" charset="0"/>
                <a:ea typeface="仿宋_GB2312"/>
                <a:cs typeface="+mn-cs"/>
              </a:rPr>
              <a:t>‘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2001/08/03 10:30:00</a:t>
            </a:r>
            <a:r>
              <a:rPr lang="en-US" altLang="zh-CN" sz="3300" dirty="0">
                <a:latin typeface="Times New Roman" panose="02020603050405020304" pitchFamily="18" charset="0"/>
                <a:ea typeface="仿宋_GB2312"/>
                <a:cs typeface="+mn-cs"/>
              </a:rPr>
              <a:t>’</a:t>
            </a:r>
            <a:r>
              <a:rPr lang="en-US" altLang="zh-CN" sz="3300" dirty="0">
                <a:latin typeface="仿宋_GB2312"/>
                <a:ea typeface="仿宋_GB2312"/>
                <a:cs typeface="+mn-cs"/>
              </a:rPr>
              <a:t> </a:t>
            </a:r>
            <a:r>
              <a:rPr lang="zh-CN" altLang="en-US" sz="3300" dirty="0">
                <a:latin typeface="仿宋_GB2312"/>
                <a:ea typeface="仿宋_GB2312"/>
                <a:cs typeface="+mn-cs"/>
              </a:rPr>
              <a:t>）</a:t>
            </a:r>
            <a:endParaRPr lang="en-US" altLang="zh-CN" sz="3300" dirty="0">
              <a:latin typeface="仿宋_GB2312"/>
              <a:ea typeface="仿宋_GB2312"/>
              <a:cs typeface="+mn-cs"/>
            </a:endParaRPr>
          </a:p>
          <a:p>
            <a:pPr>
              <a:buFontTx/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  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存储从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1900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年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1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月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1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日到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2079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年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6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月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6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日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的日期和时间数据</a:t>
            </a:r>
            <a:endParaRPr lang="zh-CN" altLang="en-US" sz="3300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2150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1509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日期时间类型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Date:</a:t>
            </a:r>
            <a:endParaRPr lang="en-US" altLang="zh-CN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Time: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22532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2533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type="title"/>
          </p:nvPr>
        </p:nvSpPr>
        <p:spPr>
          <a:xfrm>
            <a:off x="755650" y="260350"/>
            <a:ext cx="5832475" cy="792163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4.3 </a:t>
            </a: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数据定义功能 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827088" y="1700213"/>
            <a:ext cx="6697662" cy="4321175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sz="3700" dirty="0">
                <a:latin typeface="仿宋_GB2312"/>
                <a:ea typeface="仿宋_GB2312"/>
                <a:cs typeface="+mn-cs"/>
              </a:rPr>
              <a:t>4.3.1 </a:t>
            </a:r>
            <a:r>
              <a:rPr lang="zh-CN" altLang="en-US" sz="3700" dirty="0">
                <a:latin typeface="仿宋_GB2312"/>
                <a:ea typeface="仿宋_GB2312"/>
                <a:cs typeface="+mn-cs"/>
              </a:rPr>
              <a:t>架构定义与删除 </a:t>
            </a:r>
            <a:endParaRPr lang="zh-CN" altLang="en-US" sz="3700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sz="3700" dirty="0">
                <a:latin typeface="仿宋_GB2312"/>
                <a:ea typeface="仿宋_GB2312"/>
                <a:cs typeface="+mn-cs"/>
              </a:rPr>
              <a:t>4.3.2 </a:t>
            </a:r>
            <a:r>
              <a:rPr lang="zh-CN" altLang="en-US" sz="3700" dirty="0">
                <a:latin typeface="仿宋_GB2312"/>
                <a:ea typeface="仿宋_GB2312"/>
                <a:cs typeface="+mn-cs"/>
              </a:rPr>
              <a:t>基本表</a:t>
            </a:r>
            <a:endParaRPr lang="zh-CN" altLang="en-US" sz="3700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23556" name="日期占位符 4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3557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SQL</a:t>
            </a:r>
            <a:r>
              <a:rPr lang="zh-CN" altLang="zh-CN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数据定义功能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24579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68313" y="1700213"/>
          <a:ext cx="8207375" cy="3744913"/>
        </p:xfrm>
        <a:graphic>
          <a:graphicData uri="http://schemas.openxmlformats.org/drawingml/2006/table">
            <a:tbl>
              <a:tblPr/>
              <a:tblGrid>
                <a:gridCol w="1080121"/>
                <a:gridCol w="2664296"/>
                <a:gridCol w="2171917"/>
                <a:gridCol w="2292579"/>
              </a:tblGrid>
              <a:tr h="473287"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对</a:t>
                      </a:r>
                      <a:r>
                        <a:rPr lang="en-US" sz="2000" b="1" kern="10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  </a:t>
                      </a:r>
                      <a:r>
                        <a:rPr lang="zh-CN" sz="2000" b="1" kern="1000" dirty="0" smtClean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象</a:t>
                      </a:r>
                      <a:endParaRPr lang="zh-CN" sz="2000" b="1" kern="1000" dirty="0">
                        <a:solidFill>
                          <a:srgbClr val="FF0000"/>
                        </a:solidFill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创</a:t>
                      </a:r>
                      <a:r>
                        <a:rPr lang="en-US" sz="2000" b="1" kern="10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    </a:t>
                      </a: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建</a:t>
                      </a:r>
                      <a:endParaRPr lang="zh-CN" sz="2000" b="1" kern="1000" dirty="0">
                        <a:solidFill>
                          <a:srgbClr val="FF0000"/>
                        </a:solidFill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修</a:t>
                      </a:r>
                      <a:r>
                        <a:rPr lang="en-US" sz="2000" b="1" kern="10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    </a:t>
                      </a: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改</a:t>
                      </a:r>
                      <a:endParaRPr lang="zh-CN" sz="2000" b="1" kern="1000" dirty="0">
                        <a:solidFill>
                          <a:srgbClr val="FF0000"/>
                        </a:solidFill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ctr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删</a:t>
                      </a:r>
                      <a:r>
                        <a:rPr lang="en-US" sz="2000" b="1" kern="10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    </a:t>
                      </a:r>
                      <a:r>
                        <a:rPr lang="zh-CN" sz="2000" b="1" kern="1000" dirty="0">
                          <a:solidFill>
                            <a:srgbClr val="FF0000"/>
                          </a:solidFill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除</a:t>
                      </a:r>
                      <a:endParaRPr lang="zh-CN" sz="2000" b="1" kern="1000" dirty="0">
                        <a:solidFill>
                          <a:srgbClr val="FF0000"/>
                        </a:solidFill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782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架构</a:t>
                      </a:r>
                      <a:endParaRPr lang="zh-CN" sz="2000" b="1" kern="1000" dirty="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CREATE SCHEMA</a:t>
                      </a:r>
                      <a:endParaRPr lang="zh-CN" sz="2000" b="1" kern="1000" dirty="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endParaRPr lang="en-US" sz="2000" b="1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DROP SCHEMA</a:t>
                      </a:r>
                      <a:endParaRPr lang="zh-CN" sz="2000" b="1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782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表</a:t>
                      </a:r>
                      <a:endParaRPr lang="zh-CN" sz="2000" b="1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CREATE TABLE</a:t>
                      </a:r>
                      <a:endParaRPr lang="zh-CN" sz="2000" b="1" kern="1000" dirty="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ALTER TABLE</a:t>
                      </a:r>
                      <a:endParaRPr lang="zh-CN" sz="2000" b="1" kern="1000" dirty="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DROP TABLE</a:t>
                      </a:r>
                      <a:endParaRPr lang="zh-CN" sz="2000" b="1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782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视图</a:t>
                      </a:r>
                      <a:endParaRPr lang="zh-CN" sz="2000" b="1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CREATE VIEW</a:t>
                      </a:r>
                      <a:endParaRPr lang="zh-CN" sz="2000" b="1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ALTER VIEW</a:t>
                      </a:r>
                      <a:endParaRPr lang="zh-CN" sz="2000" b="1" kern="1000" dirty="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DROP VIEW</a:t>
                      </a:r>
                      <a:endParaRPr lang="zh-CN" sz="2000" b="1" kern="1000" dirty="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17782"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zh-CN" sz="2000" b="1" kern="100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索引</a:t>
                      </a:r>
                      <a:endParaRPr lang="zh-CN" sz="2000" b="1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CREATE INDEX</a:t>
                      </a:r>
                      <a:endParaRPr lang="zh-CN" sz="2000" b="1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ALTER INDEX</a:t>
                      </a:r>
                      <a:endParaRPr lang="zh-CN" sz="2000" b="1" kern="100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54000" algn="l">
                        <a:spcBef>
                          <a:spcPts val="120"/>
                        </a:spcBef>
                        <a:spcAft>
                          <a:spcPts val="120"/>
                        </a:spcAft>
                      </a:pPr>
                      <a:r>
                        <a:rPr lang="en-US" sz="2000" b="1" kern="1000" dirty="0">
                          <a:latin typeface="Times New Roman" panose="02020603050405020304"/>
                          <a:ea typeface="方正书宋简体"/>
                          <a:cs typeface="Times New Roman" panose="02020603050405020304"/>
                        </a:rPr>
                        <a:t>DROP INDEX</a:t>
                      </a:r>
                      <a:endParaRPr lang="zh-CN" sz="2000" b="1" kern="1000" dirty="0">
                        <a:latin typeface="Times New Roman" panose="02020603050405020304"/>
                        <a:ea typeface="方正书宋简体"/>
                        <a:cs typeface="Times New Roman" panose="02020603050405020304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4610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架构基本概念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r>
              <a:rPr lang="zh-CN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架构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（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schema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，也称为</a:t>
            </a:r>
            <a:r>
              <a:rPr lang="zh-CN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模式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）是数据库下的一个逻辑命名空间，</a:t>
            </a:r>
            <a:endParaRPr lang="en-US" altLang="zh-CN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可以存放表、视图等数据库对象，</a:t>
            </a:r>
            <a:endParaRPr lang="en-US" altLang="zh-CN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是一个数据库对象的容器。</a:t>
            </a:r>
            <a:endParaRPr lang="en-US" altLang="zh-CN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如果将数据库比喻为操作系统，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则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架构就相当于操作系统中的目录，架构中的对象就相当于目录下的文件。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25604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5605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架构基本概念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一个数据库可以包含一个或多个架构，由特定的授权用户名所拥有。</a:t>
            </a:r>
            <a:endParaRPr lang="en-US" altLang="zh-CN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在同一个数据库中，架构的名字必须是唯一的。</a:t>
            </a:r>
            <a:endParaRPr lang="en-US" altLang="zh-CN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属于一个架构的对象称为</a:t>
            </a:r>
            <a:r>
              <a:rPr lang="zh-CN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架构对象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。架构对象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可以是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：基本表、视图、触发器等。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2662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6629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定义架构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34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CREATE SCHEMA [&lt;</a:t>
            </a:r>
            <a:r>
              <a:rPr lang="zh-CN" altLang="zh-CN" sz="34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架构名</a:t>
            </a:r>
            <a:r>
              <a:rPr lang="en-US" altLang="zh-CN" sz="34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&gt;]  </a:t>
            </a:r>
            <a:endParaRPr lang="en-US" altLang="zh-CN" sz="34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sz="34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  AUTHORIZATION &lt;</a:t>
            </a:r>
            <a:r>
              <a:rPr lang="zh-CN" altLang="zh-CN" sz="34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用户名</a:t>
            </a:r>
            <a:r>
              <a:rPr lang="en-US" altLang="zh-CN" sz="34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&gt;</a:t>
            </a:r>
            <a:endParaRPr lang="en-US" altLang="zh-CN" sz="34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zh-CN" sz="3400" dirty="0">
                <a:latin typeface="仿宋_GB2312"/>
                <a:ea typeface="仿宋_GB2312"/>
                <a:cs typeface="+mn-cs"/>
              </a:rPr>
              <a:t>如果没有指定</a:t>
            </a:r>
            <a:r>
              <a:rPr lang="en-US" altLang="zh-CN" sz="3400" dirty="0">
                <a:latin typeface="仿宋_GB2312"/>
                <a:ea typeface="仿宋_GB2312"/>
                <a:cs typeface="+mn-cs"/>
              </a:rPr>
              <a:t>&lt;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架构名</a:t>
            </a:r>
            <a:r>
              <a:rPr lang="en-US" altLang="zh-CN" sz="3400" dirty="0">
                <a:latin typeface="仿宋_GB2312"/>
                <a:ea typeface="仿宋_GB2312"/>
                <a:cs typeface="+mn-cs"/>
              </a:rPr>
              <a:t>&gt;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，则</a:t>
            </a:r>
            <a:r>
              <a:rPr lang="en-US" altLang="zh-CN" sz="3400" dirty="0">
                <a:latin typeface="仿宋_GB2312"/>
                <a:ea typeface="仿宋_GB2312"/>
                <a:cs typeface="+mn-cs"/>
              </a:rPr>
              <a:t>&lt;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架构名</a:t>
            </a:r>
            <a:r>
              <a:rPr lang="en-US" altLang="zh-CN" sz="3400" dirty="0">
                <a:latin typeface="仿宋_GB2312"/>
                <a:ea typeface="仿宋_GB2312"/>
                <a:cs typeface="+mn-cs"/>
              </a:rPr>
              <a:t>&gt;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隐含为</a:t>
            </a:r>
            <a:r>
              <a:rPr lang="en-US" altLang="zh-CN" sz="3400" dirty="0">
                <a:latin typeface="仿宋_GB2312"/>
                <a:ea typeface="仿宋_GB2312"/>
                <a:cs typeface="+mn-cs"/>
              </a:rPr>
              <a:t>&lt;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用户名</a:t>
            </a:r>
            <a:r>
              <a:rPr lang="en-US" altLang="zh-CN" sz="3400" dirty="0">
                <a:latin typeface="仿宋_GB2312"/>
                <a:ea typeface="仿宋_GB2312"/>
                <a:cs typeface="+mn-cs"/>
              </a:rPr>
              <a:t>&gt;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。</a:t>
            </a:r>
            <a:endParaRPr lang="en-US" altLang="zh-CN" sz="3400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zh-CN" sz="3400" dirty="0">
                <a:latin typeface="仿宋_GB2312"/>
                <a:ea typeface="仿宋_GB2312"/>
                <a:cs typeface="+mn-cs"/>
              </a:rPr>
              <a:t>一个</a:t>
            </a:r>
            <a:r>
              <a:rPr lang="en-US" altLang="zh-CN" sz="3400" dirty="0">
                <a:latin typeface="仿宋_GB2312"/>
                <a:ea typeface="仿宋_GB2312"/>
                <a:cs typeface="+mn-cs"/>
              </a:rPr>
              <a:t>&lt;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用户名</a:t>
            </a:r>
            <a:r>
              <a:rPr lang="en-US" altLang="zh-CN" sz="3400" dirty="0">
                <a:latin typeface="仿宋_GB2312"/>
                <a:ea typeface="仿宋_GB2312"/>
                <a:cs typeface="+mn-cs"/>
              </a:rPr>
              <a:t>&gt;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可以拥有多个架构。</a:t>
            </a:r>
            <a:endParaRPr lang="en-US" altLang="zh-CN" sz="3400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en-US" sz="3400" dirty="0">
                <a:latin typeface="仿宋_GB2312"/>
                <a:ea typeface="仿宋_GB2312"/>
                <a:cs typeface="+mn-cs"/>
              </a:rPr>
              <a:t>执行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创建架构语句的用户必须具有管理员权限，</a:t>
            </a:r>
            <a:r>
              <a:rPr lang="zh-CN" altLang="en-US" sz="3400" dirty="0">
                <a:latin typeface="仿宋_GB2312"/>
                <a:ea typeface="仿宋_GB2312"/>
                <a:cs typeface="+mn-cs"/>
              </a:rPr>
              <a:t>或</a:t>
            </a:r>
            <a:r>
              <a:rPr lang="en-US" altLang="zh-CN" sz="3400" dirty="0">
                <a:latin typeface="仿宋_GB2312"/>
                <a:ea typeface="仿宋_GB2312"/>
                <a:cs typeface="+mn-cs"/>
              </a:rPr>
              <a:t>CREATE SCHEMA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权限</a:t>
            </a:r>
            <a:r>
              <a:rPr lang="zh-CN" altLang="en-US" sz="3400" dirty="0">
                <a:latin typeface="仿宋_GB2312"/>
                <a:ea typeface="仿宋_GB2312"/>
                <a:cs typeface="+mn-cs"/>
              </a:rPr>
              <a:t>。</a:t>
            </a:r>
            <a:endParaRPr lang="zh-CN" altLang="en-US" sz="3400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27652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7653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574675" y="304800"/>
            <a:ext cx="8174038" cy="819150"/>
          </a:xfrm>
          <a:ln/>
        </p:spPr>
        <p:txBody>
          <a:bodyPr vert="horz" wrap="square" lIns="91440" tIns="45720" rIns="91440" bIns="45720" anchor="b"/>
          <a:p>
            <a:pPr algn="ctr" eaLnBrk="1" hangingPunct="1"/>
            <a:r>
              <a:rPr lang="zh-CN" altLang="en-US" sz="4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4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章</a:t>
            </a:r>
            <a:r>
              <a:rPr lang="zh-CN" altLang="en-US" sz="44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4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SQL</a:t>
            </a:r>
            <a:r>
              <a:rPr lang="zh-CN" altLang="zh-CN" sz="40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语言基础及数据定义功能</a:t>
            </a:r>
            <a:endParaRPr lang="zh-CN" altLang="en-US" sz="4000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>
          <a:xfrm>
            <a:off x="1547813" y="1612900"/>
            <a:ext cx="6408737" cy="3455988"/>
          </a:xfrm>
          <a:ln/>
        </p:spPr>
        <p:txBody>
          <a:bodyPr vert="horz" wrap="square" lIns="91440" tIns="45720" rIns="91440" bIns="45720" anchor="t"/>
          <a:p>
            <a:pPr eaLnBrk="1" hangingPunct="1">
              <a:lnSpc>
                <a:spcPct val="110000"/>
              </a:lnSpc>
              <a:buNone/>
            </a:pPr>
            <a:r>
              <a:rPr lang="en-US" altLang="zh-CN" sz="3600" b="1" dirty="0">
                <a:latin typeface="仿宋_GB2312"/>
                <a:ea typeface="仿宋_GB2312"/>
              </a:rPr>
              <a:t>4.1 SQL</a:t>
            </a:r>
            <a:r>
              <a:rPr lang="zh-CN" altLang="zh-CN" sz="3600" b="1" dirty="0">
                <a:latin typeface="仿宋_GB2312"/>
                <a:ea typeface="仿宋_GB2312"/>
              </a:rPr>
              <a:t>语言概述</a:t>
            </a:r>
            <a:endParaRPr lang="en-US" altLang="zh-CN" sz="3600" b="1" dirty="0">
              <a:latin typeface="仿宋_GB2312"/>
              <a:ea typeface="仿宋_GB231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3600" b="1" dirty="0">
                <a:latin typeface="仿宋_GB2312"/>
                <a:ea typeface="仿宋_GB2312"/>
              </a:rPr>
              <a:t>4.2 SQL</a:t>
            </a:r>
            <a:r>
              <a:rPr lang="zh-CN" altLang="zh-CN" sz="3600" b="1" dirty="0">
                <a:latin typeface="仿宋_GB2312"/>
                <a:ea typeface="仿宋_GB2312"/>
              </a:rPr>
              <a:t>支持的数据类型</a:t>
            </a:r>
            <a:endParaRPr lang="en-US" altLang="zh-CN" sz="3600" b="1" dirty="0">
              <a:latin typeface="仿宋_GB2312"/>
              <a:ea typeface="仿宋_GB2312"/>
            </a:endParaRPr>
          </a:p>
          <a:p>
            <a:pPr>
              <a:lnSpc>
                <a:spcPct val="110000"/>
              </a:lnSpc>
              <a:buNone/>
            </a:pPr>
            <a:r>
              <a:rPr lang="en-US" altLang="zh-CN" sz="3600" b="1" dirty="0">
                <a:latin typeface="仿宋_GB2312"/>
                <a:ea typeface="仿宋_GB2312"/>
              </a:rPr>
              <a:t>4.3 </a:t>
            </a:r>
            <a:r>
              <a:rPr lang="zh-CN" altLang="zh-CN" sz="3600" b="1" dirty="0">
                <a:latin typeface="仿宋_GB2312"/>
                <a:ea typeface="仿宋_GB2312"/>
              </a:rPr>
              <a:t>数据定义功能</a:t>
            </a:r>
            <a:endParaRPr lang="en-US" altLang="zh-CN" sz="3600" b="1" dirty="0">
              <a:latin typeface="仿宋_GB2312"/>
              <a:ea typeface="仿宋_GB2312"/>
            </a:endParaRPr>
          </a:p>
        </p:txBody>
      </p:sp>
      <p:sp>
        <p:nvSpPr>
          <p:cNvPr id="9220" name="日期占位符 3"/>
          <p:cNvSpPr txBox="1">
            <a:spLocks noGrp="1"/>
          </p:cNvSpPr>
          <p:nvPr>
            <p:ph type="dt" sz="half" idx="2"/>
          </p:nvPr>
        </p:nvSpPr>
        <p:spPr>
          <a:xfrm>
            <a:off x="609600" y="6245225"/>
            <a:ext cx="2090738" cy="476250"/>
          </a:xfrm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/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9221" name="灯片编号占位符 4"/>
          <p:cNvSpPr txBox="1"/>
          <p:nvPr/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r" eaLnBrk="1" hangingPunct="1"/>
            <a:fld id="{9A0DB2DC-4C9A-4742-B13C-FB6460FD3503}" type="slidenum">
              <a:rPr lang="zh-CN" altLang="en-US" sz="1200" dirty="0">
                <a:solidFill>
                  <a:srgbClr val="0000FF"/>
                </a:solidFill>
                <a:latin typeface="Verdana" panose="020B0604030504040204" pitchFamily="34" charset="0"/>
              </a:rPr>
            </a:fld>
            <a:endParaRPr lang="zh-CN" altLang="en-US" sz="1200" dirty="0">
              <a:solidFill>
                <a:srgbClr val="0000FF"/>
              </a:solidFill>
              <a:latin typeface="Verdana" panose="020B0604030504040204" pitchFamily="34" charset="0"/>
            </a:endParaRPr>
          </a:p>
        </p:txBody>
      </p:sp>
      <p:sp>
        <p:nvSpPr>
          <p:cNvPr id="6" name="动作按钮: 前进或下一项 5">
            <a:hlinkClick r:id="rId1" action="ppaction://hlinksldjump" highlightClick="1"/>
          </p:cNvPr>
          <p:cNvSpPr/>
          <p:nvPr/>
        </p:nvSpPr>
        <p:spPr>
          <a:xfrm>
            <a:off x="827584" y="1756271"/>
            <a:ext cx="648072" cy="360040"/>
          </a:xfrm>
          <a:prstGeom prst="actionButtonForwardNex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动作按钮: 前进或下一项 6">
            <a:hlinkClick r:id="rId2" action="ppaction://hlinksldjump" highlightClick="1"/>
          </p:cNvPr>
          <p:cNvSpPr/>
          <p:nvPr/>
        </p:nvSpPr>
        <p:spPr>
          <a:xfrm>
            <a:off x="827584" y="2476351"/>
            <a:ext cx="648072" cy="360040"/>
          </a:xfrm>
          <a:prstGeom prst="actionButtonForwardNex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动作按钮: 前进或下一项 7">
            <a:hlinkClick r:id="rId3" action="ppaction://hlinksldjump" highlightClick="1"/>
          </p:cNvPr>
          <p:cNvSpPr/>
          <p:nvPr/>
        </p:nvSpPr>
        <p:spPr>
          <a:xfrm>
            <a:off x="827584" y="3196431"/>
            <a:ext cx="648072" cy="360040"/>
          </a:xfrm>
          <a:prstGeom prst="actionButtonForwardNex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示例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例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1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．为用户“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ZHANG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”定义一个架构，架构名为“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S_C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”。</a:t>
            </a:r>
            <a:endParaRPr lang="zh-CN" altLang="zh-CN" dirty="0"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CREATE SCHEMA S_C AUTHORIZATION ZHANG</a:t>
            </a:r>
            <a:endParaRPr lang="zh-CN" altLang="zh-CN" sz="32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>
              <a:spcBef>
                <a:spcPts val="1200"/>
              </a:spcBef>
            </a:pPr>
            <a:r>
              <a:rPr lang="zh-CN" altLang="zh-CN" dirty="0">
                <a:latin typeface="仿宋_GB2312"/>
                <a:ea typeface="仿宋_GB2312"/>
                <a:cs typeface="+mn-cs"/>
              </a:rPr>
              <a:t>例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2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．定义一个用隐含名字的架构。</a:t>
            </a:r>
            <a:endParaRPr lang="zh-CN" altLang="zh-CN" dirty="0"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CREATE SCHEMA AUTHORIZATION ZHANG</a:t>
            </a:r>
            <a:endParaRPr lang="zh-CN" altLang="en-US" sz="32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</p:txBody>
      </p:sp>
      <p:sp>
        <p:nvSpPr>
          <p:cNvPr id="2867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8677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示例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r>
              <a:rPr lang="zh-CN" altLang="zh-CN" sz="3200" dirty="0">
                <a:latin typeface="仿宋_GB2312"/>
                <a:ea typeface="仿宋_GB2312"/>
                <a:cs typeface="+mn-cs"/>
              </a:rPr>
              <a:t>例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3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．在定义架构的同时定义表。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sz="2800" dirty="0">
                <a:latin typeface="仿宋_GB2312"/>
                <a:ea typeface="仿宋_GB2312"/>
                <a:cs typeface="+mn-cs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CREATE SCHEMA TEST AUTHORIZATION ZHANG</a:t>
            </a:r>
            <a:endParaRPr lang="zh-CN" altLang="zh-CN" sz="28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  CREATE TABLE T1( </a:t>
            </a:r>
            <a:endParaRPr lang="en-US" altLang="zh-CN" sz="28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    C1 INT,</a:t>
            </a:r>
            <a:endParaRPr lang="zh-CN" altLang="zh-CN" sz="28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    C2 CHAR(10),</a:t>
            </a:r>
            <a:endParaRPr lang="zh-CN" altLang="zh-CN" sz="28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    C3 SMALLDATETIME,</a:t>
            </a:r>
            <a:endParaRPr lang="zh-CN" altLang="zh-CN" sz="28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    C4 NUMERIC(4,1)</a:t>
            </a:r>
            <a:endParaRPr lang="en-US" altLang="zh-CN" sz="28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  )</a:t>
            </a:r>
            <a:endParaRPr lang="zh-CN" altLang="en-US" sz="28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</p:txBody>
      </p:sp>
      <p:sp>
        <p:nvSpPr>
          <p:cNvPr id="29700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29701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删除架构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 DROP SCHEMA &lt;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架构名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&gt;  </a:t>
            </a:r>
            <a:endParaRPr lang="en-US" altLang="zh-CN" sz="32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  { &lt;CASCADE&gt; | &lt;RESTRICT&gt; }</a:t>
            </a:r>
            <a:endParaRPr lang="en-US" altLang="zh-CN" sz="32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>
              <a:spcBef>
                <a:spcPts val="1200"/>
              </a:spcBef>
            </a:pPr>
            <a:r>
              <a:rPr lang="en-US" altLang="zh-CN" sz="3400" dirty="0">
                <a:solidFill>
                  <a:srgbClr val="0000FF"/>
                </a:solidFill>
                <a:latin typeface="仿宋_GB2312"/>
                <a:ea typeface="仿宋_GB2312"/>
                <a:cs typeface="+mn-cs"/>
              </a:rPr>
              <a:t>CASCADE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：删除架构的同时将该架构中所有的对象一起删除。</a:t>
            </a:r>
            <a:endParaRPr lang="zh-CN" altLang="zh-CN" sz="3400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sz="3400" dirty="0">
                <a:solidFill>
                  <a:srgbClr val="0000FF"/>
                </a:solidFill>
                <a:latin typeface="仿宋_GB2312"/>
                <a:ea typeface="仿宋_GB2312"/>
                <a:cs typeface="+mn-cs"/>
              </a:rPr>
              <a:t>RESTRICT</a:t>
            </a:r>
            <a:r>
              <a:rPr lang="zh-CN" altLang="zh-CN" sz="3400" dirty="0">
                <a:latin typeface="仿宋_GB2312"/>
                <a:ea typeface="仿宋_GB2312"/>
                <a:cs typeface="+mn-cs"/>
              </a:rPr>
              <a:t>：如果被删除的架构中包含对象，则拒绝删除此架构。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30724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30725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说明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不同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DBMS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的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DROP SCHEMA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语句的语法格式和执行略有不同。</a:t>
            </a:r>
            <a:endParaRPr lang="en-US" altLang="zh-CN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SQL Server 2008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的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DROP SCHEMA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语句没有可选项，其语法格式为：</a:t>
            </a:r>
            <a:endParaRPr lang="zh-CN" altLang="zh-CN" dirty="0">
              <a:latin typeface="仿宋_GB2312"/>
              <a:ea typeface="仿宋_GB2312"/>
              <a:cs typeface="+mn-cs"/>
            </a:endParaRPr>
          </a:p>
          <a:p>
            <a:pPr>
              <a:buNone/>
            </a:pPr>
            <a:r>
              <a:rPr lang="en-US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 DROP SCHEMA &lt;</a:t>
            </a:r>
            <a:r>
              <a:rPr lang="zh-CN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架构名</a:t>
            </a:r>
            <a:r>
              <a:rPr lang="en-US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&gt;</a:t>
            </a:r>
            <a:endParaRPr lang="zh-CN" altLang="zh-CN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在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SQL Server 2008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中只能删除不包含任何对象的架构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。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3174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31749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定义基本表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>
          <a:xfrm>
            <a:off x="468313" y="1412875"/>
            <a:ext cx="8351837" cy="4608513"/>
          </a:xfrm>
          <a:ln/>
        </p:spPr>
        <p:txBody>
          <a:bodyPr vert="horz" wrap="square" lIns="91440" tIns="45720" rIns="91440" bIns="45720" anchor="t"/>
          <a:p>
            <a:pPr lvl="1"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CREATE  TABLE  &lt;</a:t>
            </a:r>
            <a:r>
              <a:rPr lang="zh-CN" altLang="en-US" sz="3200" dirty="0">
                <a:solidFill>
                  <a:srgbClr val="FF0000"/>
                </a:solidFill>
                <a:latin typeface="仿宋_GB2312"/>
                <a:ea typeface="仿宋_GB2312"/>
              </a:rPr>
              <a:t>表名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&gt; (</a:t>
            </a:r>
            <a:endParaRPr lang="zh-CN" altLang="en-US" sz="3200" dirty="0">
              <a:solidFill>
                <a:srgbClr val="FF0000"/>
              </a:solidFill>
              <a:latin typeface="仿宋_GB2312"/>
              <a:ea typeface="仿宋_GB2312"/>
            </a:endParaRPr>
          </a:p>
          <a:p>
            <a:pPr lvl="1"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 &lt;</a:t>
            </a:r>
            <a:r>
              <a:rPr lang="zh-CN" altLang="en-US" sz="3200" dirty="0">
                <a:solidFill>
                  <a:srgbClr val="FF0000"/>
                </a:solidFill>
                <a:latin typeface="仿宋_GB2312"/>
                <a:ea typeface="仿宋_GB2312"/>
              </a:rPr>
              <a:t>列名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&gt; &lt;</a:t>
            </a:r>
            <a:r>
              <a:rPr lang="zh-CN" altLang="en-US" sz="3200" dirty="0">
                <a:solidFill>
                  <a:srgbClr val="FF0000"/>
                </a:solidFill>
                <a:latin typeface="仿宋_GB2312"/>
                <a:ea typeface="仿宋_GB2312"/>
              </a:rPr>
              <a:t>数据类型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&gt; [</a:t>
            </a:r>
            <a:r>
              <a:rPr lang="zh-CN" altLang="en-US" sz="3200" dirty="0">
                <a:solidFill>
                  <a:srgbClr val="FF0000"/>
                </a:solidFill>
                <a:latin typeface="仿宋_GB2312"/>
                <a:ea typeface="仿宋_GB2312"/>
              </a:rPr>
              <a:t>列级完整性约束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]</a:t>
            </a:r>
            <a:endParaRPr lang="en-US" altLang="zh-CN" sz="3200" dirty="0">
              <a:solidFill>
                <a:srgbClr val="FF0000"/>
              </a:solidFill>
              <a:latin typeface="仿宋_GB2312"/>
              <a:ea typeface="仿宋_GB2312"/>
            </a:endParaRPr>
          </a:p>
          <a:p>
            <a:pPr lvl="1"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{, &lt;</a:t>
            </a:r>
            <a:r>
              <a:rPr lang="zh-CN" altLang="en-US" sz="3200" dirty="0">
                <a:solidFill>
                  <a:srgbClr val="FF0000"/>
                </a:solidFill>
                <a:latin typeface="仿宋_GB2312"/>
                <a:ea typeface="仿宋_GB2312"/>
              </a:rPr>
              <a:t>列名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&gt; &lt;</a:t>
            </a:r>
            <a:r>
              <a:rPr lang="zh-CN" altLang="en-US" sz="3200" dirty="0">
                <a:solidFill>
                  <a:srgbClr val="FF0000"/>
                </a:solidFill>
                <a:latin typeface="仿宋_GB2312"/>
                <a:ea typeface="仿宋_GB2312"/>
              </a:rPr>
              <a:t>数据类型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&gt; </a:t>
            </a:r>
            <a:endParaRPr lang="en-US" altLang="zh-CN" sz="3200" dirty="0">
              <a:solidFill>
                <a:srgbClr val="FF0000"/>
              </a:solidFill>
              <a:latin typeface="仿宋_GB2312"/>
              <a:ea typeface="仿宋_GB2312"/>
            </a:endParaRPr>
          </a:p>
          <a:p>
            <a:pPr lvl="1"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   [</a:t>
            </a:r>
            <a:r>
              <a:rPr lang="zh-CN" altLang="en-US" sz="3200" dirty="0">
                <a:solidFill>
                  <a:srgbClr val="FF0000"/>
                </a:solidFill>
                <a:latin typeface="仿宋_GB2312"/>
                <a:ea typeface="仿宋_GB2312"/>
              </a:rPr>
              <a:t>列级完整性约束］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仿宋_GB2312"/>
              </a:rPr>
              <a:t>…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 }</a:t>
            </a:r>
            <a:endParaRPr lang="en-US" altLang="zh-CN" sz="3200" dirty="0">
              <a:solidFill>
                <a:srgbClr val="FF0000"/>
              </a:solidFill>
              <a:latin typeface="仿宋_GB2312"/>
              <a:ea typeface="仿宋_GB2312"/>
            </a:endParaRPr>
          </a:p>
          <a:p>
            <a:pPr lvl="1"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[, </a:t>
            </a:r>
            <a:r>
              <a:rPr lang="zh-CN" altLang="en-US" sz="3200" dirty="0">
                <a:solidFill>
                  <a:srgbClr val="FF0000"/>
                </a:solidFill>
                <a:latin typeface="仿宋_GB2312"/>
                <a:ea typeface="仿宋_GB2312"/>
              </a:rPr>
              <a:t>表级完整性约束 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</a:rPr>
              <a:t>] )</a:t>
            </a:r>
            <a:r>
              <a:rPr lang="zh-CN" altLang="en-US" sz="4000" dirty="0">
                <a:solidFill>
                  <a:srgbClr val="FF0000"/>
                </a:solidFill>
                <a:latin typeface="仿宋_GB2312"/>
                <a:ea typeface="仿宋_GB2312"/>
              </a:rPr>
              <a:t> </a:t>
            </a:r>
            <a:endParaRPr lang="zh-CN" altLang="en-US" sz="4000" dirty="0">
              <a:solidFill>
                <a:srgbClr val="FF0000"/>
              </a:solidFill>
              <a:latin typeface="仿宋_GB2312"/>
              <a:ea typeface="仿宋_GB2312"/>
            </a:endParaRPr>
          </a:p>
        </p:txBody>
      </p:sp>
      <p:sp>
        <p:nvSpPr>
          <p:cNvPr id="32772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32773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428625" y="260350"/>
            <a:ext cx="75993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sz="3400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在列级完整性约束定义处可定义的约束</a:t>
            </a:r>
            <a:endParaRPr lang="zh-CN" altLang="en-US" sz="3400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424862" cy="4751387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NOT NULL</a:t>
            </a:r>
            <a:r>
              <a:rPr lang="zh-CN" altLang="en-US" sz="3200" dirty="0">
                <a:latin typeface="仿宋_GB2312"/>
                <a:ea typeface="+mn-ea"/>
                <a:cs typeface="+mn-cs"/>
              </a:rPr>
              <a:t>：限制列取值非空。</a:t>
            </a:r>
            <a:endParaRPr lang="zh-CN" altLang="en-US" sz="3200" dirty="0">
              <a:latin typeface="仿宋_GB2312"/>
              <a:ea typeface="+mn-ea"/>
              <a:cs typeface="+mn-cs"/>
            </a:endParaRPr>
          </a:p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DEFAULT</a:t>
            </a:r>
            <a:r>
              <a:rPr lang="zh-CN" altLang="en-US" sz="3200" dirty="0">
                <a:latin typeface="仿宋_GB2312"/>
                <a:ea typeface="+mn-ea"/>
                <a:cs typeface="+mn-cs"/>
              </a:rPr>
              <a:t>：给定列的默认值。</a:t>
            </a:r>
            <a:endParaRPr lang="zh-CN" altLang="en-US" sz="3200" dirty="0">
              <a:latin typeface="仿宋_GB2312"/>
              <a:ea typeface="+mn-ea"/>
              <a:cs typeface="+mn-cs"/>
            </a:endParaRPr>
          </a:p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UNIQUE</a:t>
            </a:r>
            <a:r>
              <a:rPr lang="zh-CN" altLang="en-US" sz="3200" dirty="0">
                <a:latin typeface="仿宋_GB2312"/>
                <a:ea typeface="+mn-ea"/>
                <a:cs typeface="+mn-cs"/>
              </a:rPr>
              <a:t>：限制列取值不重。</a:t>
            </a:r>
            <a:endParaRPr lang="zh-CN" altLang="en-US" sz="3200" dirty="0">
              <a:latin typeface="仿宋_GB2312"/>
              <a:ea typeface="+mn-ea"/>
              <a:cs typeface="+mn-cs"/>
            </a:endParaRPr>
          </a:p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CHECK</a:t>
            </a:r>
            <a:r>
              <a:rPr lang="zh-CN" altLang="en-US" sz="3200" dirty="0">
                <a:latin typeface="仿宋_GB2312"/>
                <a:ea typeface="+mn-ea"/>
                <a:cs typeface="+mn-cs"/>
              </a:rPr>
              <a:t>：限制列的取值范围。</a:t>
            </a:r>
            <a:endParaRPr lang="zh-CN" altLang="en-US" sz="3200" dirty="0">
              <a:latin typeface="仿宋_GB2312"/>
              <a:ea typeface="+mn-ea"/>
              <a:cs typeface="+mn-cs"/>
            </a:endParaRPr>
          </a:p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PRIMARY KEY</a:t>
            </a:r>
            <a:r>
              <a:rPr lang="zh-CN" altLang="en-US" sz="3200" dirty="0">
                <a:latin typeface="仿宋_GB2312"/>
                <a:ea typeface="+mn-ea"/>
                <a:cs typeface="+mn-cs"/>
              </a:rPr>
              <a:t>：指定本列为主键。</a:t>
            </a:r>
            <a:endParaRPr lang="zh-CN" altLang="en-US" sz="3200" dirty="0">
              <a:latin typeface="仿宋_GB2312"/>
              <a:ea typeface="+mn-ea"/>
              <a:cs typeface="+mn-cs"/>
            </a:endParaRPr>
          </a:p>
          <a:p>
            <a:pPr>
              <a:lnSpc>
                <a:spcPct val="114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FOREIGN KEY</a:t>
            </a:r>
            <a:r>
              <a:rPr lang="zh-CN" altLang="en-US" sz="3200" dirty="0">
                <a:latin typeface="仿宋_GB2312"/>
                <a:ea typeface="+mn-ea"/>
                <a:cs typeface="+mn-cs"/>
              </a:rPr>
              <a:t>：定义本列为引用其他表的外键。</a:t>
            </a:r>
            <a:endParaRPr lang="zh-CN" altLang="en-US" sz="3200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3379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33797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几点说明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323850" y="1341438"/>
            <a:ext cx="8712200" cy="4751387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sz="2800" dirty="0">
                <a:latin typeface="仿宋_GB2312"/>
                <a:ea typeface="仿宋_GB2312"/>
                <a:cs typeface="+mn-cs"/>
              </a:rPr>
              <a:t>NOT NULL</a:t>
            </a:r>
            <a:r>
              <a:rPr lang="zh-CN" altLang="en-US" sz="2800" dirty="0">
                <a:latin typeface="仿宋_GB2312"/>
                <a:ea typeface="仿宋_GB2312"/>
                <a:cs typeface="+mn-cs"/>
              </a:rPr>
              <a:t>和</a:t>
            </a:r>
            <a:r>
              <a:rPr lang="en-US" altLang="zh-CN" sz="2800" dirty="0">
                <a:latin typeface="仿宋_GB2312"/>
                <a:ea typeface="仿宋_GB2312"/>
                <a:cs typeface="+mn-cs"/>
              </a:rPr>
              <a:t>DEFAULT</a:t>
            </a:r>
            <a:r>
              <a:rPr lang="zh-CN" altLang="en-US" sz="2800" dirty="0">
                <a:latin typeface="仿宋_GB2312"/>
                <a:ea typeface="仿宋_GB2312"/>
                <a:cs typeface="+mn-cs"/>
              </a:rPr>
              <a:t>只能是列级完整性约束；</a:t>
            </a:r>
            <a:endParaRPr lang="zh-CN" altLang="en-US" sz="2800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en-US" sz="2800" dirty="0">
                <a:latin typeface="仿宋_GB2312"/>
                <a:ea typeface="仿宋_GB2312"/>
                <a:cs typeface="+mn-cs"/>
              </a:rPr>
              <a:t>其他约束均可在表级完整性约束处定义。</a:t>
            </a:r>
            <a:endParaRPr lang="zh-CN" altLang="en-US" sz="2800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en-US" sz="2800" dirty="0">
                <a:latin typeface="仿宋_GB2312"/>
                <a:ea typeface="仿宋_GB2312"/>
                <a:cs typeface="+mn-cs"/>
              </a:rPr>
              <a:t>注意以下几点：</a:t>
            </a:r>
            <a:endParaRPr lang="zh-CN" altLang="en-US" sz="2800" dirty="0">
              <a:latin typeface="仿宋_GB2312"/>
              <a:ea typeface="仿宋_GB2312"/>
              <a:cs typeface="+mn-cs"/>
            </a:endParaRPr>
          </a:p>
          <a:p>
            <a:pPr lvl="1"/>
            <a:r>
              <a:rPr lang="zh-CN" altLang="en-US" sz="2800" dirty="0">
                <a:latin typeface="仿宋_GB2312"/>
                <a:ea typeface="仿宋_GB2312"/>
              </a:rPr>
              <a:t>如果</a:t>
            </a:r>
            <a:r>
              <a:rPr lang="en-US" altLang="zh-CN" sz="2800" dirty="0">
                <a:latin typeface="仿宋_GB2312"/>
                <a:ea typeface="仿宋_GB2312"/>
              </a:rPr>
              <a:t>CHECK</a:t>
            </a:r>
            <a:r>
              <a:rPr lang="zh-CN" altLang="en-US" sz="2800" dirty="0">
                <a:latin typeface="仿宋_GB2312"/>
                <a:ea typeface="仿宋_GB2312"/>
              </a:rPr>
              <a:t>约束是定义多列之间的取值约束，则只能在表级完整性约束处定义；</a:t>
            </a:r>
            <a:endParaRPr lang="zh-CN" altLang="en-US" sz="2800" dirty="0">
              <a:latin typeface="仿宋_GB2312"/>
              <a:ea typeface="仿宋_GB2312"/>
            </a:endParaRPr>
          </a:p>
          <a:p>
            <a:pPr lvl="1"/>
            <a:r>
              <a:rPr lang="zh-CN" altLang="en-US" sz="2800" dirty="0">
                <a:latin typeface="仿宋_GB2312"/>
                <a:ea typeface="仿宋_GB2312"/>
              </a:rPr>
              <a:t>如果在表级完整性约束处定义主键和</a:t>
            </a:r>
            <a:r>
              <a:rPr lang="zh-CN" altLang="zh-CN" sz="2800" dirty="0">
                <a:latin typeface="仿宋_GB2312"/>
                <a:ea typeface="仿宋_GB2312"/>
              </a:rPr>
              <a:t>唯一值约束，则应将主键列和唯一值约束列用圆括号括起来，如</a:t>
            </a:r>
            <a:r>
              <a:rPr lang="zh-CN" altLang="en-US" sz="2800" dirty="0">
                <a:latin typeface="仿宋_GB2312"/>
                <a:ea typeface="仿宋_GB2312"/>
              </a:rPr>
              <a:t>：</a:t>
            </a: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</a:rPr>
              <a:t>PRIMARY KEY (</a:t>
            </a:r>
            <a:r>
              <a:rPr lang="zh-CN" altLang="zh-CN" sz="2800" dirty="0">
                <a:solidFill>
                  <a:srgbClr val="FF0000"/>
                </a:solidFill>
                <a:latin typeface="仿宋_GB2312"/>
                <a:ea typeface="仿宋_GB2312"/>
              </a:rPr>
              <a:t>列</a:t>
            </a: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</a:rPr>
              <a:t>1</a:t>
            </a:r>
            <a:r>
              <a:rPr lang="zh-CN" altLang="zh-CN" sz="2800" dirty="0">
                <a:solidFill>
                  <a:srgbClr val="FF0000"/>
                </a:solidFill>
                <a:latin typeface="仿宋_GB2312"/>
                <a:ea typeface="仿宋_GB2312"/>
              </a:rPr>
              <a:t>｛</a:t>
            </a: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</a:rPr>
              <a:t>[</a:t>
            </a:r>
            <a:r>
              <a:rPr lang="zh-CN" altLang="zh-CN" sz="2800" dirty="0">
                <a:solidFill>
                  <a:srgbClr val="FF0000"/>
                </a:solidFill>
                <a:latin typeface="仿宋_GB2312"/>
                <a:ea typeface="仿宋_GB2312"/>
              </a:rPr>
              <a:t>，列</a:t>
            </a: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</a:rPr>
              <a:t>2 ] </a:t>
            </a:r>
            <a:r>
              <a:rPr lang="zh-CN" altLang="zh-CN" sz="2800" dirty="0">
                <a:solidFill>
                  <a:srgbClr val="FF0000"/>
                </a:solidFill>
                <a:latin typeface="仿宋_GB2312"/>
                <a:ea typeface="仿宋_GB2312"/>
              </a:rPr>
              <a:t>…｝</a:t>
            </a:r>
            <a:r>
              <a:rPr lang="en-US" altLang="zh-CN" sz="2800" dirty="0">
                <a:solidFill>
                  <a:srgbClr val="FF0000"/>
                </a:solidFill>
                <a:latin typeface="仿宋_GB2312"/>
                <a:ea typeface="仿宋_GB2312"/>
              </a:rPr>
              <a:t>)</a:t>
            </a:r>
            <a:r>
              <a:rPr lang="zh-CN" altLang="zh-CN" sz="2800" dirty="0">
                <a:solidFill>
                  <a:srgbClr val="FF0000"/>
                </a:solidFill>
                <a:latin typeface="仿宋_GB2312"/>
                <a:ea typeface="仿宋_GB2312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仿宋_GB2312"/>
              <a:ea typeface="仿宋_GB2312"/>
            </a:endParaRPr>
          </a:p>
          <a:p>
            <a:pPr/>
            <a:r>
              <a:rPr lang="zh-CN" altLang="zh-CN" sz="2800" dirty="0">
                <a:latin typeface="仿宋_GB2312"/>
                <a:ea typeface="仿宋_GB2312"/>
                <a:cs typeface="+mn-cs"/>
              </a:rPr>
              <a:t>本章只介绍非空约束、主键约束和外键约束</a:t>
            </a:r>
            <a:r>
              <a:rPr lang="zh-CN" altLang="en-US" sz="2800" dirty="0">
                <a:latin typeface="仿宋_GB2312"/>
                <a:ea typeface="仿宋_GB2312"/>
                <a:cs typeface="+mn-cs"/>
              </a:rPr>
              <a:t>。</a:t>
            </a:r>
            <a:endParaRPr lang="zh-CN" altLang="en-US" sz="2800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34820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34821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非空约束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/>
            <a:r>
              <a:rPr lang="zh-CN" altLang="en-US" sz="4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</a:t>
            </a:r>
            <a:r>
              <a:rPr lang="en-US" altLang="zh-CN" sz="3500" dirty="0">
                <a:latin typeface="仿宋_GB2312"/>
                <a:ea typeface="仿宋_GB2312"/>
                <a:cs typeface="+mn-cs"/>
              </a:rPr>
              <a:t>&lt;</a:t>
            </a:r>
            <a:r>
              <a:rPr lang="zh-CN" altLang="en-US" sz="3500" dirty="0">
                <a:latin typeface="仿宋_GB2312"/>
                <a:ea typeface="仿宋_GB2312"/>
                <a:cs typeface="+mn-cs"/>
              </a:rPr>
              <a:t>列名</a:t>
            </a:r>
            <a:r>
              <a:rPr lang="en-US" altLang="zh-CN" sz="3500" dirty="0">
                <a:latin typeface="仿宋_GB2312"/>
                <a:ea typeface="仿宋_GB2312"/>
                <a:cs typeface="+mn-cs"/>
              </a:rPr>
              <a:t>&gt;  &lt;</a:t>
            </a:r>
            <a:r>
              <a:rPr lang="zh-CN" altLang="en-US" sz="3500" dirty="0">
                <a:latin typeface="仿宋_GB2312"/>
                <a:ea typeface="仿宋_GB2312"/>
                <a:cs typeface="+mn-cs"/>
              </a:rPr>
              <a:t>类型</a:t>
            </a:r>
            <a:r>
              <a:rPr lang="en-US" altLang="zh-CN" sz="3500" dirty="0">
                <a:latin typeface="仿宋_GB2312"/>
                <a:ea typeface="仿宋_GB2312"/>
                <a:cs typeface="+mn-cs"/>
              </a:rPr>
              <a:t>&gt; </a:t>
            </a:r>
            <a:r>
              <a:rPr lang="en-US" altLang="zh-CN" sz="35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NOT NULL</a:t>
            </a:r>
            <a:endParaRPr lang="en-US" altLang="zh-CN" sz="3500" dirty="0">
              <a:latin typeface="仿宋_GB2312"/>
              <a:ea typeface="仿宋_GB2312"/>
              <a:cs typeface="+mn-cs"/>
            </a:endParaRPr>
          </a:p>
          <a:p>
            <a:pPr algn="just">
              <a:buFontTx/>
              <a:buNone/>
            </a:pPr>
            <a:r>
              <a:rPr lang="en-US" altLang="zh-CN" dirty="0">
                <a:solidFill>
                  <a:srgbClr val="009900"/>
                </a:solidFill>
                <a:latin typeface="仿宋_GB2312"/>
                <a:ea typeface="仿宋_GB2312"/>
                <a:cs typeface="+mn-cs"/>
              </a:rPr>
              <a:t>	</a:t>
            </a:r>
            <a:r>
              <a:rPr lang="zh-CN" altLang="en-US" dirty="0">
                <a:solidFill>
                  <a:srgbClr val="008000"/>
                </a:solidFill>
                <a:latin typeface="仿宋_GB2312"/>
                <a:ea typeface="仿宋_GB2312"/>
                <a:cs typeface="+mn-cs"/>
              </a:rPr>
              <a:t>例：</a:t>
            </a:r>
            <a:r>
              <a:rPr lang="en-US" altLang="zh-CN" dirty="0">
                <a:solidFill>
                  <a:srgbClr val="008000"/>
                </a:solidFill>
                <a:latin typeface="仿宋_GB2312"/>
                <a:ea typeface="仿宋_GB2312"/>
                <a:cs typeface="+mn-cs"/>
              </a:rPr>
              <a:t>sname char(10) NOT NULL</a:t>
            </a:r>
            <a:endParaRPr lang="zh-CN" altLang="en-US" dirty="0">
              <a:solidFill>
                <a:srgbClr val="008000"/>
              </a:solidFill>
              <a:latin typeface="仿宋_GB2312"/>
              <a:ea typeface="仿宋_GB2312"/>
              <a:cs typeface="+mn-cs"/>
            </a:endParaRPr>
          </a:p>
        </p:txBody>
      </p:sp>
      <p:sp>
        <p:nvSpPr>
          <p:cNvPr id="35844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35845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主键约束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6867" name="Rectangle 3"/>
          <p:cNvSpPr>
            <a:spLocks noGrp="1"/>
          </p:cNvSpPr>
          <p:nvPr>
            <p:ph idx="1"/>
          </p:nvPr>
        </p:nvSpPr>
        <p:spPr>
          <a:xfrm>
            <a:off x="395288" y="1341438"/>
            <a:ext cx="8424862" cy="4751387"/>
          </a:xfrm>
          <a:ln/>
        </p:spPr>
        <p:txBody>
          <a:bodyPr vert="horz" wrap="square" lIns="91440" tIns="45720" rIns="91440" bIns="45720" anchor="t"/>
          <a:p>
            <a:pPr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 PRIMARY KEY [(&lt;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列名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&gt; [, </a:t>
            </a:r>
            <a:r>
              <a:rPr lang="zh-CN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…</a:t>
            </a: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n] )]</a:t>
            </a:r>
            <a:endParaRPr lang="zh-CN" altLang="zh-CN" sz="3200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 algn="just"/>
            <a:r>
              <a:rPr lang="zh-CN" altLang="en-US" sz="3300" dirty="0">
                <a:latin typeface="仿宋_GB2312"/>
                <a:ea typeface="仿宋_GB2312"/>
                <a:cs typeface="+mn-cs"/>
              </a:rPr>
              <a:t>如果在列级完整性约束处定义单列主键，则可省略括号。</a:t>
            </a:r>
            <a:endParaRPr lang="en-US" altLang="zh-CN" sz="3300" dirty="0">
              <a:latin typeface="仿宋_GB2312"/>
              <a:ea typeface="仿宋_GB2312"/>
              <a:cs typeface="+mn-cs"/>
            </a:endParaRPr>
          </a:p>
          <a:p>
            <a:pPr lvl="1" algn="just">
              <a:buFontTx/>
              <a:buNone/>
            </a:pPr>
            <a:r>
              <a:rPr lang="zh-CN" altLang="en-US" sz="3300" dirty="0">
                <a:solidFill>
                  <a:srgbClr val="008000"/>
                </a:solidFill>
                <a:latin typeface="仿宋_GB2312"/>
                <a:ea typeface="仿宋_GB2312"/>
              </a:rPr>
              <a:t>例</a:t>
            </a:r>
            <a:r>
              <a:rPr lang="en-US" altLang="zh-CN" sz="3300" dirty="0">
                <a:solidFill>
                  <a:srgbClr val="008000"/>
                </a:solidFill>
                <a:latin typeface="仿宋_GB2312"/>
                <a:ea typeface="仿宋_GB2312"/>
              </a:rPr>
              <a:t>1</a:t>
            </a:r>
            <a:r>
              <a:rPr lang="zh-CN" altLang="en-US" sz="3300" dirty="0">
                <a:solidFill>
                  <a:srgbClr val="008000"/>
                </a:solidFill>
                <a:latin typeface="仿宋_GB2312"/>
                <a:ea typeface="仿宋_GB2312"/>
              </a:rPr>
              <a:t>： </a:t>
            </a:r>
            <a:r>
              <a:rPr lang="en-US" altLang="zh-CN" sz="3300" dirty="0">
                <a:solidFill>
                  <a:srgbClr val="008000"/>
                </a:solidFill>
                <a:latin typeface="仿宋_GB2312"/>
                <a:ea typeface="仿宋_GB2312"/>
              </a:rPr>
              <a:t>SNO char(7) PRIMARY KEY</a:t>
            </a:r>
            <a:endParaRPr lang="en-US" altLang="zh-CN" sz="3300" dirty="0">
              <a:solidFill>
                <a:srgbClr val="008000"/>
              </a:solidFill>
              <a:latin typeface="仿宋_GB2312"/>
              <a:ea typeface="仿宋_GB2312"/>
            </a:endParaRPr>
          </a:p>
          <a:p>
            <a:pPr algn="just">
              <a:buFontTx/>
              <a:buNone/>
            </a:pPr>
            <a:r>
              <a:rPr lang="zh-CN" altLang="en-US" sz="3300" dirty="0">
                <a:solidFill>
                  <a:srgbClr val="008000"/>
                </a:solidFill>
                <a:latin typeface="仿宋_GB2312"/>
                <a:ea typeface="仿宋_GB2312"/>
                <a:cs typeface="+mn-cs"/>
              </a:rPr>
              <a:t>	例</a:t>
            </a:r>
            <a:r>
              <a:rPr lang="en-US" altLang="zh-CN" sz="3300" dirty="0">
                <a:solidFill>
                  <a:srgbClr val="008000"/>
                </a:solidFill>
                <a:latin typeface="仿宋_GB2312"/>
                <a:ea typeface="仿宋_GB2312"/>
                <a:cs typeface="+mn-cs"/>
              </a:rPr>
              <a:t>2</a:t>
            </a:r>
            <a:r>
              <a:rPr lang="zh-CN" altLang="en-US" sz="3300" dirty="0">
                <a:solidFill>
                  <a:srgbClr val="008000"/>
                </a:solidFill>
                <a:latin typeface="仿宋_GB2312"/>
                <a:ea typeface="仿宋_GB2312"/>
                <a:cs typeface="+mn-cs"/>
              </a:rPr>
              <a:t>： </a:t>
            </a:r>
            <a:r>
              <a:rPr lang="en-US" altLang="zh-CN" sz="3300" dirty="0">
                <a:solidFill>
                  <a:srgbClr val="008000"/>
                </a:solidFill>
                <a:latin typeface="仿宋_GB2312"/>
                <a:ea typeface="仿宋_GB2312"/>
                <a:cs typeface="+mn-cs"/>
              </a:rPr>
              <a:t>PRIMARY KEY(SNO)</a:t>
            </a:r>
            <a:endParaRPr lang="en-US" altLang="zh-CN" sz="3300" dirty="0">
              <a:solidFill>
                <a:srgbClr val="008000"/>
              </a:solidFill>
              <a:latin typeface="仿宋_GB2312"/>
              <a:ea typeface="仿宋_GB2312"/>
              <a:cs typeface="+mn-cs"/>
            </a:endParaRPr>
          </a:p>
          <a:p>
            <a:pPr algn="just">
              <a:buFontTx/>
              <a:buNone/>
            </a:pPr>
            <a:r>
              <a:rPr lang="en-US" altLang="zh-CN" sz="3300" dirty="0">
                <a:solidFill>
                  <a:srgbClr val="008000"/>
                </a:solidFill>
                <a:latin typeface="仿宋_GB2312"/>
                <a:ea typeface="仿宋_GB2312"/>
                <a:cs typeface="+mn-cs"/>
              </a:rPr>
              <a:t>        PRIMARY KEY(SNO</a:t>
            </a:r>
            <a:r>
              <a:rPr lang="zh-CN" altLang="en-US" sz="3300" dirty="0">
                <a:solidFill>
                  <a:srgbClr val="008000"/>
                </a:solidFill>
                <a:latin typeface="仿宋_GB2312"/>
                <a:ea typeface="仿宋_GB2312"/>
                <a:cs typeface="+mn-cs"/>
              </a:rPr>
              <a:t>，</a:t>
            </a:r>
            <a:r>
              <a:rPr lang="en-US" altLang="zh-CN" sz="3300" dirty="0">
                <a:solidFill>
                  <a:srgbClr val="008000"/>
                </a:solidFill>
                <a:latin typeface="仿宋_GB2312"/>
                <a:ea typeface="仿宋_GB2312"/>
                <a:cs typeface="+mn-cs"/>
              </a:rPr>
              <a:t>CNO)</a:t>
            </a:r>
            <a:endParaRPr lang="zh-CN" altLang="en-US" sz="3300" dirty="0">
              <a:solidFill>
                <a:srgbClr val="008000"/>
              </a:solidFill>
              <a:latin typeface="仿宋_GB2312"/>
              <a:ea typeface="仿宋_GB2312"/>
              <a:cs typeface="+mn-cs"/>
            </a:endParaRPr>
          </a:p>
        </p:txBody>
      </p:sp>
      <p:sp>
        <p:nvSpPr>
          <p:cNvPr id="3686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36869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外键约束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7891" name="日期占位符 6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37892" name="内容占位符 8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algn="just">
              <a:buNone/>
            </a:pPr>
            <a:r>
              <a:rPr lang="en-US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[ FOREIGN KEY (&lt;</a:t>
            </a:r>
            <a:r>
              <a:rPr lang="zh-CN" altLang="en-US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外键列名</a:t>
            </a:r>
            <a:r>
              <a:rPr lang="en-US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&gt;)]</a:t>
            </a:r>
            <a:endParaRPr lang="en-US" altLang="zh-CN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 algn="just">
              <a:buNone/>
            </a:pPr>
            <a:r>
              <a:rPr lang="en-US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 REFERENCES &lt;</a:t>
            </a:r>
            <a:r>
              <a:rPr lang="zh-CN" altLang="en-US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表名</a:t>
            </a:r>
            <a:r>
              <a:rPr lang="en-US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&gt; (&lt;</a:t>
            </a:r>
            <a:r>
              <a:rPr lang="zh-CN" altLang="en-US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主键列名</a:t>
            </a:r>
            <a:r>
              <a:rPr lang="en-US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&gt;)</a:t>
            </a:r>
            <a:endParaRPr lang="zh-CN" altLang="en-US" dirty="0">
              <a:solidFill>
                <a:srgbClr val="FF0000"/>
              </a:solidFill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zh-CN" sz="3200" dirty="0">
                <a:latin typeface="仿宋_GB2312"/>
                <a:ea typeface="仿宋_GB2312"/>
                <a:cs typeface="+mn-cs"/>
              </a:rPr>
              <a:t>如果是在列级完整性约束处，则可省略“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FOREIGN KEY 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（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&lt;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列名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&gt;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）”部分</a:t>
            </a:r>
            <a:r>
              <a:rPr lang="zh-CN" altLang="en-US" sz="3200" dirty="0">
                <a:latin typeface="仿宋_GB2312"/>
                <a:ea typeface="仿宋_GB2312"/>
                <a:cs typeface="+mn-cs"/>
              </a:rPr>
              <a:t>。</a:t>
            </a:r>
            <a:endParaRPr lang="en-US" altLang="zh-CN" sz="3200" dirty="0">
              <a:latin typeface="仿宋_GB2312"/>
              <a:ea typeface="仿宋_GB2312"/>
              <a:cs typeface="+mn-cs"/>
            </a:endParaRPr>
          </a:p>
          <a:p>
            <a:pPr lvl="1">
              <a:buNone/>
            </a:pPr>
            <a:r>
              <a:rPr lang="zh-CN" altLang="en-US" sz="3200" dirty="0">
                <a:latin typeface="仿宋_GB2312"/>
                <a:ea typeface="仿宋_GB2312"/>
              </a:rPr>
              <a:t>例：定义</a:t>
            </a:r>
            <a:r>
              <a:rPr lang="en-US" altLang="zh-CN" sz="3200" dirty="0">
                <a:latin typeface="仿宋_GB2312"/>
                <a:ea typeface="仿宋_GB2312"/>
              </a:rPr>
              <a:t>SC</a:t>
            </a:r>
            <a:r>
              <a:rPr lang="zh-CN" altLang="en-US" sz="3200" dirty="0">
                <a:latin typeface="仿宋_GB2312"/>
                <a:ea typeface="仿宋_GB2312"/>
              </a:rPr>
              <a:t>表的</a:t>
            </a:r>
            <a:r>
              <a:rPr lang="en-US" altLang="zh-CN" sz="3200" dirty="0">
                <a:latin typeface="仿宋_GB2312"/>
                <a:ea typeface="仿宋_GB2312"/>
              </a:rPr>
              <a:t>Sno</a:t>
            </a:r>
            <a:r>
              <a:rPr lang="zh-CN" altLang="en-US" sz="3200" dirty="0">
                <a:latin typeface="仿宋_GB2312"/>
                <a:ea typeface="仿宋_GB2312"/>
              </a:rPr>
              <a:t>外键。</a:t>
            </a:r>
            <a:endParaRPr lang="en-US" altLang="zh-CN" sz="3200" dirty="0">
              <a:latin typeface="仿宋_GB2312"/>
              <a:ea typeface="仿宋_GB2312"/>
            </a:endParaRPr>
          </a:p>
          <a:p>
            <a:pPr lvl="1">
              <a:buNone/>
            </a:pPr>
            <a:r>
              <a:rPr lang="en-US" altLang="zh-CN" sz="3200" dirty="0">
                <a:solidFill>
                  <a:srgbClr val="008000"/>
                </a:solidFill>
                <a:latin typeface="仿宋_GB2312"/>
                <a:ea typeface="仿宋_GB2312"/>
              </a:rPr>
              <a:t>    FOREIGN KEY(Sno)</a:t>
            </a:r>
            <a:endParaRPr lang="en-US" altLang="zh-CN" sz="3200" dirty="0">
              <a:solidFill>
                <a:srgbClr val="008000"/>
              </a:solidFill>
              <a:latin typeface="仿宋_GB2312"/>
              <a:ea typeface="仿宋_GB2312"/>
            </a:endParaRPr>
          </a:p>
          <a:p>
            <a:pPr lvl="1">
              <a:buNone/>
            </a:pPr>
            <a:r>
              <a:rPr lang="en-US" altLang="zh-CN" sz="3200" dirty="0">
                <a:solidFill>
                  <a:srgbClr val="008000"/>
                </a:solidFill>
                <a:latin typeface="仿宋_GB2312"/>
                <a:ea typeface="仿宋_GB2312"/>
              </a:rPr>
              <a:t>      REFERENCES Student(Sno)</a:t>
            </a:r>
            <a:endParaRPr lang="zh-CN" altLang="en-US" sz="3200" dirty="0">
              <a:solidFill>
                <a:srgbClr val="008000"/>
              </a:solidFill>
              <a:latin typeface="仿宋_GB2312"/>
              <a:ea typeface="仿宋_GB2312"/>
            </a:endParaRPr>
          </a:p>
        </p:txBody>
      </p:sp>
      <p:sp>
        <p:nvSpPr>
          <p:cNvPr id="37893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en-US" altLang="zh-CN" sz="4400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4.1 SQL</a:t>
            </a:r>
            <a:r>
              <a:rPr lang="zh-CN" altLang="en-US" sz="4400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语言概述</a:t>
            </a:r>
            <a:endParaRPr lang="zh-CN" altLang="en-US" sz="4400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11188" y="1557338"/>
            <a:ext cx="5975350" cy="2735262"/>
          </a:xfrm>
          <a:ln/>
        </p:spPr>
        <p:txBody>
          <a:bodyPr vert="horz" wrap="square" lIns="91440" tIns="45720" rIns="91440" bIns="45720" anchor="t"/>
          <a:p>
            <a:pPr indent="-57150" algn="just"/>
            <a:r>
              <a:rPr lang="en-US" altLang="zh-CN" sz="3700" dirty="0">
                <a:latin typeface="仿宋_GB2312"/>
                <a:ea typeface="仿宋_GB2312"/>
                <a:cs typeface="+mn-cs"/>
              </a:rPr>
              <a:t>4.1.1 SQL</a:t>
            </a:r>
            <a:r>
              <a:rPr lang="zh-CN" altLang="en-US" sz="3700" dirty="0">
                <a:latin typeface="仿宋_GB2312"/>
                <a:ea typeface="仿宋_GB2312"/>
                <a:cs typeface="+mn-cs"/>
              </a:rPr>
              <a:t>语言的发展 </a:t>
            </a:r>
            <a:endParaRPr lang="zh-CN" altLang="en-US" sz="3700" dirty="0">
              <a:latin typeface="仿宋_GB2312"/>
              <a:ea typeface="仿宋_GB2312"/>
              <a:cs typeface="+mn-cs"/>
            </a:endParaRPr>
          </a:p>
          <a:p>
            <a:pPr indent="-57150" algn="just"/>
            <a:r>
              <a:rPr lang="en-US" altLang="zh-CN" sz="3700" dirty="0">
                <a:latin typeface="仿宋_GB2312"/>
                <a:ea typeface="仿宋_GB2312"/>
                <a:cs typeface="+mn-cs"/>
              </a:rPr>
              <a:t>4.1.2 SQL</a:t>
            </a:r>
            <a:r>
              <a:rPr lang="zh-CN" altLang="en-US" sz="3700" dirty="0">
                <a:latin typeface="仿宋_GB2312"/>
                <a:ea typeface="仿宋_GB2312"/>
                <a:cs typeface="+mn-cs"/>
              </a:rPr>
              <a:t>语言的特点</a:t>
            </a:r>
            <a:endParaRPr lang="zh-CN" altLang="en-US" sz="3700" dirty="0">
              <a:latin typeface="仿宋_GB2312"/>
              <a:ea typeface="仿宋_GB2312"/>
              <a:cs typeface="+mn-cs"/>
            </a:endParaRPr>
          </a:p>
          <a:p>
            <a:pPr indent="-57150" algn="just"/>
            <a:r>
              <a:rPr lang="en-US" altLang="zh-CN" sz="3700" dirty="0">
                <a:latin typeface="仿宋_GB2312"/>
                <a:ea typeface="仿宋_GB2312"/>
                <a:cs typeface="+mn-cs"/>
              </a:rPr>
              <a:t>4.1.3 SQL</a:t>
            </a:r>
            <a:r>
              <a:rPr lang="zh-CN" altLang="en-US" sz="3700" dirty="0">
                <a:latin typeface="仿宋_GB2312"/>
                <a:ea typeface="仿宋_GB2312"/>
                <a:cs typeface="+mn-cs"/>
              </a:rPr>
              <a:t>语言功能概述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 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11268" name="日期占位符 4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1269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zh-CN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唯一值约束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47513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   UNIQUE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[(&lt;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列名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&gt; [, … n] )]</a:t>
            </a: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如果在列级完整性约束处定义单列的唯一值约束，则可省略方括号中的内容</a:t>
            </a:r>
            <a: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。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用于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限制一个列的取值不重复，或者是多个列的组合取值不重复</a:t>
            </a:r>
            <a: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。</a:t>
            </a:r>
            <a:endParaRPr kumimoji="0" lang="en-US" altLang="zh-CN" sz="32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有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UNIQUE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约束的列允许有一个空值；</a:t>
            </a: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在一个表中可以定义多个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UNIQUE</a:t>
            </a:r>
            <a:r>
              <a:rPr kumimoji="0" lang="zh-CN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约束</a:t>
            </a:r>
            <a:endParaRPr kumimoji="0" lang="zh-CN" altLang="zh-CN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可以在一个列或多个列上定义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UNIQUE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约束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3891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38917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zh-CN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默认值约束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9939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用于提供列的默认值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。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当在表中插入数据时，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若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没有为有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默认值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约束的列提供值，则系统自动使用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默认值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。</a:t>
            </a:r>
            <a:endParaRPr lang="zh-CN" altLang="zh-CN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一个默认值约束只能为一个列提供默认值，且默认值约束必须是列级约束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39940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39941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默认值约束（续）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4463"/>
            <a:ext cx="8001000" cy="4678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默认值约束的定义有两种</a:t>
            </a:r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形式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：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在创建表时定义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DEFAULT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约束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  <a:p>
            <a:pPr marL="47117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  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DEFAULT 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常量表达式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  <a:p>
            <a:pPr marL="908050" marR="0" lvl="1" indent="-43688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为已创建好的表添加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Default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约束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  <a:p>
            <a:pPr marL="43815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  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DEFAULT 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常量表达式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FOR </a:t>
            </a:r>
            <a:r>
              <a:rPr kumimoji="0" lang="zh-CN" altLang="zh-CN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</a:rPr>
              <a:t>列名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0964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0965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限制列取值约束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4678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 CHECK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(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逻辑表达式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)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用于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限制列的取值在指定范围内</a:t>
            </a:r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，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例如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，人的性别只能</a:t>
            </a:r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是</a:t>
            </a: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{</a:t>
            </a:r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男</a:t>
            </a:r>
            <a:r>
              <a:rPr kumimoji="0" lang="zh-CN" altLang="en-US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，</a:t>
            </a:r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女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}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CHECK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所限制的列必须在同一个表</a:t>
            </a:r>
            <a:r>
              <a:rPr kumimoji="0" lang="zh-CN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中</a:t>
            </a:r>
            <a:endParaRPr kumimoji="0" lang="en-US" altLang="zh-CN" sz="36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如果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CHECK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约束是定义多列之间的取值约束，则只能在“表级完整性约束定义”处定义。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4198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1989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示例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43011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3012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pic>
        <p:nvPicPr>
          <p:cNvPr id="4301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1341438"/>
            <a:ext cx="7751762" cy="2879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创建</a:t>
            </a:r>
            <a:r>
              <a:rPr lang="en-US" altLang="zh-CN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Jobs</a:t>
            </a: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表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44035" name="内容占位符 2"/>
          <p:cNvSpPr>
            <a:spLocks noGrp="1"/>
          </p:cNvSpPr>
          <p:nvPr>
            <p:ph idx="1"/>
          </p:nvPr>
        </p:nvSpPr>
        <p:spPr>
          <a:xfrm>
            <a:off x="539750" y="1341438"/>
            <a:ext cx="8001000" cy="4678362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CREATE TABLE Jobs (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  Jid	  char(6)	 PRIMARY KEY, </a:t>
            </a:r>
            <a:endParaRPr lang="en-US" altLang="zh-CN" sz="32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  Descp	  nchar(20) NOT NULL,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  EduReq	  nchar(6)  DEFAULT '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本科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', 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  MinSalary  int		 ,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  MaxSalary  int		 ,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  CHECK( MaxSalary &gt;= MinSalary )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)</a:t>
            </a:r>
            <a:endParaRPr lang="zh-CN" altLang="en-US" sz="3200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4403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4037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示例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45059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5060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  <p:pic>
        <p:nvPicPr>
          <p:cNvPr id="45061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6750" y="1484313"/>
            <a:ext cx="7810500" cy="3889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创建</a:t>
            </a:r>
            <a:r>
              <a:rPr lang="en-US" altLang="zh-CN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Employees</a:t>
            </a: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表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566738" y="1341438"/>
            <a:ext cx="8181975" cy="4751387"/>
          </a:xfrm>
          <a:ln/>
        </p:spPr>
        <p:txBody>
          <a:bodyPr vert="horz" wrap="square" lIns="91440" tIns="45720" rIns="91440" bIns="45720" anchor="t"/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latin typeface="仿宋_GB2312"/>
                <a:ea typeface="仿宋_GB2312"/>
                <a:cs typeface="+mn-cs"/>
              </a:rPr>
              <a:t>CREATE TABLE Employees (</a:t>
            </a:r>
            <a:endParaRPr lang="zh-CN" altLang="zh-CN" sz="26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latin typeface="仿宋_GB2312"/>
                <a:ea typeface="仿宋_GB2312"/>
                <a:cs typeface="+mn-cs"/>
              </a:rPr>
              <a:t>  Eid   char(10)      ,</a:t>
            </a:r>
            <a:endParaRPr lang="zh-CN" altLang="zh-CN" sz="26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latin typeface="仿宋_GB2312"/>
                <a:ea typeface="仿宋_GB2312"/>
                <a:cs typeface="+mn-cs"/>
              </a:rPr>
              <a:t>  Ename nvarchar(20) NOT NULL,</a:t>
            </a:r>
            <a:endParaRPr lang="zh-CN" altLang="zh-CN" sz="26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latin typeface="仿宋_GB2312"/>
                <a:ea typeface="仿宋_GB2312"/>
                <a:cs typeface="+mn-cs"/>
              </a:rPr>
              <a:t>  Sex nchar(1) CHECK( Sex = '</a:t>
            </a:r>
            <a:r>
              <a:rPr lang="zh-CN" altLang="zh-CN" sz="2600" dirty="0">
                <a:latin typeface="仿宋_GB2312"/>
                <a:ea typeface="仿宋_GB2312"/>
                <a:cs typeface="+mn-cs"/>
              </a:rPr>
              <a:t>男</a:t>
            </a:r>
            <a:r>
              <a:rPr lang="en-US" altLang="zh-CN" sz="2600" dirty="0">
                <a:latin typeface="仿宋_GB2312"/>
                <a:ea typeface="仿宋_GB2312"/>
                <a:cs typeface="+mn-cs"/>
              </a:rPr>
              <a:t>' OR Sex = '</a:t>
            </a:r>
            <a:r>
              <a:rPr lang="zh-CN" altLang="zh-CN" sz="2600" dirty="0">
                <a:latin typeface="仿宋_GB2312"/>
                <a:ea typeface="仿宋_GB2312"/>
                <a:cs typeface="+mn-cs"/>
              </a:rPr>
              <a:t>女</a:t>
            </a:r>
            <a:r>
              <a:rPr lang="en-US" altLang="zh-CN" sz="2600" dirty="0">
                <a:latin typeface="仿宋_GB2312"/>
                <a:ea typeface="仿宋_GB2312"/>
                <a:cs typeface="+mn-cs"/>
              </a:rPr>
              <a:t>'),</a:t>
            </a:r>
            <a:endParaRPr lang="zh-CN" altLang="zh-CN" sz="26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latin typeface="仿宋_GB2312"/>
                <a:ea typeface="仿宋_GB2312"/>
                <a:cs typeface="+mn-cs"/>
              </a:rPr>
              <a:t>  BirthDate date           ,</a:t>
            </a:r>
            <a:endParaRPr lang="zh-CN" altLang="zh-CN" sz="26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latin typeface="仿宋_GB2312"/>
                <a:ea typeface="仿宋_GB2312"/>
                <a:cs typeface="+mn-cs"/>
              </a:rPr>
              <a:t>  JobDate   datetime DEFAULT GetDate(),</a:t>
            </a:r>
            <a:endParaRPr lang="zh-CN" altLang="zh-CN" sz="26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latin typeface="仿宋_GB2312"/>
                <a:ea typeface="仿宋_GB2312"/>
                <a:cs typeface="+mn-cs"/>
              </a:rPr>
              <a:t>  Sid		  char(18) UNIQUE ,</a:t>
            </a:r>
            <a:endParaRPr lang="zh-CN" altLang="zh-CN" sz="26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latin typeface="仿宋_GB2312"/>
                <a:ea typeface="仿宋_GB2312"/>
                <a:cs typeface="+mn-cs"/>
              </a:rPr>
              <a:t>  Jid		  char(6)         , </a:t>
            </a:r>
            <a:endParaRPr lang="zh-CN" altLang="zh-CN" sz="26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latin typeface="仿宋_GB2312"/>
                <a:ea typeface="仿宋_GB2312"/>
                <a:cs typeface="+mn-cs"/>
              </a:rPr>
              <a:t>  Tel        char(11)       ,</a:t>
            </a:r>
            <a:endParaRPr lang="zh-CN" altLang="zh-CN" sz="26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latin typeface="仿宋_GB2312"/>
                <a:ea typeface="仿宋_GB2312"/>
                <a:cs typeface="+mn-cs"/>
              </a:rPr>
              <a:t>  PRIMARY KEY(Eid)          ,             </a:t>
            </a:r>
            <a:endParaRPr lang="zh-CN" altLang="zh-CN" sz="2600" dirty="0">
              <a:latin typeface="仿宋_GB2312"/>
              <a:ea typeface="仿宋_GB2312"/>
              <a:cs typeface="+mn-cs"/>
            </a:endParaRP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altLang="zh-CN" sz="2600" dirty="0">
                <a:latin typeface="仿宋_GB2312"/>
                <a:ea typeface="仿宋_GB2312"/>
                <a:cs typeface="+mn-cs"/>
              </a:rPr>
              <a:t>  FOREIGN KEY(Jid) REFERENCES Jobs(Jid) )</a:t>
            </a:r>
            <a:endParaRPr lang="zh-CN" altLang="en-US" sz="2600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46084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6085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修改表结构 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>
          <a:xfrm>
            <a:off x="468313" y="1412875"/>
            <a:ext cx="8001000" cy="4678363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dirty="0">
                <a:latin typeface="仿宋_GB2312"/>
                <a:ea typeface="仿宋_GB2312"/>
                <a:cs typeface="+mn-cs"/>
              </a:rPr>
              <a:t>在定义完表之后，如果需求有变化，比如添加列、删除列或修改列定义，可以使用</a:t>
            </a:r>
            <a:r>
              <a:rPr lang="en-US" altLang="zh-CN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ALTER TABLE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语句实现。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ALTER TABLE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语句可以对表添加列、删除列、修改列的定义、定义主键、外键，也可以添加和删除约束。 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4710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7109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修改表结构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468313" y="1412875"/>
            <a:ext cx="8370887" cy="4679950"/>
          </a:xfrm>
          <a:ln/>
        </p:spPr>
        <p:txBody>
          <a:bodyPr vert="horz" wrap="square" lIns="91440" tIns="45720" rIns="91440" bIns="45720" anchor="t"/>
          <a:p>
            <a:pPr>
              <a:lnSpc>
                <a:spcPct val="100000"/>
              </a:lnSpc>
              <a:buNone/>
            </a:pPr>
            <a:r>
              <a:rPr lang="en-US" altLang="zh-CN" sz="3200" dirty="0">
                <a:solidFill>
                  <a:srgbClr val="FF0000"/>
                </a:solidFill>
                <a:latin typeface="仿宋_GB2312"/>
                <a:ea typeface="仿宋_GB2312"/>
                <a:cs typeface="+mn-cs"/>
              </a:rPr>
              <a:t>ALTER TABLE 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&lt;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表名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&gt;  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[ ALTER  COLUMN &lt;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列名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&gt; &lt;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新数据类型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&gt;]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| [ ADD  &lt;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列名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&gt; &lt;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数据类型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&gt; [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约束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]]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| [ DROP  COLUMN &lt;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列名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&gt; ]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| [ ADD [constraint &lt;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约束名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&gt;] 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约束定义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]</a:t>
            </a:r>
            <a:endParaRPr lang="zh-CN" altLang="zh-CN" sz="3200" dirty="0">
              <a:latin typeface="仿宋_GB2312"/>
              <a:ea typeface="仿宋_GB2312"/>
              <a:cs typeface="+mn-cs"/>
            </a:endParaRPr>
          </a:p>
          <a:p>
            <a:pPr>
              <a:lnSpc>
                <a:spcPct val="100000"/>
              </a:lnSpc>
              <a:buNone/>
            </a:pPr>
            <a:r>
              <a:rPr lang="en-US" altLang="zh-CN" sz="3200" dirty="0">
                <a:latin typeface="仿宋_GB2312"/>
                <a:ea typeface="仿宋_GB2312"/>
                <a:cs typeface="+mn-cs"/>
              </a:rPr>
              <a:t>| [ DROP [constraint] &lt;</a:t>
            </a:r>
            <a:r>
              <a:rPr lang="zh-CN" altLang="zh-CN" sz="3200" dirty="0">
                <a:latin typeface="仿宋_GB2312"/>
                <a:ea typeface="仿宋_GB2312"/>
                <a:cs typeface="+mn-cs"/>
              </a:rPr>
              <a:t>约束名</a:t>
            </a:r>
            <a:r>
              <a:rPr lang="en-US" altLang="zh-CN" sz="3200" dirty="0">
                <a:latin typeface="仿宋_GB2312"/>
                <a:ea typeface="仿宋_GB2312"/>
                <a:cs typeface="+mn-cs"/>
              </a:rPr>
              <a:t>&gt;]</a:t>
            </a:r>
            <a:endParaRPr lang="zh-CN" altLang="en-US" sz="3300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48132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8133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4.1.1 SQL</a:t>
            </a: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语言的发展</a:t>
            </a:r>
            <a:endParaRPr lang="en-US" altLang="zh-CN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283651" name="Rectangle 3"/>
          <p:cNvSpPr>
            <a:spLocks noGrp="1" noChangeArrowheads="1"/>
          </p:cNvSpPr>
          <p:nvPr>
            <p:ph idx="1"/>
          </p:nvPr>
        </p:nvSpPr>
        <p:spPr>
          <a:xfrm>
            <a:off x="539750" y="1557338"/>
            <a:ext cx="8070850" cy="44926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1986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年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10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月由美国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ANSI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公布最早的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SQL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标准。 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1989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年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4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月，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ISO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提出了具备完整性特征的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SQL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，称为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SQL-89 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1992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年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11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月，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ISO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又公布了新的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SQL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标准，称为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SQL-92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（以上均为关系形式）。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1999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年颁布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SQL-99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，是</a:t>
            </a: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SQL92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的扩展。</a:t>
            </a: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292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2293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示例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49155" name="Rectangle 3"/>
          <p:cNvSpPr>
            <a:spLocks noGrp="1"/>
          </p:cNvSpPr>
          <p:nvPr>
            <p:ph idx="1"/>
          </p:nvPr>
        </p:nvSpPr>
        <p:spPr>
          <a:xfrm>
            <a:off x="228600" y="1557338"/>
            <a:ext cx="8610600" cy="4535487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dirty="0">
                <a:latin typeface="仿宋_GB2312"/>
                <a:ea typeface="仿宋_GB2312"/>
                <a:cs typeface="+mn-cs"/>
              </a:rPr>
              <a:t>例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1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．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为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Employees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表添加工资列，此列的列名为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Salary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，数据类型为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int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，允许空。</a:t>
            </a:r>
            <a:endParaRPr lang="zh-CN" altLang="zh-CN" dirty="0">
              <a:latin typeface="仿宋_GB2312"/>
              <a:ea typeface="仿宋_GB2312"/>
              <a:cs typeface="+mn-cs"/>
            </a:endParaRPr>
          </a:p>
          <a:p>
            <a:pPr marL="438150" lvl="1" indent="0">
              <a:buNone/>
            </a:pPr>
            <a:r>
              <a:rPr lang="en-US" altLang="zh-CN" dirty="0">
                <a:solidFill>
                  <a:srgbClr val="008000"/>
                </a:solidFill>
                <a:latin typeface="仿宋_GB2312"/>
                <a:ea typeface="仿宋_GB2312"/>
              </a:rPr>
              <a:t> ALTER TABLE Employees</a:t>
            </a:r>
            <a:endParaRPr lang="zh-CN" altLang="zh-CN" dirty="0">
              <a:solidFill>
                <a:srgbClr val="008000"/>
              </a:solidFill>
              <a:latin typeface="仿宋_GB2312"/>
              <a:ea typeface="仿宋_GB2312"/>
            </a:endParaRPr>
          </a:p>
          <a:p>
            <a:pPr marL="438150" lvl="1" indent="0">
              <a:buNone/>
            </a:pPr>
            <a:r>
              <a:rPr lang="en-US" altLang="zh-CN" dirty="0">
                <a:solidFill>
                  <a:srgbClr val="008000"/>
                </a:solidFill>
                <a:latin typeface="仿宋_GB2312"/>
                <a:ea typeface="仿宋_GB2312"/>
              </a:rPr>
              <a:t>  ADD Salary  INT </a:t>
            </a:r>
            <a:endParaRPr lang="zh-CN" altLang="en-US" dirty="0">
              <a:solidFill>
                <a:srgbClr val="008000"/>
              </a:solidFill>
              <a:latin typeface="仿宋_GB2312"/>
              <a:ea typeface="仿宋_GB2312"/>
            </a:endParaRPr>
          </a:p>
        </p:txBody>
      </p:sp>
      <p:sp>
        <p:nvSpPr>
          <p:cNvPr id="4915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49157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示例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566738" y="1414463"/>
            <a:ext cx="8181975" cy="4678362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例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2. 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将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Jobs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表的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Descp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列的数据类型改为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NCHAR(40)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。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 </a:t>
            </a:r>
            <a:endParaRPr lang="zh-CN" altLang="zh-CN" dirty="0">
              <a:latin typeface="仿宋_GB2312"/>
              <a:ea typeface="仿宋_GB2312"/>
              <a:cs typeface="+mn-cs"/>
            </a:endParaRPr>
          </a:p>
          <a:p>
            <a:pPr marL="438150" lvl="1" indent="0">
              <a:buNone/>
            </a:pPr>
            <a:r>
              <a:rPr lang="en-US" altLang="zh-CN" dirty="0">
                <a:solidFill>
                  <a:srgbClr val="008000"/>
                </a:solidFill>
                <a:latin typeface="仿宋_GB2312"/>
                <a:ea typeface="仿宋_GB2312"/>
              </a:rPr>
              <a:t>ALTER TABLE Jobs</a:t>
            </a:r>
            <a:endParaRPr lang="zh-CN" altLang="zh-CN" dirty="0">
              <a:solidFill>
                <a:srgbClr val="008000"/>
              </a:solidFill>
              <a:latin typeface="仿宋_GB2312"/>
              <a:ea typeface="仿宋_GB2312"/>
            </a:endParaRPr>
          </a:p>
          <a:p>
            <a:pPr marL="438150" lvl="1" indent="0">
              <a:buNone/>
            </a:pPr>
            <a:r>
              <a:rPr lang="en-US" altLang="zh-CN" dirty="0">
                <a:solidFill>
                  <a:srgbClr val="008000"/>
                </a:solidFill>
                <a:latin typeface="仿宋_GB2312"/>
                <a:ea typeface="仿宋_GB2312"/>
              </a:rPr>
              <a:t>  ALTER COLUMN Descp NCHAR(40)</a:t>
            </a:r>
            <a:endParaRPr lang="zh-CN" altLang="zh-CN" dirty="0">
              <a:solidFill>
                <a:srgbClr val="008000"/>
              </a:solidFill>
              <a:latin typeface="仿宋_GB2312"/>
              <a:ea typeface="仿宋_GB2312"/>
            </a:endParaRPr>
          </a:p>
          <a:p>
            <a:pPr/>
            <a:r>
              <a:rPr lang="zh-CN" altLang="zh-CN" dirty="0">
                <a:latin typeface="仿宋_GB2312"/>
                <a:ea typeface="仿宋_GB2312"/>
                <a:cs typeface="+mn-cs"/>
              </a:rPr>
              <a:t>例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3. 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删除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Employees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表的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Tel</a:t>
            </a:r>
            <a:r>
              <a:rPr lang="zh-CN" altLang="zh-CN" dirty="0">
                <a:latin typeface="仿宋_GB2312"/>
                <a:ea typeface="仿宋_GB2312"/>
                <a:cs typeface="+mn-cs"/>
              </a:rPr>
              <a:t>列。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 </a:t>
            </a:r>
            <a:endParaRPr lang="zh-CN" altLang="zh-CN" dirty="0">
              <a:latin typeface="仿宋_GB2312"/>
              <a:ea typeface="仿宋_GB2312"/>
              <a:cs typeface="+mn-cs"/>
            </a:endParaRPr>
          </a:p>
          <a:p>
            <a:pPr marL="438150" lvl="1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仿宋_GB2312"/>
                <a:ea typeface="仿宋_GB2312"/>
              </a:rPr>
              <a:t>ALTER TABLE Employees</a:t>
            </a:r>
            <a:endParaRPr lang="zh-CN" altLang="zh-CN" dirty="0">
              <a:solidFill>
                <a:srgbClr val="008000"/>
              </a:solidFill>
              <a:latin typeface="仿宋_GB2312"/>
              <a:ea typeface="仿宋_GB2312"/>
            </a:endParaRPr>
          </a:p>
          <a:p>
            <a:pPr marL="438150" lvl="1" indent="0"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8000"/>
                </a:solidFill>
                <a:latin typeface="仿宋_GB2312"/>
                <a:ea typeface="仿宋_GB2312"/>
              </a:rPr>
              <a:t>   DROP COLUMN Tel</a:t>
            </a:r>
            <a:endParaRPr lang="zh-CN" altLang="zh-CN" dirty="0">
              <a:solidFill>
                <a:srgbClr val="008000"/>
              </a:solidFill>
              <a:latin typeface="仿宋_GB2312"/>
              <a:ea typeface="仿宋_GB2312"/>
            </a:endParaRPr>
          </a:p>
        </p:txBody>
      </p:sp>
      <p:sp>
        <p:nvSpPr>
          <p:cNvPr id="50180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0181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标题 1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示例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66738" y="1414463"/>
            <a:ext cx="8001000" cy="4678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69900" marR="0" lvl="0" indent="-46990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例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4. 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为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Jobs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表中</a:t>
            </a:r>
            <a:r>
              <a:rPr kumimoji="0" lang="en-US" altLang="zh-CN" sz="3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MinSalary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列添加约束：大于等于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1600</a:t>
            </a:r>
            <a:r>
              <a:rPr kumimoji="0" lang="zh-CN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。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 ALTER 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TABLE Jobs</a:t>
            </a:r>
            <a:endParaRPr kumimoji="0" lang="zh-CN" altLang="zh-CN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  ADD CHECK( </a:t>
            </a:r>
            <a:r>
              <a:rPr kumimoji="0" lang="en-US" altLang="zh-CN" sz="3600" b="1" i="0" u="none" strike="noStrike" kern="0" cap="none" spc="0" normalizeH="0" baseline="0" noProof="0" dirty="0" err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MinSalary</a:t>
            </a:r>
            <a:r>
              <a:rPr kumimoji="0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仿宋_GB2312" pitchFamily="49" charset="-122"/>
                <a:ea typeface="仿宋_GB2312" pitchFamily="49" charset="-122"/>
                <a:cs typeface="+mn-cs"/>
              </a:rPr>
              <a:t> &gt;= 1600 )</a:t>
            </a:r>
            <a:endParaRPr kumimoji="0" lang="zh-CN" altLang="en-US" sz="3600" b="1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仿宋_GB2312" pitchFamily="49" charset="-122"/>
              <a:ea typeface="仿宋_GB2312" pitchFamily="49" charset="-122"/>
              <a:cs typeface="+mn-cs"/>
            </a:endParaRPr>
          </a:p>
        </p:txBody>
      </p:sp>
      <p:sp>
        <p:nvSpPr>
          <p:cNvPr id="51204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1205" name="灯片编号占位符 4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删除表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/>
          <a:p>
            <a:pPr marL="476250" indent="-476250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 DROP TABLE &lt;</a:t>
            </a:r>
            <a:r>
              <a:rPr lang="zh-CN" altLang="en-US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表名</a:t>
            </a:r>
            <a:r>
              <a:rPr lang="en-US" altLang="zh-CN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&gt; </a:t>
            </a:r>
            <a:endParaRPr lang="en-US" altLang="zh-CN" dirty="0">
              <a:solidFill>
                <a:srgbClr val="FF0000"/>
              </a:solidFill>
              <a:latin typeface="仿宋_GB2312"/>
              <a:ea typeface="+mn-ea"/>
              <a:cs typeface="+mn-cs"/>
            </a:endParaRPr>
          </a:p>
          <a:p>
            <a:pPr marL="476250" indent="-476250"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   { [, &lt;</a:t>
            </a:r>
            <a:r>
              <a:rPr lang="zh-CN" altLang="en-US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表名</a:t>
            </a:r>
            <a:r>
              <a:rPr lang="en-US" altLang="zh-CN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&gt; ]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…</a:t>
            </a:r>
            <a:r>
              <a:rPr lang="en-US" altLang="zh-CN" dirty="0">
                <a:solidFill>
                  <a:srgbClr val="FF0000"/>
                </a:solidFill>
                <a:latin typeface="仿宋_GB2312"/>
                <a:ea typeface="+mn-ea"/>
                <a:cs typeface="+mn-cs"/>
              </a:rPr>
              <a:t> }</a:t>
            </a:r>
            <a:endParaRPr lang="en-US" altLang="zh-CN" dirty="0">
              <a:solidFill>
                <a:srgbClr val="FF0000"/>
              </a:solidFill>
              <a:latin typeface="仿宋_GB2312"/>
              <a:ea typeface="+mn-ea"/>
              <a:cs typeface="+mn-cs"/>
            </a:endParaRPr>
          </a:p>
          <a:p>
            <a:pPr marL="476250" indent="-476250">
              <a:spcBef>
                <a:spcPts val="1200"/>
              </a:spcBef>
            </a:pPr>
            <a:r>
              <a:rPr lang="zh-CN" altLang="en-US" dirty="0">
                <a:latin typeface="仿宋_GB2312"/>
                <a:ea typeface="+mn-ea"/>
                <a:cs typeface="+mn-cs"/>
              </a:rPr>
              <a:t>例</a:t>
            </a:r>
            <a:r>
              <a:rPr lang="en-US" altLang="zh-CN" dirty="0">
                <a:latin typeface="仿宋_GB2312"/>
                <a:ea typeface="+mn-ea"/>
                <a:cs typeface="+mn-cs"/>
              </a:rPr>
              <a:t>4.</a:t>
            </a:r>
            <a:r>
              <a:rPr lang="zh-CN" altLang="en-US" dirty="0">
                <a:latin typeface="仿宋_GB2312"/>
                <a:ea typeface="+mn-ea"/>
                <a:cs typeface="+mn-cs"/>
              </a:rPr>
              <a:t>删除</a:t>
            </a:r>
            <a:r>
              <a:rPr lang="en-US" altLang="zh-CN" dirty="0">
                <a:latin typeface="仿宋_GB2312"/>
                <a:ea typeface="仿宋_GB2312"/>
                <a:cs typeface="+mn-cs"/>
              </a:rPr>
              <a:t>Employees</a:t>
            </a:r>
            <a:r>
              <a:rPr lang="zh-CN" altLang="en-US" dirty="0">
                <a:latin typeface="仿宋_GB2312"/>
                <a:ea typeface="+mn-ea"/>
                <a:cs typeface="+mn-cs"/>
              </a:rPr>
              <a:t>表的语句为：</a:t>
            </a:r>
            <a:endParaRPr lang="zh-CN" altLang="en-US" dirty="0">
              <a:latin typeface="仿宋_GB2312"/>
              <a:ea typeface="+mn-ea"/>
              <a:cs typeface="+mn-cs"/>
            </a:endParaRPr>
          </a:p>
          <a:p>
            <a:pPr marL="876300" lvl="1" indent="-419100">
              <a:buFontTx/>
              <a:buNone/>
            </a:pPr>
            <a:r>
              <a:rPr lang="en-US" altLang="zh-CN" dirty="0">
                <a:solidFill>
                  <a:srgbClr val="008000"/>
                </a:solidFill>
                <a:latin typeface="仿宋_GB2312"/>
                <a:ea typeface="仿宋_GB2312"/>
              </a:rPr>
              <a:t>DROP TABLE Employees</a:t>
            </a:r>
            <a:endParaRPr lang="zh-CN" altLang="en-US" dirty="0">
              <a:solidFill>
                <a:srgbClr val="008000"/>
              </a:solidFill>
              <a:latin typeface="仿宋_GB2312"/>
              <a:ea typeface="仿宋_GB2312"/>
            </a:endParaRPr>
          </a:p>
        </p:txBody>
      </p:sp>
      <p:sp>
        <p:nvSpPr>
          <p:cNvPr id="5222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52229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Rectangle 2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820738"/>
          </a:xfrm>
          <a:ln/>
        </p:spPr>
        <p:txBody>
          <a:bodyPr vert="horz" wrap="square" lIns="91440" tIns="45720" rIns="91440" bIns="45720" anchor="b"/>
          <a:p>
            <a:pPr algn="ctr" eaLnBrk="1" hangingPunct="1"/>
            <a:r>
              <a:rPr lang="zh-CN" altLang="en-US" sz="4400" b="1" dirty="0">
                <a:solidFill>
                  <a:srgbClr val="0039AC"/>
                </a:solidFill>
                <a:latin typeface="楷体_GB2312"/>
                <a:ea typeface="楷体_GB2312"/>
              </a:rPr>
              <a:t>本章作业</a:t>
            </a:r>
            <a:endParaRPr lang="zh-CN" altLang="en-US" sz="4400" b="1" dirty="0">
              <a:solidFill>
                <a:srgbClr val="0039AC"/>
              </a:solidFill>
              <a:latin typeface="楷体_GB2312"/>
              <a:ea typeface="楷体_GB2312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type="body" sz="half" idx="1"/>
          </p:nvPr>
        </p:nvSpPr>
        <p:spPr>
          <a:xfrm>
            <a:off x="4356100" y="1484313"/>
            <a:ext cx="4518025" cy="4170362"/>
          </a:xfrm>
          <a:ln/>
        </p:spPr>
        <p:txBody>
          <a:bodyPr vert="horz" wrap="square" lIns="91440" tIns="45720" rIns="91440" bIns="45720" anchor="t"/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zh-CN" altLang="en-US" sz="4000" b="1" dirty="0">
                <a:solidFill>
                  <a:srgbClr val="FF0000"/>
                </a:solidFill>
              </a:rPr>
              <a:t>选择题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zh-CN" altLang="en-US" sz="4000" b="1" dirty="0">
                <a:solidFill>
                  <a:srgbClr val="FF0000"/>
                </a:solidFill>
              </a:rPr>
              <a:t>简答题</a:t>
            </a:r>
            <a:endParaRPr lang="en-US" altLang="zh-CN" sz="4000" b="1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3600" dirty="0">
                <a:solidFill>
                  <a:srgbClr val="FF0000"/>
                </a:solidFill>
              </a:rPr>
              <a:t>思考：</a:t>
            </a:r>
            <a:r>
              <a:rPr lang="en-US" altLang="zh-CN" sz="3600" dirty="0">
                <a:solidFill>
                  <a:srgbClr val="FF0000"/>
                </a:solidFill>
              </a:rPr>
              <a:t>1-6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lvl="1" eaLnBrk="1" hangingPunct="1"/>
            <a:r>
              <a:rPr lang="zh-CN" altLang="en-US" sz="3600" dirty="0">
                <a:solidFill>
                  <a:srgbClr val="FF0000"/>
                </a:solidFill>
              </a:rPr>
              <a:t>写：</a:t>
            </a:r>
            <a:r>
              <a:rPr lang="en-US" altLang="zh-CN" sz="3600" dirty="0">
                <a:solidFill>
                  <a:srgbClr val="FF0000"/>
                </a:solidFill>
              </a:rPr>
              <a:t>7</a:t>
            </a:r>
            <a:endParaRPr lang="en-US" altLang="zh-CN" sz="3600" dirty="0">
              <a:solidFill>
                <a:srgbClr val="FF0000"/>
              </a:solidFill>
            </a:endParaRPr>
          </a:p>
          <a:p>
            <a:pPr eaLnBrk="1" hangingPunct="1">
              <a:buClr>
                <a:schemeClr val="accent2"/>
              </a:buClr>
              <a:buSzTx/>
              <a:buFont typeface="Wingdings" panose="05000000000000000000" pitchFamily="2" charset="2"/>
            </a:pPr>
            <a:r>
              <a:rPr lang="zh-CN" altLang="en-US" sz="4000" b="1" dirty="0">
                <a:solidFill>
                  <a:srgbClr val="FF0000"/>
                </a:solidFill>
              </a:rPr>
              <a:t>上机练习：</a:t>
            </a:r>
            <a:r>
              <a:rPr lang="en-US" altLang="zh-CN" sz="4000" b="1" dirty="0">
                <a:solidFill>
                  <a:srgbClr val="FF0000"/>
                </a:solidFill>
              </a:rPr>
              <a:t>C.1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graphicFrame>
        <p:nvGraphicFramePr>
          <p:cNvPr id="41677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395288" y="1989138"/>
          <a:ext cx="3648075" cy="292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006850" imgH="2857500" progId="">
                  <p:embed/>
                </p:oleObj>
              </mc:Choice>
              <mc:Fallback>
                <p:oleObj name="" r:id="rId1" imgW="4006850" imgH="285750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95288" y="1989138"/>
                        <a:ext cx="3648075" cy="292893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3" name="日期占位符 8"/>
          <p:cNvSpPr txBox="1"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3">
              <a:rPr lang="zh-CN" altLang="en-US" sz="1200" dirty="0"/>
            </a:fld>
            <a:endParaRPr lang="zh-CN" altLang="en-US" sz="1200" dirty="0"/>
          </a:p>
        </p:txBody>
      </p:sp>
      <p:sp>
        <p:nvSpPr>
          <p:cNvPr id="53254" name="灯片编号占位符 1"/>
          <p:cNvSpPr txBox="1"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4.1.2 SQL</a:t>
            </a: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语言的特点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755650" y="1773238"/>
            <a:ext cx="7637463" cy="4140200"/>
          </a:xfrm>
          <a:ln/>
        </p:spPr>
        <p:txBody>
          <a:bodyPr vert="horz" wrap="square" lIns="91440" tIns="45720" rIns="91440" bIns="45720" anchor="t"/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1. 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一体化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2. 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高度非过程化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3. 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简洁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  <a:p>
            <a:pPr/>
            <a:r>
              <a:rPr lang="en-US" altLang="zh-CN" dirty="0">
                <a:latin typeface="仿宋_GB2312"/>
                <a:ea typeface="仿宋_GB2312"/>
                <a:cs typeface="+mn-cs"/>
              </a:rPr>
              <a:t>4. </a:t>
            </a:r>
            <a:r>
              <a:rPr lang="zh-CN" altLang="en-US" dirty="0">
                <a:latin typeface="仿宋_GB2312"/>
                <a:ea typeface="仿宋_GB2312"/>
                <a:cs typeface="+mn-cs"/>
              </a:rPr>
              <a:t>使用方式多样</a:t>
            </a:r>
            <a:endParaRPr lang="zh-CN" altLang="en-US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13316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3317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5698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4.1.3 SQL</a:t>
            </a: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语言功能概述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1042988" y="2420938"/>
            <a:ext cx="7200900" cy="3529012"/>
            <a:chOff x="-3" y="-3"/>
            <a:chExt cx="1719" cy="1876"/>
          </a:xfrm>
        </p:grpSpPr>
        <p:grpSp>
          <p:nvGrpSpPr>
            <p:cNvPr id="14346" name="Group 6"/>
            <p:cNvGrpSpPr/>
            <p:nvPr/>
          </p:nvGrpSpPr>
          <p:grpSpPr>
            <a:xfrm>
              <a:off x="0" y="0"/>
              <a:ext cx="1713" cy="1870"/>
              <a:chOff x="0" y="0"/>
              <a:chExt cx="1713" cy="1870"/>
            </a:xfrm>
          </p:grpSpPr>
          <p:grpSp>
            <p:nvGrpSpPr>
              <p:cNvPr id="14348" name="Group 7"/>
              <p:cNvGrpSpPr/>
              <p:nvPr/>
            </p:nvGrpSpPr>
            <p:grpSpPr>
              <a:xfrm>
                <a:off x="0" y="0"/>
                <a:ext cx="539" cy="374"/>
                <a:chOff x="0" y="0"/>
                <a:chExt cx="539" cy="374"/>
              </a:xfrm>
            </p:grpSpPr>
            <p:sp>
              <p:nvSpPr>
                <p:cNvPr id="14376" name="Rectangle 8"/>
                <p:cNvSpPr/>
                <p:nvPr/>
              </p:nvSpPr>
              <p:spPr>
                <a:xfrm>
                  <a:off x="43" y="0"/>
                  <a:ext cx="453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lang="en-US" altLang="zh-CN" sz="32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SQL</a:t>
                  </a:r>
                  <a:r>
                    <a:rPr lang="zh-CN" altLang="en-US" sz="32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功能</a:t>
                  </a:r>
                  <a:endParaRPr lang="zh-CN" altLang="en-US" sz="3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endParaRPr>
                </a:p>
                <a:p>
                  <a:pPr algn="ctr"/>
                  <a:endParaRPr lang="zh-CN" altLang="en-US" b="1" dirty="0">
                    <a:solidFill>
                      <a:srgbClr val="0000FF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77" name="Rectangle 9"/>
                <p:cNvSpPr/>
                <p:nvPr/>
              </p:nvSpPr>
              <p:spPr>
                <a:xfrm>
                  <a:off x="0" y="0"/>
                  <a:ext cx="539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sz="24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349" name="Group 10"/>
              <p:cNvGrpSpPr/>
              <p:nvPr/>
            </p:nvGrpSpPr>
            <p:grpSpPr>
              <a:xfrm>
                <a:off x="539" y="0"/>
                <a:ext cx="1174" cy="374"/>
                <a:chOff x="539" y="0"/>
                <a:chExt cx="1174" cy="374"/>
              </a:xfrm>
            </p:grpSpPr>
            <p:sp>
              <p:nvSpPr>
                <p:cNvPr id="14374" name="Rectangle 11"/>
                <p:cNvSpPr/>
                <p:nvPr/>
              </p:nvSpPr>
              <p:spPr>
                <a:xfrm>
                  <a:off x="582" y="0"/>
                  <a:ext cx="1088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lang="zh-CN" altLang="en-US" sz="3200" b="1" dirty="0">
                      <a:solidFill>
                        <a:srgbClr val="0000FF"/>
                      </a:solidFill>
                      <a:latin typeface="Times New Roman" panose="02020603050405020304" pitchFamily="18" charset="0"/>
                      <a:ea typeface="华文行楷" panose="02010800040101010101" pitchFamily="2" charset="-122"/>
                    </a:rPr>
                    <a:t>命令动词</a:t>
                  </a:r>
                  <a:endParaRPr lang="zh-CN" altLang="en-US" sz="32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行楷" panose="02010800040101010101" pitchFamily="2" charset="-122"/>
                  </a:endParaRPr>
                </a:p>
                <a:p>
                  <a:pPr algn="ctr"/>
                  <a:endParaRPr lang="zh-CN" altLang="en-US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75" name="Rectangle 12"/>
                <p:cNvSpPr/>
                <p:nvPr/>
              </p:nvSpPr>
              <p:spPr>
                <a:xfrm>
                  <a:off x="539" y="0"/>
                  <a:ext cx="1174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sz="24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350" name="Group 13"/>
              <p:cNvGrpSpPr/>
              <p:nvPr/>
            </p:nvGrpSpPr>
            <p:grpSpPr>
              <a:xfrm>
                <a:off x="0" y="374"/>
                <a:ext cx="539" cy="374"/>
                <a:chOff x="0" y="374"/>
                <a:chExt cx="539" cy="374"/>
              </a:xfrm>
            </p:grpSpPr>
            <p:sp>
              <p:nvSpPr>
                <p:cNvPr id="14372" name="Rectangle 14"/>
                <p:cNvSpPr/>
                <p:nvPr/>
              </p:nvSpPr>
              <p:spPr>
                <a:xfrm>
                  <a:off x="43" y="374"/>
                  <a:ext cx="453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数据查询</a:t>
                  </a:r>
                  <a:endParaRPr lang="zh-CN" altLang="en-US" sz="2400" b="1" dirty="0">
                    <a:latin typeface="Times New Roman" panose="02020603050405020304" pitchFamily="18" charset="0"/>
                  </a:endParaRPr>
                </a:p>
                <a:p>
                  <a:pPr algn="ctr"/>
                  <a:endParaRPr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73" name="Rectangle 15"/>
                <p:cNvSpPr/>
                <p:nvPr/>
              </p:nvSpPr>
              <p:spPr>
                <a:xfrm>
                  <a:off x="0" y="374"/>
                  <a:ext cx="539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sz="24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351" name="Group 16"/>
              <p:cNvGrpSpPr/>
              <p:nvPr/>
            </p:nvGrpSpPr>
            <p:grpSpPr>
              <a:xfrm>
                <a:off x="539" y="374"/>
                <a:ext cx="1174" cy="374"/>
                <a:chOff x="539" y="374"/>
                <a:chExt cx="1174" cy="374"/>
              </a:xfrm>
            </p:grpSpPr>
            <p:sp>
              <p:nvSpPr>
                <p:cNvPr id="14370" name="Rectangle 17"/>
                <p:cNvSpPr/>
                <p:nvPr/>
              </p:nvSpPr>
              <p:spPr>
                <a:xfrm>
                  <a:off x="582" y="374"/>
                  <a:ext cx="1088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 eaLnBrk="1" hangingPunct="1"/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SELECT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  <a:p>
                  <a:pPr algn="just"/>
                  <a:endParaRPr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71" name="Rectangle 18"/>
                <p:cNvSpPr/>
                <p:nvPr/>
              </p:nvSpPr>
              <p:spPr>
                <a:xfrm>
                  <a:off x="539" y="374"/>
                  <a:ext cx="1174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sz="24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352" name="Group 19"/>
              <p:cNvGrpSpPr/>
              <p:nvPr/>
            </p:nvGrpSpPr>
            <p:grpSpPr>
              <a:xfrm>
                <a:off x="0" y="748"/>
                <a:ext cx="539" cy="374"/>
                <a:chOff x="0" y="748"/>
                <a:chExt cx="539" cy="374"/>
              </a:xfrm>
            </p:grpSpPr>
            <p:sp>
              <p:nvSpPr>
                <p:cNvPr id="14368" name="Rectangle 20"/>
                <p:cNvSpPr/>
                <p:nvPr/>
              </p:nvSpPr>
              <p:spPr>
                <a:xfrm>
                  <a:off x="43" y="748"/>
                  <a:ext cx="453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数据定义</a:t>
                  </a:r>
                  <a:endParaRPr lang="zh-CN" altLang="en-US" sz="2400" b="1" dirty="0">
                    <a:latin typeface="Times New Roman" panose="02020603050405020304" pitchFamily="18" charset="0"/>
                  </a:endParaRPr>
                </a:p>
                <a:p>
                  <a:pPr algn="ctr"/>
                  <a:endParaRPr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69" name="Rectangle 21"/>
                <p:cNvSpPr/>
                <p:nvPr/>
              </p:nvSpPr>
              <p:spPr>
                <a:xfrm>
                  <a:off x="0" y="748"/>
                  <a:ext cx="539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sz="24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353" name="Group 22"/>
              <p:cNvGrpSpPr/>
              <p:nvPr/>
            </p:nvGrpSpPr>
            <p:grpSpPr>
              <a:xfrm>
                <a:off x="539" y="748"/>
                <a:ext cx="1174" cy="374"/>
                <a:chOff x="539" y="748"/>
                <a:chExt cx="1174" cy="374"/>
              </a:xfrm>
            </p:grpSpPr>
            <p:sp>
              <p:nvSpPr>
                <p:cNvPr id="14366" name="Rectangle 23"/>
                <p:cNvSpPr/>
                <p:nvPr/>
              </p:nvSpPr>
              <p:spPr>
                <a:xfrm>
                  <a:off x="582" y="748"/>
                  <a:ext cx="1088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 eaLnBrk="1" hangingPunct="1"/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CREATE</a:t>
                  </a:r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、</a:t>
                  </a: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DROP</a:t>
                  </a:r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、</a:t>
                  </a: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ALTER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  <a:p>
                  <a:pPr algn="just"/>
                  <a:endParaRPr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67" name="Rectangle 24"/>
                <p:cNvSpPr/>
                <p:nvPr/>
              </p:nvSpPr>
              <p:spPr>
                <a:xfrm>
                  <a:off x="539" y="748"/>
                  <a:ext cx="1174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sz="24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354" name="Group 25"/>
              <p:cNvGrpSpPr/>
              <p:nvPr/>
            </p:nvGrpSpPr>
            <p:grpSpPr>
              <a:xfrm>
                <a:off x="0" y="1122"/>
                <a:ext cx="539" cy="374"/>
                <a:chOff x="0" y="1122"/>
                <a:chExt cx="539" cy="374"/>
              </a:xfrm>
            </p:grpSpPr>
            <p:sp>
              <p:nvSpPr>
                <p:cNvPr id="14364" name="Rectangle 26"/>
                <p:cNvSpPr/>
                <p:nvPr/>
              </p:nvSpPr>
              <p:spPr>
                <a:xfrm>
                  <a:off x="43" y="1122"/>
                  <a:ext cx="453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数据操纵</a:t>
                  </a:r>
                  <a:endParaRPr lang="zh-CN" altLang="en-US" sz="2400" b="1" dirty="0">
                    <a:latin typeface="Times New Roman" panose="02020603050405020304" pitchFamily="18" charset="0"/>
                  </a:endParaRPr>
                </a:p>
                <a:p>
                  <a:pPr algn="ctr"/>
                  <a:endParaRPr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65" name="Rectangle 27"/>
                <p:cNvSpPr/>
                <p:nvPr/>
              </p:nvSpPr>
              <p:spPr>
                <a:xfrm>
                  <a:off x="0" y="1122"/>
                  <a:ext cx="539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sz="24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355" name="Group 28"/>
              <p:cNvGrpSpPr/>
              <p:nvPr/>
            </p:nvGrpSpPr>
            <p:grpSpPr>
              <a:xfrm>
                <a:off x="539" y="1122"/>
                <a:ext cx="1174" cy="374"/>
                <a:chOff x="539" y="1122"/>
                <a:chExt cx="1174" cy="374"/>
              </a:xfrm>
            </p:grpSpPr>
            <p:sp>
              <p:nvSpPr>
                <p:cNvPr id="14362" name="Rectangle 29"/>
                <p:cNvSpPr/>
                <p:nvPr/>
              </p:nvSpPr>
              <p:spPr>
                <a:xfrm>
                  <a:off x="582" y="1122"/>
                  <a:ext cx="1088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 eaLnBrk="1" hangingPunct="1"/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INSERT</a:t>
                  </a:r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、</a:t>
                  </a: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UPDATE</a:t>
                  </a:r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、</a:t>
                  </a: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DELETE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  <a:p>
                  <a:pPr algn="just"/>
                  <a:endParaRPr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63" name="Rectangle 30"/>
                <p:cNvSpPr/>
                <p:nvPr/>
              </p:nvSpPr>
              <p:spPr>
                <a:xfrm>
                  <a:off x="539" y="1122"/>
                  <a:ext cx="1174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sz="24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356" name="Group 31"/>
              <p:cNvGrpSpPr/>
              <p:nvPr/>
            </p:nvGrpSpPr>
            <p:grpSpPr>
              <a:xfrm>
                <a:off x="0" y="1496"/>
                <a:ext cx="539" cy="374"/>
                <a:chOff x="0" y="1496"/>
                <a:chExt cx="539" cy="374"/>
              </a:xfrm>
            </p:grpSpPr>
            <p:sp>
              <p:nvSpPr>
                <p:cNvPr id="14360" name="Rectangle 32"/>
                <p:cNvSpPr/>
                <p:nvPr/>
              </p:nvSpPr>
              <p:spPr>
                <a:xfrm>
                  <a:off x="43" y="1496"/>
                  <a:ext cx="453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ctr" eaLnBrk="1" hangingPunct="1"/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数据控制</a:t>
                  </a:r>
                  <a:endParaRPr lang="zh-CN" altLang="en-US" sz="2400" b="1" dirty="0">
                    <a:latin typeface="Times New Roman" panose="02020603050405020304" pitchFamily="18" charset="0"/>
                  </a:endParaRPr>
                </a:p>
                <a:p>
                  <a:pPr algn="ctr"/>
                  <a:endParaRPr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61" name="Rectangle 33"/>
                <p:cNvSpPr/>
                <p:nvPr/>
              </p:nvSpPr>
              <p:spPr>
                <a:xfrm>
                  <a:off x="0" y="1496"/>
                  <a:ext cx="539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sz="2400" dirty="0">
                    <a:latin typeface="Verdana" panose="020B0604030504040204" pitchFamily="34" charset="0"/>
                  </a:endParaRPr>
                </a:p>
              </p:txBody>
            </p:sp>
          </p:grpSp>
          <p:grpSp>
            <p:nvGrpSpPr>
              <p:cNvPr id="14357" name="Group 34"/>
              <p:cNvGrpSpPr/>
              <p:nvPr/>
            </p:nvGrpSpPr>
            <p:grpSpPr>
              <a:xfrm>
                <a:off x="539" y="1496"/>
                <a:ext cx="1174" cy="374"/>
                <a:chOff x="539" y="1496"/>
                <a:chExt cx="1174" cy="374"/>
              </a:xfrm>
            </p:grpSpPr>
            <p:sp>
              <p:nvSpPr>
                <p:cNvPr id="14358" name="Rectangle 35"/>
                <p:cNvSpPr/>
                <p:nvPr/>
              </p:nvSpPr>
              <p:spPr>
                <a:xfrm>
                  <a:off x="582" y="1496"/>
                  <a:ext cx="1088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algn="just" eaLnBrk="1" hangingPunct="1"/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GRANT</a:t>
                  </a:r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、</a:t>
                  </a: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REVOKE</a:t>
                  </a:r>
                  <a:r>
                    <a:rPr lang="zh-CN" altLang="en-US" sz="2400" b="1" dirty="0">
                      <a:latin typeface="Times New Roman" panose="02020603050405020304" pitchFamily="18" charset="0"/>
                    </a:rPr>
                    <a:t>、</a:t>
                  </a:r>
                  <a:r>
                    <a:rPr lang="en-US" altLang="zh-CN" sz="2400" b="1" dirty="0">
                      <a:latin typeface="Times New Roman" panose="02020603050405020304" pitchFamily="18" charset="0"/>
                    </a:rPr>
                    <a:t>DENY</a:t>
                  </a:r>
                  <a:endParaRPr lang="en-US" altLang="zh-CN" sz="2400" b="1" dirty="0">
                    <a:latin typeface="Times New Roman" panose="02020603050405020304" pitchFamily="18" charset="0"/>
                  </a:endParaRPr>
                </a:p>
                <a:p>
                  <a:pPr algn="just"/>
                  <a:endParaRPr lang="zh-CN" altLang="en-US" sz="2400" b="1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4359" name="Rectangle 36"/>
                <p:cNvSpPr/>
                <p:nvPr/>
              </p:nvSpPr>
              <p:spPr>
                <a:xfrm>
                  <a:off x="539" y="1496"/>
                  <a:ext cx="1174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pPr eaLnBrk="1" hangingPunct="1"/>
                  <a:endParaRPr lang="zh-CN" altLang="en-US" sz="2400" dirty="0">
                    <a:latin typeface="Verdana" panose="020B0604030504040204" pitchFamily="34" charset="0"/>
                  </a:endParaRPr>
                </a:p>
              </p:txBody>
            </p:sp>
          </p:grpSp>
        </p:grpSp>
        <p:sp>
          <p:nvSpPr>
            <p:cNvPr id="14347" name="Rectangle 37"/>
            <p:cNvSpPr/>
            <p:nvPr/>
          </p:nvSpPr>
          <p:spPr>
            <a:xfrm>
              <a:off x="-3" y="-3"/>
              <a:ext cx="1719" cy="1876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 eaLnBrk="1" hangingPunct="1"/>
              <a:endParaRPr lang="zh-CN" altLang="en-US" sz="2400" dirty="0">
                <a:latin typeface="Verdana" panose="020B0604030504040204" pitchFamily="34" charset="0"/>
              </a:endParaRPr>
            </a:p>
          </p:txBody>
        </p:sp>
      </p:grpSp>
      <p:sp>
        <p:nvSpPr>
          <p:cNvPr id="14340" name="Text Box 38"/>
          <p:cNvSpPr txBox="1"/>
          <p:nvPr/>
        </p:nvSpPr>
        <p:spPr>
          <a:xfrm>
            <a:off x="395288" y="1282700"/>
            <a:ext cx="8532812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楷体_GB2312"/>
                <a:ea typeface="楷体_GB2312"/>
              </a:rPr>
              <a:t>四部分：数据定义功能、数据控制功能、数据查询功能和数据操纵功能。</a:t>
            </a:r>
            <a:r>
              <a:rPr lang="en-US" altLang="zh-CN" b="1" dirty="0">
                <a:latin typeface="Verdana" panose="020B0604030504040204" pitchFamily="34" charset="0"/>
              </a:rPr>
              <a:t> </a:t>
            </a:r>
            <a:endParaRPr lang="en-US" altLang="zh-CN" b="1" dirty="0">
              <a:latin typeface="Verdana" panose="020B0604030504040204" pitchFamily="34" charset="0"/>
            </a:endParaRPr>
          </a:p>
        </p:txBody>
      </p:sp>
      <p:sp>
        <p:nvSpPr>
          <p:cNvPr id="14341" name="日期占位符 36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39" name="动作按钮: 后退或前一项 38">
            <a:hlinkClick r:id="rId1" action="ppaction://hlinksldjump" highlightClick="1"/>
          </p:cNvPr>
          <p:cNvSpPr/>
          <p:nvPr/>
        </p:nvSpPr>
        <p:spPr>
          <a:xfrm>
            <a:off x="6948264" y="6309320"/>
            <a:ext cx="648072" cy="288032"/>
          </a:xfrm>
          <a:prstGeom prst="actionButtonBackPrevious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5" name="灯片编号占位符 39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5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85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4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en-US" altLang="zh-CN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4.2 SQL</a:t>
            </a: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支持的数据类型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15363" name="Rectangle 3"/>
          <p:cNvSpPr>
            <a:spLocks noGrp="1"/>
          </p:cNvSpPr>
          <p:nvPr>
            <p:ph idx="1"/>
          </p:nvPr>
        </p:nvSpPr>
        <p:spPr>
          <a:xfrm>
            <a:off x="971550" y="1700213"/>
            <a:ext cx="3313113" cy="3457575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sz="3700" dirty="0">
                <a:latin typeface="仿宋_GB2312"/>
                <a:ea typeface="仿宋_GB2312"/>
                <a:cs typeface="+mn-cs"/>
              </a:rPr>
              <a:t>数值型 </a:t>
            </a:r>
            <a:endParaRPr lang="zh-CN" altLang="en-US" sz="3700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en-US" sz="3700" dirty="0">
                <a:latin typeface="仿宋_GB2312"/>
                <a:ea typeface="仿宋_GB2312"/>
                <a:cs typeface="+mn-cs"/>
              </a:rPr>
              <a:t>字符串型</a:t>
            </a:r>
            <a:endParaRPr lang="zh-CN" altLang="en-US" sz="3700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en-US" sz="3700" dirty="0">
                <a:latin typeface="仿宋_GB2312"/>
                <a:ea typeface="仿宋_GB2312"/>
                <a:cs typeface="+mn-cs"/>
              </a:rPr>
              <a:t>日期时间型</a:t>
            </a:r>
            <a:endParaRPr lang="zh-CN" altLang="en-US" sz="3700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15364" name="日期占位符 4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5365" name="灯片编号占位符 6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数值型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526340" name="Rectangle 4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424863" cy="48244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9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  <a:cs typeface="+mn-cs"/>
              </a:rPr>
              <a:t>准确型 </a:t>
            </a:r>
            <a:endParaRPr kumimoji="0" lang="zh-CN" altLang="en-US" sz="2900" b="1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仿宋_GB2312" pitchFamily="49" charset="-122"/>
              <a:ea typeface="宋体" panose="02010600030101010101" pitchFamily="2" charset="-122"/>
              <a:cs typeface="+mn-cs"/>
            </a:endParaRPr>
          </a:p>
          <a:p>
            <a:pPr marL="1027430" marR="0" lvl="1" indent="-45593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整数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_GB2312" pitchFamily="49" charset="-122"/>
              <a:ea typeface="宋体" panose="02010600030101010101" pitchFamily="2" charset="-122"/>
            </a:endParaRPr>
          </a:p>
          <a:p>
            <a:pPr marL="1370330" marR="0" lvl="2" indent="-3956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Bigint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: 8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字节，     </a:t>
            </a:r>
            <a:r>
              <a:rPr kumimoji="0" lang="en-US" altLang="zh-CN" sz="26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Int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：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字节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宋体" panose="02010600030101010101" pitchFamily="2" charset="-122"/>
            </a:endParaRPr>
          </a:p>
          <a:p>
            <a:pPr marL="1370330" marR="0" lvl="2" indent="-3956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Smallint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：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2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字节，   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Tinyint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：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字节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(0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</a:rPr>
              <a:t>~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255)</a:t>
            </a:r>
            <a:r>
              <a:rPr kumimoji="0" lang="zh-CN" altLang="en-US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 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宋体" panose="02010600030101010101" pitchFamily="2" charset="-122"/>
            </a:endParaRPr>
          </a:p>
          <a:p>
            <a:pPr marL="1370330" marR="0" lvl="2" indent="-3956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Bit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：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位，存储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1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或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0</a:t>
            </a:r>
            <a:endParaRPr kumimoji="0" lang="en-US" altLang="zh-CN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宋体" panose="02010600030101010101" pitchFamily="2" charset="-122"/>
            </a:endParaRPr>
          </a:p>
          <a:p>
            <a:pPr marL="1027430" marR="0" lvl="1" indent="-45593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小数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_GB2312" pitchFamily="49" charset="-122"/>
              <a:ea typeface="宋体" panose="02010600030101010101" pitchFamily="2" charset="-122"/>
            </a:endParaRPr>
          </a:p>
          <a:p>
            <a:pPr marL="1370330" marR="0" lvl="2" indent="-3956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Numeric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（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p,q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）或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Decimal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（</a:t>
            </a:r>
            <a:r>
              <a:rPr kumimoji="0" lang="en-US" altLang="zh-CN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p,q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）， 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宋体" panose="02010600030101010101" pitchFamily="2" charset="-122"/>
            </a:endParaRPr>
          </a:p>
          <a:p>
            <a:pPr marL="1370330" marR="0" lvl="2" indent="-395605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其中：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p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为数字位长度，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q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：小数位长度。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宋体" panose="02010600030101010101" pitchFamily="2" charset="-122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900" b="1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  <a:cs typeface="+mn-cs"/>
              </a:rPr>
              <a:t>近似型</a:t>
            </a:r>
            <a:endParaRPr kumimoji="0" lang="zh-CN" altLang="en-US" sz="2900" b="1" i="0" u="none" strike="noStrike" kern="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仿宋_GB2312" pitchFamily="49" charset="-122"/>
              <a:ea typeface="宋体" panose="02010600030101010101" pitchFamily="2" charset="-122"/>
              <a:cs typeface="+mn-cs"/>
            </a:endParaRPr>
          </a:p>
          <a:p>
            <a:pPr marL="1027430" marR="0" lvl="1" indent="-45593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	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Float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：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8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字节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宋体" panose="02010600030101010101" pitchFamily="2" charset="-122"/>
            </a:endParaRPr>
          </a:p>
          <a:p>
            <a:pPr marL="1027430" marR="0" lvl="1" indent="-45593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None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   </a:t>
            </a:r>
            <a:r>
              <a:rPr kumimoji="0" lang="en-US" altLang="zh-CN" sz="26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Real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：</a:t>
            </a:r>
            <a:r>
              <a:rPr kumimoji="0" lang="en-US" altLang="zh-CN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4</a:t>
            </a: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_GB2312" pitchFamily="49" charset="-122"/>
                <a:ea typeface="宋体" panose="02010600030101010101" pitchFamily="2" charset="-122"/>
              </a:rPr>
              <a:t>字节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_GB2312" pitchFamily="49" charset="-122"/>
              <a:ea typeface="宋体" panose="02010600030101010101" pitchFamily="2" charset="-122"/>
            </a:endParaRPr>
          </a:p>
        </p:txBody>
      </p:sp>
      <p:sp>
        <p:nvSpPr>
          <p:cNvPr id="16388" name="日期占位符 3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6389" name="灯片编号占位符 5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526340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75"/>
                                        <p:tgtEl>
                                          <p:spTgt spid="526340">
                                            <p:txEl>
                                              <p:charRg st="5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75"/>
                                        <p:tgtEl>
                                          <p:spTgt spid="526340">
                                            <p:txEl>
                                              <p:charRg st="8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charRg st="3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75"/>
                                        <p:tgtEl>
                                          <p:spTgt spid="526340">
                                            <p:txEl>
                                              <p:charRg st="33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charRg st="69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75"/>
                                        <p:tgtEl>
                                          <p:spTgt spid="526340">
                                            <p:txEl>
                                              <p:charRg st="69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charRg st="8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75"/>
                                        <p:tgtEl>
                                          <p:spTgt spid="526340">
                                            <p:txEl>
                                              <p:charRg st="8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charRg st="85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526340">
                                            <p:txEl>
                                              <p:charRg st="85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charRg st="11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75"/>
                                        <p:tgtEl>
                                          <p:spTgt spid="526340">
                                            <p:txEl>
                                              <p:charRg st="113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charRg st="133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75"/>
                                        <p:tgtEl>
                                          <p:spTgt spid="526340">
                                            <p:txEl>
                                              <p:charRg st="133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charRg st="137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75"/>
                                        <p:tgtEl>
                                          <p:spTgt spid="526340">
                                            <p:txEl>
                                              <p:charRg st="137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0">
                                            <p:txEl>
                                              <p:charRg st="148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75"/>
                                        <p:tgtEl>
                                          <p:spTgt spid="526340">
                                            <p:txEl>
                                              <p:charRg st="148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634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600075" y="304800"/>
            <a:ext cx="7967663" cy="819150"/>
          </a:xfrm>
          <a:ln/>
        </p:spPr>
        <p:txBody>
          <a:bodyPr vert="horz" wrap="square" lIns="91440" tIns="45720" rIns="91440" bIns="45720" anchor="b"/>
          <a:p>
            <a:pPr>
              <a:buNone/>
            </a:pPr>
            <a:r>
              <a:rPr lang="zh-CN" altLang="en-US" dirty="0">
                <a:solidFill>
                  <a:srgbClr val="0000FF"/>
                </a:solidFill>
                <a:latin typeface="楷体_GB2312"/>
                <a:ea typeface="楷体_GB2312"/>
                <a:cs typeface="+mj-cs"/>
              </a:rPr>
              <a:t>字符串型</a:t>
            </a:r>
            <a:endParaRPr lang="zh-CN" altLang="en-US" dirty="0">
              <a:solidFill>
                <a:srgbClr val="0000FF"/>
              </a:solidFill>
              <a:latin typeface="楷体_GB2312"/>
              <a:ea typeface="楷体_GB2312"/>
              <a:cs typeface="+mj-cs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755650" y="1557338"/>
            <a:ext cx="6119813" cy="4464050"/>
          </a:xfrm>
          <a:ln/>
        </p:spPr>
        <p:txBody>
          <a:bodyPr vert="horz" wrap="square" lIns="91440" tIns="45720" rIns="91440" bIns="45720" anchor="t"/>
          <a:p>
            <a:pPr/>
            <a:r>
              <a:rPr lang="zh-CN" altLang="en-US" sz="3700" dirty="0">
                <a:latin typeface="仿宋_GB2312"/>
                <a:ea typeface="仿宋_GB2312"/>
                <a:cs typeface="+mn-cs"/>
              </a:rPr>
              <a:t>普通编码字符串类型</a:t>
            </a:r>
            <a:endParaRPr lang="zh-CN" altLang="en-US" sz="3700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en-US" sz="3700" dirty="0">
                <a:latin typeface="仿宋_GB2312"/>
                <a:ea typeface="仿宋_GB2312"/>
                <a:cs typeface="+mn-cs"/>
              </a:rPr>
              <a:t>统一字符编码字符串类型</a:t>
            </a:r>
            <a:endParaRPr lang="zh-CN" altLang="en-US" sz="3700" dirty="0">
              <a:latin typeface="仿宋_GB2312"/>
              <a:ea typeface="仿宋_GB2312"/>
              <a:cs typeface="+mn-cs"/>
            </a:endParaRPr>
          </a:p>
          <a:p>
            <a:pPr/>
            <a:r>
              <a:rPr lang="zh-CN" altLang="en-US" sz="3700" dirty="0">
                <a:latin typeface="仿宋_GB2312"/>
                <a:ea typeface="仿宋_GB2312"/>
                <a:cs typeface="+mn-cs"/>
              </a:rPr>
              <a:t>二进制字符串类型</a:t>
            </a:r>
            <a:endParaRPr lang="zh-CN" altLang="en-US" sz="3700" dirty="0">
              <a:latin typeface="仿宋_GB2312"/>
              <a:ea typeface="仿宋_GB2312"/>
              <a:cs typeface="+mn-cs"/>
            </a:endParaRPr>
          </a:p>
        </p:txBody>
      </p:sp>
      <p:sp>
        <p:nvSpPr>
          <p:cNvPr id="17412" name="日期占位符 4"/>
          <p:cNvSpPr txBox="1">
            <a:spLocks noGrp="1"/>
          </p:cNvSpPr>
          <p:nvPr>
            <p:ph type="dt" sz="half" idx="2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buNone/>
            </a:pPr>
            <a:fld id="{BB962C8B-B14F-4D97-AF65-F5344CB8AC3E}" type="datetime8">
              <a:rPr lang="zh-CN" altLang="en-US" sz="1200" dirty="0">
                <a:solidFill>
                  <a:srgbClr val="0000FF"/>
                </a:solidFill>
              </a:rPr>
            </a:fld>
            <a:endParaRPr lang="zh-CN" altLang="en-US" sz="1200" dirty="0">
              <a:solidFill>
                <a:srgbClr val="0000FF"/>
              </a:solidFill>
            </a:endParaRPr>
          </a:p>
        </p:txBody>
      </p:sp>
      <p:sp>
        <p:nvSpPr>
          <p:cNvPr id="17413" name="灯片编号占位符 7"/>
          <p:cNvSpPr txBox="1">
            <a:spLocks noGrp="1"/>
          </p:cNvSpPr>
          <p:nvPr>
            <p:ph type="sldNum" sz="quarter" idx="4"/>
          </p:nvPr>
        </p:nvSpPr>
        <p:spPr>
          <a:ln/>
        </p:spPr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>
                <a:solidFill>
                  <a:srgbClr val="0000FF"/>
                </a:solidFill>
              </a:rPr>
            </a:fld>
            <a:r>
              <a:rPr lang="en-US" altLang="zh-CN" sz="1200" dirty="0">
                <a:solidFill>
                  <a:srgbClr val="0000FF"/>
                </a:solidFill>
              </a:rPr>
              <a:t>/37</a:t>
            </a:r>
            <a:endParaRPr lang="zh-CN" altLang="en-US" sz="12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istu-jsjxy">
  <a:themeElements>
    <a:clrScheme name="bistu-jsjx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bistu-jsjxy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istu-jsjx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tu-jsjx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tu-jsjx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istu-jsjxy">
  <a:themeElements>
    <a:clrScheme name="1_bistu-jsjxy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1_bistu-jsjxy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bistu-jsjxy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istu-jsjxy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istu-jsjxy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4990</Words>
  <Application>WPS 演示</Application>
  <PresentationFormat>全屏显示(4:3)</PresentationFormat>
  <Paragraphs>564</Paragraphs>
  <Slides>44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44</vt:i4>
      </vt:variant>
    </vt:vector>
  </HeadingPairs>
  <TitlesOfParts>
    <vt:vector size="66" baseType="lpstr">
      <vt:lpstr>Arial</vt:lpstr>
      <vt:lpstr>宋体</vt:lpstr>
      <vt:lpstr>Wingdings</vt:lpstr>
      <vt:lpstr>Verdana</vt:lpstr>
      <vt:lpstr>Calibri</vt:lpstr>
      <vt:lpstr>华文行楷</vt:lpstr>
      <vt:lpstr>华文隶书</vt:lpstr>
      <vt:lpstr>华文楷体</vt:lpstr>
      <vt:lpstr>仿宋_GB2312</vt:lpstr>
      <vt:lpstr>仿宋</vt:lpstr>
      <vt:lpstr>楷体_GB2312</vt:lpstr>
      <vt:lpstr>新宋体</vt:lpstr>
      <vt:lpstr>Times New Roman</vt:lpstr>
      <vt:lpstr>方正书宋简体</vt:lpstr>
      <vt:lpstr>楷体_GB2312</vt:lpstr>
      <vt:lpstr>仿宋_GB2312</vt:lpstr>
      <vt:lpstr>微软雅黑</vt:lpstr>
      <vt:lpstr>Arial Unicode MS</vt:lpstr>
      <vt:lpstr>Times New Roman</vt:lpstr>
      <vt:lpstr>bistu-jsjxy</vt:lpstr>
      <vt:lpstr>自定义设计方案</vt:lpstr>
      <vt:lpstr>1_bistu-jsjxy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数据挖掘在银行信贷业务中的应用研究</dc:title>
  <dc:creator>Jack</dc:creator>
  <cp:lastModifiedBy>飘</cp:lastModifiedBy>
  <cp:revision>209</cp:revision>
  <dcterms:created xsi:type="dcterms:W3CDTF">2010-06-04T15:42:51Z</dcterms:created>
  <dcterms:modified xsi:type="dcterms:W3CDTF">2020-02-13T02:32:00Z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