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86"/>
  </p:handoutMasterIdLst>
  <p:sldIdLst>
    <p:sldId id="276" r:id="rId4"/>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9" r:id="rId25"/>
    <p:sldId id="297" r:id="rId26"/>
    <p:sldId id="300" r:id="rId27"/>
    <p:sldId id="298" r:id="rId28"/>
    <p:sldId id="301" r:id="rId29"/>
    <p:sldId id="302" r:id="rId30"/>
    <p:sldId id="303" r:id="rId31"/>
    <p:sldId id="304" r:id="rId32"/>
    <p:sldId id="305" r:id="rId33"/>
    <p:sldId id="306" r:id="rId34"/>
    <p:sldId id="307" r:id="rId35"/>
    <p:sldId id="308" r:id="rId36"/>
    <p:sldId id="309" r:id="rId37"/>
    <p:sldId id="312" r:id="rId38"/>
    <p:sldId id="310" r:id="rId39"/>
    <p:sldId id="311" r:id="rId40"/>
    <p:sldId id="344" r:id="rId41"/>
    <p:sldId id="359" r:id="rId42"/>
    <p:sldId id="345" r:id="rId43"/>
    <p:sldId id="346" r:id="rId44"/>
    <p:sldId id="347" r:id="rId45"/>
    <p:sldId id="348" r:id="rId46"/>
    <p:sldId id="349" r:id="rId47"/>
    <p:sldId id="351" r:id="rId48"/>
    <p:sldId id="352" r:id="rId49"/>
    <p:sldId id="350" r:id="rId50"/>
    <p:sldId id="353" r:id="rId51"/>
    <p:sldId id="354" r:id="rId52"/>
    <p:sldId id="355" r:id="rId53"/>
    <p:sldId id="356" r:id="rId54"/>
    <p:sldId id="357" r:id="rId55"/>
    <p:sldId id="358" r:id="rId56"/>
    <p:sldId id="316" r:id="rId57"/>
    <p:sldId id="360" r:id="rId58"/>
    <p:sldId id="361" r:id="rId59"/>
    <p:sldId id="362" r:id="rId60"/>
    <p:sldId id="363" r:id="rId61"/>
    <p:sldId id="367" r:id="rId62"/>
    <p:sldId id="369" r:id="rId63"/>
    <p:sldId id="370" r:id="rId64"/>
    <p:sldId id="332" r:id="rId65"/>
    <p:sldId id="334" r:id="rId66"/>
    <p:sldId id="333" r:id="rId67"/>
    <p:sldId id="335" r:id="rId68"/>
    <p:sldId id="336" r:id="rId69"/>
    <p:sldId id="337" r:id="rId70"/>
    <p:sldId id="371" r:id="rId71"/>
    <p:sldId id="372" r:id="rId72"/>
    <p:sldId id="373" r:id="rId73"/>
    <p:sldId id="338" r:id="rId74"/>
    <p:sldId id="374" r:id="rId75"/>
    <p:sldId id="339" r:id="rId76"/>
    <p:sldId id="340" r:id="rId77"/>
    <p:sldId id="375" r:id="rId78"/>
    <p:sldId id="341" r:id="rId79"/>
    <p:sldId id="376" r:id="rId80"/>
    <p:sldId id="342" r:id="rId81"/>
    <p:sldId id="377" r:id="rId82"/>
    <p:sldId id="378" r:id="rId83"/>
    <p:sldId id="343" r:id="rId84"/>
    <p:sldId id="380" r:id="rId8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00FF"/>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312"/>
    <p:restoredTop sz="86937"/>
  </p:normalViewPr>
  <p:slideViewPr>
    <p:cSldViewPr showGuides="1">
      <p:cViewPr varScale="1">
        <p:scale>
          <a:sx n="101" d="100"/>
          <a:sy n="101" d="100"/>
        </p:scale>
        <p:origin x="1500" y="84"/>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6590C889-3922-42F6-B27A-034F3C48876E}" type="datetimeFigureOut">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52617E8-8214-477B-A59E-0F7C23A8CE84}"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D50BFD8-E65F-4C6E-BFDC-F3A0E43D0DDD}" type="datetimeFigureOut">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196" name="幻灯片图像占位符 3"/>
          <p:cNvSpPr>
            <a:spLocks noGrp="1" noRot="1" noChangeAspect="1"/>
          </p:cNvSpPr>
          <p:nvPr>
            <p:ph type="sldImg" idx="2"/>
          </p:nvPr>
        </p:nvSpPr>
        <p:spPr>
          <a:xfrm>
            <a:off x="1143000" y="685800"/>
            <a:ext cx="4572000" cy="3429000"/>
          </a:xfrm>
          <a:prstGeom prst="rect">
            <a:avLst/>
          </a:prstGeom>
          <a:noFill/>
          <a:ln w="12700">
            <a:noFill/>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8C26C9C-EEDF-4689-9D2A-34D707A6FBE5}"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1266" name="幻灯片图像占位符 1"/>
          <p:cNvSpPr>
            <a:spLocks noGrp="1" noRot="1" noChangeAspect="1" noTextEdit="1"/>
          </p:cNvSpPr>
          <p:nvPr>
            <p:ph type="sldImg"/>
          </p:nvPr>
        </p:nvSpPr>
        <p:spPr>
          <a:ln>
            <a:solidFill>
              <a:srgbClr val="000000">
                <a:alpha val="100000"/>
              </a:srgbClr>
            </a:solidFill>
            <a:miter lim="800000"/>
          </a:ln>
        </p:spPr>
      </p:sp>
      <p:sp>
        <p:nvSpPr>
          <p:cNvPr id="11267"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dirty="0"/>
              <a:t>开场白：</a:t>
            </a:r>
            <a:endParaRPr lang="zh-CN" altLang="en-US" dirty="0"/>
          </a:p>
        </p:txBody>
      </p:sp>
      <p:sp>
        <p:nvSpPr>
          <p:cNvPr id="11268"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ln w="9525"/>
        </p:spPr>
        <p:txBody>
          <a:bodyPr wrap="square" lIns="91440" tIns="45720" rIns="91440" bIns="45720" anchor="t"/>
          <a:p>
            <a:pPr lvl="0"/>
            <a:r>
              <a:rPr lang="zh-CN" altLang="en-US" dirty="0"/>
              <a:t>在本页讲述演示内容，先进行简单介绍</a:t>
            </a:r>
            <a:endParaRPr lang="zh-CN" altLang="en-US" dirty="0"/>
          </a:p>
        </p:txBody>
      </p:sp>
      <p:sp>
        <p:nvSpPr>
          <p:cNvPr id="13316"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ln w="9525"/>
        </p:spPr>
        <p:txBody>
          <a:bodyPr wrap="square" lIns="91440" tIns="45720" rIns="91440" bIns="45720" anchor="ctr"/>
          <a:p>
            <a:pPr lvl="0"/>
            <a:endParaRPr lang="zh-CN" altLang="en-US" dirty="0"/>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image" Target="../media/image5.png"/><Relationship Id="rId3" Type="http://schemas.openxmlformats.org/officeDocument/2006/relationships/oleObject" Target="../embeddings/oleObject1.bin"/><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2.wmf"/><Relationship Id="rId3" Type="http://schemas.openxmlformats.org/officeDocument/2006/relationships/control" Target="../activeX/activeX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A8F662-DC8D-4818-8097-9822625165A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A8F662-DC8D-4818-8097-9822625165A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A8F662-DC8D-4818-8097-9822625165A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A8F662-DC8D-4818-8097-9822625165A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70" name="AutoShape 7"/>
          <p:cNvSpPr/>
          <p:nvPr/>
        </p:nvSpPr>
        <p:spPr>
          <a:xfrm>
            <a:off x="685800" y="2393950"/>
            <a:ext cx="7772400" cy="109538"/>
          </a:xfrm>
          <a:custGeom>
            <a:avLst/>
            <a:gdLst>
              <a:gd name="txL" fmla="*/ 3163 w 1000"/>
              <a:gd name="txT" fmla="*/ 3163 h 1000"/>
              <a:gd name="txR" fmla="*/ 18437 w 1000"/>
              <a:gd name="txB" fmla="*/ 18437 h 1000"/>
            </a:gdLst>
            <a:ahLst/>
            <a:cxnLst>
              <a:cxn ang="0">
                <a:pos x="0" y="0"/>
              </a:cxn>
              <a:cxn ang="0">
                <a:pos x="4803343" y="0"/>
              </a:cxn>
              <a:cxn ang="0">
                <a:pos x="4803343" y="109538"/>
              </a:cxn>
              <a:cxn ang="0">
                <a:pos x="0" y="109538"/>
              </a:cxn>
              <a:cxn ang="0">
                <a:pos x="0" y="0"/>
              </a:cxn>
              <a:cxn ang="0">
                <a:pos x="7772400"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graphicFrame>
        <p:nvGraphicFramePr>
          <p:cNvPr id="7171"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3077" name="" r:id="rId3" imgW="2781300" imgH="3289300" progId="">
                  <p:embed/>
                </p:oleObj>
              </mc:Choice>
              <mc:Fallback>
                <p:oleObj name="" r:id="rId3" imgW="2781300" imgH="3289300" progId="">
                  <p:embed/>
                  <p:pic>
                    <p:nvPicPr>
                      <p:cNvPr id="0" name="图片 3076"/>
                      <p:cNvPicPr/>
                      <p:nvPr/>
                    </p:nvPicPr>
                    <p:blipFill>
                      <a:blip r:embed="rId4"/>
                      <a:stretch>
                        <a:fillRect/>
                      </a:stretch>
                    </p:blipFill>
                    <p:spPr>
                      <a:xfrm>
                        <a:off x="8304213" y="6100763"/>
                        <a:ext cx="481012" cy="568325"/>
                      </a:xfrm>
                      <a:prstGeom prst="rect">
                        <a:avLst/>
                      </a:prstGeom>
                      <a:noFill/>
                      <a:ln w="38100">
                        <a:noFill/>
                        <a:miter/>
                      </a:ln>
                    </p:spPr>
                  </p:pic>
                </p:oleObj>
              </mc:Fallback>
            </mc:AlternateContent>
          </a:graphicData>
        </a:graphic>
      </p:graphicFrame>
      <p:sp>
        <p:nvSpPr>
          <p:cNvPr id="11" name="Rectangle 4"/>
          <p:cNvSpPr>
            <a:spLocks noGrp="1" noChangeArrowheads="1"/>
          </p:cNvSpPr>
          <p:nvPr>
            <p:ph type="dt" sz="half" idx="2"/>
          </p:nvPr>
        </p:nvSpPr>
        <p:spPr bwMode="auto">
          <a:xfrm>
            <a:off x="685800" y="6248400"/>
            <a:ext cx="2028825" cy="45720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7F3B99B5-9289-43A2-A4CE-DD2691978D4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8BAD55-77DA-4D16-88FB-C61EAC9E14B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00FF"/>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200" b="1">
                <a:latin typeface="仿宋_GB2312" pitchFamily="49" charset="-122"/>
                <a:ea typeface="仿宋_GB2312" pitchFamily="49" charset="-122"/>
              </a:defRPr>
            </a:lvl2pPr>
            <a:lvl3pPr>
              <a:lnSpc>
                <a:spcPct val="110000"/>
              </a:lnSpc>
              <a:defRPr sz="2800" b="1">
                <a:latin typeface="仿宋_GB2312" pitchFamily="49" charset="-122"/>
                <a:ea typeface="仿宋_GB2312" pitchFamily="49" charset="-122"/>
              </a:defRPr>
            </a:lvl3pPr>
            <a:lvl4pPr>
              <a:lnSpc>
                <a:spcPct val="110000"/>
              </a:lnSpc>
              <a:defRPr sz="28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Rectangle 6"/>
          <p:cNvSpPr>
            <a:spLocks noGrp="1" noChangeArrowheads="1"/>
          </p:cNvSpPr>
          <p:nvPr>
            <p:ph type="dt" sz="half" idx="2"/>
          </p:nvPr>
        </p:nvSpPr>
        <p:spPr bwMode="auto">
          <a:xfrm>
            <a:off x="609600" y="6245225"/>
            <a:ext cx="2017713" cy="476250"/>
          </a:xfrm>
          <a:prstGeom prst="rect">
            <a:avLst/>
          </a:prstGeom>
          <a:ln>
            <a:miter lim="800000"/>
          </a:ln>
        </p:spPr>
        <p:txBody>
          <a:bodyPr vert="horz" wrap="square" lIns="91440" tIns="45720" rIns="91440" bIns="45720" numCol="1" anchor="t" anchorCtr="0" compatLnSpc="1"/>
          <a:lstStyle>
            <a:lvl1pPr>
              <a:defRPr smtClean="0">
                <a:solidFill>
                  <a:srgbClr val="0000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7B13661-D54A-4383-AD06-53612A4B8D66}" type="datetime8">
              <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8"/>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smtClean="0">
                <a:solidFill>
                  <a:srgbClr val="0000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F494DE0-C1E6-4636-90B7-6AB587751C97}" type="slidenum">
              <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fld>
            <a:r>
              <a:rPr kumimoji="0" lang="en-US" altLang="zh-CN" sz="1200" b="0" i="0" u="none" strike="noStrike" kern="120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rPr>
              <a:t>/85</a:t>
            </a:r>
            <a:endParaRPr kumimoji="0" lang="zh-CN" altLang="en-US" sz="1200" b="0" i="0" u="none" strike="noStrike" kern="1200" cap="none" spc="0" normalizeH="0" baseline="0" noProof="0" dirty="0">
              <a:ln>
                <a:noFill/>
              </a:ln>
              <a:solidFill>
                <a:srgbClr val="0000FF"/>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A8F662-DC8D-4818-8097-9822625165A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A8F662-DC8D-4818-8097-9822625165A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 name="Rectangle 6"/>
          <p:cNvSpPr>
            <a:spLocks noGrp="1" noChangeArrowheads="1"/>
          </p:cNvSpPr>
          <p:nvPr>
            <p:ph type="dt" sz="half" idx="12"/>
          </p:nvPr>
        </p:nvSpPr>
        <p:spPr bwMode="auto">
          <a:xfrm>
            <a:off x="609600" y="6245225"/>
            <a:ext cx="1981200"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5CDD3595-5D38-4FCA-9937-7793F4747E5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1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8"/>
          <p:cNvSpPr>
            <a:spLocks noGrp="1" noChangeArrowheads="1"/>
          </p:cNvSpPr>
          <p:nvPr>
            <p:ph type="sldNum" sz="quarter" idx="1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1C469C40-7E07-40EB-ADE6-4BE25F1A800E}"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r>
              <a:rPr kumimoji="0" lang="en-US" altLang="zh-CN"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/85</a:t>
            </a:r>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57158" y="304800"/>
            <a:ext cx="7000924" cy="819150"/>
          </a:xfrm>
        </p:spPr>
        <p:txBody>
          <a:bodyPr/>
          <a:lstStyle>
            <a:lvl1pPr algn="l">
              <a:defRPr/>
            </a:lvl1pPr>
          </a:lstStyle>
          <a:p>
            <a:r>
              <a:rPr lang="zh-CN" altLang="en-US" dirty="0" smtClean="0"/>
              <a:t>单击此处编辑母版标题样式</a:t>
            </a:r>
            <a:endParaRPr lang="zh-CN" altLang="en-US" dirty="0"/>
          </a:p>
        </p:txBody>
      </p:sp>
      <p:sp>
        <p:nvSpPr>
          <p:cNvPr id="11" name="Rectangle 6"/>
          <p:cNvSpPr>
            <a:spLocks noGrp="1" noChangeArrowheads="1"/>
          </p:cNvSpPr>
          <p:nvPr>
            <p:ph type="dt" sz="half" idx="2"/>
          </p:nvPr>
        </p:nvSpPr>
        <p:spPr bwMode="auto">
          <a:xfrm>
            <a:off x="609600" y="6245225"/>
            <a:ext cx="2090738" cy="476250"/>
          </a:xfrm>
          <a:prstGeom prst="rect">
            <a:avLst/>
          </a:prstGeom>
          <a:ln>
            <a:miter lim="800000"/>
          </a:ln>
        </p:spPr>
        <p:txBody>
          <a:bodyPr vert="horz" wrap="square" lIns="91440" tIns="45720" rIns="91440" bIns="45720" numCol="1" anchor="t" anchorCtr="0" compatLnSpc="1"/>
          <a:lstStyle>
            <a:lvl1pPr>
              <a:defRPr smtClean="0">
                <a:solidFill>
                  <a:srgbClr val="0000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895B3CC-8051-4257-B235-218AB4ED911B}" type="datetime8">
              <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endParaRPr>
          </a:p>
        </p:txBody>
      </p:sp>
      <p:sp>
        <p:nvSpPr>
          <p:cNvPr id="12"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3" name="Rectangle 8"/>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a:solidFill>
                  <a:srgbClr val="0000FF"/>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17C401-1093-49F2-8163-E8AAC9213B8D}" type="slidenum">
              <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endParaRPr>
          </a:p>
        </p:txBody>
      </p:sp>
    </p:spTree>
    <p:controls>
      <mc:AlternateContent xmlns:mc="http://schemas.openxmlformats.org/markup-compatibility/2006">
        <mc:Choice xmlns:v="urn:schemas-microsoft-com:vml" Requires="v">
          <p:control spid="5125" name="" r:id="rId3" imgW="1223963" imgH="1185862"/>
        </mc:Choice>
        <mc:Fallback>
          <p:control name="" r:id="rId3" imgW="1223963" imgH="1185862">
            <p:pic>
              <p:nvPicPr>
                <p:cNvPr id="0" name="ShockwaveFlash2"/>
                <p:cNvPicPr/>
                <p:nvPr/>
              </p:nvPicPr>
              <p:blipFill>
                <a:blip r:embed="rId4"/>
                <a:stretch>
                  <a:fillRect/>
                </a:stretch>
              </p:blipFill>
              <p:spPr>
                <a:xfrm>
                  <a:off x="7740650" y="11113"/>
                  <a:ext cx="1223963" cy="1185862"/>
                </a:xfrm>
                <a:prstGeom prst="rect">
                  <a:avLst/>
                </a:prstGeom>
              </p:spPr>
            </p:pic>
          </p:control>
        </mc:Fallback>
      </mc:AlternateContent>
    </p:controls>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609600" y="6245225"/>
            <a:ext cx="2090738" cy="476250"/>
          </a:xfrm>
          <a:prstGeom prst="rect">
            <a:avLst/>
          </a:prstGeom>
          <a:ln>
            <a:miter lim="800000"/>
          </a:ln>
        </p:spPr>
        <p:txBody>
          <a:bodyPr vert="horz" wrap="square" lIns="91440" tIns="45720" rIns="91440" bIns="45720" numCol="1" anchor="t" anchorCtr="0" compatLnSpc="1"/>
          <a:lstStyle>
            <a:lvl1pPr>
              <a:defRPr smtClean="0">
                <a:solidFill>
                  <a:srgbClr val="0000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62E0D4C-6AE7-4EAC-B47D-C596C23066BC}" type="datetime8">
              <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A8F662-DC8D-4818-8097-9822625165A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8A8F662-DC8D-4818-8097-9822625165A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vmlDrawing" Target="../drawings/vmlDrawing3.vml"/><Relationship Id="rId14" Type="http://schemas.openxmlformats.org/officeDocument/2006/relationships/image" Target="../media/image5.png"/><Relationship Id="rId13" Type="http://schemas.openxmlformats.org/officeDocument/2006/relationships/oleObject" Target="../embeddings/oleObject2.bin"/><Relationship Id="rId12" Type="http://schemas.openxmlformats.org/officeDocument/2006/relationships/image" Target="../media/image4.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574675" y="304800"/>
            <a:ext cx="6926263" cy="819150"/>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566738" y="1341438"/>
            <a:ext cx="8001000" cy="46783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4655511" y="0"/>
              </a:cxn>
              <a:cxn ang="0">
                <a:pos x="4655511" y="109538"/>
              </a:cxn>
              <a:cxn ang="0">
                <a:pos x="0" y="109538"/>
              </a:cxn>
              <a:cxn ang="0">
                <a:pos x="0" y="0"/>
              </a:cxn>
              <a:cxn ang="0">
                <a:pos x="7958138"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ln>
        </p:spPr>
        <p:txBody>
          <a:bodyPr vert="horz" wrap="square" lIns="91440" tIns="45720" rIns="91440" bIns="45720" numCol="1" anchor="t" anchorCtr="0" compatLnSpc="1"/>
          <a:lstStyle>
            <a:lvl1pPr eaLnBrk="1" hangingPunct="1">
              <a:defRPr sz="1200" smtClean="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8A8F662-DC8D-4818-8097-9822625165A9}"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1" hangingPunct="1">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F00FCAD-B6B2-4770-9B0E-8BEDB37936ED}"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pic>
        <p:nvPicPr>
          <p:cNvPr id="1033" name="Picture 9" descr="bistu-mark"/>
          <p:cNvPicPr>
            <a:picLocks noChangeAspect="1"/>
          </p:cNvPicPr>
          <p:nvPr/>
        </p:nvPicPr>
        <p:blipFill>
          <a:blip r:embed="rId14"/>
          <a:stretch>
            <a:fillRect/>
          </a:stretch>
        </p:blipFill>
        <p:spPr>
          <a:xfrm>
            <a:off x="177800" y="38100"/>
            <a:ext cx="1644650" cy="279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AutoShape 7"/>
          <p:cNvSpPr/>
          <p:nvPr/>
        </p:nvSpPr>
        <p:spPr>
          <a:xfrm>
            <a:off x="685800" y="2393950"/>
            <a:ext cx="7772400" cy="109538"/>
          </a:xfrm>
          <a:custGeom>
            <a:avLst/>
            <a:gdLst>
              <a:gd name="txL" fmla="*/ 3163 w 1000"/>
              <a:gd name="txT" fmla="*/ 3163 h 1000"/>
              <a:gd name="txR" fmla="*/ 18437 w 1000"/>
              <a:gd name="txB" fmla="*/ 18437 h 1000"/>
            </a:gdLst>
            <a:ahLst/>
            <a:cxnLst>
              <a:cxn ang="0">
                <a:pos x="0" y="0"/>
              </a:cxn>
              <a:cxn ang="0">
                <a:pos x="4803343" y="0"/>
              </a:cxn>
              <a:cxn ang="0">
                <a:pos x="4803343" y="109538"/>
              </a:cxn>
              <a:cxn ang="0">
                <a:pos x="0" y="109538"/>
              </a:cxn>
              <a:cxn ang="0">
                <a:pos x="0" y="0"/>
              </a:cxn>
              <a:cxn ang="0">
                <a:pos x="7772400"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graphicFrame>
        <p:nvGraphicFramePr>
          <p:cNvPr id="2051"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3076" name="" r:id="rId13" imgW="2781300" imgH="3289300" progId="">
                  <p:embed/>
                </p:oleObj>
              </mc:Choice>
              <mc:Fallback>
                <p:oleObj name="" r:id="rId13" imgW="2781300" imgH="3289300" progId="">
                  <p:embed/>
                  <p:pic>
                    <p:nvPicPr>
                      <p:cNvPr id="0" name="图片 3075"/>
                      <p:cNvPicPr/>
                      <p:nvPr/>
                    </p:nvPicPr>
                    <p:blipFill>
                      <a:blip r:embed="rId14"/>
                      <a:stretch>
                        <a:fillRect/>
                      </a:stretch>
                    </p:blipFill>
                    <p:spPr>
                      <a:xfrm>
                        <a:off x="8304213" y="6100763"/>
                        <a:ext cx="481012" cy="568325"/>
                      </a:xfrm>
                      <a:prstGeom prst="rect">
                        <a:avLst/>
                      </a:prstGeom>
                      <a:noFill/>
                      <a:ln w="38100">
                        <a:noFill/>
                        <a:miter/>
                      </a:ln>
                    </p:spPr>
                  </p:pic>
                </p:oleObj>
              </mc:Fallback>
            </mc:AlternateContent>
          </a:graphicData>
        </a:graphic>
      </p:graphicFrame>
      <p:sp>
        <p:nvSpPr>
          <p:cNvPr id="2052"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2053" name="Rectangle 3"/>
          <p:cNvSpPr>
            <a:spLocks noGrp="1"/>
          </p:cNvSpPr>
          <p:nvPr>
            <p:ph type="body" idx="1"/>
          </p:nvPr>
        </p:nvSpPr>
        <p:spPr>
          <a:xfrm>
            <a:off x="566738" y="1752600"/>
            <a:ext cx="8001000" cy="4267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smtClean="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5A44771-8264-4A72-84BA-00271681BE7C}" type="datetime8">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8F9C755-67D8-485E-94F4-A4597006BFC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slide" Target="slide2.xml"/><Relationship Id="rId2" Type="http://schemas.openxmlformats.org/officeDocument/2006/relationships/image" Target="../media/image8.e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slide" Target="slide58.xml"/><Relationship Id="rId3" Type="http://schemas.openxmlformats.org/officeDocument/2006/relationships/slide" Target="slide37.xml"/><Relationship Id="rId2" Type="http://schemas.openxmlformats.org/officeDocument/2006/relationships/slide" Target="slide15.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oleObject" Target="../embeddings/oleObject12.bin"/><Relationship Id="rId3" Type="http://schemas.openxmlformats.org/officeDocument/2006/relationships/image" Target="../media/image19.jpeg"/><Relationship Id="rId2" Type="http://schemas.openxmlformats.org/officeDocument/2006/relationships/image" Target="../media/image20.emf"/><Relationship Id="rId1"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6.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idx="4294967295"/>
          </p:nvPr>
        </p:nvSpPr>
        <p:spPr>
          <a:xfrm>
            <a:off x="685800" y="990600"/>
            <a:ext cx="7772400" cy="1371600"/>
          </a:xfrm>
          <a:ln/>
        </p:spPr>
        <p:txBody>
          <a:bodyPr vert="horz" wrap="square" lIns="91440" tIns="45720" rIns="91440" bIns="45720" anchor="b"/>
          <a:lstStyle>
            <a:lvl1pPr lvl="0">
              <a:buClrTx/>
              <a:buSzTx/>
              <a:buFontTx/>
              <a:defRPr/>
            </a:lvl1pPr>
          </a:lstStyle>
          <a:p>
            <a:pPr lvl="0" algn="ctr" eaLnBrk="1" hangingPunct="1"/>
            <a:r>
              <a:rPr lang="zh-CN" altLang="en-US" sz="4800" dirty="0">
                <a:latin typeface="华文行楷" panose="02010800040101010101" pitchFamily="2" charset="-122"/>
                <a:ea typeface="华文行楷" panose="02010800040101010101" pitchFamily="2" charset="-122"/>
              </a:rPr>
              <a:t>数据库原理与应用</a:t>
            </a:r>
            <a:endParaRPr lang="zh-CN" altLang="en-US" sz="4800" dirty="0">
              <a:latin typeface="华文行楷" panose="02010800040101010101" pitchFamily="2" charset="-122"/>
              <a:ea typeface="华文行楷" panose="02010800040101010101" pitchFamily="2" charset="-122"/>
            </a:endParaRPr>
          </a:p>
        </p:txBody>
      </p:sp>
      <p:sp>
        <p:nvSpPr>
          <p:cNvPr id="4099" name="Rectangle 3"/>
          <p:cNvSpPr>
            <a:spLocks noGrp="1"/>
          </p:cNvSpPr>
          <p:nvPr>
            <p:ph type="subTitle" idx="4294967295"/>
          </p:nvPr>
        </p:nvSpPr>
        <p:spPr>
          <a:xfrm>
            <a:off x="1042988" y="2852738"/>
            <a:ext cx="6985000" cy="1584325"/>
          </a:xfrm>
          <a:ln/>
        </p:spPr>
        <p:txBody>
          <a:bodyPr vert="horz" wrap="square" lIns="91440" tIns="45720" rIns="91440" bIns="45720" anchor="t"/>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eaLnBrk="1" hangingPunct="1"/>
            <a:endParaRPr lang="en-US" altLang="zh-CN" sz="4000" dirty="0">
              <a:solidFill>
                <a:srgbClr val="FF0000"/>
              </a:solidFill>
              <a:latin typeface="华文隶书" panose="02010800040101010101" pitchFamily="2" charset="-122"/>
              <a:ea typeface="华文隶书" panose="02010800040101010101" pitchFamily="2" charset="-122"/>
            </a:endParaRPr>
          </a:p>
          <a:p>
            <a:pPr lvl="0" eaLnBrk="1" hangingPunct="1"/>
            <a:r>
              <a:rPr lang="zh-CN" altLang="en-US" sz="4000" dirty="0">
                <a:solidFill>
                  <a:srgbClr val="FF0000"/>
                </a:solidFill>
                <a:latin typeface="华文隶书" panose="02010800040101010101" pitchFamily="2" charset="-122"/>
                <a:ea typeface="华文隶书" panose="02010800040101010101" pitchFamily="2" charset="-122"/>
              </a:rPr>
              <a:t>第</a:t>
            </a:r>
            <a:r>
              <a:rPr lang="en-US" altLang="zh-CN" sz="4000" dirty="0">
                <a:solidFill>
                  <a:srgbClr val="FF0000"/>
                </a:solidFill>
                <a:latin typeface="华文隶书" panose="02010800040101010101" pitchFamily="2" charset="-122"/>
                <a:ea typeface="华文隶书" panose="02010800040101010101" pitchFamily="2" charset="-122"/>
              </a:rPr>
              <a:t>2</a:t>
            </a:r>
            <a:r>
              <a:rPr lang="zh-CN" altLang="en-US" sz="4000" dirty="0">
                <a:solidFill>
                  <a:srgbClr val="FF0000"/>
                </a:solidFill>
                <a:latin typeface="华文隶书" panose="02010800040101010101" pitchFamily="2" charset="-122"/>
                <a:ea typeface="华文隶书" panose="02010800040101010101" pitchFamily="2" charset="-122"/>
              </a:rPr>
              <a:t>章  数据模型与数据库结构</a:t>
            </a:r>
            <a:endParaRPr lang="en-US" altLang="zh-CN" sz="4000" dirty="0">
              <a:solidFill>
                <a:srgbClr val="FF0000"/>
              </a:solidFill>
              <a:latin typeface="华文隶书" panose="02010800040101010101" pitchFamily="2" charset="-122"/>
              <a:ea typeface="华文隶书" panose="02010800040101010101" pitchFamily="2" charset="-122"/>
            </a:endParaRPr>
          </a:p>
          <a:p>
            <a:pPr lvl="0" eaLnBrk="1" hangingPunct="1"/>
            <a:endParaRPr lang="en-US" altLang="zh-CN" sz="4000" dirty="0">
              <a:solidFill>
                <a:srgbClr val="FF0000"/>
              </a:solidFill>
              <a:latin typeface="华文隶书" panose="02010800040101010101" pitchFamily="2" charset="-122"/>
              <a:ea typeface="华文隶书" panose="02010800040101010101" pitchFamily="2" charset="-122"/>
            </a:endParaRPr>
          </a:p>
        </p:txBody>
      </p:sp>
      <p:sp>
        <p:nvSpPr>
          <p:cNvPr id="10244"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strVal val="#ppt_w*0.70"/>
                                          </p:val>
                                        </p:tav>
                                        <p:tav tm="100000">
                                          <p:val>
                                            <p:strVal val="#ppt_w"/>
                                          </p:val>
                                        </p:tav>
                                      </p:tavLst>
                                    </p:anim>
                                    <p:anim calcmode="lin" valueType="num">
                                      <p:cBhvr>
                                        <p:cTn id="8" dur="1000" fill="hold"/>
                                        <p:tgtEl>
                                          <p:spTgt spid="4098"/>
                                        </p:tgtEl>
                                        <p:attrNameLst>
                                          <p:attrName>ppt_h</p:attrName>
                                        </p:attrNameLst>
                                      </p:cBhvr>
                                      <p:tavLst>
                                        <p:tav tm="0">
                                          <p:val>
                                            <p:strVal val="#ppt_h"/>
                                          </p:val>
                                        </p:tav>
                                        <p:tav tm="100000">
                                          <p:val>
                                            <p:strVal val="#ppt_h"/>
                                          </p:val>
                                        </p:tav>
                                      </p:tavLst>
                                    </p:anim>
                                    <p:animEffect transition="in" filter="fade">
                                      <p:cBhvr>
                                        <p:cTn id="9" dur="1000"/>
                                        <p:tgtEl>
                                          <p:spTgt spid="4098"/>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4099">
                                            <p:txEl>
                                              <p:charRg st="1" end="17"/>
                                            </p:txEl>
                                          </p:spTgt>
                                        </p:tgtEl>
                                        <p:attrNameLst>
                                          <p:attrName>style.visibility</p:attrName>
                                        </p:attrNameLst>
                                      </p:cBhvr>
                                      <p:to>
                                        <p:strVal val="visible"/>
                                      </p:to>
                                    </p:set>
                                    <p:anim calcmode="lin" valueType="num">
                                      <p:cBhvr>
                                        <p:cTn id="13" dur="1000" fill="hold"/>
                                        <p:tgtEl>
                                          <p:spTgt spid="4099">
                                            <p:txEl>
                                              <p:charRg st="1" end="17"/>
                                            </p:txEl>
                                          </p:spTgt>
                                        </p:tgtEl>
                                        <p:attrNameLst>
                                          <p:attrName>ppt_w</p:attrName>
                                        </p:attrNameLst>
                                      </p:cBhvr>
                                      <p:tavLst>
                                        <p:tav tm="0">
                                          <p:val>
                                            <p:strVal val="#ppt_w*0.70"/>
                                          </p:val>
                                        </p:tav>
                                        <p:tav tm="100000">
                                          <p:val>
                                            <p:strVal val="#ppt_w"/>
                                          </p:val>
                                        </p:tav>
                                      </p:tavLst>
                                    </p:anim>
                                    <p:anim calcmode="lin" valueType="num">
                                      <p:cBhvr>
                                        <p:cTn id="14" dur="1000" fill="hold"/>
                                        <p:tgtEl>
                                          <p:spTgt spid="4099">
                                            <p:txEl>
                                              <p:charRg st="1" end="17"/>
                                            </p:txEl>
                                          </p:spTgt>
                                        </p:tgtEl>
                                        <p:attrNameLst>
                                          <p:attrName>ppt_h</p:attrName>
                                        </p:attrNameLst>
                                      </p:cBhvr>
                                      <p:tavLst>
                                        <p:tav tm="0">
                                          <p:val>
                                            <p:strVal val="#ppt_h"/>
                                          </p:val>
                                        </p:tav>
                                        <p:tav tm="100000">
                                          <p:val>
                                            <p:strVal val="#ppt_h"/>
                                          </p:val>
                                        </p:tav>
                                      </p:tavLst>
                                    </p:anim>
                                    <p:animEffect transition="in" filter="fade">
                                      <p:cBhvr>
                                        <p:cTn id="15" dur="1000"/>
                                        <p:tgtEl>
                                          <p:spTgt spid="4099">
                                            <p:txEl>
                                              <p:charRg st="1"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数据模型（续）</a:t>
            </a:r>
            <a:endParaRPr lang="zh-CN" altLang="en-US" dirty="0">
              <a:solidFill>
                <a:srgbClr val="0000FF"/>
              </a:solidFill>
              <a:latin typeface="楷体_GB2312"/>
              <a:ea typeface="楷体_GB2312"/>
              <a:cs typeface="+mj-cs"/>
            </a:endParaRPr>
          </a:p>
        </p:txBody>
      </p:sp>
      <p:sp>
        <p:nvSpPr>
          <p:cNvPr id="22531" name="内容占位符 2"/>
          <p:cNvSpPr>
            <a:spLocks noGrp="1"/>
          </p:cNvSpPr>
          <p:nvPr>
            <p:ph idx="1"/>
          </p:nvPr>
        </p:nvSpPr>
        <p:spPr>
          <a:xfrm>
            <a:off x="468313" y="1414463"/>
            <a:ext cx="8207375" cy="4678362"/>
          </a:xfrm>
          <a:ln/>
        </p:spPr>
        <p:txBody>
          <a:bodyPr vert="horz" wrap="square" lIns="91440" tIns="45720" rIns="91440" bIns="45720" anchor="t"/>
          <a:p>
            <a:pPr/>
            <a:r>
              <a:rPr lang="zh-CN" altLang="zh-CN" dirty="0">
                <a:latin typeface="仿宋_GB2312"/>
                <a:ea typeface="仿宋_GB2312"/>
                <a:cs typeface="+mn-cs"/>
              </a:rPr>
              <a:t>数据模型即要面向现实世界，又要面向机器世界，因此</a:t>
            </a:r>
            <a:r>
              <a:rPr lang="zh-CN" altLang="en-US" dirty="0">
                <a:latin typeface="仿宋_GB2312"/>
                <a:ea typeface="仿宋_GB2312"/>
                <a:cs typeface="+mn-cs"/>
              </a:rPr>
              <a:t>需</a:t>
            </a:r>
            <a:r>
              <a:rPr lang="zh-CN" altLang="zh-CN" dirty="0">
                <a:latin typeface="仿宋_GB2312"/>
                <a:ea typeface="仿宋_GB2312"/>
                <a:cs typeface="+mn-cs"/>
              </a:rPr>
              <a:t>满足三个要求</a:t>
            </a:r>
            <a:r>
              <a:rPr lang="en-US" altLang="zh-CN" dirty="0">
                <a:latin typeface="仿宋_GB2312"/>
                <a:ea typeface="仿宋_GB2312"/>
                <a:cs typeface="+mn-cs"/>
              </a:rPr>
              <a:t>:</a:t>
            </a:r>
            <a:endParaRPr lang="zh-CN" altLang="zh-CN" dirty="0">
              <a:latin typeface="仿宋_GB2312"/>
              <a:ea typeface="仿宋_GB2312"/>
              <a:cs typeface="+mn-cs"/>
            </a:endParaRPr>
          </a:p>
          <a:p>
            <a:pPr lvl="1"/>
            <a:r>
              <a:rPr lang="zh-CN" altLang="zh-CN" dirty="0">
                <a:latin typeface="仿宋_GB2312"/>
                <a:ea typeface="仿宋_GB2312"/>
              </a:rPr>
              <a:t>能够真实地模拟现实世界</a:t>
            </a:r>
            <a:r>
              <a:rPr lang="en-US" altLang="zh-CN" dirty="0">
                <a:latin typeface="仿宋_GB2312"/>
                <a:ea typeface="仿宋_GB2312"/>
              </a:rPr>
              <a:t>;</a:t>
            </a:r>
            <a:endParaRPr lang="en-US" altLang="zh-CN" dirty="0">
              <a:latin typeface="仿宋_GB2312"/>
              <a:ea typeface="仿宋_GB2312"/>
            </a:endParaRPr>
          </a:p>
          <a:p>
            <a:pPr lvl="1"/>
            <a:r>
              <a:rPr lang="zh-CN" altLang="zh-CN" dirty="0">
                <a:latin typeface="仿宋_GB2312"/>
                <a:ea typeface="仿宋_GB2312"/>
              </a:rPr>
              <a:t>容易被人们理解</a:t>
            </a:r>
            <a:r>
              <a:rPr lang="en-US" altLang="zh-CN" dirty="0">
                <a:latin typeface="仿宋_GB2312"/>
                <a:ea typeface="仿宋_GB2312"/>
              </a:rPr>
              <a:t>;</a:t>
            </a:r>
            <a:endParaRPr lang="en-US" altLang="zh-CN" dirty="0">
              <a:latin typeface="仿宋_GB2312"/>
              <a:ea typeface="仿宋_GB2312"/>
            </a:endParaRPr>
          </a:p>
          <a:p>
            <a:pPr lvl="1"/>
            <a:r>
              <a:rPr lang="zh-CN" altLang="zh-CN" dirty="0">
                <a:latin typeface="仿宋_GB2312"/>
                <a:ea typeface="仿宋_GB2312"/>
              </a:rPr>
              <a:t>能够方便地在计算机上实现</a:t>
            </a:r>
            <a:r>
              <a:rPr lang="zh-CN" altLang="en-US" dirty="0">
                <a:latin typeface="仿宋_GB2312"/>
                <a:ea typeface="仿宋_GB2312"/>
              </a:rPr>
              <a:t>。</a:t>
            </a:r>
            <a:endParaRPr lang="zh-CN" altLang="en-US" dirty="0">
              <a:latin typeface="仿宋_GB2312"/>
              <a:ea typeface="仿宋_GB2312"/>
            </a:endParaRPr>
          </a:p>
        </p:txBody>
      </p:sp>
      <p:sp>
        <p:nvSpPr>
          <p:cNvPr id="215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1509"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charRg st="0" end="33"/>
                                            </p:txEl>
                                          </p:spTgt>
                                        </p:tgtEl>
                                        <p:attrNameLst>
                                          <p:attrName>style.visibility</p:attrName>
                                        </p:attrNameLst>
                                      </p:cBhvr>
                                      <p:to>
                                        <p:strVal val="visible"/>
                                      </p:to>
                                    </p:set>
                                    <p:animEffect transition="in" filter="blinds(horizontal)">
                                      <p:cBhvr>
                                        <p:cTn id="7" dur="500"/>
                                        <p:tgtEl>
                                          <p:spTgt spid="22531">
                                            <p:txEl>
                                              <p:charRg st="0" end="33"/>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531">
                                            <p:txEl>
                                              <p:charRg st="33" end="46"/>
                                            </p:txEl>
                                          </p:spTgt>
                                        </p:tgtEl>
                                        <p:attrNameLst>
                                          <p:attrName>style.visibility</p:attrName>
                                        </p:attrNameLst>
                                      </p:cBhvr>
                                      <p:to>
                                        <p:strVal val="visible"/>
                                      </p:to>
                                    </p:set>
                                    <p:animEffect transition="in" filter="blinds(horizontal)">
                                      <p:cBhvr>
                                        <p:cTn id="10" dur="500"/>
                                        <p:tgtEl>
                                          <p:spTgt spid="22531">
                                            <p:txEl>
                                              <p:charRg st="33" end="46"/>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531">
                                            <p:txEl>
                                              <p:charRg st="46" end="55"/>
                                            </p:txEl>
                                          </p:spTgt>
                                        </p:tgtEl>
                                        <p:attrNameLst>
                                          <p:attrName>style.visibility</p:attrName>
                                        </p:attrNameLst>
                                      </p:cBhvr>
                                      <p:to>
                                        <p:strVal val="visible"/>
                                      </p:to>
                                    </p:set>
                                    <p:animEffect transition="in" filter="blinds(horizontal)">
                                      <p:cBhvr>
                                        <p:cTn id="13" dur="500"/>
                                        <p:tgtEl>
                                          <p:spTgt spid="22531">
                                            <p:txEl>
                                              <p:charRg st="46" end="55"/>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531">
                                            <p:txEl>
                                              <p:charRg st="55" end="69"/>
                                            </p:txEl>
                                          </p:spTgt>
                                        </p:tgtEl>
                                        <p:attrNameLst>
                                          <p:attrName>style.visibility</p:attrName>
                                        </p:attrNameLst>
                                      </p:cBhvr>
                                      <p:to>
                                        <p:strVal val="visible"/>
                                      </p:to>
                                    </p:set>
                                    <p:animEffect transition="in" filter="blinds(horizontal)">
                                      <p:cBhvr>
                                        <p:cTn id="16" dur="500"/>
                                        <p:tgtEl>
                                          <p:spTgt spid="22531">
                                            <p:txEl>
                                              <p:charRg st="55"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数据模型（续）</a:t>
            </a:r>
            <a:endParaRPr lang="zh-CN" altLang="en-US" dirty="0">
              <a:solidFill>
                <a:srgbClr val="0000FF"/>
              </a:solidFill>
              <a:latin typeface="楷体_GB2312"/>
              <a:ea typeface="楷体_GB2312"/>
              <a:cs typeface="+mj-cs"/>
            </a:endParaRPr>
          </a:p>
        </p:txBody>
      </p:sp>
      <p:sp>
        <p:nvSpPr>
          <p:cNvPr id="23555" name="内容占位符 2"/>
          <p:cNvSpPr>
            <a:spLocks noGrp="1"/>
          </p:cNvSpPr>
          <p:nvPr>
            <p:ph idx="1"/>
          </p:nvPr>
        </p:nvSpPr>
        <p:spPr>
          <a:xfrm>
            <a:off x="468313" y="1341438"/>
            <a:ext cx="8135937" cy="4751387"/>
          </a:xfrm>
          <a:ln/>
        </p:spPr>
        <p:txBody>
          <a:bodyPr vert="horz" wrap="square" lIns="91440" tIns="45720" rIns="91440" bIns="45720" anchor="t"/>
          <a:p>
            <a:pPr>
              <a:lnSpc>
                <a:spcPct val="100000"/>
              </a:lnSpc>
            </a:pPr>
            <a:r>
              <a:rPr lang="zh-CN" altLang="zh-CN" dirty="0">
                <a:latin typeface="仿宋_GB2312"/>
                <a:ea typeface="仿宋_GB2312"/>
                <a:cs typeface="+mn-cs"/>
              </a:rPr>
              <a:t>数据模型实际上是模型化数据和信息的工具。根据模型应用的不同目的，可以将模型分为两大类</a:t>
            </a:r>
            <a:r>
              <a:rPr lang="zh-CN" altLang="en-US" dirty="0">
                <a:latin typeface="仿宋_GB2312"/>
                <a:ea typeface="仿宋_GB2312"/>
                <a:cs typeface="+mn-cs"/>
              </a:rPr>
              <a:t>：</a:t>
            </a:r>
            <a:endParaRPr lang="zh-CN" altLang="zh-CN" dirty="0">
              <a:latin typeface="仿宋_GB2312"/>
              <a:ea typeface="仿宋_GB2312"/>
              <a:cs typeface="+mn-cs"/>
            </a:endParaRPr>
          </a:p>
          <a:p>
            <a:pPr>
              <a:lnSpc>
                <a:spcPct val="100000"/>
              </a:lnSpc>
            </a:pPr>
            <a:r>
              <a:rPr lang="zh-CN" altLang="zh-CN" dirty="0">
                <a:solidFill>
                  <a:srgbClr val="FF0000"/>
                </a:solidFill>
                <a:latin typeface="仿宋_GB2312"/>
                <a:ea typeface="仿宋_GB2312"/>
                <a:cs typeface="+mn-cs"/>
              </a:rPr>
              <a:t>概念层数据模型</a:t>
            </a:r>
            <a:r>
              <a:rPr lang="zh-CN" altLang="en-US" dirty="0">
                <a:latin typeface="仿宋_GB2312"/>
                <a:ea typeface="仿宋_GB2312"/>
                <a:cs typeface="+mn-cs"/>
              </a:rPr>
              <a:t>（概念模型）</a:t>
            </a:r>
            <a:r>
              <a:rPr lang="zh-CN" altLang="zh-CN" dirty="0">
                <a:latin typeface="仿宋_GB2312"/>
                <a:ea typeface="仿宋_GB2312"/>
                <a:cs typeface="+mn-cs"/>
              </a:rPr>
              <a:t>，</a:t>
            </a:r>
            <a:r>
              <a:rPr lang="zh-CN" altLang="en-US" dirty="0">
                <a:latin typeface="仿宋_GB2312"/>
                <a:ea typeface="仿宋_GB2312"/>
                <a:cs typeface="+mn-cs"/>
              </a:rPr>
              <a:t>从数据的</a:t>
            </a:r>
            <a:r>
              <a:rPr lang="zh-CN" altLang="en-US" dirty="0">
                <a:solidFill>
                  <a:srgbClr val="0000FF"/>
                </a:solidFill>
                <a:latin typeface="仿宋_GB2312"/>
                <a:ea typeface="仿宋_GB2312"/>
                <a:cs typeface="+mn-cs"/>
              </a:rPr>
              <a:t>语义视角</a:t>
            </a:r>
            <a:r>
              <a:rPr lang="zh-CN" altLang="en-US" dirty="0">
                <a:latin typeface="仿宋_GB2312"/>
                <a:ea typeface="仿宋_GB2312"/>
                <a:cs typeface="+mn-cs"/>
              </a:rPr>
              <a:t>来抽取模型，是按用户的观点来对数据和信息进行建模。</a:t>
            </a:r>
            <a:endParaRPr lang="en-US" altLang="zh-CN" dirty="0">
              <a:latin typeface="仿宋_GB2312"/>
              <a:ea typeface="仿宋_GB2312"/>
              <a:cs typeface="+mn-cs"/>
            </a:endParaRPr>
          </a:p>
          <a:p>
            <a:pPr>
              <a:lnSpc>
                <a:spcPct val="100000"/>
              </a:lnSpc>
            </a:pPr>
            <a:r>
              <a:rPr lang="zh-CN" altLang="zh-CN" dirty="0">
                <a:solidFill>
                  <a:srgbClr val="FF0000"/>
                </a:solidFill>
                <a:latin typeface="仿宋_GB2312"/>
                <a:ea typeface="仿宋_GB2312"/>
                <a:cs typeface="+mn-cs"/>
              </a:rPr>
              <a:t>组织层数据模型</a:t>
            </a:r>
            <a:r>
              <a:rPr lang="zh-CN" altLang="en-US" dirty="0">
                <a:latin typeface="仿宋_GB2312"/>
                <a:ea typeface="仿宋_GB2312"/>
                <a:cs typeface="+mn-cs"/>
              </a:rPr>
              <a:t>（</a:t>
            </a:r>
            <a:r>
              <a:rPr lang="zh-CN" altLang="zh-CN" dirty="0">
                <a:latin typeface="仿宋_GB2312"/>
                <a:ea typeface="仿宋_GB2312"/>
                <a:cs typeface="+mn-cs"/>
              </a:rPr>
              <a:t>组织模型</a:t>
            </a:r>
            <a:r>
              <a:rPr lang="zh-CN" altLang="en-US" dirty="0">
                <a:latin typeface="仿宋_GB2312"/>
                <a:ea typeface="仿宋_GB2312"/>
                <a:cs typeface="+mn-cs"/>
              </a:rPr>
              <a:t>）。从数据的</a:t>
            </a:r>
            <a:r>
              <a:rPr lang="zh-CN" altLang="en-US" dirty="0">
                <a:solidFill>
                  <a:srgbClr val="0000FF"/>
                </a:solidFill>
                <a:latin typeface="仿宋_GB2312"/>
                <a:ea typeface="仿宋_GB2312"/>
                <a:cs typeface="+mn-cs"/>
              </a:rPr>
              <a:t>组织层次</a:t>
            </a:r>
            <a:r>
              <a:rPr lang="zh-CN" altLang="en-US" dirty="0">
                <a:latin typeface="仿宋_GB2312"/>
                <a:ea typeface="仿宋_GB2312"/>
                <a:cs typeface="+mn-cs"/>
              </a:rPr>
              <a:t>来描述数据。</a:t>
            </a:r>
            <a:endParaRPr lang="zh-CN" altLang="en-US" dirty="0">
              <a:latin typeface="仿宋_GB2312"/>
              <a:ea typeface="仿宋_GB2312"/>
              <a:cs typeface="+mn-cs"/>
            </a:endParaRPr>
          </a:p>
        </p:txBody>
      </p:sp>
      <p:sp>
        <p:nvSpPr>
          <p:cNvPr id="225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253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charRg st="0" end="44"/>
                                            </p:txEl>
                                          </p:spTgt>
                                        </p:tgtEl>
                                        <p:attrNameLst>
                                          <p:attrName>style.visibility</p:attrName>
                                        </p:attrNameLst>
                                      </p:cBhvr>
                                      <p:to>
                                        <p:strVal val="visible"/>
                                      </p:to>
                                    </p:set>
                                    <p:animEffect transition="in" filter="blinds(horizontal)">
                                      <p:cBhvr>
                                        <p:cTn id="7" dur="500"/>
                                        <p:tgtEl>
                                          <p:spTgt spid="23555">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charRg st="44" end="92"/>
                                            </p:txEl>
                                          </p:spTgt>
                                        </p:tgtEl>
                                        <p:attrNameLst>
                                          <p:attrName>style.visibility</p:attrName>
                                        </p:attrNameLst>
                                      </p:cBhvr>
                                      <p:to>
                                        <p:strVal val="visible"/>
                                      </p:to>
                                    </p:set>
                                    <p:animEffect transition="in" filter="blinds(horizontal)">
                                      <p:cBhvr>
                                        <p:cTn id="12" dur="500"/>
                                        <p:tgtEl>
                                          <p:spTgt spid="23555">
                                            <p:txEl>
                                              <p:charRg st="44"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5">
                                            <p:txEl>
                                              <p:charRg st="92" end="121"/>
                                            </p:txEl>
                                          </p:spTgt>
                                        </p:tgtEl>
                                        <p:attrNameLst>
                                          <p:attrName>style.visibility</p:attrName>
                                        </p:attrNameLst>
                                      </p:cBhvr>
                                      <p:to>
                                        <p:strVal val="visible"/>
                                      </p:to>
                                    </p:set>
                                    <p:animEffect transition="in" filter="blinds(horizontal)">
                                      <p:cBhvr>
                                        <p:cTn id="17" dur="500"/>
                                        <p:tgtEl>
                                          <p:spTgt spid="23555">
                                            <p:txEl>
                                              <p:charRg st="92" end="1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概念层数据模型</a:t>
            </a:r>
            <a:endParaRPr lang="zh-CN" altLang="en-US" dirty="0">
              <a:solidFill>
                <a:srgbClr val="0000FF"/>
              </a:solidFill>
              <a:latin typeface="楷体_GB2312"/>
              <a:ea typeface="楷体_GB2312"/>
              <a:cs typeface="+mj-cs"/>
            </a:endParaRPr>
          </a:p>
        </p:txBody>
      </p:sp>
      <p:sp>
        <p:nvSpPr>
          <p:cNvPr id="2457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从数据的应用语义视角来抽取现实世界中有价值的数据并按用户的观点对数据进行建模。</a:t>
            </a:r>
            <a:endParaRPr lang="en-US" altLang="zh-CN" dirty="0">
              <a:latin typeface="仿宋_GB2312"/>
              <a:ea typeface="仿宋_GB2312"/>
              <a:cs typeface="+mn-cs"/>
            </a:endParaRPr>
          </a:p>
          <a:p>
            <a:pPr/>
            <a:r>
              <a:rPr lang="zh-CN" altLang="zh-CN" dirty="0">
                <a:latin typeface="仿宋_GB2312"/>
                <a:ea typeface="仿宋_GB2312"/>
                <a:cs typeface="+mn-cs"/>
              </a:rPr>
              <a:t>主要用在数据库的设计阶段，</a:t>
            </a:r>
            <a:endParaRPr lang="en-US" altLang="zh-CN" dirty="0">
              <a:latin typeface="仿宋_GB2312"/>
              <a:ea typeface="仿宋_GB2312"/>
              <a:cs typeface="+mn-cs"/>
            </a:endParaRPr>
          </a:p>
          <a:p>
            <a:pPr/>
            <a:r>
              <a:rPr lang="zh-CN" altLang="zh-CN" dirty="0">
                <a:latin typeface="仿宋_GB2312"/>
                <a:ea typeface="仿宋_GB2312"/>
                <a:cs typeface="+mn-cs"/>
              </a:rPr>
              <a:t>与具体的数据库管理系统无关，</a:t>
            </a:r>
            <a:endParaRPr lang="en-US" altLang="zh-CN" dirty="0">
              <a:latin typeface="仿宋_GB2312"/>
              <a:ea typeface="仿宋_GB2312"/>
              <a:cs typeface="+mn-cs"/>
            </a:endParaRPr>
          </a:p>
          <a:p>
            <a:pPr/>
            <a:r>
              <a:rPr lang="zh-CN" altLang="zh-CN" dirty="0">
                <a:latin typeface="仿宋_GB2312"/>
                <a:ea typeface="仿宋_GB2312"/>
                <a:cs typeface="+mn-cs"/>
              </a:rPr>
              <a:t>与具体的实现方式无关。</a:t>
            </a:r>
            <a:endParaRPr lang="zh-CN" altLang="en-US" dirty="0">
              <a:latin typeface="仿宋_GB2312"/>
              <a:ea typeface="仿宋_GB2312"/>
              <a:cs typeface="+mn-cs"/>
            </a:endParaRPr>
          </a:p>
        </p:txBody>
      </p:sp>
      <p:sp>
        <p:nvSpPr>
          <p:cNvPr id="235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355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579">
                                            <p:txEl>
                                              <p:charRg st="0" end="40"/>
                                            </p:txEl>
                                          </p:spTgt>
                                        </p:tgtEl>
                                        <p:attrNameLst>
                                          <p:attrName>style.visibility</p:attrName>
                                        </p:attrNameLst>
                                      </p:cBhvr>
                                      <p:to>
                                        <p:strVal val="visible"/>
                                      </p:to>
                                    </p:set>
                                    <p:animEffect transition="in" filter="blinds(horizontal)">
                                      <p:cBhvr>
                                        <p:cTn id="7" dur="500"/>
                                        <p:tgtEl>
                                          <p:spTgt spid="24579">
                                            <p:txEl>
                                              <p:charRg st="0" end="4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4579">
                                            <p:txEl>
                                              <p:charRg st="40" end="54"/>
                                            </p:txEl>
                                          </p:spTgt>
                                        </p:tgtEl>
                                        <p:attrNameLst>
                                          <p:attrName>style.visibility</p:attrName>
                                        </p:attrNameLst>
                                      </p:cBhvr>
                                      <p:to>
                                        <p:strVal val="visible"/>
                                      </p:to>
                                    </p:set>
                                    <p:animEffect transition="in" filter="blinds(horizontal)">
                                      <p:cBhvr>
                                        <p:cTn id="11" dur="500"/>
                                        <p:tgtEl>
                                          <p:spTgt spid="24579">
                                            <p:txEl>
                                              <p:charRg st="40" end="54"/>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4579">
                                            <p:txEl>
                                              <p:charRg st="54" end="69"/>
                                            </p:txEl>
                                          </p:spTgt>
                                        </p:tgtEl>
                                        <p:attrNameLst>
                                          <p:attrName>style.visibility</p:attrName>
                                        </p:attrNameLst>
                                      </p:cBhvr>
                                      <p:to>
                                        <p:strVal val="visible"/>
                                      </p:to>
                                    </p:set>
                                    <p:animEffect transition="in" filter="blinds(horizontal)">
                                      <p:cBhvr>
                                        <p:cTn id="15" dur="500"/>
                                        <p:tgtEl>
                                          <p:spTgt spid="24579">
                                            <p:txEl>
                                              <p:charRg st="54" end="69"/>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4579">
                                            <p:txEl>
                                              <p:charRg st="69" end="81"/>
                                            </p:txEl>
                                          </p:spTgt>
                                        </p:tgtEl>
                                        <p:attrNameLst>
                                          <p:attrName>style.visibility</p:attrName>
                                        </p:attrNameLst>
                                      </p:cBhvr>
                                      <p:to>
                                        <p:strVal val="visible"/>
                                      </p:to>
                                    </p:set>
                                    <p:animEffect transition="in" filter="blinds(horizontal)">
                                      <p:cBhvr>
                                        <p:cTn id="19" dur="500"/>
                                        <p:tgtEl>
                                          <p:spTgt spid="24579">
                                            <p:txEl>
                                              <p:charRg st="69"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组织层数据模型</a:t>
            </a:r>
            <a:endParaRPr lang="zh-CN" altLang="en-US" dirty="0">
              <a:solidFill>
                <a:srgbClr val="0000FF"/>
              </a:solidFill>
              <a:latin typeface="楷体_GB2312"/>
              <a:ea typeface="楷体_GB2312"/>
              <a:cs typeface="+mj-cs"/>
            </a:endParaRPr>
          </a:p>
        </p:txBody>
      </p:sp>
      <p:sp>
        <p:nvSpPr>
          <p:cNvPr id="25603" name="内容占位符 2"/>
          <p:cNvSpPr>
            <a:spLocks noGrp="1"/>
          </p:cNvSpPr>
          <p:nvPr>
            <p:ph idx="1"/>
          </p:nvPr>
        </p:nvSpPr>
        <p:spPr>
          <a:ln/>
        </p:spPr>
        <p:txBody>
          <a:bodyPr vert="horz" wrap="square" lIns="91440" tIns="45720" rIns="91440" bIns="45720" anchor="t"/>
          <a:p>
            <a:pPr/>
            <a:r>
              <a:rPr lang="zh-CN" altLang="zh-CN" sz="3200" dirty="0">
                <a:latin typeface="仿宋_GB2312"/>
                <a:ea typeface="仿宋_GB2312"/>
                <a:cs typeface="+mn-cs"/>
              </a:rPr>
              <a:t>从数据的组织方式来描述数据。</a:t>
            </a:r>
            <a:r>
              <a:rPr lang="zh-CN" altLang="en-US" sz="3200" dirty="0">
                <a:latin typeface="仿宋_GB2312"/>
                <a:ea typeface="仿宋_GB2312"/>
                <a:cs typeface="+mn-cs"/>
              </a:rPr>
              <a:t>主要有：</a:t>
            </a:r>
            <a:endParaRPr lang="en-US" altLang="zh-CN" sz="3200" dirty="0">
              <a:latin typeface="仿宋_GB2312"/>
              <a:ea typeface="仿宋_GB2312"/>
              <a:cs typeface="+mn-cs"/>
            </a:endParaRPr>
          </a:p>
          <a:p>
            <a:pPr lvl="1"/>
            <a:r>
              <a:rPr lang="zh-CN" altLang="zh-CN" sz="2800" dirty="0">
                <a:latin typeface="仿宋_GB2312"/>
                <a:ea typeface="仿宋_GB2312"/>
              </a:rPr>
              <a:t>层次模型</a:t>
            </a:r>
            <a:endParaRPr lang="en-US" altLang="zh-CN" sz="2800" dirty="0">
              <a:latin typeface="仿宋_GB2312"/>
              <a:ea typeface="仿宋_GB2312"/>
            </a:endParaRPr>
          </a:p>
          <a:p>
            <a:pPr lvl="1"/>
            <a:r>
              <a:rPr lang="zh-CN" altLang="zh-CN" sz="2800" dirty="0">
                <a:latin typeface="仿宋_GB2312"/>
                <a:ea typeface="仿宋_GB2312"/>
              </a:rPr>
              <a:t>网状模型</a:t>
            </a:r>
            <a:endParaRPr lang="en-US" altLang="zh-CN" sz="2800" dirty="0">
              <a:latin typeface="仿宋_GB2312"/>
              <a:ea typeface="仿宋_GB2312"/>
            </a:endParaRPr>
          </a:p>
          <a:p>
            <a:pPr lvl="1"/>
            <a:r>
              <a:rPr lang="zh-CN" altLang="zh-CN" sz="2800" dirty="0">
                <a:latin typeface="仿宋_GB2312"/>
                <a:ea typeface="仿宋_GB2312"/>
              </a:rPr>
              <a:t>关系模型</a:t>
            </a:r>
            <a:endParaRPr lang="en-US" altLang="zh-CN" sz="2800" dirty="0">
              <a:latin typeface="仿宋_GB2312"/>
              <a:ea typeface="仿宋_GB2312"/>
            </a:endParaRPr>
          </a:p>
          <a:p>
            <a:pPr lvl="1"/>
            <a:r>
              <a:rPr lang="zh-CN" altLang="zh-CN" sz="2800" dirty="0">
                <a:latin typeface="仿宋_GB2312"/>
                <a:ea typeface="仿宋_GB2312"/>
              </a:rPr>
              <a:t>对象</a:t>
            </a:r>
            <a:r>
              <a:rPr lang="en-US" altLang="zh-CN" sz="2800" dirty="0">
                <a:latin typeface="仿宋_GB2312"/>
                <a:ea typeface="仿宋_GB2312"/>
              </a:rPr>
              <a:t>-</a:t>
            </a:r>
            <a:r>
              <a:rPr lang="zh-CN" altLang="zh-CN" sz="2800" dirty="0">
                <a:latin typeface="仿宋_GB2312"/>
                <a:ea typeface="仿宋_GB2312"/>
              </a:rPr>
              <a:t>关系模型</a:t>
            </a:r>
            <a:endParaRPr lang="en-US" altLang="zh-CN" sz="2800" dirty="0">
              <a:latin typeface="仿宋_GB2312"/>
              <a:ea typeface="仿宋_GB2312"/>
            </a:endParaRPr>
          </a:p>
          <a:p>
            <a:pPr/>
            <a:r>
              <a:rPr lang="zh-CN" altLang="zh-CN" sz="3200" dirty="0">
                <a:latin typeface="仿宋_GB2312"/>
                <a:ea typeface="仿宋_GB2312"/>
                <a:cs typeface="+mn-cs"/>
              </a:rPr>
              <a:t>是从计算机系统的观点对数据进行建模，</a:t>
            </a:r>
            <a:endParaRPr lang="en-US" altLang="zh-CN" sz="3200" dirty="0">
              <a:latin typeface="仿宋_GB2312"/>
              <a:ea typeface="仿宋_GB2312"/>
              <a:cs typeface="+mn-cs"/>
            </a:endParaRPr>
          </a:p>
          <a:p>
            <a:pPr/>
            <a:r>
              <a:rPr lang="zh-CN" altLang="zh-CN" sz="3200" dirty="0">
                <a:latin typeface="仿宋_GB2312"/>
                <a:ea typeface="仿宋_GB2312"/>
                <a:cs typeface="+mn-cs"/>
              </a:rPr>
              <a:t>与所使用的数据库管理系统有关</a:t>
            </a:r>
            <a:r>
              <a:rPr lang="zh-CN" altLang="en-US" sz="3200" dirty="0">
                <a:latin typeface="仿宋_GB2312"/>
                <a:ea typeface="仿宋_GB2312"/>
                <a:cs typeface="+mn-cs"/>
              </a:rPr>
              <a:t>。</a:t>
            </a:r>
            <a:endParaRPr lang="zh-CN" altLang="en-US" sz="3200" dirty="0">
              <a:latin typeface="仿宋_GB2312"/>
              <a:ea typeface="仿宋_GB2312"/>
              <a:cs typeface="+mn-cs"/>
            </a:endParaRPr>
          </a:p>
        </p:txBody>
      </p:sp>
      <p:sp>
        <p:nvSpPr>
          <p:cNvPr id="245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458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3">
                                            <p:txEl>
                                              <p:charRg st="0" end="19"/>
                                            </p:txEl>
                                          </p:spTgt>
                                        </p:tgtEl>
                                        <p:attrNameLst>
                                          <p:attrName>style.visibility</p:attrName>
                                        </p:attrNameLst>
                                      </p:cBhvr>
                                      <p:to>
                                        <p:strVal val="visible"/>
                                      </p:to>
                                    </p:set>
                                    <p:animEffect transition="in" filter="blinds(horizontal)">
                                      <p:cBhvr>
                                        <p:cTn id="7" dur="500"/>
                                        <p:tgtEl>
                                          <p:spTgt spid="25603">
                                            <p:txEl>
                                              <p:charRg st="0" end="19"/>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5603">
                                            <p:txEl>
                                              <p:charRg st="19" end="24"/>
                                            </p:txEl>
                                          </p:spTgt>
                                        </p:tgtEl>
                                        <p:attrNameLst>
                                          <p:attrName>style.visibility</p:attrName>
                                        </p:attrNameLst>
                                      </p:cBhvr>
                                      <p:to>
                                        <p:strVal val="visible"/>
                                      </p:to>
                                    </p:set>
                                    <p:animEffect transition="in" filter="blinds(horizontal)">
                                      <p:cBhvr>
                                        <p:cTn id="11" dur="500"/>
                                        <p:tgtEl>
                                          <p:spTgt spid="25603">
                                            <p:txEl>
                                              <p:charRg st="19" end="24"/>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5603">
                                            <p:txEl>
                                              <p:charRg st="24" end="29"/>
                                            </p:txEl>
                                          </p:spTgt>
                                        </p:tgtEl>
                                        <p:attrNameLst>
                                          <p:attrName>style.visibility</p:attrName>
                                        </p:attrNameLst>
                                      </p:cBhvr>
                                      <p:to>
                                        <p:strVal val="visible"/>
                                      </p:to>
                                    </p:set>
                                    <p:animEffect transition="in" filter="blinds(horizontal)">
                                      <p:cBhvr>
                                        <p:cTn id="15" dur="500"/>
                                        <p:tgtEl>
                                          <p:spTgt spid="25603">
                                            <p:txEl>
                                              <p:charRg st="24" end="29"/>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5603">
                                            <p:txEl>
                                              <p:charRg st="29" end="34"/>
                                            </p:txEl>
                                          </p:spTgt>
                                        </p:tgtEl>
                                        <p:attrNameLst>
                                          <p:attrName>style.visibility</p:attrName>
                                        </p:attrNameLst>
                                      </p:cBhvr>
                                      <p:to>
                                        <p:strVal val="visible"/>
                                      </p:to>
                                    </p:set>
                                    <p:animEffect transition="in" filter="blinds(horizontal)">
                                      <p:cBhvr>
                                        <p:cTn id="19" dur="500"/>
                                        <p:tgtEl>
                                          <p:spTgt spid="25603">
                                            <p:txEl>
                                              <p:charRg st="29" end="34"/>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5603">
                                            <p:txEl>
                                              <p:charRg st="34" end="42"/>
                                            </p:txEl>
                                          </p:spTgt>
                                        </p:tgtEl>
                                        <p:attrNameLst>
                                          <p:attrName>style.visibility</p:attrName>
                                        </p:attrNameLst>
                                      </p:cBhvr>
                                      <p:to>
                                        <p:strVal val="visible"/>
                                      </p:to>
                                    </p:set>
                                    <p:animEffect transition="in" filter="blinds(horizontal)">
                                      <p:cBhvr>
                                        <p:cTn id="23" dur="500"/>
                                        <p:tgtEl>
                                          <p:spTgt spid="25603">
                                            <p:txEl>
                                              <p:charRg st="34" end="42"/>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5603">
                                            <p:txEl>
                                              <p:charRg st="42" end="61"/>
                                            </p:txEl>
                                          </p:spTgt>
                                        </p:tgtEl>
                                        <p:attrNameLst>
                                          <p:attrName>style.visibility</p:attrName>
                                        </p:attrNameLst>
                                      </p:cBhvr>
                                      <p:to>
                                        <p:strVal val="visible"/>
                                      </p:to>
                                    </p:set>
                                    <p:animEffect transition="in" filter="blinds(horizontal)">
                                      <p:cBhvr>
                                        <p:cTn id="27" dur="500"/>
                                        <p:tgtEl>
                                          <p:spTgt spid="25603">
                                            <p:txEl>
                                              <p:charRg st="42" end="61"/>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5603">
                                            <p:txEl>
                                              <p:charRg st="61" end="77"/>
                                            </p:txEl>
                                          </p:spTgt>
                                        </p:tgtEl>
                                        <p:attrNameLst>
                                          <p:attrName>style.visibility</p:attrName>
                                        </p:attrNameLst>
                                      </p:cBhvr>
                                      <p:to>
                                        <p:strVal val="visible"/>
                                      </p:to>
                                    </p:set>
                                    <p:animEffect transition="in" filter="blinds(horizontal)">
                                      <p:cBhvr>
                                        <p:cTn id="31" dur="500"/>
                                        <p:tgtEl>
                                          <p:spTgt spid="25603">
                                            <p:txEl>
                                              <p:charRg st="61"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574675" y="304800"/>
            <a:ext cx="7237413" cy="819150"/>
          </a:xfrm>
          <a:ln/>
        </p:spPr>
        <p:txBody>
          <a:bodyPr vert="horz" wrap="square" lIns="91440" tIns="45720" rIns="91440" bIns="45720" anchor="b"/>
          <a:p>
            <a:pPr/>
            <a:r>
              <a:rPr lang="zh-CN" altLang="zh-CN" dirty="0">
                <a:solidFill>
                  <a:srgbClr val="0000FF"/>
                </a:solidFill>
                <a:latin typeface="楷体_GB2312"/>
                <a:ea typeface="楷体_GB2312"/>
                <a:cs typeface="+mj-cs"/>
              </a:rPr>
              <a:t>从现实世界到机器世界的过程</a:t>
            </a:r>
            <a:endParaRPr lang="zh-CN" altLang="en-US" dirty="0">
              <a:solidFill>
                <a:srgbClr val="0000FF"/>
              </a:solidFill>
              <a:latin typeface="楷体_GB2312"/>
              <a:ea typeface="楷体_GB2312"/>
              <a:cs typeface="+mj-cs"/>
            </a:endParaRPr>
          </a:p>
        </p:txBody>
      </p:sp>
      <p:sp>
        <p:nvSpPr>
          <p:cNvPr id="2560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5604"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25605" name="Rectangle 4"/>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2050" name="Object 3"/>
          <p:cNvGraphicFramePr>
            <a:graphicFrameLocks noChangeAspect="1"/>
          </p:cNvGraphicFramePr>
          <p:nvPr/>
        </p:nvGraphicFramePr>
        <p:xfrm>
          <a:off x="900113" y="1773238"/>
          <a:ext cx="7499350" cy="3024187"/>
        </p:xfrm>
        <a:graphic>
          <a:graphicData uri="http://schemas.openxmlformats.org/presentationml/2006/ole">
            <mc:AlternateContent xmlns:mc="http://schemas.openxmlformats.org/markup-compatibility/2006">
              <mc:Choice xmlns:v="urn:schemas-microsoft-com:vml" Requires="v">
                <p:oleObj spid="_x0000_s3076" name="" r:id="rId1" imgW="3720465" imgH="1503045" progId="Visio.Drawing.11">
                  <p:embed/>
                </p:oleObj>
              </mc:Choice>
              <mc:Fallback>
                <p:oleObj name="" r:id="rId1" imgW="3720465" imgH="1503045" progId="Visio.Drawing.11">
                  <p:embed/>
                  <p:pic>
                    <p:nvPicPr>
                      <p:cNvPr id="0" name="图片 3075"/>
                      <p:cNvPicPr/>
                      <p:nvPr/>
                    </p:nvPicPr>
                    <p:blipFill>
                      <a:blip r:embed="rId2"/>
                      <a:stretch>
                        <a:fillRect/>
                      </a:stretch>
                    </p:blipFill>
                    <p:spPr>
                      <a:xfrm>
                        <a:off x="900113" y="1773238"/>
                        <a:ext cx="7499350" cy="3024187"/>
                      </a:xfrm>
                      <a:prstGeom prst="rect">
                        <a:avLst/>
                      </a:prstGeom>
                      <a:noFill/>
                      <a:ln w="38100">
                        <a:noFill/>
                        <a:miter/>
                      </a:ln>
                    </p:spPr>
                  </p:pic>
                </p:oleObj>
              </mc:Fallback>
            </mc:AlternateContent>
          </a:graphicData>
        </a:graphic>
      </p:graphicFrame>
      <p:sp>
        <p:nvSpPr>
          <p:cNvPr id="10" name="动作按钮: 后退或前一项 9">
            <a:hlinkClick r:id="rId3" action="ppaction://hlinksldjump" highlightClick="1"/>
          </p:cNvPr>
          <p:cNvSpPr/>
          <p:nvPr/>
        </p:nvSpPr>
        <p:spPr>
          <a:xfrm>
            <a:off x="7092950" y="6308725"/>
            <a:ext cx="863600"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8" name="灯片编号占位符 10"/>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2.2 </a:t>
            </a:r>
            <a:r>
              <a:rPr lang="zh-CN" altLang="zh-CN" dirty="0">
                <a:solidFill>
                  <a:srgbClr val="0000FF"/>
                </a:solidFill>
                <a:latin typeface="楷体_GB2312"/>
                <a:ea typeface="楷体_GB2312"/>
                <a:cs typeface="+mj-cs"/>
              </a:rPr>
              <a:t>概念层数据模型</a:t>
            </a:r>
            <a:endParaRPr lang="zh-CN" altLang="en-US" dirty="0">
              <a:solidFill>
                <a:srgbClr val="0000FF"/>
              </a:solidFill>
              <a:latin typeface="楷体_GB2312"/>
              <a:ea typeface="楷体_GB2312"/>
              <a:cs typeface="+mj-cs"/>
            </a:endParaRPr>
          </a:p>
        </p:txBody>
      </p:sp>
      <p:sp>
        <p:nvSpPr>
          <p:cNvPr id="26627" name="内容占位符 2"/>
          <p:cNvSpPr>
            <a:spLocks noGrp="1"/>
          </p:cNvSpPr>
          <p:nvPr>
            <p:ph idx="1"/>
          </p:nvPr>
        </p:nvSpPr>
        <p:spPr>
          <a:xfrm>
            <a:off x="900113" y="1484313"/>
            <a:ext cx="5327650" cy="2519362"/>
          </a:xfrm>
          <a:ln/>
        </p:spPr>
        <p:txBody>
          <a:bodyPr vert="horz" wrap="square" lIns="91440" tIns="45720" rIns="91440" bIns="45720" anchor="t"/>
          <a:p>
            <a:pPr/>
            <a:r>
              <a:rPr lang="zh-CN" altLang="en-US" sz="4000" dirty="0">
                <a:latin typeface="仿宋_GB2312"/>
                <a:ea typeface="仿宋_GB2312"/>
                <a:cs typeface="+mn-cs"/>
              </a:rPr>
              <a:t>基本概念</a:t>
            </a:r>
            <a:endParaRPr lang="en-US" altLang="zh-CN" sz="4000" dirty="0">
              <a:latin typeface="仿宋_GB2312"/>
              <a:ea typeface="仿宋_GB2312"/>
              <a:cs typeface="+mn-cs"/>
            </a:endParaRPr>
          </a:p>
          <a:p>
            <a:pPr/>
            <a:r>
              <a:rPr lang="zh-CN" altLang="zh-CN" sz="4000" dirty="0">
                <a:latin typeface="仿宋_GB2312"/>
                <a:ea typeface="仿宋_GB2312"/>
                <a:cs typeface="+mn-cs"/>
              </a:rPr>
              <a:t>实体</a:t>
            </a:r>
            <a:r>
              <a:rPr lang="en-US" altLang="zh-CN" sz="4000" dirty="0">
                <a:latin typeface="仿宋_GB2312"/>
                <a:ea typeface="仿宋_GB2312"/>
                <a:cs typeface="+mn-cs"/>
              </a:rPr>
              <a:t>-</a:t>
            </a:r>
            <a:r>
              <a:rPr lang="zh-CN" altLang="zh-CN" sz="4000" dirty="0">
                <a:latin typeface="仿宋_GB2312"/>
                <a:ea typeface="仿宋_GB2312"/>
                <a:cs typeface="+mn-cs"/>
              </a:rPr>
              <a:t>联系模型</a:t>
            </a:r>
            <a:endParaRPr lang="en-US" altLang="zh-CN" sz="4000" dirty="0">
              <a:latin typeface="仿宋_GB2312"/>
              <a:ea typeface="仿宋_GB2312"/>
              <a:cs typeface="+mn-cs"/>
            </a:endParaRPr>
          </a:p>
        </p:txBody>
      </p:sp>
      <p:sp>
        <p:nvSpPr>
          <p:cNvPr id="266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6629"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627">
                                            <p:txEl>
                                              <p:charRg st="0" end="5"/>
                                            </p:txEl>
                                          </p:spTgt>
                                        </p:tgtEl>
                                        <p:attrNameLst>
                                          <p:attrName>style.visibility</p:attrName>
                                        </p:attrNameLst>
                                      </p:cBhvr>
                                      <p:to>
                                        <p:strVal val="visible"/>
                                      </p:to>
                                    </p:set>
                                    <p:animEffect transition="in" filter="blinds(horizontal)">
                                      <p:cBhvr>
                                        <p:cTn id="7" dur="500"/>
                                        <p:tgtEl>
                                          <p:spTgt spid="26627">
                                            <p:txEl>
                                              <p:charRg st="0" end="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6627">
                                            <p:txEl>
                                              <p:charRg st="5" end="13"/>
                                            </p:txEl>
                                          </p:spTgt>
                                        </p:tgtEl>
                                        <p:attrNameLst>
                                          <p:attrName>style.visibility</p:attrName>
                                        </p:attrNameLst>
                                      </p:cBhvr>
                                      <p:to>
                                        <p:strVal val="visible"/>
                                      </p:to>
                                    </p:set>
                                    <p:animEffect transition="in" filter="blinds(horizontal)">
                                      <p:cBhvr>
                                        <p:cTn id="11" dur="500"/>
                                        <p:tgtEl>
                                          <p:spTgt spid="26627">
                                            <p:txEl>
                                              <p:charRg st="5"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基本概念</a:t>
            </a:r>
            <a:endParaRPr lang="zh-CN" altLang="en-US" dirty="0">
              <a:solidFill>
                <a:srgbClr val="0000FF"/>
              </a:solidFill>
              <a:latin typeface="楷体_GB2312"/>
              <a:ea typeface="楷体_GB2312"/>
              <a:cs typeface="+mj-cs"/>
            </a:endParaRPr>
          </a:p>
        </p:txBody>
      </p:sp>
      <p:sp>
        <p:nvSpPr>
          <p:cNvPr id="27651" name="内容占位符 2"/>
          <p:cNvSpPr>
            <a:spLocks noGrp="1"/>
          </p:cNvSpPr>
          <p:nvPr>
            <p:ph idx="1"/>
          </p:nvPr>
        </p:nvSpPr>
        <p:spPr>
          <a:xfrm>
            <a:off x="323850" y="1341438"/>
            <a:ext cx="8496300" cy="4751387"/>
          </a:xfrm>
          <a:ln/>
        </p:spPr>
        <p:txBody>
          <a:bodyPr vert="horz" wrap="square" lIns="91440" tIns="45720" rIns="91440" bIns="45720" anchor="t"/>
          <a:p>
            <a:pPr/>
            <a:r>
              <a:rPr lang="zh-CN" altLang="zh-CN" sz="3400" dirty="0">
                <a:latin typeface="仿宋_GB2312"/>
                <a:ea typeface="仿宋_GB2312"/>
                <a:cs typeface="+mn-cs"/>
              </a:rPr>
              <a:t>概念层数据模型是指抽象现实系统中有应用价值的元素及其关联关系，反映现实系统中有应用价值的信息结构，并且不依赖于数据的组织层数据模型。</a:t>
            </a:r>
            <a:endParaRPr lang="en-US" altLang="zh-CN" sz="3400" dirty="0">
              <a:latin typeface="仿宋_GB2312"/>
              <a:ea typeface="仿宋_GB2312"/>
              <a:cs typeface="+mn-cs"/>
            </a:endParaRPr>
          </a:p>
          <a:p>
            <a:pPr/>
            <a:r>
              <a:rPr lang="zh-CN" altLang="zh-CN" sz="3400" dirty="0">
                <a:latin typeface="仿宋_GB2312"/>
                <a:ea typeface="仿宋_GB2312"/>
                <a:cs typeface="+mn-cs"/>
              </a:rPr>
              <a:t>用于对信息世界建模，是现实世界到信息世界的</a:t>
            </a:r>
            <a:r>
              <a:rPr lang="zh-CN" altLang="zh-CN" sz="3400" dirty="0">
                <a:solidFill>
                  <a:srgbClr val="FF0000"/>
                </a:solidFill>
                <a:latin typeface="仿宋_GB2312"/>
                <a:ea typeface="仿宋_GB2312"/>
                <a:cs typeface="+mn-cs"/>
              </a:rPr>
              <a:t>第一层抽象</a:t>
            </a:r>
            <a:r>
              <a:rPr lang="zh-CN" altLang="zh-CN" sz="3400" dirty="0">
                <a:latin typeface="仿宋_GB2312"/>
                <a:ea typeface="仿宋_GB2312"/>
                <a:cs typeface="+mn-cs"/>
              </a:rPr>
              <a:t>，是数据库设计人员进行数据库</a:t>
            </a:r>
            <a:r>
              <a:rPr lang="zh-CN" altLang="zh-CN" sz="3400" dirty="0">
                <a:solidFill>
                  <a:srgbClr val="FF0000"/>
                </a:solidFill>
                <a:latin typeface="仿宋_GB2312"/>
                <a:ea typeface="仿宋_GB2312"/>
                <a:cs typeface="+mn-cs"/>
              </a:rPr>
              <a:t>设计</a:t>
            </a:r>
            <a:r>
              <a:rPr lang="zh-CN" altLang="zh-CN" sz="3400" dirty="0">
                <a:latin typeface="仿宋_GB2312"/>
                <a:ea typeface="仿宋_GB2312"/>
                <a:cs typeface="+mn-cs"/>
              </a:rPr>
              <a:t>的</a:t>
            </a:r>
            <a:r>
              <a:rPr lang="zh-CN" altLang="zh-CN" sz="3400" dirty="0">
                <a:solidFill>
                  <a:srgbClr val="FF0000"/>
                </a:solidFill>
                <a:latin typeface="仿宋_GB2312"/>
                <a:ea typeface="仿宋_GB2312"/>
                <a:cs typeface="+mn-cs"/>
              </a:rPr>
              <a:t>工具</a:t>
            </a:r>
            <a:r>
              <a:rPr lang="zh-CN" altLang="zh-CN" sz="3400" dirty="0">
                <a:latin typeface="仿宋_GB2312"/>
                <a:ea typeface="仿宋_GB2312"/>
                <a:cs typeface="+mn-cs"/>
              </a:rPr>
              <a:t>，也是数据库设计人员和业务领域的用户之间进行</a:t>
            </a:r>
            <a:r>
              <a:rPr lang="zh-CN" altLang="zh-CN" sz="3400" dirty="0">
                <a:solidFill>
                  <a:srgbClr val="FF0000"/>
                </a:solidFill>
                <a:latin typeface="仿宋_GB2312"/>
                <a:ea typeface="仿宋_GB2312"/>
                <a:cs typeface="+mn-cs"/>
              </a:rPr>
              <a:t>交流</a:t>
            </a:r>
            <a:r>
              <a:rPr lang="zh-CN" altLang="zh-CN" sz="3400" dirty="0">
                <a:latin typeface="仿宋_GB2312"/>
                <a:ea typeface="仿宋_GB2312"/>
                <a:cs typeface="+mn-cs"/>
              </a:rPr>
              <a:t>的</a:t>
            </a:r>
            <a:r>
              <a:rPr lang="zh-CN" altLang="zh-CN" sz="3400" dirty="0">
                <a:solidFill>
                  <a:srgbClr val="FF0000"/>
                </a:solidFill>
                <a:latin typeface="仿宋_GB2312"/>
                <a:ea typeface="仿宋_GB2312"/>
                <a:cs typeface="+mn-cs"/>
              </a:rPr>
              <a:t>工具</a:t>
            </a:r>
            <a:r>
              <a:rPr lang="zh-CN" altLang="en-US" sz="3400" dirty="0">
                <a:latin typeface="仿宋_GB2312"/>
                <a:ea typeface="仿宋_GB2312"/>
                <a:cs typeface="+mn-cs"/>
              </a:rPr>
              <a:t>。</a:t>
            </a:r>
            <a:endParaRPr lang="zh-CN" altLang="en-US" sz="3400" dirty="0">
              <a:latin typeface="仿宋_GB2312"/>
              <a:ea typeface="仿宋_GB2312"/>
              <a:cs typeface="+mn-cs"/>
            </a:endParaRPr>
          </a:p>
          <a:p>
            <a:pPr/>
            <a:endParaRPr lang="zh-CN" altLang="en-US" sz="3400" dirty="0">
              <a:latin typeface="仿宋_GB2312"/>
              <a:ea typeface="仿宋_GB2312"/>
              <a:cs typeface="+mn-cs"/>
            </a:endParaRPr>
          </a:p>
        </p:txBody>
      </p:sp>
      <p:sp>
        <p:nvSpPr>
          <p:cNvPr id="276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765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651">
                                            <p:txEl>
                                              <p:charRg st="0" end="67"/>
                                            </p:txEl>
                                          </p:spTgt>
                                        </p:tgtEl>
                                        <p:attrNameLst>
                                          <p:attrName>style.visibility</p:attrName>
                                        </p:attrNameLst>
                                      </p:cBhvr>
                                      <p:to>
                                        <p:strVal val="visible"/>
                                      </p:to>
                                    </p:set>
                                    <p:animEffect transition="in" filter="blinds(horizontal)">
                                      <p:cBhvr>
                                        <p:cTn id="7" dur="500"/>
                                        <p:tgtEl>
                                          <p:spTgt spid="27651">
                                            <p:txEl>
                                              <p:charRg st="0" end="67"/>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7651">
                                            <p:txEl>
                                              <p:charRg st="67" end="141"/>
                                            </p:txEl>
                                          </p:spTgt>
                                        </p:tgtEl>
                                        <p:attrNameLst>
                                          <p:attrName>style.visibility</p:attrName>
                                        </p:attrNameLst>
                                      </p:cBhvr>
                                      <p:to>
                                        <p:strVal val="visible"/>
                                      </p:to>
                                    </p:set>
                                    <p:animEffect transition="in" filter="blinds(horizontal)">
                                      <p:cBhvr>
                                        <p:cTn id="11" dur="500"/>
                                        <p:tgtEl>
                                          <p:spTgt spid="27651">
                                            <p:txEl>
                                              <p:charRg st="67" end="1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基本概念（续）</a:t>
            </a:r>
            <a:endParaRPr lang="zh-CN" altLang="en-US" dirty="0">
              <a:solidFill>
                <a:srgbClr val="0000FF"/>
              </a:solidFill>
              <a:latin typeface="楷体_GB2312"/>
              <a:ea typeface="楷体_GB2312"/>
              <a:cs typeface="+mj-cs"/>
            </a:endParaRPr>
          </a:p>
        </p:txBody>
      </p:sp>
      <p:sp>
        <p:nvSpPr>
          <p:cNvPr id="28675" name="内容占位符 2"/>
          <p:cNvSpPr>
            <a:spLocks noGrp="1"/>
          </p:cNvSpPr>
          <p:nvPr>
            <p:ph idx="1"/>
          </p:nvPr>
        </p:nvSpPr>
        <p:spPr>
          <a:xfrm>
            <a:off x="468313" y="1268413"/>
            <a:ext cx="8207375" cy="4824412"/>
          </a:xfrm>
          <a:ln/>
        </p:spPr>
        <p:txBody>
          <a:bodyPr vert="horz" wrap="square" lIns="91440" tIns="45720" rIns="91440" bIns="45720" anchor="t"/>
          <a:p>
            <a:pPr>
              <a:lnSpc>
                <a:spcPct val="100000"/>
              </a:lnSpc>
            </a:pPr>
            <a:r>
              <a:rPr lang="zh-CN" altLang="en-US" sz="3200" dirty="0">
                <a:latin typeface="仿宋_GB2312"/>
                <a:ea typeface="仿宋_GB2312"/>
                <a:cs typeface="+mn-cs"/>
              </a:rPr>
              <a:t>概念层数据</a:t>
            </a:r>
            <a:r>
              <a:rPr lang="zh-CN" altLang="zh-CN" sz="3200" dirty="0">
                <a:latin typeface="仿宋_GB2312"/>
                <a:ea typeface="仿宋_GB2312"/>
                <a:cs typeface="+mn-cs"/>
              </a:rPr>
              <a:t>模型应该</a:t>
            </a:r>
            <a:r>
              <a:rPr lang="zh-CN" altLang="en-US" sz="3200" dirty="0">
                <a:latin typeface="仿宋_GB2312"/>
                <a:ea typeface="仿宋_GB2312"/>
                <a:cs typeface="+mn-cs"/>
              </a:rPr>
              <a:t>：</a:t>
            </a:r>
            <a:endParaRPr lang="en-US" altLang="zh-CN" sz="3200" dirty="0">
              <a:latin typeface="仿宋_GB2312"/>
              <a:ea typeface="仿宋_GB2312"/>
              <a:cs typeface="+mn-cs"/>
            </a:endParaRPr>
          </a:p>
          <a:p>
            <a:pPr lvl="1">
              <a:lnSpc>
                <a:spcPct val="100000"/>
              </a:lnSpc>
            </a:pPr>
            <a:r>
              <a:rPr lang="zh-CN" altLang="zh-CN" sz="3000" dirty="0">
                <a:latin typeface="仿宋_GB2312"/>
                <a:ea typeface="仿宋_GB2312"/>
              </a:rPr>
              <a:t>具有较强的语义表达能力；</a:t>
            </a:r>
            <a:endParaRPr lang="en-US" altLang="zh-CN" sz="3000" dirty="0">
              <a:latin typeface="仿宋_GB2312"/>
              <a:ea typeface="仿宋_GB2312"/>
            </a:endParaRPr>
          </a:p>
          <a:p>
            <a:pPr lvl="1">
              <a:lnSpc>
                <a:spcPct val="100000"/>
              </a:lnSpc>
            </a:pPr>
            <a:r>
              <a:rPr lang="zh-CN" altLang="zh-CN" sz="3000" dirty="0">
                <a:latin typeface="仿宋_GB2312"/>
                <a:ea typeface="仿宋_GB2312"/>
              </a:rPr>
              <a:t>能够方便、直接地表达应用中的各种语义知识</a:t>
            </a:r>
            <a:endParaRPr lang="en-US" altLang="zh-CN" sz="3000" dirty="0">
              <a:latin typeface="仿宋_GB2312"/>
              <a:ea typeface="仿宋_GB2312"/>
            </a:endParaRPr>
          </a:p>
          <a:p>
            <a:pPr lvl="1">
              <a:lnSpc>
                <a:spcPct val="100000"/>
              </a:lnSpc>
            </a:pPr>
            <a:r>
              <a:rPr lang="zh-CN" altLang="zh-CN" sz="3000" dirty="0">
                <a:latin typeface="仿宋_GB2312"/>
                <a:ea typeface="仿宋_GB2312"/>
              </a:rPr>
              <a:t>简单、清晰</a:t>
            </a:r>
            <a:r>
              <a:rPr lang="zh-CN" altLang="en-US" sz="3000" dirty="0">
                <a:latin typeface="仿宋_GB2312"/>
                <a:ea typeface="仿宋_GB2312"/>
              </a:rPr>
              <a:t>，</a:t>
            </a:r>
            <a:r>
              <a:rPr lang="zh-CN" altLang="zh-CN" sz="3000" dirty="0">
                <a:latin typeface="仿宋_GB2312"/>
                <a:ea typeface="仿宋_GB2312"/>
              </a:rPr>
              <a:t>易于被用户理解</a:t>
            </a:r>
            <a:r>
              <a:rPr lang="zh-CN" altLang="en-US" sz="3000" dirty="0">
                <a:latin typeface="仿宋_GB2312"/>
                <a:ea typeface="仿宋_GB2312"/>
              </a:rPr>
              <a:t>。</a:t>
            </a:r>
            <a:endParaRPr lang="en-US" altLang="zh-CN" sz="3000" dirty="0">
              <a:latin typeface="仿宋_GB2312"/>
              <a:ea typeface="仿宋_GB2312"/>
            </a:endParaRPr>
          </a:p>
          <a:p>
            <a:pPr>
              <a:lnSpc>
                <a:spcPct val="100000"/>
              </a:lnSpc>
            </a:pPr>
            <a:r>
              <a:rPr lang="zh-CN" altLang="zh-CN" sz="3200" dirty="0">
                <a:latin typeface="仿宋_GB2312"/>
                <a:ea typeface="仿宋_GB2312"/>
                <a:cs typeface="+mn-cs"/>
              </a:rPr>
              <a:t>是面向用户、面向现实世界的数据模型，与具体的</a:t>
            </a:r>
            <a:r>
              <a:rPr lang="en-US" altLang="zh-CN" sz="3200" dirty="0">
                <a:latin typeface="仿宋_GB2312"/>
                <a:ea typeface="仿宋_GB2312"/>
                <a:cs typeface="+mn-cs"/>
              </a:rPr>
              <a:t>DBMS</a:t>
            </a:r>
            <a:r>
              <a:rPr lang="zh-CN" altLang="zh-CN" sz="3200" dirty="0">
                <a:latin typeface="仿宋_GB2312"/>
                <a:ea typeface="仿宋_GB2312"/>
                <a:cs typeface="+mn-cs"/>
              </a:rPr>
              <a:t>无关</a:t>
            </a:r>
            <a:r>
              <a:rPr lang="zh-CN" altLang="en-US" sz="3200" dirty="0">
                <a:latin typeface="仿宋_GB2312"/>
                <a:ea typeface="仿宋_GB2312"/>
                <a:cs typeface="+mn-cs"/>
              </a:rPr>
              <a:t>。</a:t>
            </a:r>
            <a:endParaRPr lang="en-US" altLang="zh-CN" sz="3200" dirty="0">
              <a:latin typeface="仿宋_GB2312"/>
              <a:ea typeface="仿宋_GB2312"/>
              <a:cs typeface="+mn-cs"/>
            </a:endParaRPr>
          </a:p>
          <a:p>
            <a:pPr>
              <a:lnSpc>
                <a:spcPct val="100000"/>
              </a:lnSpc>
            </a:pPr>
            <a:r>
              <a:rPr lang="zh-CN" altLang="zh-CN" sz="3200" dirty="0">
                <a:latin typeface="仿宋_GB2312"/>
                <a:ea typeface="仿宋_GB2312"/>
                <a:cs typeface="+mn-cs"/>
              </a:rPr>
              <a:t>常用</a:t>
            </a:r>
            <a:r>
              <a:rPr lang="zh-CN" altLang="en-US" sz="3200" dirty="0">
                <a:latin typeface="仿宋_GB2312"/>
                <a:ea typeface="仿宋_GB2312"/>
                <a:cs typeface="+mn-cs"/>
              </a:rPr>
              <a:t>概念模型：</a:t>
            </a:r>
            <a:r>
              <a:rPr lang="zh-CN" altLang="zh-CN" sz="3200" dirty="0">
                <a:solidFill>
                  <a:srgbClr val="FF0000"/>
                </a:solidFill>
                <a:latin typeface="仿宋_GB2312"/>
                <a:ea typeface="仿宋_GB2312"/>
                <a:cs typeface="+mn-cs"/>
              </a:rPr>
              <a:t>实体</a:t>
            </a:r>
            <a:r>
              <a:rPr lang="en-US" altLang="zh-CN" sz="3200" dirty="0">
                <a:solidFill>
                  <a:srgbClr val="FF0000"/>
                </a:solidFill>
                <a:latin typeface="仿宋_GB2312"/>
                <a:ea typeface="仿宋_GB2312"/>
                <a:cs typeface="+mn-cs"/>
              </a:rPr>
              <a:t>-</a:t>
            </a:r>
            <a:r>
              <a:rPr lang="zh-CN" altLang="zh-CN" sz="3200" dirty="0">
                <a:solidFill>
                  <a:srgbClr val="FF0000"/>
                </a:solidFill>
                <a:latin typeface="仿宋_GB2312"/>
                <a:ea typeface="仿宋_GB2312"/>
                <a:cs typeface="+mn-cs"/>
              </a:rPr>
              <a:t>联系模型</a:t>
            </a:r>
            <a:r>
              <a:rPr lang="zh-CN" altLang="zh-CN" sz="3200" dirty="0">
                <a:latin typeface="仿宋_GB2312"/>
                <a:ea typeface="仿宋_GB2312"/>
                <a:cs typeface="+mn-cs"/>
              </a:rPr>
              <a:t>、</a:t>
            </a:r>
            <a:r>
              <a:rPr lang="zh-CN" altLang="zh-CN" sz="3200" dirty="0">
                <a:solidFill>
                  <a:srgbClr val="FF0000"/>
                </a:solidFill>
                <a:latin typeface="仿宋_GB2312"/>
                <a:ea typeface="仿宋_GB2312"/>
                <a:cs typeface="+mn-cs"/>
              </a:rPr>
              <a:t>语义对象模型</a:t>
            </a:r>
            <a:endParaRPr lang="zh-CN" altLang="en-US" sz="3200" dirty="0">
              <a:solidFill>
                <a:srgbClr val="FF0000"/>
              </a:solidFill>
              <a:latin typeface="仿宋_GB2312"/>
              <a:ea typeface="仿宋_GB2312"/>
              <a:cs typeface="+mn-cs"/>
            </a:endParaRPr>
          </a:p>
        </p:txBody>
      </p:sp>
      <p:sp>
        <p:nvSpPr>
          <p:cNvPr id="286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867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675">
                                            <p:txEl>
                                              <p:charRg st="0" end="11"/>
                                            </p:txEl>
                                          </p:spTgt>
                                        </p:tgtEl>
                                        <p:attrNameLst>
                                          <p:attrName>style.visibility</p:attrName>
                                        </p:attrNameLst>
                                      </p:cBhvr>
                                      <p:to>
                                        <p:strVal val="visible"/>
                                      </p:to>
                                    </p:set>
                                    <p:animEffect transition="in" filter="blinds(horizontal)">
                                      <p:cBhvr>
                                        <p:cTn id="7" dur="500"/>
                                        <p:tgtEl>
                                          <p:spTgt spid="28675">
                                            <p:txEl>
                                              <p:charRg st="0" end="1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5">
                                            <p:txEl>
                                              <p:charRg st="11" end="24"/>
                                            </p:txEl>
                                          </p:spTgt>
                                        </p:tgtEl>
                                        <p:attrNameLst>
                                          <p:attrName>style.visibility</p:attrName>
                                        </p:attrNameLst>
                                      </p:cBhvr>
                                      <p:to>
                                        <p:strVal val="visible"/>
                                      </p:to>
                                    </p:set>
                                    <p:animEffect transition="in" filter="blinds(horizontal)">
                                      <p:cBhvr>
                                        <p:cTn id="11" dur="500"/>
                                        <p:tgtEl>
                                          <p:spTgt spid="28675">
                                            <p:txEl>
                                              <p:charRg st="11" end="24"/>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8675">
                                            <p:txEl>
                                              <p:charRg st="24" end="45"/>
                                            </p:txEl>
                                          </p:spTgt>
                                        </p:tgtEl>
                                        <p:attrNameLst>
                                          <p:attrName>style.visibility</p:attrName>
                                        </p:attrNameLst>
                                      </p:cBhvr>
                                      <p:to>
                                        <p:strVal val="visible"/>
                                      </p:to>
                                    </p:set>
                                    <p:animEffect transition="in" filter="blinds(horizontal)">
                                      <p:cBhvr>
                                        <p:cTn id="15" dur="500"/>
                                        <p:tgtEl>
                                          <p:spTgt spid="28675">
                                            <p:txEl>
                                              <p:charRg st="24" end="4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8675">
                                            <p:txEl>
                                              <p:charRg st="45" end="60"/>
                                            </p:txEl>
                                          </p:spTgt>
                                        </p:tgtEl>
                                        <p:attrNameLst>
                                          <p:attrName>style.visibility</p:attrName>
                                        </p:attrNameLst>
                                      </p:cBhvr>
                                      <p:to>
                                        <p:strVal val="visible"/>
                                      </p:to>
                                    </p:set>
                                    <p:animEffect transition="in" filter="blinds(horizontal)">
                                      <p:cBhvr>
                                        <p:cTn id="19" dur="500"/>
                                        <p:tgtEl>
                                          <p:spTgt spid="28675">
                                            <p:txEl>
                                              <p:charRg st="45" end="60"/>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8675">
                                            <p:txEl>
                                              <p:charRg st="60" end="90"/>
                                            </p:txEl>
                                          </p:spTgt>
                                        </p:tgtEl>
                                        <p:attrNameLst>
                                          <p:attrName>style.visibility</p:attrName>
                                        </p:attrNameLst>
                                      </p:cBhvr>
                                      <p:to>
                                        <p:strVal val="visible"/>
                                      </p:to>
                                    </p:set>
                                    <p:animEffect transition="in" filter="blinds(horizontal)">
                                      <p:cBhvr>
                                        <p:cTn id="23" dur="500"/>
                                        <p:tgtEl>
                                          <p:spTgt spid="28675">
                                            <p:txEl>
                                              <p:charRg st="60" end="90"/>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8675">
                                            <p:txEl>
                                              <p:charRg st="90" end="112"/>
                                            </p:txEl>
                                          </p:spTgt>
                                        </p:tgtEl>
                                        <p:attrNameLst>
                                          <p:attrName>style.visibility</p:attrName>
                                        </p:attrNameLst>
                                      </p:cBhvr>
                                      <p:to>
                                        <p:strVal val="visible"/>
                                      </p:to>
                                    </p:set>
                                    <p:animEffect transition="in" filter="blinds(horizontal)">
                                      <p:cBhvr>
                                        <p:cTn id="27" dur="500"/>
                                        <p:tgtEl>
                                          <p:spTgt spid="28675">
                                            <p:txEl>
                                              <p:charRg st="90"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实体</a:t>
            </a:r>
            <a:r>
              <a:rPr lang="en-US" altLang="zh-CN" dirty="0">
                <a:solidFill>
                  <a:srgbClr val="0000FF"/>
                </a:solidFill>
                <a:latin typeface="楷体_GB2312"/>
                <a:ea typeface="楷体_GB2312"/>
                <a:cs typeface="+mj-cs"/>
              </a:rPr>
              <a:t>-</a:t>
            </a:r>
            <a:r>
              <a:rPr lang="zh-CN" altLang="zh-CN" dirty="0">
                <a:solidFill>
                  <a:srgbClr val="0000FF"/>
                </a:solidFill>
                <a:latin typeface="楷体_GB2312"/>
                <a:ea typeface="楷体_GB2312"/>
                <a:cs typeface="+mj-cs"/>
              </a:rPr>
              <a:t>联系模型</a:t>
            </a:r>
            <a:endParaRPr lang="zh-CN" altLang="en-US" dirty="0">
              <a:solidFill>
                <a:srgbClr val="0000FF"/>
              </a:solidFill>
              <a:latin typeface="楷体_GB2312"/>
              <a:ea typeface="楷体_GB2312"/>
              <a:cs typeface="+mj-cs"/>
            </a:endParaRPr>
          </a:p>
        </p:txBody>
      </p:sp>
      <p:sp>
        <p:nvSpPr>
          <p:cNvPr id="29699" name="内容占位符 2"/>
          <p:cNvSpPr>
            <a:spLocks noGrp="1"/>
          </p:cNvSpPr>
          <p:nvPr>
            <p:ph idx="1"/>
          </p:nvPr>
        </p:nvSpPr>
        <p:spPr>
          <a:xfrm>
            <a:off x="468313" y="1412875"/>
            <a:ext cx="8207375" cy="4679950"/>
          </a:xfrm>
          <a:ln/>
        </p:spPr>
        <p:txBody>
          <a:bodyPr vert="horz" wrap="square" lIns="91440" tIns="45720" rIns="91440" bIns="45720" anchor="t"/>
          <a:p>
            <a:pPr/>
            <a:r>
              <a:rPr lang="zh-CN" altLang="en-US" dirty="0">
                <a:latin typeface="仿宋_GB2312"/>
                <a:ea typeface="仿宋_GB2312"/>
                <a:cs typeface="+mn-cs"/>
              </a:rPr>
              <a:t>由</a:t>
            </a:r>
            <a:r>
              <a:rPr lang="en-US" altLang="zh-CN" dirty="0">
                <a:latin typeface="仿宋_GB2312"/>
                <a:ea typeface="仿宋_GB2312"/>
                <a:cs typeface="+mn-cs"/>
              </a:rPr>
              <a:t>P. P. S. Chen</a:t>
            </a:r>
            <a:r>
              <a:rPr lang="zh-CN" altLang="zh-CN" dirty="0">
                <a:latin typeface="仿宋_GB2312"/>
                <a:ea typeface="仿宋_GB2312"/>
                <a:cs typeface="+mn-cs"/>
              </a:rPr>
              <a:t>于</a:t>
            </a:r>
            <a:r>
              <a:rPr lang="en-US" altLang="zh-CN" dirty="0">
                <a:latin typeface="仿宋_GB2312"/>
                <a:ea typeface="仿宋_GB2312"/>
                <a:cs typeface="+mn-cs"/>
              </a:rPr>
              <a:t>1976</a:t>
            </a:r>
            <a:r>
              <a:rPr lang="zh-CN" altLang="zh-CN" dirty="0">
                <a:latin typeface="仿宋_GB2312"/>
                <a:ea typeface="仿宋_GB2312"/>
                <a:cs typeface="+mn-cs"/>
              </a:rPr>
              <a:t>年提出</a:t>
            </a:r>
            <a:r>
              <a:rPr lang="zh-CN" altLang="en-US" dirty="0">
                <a:latin typeface="仿宋_GB2312"/>
                <a:ea typeface="仿宋_GB2312"/>
                <a:cs typeface="+mn-cs"/>
              </a:rPr>
              <a:t>，</a:t>
            </a:r>
            <a:r>
              <a:rPr lang="zh-CN" altLang="zh-CN" dirty="0">
                <a:latin typeface="仿宋_GB2312"/>
                <a:ea typeface="仿宋_GB2312"/>
                <a:cs typeface="+mn-cs"/>
              </a:rPr>
              <a:t>即通常所说的</a:t>
            </a:r>
            <a:r>
              <a:rPr lang="en-US" altLang="zh-CN" dirty="0">
                <a:latin typeface="仿宋_GB2312"/>
                <a:ea typeface="仿宋_GB2312"/>
                <a:cs typeface="+mn-cs"/>
              </a:rPr>
              <a:t>E-R</a:t>
            </a:r>
            <a:r>
              <a:rPr lang="zh-CN" altLang="zh-CN" dirty="0">
                <a:latin typeface="仿宋_GB2312"/>
                <a:ea typeface="仿宋_GB2312"/>
                <a:cs typeface="+mn-cs"/>
              </a:rPr>
              <a:t>方法。</a:t>
            </a:r>
            <a:endParaRPr lang="en-US" altLang="zh-CN" dirty="0">
              <a:latin typeface="仿宋_GB2312"/>
              <a:ea typeface="仿宋_GB2312"/>
              <a:cs typeface="+mn-cs"/>
            </a:endParaRPr>
          </a:p>
          <a:p>
            <a:pPr/>
            <a:r>
              <a:rPr lang="zh-CN" altLang="zh-CN" dirty="0">
                <a:latin typeface="仿宋_GB2312"/>
                <a:ea typeface="仿宋_GB2312"/>
                <a:cs typeface="+mn-cs"/>
              </a:rPr>
              <a:t>这种方法由于简单、实用，因此得到了广泛的应用，也是目前描述信息结构最常用的方法。</a:t>
            </a:r>
            <a:endParaRPr lang="en-US" altLang="zh-CN" dirty="0">
              <a:latin typeface="仿宋_GB2312"/>
              <a:ea typeface="仿宋_GB2312"/>
              <a:cs typeface="+mn-cs"/>
            </a:endParaRPr>
          </a:p>
          <a:p>
            <a:pPr/>
            <a:r>
              <a:rPr lang="zh-CN" altLang="zh-CN" dirty="0">
                <a:latin typeface="仿宋_GB2312"/>
                <a:ea typeface="仿宋_GB2312"/>
                <a:cs typeface="+mn-cs"/>
              </a:rPr>
              <a:t>实体</a:t>
            </a:r>
            <a:r>
              <a:rPr lang="en-US" altLang="zh-CN" dirty="0">
                <a:latin typeface="仿宋_GB2312"/>
                <a:ea typeface="仿宋_GB2312"/>
                <a:cs typeface="+mn-cs"/>
              </a:rPr>
              <a:t>-</a:t>
            </a:r>
            <a:r>
              <a:rPr lang="zh-CN" altLang="zh-CN" dirty="0">
                <a:latin typeface="仿宋_GB2312"/>
                <a:ea typeface="仿宋_GB2312"/>
                <a:cs typeface="+mn-cs"/>
              </a:rPr>
              <a:t>联系方法使用的工具称为</a:t>
            </a:r>
            <a:r>
              <a:rPr lang="en-US" altLang="zh-CN" dirty="0">
                <a:solidFill>
                  <a:srgbClr val="FF0000"/>
                </a:solidFill>
                <a:latin typeface="仿宋_GB2312"/>
                <a:ea typeface="仿宋_GB2312"/>
                <a:cs typeface="+mn-cs"/>
              </a:rPr>
              <a:t>E-R</a:t>
            </a:r>
            <a:r>
              <a:rPr lang="zh-CN" altLang="zh-CN" dirty="0">
                <a:solidFill>
                  <a:srgbClr val="FF0000"/>
                </a:solidFill>
                <a:latin typeface="仿宋_GB2312"/>
                <a:ea typeface="仿宋_GB2312"/>
                <a:cs typeface="+mn-cs"/>
              </a:rPr>
              <a:t>图</a:t>
            </a:r>
            <a:endParaRPr lang="en-US" altLang="zh-CN" dirty="0">
              <a:solidFill>
                <a:srgbClr val="FF0000"/>
              </a:solidFill>
              <a:latin typeface="仿宋_GB2312"/>
              <a:ea typeface="仿宋_GB2312"/>
              <a:cs typeface="+mn-cs"/>
            </a:endParaRPr>
          </a:p>
          <a:p>
            <a:pPr/>
            <a:r>
              <a:rPr lang="zh-CN" altLang="zh-CN" dirty="0">
                <a:latin typeface="仿宋_GB2312"/>
                <a:ea typeface="仿宋_GB2312"/>
                <a:cs typeface="+mn-cs"/>
              </a:rPr>
              <a:t>也把这种描述结果称为</a:t>
            </a:r>
            <a:r>
              <a:rPr lang="en-US" altLang="zh-CN" dirty="0">
                <a:solidFill>
                  <a:srgbClr val="FF0000"/>
                </a:solidFill>
                <a:latin typeface="仿宋_GB2312"/>
                <a:ea typeface="仿宋_GB2312"/>
                <a:cs typeface="+mn-cs"/>
              </a:rPr>
              <a:t>E-R</a:t>
            </a:r>
            <a:r>
              <a:rPr lang="zh-CN" altLang="zh-CN" dirty="0">
                <a:solidFill>
                  <a:srgbClr val="FF0000"/>
                </a:solidFill>
                <a:latin typeface="仿宋_GB2312"/>
                <a:ea typeface="仿宋_GB2312"/>
                <a:cs typeface="+mn-cs"/>
              </a:rPr>
              <a:t>模型</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297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970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699">
                                            <p:txEl>
                                              <p:charRg st="0" end="36"/>
                                            </p:txEl>
                                          </p:spTgt>
                                        </p:tgtEl>
                                        <p:attrNameLst>
                                          <p:attrName>style.visibility</p:attrName>
                                        </p:attrNameLst>
                                      </p:cBhvr>
                                      <p:to>
                                        <p:strVal val="visible"/>
                                      </p:to>
                                    </p:set>
                                    <p:animEffect transition="in" filter="blinds(horizontal)">
                                      <p:cBhvr>
                                        <p:cTn id="7" dur="500"/>
                                        <p:tgtEl>
                                          <p:spTgt spid="29699">
                                            <p:txEl>
                                              <p:charRg st="0" end="36"/>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9699">
                                            <p:txEl>
                                              <p:charRg st="36" end="77"/>
                                            </p:txEl>
                                          </p:spTgt>
                                        </p:tgtEl>
                                        <p:attrNameLst>
                                          <p:attrName>style.visibility</p:attrName>
                                        </p:attrNameLst>
                                      </p:cBhvr>
                                      <p:to>
                                        <p:strVal val="visible"/>
                                      </p:to>
                                    </p:set>
                                    <p:animEffect transition="in" filter="blinds(horizontal)">
                                      <p:cBhvr>
                                        <p:cTn id="11" dur="500"/>
                                        <p:tgtEl>
                                          <p:spTgt spid="29699">
                                            <p:txEl>
                                              <p:charRg st="36" end="77"/>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9699">
                                            <p:txEl>
                                              <p:charRg st="77" end="96"/>
                                            </p:txEl>
                                          </p:spTgt>
                                        </p:tgtEl>
                                        <p:attrNameLst>
                                          <p:attrName>style.visibility</p:attrName>
                                        </p:attrNameLst>
                                      </p:cBhvr>
                                      <p:to>
                                        <p:strVal val="visible"/>
                                      </p:to>
                                    </p:set>
                                    <p:animEffect transition="in" filter="blinds(horizontal)">
                                      <p:cBhvr>
                                        <p:cTn id="15" dur="500"/>
                                        <p:tgtEl>
                                          <p:spTgt spid="29699">
                                            <p:txEl>
                                              <p:charRg st="77" end="96"/>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9699">
                                            <p:txEl>
                                              <p:charRg st="96" end="113"/>
                                            </p:txEl>
                                          </p:spTgt>
                                        </p:tgtEl>
                                        <p:attrNameLst>
                                          <p:attrName>style.visibility</p:attrName>
                                        </p:attrNameLst>
                                      </p:cBhvr>
                                      <p:to>
                                        <p:strVal val="visible"/>
                                      </p:to>
                                    </p:set>
                                    <p:animEffect transition="in" filter="blinds(horizontal)">
                                      <p:cBhvr>
                                        <p:cTn id="19" dur="500"/>
                                        <p:tgtEl>
                                          <p:spTgt spid="29699">
                                            <p:txEl>
                                              <p:charRg st="96"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实体</a:t>
            </a:r>
            <a:r>
              <a:rPr lang="en-US" altLang="zh-CN" dirty="0">
                <a:solidFill>
                  <a:srgbClr val="0000FF"/>
                </a:solidFill>
                <a:latin typeface="楷体_GB2312"/>
                <a:ea typeface="楷体_GB2312"/>
                <a:cs typeface="+mj-cs"/>
              </a:rPr>
              <a:t>-</a:t>
            </a:r>
            <a:r>
              <a:rPr lang="zh-CN" altLang="en-US" dirty="0">
                <a:solidFill>
                  <a:srgbClr val="0000FF"/>
                </a:solidFill>
                <a:latin typeface="楷体_GB2312"/>
                <a:ea typeface="楷体_GB2312"/>
                <a:cs typeface="+mj-cs"/>
              </a:rPr>
              <a:t>联系模型</a:t>
            </a:r>
            <a:endParaRPr lang="zh-CN" altLang="en-US" dirty="0">
              <a:solidFill>
                <a:srgbClr val="0000FF"/>
              </a:solidFill>
              <a:latin typeface="楷体_GB2312"/>
              <a:ea typeface="楷体_GB2312"/>
              <a:cs typeface="+mj-cs"/>
            </a:endParaRPr>
          </a:p>
        </p:txBody>
      </p:sp>
      <p:sp>
        <p:nvSpPr>
          <p:cNvPr id="30723" name="内容占位符 2"/>
          <p:cNvSpPr>
            <a:spLocks noGrp="1"/>
          </p:cNvSpPr>
          <p:nvPr>
            <p:ph idx="1"/>
          </p:nvPr>
        </p:nvSpPr>
        <p:spPr>
          <a:xfrm>
            <a:off x="827088" y="1484313"/>
            <a:ext cx="4537075" cy="4608512"/>
          </a:xfrm>
          <a:ln/>
        </p:spPr>
        <p:txBody>
          <a:bodyPr vert="horz" wrap="square" lIns="91440" tIns="45720" rIns="91440" bIns="45720" anchor="t"/>
          <a:p>
            <a:pPr/>
            <a:r>
              <a:rPr lang="zh-CN" altLang="en-US" sz="4000" dirty="0">
                <a:latin typeface="仿宋_GB2312"/>
                <a:ea typeface="黑体" panose="02010609060101010101" pitchFamily="49" charset="-122"/>
                <a:cs typeface="+mn-cs"/>
              </a:rPr>
              <a:t>实体</a:t>
            </a:r>
            <a:r>
              <a:rPr lang="zh-CN" altLang="en-US" sz="4000" dirty="0">
                <a:latin typeface="仿宋_GB2312"/>
                <a:ea typeface="仿宋_GB2312"/>
                <a:cs typeface="+mn-cs"/>
              </a:rPr>
              <a:t> </a:t>
            </a:r>
            <a:endParaRPr lang="zh-CN" altLang="en-US" sz="4000" dirty="0">
              <a:latin typeface="仿宋_GB2312"/>
              <a:ea typeface="仿宋_GB2312"/>
              <a:cs typeface="+mn-cs"/>
            </a:endParaRPr>
          </a:p>
          <a:p>
            <a:pPr/>
            <a:r>
              <a:rPr lang="zh-CN" altLang="en-US" sz="4000" dirty="0">
                <a:latin typeface="仿宋_GB2312"/>
                <a:ea typeface="黑体" panose="02010609060101010101" pitchFamily="49" charset="-122"/>
                <a:cs typeface="+mn-cs"/>
              </a:rPr>
              <a:t>属性</a:t>
            </a:r>
            <a:r>
              <a:rPr lang="zh-CN" altLang="en-US" sz="4000" dirty="0">
                <a:latin typeface="仿宋_GB2312"/>
                <a:ea typeface="仿宋_GB2312"/>
                <a:cs typeface="+mn-cs"/>
              </a:rPr>
              <a:t> </a:t>
            </a:r>
            <a:endParaRPr lang="zh-CN" altLang="en-US" sz="4000" dirty="0">
              <a:latin typeface="仿宋_GB2312"/>
              <a:ea typeface="仿宋_GB2312"/>
              <a:cs typeface="+mn-cs"/>
            </a:endParaRPr>
          </a:p>
          <a:p>
            <a:pPr/>
            <a:r>
              <a:rPr lang="zh-CN" altLang="en-US" sz="4000" dirty="0">
                <a:latin typeface="仿宋_GB2312"/>
                <a:ea typeface="黑体" panose="02010609060101010101" pitchFamily="49" charset="-122"/>
                <a:cs typeface="+mn-cs"/>
              </a:rPr>
              <a:t>联系</a:t>
            </a:r>
            <a:endParaRPr lang="zh-CN" altLang="en-US" sz="4000" dirty="0">
              <a:latin typeface="仿宋_GB2312"/>
              <a:ea typeface="仿宋_GB2312"/>
              <a:cs typeface="+mn-cs"/>
            </a:endParaRPr>
          </a:p>
          <a:p>
            <a:pPr/>
            <a:endParaRPr lang="zh-CN" altLang="en-US" dirty="0">
              <a:latin typeface="仿宋_GB2312"/>
              <a:ea typeface="仿宋_GB2312"/>
              <a:cs typeface="+mn-cs"/>
            </a:endParaRPr>
          </a:p>
        </p:txBody>
      </p:sp>
      <p:sp>
        <p:nvSpPr>
          <p:cNvPr id="3072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0725"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723">
                                            <p:txEl>
                                              <p:charRg st="0" end="4"/>
                                            </p:txEl>
                                          </p:spTgt>
                                        </p:tgtEl>
                                        <p:attrNameLst>
                                          <p:attrName>style.visibility</p:attrName>
                                        </p:attrNameLst>
                                      </p:cBhvr>
                                      <p:to>
                                        <p:strVal val="visible"/>
                                      </p:to>
                                    </p:set>
                                    <p:animEffect transition="in" filter="blinds(horizontal)">
                                      <p:cBhvr>
                                        <p:cTn id="7" dur="500"/>
                                        <p:tgtEl>
                                          <p:spTgt spid="30723">
                                            <p:txEl>
                                              <p:charRg st="0" end="4"/>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0723">
                                            <p:txEl>
                                              <p:charRg st="4" end="8"/>
                                            </p:txEl>
                                          </p:spTgt>
                                        </p:tgtEl>
                                        <p:attrNameLst>
                                          <p:attrName>style.visibility</p:attrName>
                                        </p:attrNameLst>
                                      </p:cBhvr>
                                      <p:to>
                                        <p:strVal val="visible"/>
                                      </p:to>
                                    </p:set>
                                    <p:animEffect transition="in" filter="blinds(horizontal)">
                                      <p:cBhvr>
                                        <p:cTn id="11" dur="500"/>
                                        <p:tgtEl>
                                          <p:spTgt spid="30723">
                                            <p:txEl>
                                              <p:charRg st="4" end="8"/>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0723">
                                            <p:txEl>
                                              <p:charRg st="8" end="11"/>
                                            </p:txEl>
                                          </p:spTgt>
                                        </p:tgtEl>
                                        <p:attrNameLst>
                                          <p:attrName>style.visibility</p:attrName>
                                        </p:attrNameLst>
                                      </p:cBhvr>
                                      <p:to>
                                        <p:strVal val="visible"/>
                                      </p:to>
                                    </p:set>
                                    <p:animEffect transition="in" filter="blinds(horizontal)">
                                      <p:cBhvr>
                                        <p:cTn id="15" dur="500"/>
                                        <p:tgtEl>
                                          <p:spTgt spid="30723">
                                            <p:txEl>
                                              <p:charRg st="8"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idx="4294967295"/>
          </p:nvPr>
        </p:nvSpPr>
        <p:spPr>
          <a:xfrm>
            <a:off x="214313" y="214313"/>
            <a:ext cx="7500937" cy="819150"/>
          </a:xfrm>
          <a:ln/>
        </p:spPr>
        <p:txBody>
          <a:bodyPr vert="horz" wrap="square" lIns="91440" tIns="45720" rIns="91440" bIns="45720" anchor="b"/>
          <a:p>
            <a:pPr algn="ctr" eaLnBrk="1" hangingPunct="1"/>
            <a:r>
              <a:rPr lang="zh-CN" altLang="en-US" sz="4400" b="1" dirty="0">
                <a:solidFill>
                  <a:srgbClr val="0000FF"/>
                </a:solidFill>
                <a:latin typeface="华文楷体" panose="02010600040101010101" pitchFamily="2" charset="-122"/>
                <a:ea typeface="华文楷体" panose="02010600040101010101" pitchFamily="2" charset="-122"/>
              </a:rPr>
              <a:t>第</a:t>
            </a:r>
            <a:r>
              <a:rPr lang="en-US" altLang="zh-CN" sz="4400" b="1" dirty="0">
                <a:solidFill>
                  <a:srgbClr val="0000FF"/>
                </a:solidFill>
                <a:latin typeface="华文楷体" panose="02010600040101010101" pitchFamily="2" charset="-122"/>
                <a:ea typeface="华文楷体" panose="02010600040101010101" pitchFamily="2" charset="-122"/>
              </a:rPr>
              <a:t>2</a:t>
            </a:r>
            <a:r>
              <a:rPr lang="zh-CN" altLang="en-US" sz="4400" b="1" dirty="0">
                <a:solidFill>
                  <a:srgbClr val="0000FF"/>
                </a:solidFill>
                <a:latin typeface="华文楷体" panose="02010600040101010101" pitchFamily="2" charset="-122"/>
                <a:ea typeface="华文楷体" panose="02010600040101010101" pitchFamily="2" charset="-122"/>
              </a:rPr>
              <a:t>章 数据模型与数据库结构</a:t>
            </a:r>
            <a:endParaRPr lang="zh-CN" altLang="en-US" sz="4400" b="1" dirty="0">
              <a:solidFill>
                <a:srgbClr val="0000FF"/>
              </a:solidFill>
              <a:latin typeface="华文楷体" panose="02010600040101010101" pitchFamily="2" charset="-122"/>
              <a:ea typeface="华文楷体" panose="02010600040101010101" pitchFamily="2" charset="-122"/>
            </a:endParaRPr>
          </a:p>
        </p:txBody>
      </p:sp>
      <p:sp>
        <p:nvSpPr>
          <p:cNvPr id="5123" name="Rectangle 3"/>
          <p:cNvSpPr>
            <a:spLocks noGrp="1"/>
          </p:cNvSpPr>
          <p:nvPr>
            <p:ph type="body" idx="4294967295"/>
          </p:nvPr>
        </p:nvSpPr>
        <p:spPr>
          <a:xfrm>
            <a:off x="1476375" y="1341438"/>
            <a:ext cx="7091363" cy="4678362"/>
          </a:xfrm>
          <a:ln/>
        </p:spPr>
        <p:txBody>
          <a:bodyPr vert="horz" wrap="square" lIns="91440" tIns="45720" rIns="91440" bIns="45720" anchor="t"/>
          <a:p>
            <a:pPr eaLnBrk="1" hangingPunct="1"/>
            <a:r>
              <a:rPr lang="en-US" altLang="zh-CN" sz="3600" b="1" dirty="0">
                <a:latin typeface="仿宋_GB2312"/>
                <a:ea typeface="仿宋_GB2312"/>
              </a:rPr>
              <a:t>2.1 </a:t>
            </a:r>
            <a:r>
              <a:rPr lang="zh-CN" altLang="en-US" sz="3600" b="1" dirty="0">
                <a:latin typeface="仿宋_GB2312"/>
                <a:ea typeface="仿宋_GB2312"/>
              </a:rPr>
              <a:t>数据和数据模型</a:t>
            </a:r>
            <a:endParaRPr lang="en-US" altLang="zh-CN" sz="3600" b="1" dirty="0">
              <a:latin typeface="仿宋_GB2312"/>
              <a:ea typeface="仿宋_GB2312"/>
            </a:endParaRPr>
          </a:p>
          <a:p>
            <a:pPr eaLnBrk="1" hangingPunct="1"/>
            <a:r>
              <a:rPr lang="en-US" altLang="zh-CN" sz="3600" b="1" dirty="0">
                <a:latin typeface="仿宋_GB2312"/>
                <a:ea typeface="仿宋_GB2312"/>
              </a:rPr>
              <a:t>2.2 </a:t>
            </a:r>
            <a:r>
              <a:rPr lang="zh-CN" altLang="en-US" sz="3600" b="1" dirty="0">
                <a:latin typeface="仿宋_GB2312"/>
                <a:ea typeface="仿宋_GB2312"/>
              </a:rPr>
              <a:t>概念层数据模型</a:t>
            </a:r>
            <a:endParaRPr lang="en-US" altLang="zh-CN" sz="3600" b="1" dirty="0">
              <a:latin typeface="仿宋_GB2312"/>
              <a:ea typeface="仿宋_GB2312"/>
            </a:endParaRPr>
          </a:p>
          <a:p>
            <a:pPr eaLnBrk="1" hangingPunct="1"/>
            <a:r>
              <a:rPr lang="en-US" altLang="zh-CN" sz="3600" b="1" dirty="0">
                <a:latin typeface="仿宋_GB2312"/>
                <a:ea typeface="仿宋_GB2312"/>
              </a:rPr>
              <a:t>2.3 </a:t>
            </a:r>
            <a:r>
              <a:rPr lang="zh-CN" altLang="zh-CN" sz="3600" b="1" dirty="0">
                <a:latin typeface="仿宋_GB2312"/>
                <a:ea typeface="仿宋_GB2312"/>
              </a:rPr>
              <a:t>组织层数据模型</a:t>
            </a:r>
            <a:endParaRPr lang="en-US" altLang="zh-CN" sz="3600" b="1" dirty="0">
              <a:latin typeface="仿宋_GB2312"/>
              <a:ea typeface="仿宋_GB2312"/>
            </a:endParaRPr>
          </a:p>
          <a:p>
            <a:pPr eaLnBrk="1" hangingPunct="1"/>
            <a:r>
              <a:rPr lang="en-US" altLang="zh-CN" sz="3600" b="1" dirty="0">
                <a:latin typeface="仿宋_GB2312"/>
                <a:ea typeface="仿宋_GB2312"/>
              </a:rPr>
              <a:t>2.4 </a:t>
            </a:r>
            <a:r>
              <a:rPr lang="zh-CN" altLang="zh-CN" sz="3600" b="1" dirty="0">
                <a:latin typeface="仿宋_GB2312"/>
                <a:ea typeface="仿宋_GB2312"/>
              </a:rPr>
              <a:t>面向对象数据模型</a:t>
            </a:r>
            <a:r>
              <a:rPr lang="zh-CN" altLang="en-US" sz="3600" b="1" dirty="0">
                <a:latin typeface="仿宋_GB2312"/>
                <a:ea typeface="仿宋_GB2312"/>
              </a:rPr>
              <a:t>（不讲）</a:t>
            </a:r>
            <a:endParaRPr lang="en-US" altLang="zh-CN" sz="3600" b="1" dirty="0">
              <a:latin typeface="仿宋_GB2312"/>
              <a:ea typeface="仿宋_GB2312"/>
            </a:endParaRPr>
          </a:p>
          <a:p>
            <a:pPr eaLnBrk="1" hangingPunct="1"/>
            <a:r>
              <a:rPr lang="en-US" altLang="zh-CN" sz="3600" b="1" dirty="0">
                <a:latin typeface="仿宋_GB2312"/>
                <a:ea typeface="仿宋_GB2312"/>
              </a:rPr>
              <a:t>2.5 </a:t>
            </a:r>
            <a:r>
              <a:rPr lang="zh-CN" altLang="zh-CN" sz="3600" b="1" dirty="0">
                <a:latin typeface="仿宋_GB2312"/>
                <a:ea typeface="仿宋_GB2312"/>
              </a:rPr>
              <a:t>数据库</a:t>
            </a:r>
            <a:r>
              <a:rPr lang="zh-CN" altLang="en-US" sz="3600" b="1" dirty="0">
                <a:latin typeface="仿宋_GB2312"/>
                <a:ea typeface="仿宋_GB2312"/>
              </a:rPr>
              <a:t>结构</a:t>
            </a:r>
            <a:endParaRPr lang="en-US" altLang="zh-CN" sz="3600" b="1" dirty="0">
              <a:latin typeface="仿宋_GB2312"/>
              <a:ea typeface="仿宋_GB2312"/>
            </a:endParaRPr>
          </a:p>
        </p:txBody>
      </p:sp>
      <p:sp>
        <p:nvSpPr>
          <p:cNvPr id="122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 name="动作按钮: 前进或下一项 4">
            <a:hlinkClick r:id="rId1" action="ppaction://hlinksldjump" highlightClick="1"/>
          </p:cNvPr>
          <p:cNvSpPr/>
          <p:nvPr/>
        </p:nvSpPr>
        <p:spPr>
          <a:xfrm>
            <a:off x="611188" y="1557338"/>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动作按钮: 前进或下一项 5">
            <a:hlinkClick r:id="rId2" action="ppaction://hlinksldjump" highlightClick="1"/>
          </p:cNvPr>
          <p:cNvSpPr/>
          <p:nvPr/>
        </p:nvSpPr>
        <p:spPr>
          <a:xfrm>
            <a:off x="611188" y="2205038"/>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动作按钮: 前进或下一项 6">
            <a:hlinkClick r:id="rId3" action="ppaction://hlinksldjump" highlightClick="1"/>
          </p:cNvPr>
          <p:cNvSpPr/>
          <p:nvPr/>
        </p:nvSpPr>
        <p:spPr>
          <a:xfrm>
            <a:off x="611188" y="2852738"/>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动作按钮: 前进或下一项 7">
            <a:hlinkClick r:id="rId4" action="ppaction://hlinksldjump" highlightClick="1"/>
          </p:cNvPr>
          <p:cNvSpPr/>
          <p:nvPr/>
        </p:nvSpPr>
        <p:spPr>
          <a:xfrm>
            <a:off x="611188" y="3524250"/>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动作按钮: 前进或下一项 8">
            <a:hlinkClick r:id="rId4" action="ppaction://hlinksldjump" highlightClick="1"/>
          </p:cNvPr>
          <p:cNvSpPr/>
          <p:nvPr/>
        </p:nvSpPr>
        <p:spPr>
          <a:xfrm>
            <a:off x="611188" y="4210050"/>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23">
                                            <p:txEl>
                                              <p:charRg st="0" end="12"/>
                                            </p:txEl>
                                          </p:spTgt>
                                        </p:tgtEl>
                                        <p:attrNameLst>
                                          <p:attrName>style.visibility</p:attrName>
                                        </p:attrNameLst>
                                      </p:cBhvr>
                                      <p:to>
                                        <p:strVal val="visible"/>
                                      </p:to>
                                    </p:set>
                                    <p:anim calcmode="lin" valueType="num">
                                      <p:cBhvr additive="base">
                                        <p:cTn id="7" dur="500" fill="hold"/>
                                        <p:tgtEl>
                                          <p:spTgt spid="5123">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charRg st="0" end="1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23">
                                            <p:txEl>
                                              <p:charRg st="12" end="24"/>
                                            </p:txEl>
                                          </p:spTgt>
                                        </p:tgtEl>
                                        <p:attrNameLst>
                                          <p:attrName>style.visibility</p:attrName>
                                        </p:attrNameLst>
                                      </p:cBhvr>
                                      <p:to>
                                        <p:strVal val="visible"/>
                                      </p:to>
                                    </p:set>
                                    <p:anim calcmode="lin" valueType="num">
                                      <p:cBhvr additive="base">
                                        <p:cTn id="12" dur="500" fill="hold"/>
                                        <p:tgtEl>
                                          <p:spTgt spid="5123">
                                            <p:txEl>
                                              <p:charRg st="12" end="2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charRg st="12" end="2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23">
                                            <p:txEl>
                                              <p:charRg st="24" end="36"/>
                                            </p:txEl>
                                          </p:spTgt>
                                        </p:tgtEl>
                                        <p:attrNameLst>
                                          <p:attrName>style.visibility</p:attrName>
                                        </p:attrNameLst>
                                      </p:cBhvr>
                                      <p:to>
                                        <p:strVal val="visible"/>
                                      </p:to>
                                    </p:set>
                                    <p:anim calcmode="lin" valueType="num">
                                      <p:cBhvr additive="base">
                                        <p:cTn id="17" dur="500" fill="hold"/>
                                        <p:tgtEl>
                                          <p:spTgt spid="5123">
                                            <p:txEl>
                                              <p:charRg st="24" end="3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3">
                                            <p:txEl>
                                              <p:charRg st="24" end="3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123">
                                            <p:txEl>
                                              <p:charRg st="36" end="53"/>
                                            </p:txEl>
                                          </p:spTgt>
                                        </p:tgtEl>
                                        <p:attrNameLst>
                                          <p:attrName>style.visibility</p:attrName>
                                        </p:attrNameLst>
                                      </p:cBhvr>
                                      <p:to>
                                        <p:strVal val="visible"/>
                                      </p:to>
                                    </p:set>
                                    <p:anim calcmode="lin" valueType="num">
                                      <p:cBhvr additive="base">
                                        <p:cTn id="22" dur="500" fill="hold"/>
                                        <p:tgtEl>
                                          <p:spTgt spid="5123">
                                            <p:txEl>
                                              <p:charRg st="36" end="5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charRg st="36" end="5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123">
                                            <p:txEl>
                                              <p:charRg st="53" end="63"/>
                                            </p:txEl>
                                          </p:spTgt>
                                        </p:tgtEl>
                                        <p:attrNameLst>
                                          <p:attrName>style.visibility</p:attrName>
                                        </p:attrNameLst>
                                      </p:cBhvr>
                                      <p:to>
                                        <p:strVal val="visible"/>
                                      </p:to>
                                    </p:set>
                                    <p:anim calcmode="lin" valueType="num">
                                      <p:cBhvr additive="base">
                                        <p:cTn id="27" dur="500" fill="hold"/>
                                        <p:tgtEl>
                                          <p:spTgt spid="5123">
                                            <p:txEl>
                                              <p:charRg st="53" end="6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3">
                                            <p:txEl>
                                              <p:charRg st="53" end="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黑体" panose="02010609060101010101" pitchFamily="49" charset="-122"/>
                <a:cs typeface="+mj-cs"/>
              </a:rPr>
              <a:t>实体</a:t>
            </a:r>
            <a:endParaRPr lang="zh-CN" altLang="en-US" dirty="0">
              <a:solidFill>
                <a:srgbClr val="0000FF"/>
              </a:solidFill>
              <a:latin typeface="楷体_GB2312"/>
              <a:ea typeface="黑体" panose="02010609060101010101" pitchFamily="49" charset="-122"/>
              <a:cs typeface="+mj-cs"/>
            </a:endParaRPr>
          </a:p>
        </p:txBody>
      </p:sp>
      <p:sp>
        <p:nvSpPr>
          <p:cNvPr id="31747" name="Rectangle 3"/>
          <p:cNvSpPr>
            <a:spLocks noGrp="1"/>
          </p:cNvSpPr>
          <p:nvPr>
            <p:ph idx="1"/>
          </p:nvPr>
        </p:nvSpPr>
        <p:spPr>
          <a:xfrm>
            <a:off x="468313" y="1341438"/>
            <a:ext cx="8280400" cy="3382962"/>
          </a:xfrm>
          <a:ln/>
        </p:spPr>
        <p:txBody>
          <a:bodyPr vert="horz" wrap="square" lIns="91440" tIns="45720" rIns="91440" bIns="45720" anchor="t"/>
          <a:p>
            <a:pPr/>
            <a:r>
              <a:rPr lang="zh-CN" altLang="en-US" sz="3700" dirty="0">
                <a:latin typeface="仿宋_GB2312"/>
                <a:ea typeface="仿宋_GB2312"/>
                <a:cs typeface="+mn-cs"/>
              </a:rPr>
              <a:t>具有公共性质的可相互区分的现实世界对象的集合。例如：</a:t>
            </a:r>
            <a:endParaRPr lang="zh-CN" altLang="en-US" sz="3700" dirty="0">
              <a:latin typeface="仿宋_GB2312"/>
              <a:ea typeface="仿宋_GB2312"/>
              <a:cs typeface="+mn-cs"/>
            </a:endParaRPr>
          </a:p>
          <a:p>
            <a:pPr lvl="1">
              <a:spcBef>
                <a:spcPts val="600"/>
              </a:spcBef>
            </a:pPr>
            <a:r>
              <a:rPr lang="zh-CN" altLang="en-US" sz="3300" dirty="0">
                <a:solidFill>
                  <a:srgbClr val="FF0000"/>
                </a:solidFill>
                <a:latin typeface="仿宋_GB2312"/>
                <a:ea typeface="仿宋_GB2312"/>
              </a:rPr>
              <a:t>学生、课程、职工</a:t>
            </a:r>
            <a:endParaRPr lang="zh-CN" altLang="en-US" sz="3300" dirty="0">
              <a:solidFill>
                <a:srgbClr val="FF0000"/>
              </a:solidFill>
              <a:latin typeface="仿宋_GB2312"/>
              <a:ea typeface="仿宋_GB2312"/>
            </a:endParaRPr>
          </a:p>
          <a:p>
            <a:pPr/>
            <a:r>
              <a:rPr lang="zh-CN" altLang="zh-CN" sz="3700" dirty="0">
                <a:latin typeface="仿宋_GB2312"/>
                <a:ea typeface="仿宋_GB2312"/>
                <a:cs typeface="+mn-cs"/>
              </a:rPr>
              <a:t>在</a:t>
            </a:r>
            <a:r>
              <a:rPr lang="en-US" altLang="zh-CN" sz="3700" dirty="0">
                <a:latin typeface="仿宋_GB2312"/>
                <a:ea typeface="仿宋_GB2312"/>
                <a:cs typeface="+mn-cs"/>
              </a:rPr>
              <a:t>E-R</a:t>
            </a:r>
            <a:r>
              <a:rPr lang="zh-CN" altLang="zh-CN" sz="3700" dirty="0">
                <a:latin typeface="仿宋_GB2312"/>
                <a:ea typeface="仿宋_GB2312"/>
                <a:cs typeface="+mn-cs"/>
              </a:rPr>
              <a:t>图中用矩形框表示具体的实体，把实体名写在框内</a:t>
            </a:r>
            <a:r>
              <a:rPr lang="zh-CN" altLang="en-US" sz="3700" dirty="0">
                <a:latin typeface="仿宋_GB2312"/>
                <a:ea typeface="仿宋_GB2312"/>
                <a:cs typeface="+mn-cs"/>
              </a:rPr>
              <a:t>。</a:t>
            </a:r>
            <a:endParaRPr lang="en-US" altLang="zh-CN" sz="3700" dirty="0">
              <a:latin typeface="仿宋_GB2312"/>
              <a:ea typeface="仿宋_GB2312"/>
              <a:cs typeface="+mn-cs"/>
            </a:endParaRPr>
          </a:p>
        </p:txBody>
      </p:sp>
      <p:sp>
        <p:nvSpPr>
          <p:cNvPr id="4" name="Text Box 4"/>
          <p:cNvSpPr txBox="1"/>
          <p:nvPr/>
        </p:nvSpPr>
        <p:spPr>
          <a:xfrm>
            <a:off x="3924300" y="4724400"/>
            <a:ext cx="1006475" cy="585788"/>
          </a:xfrm>
          <a:prstGeom prst="rect">
            <a:avLst/>
          </a:prstGeom>
          <a:noFill/>
          <a:ln w="38100" cap="sq" cmpd="sng">
            <a:solidFill>
              <a:srgbClr val="FF0000"/>
            </a:solidFill>
            <a:prstDash val="solid"/>
            <a:miter/>
            <a:headEnd type="none" w="sm" len="sm"/>
            <a:tailEnd type="none" w="sm" len="sm"/>
          </a:ln>
        </p:spPr>
        <p:txBody>
          <a:bodyPr wrap="none">
            <a:spAutoFit/>
          </a:bodyPr>
          <a:p>
            <a:pPr eaLnBrk="1" hangingPunct="1"/>
            <a:r>
              <a:rPr lang="zh-CN" altLang="en-US" sz="3200" dirty="0">
                <a:solidFill>
                  <a:srgbClr val="FF0000"/>
                </a:solidFill>
                <a:latin typeface="Times New Roman" panose="02020603050405020304" pitchFamily="18" charset="0"/>
              </a:rPr>
              <a:t>学生</a:t>
            </a:r>
            <a:endParaRPr lang="zh-CN" altLang="en-US" sz="1200" dirty="0">
              <a:solidFill>
                <a:srgbClr val="FF0000"/>
              </a:solidFill>
              <a:latin typeface="Times New Roman" panose="02020603050405020304" pitchFamily="18" charset="0"/>
            </a:endParaRPr>
          </a:p>
        </p:txBody>
      </p:sp>
      <p:sp>
        <p:nvSpPr>
          <p:cNvPr id="31749"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1750"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实体与实例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实体中每个具体的记录值（一行数据），称为实体的一个</a:t>
            </a:r>
            <a:r>
              <a:rPr lang="zh-CN" altLang="zh-CN" dirty="0">
                <a:solidFill>
                  <a:srgbClr val="C00000"/>
                </a:solidFill>
                <a:latin typeface="仿宋_GB2312"/>
                <a:ea typeface="仿宋_GB2312"/>
                <a:cs typeface="+mn-cs"/>
              </a:rPr>
              <a:t>实例</a:t>
            </a:r>
            <a:r>
              <a:rPr lang="zh-CN" altLang="en-US" dirty="0">
                <a:latin typeface="仿宋_GB2312"/>
                <a:ea typeface="仿宋_GB2312"/>
                <a:cs typeface="+mn-cs"/>
              </a:rPr>
              <a:t>。</a:t>
            </a:r>
            <a:endParaRPr lang="zh-CN" altLang="en-US" dirty="0">
              <a:latin typeface="仿宋_GB2312"/>
              <a:ea typeface="仿宋_GB2312"/>
              <a:cs typeface="+mn-cs"/>
            </a:endParaRPr>
          </a:p>
          <a:p>
            <a:pPr/>
            <a:r>
              <a:rPr lang="zh-CN" altLang="zh-CN" dirty="0">
                <a:latin typeface="仿宋_GB2312"/>
                <a:ea typeface="仿宋_GB2312"/>
                <a:cs typeface="+mn-cs"/>
              </a:rPr>
              <a:t>有些书也将实体称为</a:t>
            </a:r>
            <a:r>
              <a:rPr lang="zh-CN" altLang="zh-CN" dirty="0">
                <a:solidFill>
                  <a:srgbClr val="FF0000"/>
                </a:solidFill>
                <a:latin typeface="仿宋_GB2312"/>
                <a:ea typeface="仿宋_GB2312"/>
                <a:cs typeface="+mn-cs"/>
              </a:rPr>
              <a:t>实体集</a:t>
            </a:r>
            <a:r>
              <a:rPr lang="zh-CN" altLang="zh-CN" dirty="0">
                <a:latin typeface="仿宋_GB2312"/>
                <a:ea typeface="仿宋_GB2312"/>
                <a:cs typeface="+mn-cs"/>
              </a:rPr>
              <a:t>或</a:t>
            </a:r>
            <a:r>
              <a:rPr lang="zh-CN" altLang="zh-CN" dirty="0">
                <a:solidFill>
                  <a:srgbClr val="FF0000"/>
                </a:solidFill>
                <a:latin typeface="仿宋_GB2312"/>
                <a:ea typeface="仿宋_GB2312"/>
                <a:cs typeface="+mn-cs"/>
              </a:rPr>
              <a:t>实体类型</a:t>
            </a:r>
            <a:r>
              <a:rPr lang="zh-CN" altLang="zh-CN" dirty="0">
                <a:latin typeface="仿宋_GB2312"/>
                <a:ea typeface="仿宋_GB2312"/>
                <a:cs typeface="+mn-cs"/>
              </a:rPr>
              <a:t>，而将每行具体的记录称为</a:t>
            </a:r>
            <a:r>
              <a:rPr lang="zh-CN" altLang="zh-CN" dirty="0">
                <a:solidFill>
                  <a:srgbClr val="FF0000"/>
                </a:solidFill>
                <a:latin typeface="仿宋_GB2312"/>
                <a:ea typeface="仿宋_GB2312"/>
                <a:cs typeface="+mn-cs"/>
              </a:rPr>
              <a:t>实体</a:t>
            </a:r>
            <a:r>
              <a:rPr lang="zh-CN" altLang="zh-CN" dirty="0">
                <a:latin typeface="仿宋_GB2312"/>
                <a:ea typeface="仿宋_GB2312"/>
                <a:cs typeface="+mn-cs"/>
              </a:rPr>
              <a:t>。</a:t>
            </a:r>
            <a:endParaRPr lang="zh-CN" altLang="en-US" dirty="0">
              <a:latin typeface="仿宋_GB2312"/>
              <a:ea typeface="仿宋_GB2312"/>
              <a:cs typeface="+mn-cs"/>
            </a:endParaRPr>
          </a:p>
        </p:txBody>
      </p:sp>
      <p:sp>
        <p:nvSpPr>
          <p:cNvPr id="3277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7" name="表格 6"/>
          <p:cNvGraphicFramePr>
            <a:graphicFrameLocks noGrp="1"/>
          </p:cNvGraphicFramePr>
          <p:nvPr/>
        </p:nvGraphicFramePr>
        <p:xfrm>
          <a:off x="2268538" y="4221163"/>
          <a:ext cx="6096000" cy="1482725"/>
        </p:xfrm>
        <a:graphic>
          <a:graphicData uri="http://schemas.openxmlformats.org/drawingml/2006/table">
            <a:tbl>
              <a:tblPr firstRow="1" bandRow="1">
                <a:tableStyleId>{5C22544A-7EE6-4342-B048-85BDC9FD1C3A}</a:tableStyleId>
              </a:tblPr>
              <a:tblGrid>
                <a:gridCol w="1524000"/>
                <a:gridCol w="1524000"/>
                <a:gridCol w="1524000"/>
                <a:gridCol w="1524000"/>
              </a:tblGrid>
              <a:tr h="370681">
                <a:tc>
                  <a:txBody>
                    <a:bodyPr/>
                    <a:lstStyle/>
                    <a:p>
                      <a:endParaRPr lang="zh-CN" altLang="en-US" sz="1800" dirty="0"/>
                    </a:p>
                  </a:txBody>
                  <a:tcPr marT="45700" marB="45700"/>
                </a:tc>
                <a:tc>
                  <a:txBody>
                    <a:bodyPr/>
                    <a:lstStyle/>
                    <a:p>
                      <a:endParaRPr lang="zh-CN" altLang="en-US" sz="1800"/>
                    </a:p>
                  </a:txBody>
                  <a:tcPr marT="45700" marB="45700"/>
                </a:tc>
                <a:tc>
                  <a:txBody>
                    <a:bodyPr/>
                    <a:lstStyle/>
                    <a:p>
                      <a:endParaRPr lang="zh-CN" altLang="en-US" sz="1800"/>
                    </a:p>
                  </a:txBody>
                  <a:tcPr marT="45700" marB="45700"/>
                </a:tc>
                <a:tc>
                  <a:txBody>
                    <a:bodyPr/>
                    <a:lstStyle/>
                    <a:p>
                      <a:endParaRPr lang="zh-CN" altLang="en-US" sz="1800"/>
                    </a:p>
                  </a:txBody>
                  <a:tcPr marT="45700" marB="45700"/>
                </a:tc>
              </a:tr>
              <a:tr h="370681">
                <a:tc>
                  <a:txBody>
                    <a:bodyPr/>
                    <a:lstStyle/>
                    <a:p>
                      <a:endParaRPr lang="zh-CN" altLang="en-US" sz="1800"/>
                    </a:p>
                  </a:txBody>
                  <a:tcPr marT="45700" marB="45700"/>
                </a:tc>
                <a:tc>
                  <a:txBody>
                    <a:bodyPr/>
                    <a:lstStyle/>
                    <a:p>
                      <a:endParaRPr lang="zh-CN" altLang="en-US" sz="1800"/>
                    </a:p>
                  </a:txBody>
                  <a:tcPr marT="45700" marB="45700"/>
                </a:tc>
                <a:tc>
                  <a:txBody>
                    <a:bodyPr/>
                    <a:lstStyle/>
                    <a:p>
                      <a:endParaRPr lang="zh-CN" altLang="en-US" sz="1800"/>
                    </a:p>
                  </a:txBody>
                  <a:tcPr marT="45700" marB="45700"/>
                </a:tc>
                <a:tc>
                  <a:txBody>
                    <a:bodyPr/>
                    <a:lstStyle/>
                    <a:p>
                      <a:endParaRPr lang="zh-CN" altLang="en-US" sz="1800"/>
                    </a:p>
                  </a:txBody>
                  <a:tcPr marT="45700" marB="45700"/>
                </a:tc>
              </a:tr>
              <a:tr h="370681">
                <a:tc>
                  <a:txBody>
                    <a:bodyPr/>
                    <a:lstStyle/>
                    <a:p>
                      <a:endParaRPr lang="zh-CN" altLang="en-US" sz="1800"/>
                    </a:p>
                  </a:txBody>
                  <a:tcPr marT="45700" marB="45700"/>
                </a:tc>
                <a:tc>
                  <a:txBody>
                    <a:bodyPr/>
                    <a:lstStyle/>
                    <a:p>
                      <a:endParaRPr lang="zh-CN" altLang="en-US" sz="1800"/>
                    </a:p>
                  </a:txBody>
                  <a:tcPr marT="45700" marB="45700"/>
                </a:tc>
                <a:tc>
                  <a:txBody>
                    <a:bodyPr/>
                    <a:lstStyle/>
                    <a:p>
                      <a:endParaRPr lang="zh-CN" altLang="en-US" sz="1800"/>
                    </a:p>
                  </a:txBody>
                  <a:tcPr marT="45700" marB="45700"/>
                </a:tc>
                <a:tc>
                  <a:txBody>
                    <a:bodyPr/>
                    <a:lstStyle/>
                    <a:p>
                      <a:endParaRPr lang="zh-CN" altLang="en-US" sz="1800"/>
                    </a:p>
                  </a:txBody>
                  <a:tcPr marT="45700" marB="45700"/>
                </a:tc>
              </a:tr>
              <a:tr h="370681">
                <a:tc>
                  <a:txBody>
                    <a:bodyPr/>
                    <a:lstStyle/>
                    <a:p>
                      <a:endParaRPr lang="zh-CN" altLang="en-US" sz="1800"/>
                    </a:p>
                  </a:txBody>
                  <a:tcPr marT="45700" marB="45700"/>
                </a:tc>
                <a:tc>
                  <a:txBody>
                    <a:bodyPr/>
                    <a:lstStyle/>
                    <a:p>
                      <a:endParaRPr lang="zh-CN" altLang="en-US" sz="1800"/>
                    </a:p>
                  </a:txBody>
                  <a:tcPr marT="45700" marB="45700"/>
                </a:tc>
                <a:tc>
                  <a:txBody>
                    <a:bodyPr/>
                    <a:lstStyle/>
                    <a:p>
                      <a:endParaRPr lang="zh-CN" altLang="en-US" sz="1800"/>
                    </a:p>
                  </a:txBody>
                  <a:tcPr marT="45700" marB="45700"/>
                </a:tc>
                <a:tc>
                  <a:txBody>
                    <a:bodyPr/>
                    <a:lstStyle/>
                    <a:p>
                      <a:endParaRPr lang="zh-CN" altLang="en-US" sz="1800" dirty="0"/>
                    </a:p>
                  </a:txBody>
                  <a:tcPr marT="45700" marB="45700"/>
                </a:tc>
              </a:tr>
            </a:tbl>
          </a:graphicData>
        </a:graphic>
      </p:graphicFrame>
      <p:sp>
        <p:nvSpPr>
          <p:cNvPr id="8" name="左大括号 7"/>
          <p:cNvSpPr/>
          <p:nvPr/>
        </p:nvSpPr>
        <p:spPr>
          <a:xfrm>
            <a:off x="1835150" y="4221163"/>
            <a:ext cx="215900" cy="1476375"/>
          </a:xfrm>
          <a:prstGeom prst="leftBrace">
            <a:avLst/>
          </a:prstGeom>
          <a:ln w="31750">
            <a:solidFill>
              <a:srgbClr val="008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TextBox 8"/>
          <p:cNvSpPr txBox="1"/>
          <p:nvPr/>
        </p:nvSpPr>
        <p:spPr>
          <a:xfrm>
            <a:off x="900113" y="4724400"/>
            <a:ext cx="935037" cy="523875"/>
          </a:xfrm>
          <a:prstGeom prst="rect">
            <a:avLst/>
          </a:prstGeom>
          <a:noFill/>
          <a:ln w="9525">
            <a:noFill/>
          </a:ln>
        </p:spPr>
        <p:txBody>
          <a:bodyPr>
            <a:spAutoFit/>
          </a:bodyPr>
          <a:p>
            <a:pPr eaLnBrk="1" hangingPunct="1"/>
            <a:r>
              <a:rPr lang="zh-CN" altLang="en-US" sz="2800" dirty="0">
                <a:solidFill>
                  <a:srgbClr val="008000"/>
                </a:solidFill>
                <a:latin typeface="华文琥珀" panose="02010800040101010101" pitchFamily="2" charset="-122"/>
                <a:ea typeface="华文琥珀" panose="02010800040101010101" pitchFamily="2" charset="-122"/>
              </a:rPr>
              <a:t>实体</a:t>
            </a:r>
            <a:endParaRPr lang="zh-CN" altLang="en-US" sz="2800" dirty="0">
              <a:solidFill>
                <a:srgbClr val="008000"/>
              </a:solidFill>
              <a:latin typeface="华文琥珀" panose="02010800040101010101" pitchFamily="2" charset="-122"/>
              <a:ea typeface="华文琥珀" panose="02010800040101010101" pitchFamily="2" charset="-122"/>
            </a:endParaRPr>
          </a:p>
        </p:txBody>
      </p:sp>
      <p:sp>
        <p:nvSpPr>
          <p:cNvPr id="10" name="矩形 9"/>
          <p:cNvSpPr/>
          <p:nvPr/>
        </p:nvSpPr>
        <p:spPr>
          <a:xfrm>
            <a:off x="2290763" y="4941888"/>
            <a:ext cx="6049963" cy="431800"/>
          </a:xfrm>
          <a:prstGeom prst="rect">
            <a:avLst/>
          </a:prstGeom>
          <a:solidFill>
            <a:srgbClr val="FF00FF">
              <a:alpha val="68000"/>
            </a:srgb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 name="直接箭头连接符 11"/>
          <p:cNvCxnSpPr>
            <a:endCxn id="10" idx="1"/>
          </p:cNvCxnSpPr>
          <p:nvPr/>
        </p:nvCxnSpPr>
        <p:spPr>
          <a:xfrm flipV="1">
            <a:off x="1619250" y="5157788"/>
            <a:ext cx="671513" cy="431800"/>
          </a:xfrm>
          <a:prstGeom prst="straightConnector1">
            <a:avLst/>
          </a:prstGeom>
          <a:ln w="3175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7088" y="5373688"/>
            <a:ext cx="936625" cy="522287"/>
          </a:xfrm>
          <a:prstGeom prst="rect">
            <a:avLst/>
          </a:prstGeom>
          <a:noFill/>
          <a:ln w="9525">
            <a:noFill/>
          </a:ln>
        </p:spPr>
        <p:txBody>
          <a:bodyPr>
            <a:spAutoFit/>
          </a:bodyPr>
          <a:p>
            <a:pPr eaLnBrk="1" hangingPunct="1"/>
            <a:r>
              <a:rPr lang="zh-CN" altLang="en-US" sz="2800" dirty="0">
                <a:solidFill>
                  <a:srgbClr val="FF00FF"/>
                </a:solidFill>
                <a:latin typeface="华文琥珀" panose="02010800040101010101" pitchFamily="2" charset="-122"/>
                <a:ea typeface="华文琥珀" panose="02010800040101010101" pitchFamily="2" charset="-122"/>
              </a:rPr>
              <a:t>实例</a:t>
            </a:r>
            <a:endParaRPr lang="zh-CN" altLang="en-US" sz="2800" dirty="0">
              <a:solidFill>
                <a:srgbClr val="FF00FF"/>
              </a:solidFill>
              <a:latin typeface="华文琥珀" panose="02010800040101010101" pitchFamily="2" charset="-122"/>
              <a:ea typeface="华文琥珀" panose="02010800040101010101" pitchFamily="2" charset="-122"/>
            </a:endParaRPr>
          </a:p>
        </p:txBody>
      </p:sp>
      <p:sp>
        <p:nvSpPr>
          <p:cNvPr id="32805" name="灯片编号占位符 1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29"/>
                                            </p:txEl>
                                          </p:spTgt>
                                        </p:tgtEl>
                                        <p:attrNameLst>
                                          <p:attrName>style.visibility</p:attrName>
                                        </p:attrNameLst>
                                      </p:cBhvr>
                                      <p:to>
                                        <p:strVal val="visible"/>
                                      </p:to>
                                    </p:set>
                                    <p:animEffect transition="in" filter="blinds(horizontal)">
                                      <p:cBhvr>
                                        <p:cTn id="7" dur="500"/>
                                        <p:tgtEl>
                                          <p:spTgt spid="3">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29" end="62"/>
                                            </p:txEl>
                                          </p:spTgt>
                                        </p:tgtEl>
                                        <p:attrNameLst>
                                          <p:attrName>style.visibility</p:attrName>
                                        </p:attrNameLst>
                                      </p:cBhvr>
                                      <p:to>
                                        <p:strVal val="visible"/>
                                      </p:to>
                                    </p:set>
                                    <p:animEffect transition="in" filter="blinds(horizontal)">
                                      <p:cBhvr>
                                        <p:cTn id="12" dur="500"/>
                                        <p:tgtEl>
                                          <p:spTgt spid="3">
                                            <p:txEl>
                                              <p:charRg st="29"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par>
                          <p:cTn id="18" fill="hold">
                            <p:stCondLst>
                              <p:cond delay="500"/>
                            </p:stCondLst>
                            <p:childTnLst>
                              <p:par>
                                <p:cTn id="19" presetID="55"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childTnLst>
                          </p:cTn>
                        </p:par>
                        <p:par>
                          <p:cTn id="24" fill="hold">
                            <p:stCondLst>
                              <p:cond delay="1500"/>
                            </p:stCondLst>
                            <p:childTnLst>
                              <p:par>
                                <p:cTn id="25" presetID="55"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strVal val="#ppt_w*0.70"/>
                                          </p:val>
                                        </p:tav>
                                        <p:tav tm="100000">
                                          <p:val>
                                            <p:strVal val="#ppt_w"/>
                                          </p:val>
                                        </p:tav>
                                      </p:tavLst>
                                    </p:anim>
                                    <p:anim calcmode="lin" valueType="num">
                                      <p:cBhvr>
                                        <p:cTn id="28" dur="1000" fill="hold"/>
                                        <p:tgtEl>
                                          <p:spTgt spid="9"/>
                                        </p:tgtEl>
                                        <p:attrNameLst>
                                          <p:attrName>ppt_h</p:attrName>
                                        </p:attrNameLst>
                                      </p:cBhvr>
                                      <p:tavLst>
                                        <p:tav tm="0">
                                          <p:val>
                                            <p:strVal val="#ppt_h"/>
                                          </p:val>
                                        </p:tav>
                                        <p:tav tm="100000">
                                          <p:val>
                                            <p:strVal val="#ppt_h"/>
                                          </p:val>
                                        </p:tav>
                                      </p:tavLst>
                                    </p:anim>
                                    <p:animEffect transition="in" filter="fade">
                                      <p:cBhvr>
                                        <p:cTn id="29" dur="1000"/>
                                        <p:tgtEl>
                                          <p:spTgt spid="9"/>
                                        </p:tgtEl>
                                      </p:cBhvr>
                                    </p:animEffect>
                                  </p:childTnLst>
                                </p:cTn>
                              </p:par>
                            </p:childTnLst>
                          </p:cTn>
                        </p:par>
                        <p:par>
                          <p:cTn id="30" fill="hold">
                            <p:stCondLst>
                              <p:cond delay="2500"/>
                            </p:stCondLst>
                            <p:childTnLst>
                              <p:par>
                                <p:cTn id="31" presetID="55"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1000" fill="hold"/>
                                        <p:tgtEl>
                                          <p:spTgt spid="10"/>
                                        </p:tgtEl>
                                        <p:attrNameLst>
                                          <p:attrName>ppt_w</p:attrName>
                                        </p:attrNameLst>
                                      </p:cBhvr>
                                      <p:tavLst>
                                        <p:tav tm="0">
                                          <p:val>
                                            <p:strVal val="#ppt_w*0.70"/>
                                          </p:val>
                                        </p:tav>
                                        <p:tav tm="100000">
                                          <p:val>
                                            <p:strVal val="#ppt_w"/>
                                          </p:val>
                                        </p:tav>
                                      </p:tavLst>
                                    </p:anim>
                                    <p:anim calcmode="lin" valueType="num">
                                      <p:cBhvr>
                                        <p:cTn id="34" dur="1000" fill="hold"/>
                                        <p:tgtEl>
                                          <p:spTgt spid="10"/>
                                        </p:tgtEl>
                                        <p:attrNameLst>
                                          <p:attrName>ppt_h</p:attrName>
                                        </p:attrNameLst>
                                      </p:cBhvr>
                                      <p:tavLst>
                                        <p:tav tm="0">
                                          <p:val>
                                            <p:strVal val="#ppt_h"/>
                                          </p:val>
                                        </p:tav>
                                        <p:tav tm="100000">
                                          <p:val>
                                            <p:strVal val="#ppt_h"/>
                                          </p:val>
                                        </p:tav>
                                      </p:tavLst>
                                    </p:anim>
                                    <p:animEffect transition="in" filter="fade">
                                      <p:cBhvr>
                                        <p:cTn id="35" dur="1000"/>
                                        <p:tgtEl>
                                          <p:spTgt spid="10"/>
                                        </p:tgtEl>
                                      </p:cBhvr>
                                    </p:animEffect>
                                  </p:childTnLst>
                                </p:cTn>
                              </p:par>
                            </p:childTnLst>
                          </p:cTn>
                        </p:par>
                        <p:par>
                          <p:cTn id="36" fill="hold">
                            <p:stCondLst>
                              <p:cond delay="3500"/>
                            </p:stCondLst>
                            <p:childTnLst>
                              <p:par>
                                <p:cTn id="37" presetID="55"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strVal val="#ppt_w*0.70"/>
                                          </p:val>
                                        </p:tav>
                                        <p:tav tm="100000">
                                          <p:val>
                                            <p:strVal val="#ppt_w"/>
                                          </p:val>
                                        </p:tav>
                                      </p:tavLst>
                                    </p:anim>
                                    <p:anim calcmode="lin" valueType="num">
                                      <p:cBhvr>
                                        <p:cTn id="40" dur="1000" fill="hold"/>
                                        <p:tgtEl>
                                          <p:spTgt spid="12"/>
                                        </p:tgtEl>
                                        <p:attrNameLst>
                                          <p:attrName>ppt_h</p:attrName>
                                        </p:attrNameLst>
                                      </p:cBhvr>
                                      <p:tavLst>
                                        <p:tav tm="0">
                                          <p:val>
                                            <p:strVal val="#ppt_h"/>
                                          </p:val>
                                        </p:tav>
                                        <p:tav tm="100000">
                                          <p:val>
                                            <p:strVal val="#ppt_h"/>
                                          </p:val>
                                        </p:tav>
                                      </p:tavLst>
                                    </p:anim>
                                    <p:animEffect transition="in" filter="fade">
                                      <p:cBhvr>
                                        <p:cTn id="41" dur="1000"/>
                                        <p:tgtEl>
                                          <p:spTgt spid="12"/>
                                        </p:tgtEl>
                                      </p:cBhvr>
                                    </p:animEffect>
                                  </p:childTnLst>
                                </p:cTn>
                              </p:par>
                            </p:childTnLst>
                          </p:cTn>
                        </p:par>
                        <p:par>
                          <p:cTn id="42" fill="hold">
                            <p:stCondLst>
                              <p:cond delay="4500"/>
                            </p:stCondLst>
                            <p:childTnLst>
                              <p:par>
                                <p:cTn id="43" presetID="55"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1000" fill="hold"/>
                                        <p:tgtEl>
                                          <p:spTgt spid="14"/>
                                        </p:tgtEl>
                                        <p:attrNameLst>
                                          <p:attrName>ppt_w</p:attrName>
                                        </p:attrNameLst>
                                      </p:cBhvr>
                                      <p:tavLst>
                                        <p:tav tm="0">
                                          <p:val>
                                            <p:strVal val="#ppt_w*0.70"/>
                                          </p:val>
                                        </p:tav>
                                        <p:tav tm="100000">
                                          <p:val>
                                            <p:strVal val="#ppt_w"/>
                                          </p:val>
                                        </p:tav>
                                      </p:tavLst>
                                    </p:anim>
                                    <p:anim calcmode="lin" valueType="num">
                                      <p:cBhvr>
                                        <p:cTn id="46" dur="1000" fill="hold"/>
                                        <p:tgtEl>
                                          <p:spTgt spid="14"/>
                                        </p:tgtEl>
                                        <p:attrNameLst>
                                          <p:attrName>ppt_h</p:attrName>
                                        </p:attrNameLst>
                                      </p:cBhvr>
                                      <p:tavLst>
                                        <p:tav tm="0">
                                          <p:val>
                                            <p:strVal val="#ppt_h"/>
                                          </p:val>
                                        </p:tav>
                                        <p:tav tm="100000">
                                          <p:val>
                                            <p:strVal val="#ppt_h"/>
                                          </p:val>
                                        </p:tav>
                                      </p:tavLst>
                                    </p:anim>
                                    <p:animEffect transition="in" filter="fade">
                                      <p:cBhvr>
                                        <p:cTn id="4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p:bldP spid="10"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黑体" panose="02010609060101010101" pitchFamily="49" charset="-122"/>
                <a:cs typeface="+mj-cs"/>
              </a:rPr>
              <a:t>属性</a:t>
            </a:r>
            <a:endParaRPr lang="zh-CN" altLang="en-US" dirty="0">
              <a:solidFill>
                <a:srgbClr val="0000FF"/>
              </a:solidFill>
              <a:latin typeface="楷体_GB2312"/>
              <a:ea typeface="黑体" panose="02010609060101010101" pitchFamily="49" charset="-122"/>
              <a:cs typeface="+mj-cs"/>
            </a:endParaRPr>
          </a:p>
        </p:txBody>
      </p:sp>
      <p:sp>
        <p:nvSpPr>
          <p:cNvPr id="382979" name="Rectangle 3"/>
          <p:cNvSpPr>
            <a:spLocks noGrp="1" noChangeArrowheads="1"/>
          </p:cNvSpPr>
          <p:nvPr>
            <p:ph idx="1"/>
          </p:nvPr>
        </p:nvSpPr>
        <p:spPr>
          <a:xfrm>
            <a:off x="228600" y="1412875"/>
            <a:ext cx="8610600" cy="4752975"/>
          </a:xfrm>
        </p:spPr>
        <p:txBody>
          <a:bodyPr vert="horz" wrap="square" lIns="91440" tIns="45720" rIns="91440" bIns="45720" numCol="1" anchor="t" anchorCtr="0" compatLnSpc="1"/>
          <a:lstStyle/>
          <a:p>
            <a:pPr marL="469900" marR="0" lvl="0" indent="-469900" algn="l" defTabSz="914400" rtl="0" eaLnBrk="0" fontAlgn="base" latinLnBrk="0" hangingPunct="0">
              <a:lnSpc>
                <a:spcPct val="110000"/>
              </a:lnSpc>
              <a:spcBef>
                <a:spcPct val="50000"/>
              </a:spcBef>
              <a:spcAft>
                <a:spcPct val="0"/>
              </a:spcAft>
              <a:buClr>
                <a:schemeClr val="accent2"/>
              </a:buClr>
              <a:buSzTx/>
              <a:buFont typeface="Wingdings" panose="05000000000000000000" pitchFamily="2" charset="2"/>
              <a:buChar char="o"/>
              <a:defRPr/>
            </a:pPr>
            <a:r>
              <a:rPr kumimoji="0" lang="zh-CN" altLang="zh-CN" sz="40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描述实体或者联系的性质或特征的数据项</a:t>
            </a:r>
            <a:r>
              <a:rPr kumimoji="0" lang="zh-CN" altLang="en-US" sz="40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700" b="1" i="0" u="none" strike="noStrike" kern="0" cap="none" spc="0" normalizeH="0" baseline="0" noProof="0" dirty="0" smtClean="0">
              <a:ln>
                <a:noFill/>
              </a:ln>
              <a:solidFill>
                <a:srgbClr val="142CE0"/>
              </a:solidFill>
              <a:effectLst>
                <a:outerShdw blurRad="38100" dist="38100" dir="2700000" algn="tl">
                  <a:srgbClr val="C0C0C0"/>
                </a:outerShdw>
              </a:effectLst>
              <a:uLnTx/>
              <a:uFillTx/>
              <a:latin typeface="仿宋_GB2312" pitchFamily="49" charset="-122"/>
              <a:ea typeface="宋体" panose="02010600030101010101" pitchFamily="2" charset="-122"/>
              <a:cs typeface="+mn-cs"/>
            </a:endParaRPr>
          </a:p>
        </p:txBody>
      </p:sp>
      <p:sp>
        <p:nvSpPr>
          <p:cNvPr id="382981" name="Text Box 5"/>
          <p:cNvSpPr txBox="1"/>
          <p:nvPr/>
        </p:nvSpPr>
        <p:spPr>
          <a:xfrm>
            <a:off x="2916238" y="2708275"/>
            <a:ext cx="1011237" cy="3506788"/>
          </a:xfrm>
          <a:prstGeom prst="rect">
            <a:avLst/>
          </a:prstGeom>
          <a:noFill/>
          <a:ln w="12700">
            <a:noFill/>
          </a:ln>
        </p:spPr>
        <p:txBody>
          <a:bodyPr>
            <a:spAutoFit/>
          </a:bodyPr>
          <a:p>
            <a:pPr eaLnBrk="1" hangingPunct="1">
              <a:spcBef>
                <a:spcPct val="50000"/>
              </a:spcBef>
            </a:pPr>
            <a:r>
              <a:rPr lang="zh-CN" altLang="en-US" sz="3200" b="1" dirty="0">
                <a:solidFill>
                  <a:srgbClr val="C00000"/>
                </a:solidFill>
                <a:latin typeface="Times New Roman" panose="02020603050405020304" pitchFamily="18" charset="0"/>
                <a:ea typeface="楷体_GB2312"/>
              </a:rPr>
              <a:t>学号</a:t>
            </a:r>
            <a:endParaRPr lang="zh-CN" altLang="en-US" sz="3200" b="1" dirty="0">
              <a:solidFill>
                <a:srgbClr val="C00000"/>
              </a:solidFill>
              <a:latin typeface="Times New Roman" panose="02020603050405020304" pitchFamily="18" charset="0"/>
              <a:ea typeface="楷体_GB2312"/>
            </a:endParaRPr>
          </a:p>
          <a:p>
            <a:pPr eaLnBrk="1" hangingPunct="1">
              <a:spcBef>
                <a:spcPct val="50000"/>
              </a:spcBef>
            </a:pPr>
            <a:r>
              <a:rPr lang="zh-CN" altLang="en-US" sz="3200" b="1" dirty="0">
                <a:solidFill>
                  <a:srgbClr val="C00000"/>
                </a:solidFill>
                <a:latin typeface="Times New Roman" panose="02020603050405020304" pitchFamily="18" charset="0"/>
                <a:ea typeface="楷体_GB2312"/>
              </a:rPr>
              <a:t>姓名</a:t>
            </a:r>
            <a:endParaRPr lang="zh-CN" altLang="en-US" sz="3200" b="1" dirty="0">
              <a:solidFill>
                <a:srgbClr val="C00000"/>
              </a:solidFill>
              <a:latin typeface="Times New Roman" panose="02020603050405020304" pitchFamily="18" charset="0"/>
              <a:ea typeface="楷体_GB2312"/>
            </a:endParaRPr>
          </a:p>
          <a:p>
            <a:pPr eaLnBrk="1" hangingPunct="1">
              <a:spcBef>
                <a:spcPct val="50000"/>
              </a:spcBef>
            </a:pPr>
            <a:r>
              <a:rPr lang="zh-CN" altLang="en-US" sz="3200" b="1" dirty="0">
                <a:solidFill>
                  <a:srgbClr val="C00000"/>
                </a:solidFill>
                <a:latin typeface="Times New Roman" panose="02020603050405020304" pitchFamily="18" charset="0"/>
                <a:ea typeface="楷体_GB2312"/>
              </a:rPr>
              <a:t>性别</a:t>
            </a:r>
            <a:endParaRPr lang="zh-CN" altLang="en-US" sz="3200" b="1" dirty="0">
              <a:solidFill>
                <a:srgbClr val="C00000"/>
              </a:solidFill>
              <a:latin typeface="Times New Roman" panose="02020603050405020304" pitchFamily="18" charset="0"/>
              <a:ea typeface="楷体_GB2312"/>
            </a:endParaRPr>
          </a:p>
          <a:p>
            <a:pPr eaLnBrk="1" hangingPunct="1">
              <a:spcBef>
                <a:spcPct val="50000"/>
              </a:spcBef>
            </a:pPr>
            <a:r>
              <a:rPr lang="zh-CN" altLang="en-US" sz="3200" b="1" dirty="0">
                <a:solidFill>
                  <a:srgbClr val="C00000"/>
                </a:solidFill>
                <a:latin typeface="Times New Roman" panose="02020603050405020304" pitchFamily="18" charset="0"/>
                <a:ea typeface="楷体_GB2312"/>
              </a:rPr>
              <a:t>年龄</a:t>
            </a:r>
            <a:endParaRPr lang="zh-CN" altLang="en-US" sz="3200" b="1" dirty="0">
              <a:solidFill>
                <a:srgbClr val="C00000"/>
              </a:solidFill>
              <a:latin typeface="Times New Roman" panose="02020603050405020304" pitchFamily="18" charset="0"/>
              <a:ea typeface="楷体_GB2312"/>
            </a:endParaRPr>
          </a:p>
          <a:p>
            <a:pPr eaLnBrk="1" hangingPunct="1">
              <a:spcBef>
                <a:spcPct val="50000"/>
              </a:spcBef>
            </a:pPr>
            <a:r>
              <a:rPr lang="en-US" altLang="zh-CN" sz="3200" b="1" dirty="0">
                <a:solidFill>
                  <a:srgbClr val="C00000"/>
                </a:solidFill>
                <a:latin typeface="Times New Roman" panose="02020603050405020304" pitchFamily="18" charset="0"/>
                <a:ea typeface="楷体_GB2312"/>
              </a:rPr>
              <a:t>……</a:t>
            </a:r>
            <a:endParaRPr lang="en-US" altLang="zh-CN" sz="3200" b="1" dirty="0">
              <a:solidFill>
                <a:srgbClr val="C00000"/>
              </a:solidFill>
              <a:latin typeface="Times New Roman" panose="02020603050405020304" pitchFamily="18" charset="0"/>
            </a:endParaRPr>
          </a:p>
        </p:txBody>
      </p:sp>
      <p:pic>
        <p:nvPicPr>
          <p:cNvPr id="382982" name="Picture 6" descr="MCj01954220000[1]"/>
          <p:cNvPicPr>
            <a:picLocks noChangeAspect="1"/>
          </p:cNvPicPr>
          <p:nvPr/>
        </p:nvPicPr>
        <p:blipFill>
          <a:blip r:embed="rId1"/>
          <a:stretch>
            <a:fillRect/>
          </a:stretch>
        </p:blipFill>
        <p:spPr>
          <a:xfrm>
            <a:off x="4067175" y="2852738"/>
            <a:ext cx="1624013" cy="2809875"/>
          </a:xfrm>
          <a:prstGeom prst="rect">
            <a:avLst/>
          </a:prstGeom>
          <a:noFill/>
          <a:ln w="9525">
            <a:noFill/>
          </a:ln>
        </p:spPr>
      </p:pic>
      <p:sp>
        <p:nvSpPr>
          <p:cNvPr id="33798" name="日期占位符 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3799"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82979">
                                            <p:txEl>
                                              <p:charRg st="0" end="20"/>
                                            </p:txEl>
                                          </p:spTgt>
                                        </p:tgtEl>
                                        <p:attrNameLst>
                                          <p:attrName>style.visibility</p:attrName>
                                        </p:attrNameLst>
                                      </p:cBhvr>
                                      <p:to>
                                        <p:strVal val="visible"/>
                                      </p:to>
                                    </p:set>
                                    <p:anim calcmode="lin" valueType="num">
                                      <p:cBhvr>
                                        <p:cTn id="7" dur="500" fill="hold"/>
                                        <p:tgtEl>
                                          <p:spTgt spid="382979">
                                            <p:txEl>
                                              <p:charRg st="0" end="20"/>
                                            </p:txEl>
                                          </p:spTgt>
                                        </p:tgtEl>
                                        <p:attrNameLst>
                                          <p:attrName>ppt_w</p:attrName>
                                        </p:attrNameLst>
                                      </p:cBhvr>
                                      <p:tavLst>
                                        <p:tav tm="0">
                                          <p:val>
                                            <p:fltVal val="0.000000"/>
                                          </p:val>
                                        </p:tav>
                                        <p:tav tm="100000">
                                          <p:val>
                                            <p:strVal val="#ppt_w"/>
                                          </p:val>
                                        </p:tav>
                                      </p:tavLst>
                                    </p:anim>
                                    <p:anim calcmode="lin" valueType="num">
                                      <p:cBhvr>
                                        <p:cTn id="8" dur="500" fill="hold"/>
                                        <p:tgtEl>
                                          <p:spTgt spid="382979">
                                            <p:txEl>
                                              <p:charRg st="0" end="2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82982"/>
                                        </p:tgtEl>
                                        <p:attrNameLst>
                                          <p:attrName>style.visibility</p:attrName>
                                        </p:attrNameLst>
                                      </p:cBhvr>
                                      <p:to>
                                        <p:strVal val="visible"/>
                                      </p:to>
                                    </p:set>
                                    <p:animEffect transition="in" filter="diamond(in)">
                                      <p:cBhvr>
                                        <p:cTn id="13" dur="2000"/>
                                        <p:tgtEl>
                                          <p:spTgt spid="382982"/>
                                        </p:tgtEl>
                                      </p:cBhvr>
                                    </p:animEffect>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382981"/>
                                        </p:tgtEl>
                                        <p:attrNameLst>
                                          <p:attrName>style.visibility</p:attrName>
                                        </p:attrNameLst>
                                      </p:cBhvr>
                                      <p:to>
                                        <p:strVal val="visible"/>
                                      </p:to>
                                    </p:set>
                                    <p:anim calcmode="lin" valueType="num">
                                      <p:cBhvr additive="base">
                                        <p:cTn id="17" dur="500" fill="hold"/>
                                        <p:tgtEl>
                                          <p:spTgt spid="382981"/>
                                        </p:tgtEl>
                                        <p:attrNameLst>
                                          <p:attrName>ppt_x</p:attrName>
                                        </p:attrNameLst>
                                      </p:cBhvr>
                                      <p:tavLst>
                                        <p:tav tm="0">
                                          <p:val>
                                            <p:strVal val="0-#ppt_w/2"/>
                                          </p:val>
                                        </p:tav>
                                        <p:tav tm="100000">
                                          <p:val>
                                            <p:strVal val="#ppt_x"/>
                                          </p:val>
                                        </p:tav>
                                      </p:tavLst>
                                    </p:anim>
                                    <p:anim calcmode="lin" valueType="num">
                                      <p:cBhvr additive="base">
                                        <p:cTn id="18" dur="500" fill="hold"/>
                                        <p:tgtEl>
                                          <p:spTgt spid="382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标识属性</a:t>
            </a:r>
            <a:endParaRPr lang="zh-CN" altLang="en-US" dirty="0">
              <a:solidFill>
                <a:srgbClr val="0000FF"/>
              </a:solidFill>
              <a:latin typeface="楷体_GB2312"/>
              <a:ea typeface="楷体_GB2312"/>
              <a:cs typeface="+mj-cs"/>
            </a:endParaRPr>
          </a:p>
        </p:txBody>
      </p:sp>
      <p:sp>
        <p:nvSpPr>
          <p:cNvPr id="3481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能够唯一标识实体的一个属性或最小的一组属性（称为属性集或属性组）称为实体的</a:t>
            </a:r>
            <a:r>
              <a:rPr lang="zh-CN" altLang="zh-CN" dirty="0">
                <a:solidFill>
                  <a:srgbClr val="FF0000"/>
                </a:solidFill>
                <a:latin typeface="仿宋_GB2312"/>
                <a:ea typeface="仿宋_GB2312"/>
                <a:cs typeface="+mn-cs"/>
              </a:rPr>
              <a:t>标识属性</a:t>
            </a:r>
            <a:r>
              <a:rPr lang="zh-CN" altLang="zh-CN"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称为实体的</a:t>
            </a:r>
            <a:r>
              <a:rPr lang="zh-CN" altLang="zh-CN" dirty="0">
                <a:solidFill>
                  <a:srgbClr val="FF0000"/>
                </a:solidFill>
                <a:latin typeface="仿宋_GB2312"/>
                <a:ea typeface="仿宋_GB2312"/>
                <a:cs typeface="+mn-cs"/>
              </a:rPr>
              <a:t>码</a:t>
            </a:r>
            <a:r>
              <a:rPr lang="zh-CN" altLang="zh-CN"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例如，“学号”就是学生实体的码</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348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482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819">
                                            <p:txEl>
                                              <p:charRg st="0" end="43"/>
                                            </p:txEl>
                                          </p:spTgt>
                                        </p:tgtEl>
                                        <p:attrNameLst>
                                          <p:attrName>style.visibility</p:attrName>
                                        </p:attrNameLst>
                                      </p:cBhvr>
                                      <p:to>
                                        <p:strVal val="visible"/>
                                      </p:to>
                                    </p:set>
                                    <p:animEffect transition="in" filter="blinds(horizontal)">
                                      <p:cBhvr>
                                        <p:cTn id="7" dur="500"/>
                                        <p:tgtEl>
                                          <p:spTgt spid="34819">
                                            <p:txEl>
                                              <p:charRg st="0" end="43"/>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4819">
                                            <p:txEl>
                                              <p:charRg st="43" end="51"/>
                                            </p:txEl>
                                          </p:spTgt>
                                        </p:tgtEl>
                                        <p:attrNameLst>
                                          <p:attrName>style.visibility</p:attrName>
                                        </p:attrNameLst>
                                      </p:cBhvr>
                                      <p:to>
                                        <p:strVal val="visible"/>
                                      </p:to>
                                    </p:set>
                                    <p:animEffect transition="in" filter="blinds(horizontal)">
                                      <p:cBhvr>
                                        <p:cTn id="11" dur="500"/>
                                        <p:tgtEl>
                                          <p:spTgt spid="34819">
                                            <p:txEl>
                                              <p:charRg st="43" end="5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4819">
                                            <p:txEl>
                                              <p:charRg st="51" end="68"/>
                                            </p:txEl>
                                          </p:spTgt>
                                        </p:tgtEl>
                                        <p:attrNameLst>
                                          <p:attrName>style.visibility</p:attrName>
                                        </p:attrNameLst>
                                      </p:cBhvr>
                                      <p:to>
                                        <p:strVal val="visible"/>
                                      </p:to>
                                    </p:set>
                                    <p:animEffect transition="in" filter="blinds(horizontal)">
                                      <p:cBhvr>
                                        <p:cTn id="15" dur="500"/>
                                        <p:tgtEl>
                                          <p:spTgt spid="34819">
                                            <p:txEl>
                                              <p:charRg st="51"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mj-ea"/>
                <a:cs typeface="+mj-cs"/>
              </a:rPr>
              <a:t>属性的表示方式</a:t>
            </a:r>
            <a:endParaRPr lang="zh-CN" altLang="en-US" dirty="0">
              <a:solidFill>
                <a:srgbClr val="0000FF"/>
              </a:solidFill>
              <a:latin typeface="楷体_GB2312"/>
              <a:ea typeface="+mj-ea"/>
              <a:cs typeface="+mj-cs"/>
            </a:endParaRPr>
          </a:p>
        </p:txBody>
      </p:sp>
      <p:sp>
        <p:nvSpPr>
          <p:cNvPr id="35843" name="Rectangle 3"/>
          <p:cNvSpPr>
            <a:spLocks noGrp="1"/>
          </p:cNvSpPr>
          <p:nvPr>
            <p:ph idx="1"/>
          </p:nvPr>
        </p:nvSpPr>
        <p:spPr>
          <a:xfrm>
            <a:off x="611188" y="1484313"/>
            <a:ext cx="7921625" cy="1873250"/>
          </a:xfrm>
          <a:ln/>
        </p:spPr>
        <p:txBody>
          <a:bodyPr vert="horz" wrap="square" lIns="91440" tIns="45720" rIns="91440" bIns="45720" anchor="t"/>
          <a:p>
            <a:pPr/>
            <a:r>
              <a:rPr lang="zh-CN" altLang="en-US" sz="3700" dirty="0">
                <a:latin typeface="仿宋_GB2312"/>
                <a:ea typeface="+mn-ea"/>
                <a:cs typeface="+mn-cs"/>
              </a:rPr>
              <a:t>用圆角矩形或椭圆框表示，框内写上属性名，并用连线连到相应实体</a:t>
            </a:r>
            <a:endParaRPr lang="zh-CN" altLang="en-US" sz="3700" dirty="0">
              <a:latin typeface="仿宋_GB2312"/>
              <a:ea typeface="+mn-ea"/>
              <a:cs typeface="+mn-cs"/>
            </a:endParaRPr>
          </a:p>
        </p:txBody>
      </p:sp>
      <p:grpSp>
        <p:nvGrpSpPr>
          <p:cNvPr id="2" name="Group 4"/>
          <p:cNvGrpSpPr/>
          <p:nvPr/>
        </p:nvGrpSpPr>
        <p:grpSpPr>
          <a:xfrm>
            <a:off x="1908175" y="3284538"/>
            <a:ext cx="5256213" cy="2089150"/>
            <a:chOff x="3072" y="1200"/>
            <a:chExt cx="2544" cy="1008"/>
          </a:xfrm>
        </p:grpSpPr>
        <p:sp>
          <p:nvSpPr>
            <p:cNvPr id="35847" name="Rectangle 5"/>
            <p:cNvSpPr/>
            <p:nvPr/>
          </p:nvSpPr>
          <p:spPr>
            <a:xfrm>
              <a:off x="3744" y="1824"/>
              <a:ext cx="1152" cy="384"/>
            </a:xfrm>
            <a:prstGeom prst="rect">
              <a:avLst/>
            </a:prstGeom>
            <a:noFill/>
            <a:ln w="12700" cap="sq" cmpd="sng">
              <a:solidFill>
                <a:srgbClr val="009900"/>
              </a:solidFill>
              <a:prstDash val="solid"/>
              <a:miter/>
              <a:headEnd type="none" w="sm" len="sm"/>
              <a:tailEnd type="none" w="sm" len="sm"/>
            </a:ln>
          </p:spPr>
          <p:txBody>
            <a:bodyPr wrap="none" anchor="ctr"/>
            <a:p>
              <a:pPr algn="ctr" eaLnBrk="1" hangingPunct="1"/>
              <a:r>
                <a:rPr lang="zh-CN" altLang="en-US" sz="3200" b="1" dirty="0">
                  <a:solidFill>
                    <a:srgbClr val="FF0000"/>
                  </a:solidFill>
                  <a:latin typeface="Times New Roman" panose="02020603050405020304" pitchFamily="18" charset="0"/>
                </a:rPr>
                <a:t>学生</a:t>
              </a:r>
              <a:endParaRPr lang="zh-CN" altLang="en-US" b="1" dirty="0">
                <a:solidFill>
                  <a:srgbClr val="FF0000"/>
                </a:solidFill>
                <a:latin typeface="Times New Roman" panose="02020603050405020304" pitchFamily="18" charset="0"/>
              </a:endParaRPr>
            </a:p>
          </p:txBody>
        </p:sp>
        <p:sp>
          <p:nvSpPr>
            <p:cNvPr id="35848" name="Oval 6"/>
            <p:cNvSpPr/>
            <p:nvPr/>
          </p:nvSpPr>
          <p:spPr>
            <a:xfrm>
              <a:off x="3072" y="1200"/>
              <a:ext cx="768" cy="336"/>
            </a:xfrm>
            <a:prstGeom prst="ellipse">
              <a:avLst/>
            </a:prstGeom>
            <a:noFill/>
            <a:ln w="12700" cap="sq" cmpd="sng">
              <a:solidFill>
                <a:srgbClr val="009900"/>
              </a:solidFill>
              <a:prstDash val="solid"/>
              <a:headEnd type="none" w="sm" len="sm"/>
              <a:tailEnd type="none" w="sm" len="sm"/>
            </a:ln>
          </p:spPr>
          <p:txBody>
            <a:bodyPr wrap="none" anchor="ctr"/>
            <a:p>
              <a:pPr algn="ctr" eaLnBrk="1" hangingPunct="1"/>
              <a:r>
                <a:rPr lang="zh-CN" altLang="en-US" sz="2400" b="1" dirty="0">
                  <a:solidFill>
                    <a:srgbClr val="FF0000"/>
                  </a:solidFill>
                  <a:latin typeface="Times New Roman" panose="02020603050405020304" pitchFamily="18" charset="0"/>
                </a:rPr>
                <a:t>学号</a:t>
              </a:r>
              <a:endParaRPr lang="zh-CN" altLang="en-US" sz="2400" b="1" dirty="0">
                <a:solidFill>
                  <a:srgbClr val="FF0000"/>
                </a:solidFill>
                <a:latin typeface="Times New Roman" panose="02020603050405020304" pitchFamily="18" charset="0"/>
              </a:endParaRPr>
            </a:p>
          </p:txBody>
        </p:sp>
        <p:sp>
          <p:nvSpPr>
            <p:cNvPr id="35849" name="Oval 7"/>
            <p:cNvSpPr/>
            <p:nvPr/>
          </p:nvSpPr>
          <p:spPr>
            <a:xfrm>
              <a:off x="3984" y="1200"/>
              <a:ext cx="768" cy="336"/>
            </a:xfrm>
            <a:prstGeom prst="ellipse">
              <a:avLst/>
            </a:prstGeom>
            <a:noFill/>
            <a:ln w="12700" cap="sq" cmpd="sng">
              <a:solidFill>
                <a:srgbClr val="009900"/>
              </a:solidFill>
              <a:prstDash val="solid"/>
              <a:headEnd type="none" w="sm" len="sm"/>
              <a:tailEnd type="none" w="sm" len="sm"/>
            </a:ln>
          </p:spPr>
          <p:txBody>
            <a:bodyPr wrap="none" anchor="ctr"/>
            <a:p>
              <a:pPr algn="ctr" eaLnBrk="1" hangingPunct="1"/>
              <a:r>
                <a:rPr lang="zh-CN" altLang="en-US" sz="2400" b="1" dirty="0">
                  <a:solidFill>
                    <a:srgbClr val="FF0000"/>
                  </a:solidFill>
                  <a:latin typeface="Times New Roman" panose="02020603050405020304" pitchFamily="18" charset="0"/>
                </a:rPr>
                <a:t>姓名</a:t>
              </a:r>
              <a:endParaRPr lang="zh-CN" altLang="en-US" sz="2400" b="1" dirty="0">
                <a:solidFill>
                  <a:srgbClr val="FF0000"/>
                </a:solidFill>
                <a:latin typeface="Times New Roman" panose="02020603050405020304" pitchFamily="18" charset="0"/>
              </a:endParaRPr>
            </a:p>
          </p:txBody>
        </p:sp>
        <p:sp>
          <p:nvSpPr>
            <p:cNvPr id="35850" name="Oval 8"/>
            <p:cNvSpPr/>
            <p:nvPr/>
          </p:nvSpPr>
          <p:spPr>
            <a:xfrm>
              <a:off x="4848" y="1200"/>
              <a:ext cx="768" cy="336"/>
            </a:xfrm>
            <a:prstGeom prst="ellipse">
              <a:avLst/>
            </a:prstGeom>
            <a:noFill/>
            <a:ln w="12700" cap="sq" cmpd="sng">
              <a:solidFill>
                <a:srgbClr val="009900"/>
              </a:solidFill>
              <a:prstDash val="solid"/>
              <a:headEnd type="none" w="sm" len="sm"/>
              <a:tailEnd type="none" w="sm" len="sm"/>
            </a:ln>
          </p:spPr>
          <p:txBody>
            <a:bodyPr wrap="none" anchor="ctr"/>
            <a:p>
              <a:pPr algn="ctr" eaLnBrk="1" hangingPunct="1"/>
              <a:r>
                <a:rPr lang="zh-CN" altLang="en-US" sz="2400" b="1" dirty="0">
                  <a:solidFill>
                    <a:srgbClr val="FF0000"/>
                  </a:solidFill>
                  <a:latin typeface="Times New Roman" panose="02020603050405020304" pitchFamily="18" charset="0"/>
                </a:rPr>
                <a:t>性别</a:t>
              </a:r>
              <a:endParaRPr lang="zh-CN" altLang="en-US" sz="2400" b="1" dirty="0">
                <a:solidFill>
                  <a:srgbClr val="FF0000"/>
                </a:solidFill>
                <a:latin typeface="Times New Roman" panose="02020603050405020304" pitchFamily="18" charset="0"/>
              </a:endParaRPr>
            </a:p>
          </p:txBody>
        </p:sp>
        <p:sp>
          <p:nvSpPr>
            <p:cNvPr id="35851" name="Line 9"/>
            <p:cNvSpPr/>
            <p:nvPr/>
          </p:nvSpPr>
          <p:spPr>
            <a:xfrm flipH="1">
              <a:off x="4656" y="1536"/>
              <a:ext cx="576" cy="288"/>
            </a:xfrm>
            <a:prstGeom prst="line">
              <a:avLst/>
            </a:prstGeom>
            <a:ln w="12700" cap="sq" cmpd="sng">
              <a:solidFill>
                <a:srgbClr val="009900"/>
              </a:solidFill>
              <a:prstDash val="solid"/>
              <a:headEnd type="none" w="sm" len="sm"/>
              <a:tailEnd type="none" w="sm" len="sm"/>
            </a:ln>
          </p:spPr>
        </p:sp>
        <p:sp>
          <p:nvSpPr>
            <p:cNvPr id="35852" name="Line 10"/>
            <p:cNvSpPr/>
            <p:nvPr/>
          </p:nvSpPr>
          <p:spPr>
            <a:xfrm>
              <a:off x="4368" y="1536"/>
              <a:ext cx="0" cy="288"/>
            </a:xfrm>
            <a:prstGeom prst="line">
              <a:avLst/>
            </a:prstGeom>
            <a:ln w="12700" cap="sq" cmpd="sng">
              <a:solidFill>
                <a:srgbClr val="009900"/>
              </a:solidFill>
              <a:prstDash val="solid"/>
              <a:headEnd type="none" w="sm" len="sm"/>
              <a:tailEnd type="none" w="sm" len="sm"/>
            </a:ln>
          </p:spPr>
        </p:sp>
        <p:sp>
          <p:nvSpPr>
            <p:cNvPr id="35853" name="Line 11"/>
            <p:cNvSpPr/>
            <p:nvPr/>
          </p:nvSpPr>
          <p:spPr>
            <a:xfrm>
              <a:off x="3456" y="1536"/>
              <a:ext cx="672" cy="288"/>
            </a:xfrm>
            <a:prstGeom prst="line">
              <a:avLst/>
            </a:prstGeom>
            <a:ln w="12700" cap="sq" cmpd="sng">
              <a:solidFill>
                <a:srgbClr val="009900"/>
              </a:solidFill>
              <a:prstDash val="solid"/>
              <a:headEnd type="none" w="sm" len="sm"/>
              <a:tailEnd type="none" w="sm" len="sm"/>
            </a:ln>
          </p:spPr>
        </p:sp>
      </p:grpSp>
      <p:sp>
        <p:nvSpPr>
          <p:cNvPr id="35845" name="日期占位符 11"/>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5846" name="灯片编号占位符 1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6" name="Rectangle 2"/>
          <p:cNvSpPr>
            <a:spLocks noGrp="1"/>
          </p:cNvSpPr>
          <p:nvPr>
            <p:ph type="title"/>
          </p:nvPr>
        </p:nvSpPr>
        <p:spPr>
          <a:xfrm>
            <a:off x="250825" y="260350"/>
            <a:ext cx="8610600" cy="765175"/>
          </a:xfrm>
          <a:ln/>
        </p:spPr>
        <p:txBody>
          <a:bodyPr vert="horz" wrap="square" lIns="91440" tIns="45720" rIns="91440" bIns="45720" anchor="b"/>
          <a:p>
            <a:pPr/>
            <a:r>
              <a:rPr lang="zh-CN" altLang="en-US" dirty="0">
                <a:solidFill>
                  <a:srgbClr val="0000FF"/>
                </a:solidFill>
                <a:latin typeface="楷体_GB2312"/>
                <a:ea typeface="+mj-ea"/>
                <a:cs typeface="+mj-cs"/>
              </a:rPr>
              <a:t>联系</a:t>
            </a:r>
            <a:r>
              <a:rPr lang="zh-CN" altLang="en-US" dirty="0">
                <a:solidFill>
                  <a:srgbClr val="0000FF"/>
                </a:solidFill>
                <a:latin typeface="楷体_GB2312"/>
                <a:ea typeface="楷体_GB2312"/>
                <a:cs typeface="+mj-cs"/>
              </a:rPr>
              <a:t> </a:t>
            </a:r>
            <a:endParaRPr lang="zh-CN" altLang="en-US" dirty="0">
              <a:solidFill>
                <a:srgbClr val="0000FF"/>
              </a:solidFill>
              <a:latin typeface="楷体_GB2312"/>
              <a:ea typeface="楷体_GB2312"/>
              <a:cs typeface="+mj-cs"/>
            </a:endParaRPr>
          </a:p>
        </p:txBody>
      </p:sp>
      <p:sp>
        <p:nvSpPr>
          <p:cNvPr id="313347" name="Rectangle 3"/>
          <p:cNvSpPr>
            <a:spLocks noGrp="1"/>
          </p:cNvSpPr>
          <p:nvPr>
            <p:ph idx="1"/>
          </p:nvPr>
        </p:nvSpPr>
        <p:spPr>
          <a:xfrm>
            <a:off x="323850" y="1484313"/>
            <a:ext cx="8518525" cy="4592637"/>
          </a:xfrm>
          <a:ln/>
        </p:spPr>
        <p:txBody>
          <a:bodyPr vert="horz" wrap="square" lIns="91440" tIns="45720" rIns="91440" bIns="45720" anchor="t"/>
          <a:p>
            <a:pPr/>
            <a:r>
              <a:rPr lang="zh-CN" altLang="en-US" sz="3400" dirty="0">
                <a:latin typeface="宋体" panose="02010600030101010101" pitchFamily="2" charset="-122"/>
                <a:ea typeface="仿宋_GB2312"/>
                <a:cs typeface="+mn-cs"/>
              </a:rPr>
              <a:t>联系是数据之间的关联集合，是客观存在的应用语义链</a:t>
            </a:r>
            <a:r>
              <a:rPr lang="zh-CN" altLang="en-US" sz="3400" dirty="0">
                <a:latin typeface="仿宋_GB2312"/>
                <a:ea typeface="仿宋_GB2312"/>
                <a:cs typeface="+mn-cs"/>
              </a:rPr>
              <a:t> 。</a:t>
            </a:r>
            <a:endParaRPr lang="zh-CN" altLang="en-US" sz="3400" dirty="0">
              <a:latin typeface="仿宋_GB2312"/>
              <a:ea typeface="仿宋_GB2312"/>
              <a:cs typeface="+mn-cs"/>
            </a:endParaRPr>
          </a:p>
          <a:p>
            <a:pPr/>
            <a:r>
              <a:rPr lang="zh-CN" altLang="en-US" sz="3400" dirty="0">
                <a:solidFill>
                  <a:srgbClr val="FF0000"/>
                </a:solidFill>
                <a:latin typeface="仿宋_GB2312"/>
                <a:ea typeface="仿宋_GB2312"/>
                <a:cs typeface="+mn-cs"/>
              </a:rPr>
              <a:t>实体内部的联系</a:t>
            </a:r>
            <a:r>
              <a:rPr lang="zh-CN" altLang="en-US" sz="3400" dirty="0">
                <a:latin typeface="仿宋_GB2312"/>
                <a:ea typeface="仿宋_GB2312"/>
                <a:cs typeface="+mn-cs"/>
              </a:rPr>
              <a:t>：一个实体内属性之间的联系。</a:t>
            </a:r>
            <a:endParaRPr lang="zh-CN" altLang="en-US" sz="3400" dirty="0">
              <a:latin typeface="仿宋_GB2312"/>
              <a:ea typeface="仿宋_GB2312"/>
              <a:cs typeface="+mn-cs"/>
            </a:endParaRPr>
          </a:p>
          <a:p>
            <a:pPr lvl="1"/>
            <a:r>
              <a:rPr lang="zh-CN" altLang="en-US" sz="3400" dirty="0">
                <a:latin typeface="宋体" panose="02010600030101010101" pitchFamily="2" charset="-122"/>
                <a:ea typeface="仿宋_GB2312"/>
              </a:rPr>
              <a:t>职工中的职工号和此职工的部门经理号</a:t>
            </a:r>
            <a:endParaRPr lang="zh-CN" altLang="en-US" sz="3400" dirty="0">
              <a:latin typeface="宋体" panose="02010600030101010101" pitchFamily="2" charset="-122"/>
              <a:ea typeface="仿宋_GB2312"/>
            </a:endParaRPr>
          </a:p>
          <a:p>
            <a:pPr/>
            <a:r>
              <a:rPr lang="zh-CN" altLang="en-US" sz="3400" dirty="0">
                <a:solidFill>
                  <a:srgbClr val="FF0000"/>
                </a:solidFill>
                <a:latin typeface="宋体" panose="02010600030101010101" pitchFamily="2" charset="-122"/>
                <a:ea typeface="仿宋_GB2312"/>
                <a:cs typeface="+mn-cs"/>
              </a:rPr>
              <a:t>实体之间的联系</a:t>
            </a:r>
            <a:r>
              <a:rPr lang="zh-CN" altLang="en-US" sz="3400" dirty="0">
                <a:latin typeface="宋体" panose="02010600030101010101" pitchFamily="2" charset="-122"/>
                <a:ea typeface="仿宋_GB2312"/>
                <a:cs typeface="+mn-cs"/>
              </a:rPr>
              <a:t>：不同实体之间</a:t>
            </a:r>
            <a:r>
              <a:rPr lang="zh-CN" altLang="en-US" sz="3400" dirty="0">
                <a:latin typeface="宋体" panose="02010600030101010101" pitchFamily="2" charset="-122"/>
                <a:ea typeface="+mn-ea"/>
                <a:cs typeface="+mn-cs"/>
              </a:rPr>
              <a:t>的</a:t>
            </a:r>
            <a:r>
              <a:rPr lang="zh-CN" altLang="en-US" sz="3400" dirty="0">
                <a:latin typeface="宋体" panose="02010600030101010101" pitchFamily="2" charset="-122"/>
                <a:ea typeface="仿宋_GB2312"/>
                <a:cs typeface="+mn-cs"/>
              </a:rPr>
              <a:t>联系。</a:t>
            </a:r>
            <a:endParaRPr lang="zh-CN" altLang="en-US" sz="3400" dirty="0">
              <a:latin typeface="宋体" panose="02010600030101010101" pitchFamily="2" charset="-122"/>
              <a:ea typeface="+mn-ea"/>
              <a:cs typeface="+mn-cs"/>
            </a:endParaRPr>
          </a:p>
          <a:p>
            <a:pPr lvl="1"/>
            <a:r>
              <a:rPr lang="zh-CN" altLang="en-US" sz="3400" dirty="0">
                <a:latin typeface="宋体" panose="02010600030101010101" pitchFamily="2" charset="-122"/>
                <a:ea typeface="仿宋_GB2312"/>
              </a:rPr>
              <a:t>课程和学生实体之间存在选课联系。</a:t>
            </a:r>
            <a:endParaRPr lang="zh-CN" altLang="en-US" sz="3400" dirty="0">
              <a:latin typeface="宋体" panose="02010600030101010101" pitchFamily="2" charset="-122"/>
              <a:ea typeface="仿宋_GB2312"/>
            </a:endParaRPr>
          </a:p>
        </p:txBody>
      </p:sp>
      <p:sp>
        <p:nvSpPr>
          <p:cNvPr id="3686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686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fill="hold">
                                          <p:stCondLst>
                                            <p:cond delay="0"/>
                                          </p:stCondLst>
                                        </p:cTn>
                                        <p:tgtEl>
                                          <p:spTgt spid="313346"/>
                                        </p:tgtEl>
                                        <p:attrNameLst>
                                          <p:attrName>style.visibility</p:attrName>
                                        </p:attrNameLst>
                                      </p:cBhvr>
                                      <p:to>
                                        <p:strVal val="visible"/>
                                      </p:to>
                                    </p:set>
                                    <p:anim calcmode="lin" valueType="num">
                                      <p:cBhvr>
                                        <p:cTn id="7" dur="1000" fill="hold"/>
                                        <p:tgtEl>
                                          <p:spTgt spid="313346"/>
                                        </p:tgtEl>
                                        <p:attrNameLst>
                                          <p:attrName>ppt_x</p:attrName>
                                        </p:attrNameLst>
                                      </p:cBhvr>
                                      <p:tavLst>
                                        <p:tav tm="0">
                                          <p:val>
                                            <p:strVal val="#ppt_x-.2"/>
                                          </p:val>
                                        </p:tav>
                                        <p:tav tm="100000">
                                          <p:val>
                                            <p:strVal val="#ppt_x"/>
                                          </p:val>
                                        </p:tav>
                                      </p:tavLst>
                                    </p:anim>
                                    <p:anim calcmode="lin" valueType="num">
                                      <p:cBhvr>
                                        <p:cTn id="8" dur="1000" fill="hold"/>
                                        <p:tgtEl>
                                          <p:spTgt spid="3133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3346"/>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fill="hold">
                                          <p:stCondLst>
                                            <p:cond delay="0"/>
                                          </p:stCondLst>
                                        </p:cTn>
                                        <p:tgtEl>
                                          <p:spTgt spid="313347">
                                            <p:txEl>
                                              <p:charRg st="0" end="27"/>
                                            </p:txEl>
                                          </p:spTgt>
                                        </p:tgtEl>
                                        <p:attrNameLst>
                                          <p:attrName>style.visibility</p:attrName>
                                        </p:attrNameLst>
                                      </p:cBhvr>
                                      <p:to>
                                        <p:strVal val="visible"/>
                                      </p:to>
                                    </p:set>
                                    <p:animEffect transition="in" filter="fade">
                                      <p:cBhvr>
                                        <p:cTn id="14" dur="500"/>
                                        <p:tgtEl>
                                          <p:spTgt spid="313347">
                                            <p:txEl>
                                              <p:charRg st="0" end="27"/>
                                            </p:txEl>
                                          </p:spTgt>
                                        </p:tgtEl>
                                      </p:cBhvr>
                                    </p:animEffect>
                                    <p:anim calcmode="lin" valueType="num">
                                      <p:cBhvr>
                                        <p:cTn id="15" dur="500" fill="hold"/>
                                        <p:tgtEl>
                                          <p:spTgt spid="313347">
                                            <p:txEl>
                                              <p:charRg st="0" end="27"/>
                                            </p:txEl>
                                          </p:spTgt>
                                        </p:tgtEl>
                                        <p:attrNameLst>
                                          <p:attrName>ppt_x</p:attrName>
                                        </p:attrNameLst>
                                      </p:cBhvr>
                                      <p:tavLst>
                                        <p:tav tm="0">
                                          <p:val>
                                            <p:strVal val="#ppt_x"/>
                                          </p:val>
                                        </p:tav>
                                        <p:tav tm="100000">
                                          <p:val>
                                            <p:strVal val="#ppt_x"/>
                                          </p:val>
                                        </p:tav>
                                      </p:tavLst>
                                    </p:anim>
                                    <p:anim calcmode="lin" valueType="num">
                                      <p:cBhvr>
                                        <p:cTn id="16" dur="500" fill="hold"/>
                                        <p:tgtEl>
                                          <p:spTgt spid="313347">
                                            <p:txEl>
                                              <p:charRg st="0" end="27"/>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fill="hold">
                                          <p:stCondLst>
                                            <p:cond delay="0"/>
                                          </p:stCondLst>
                                        </p:cTn>
                                        <p:tgtEl>
                                          <p:spTgt spid="313347">
                                            <p:txEl>
                                              <p:charRg st="27" end="49"/>
                                            </p:txEl>
                                          </p:spTgt>
                                        </p:tgtEl>
                                        <p:attrNameLst>
                                          <p:attrName>style.visibility</p:attrName>
                                        </p:attrNameLst>
                                      </p:cBhvr>
                                      <p:to>
                                        <p:strVal val="visible"/>
                                      </p:to>
                                    </p:set>
                                    <p:animEffect transition="in" filter="fade">
                                      <p:cBhvr>
                                        <p:cTn id="21" dur="500"/>
                                        <p:tgtEl>
                                          <p:spTgt spid="313347">
                                            <p:txEl>
                                              <p:charRg st="27" end="49"/>
                                            </p:txEl>
                                          </p:spTgt>
                                        </p:tgtEl>
                                      </p:cBhvr>
                                    </p:animEffect>
                                    <p:anim calcmode="lin" valueType="num">
                                      <p:cBhvr>
                                        <p:cTn id="22" dur="500" fill="hold"/>
                                        <p:tgtEl>
                                          <p:spTgt spid="313347">
                                            <p:txEl>
                                              <p:charRg st="27" end="49"/>
                                            </p:txEl>
                                          </p:spTgt>
                                        </p:tgtEl>
                                        <p:attrNameLst>
                                          <p:attrName>ppt_x</p:attrName>
                                        </p:attrNameLst>
                                      </p:cBhvr>
                                      <p:tavLst>
                                        <p:tav tm="0">
                                          <p:val>
                                            <p:strVal val="#ppt_x"/>
                                          </p:val>
                                        </p:tav>
                                        <p:tav tm="100000">
                                          <p:val>
                                            <p:strVal val="#ppt_x"/>
                                          </p:val>
                                        </p:tav>
                                      </p:tavLst>
                                    </p:anim>
                                    <p:anim calcmode="lin" valueType="num">
                                      <p:cBhvr>
                                        <p:cTn id="23" dur="500" fill="hold"/>
                                        <p:tgtEl>
                                          <p:spTgt spid="313347">
                                            <p:txEl>
                                              <p:charRg st="27" end="49"/>
                                            </p:txEl>
                                          </p:spTgt>
                                        </p:tgtEl>
                                        <p:attrNameLst>
                                          <p:attrName>ppt_y</p:attrName>
                                        </p:attrNameLst>
                                      </p:cBhvr>
                                      <p:tavLst>
                                        <p:tav tm="0">
                                          <p:val>
                                            <p:strVal val="#ppt_y+.05"/>
                                          </p:val>
                                        </p:tav>
                                        <p:tav tm="100000">
                                          <p:val>
                                            <p:strVal val="#ppt_y"/>
                                          </p:val>
                                        </p:tav>
                                      </p:tavLst>
                                    </p:anim>
                                  </p:childTnLst>
                                </p:cTn>
                              </p:par>
                              <p:par>
                                <p:cTn id="24" presetID="44" presetClass="entr" presetSubtype="0" fill="hold" grpId="0" nodeType="withEffect">
                                  <p:stCondLst>
                                    <p:cond delay="0"/>
                                  </p:stCondLst>
                                  <p:childTnLst>
                                    <p:set>
                                      <p:cBhvr>
                                        <p:cTn id="25" fill="hold">
                                          <p:stCondLst>
                                            <p:cond delay="0"/>
                                          </p:stCondLst>
                                        </p:cTn>
                                        <p:tgtEl>
                                          <p:spTgt spid="313347">
                                            <p:txEl>
                                              <p:charRg st="49" end="67"/>
                                            </p:txEl>
                                          </p:spTgt>
                                        </p:tgtEl>
                                        <p:attrNameLst>
                                          <p:attrName>style.visibility</p:attrName>
                                        </p:attrNameLst>
                                      </p:cBhvr>
                                      <p:to>
                                        <p:strVal val="visible"/>
                                      </p:to>
                                    </p:set>
                                    <p:animEffect transition="in" filter="fade">
                                      <p:cBhvr>
                                        <p:cTn id="26" dur="500"/>
                                        <p:tgtEl>
                                          <p:spTgt spid="313347">
                                            <p:txEl>
                                              <p:charRg st="49" end="67"/>
                                            </p:txEl>
                                          </p:spTgt>
                                        </p:tgtEl>
                                      </p:cBhvr>
                                    </p:animEffect>
                                    <p:anim calcmode="lin" valueType="num">
                                      <p:cBhvr>
                                        <p:cTn id="27" dur="500" fill="hold"/>
                                        <p:tgtEl>
                                          <p:spTgt spid="313347">
                                            <p:txEl>
                                              <p:charRg st="49" end="67"/>
                                            </p:txEl>
                                          </p:spTgt>
                                        </p:tgtEl>
                                        <p:attrNameLst>
                                          <p:attrName>ppt_x</p:attrName>
                                        </p:attrNameLst>
                                      </p:cBhvr>
                                      <p:tavLst>
                                        <p:tav tm="0">
                                          <p:val>
                                            <p:strVal val="#ppt_x"/>
                                          </p:val>
                                        </p:tav>
                                        <p:tav tm="100000">
                                          <p:val>
                                            <p:strVal val="#ppt_x"/>
                                          </p:val>
                                        </p:tav>
                                      </p:tavLst>
                                    </p:anim>
                                    <p:anim calcmode="lin" valueType="num">
                                      <p:cBhvr>
                                        <p:cTn id="28" dur="500" fill="hold"/>
                                        <p:tgtEl>
                                          <p:spTgt spid="313347">
                                            <p:txEl>
                                              <p:charRg st="49" end="67"/>
                                            </p:txEl>
                                          </p:spTgt>
                                        </p:tgtEl>
                                        <p:attrNameLst>
                                          <p:attrName>ppt_y</p:attrName>
                                        </p:attrNameLst>
                                      </p:cBhvr>
                                      <p:tavLst>
                                        <p:tav tm="0">
                                          <p:val>
                                            <p:strVal val="#ppt_y+.05"/>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4" presetClass="entr" presetSubtype="0" fill="hold" grpId="0" nodeType="clickEffect">
                                  <p:stCondLst>
                                    <p:cond delay="0"/>
                                  </p:stCondLst>
                                  <p:childTnLst>
                                    <p:set>
                                      <p:cBhvr>
                                        <p:cTn id="32" fill="hold">
                                          <p:stCondLst>
                                            <p:cond delay="0"/>
                                          </p:stCondLst>
                                        </p:cTn>
                                        <p:tgtEl>
                                          <p:spTgt spid="313347">
                                            <p:txEl>
                                              <p:charRg st="67" end="86"/>
                                            </p:txEl>
                                          </p:spTgt>
                                        </p:tgtEl>
                                        <p:attrNameLst>
                                          <p:attrName>style.visibility</p:attrName>
                                        </p:attrNameLst>
                                      </p:cBhvr>
                                      <p:to>
                                        <p:strVal val="visible"/>
                                      </p:to>
                                    </p:set>
                                    <p:animEffect transition="in" filter="fade">
                                      <p:cBhvr>
                                        <p:cTn id="33" dur="500"/>
                                        <p:tgtEl>
                                          <p:spTgt spid="313347">
                                            <p:txEl>
                                              <p:charRg st="67" end="86"/>
                                            </p:txEl>
                                          </p:spTgt>
                                        </p:tgtEl>
                                      </p:cBhvr>
                                    </p:animEffect>
                                    <p:anim calcmode="lin" valueType="num">
                                      <p:cBhvr>
                                        <p:cTn id="34" dur="500" fill="hold"/>
                                        <p:tgtEl>
                                          <p:spTgt spid="313347">
                                            <p:txEl>
                                              <p:charRg st="67" end="86"/>
                                            </p:txEl>
                                          </p:spTgt>
                                        </p:tgtEl>
                                        <p:attrNameLst>
                                          <p:attrName>ppt_x</p:attrName>
                                        </p:attrNameLst>
                                      </p:cBhvr>
                                      <p:tavLst>
                                        <p:tav tm="0">
                                          <p:val>
                                            <p:strVal val="#ppt_x"/>
                                          </p:val>
                                        </p:tav>
                                        <p:tav tm="100000">
                                          <p:val>
                                            <p:strVal val="#ppt_x"/>
                                          </p:val>
                                        </p:tav>
                                      </p:tavLst>
                                    </p:anim>
                                    <p:anim calcmode="lin" valueType="num">
                                      <p:cBhvr>
                                        <p:cTn id="35" dur="500" fill="hold"/>
                                        <p:tgtEl>
                                          <p:spTgt spid="313347">
                                            <p:txEl>
                                              <p:charRg st="67" end="86"/>
                                            </p:txEl>
                                          </p:spTgt>
                                        </p:tgtEl>
                                        <p:attrNameLst>
                                          <p:attrName>ppt_y</p:attrName>
                                        </p:attrNameLst>
                                      </p:cBhvr>
                                      <p:tavLst>
                                        <p:tav tm="0">
                                          <p:val>
                                            <p:strVal val="#ppt_y+.05"/>
                                          </p:val>
                                        </p:tav>
                                        <p:tav tm="100000">
                                          <p:val>
                                            <p:strVal val="#ppt_y"/>
                                          </p:val>
                                        </p:tav>
                                      </p:tavLst>
                                    </p:anim>
                                  </p:childTnLst>
                                </p:cTn>
                              </p:par>
                              <p:par>
                                <p:cTn id="36" presetID="44" presetClass="entr" presetSubtype="0" fill="hold" grpId="0" nodeType="withEffect">
                                  <p:stCondLst>
                                    <p:cond delay="0"/>
                                  </p:stCondLst>
                                  <p:childTnLst>
                                    <p:set>
                                      <p:cBhvr>
                                        <p:cTn id="37" fill="hold">
                                          <p:stCondLst>
                                            <p:cond delay="0"/>
                                          </p:stCondLst>
                                        </p:cTn>
                                        <p:tgtEl>
                                          <p:spTgt spid="313347">
                                            <p:txEl>
                                              <p:charRg st="86" end="103"/>
                                            </p:txEl>
                                          </p:spTgt>
                                        </p:tgtEl>
                                        <p:attrNameLst>
                                          <p:attrName>style.visibility</p:attrName>
                                        </p:attrNameLst>
                                      </p:cBhvr>
                                      <p:to>
                                        <p:strVal val="visible"/>
                                      </p:to>
                                    </p:set>
                                    <p:animEffect transition="in" filter="fade">
                                      <p:cBhvr>
                                        <p:cTn id="38" dur="500"/>
                                        <p:tgtEl>
                                          <p:spTgt spid="313347">
                                            <p:txEl>
                                              <p:charRg st="86" end="103"/>
                                            </p:txEl>
                                          </p:spTgt>
                                        </p:tgtEl>
                                      </p:cBhvr>
                                    </p:animEffect>
                                    <p:anim calcmode="lin" valueType="num">
                                      <p:cBhvr>
                                        <p:cTn id="39" dur="500" fill="hold"/>
                                        <p:tgtEl>
                                          <p:spTgt spid="313347">
                                            <p:txEl>
                                              <p:charRg st="86" end="103"/>
                                            </p:txEl>
                                          </p:spTgt>
                                        </p:tgtEl>
                                        <p:attrNameLst>
                                          <p:attrName>ppt_x</p:attrName>
                                        </p:attrNameLst>
                                      </p:cBhvr>
                                      <p:tavLst>
                                        <p:tav tm="0">
                                          <p:val>
                                            <p:strVal val="#ppt_x"/>
                                          </p:val>
                                        </p:tav>
                                        <p:tav tm="100000">
                                          <p:val>
                                            <p:strVal val="#ppt_x"/>
                                          </p:val>
                                        </p:tav>
                                      </p:tavLst>
                                    </p:anim>
                                    <p:anim calcmode="lin" valueType="num">
                                      <p:cBhvr>
                                        <p:cTn id="40" dur="500" fill="hold"/>
                                        <p:tgtEl>
                                          <p:spTgt spid="313347">
                                            <p:txEl>
                                              <p:charRg st="86" end="103"/>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p:bldP spid="3133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2124075" y="260350"/>
            <a:ext cx="4319588" cy="769938"/>
          </a:xfrm>
          <a:prstGeom prst="rect">
            <a:avLst/>
          </a:prstGeom>
          <a:noFill/>
          <a:ln w="12700">
            <a:noFill/>
          </a:ln>
        </p:spPr>
        <p:txBody>
          <a:bodyPr>
            <a:spAutoFit/>
          </a:bodyPr>
          <a:p>
            <a:pPr eaLnBrk="1" hangingPunct="1"/>
            <a:r>
              <a:rPr lang="zh-CN" altLang="en-US" sz="4400" dirty="0">
                <a:solidFill>
                  <a:srgbClr val="0000FF"/>
                </a:solidFill>
                <a:latin typeface="Times New Roman" panose="02020603050405020304" pitchFamily="18" charset="0"/>
              </a:rPr>
              <a:t>联系的表示方式</a:t>
            </a:r>
            <a:endParaRPr lang="zh-CN" altLang="en-US" sz="2800" dirty="0">
              <a:solidFill>
                <a:srgbClr val="0000FF"/>
              </a:solidFill>
              <a:latin typeface="Times New Roman" panose="02020603050405020304" pitchFamily="18" charset="0"/>
            </a:endParaRPr>
          </a:p>
        </p:txBody>
      </p:sp>
      <p:sp>
        <p:nvSpPr>
          <p:cNvPr id="314371" name="Text Box 3"/>
          <p:cNvSpPr txBox="1"/>
          <p:nvPr/>
        </p:nvSpPr>
        <p:spPr>
          <a:xfrm>
            <a:off x="609600" y="1676400"/>
            <a:ext cx="3429000" cy="3825875"/>
          </a:xfrm>
          <a:prstGeom prst="rect">
            <a:avLst/>
          </a:prstGeom>
          <a:noFill/>
          <a:ln w="12700">
            <a:noFill/>
          </a:ln>
        </p:spPr>
        <p:txBody>
          <a:bodyPr>
            <a:spAutoFit/>
          </a:bodyPr>
          <a:p>
            <a:pPr eaLnBrk="1" hangingPunct="1">
              <a:lnSpc>
                <a:spcPct val="114000"/>
              </a:lnSpc>
            </a:pPr>
            <a:r>
              <a:rPr lang="zh-CN" altLang="en-US" sz="3600" dirty="0">
                <a:latin typeface="Times New Roman" panose="02020603050405020304" pitchFamily="18" charset="0"/>
              </a:rPr>
              <a:t>        </a:t>
            </a:r>
            <a:r>
              <a:rPr lang="zh-CN" altLang="en-US" sz="3600" b="1" dirty="0">
                <a:latin typeface="Times New Roman" panose="02020603050405020304" pitchFamily="18" charset="0"/>
              </a:rPr>
              <a:t>实体之间的联系用菱形框表示，框内写上联系名，并用连线与有关的实体相连。</a:t>
            </a:r>
            <a:endParaRPr lang="zh-CN" altLang="en-US" sz="3600" b="1" dirty="0">
              <a:latin typeface="Times New Roman" panose="02020603050405020304" pitchFamily="18" charset="0"/>
            </a:endParaRPr>
          </a:p>
        </p:txBody>
      </p:sp>
      <p:sp>
        <p:nvSpPr>
          <p:cNvPr id="314372" name="AutoShape 4"/>
          <p:cNvSpPr/>
          <p:nvPr/>
        </p:nvSpPr>
        <p:spPr>
          <a:xfrm>
            <a:off x="5003800" y="3043238"/>
            <a:ext cx="2743200" cy="1143000"/>
          </a:xfrm>
          <a:prstGeom prst="flowChartDecision">
            <a:avLst/>
          </a:prstGeom>
          <a:noFill/>
          <a:ln w="38100" cap="sq" cmpd="sng">
            <a:solidFill>
              <a:srgbClr val="FF0000"/>
            </a:solidFill>
            <a:prstDash val="solid"/>
            <a:miter/>
            <a:headEnd type="none" w="sm" len="sm"/>
            <a:tailEnd type="none" w="sm" len="sm"/>
          </a:ln>
        </p:spPr>
        <p:txBody>
          <a:bodyPr wrap="none" anchor="ctr"/>
          <a:p>
            <a:pPr algn="ctr" eaLnBrk="1" hangingPunct="1"/>
            <a:r>
              <a:rPr lang="zh-CN" altLang="en-US" sz="3600" dirty="0">
                <a:latin typeface="Times New Roman" panose="02020603050405020304" pitchFamily="18" charset="0"/>
              </a:rPr>
              <a:t>联系名</a:t>
            </a:r>
            <a:endParaRPr lang="zh-CN" altLang="en-US" dirty="0">
              <a:latin typeface="Times New Roman" panose="02020603050405020304" pitchFamily="18" charset="0"/>
            </a:endParaRPr>
          </a:p>
        </p:txBody>
      </p:sp>
      <p:sp>
        <p:nvSpPr>
          <p:cNvPr id="314373" name="Text Box 5"/>
          <p:cNvSpPr txBox="1"/>
          <p:nvPr/>
        </p:nvSpPr>
        <p:spPr>
          <a:xfrm>
            <a:off x="5537200" y="1557338"/>
            <a:ext cx="1619250" cy="800100"/>
          </a:xfrm>
          <a:prstGeom prst="rect">
            <a:avLst/>
          </a:prstGeom>
          <a:noFill/>
          <a:ln w="38100" cap="sq" cmpd="sng">
            <a:solidFill>
              <a:srgbClr val="FF0000"/>
            </a:solidFill>
            <a:prstDash val="solid"/>
            <a:miter/>
            <a:headEnd type="none" w="sm" len="sm"/>
            <a:tailEnd type="none" w="sm" len="sm"/>
          </a:ln>
        </p:spPr>
        <p:txBody>
          <a:bodyPr wrap="none">
            <a:spAutoFit/>
          </a:bodyPr>
          <a:p>
            <a:pPr eaLnBrk="1" hangingPunct="1"/>
            <a:r>
              <a:rPr lang="zh-CN" altLang="en-US" sz="4400" dirty="0">
                <a:latin typeface="Times New Roman" panose="02020603050405020304" pitchFamily="18" charset="0"/>
              </a:rPr>
              <a:t>实体</a:t>
            </a:r>
            <a:r>
              <a:rPr lang="en-US" altLang="zh-CN" sz="4400" dirty="0">
                <a:latin typeface="Times New Roman" panose="02020603050405020304" pitchFamily="18" charset="0"/>
              </a:rPr>
              <a:t>1</a:t>
            </a:r>
            <a:endParaRPr lang="en-US" altLang="zh-CN" sz="4400" dirty="0">
              <a:latin typeface="Times New Roman" panose="02020603050405020304" pitchFamily="18" charset="0"/>
            </a:endParaRPr>
          </a:p>
        </p:txBody>
      </p:sp>
      <p:sp>
        <p:nvSpPr>
          <p:cNvPr id="314374" name="Text Box 6"/>
          <p:cNvSpPr txBox="1"/>
          <p:nvPr/>
        </p:nvSpPr>
        <p:spPr>
          <a:xfrm>
            <a:off x="5537200" y="4948238"/>
            <a:ext cx="1619250" cy="800100"/>
          </a:xfrm>
          <a:prstGeom prst="rect">
            <a:avLst/>
          </a:prstGeom>
          <a:noFill/>
          <a:ln w="38100" cap="sq" cmpd="sng">
            <a:solidFill>
              <a:srgbClr val="FF0000"/>
            </a:solidFill>
            <a:prstDash val="solid"/>
            <a:miter/>
            <a:headEnd type="none" w="sm" len="sm"/>
            <a:tailEnd type="none" w="sm" len="sm"/>
          </a:ln>
        </p:spPr>
        <p:txBody>
          <a:bodyPr wrap="none">
            <a:spAutoFit/>
          </a:bodyPr>
          <a:p>
            <a:pPr eaLnBrk="1" hangingPunct="1"/>
            <a:r>
              <a:rPr lang="zh-CN" altLang="en-US" sz="4400" dirty="0">
                <a:latin typeface="Times New Roman" panose="02020603050405020304" pitchFamily="18" charset="0"/>
              </a:rPr>
              <a:t>实体</a:t>
            </a:r>
            <a:r>
              <a:rPr lang="en-US" altLang="zh-CN" sz="4400" dirty="0">
                <a:latin typeface="Times New Roman" panose="02020603050405020304" pitchFamily="18" charset="0"/>
              </a:rPr>
              <a:t>2</a:t>
            </a:r>
            <a:endParaRPr lang="en-US" altLang="zh-CN" sz="4400" dirty="0">
              <a:latin typeface="Times New Roman" panose="02020603050405020304" pitchFamily="18" charset="0"/>
            </a:endParaRPr>
          </a:p>
        </p:txBody>
      </p:sp>
      <p:sp>
        <p:nvSpPr>
          <p:cNvPr id="314375" name="Line 7"/>
          <p:cNvSpPr/>
          <p:nvPr/>
        </p:nvSpPr>
        <p:spPr>
          <a:xfrm flipV="1">
            <a:off x="6375400" y="2357438"/>
            <a:ext cx="0" cy="685800"/>
          </a:xfrm>
          <a:prstGeom prst="line">
            <a:avLst/>
          </a:prstGeom>
          <a:ln w="38100" cap="sq" cmpd="sng">
            <a:solidFill>
              <a:srgbClr val="FF0000"/>
            </a:solidFill>
            <a:prstDash val="solid"/>
            <a:headEnd type="none" w="sm" len="sm"/>
            <a:tailEnd type="none" w="sm" len="sm"/>
          </a:ln>
        </p:spPr>
      </p:sp>
      <p:sp>
        <p:nvSpPr>
          <p:cNvPr id="314376" name="Line 8"/>
          <p:cNvSpPr/>
          <p:nvPr/>
        </p:nvSpPr>
        <p:spPr>
          <a:xfrm>
            <a:off x="6375400" y="4186238"/>
            <a:ext cx="0" cy="762000"/>
          </a:xfrm>
          <a:prstGeom prst="line">
            <a:avLst/>
          </a:prstGeom>
          <a:ln w="38100" cap="sq" cmpd="sng">
            <a:solidFill>
              <a:srgbClr val="FF0000"/>
            </a:solidFill>
            <a:prstDash val="solid"/>
            <a:headEnd type="none" w="sm" len="sm"/>
            <a:tailEnd type="none" w="sm" len="sm"/>
          </a:ln>
        </p:spPr>
      </p:sp>
      <p:sp>
        <p:nvSpPr>
          <p:cNvPr id="37897" name="日期占位符 8"/>
          <p:cNvSpPr txBox="1">
            <a:spLocks noGrp="1"/>
          </p:cNvSpPr>
          <p:nvPr>
            <p:ph type="dt" sz="half" idx="2"/>
          </p:nvPr>
        </p:nvSpPr>
        <p:spPr>
          <a:xfrm>
            <a:off x="609600" y="6245225"/>
            <a:ext cx="2162175" cy="4762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1000"/>
                                  </p:stCondLst>
                                  <p:childTnLst>
                                    <p:set>
                                      <p:cBhvr>
                                        <p:cTn id="6" dur="1" fill="hold">
                                          <p:stCondLst>
                                            <p:cond delay="499"/>
                                          </p:stCondLst>
                                        </p:cTn>
                                        <p:tgtEl>
                                          <p:spTgt spid="314371"/>
                                        </p:tgtEl>
                                        <p:attrNameLst>
                                          <p:attrName>style.visibility</p:attrName>
                                        </p:attrNameLst>
                                      </p:cBhvr>
                                      <p:to>
                                        <p:strVal val="visible"/>
                                      </p:to>
                                    </p:set>
                                    <p:anim to="" calcmode="lin" valueType="num">
                                      <p:cBhvr>
                                        <p:cTn id="7" dur="1" fill="hold"/>
                                        <p:tgtEl>
                                          <p:spTgt spid="314371"/>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14372"/>
                                        </p:tgtEl>
                                        <p:attrNameLst>
                                          <p:attrName>style.visibility</p:attrName>
                                        </p:attrNameLst>
                                      </p:cBhvr>
                                      <p:to>
                                        <p:strVal val="visible"/>
                                      </p:to>
                                    </p:set>
                                    <p:anim to="" calcmode="lin" valueType="num">
                                      <p:cBhvr>
                                        <p:cTn id="12" dur="1" fill="hold"/>
                                        <p:tgtEl>
                                          <p:spTgt spid="314372"/>
                                        </p:tgtEl>
                                        <p:attrNameLst>
                                          <p:attrName>style.visibility</p:attrName>
                                        </p:attrNameLst>
                                      </p:cBhvr>
                                    </p:anim>
                                  </p:childTnLst>
                                </p:cTn>
                              </p:par>
                            </p:childTnLst>
                          </p:cTn>
                        </p:par>
                        <p:par>
                          <p:cTn id="13" fill="hold">
                            <p:stCondLst>
                              <p:cond delay="500"/>
                            </p:stCondLst>
                            <p:childTnLst>
                              <p:par>
                                <p:cTn id="14" presetID="24" presetClass="entr" presetSubtype="0" fill="hold" grpId="0" nodeType="afterEffect">
                                  <p:stCondLst>
                                    <p:cond delay="1000"/>
                                  </p:stCondLst>
                                  <p:childTnLst>
                                    <p:set>
                                      <p:cBhvr>
                                        <p:cTn id="15" dur="1" fill="hold">
                                          <p:stCondLst>
                                            <p:cond delay="499"/>
                                          </p:stCondLst>
                                        </p:cTn>
                                        <p:tgtEl>
                                          <p:spTgt spid="314373"/>
                                        </p:tgtEl>
                                        <p:attrNameLst>
                                          <p:attrName>style.visibility</p:attrName>
                                        </p:attrNameLst>
                                      </p:cBhvr>
                                      <p:to>
                                        <p:strVal val="visible"/>
                                      </p:to>
                                    </p:set>
                                    <p:anim to="" calcmode="lin" valueType="num">
                                      <p:cBhvr>
                                        <p:cTn id="16" dur="1" fill="hold"/>
                                        <p:tgtEl>
                                          <p:spTgt spid="314373"/>
                                        </p:tgtEl>
                                        <p:attrNameLst>
                                          <p:attrName>style.visibility</p:attrName>
                                        </p:attrNameLst>
                                      </p:cBhvr>
                                    </p:anim>
                                  </p:childTnLst>
                                </p:cTn>
                              </p:par>
                            </p:childTnLst>
                          </p:cTn>
                        </p:par>
                        <p:par>
                          <p:cTn id="17" fill="hold">
                            <p:stCondLst>
                              <p:cond delay="2000"/>
                            </p:stCondLst>
                            <p:childTnLst>
                              <p:par>
                                <p:cTn id="18" presetID="24" presetClass="entr" presetSubtype="0" fill="hold" grpId="0" nodeType="afterEffect">
                                  <p:stCondLst>
                                    <p:cond delay="1000"/>
                                  </p:stCondLst>
                                  <p:childTnLst>
                                    <p:set>
                                      <p:cBhvr>
                                        <p:cTn id="19" dur="1" fill="hold">
                                          <p:stCondLst>
                                            <p:cond delay="499"/>
                                          </p:stCondLst>
                                        </p:cTn>
                                        <p:tgtEl>
                                          <p:spTgt spid="314374"/>
                                        </p:tgtEl>
                                        <p:attrNameLst>
                                          <p:attrName>style.visibility</p:attrName>
                                        </p:attrNameLst>
                                      </p:cBhvr>
                                      <p:to>
                                        <p:strVal val="visible"/>
                                      </p:to>
                                    </p:set>
                                    <p:anim to="" calcmode="lin" valueType="num">
                                      <p:cBhvr>
                                        <p:cTn id="20" dur="1" fill="hold"/>
                                        <p:tgtEl>
                                          <p:spTgt spid="314374"/>
                                        </p:tgtEl>
                                        <p:attrNameLst>
                                          <p:attrName>style.visibility</p:attrName>
                                        </p:attrNameLst>
                                      </p:cBhvr>
                                    </p:anim>
                                  </p:childTnLst>
                                </p:cTn>
                              </p:par>
                            </p:childTnLst>
                          </p:cTn>
                        </p:par>
                        <p:par>
                          <p:cTn id="21" fill="hold">
                            <p:stCondLst>
                              <p:cond delay="3500"/>
                            </p:stCondLst>
                            <p:childTnLst>
                              <p:par>
                                <p:cTn id="22" presetID="17" presetClass="entr" presetSubtype="4" fill="hold" nodeType="afterEffect">
                                  <p:stCondLst>
                                    <p:cond delay="1000"/>
                                  </p:stCondLst>
                                  <p:childTnLst>
                                    <p:set>
                                      <p:cBhvr>
                                        <p:cTn id="23" dur="1" fill="hold">
                                          <p:stCondLst>
                                            <p:cond delay="0"/>
                                          </p:stCondLst>
                                        </p:cTn>
                                        <p:tgtEl>
                                          <p:spTgt spid="314375"/>
                                        </p:tgtEl>
                                        <p:attrNameLst>
                                          <p:attrName>style.visibility</p:attrName>
                                        </p:attrNameLst>
                                      </p:cBhvr>
                                      <p:to>
                                        <p:strVal val="visible"/>
                                      </p:to>
                                    </p:set>
                                    <p:anim calcmode="lin" valueType="num">
                                      <p:cBhvr>
                                        <p:cTn id="24" dur="500" fill="hold"/>
                                        <p:tgtEl>
                                          <p:spTgt spid="314375"/>
                                        </p:tgtEl>
                                        <p:attrNameLst>
                                          <p:attrName>ppt_x</p:attrName>
                                        </p:attrNameLst>
                                      </p:cBhvr>
                                      <p:tavLst>
                                        <p:tav tm="0">
                                          <p:val>
                                            <p:strVal val="#ppt_x"/>
                                          </p:val>
                                        </p:tav>
                                        <p:tav tm="100000">
                                          <p:val>
                                            <p:strVal val="#ppt_x"/>
                                          </p:val>
                                        </p:tav>
                                      </p:tavLst>
                                    </p:anim>
                                    <p:anim calcmode="lin" valueType="num">
                                      <p:cBhvr>
                                        <p:cTn id="25" dur="500" fill="hold"/>
                                        <p:tgtEl>
                                          <p:spTgt spid="314375"/>
                                        </p:tgtEl>
                                        <p:attrNameLst>
                                          <p:attrName>ppt_y</p:attrName>
                                        </p:attrNameLst>
                                      </p:cBhvr>
                                      <p:tavLst>
                                        <p:tav tm="0">
                                          <p:val>
                                            <p:strVal val="#ppt_y+#ppt_h/2"/>
                                          </p:val>
                                        </p:tav>
                                        <p:tav tm="100000">
                                          <p:val>
                                            <p:strVal val="#ppt_y"/>
                                          </p:val>
                                        </p:tav>
                                      </p:tavLst>
                                    </p:anim>
                                    <p:anim calcmode="lin" valueType="num">
                                      <p:cBhvr>
                                        <p:cTn id="26" dur="500" fill="hold"/>
                                        <p:tgtEl>
                                          <p:spTgt spid="314375"/>
                                        </p:tgtEl>
                                        <p:attrNameLst>
                                          <p:attrName>ppt_w</p:attrName>
                                        </p:attrNameLst>
                                      </p:cBhvr>
                                      <p:tavLst>
                                        <p:tav tm="0">
                                          <p:val>
                                            <p:strVal val="#ppt_w"/>
                                          </p:val>
                                        </p:tav>
                                        <p:tav tm="100000">
                                          <p:val>
                                            <p:strVal val="#ppt_w"/>
                                          </p:val>
                                        </p:tav>
                                      </p:tavLst>
                                    </p:anim>
                                    <p:anim calcmode="lin" valueType="num">
                                      <p:cBhvr>
                                        <p:cTn id="27" dur="500" fill="hold"/>
                                        <p:tgtEl>
                                          <p:spTgt spid="314375"/>
                                        </p:tgtEl>
                                        <p:attrNameLst>
                                          <p:attrName>ppt_h</p:attrName>
                                        </p:attrNameLst>
                                      </p:cBhvr>
                                      <p:tavLst>
                                        <p:tav tm="0">
                                          <p:val>
                                            <p:fltVal val="0.000000"/>
                                          </p:val>
                                        </p:tav>
                                        <p:tav tm="100000">
                                          <p:val>
                                            <p:strVal val="#ppt_h"/>
                                          </p:val>
                                        </p:tav>
                                      </p:tavLst>
                                    </p:anim>
                                  </p:childTnLst>
                                </p:cTn>
                              </p:par>
                            </p:childTnLst>
                          </p:cTn>
                        </p:par>
                        <p:par>
                          <p:cTn id="28" fill="hold">
                            <p:stCondLst>
                              <p:cond delay="5000"/>
                            </p:stCondLst>
                            <p:childTnLst>
                              <p:par>
                                <p:cTn id="29" presetID="17" presetClass="entr" presetSubtype="1" fill="hold" nodeType="afterEffect">
                                  <p:stCondLst>
                                    <p:cond delay="1000"/>
                                  </p:stCondLst>
                                  <p:childTnLst>
                                    <p:set>
                                      <p:cBhvr>
                                        <p:cTn id="30" dur="1" fill="hold">
                                          <p:stCondLst>
                                            <p:cond delay="0"/>
                                          </p:stCondLst>
                                        </p:cTn>
                                        <p:tgtEl>
                                          <p:spTgt spid="314376"/>
                                        </p:tgtEl>
                                        <p:attrNameLst>
                                          <p:attrName>style.visibility</p:attrName>
                                        </p:attrNameLst>
                                      </p:cBhvr>
                                      <p:to>
                                        <p:strVal val="visible"/>
                                      </p:to>
                                    </p:set>
                                    <p:anim calcmode="lin" valueType="num">
                                      <p:cBhvr>
                                        <p:cTn id="31" dur="500" fill="hold"/>
                                        <p:tgtEl>
                                          <p:spTgt spid="314376"/>
                                        </p:tgtEl>
                                        <p:attrNameLst>
                                          <p:attrName>ppt_x</p:attrName>
                                        </p:attrNameLst>
                                      </p:cBhvr>
                                      <p:tavLst>
                                        <p:tav tm="0">
                                          <p:val>
                                            <p:strVal val="#ppt_x"/>
                                          </p:val>
                                        </p:tav>
                                        <p:tav tm="100000">
                                          <p:val>
                                            <p:strVal val="#ppt_x"/>
                                          </p:val>
                                        </p:tav>
                                      </p:tavLst>
                                    </p:anim>
                                    <p:anim calcmode="lin" valueType="num">
                                      <p:cBhvr>
                                        <p:cTn id="32" dur="500" fill="hold"/>
                                        <p:tgtEl>
                                          <p:spTgt spid="314376"/>
                                        </p:tgtEl>
                                        <p:attrNameLst>
                                          <p:attrName>ppt_y</p:attrName>
                                        </p:attrNameLst>
                                      </p:cBhvr>
                                      <p:tavLst>
                                        <p:tav tm="0">
                                          <p:val>
                                            <p:strVal val="#ppt_y-#ppt_h/2"/>
                                          </p:val>
                                        </p:tav>
                                        <p:tav tm="100000">
                                          <p:val>
                                            <p:strVal val="#ppt_y"/>
                                          </p:val>
                                        </p:tav>
                                      </p:tavLst>
                                    </p:anim>
                                    <p:anim calcmode="lin" valueType="num">
                                      <p:cBhvr>
                                        <p:cTn id="33" dur="500" fill="hold"/>
                                        <p:tgtEl>
                                          <p:spTgt spid="314376"/>
                                        </p:tgtEl>
                                        <p:attrNameLst>
                                          <p:attrName>ppt_w</p:attrName>
                                        </p:attrNameLst>
                                      </p:cBhvr>
                                      <p:tavLst>
                                        <p:tav tm="0">
                                          <p:val>
                                            <p:strVal val="#ppt_w"/>
                                          </p:val>
                                        </p:tav>
                                        <p:tav tm="100000">
                                          <p:val>
                                            <p:strVal val="#ppt_w"/>
                                          </p:val>
                                        </p:tav>
                                      </p:tavLst>
                                    </p:anim>
                                    <p:anim calcmode="lin" valueType="num">
                                      <p:cBhvr>
                                        <p:cTn id="34" dur="500" fill="hold"/>
                                        <p:tgtEl>
                                          <p:spTgt spid="31437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p:bldP spid="314372" grpId="0" animBg="1"/>
      <p:bldP spid="314373" grpId="0" animBg="1"/>
      <p:bldP spid="31437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2"/>
          <p:cNvSpPr txBox="1"/>
          <p:nvPr/>
        </p:nvSpPr>
        <p:spPr>
          <a:xfrm>
            <a:off x="2555875" y="333375"/>
            <a:ext cx="4103688" cy="706438"/>
          </a:xfrm>
          <a:prstGeom prst="rect">
            <a:avLst/>
          </a:prstGeom>
          <a:noFill/>
          <a:ln w="12700">
            <a:noFill/>
          </a:ln>
        </p:spPr>
        <p:txBody>
          <a:bodyPr>
            <a:spAutoFit/>
          </a:bodyPr>
          <a:p>
            <a:pPr eaLnBrk="1" hangingPunct="1"/>
            <a:r>
              <a:rPr lang="zh-CN" altLang="en-US" sz="4000" dirty="0">
                <a:solidFill>
                  <a:srgbClr val="0000FF"/>
                </a:solidFill>
                <a:latin typeface="Times New Roman" panose="02020603050405020304" pitchFamily="18" charset="0"/>
              </a:rPr>
              <a:t>联系的种类</a:t>
            </a:r>
            <a:endParaRPr lang="zh-CN" altLang="en-US" sz="4000" dirty="0">
              <a:solidFill>
                <a:srgbClr val="0000FF"/>
              </a:solidFill>
              <a:latin typeface="Times New Roman" panose="02020603050405020304" pitchFamily="18" charset="0"/>
            </a:endParaRPr>
          </a:p>
        </p:txBody>
      </p:sp>
      <p:sp>
        <p:nvSpPr>
          <p:cNvPr id="38915" name="Text Box 3"/>
          <p:cNvSpPr txBox="1"/>
          <p:nvPr/>
        </p:nvSpPr>
        <p:spPr>
          <a:xfrm>
            <a:off x="1908175" y="1773238"/>
            <a:ext cx="3765550" cy="2563812"/>
          </a:xfrm>
          <a:prstGeom prst="rect">
            <a:avLst/>
          </a:prstGeom>
          <a:noFill/>
          <a:ln w="12700">
            <a:noFill/>
          </a:ln>
        </p:spPr>
        <p:txBody>
          <a:bodyPr>
            <a:spAutoFit/>
          </a:bodyPr>
          <a:p>
            <a:pPr eaLnBrk="1" hangingPunct="1">
              <a:lnSpc>
                <a:spcPct val="150000"/>
              </a:lnSpc>
            </a:pPr>
            <a:r>
              <a:rPr lang="zh-CN" altLang="en-US" sz="3600" b="1" dirty="0">
                <a:latin typeface="Times New Roman" panose="02020603050405020304" pitchFamily="18" charset="0"/>
              </a:rPr>
              <a:t>一对一联系</a:t>
            </a:r>
            <a:r>
              <a:rPr lang="en-US" altLang="zh-CN" sz="3600" b="1" dirty="0">
                <a:latin typeface="Times New Roman" panose="02020603050405020304" pitchFamily="18" charset="0"/>
              </a:rPr>
              <a:t>(1:1)</a:t>
            </a:r>
            <a:endParaRPr lang="en-US" altLang="zh-CN" sz="3600" b="1" dirty="0">
              <a:latin typeface="Times New Roman" panose="02020603050405020304" pitchFamily="18" charset="0"/>
            </a:endParaRPr>
          </a:p>
          <a:p>
            <a:pPr eaLnBrk="1" hangingPunct="1">
              <a:lnSpc>
                <a:spcPct val="150000"/>
              </a:lnSpc>
            </a:pPr>
            <a:r>
              <a:rPr lang="zh-CN" altLang="en-US" sz="3600" b="1" dirty="0">
                <a:latin typeface="Times New Roman" panose="02020603050405020304" pitchFamily="18" charset="0"/>
              </a:rPr>
              <a:t>一对多联系</a:t>
            </a:r>
            <a:r>
              <a:rPr lang="en-US" altLang="zh-CN" sz="3600" b="1" dirty="0">
                <a:latin typeface="Times New Roman" panose="02020603050405020304" pitchFamily="18" charset="0"/>
              </a:rPr>
              <a:t>(1:n)</a:t>
            </a:r>
            <a:endParaRPr lang="en-US" altLang="zh-CN" sz="3600" b="1" dirty="0">
              <a:latin typeface="Times New Roman" panose="02020603050405020304" pitchFamily="18" charset="0"/>
            </a:endParaRPr>
          </a:p>
          <a:p>
            <a:pPr eaLnBrk="1" hangingPunct="1">
              <a:lnSpc>
                <a:spcPct val="150000"/>
              </a:lnSpc>
            </a:pPr>
            <a:r>
              <a:rPr lang="zh-CN" altLang="en-US" sz="3600" b="1" dirty="0">
                <a:latin typeface="Times New Roman" panose="02020603050405020304" pitchFamily="18" charset="0"/>
              </a:rPr>
              <a:t>多对多联系</a:t>
            </a:r>
            <a:r>
              <a:rPr lang="en-US" altLang="zh-CN" sz="3600" b="1" dirty="0">
                <a:latin typeface="Times New Roman" panose="02020603050405020304" pitchFamily="18" charset="0"/>
              </a:rPr>
              <a:t>(m:n)</a:t>
            </a:r>
            <a:endParaRPr lang="en-US" altLang="zh-CN" sz="3600" b="1" dirty="0">
              <a:latin typeface="Times New Roman" panose="02020603050405020304" pitchFamily="18" charset="0"/>
            </a:endParaRPr>
          </a:p>
        </p:txBody>
      </p:sp>
      <p:sp>
        <p:nvSpPr>
          <p:cNvPr id="38916" name="日期占位符 4"/>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3"/>
          <p:cNvSpPr>
            <a:spLocks noGrp="1"/>
          </p:cNvSpPr>
          <p:nvPr>
            <p:ph idx="1"/>
          </p:nvPr>
        </p:nvSpPr>
        <p:spPr>
          <a:xfrm>
            <a:off x="539750" y="1628775"/>
            <a:ext cx="7772400" cy="3854450"/>
          </a:xfrm>
          <a:ln/>
        </p:spPr>
        <p:txBody>
          <a:bodyPr vert="horz" wrap="square" lIns="91440" tIns="45720" rIns="91440" bIns="45720" anchor="t"/>
          <a:p>
            <a:pPr>
              <a:lnSpc>
                <a:spcPts val="5500"/>
              </a:lnSpc>
              <a:buFontTx/>
              <a:buNone/>
            </a:pPr>
            <a:r>
              <a:rPr lang="zh-CN" altLang="en-US" dirty="0">
                <a:latin typeface="宋体" panose="02010600030101010101" pitchFamily="2" charset="-122"/>
                <a:ea typeface="仿宋_GB2312"/>
                <a:cs typeface="+mn-cs"/>
              </a:rPr>
              <a:t>  </a:t>
            </a:r>
            <a:r>
              <a:rPr lang="zh-CN" altLang="en-US" dirty="0">
                <a:latin typeface="宋体" panose="02010600030101010101" pitchFamily="2" charset="-122"/>
                <a:ea typeface="+mn-ea"/>
                <a:cs typeface="+mn-cs"/>
              </a:rPr>
              <a:t>如果实体</a:t>
            </a:r>
            <a:r>
              <a:rPr lang="en-US" altLang="zh-CN" dirty="0">
                <a:latin typeface="宋体" panose="02010600030101010101" pitchFamily="2" charset="-122"/>
                <a:ea typeface="+mn-ea"/>
                <a:cs typeface="+mn-cs"/>
              </a:rPr>
              <a:t>A</a:t>
            </a:r>
            <a:r>
              <a:rPr lang="zh-CN" altLang="en-US" dirty="0">
                <a:latin typeface="宋体" panose="02010600030101010101" pitchFamily="2" charset="-122"/>
                <a:ea typeface="+mn-ea"/>
                <a:cs typeface="+mn-cs"/>
              </a:rPr>
              <a:t>中的每个实例在实体</a:t>
            </a:r>
            <a:r>
              <a:rPr lang="en-US" altLang="zh-CN" dirty="0">
                <a:latin typeface="宋体" panose="02010600030101010101" pitchFamily="2" charset="-122"/>
                <a:ea typeface="+mn-ea"/>
                <a:cs typeface="+mn-cs"/>
              </a:rPr>
              <a:t>B</a:t>
            </a:r>
            <a:r>
              <a:rPr lang="zh-CN" altLang="en-US" dirty="0">
                <a:latin typeface="宋体" panose="02010600030101010101" pitchFamily="2" charset="-122"/>
                <a:ea typeface="+mn-ea"/>
                <a:cs typeface="+mn-cs"/>
              </a:rPr>
              <a:t>中至多有一个（也可以没有）实例与之关联，反之亦然，则称实体</a:t>
            </a:r>
            <a:r>
              <a:rPr lang="en-US" altLang="zh-CN" dirty="0">
                <a:latin typeface="宋体" panose="02010600030101010101" pitchFamily="2" charset="-122"/>
                <a:ea typeface="+mn-ea"/>
                <a:cs typeface="+mn-cs"/>
              </a:rPr>
              <a:t>A</a:t>
            </a:r>
            <a:r>
              <a:rPr lang="zh-CN" altLang="en-US" dirty="0">
                <a:latin typeface="宋体" panose="02010600030101010101" pitchFamily="2" charset="-122"/>
                <a:ea typeface="+mn-ea"/>
                <a:cs typeface="+mn-cs"/>
              </a:rPr>
              <a:t>与实体</a:t>
            </a:r>
            <a:r>
              <a:rPr lang="en-US" altLang="zh-CN" dirty="0">
                <a:latin typeface="宋体" panose="02010600030101010101" pitchFamily="2" charset="-122"/>
                <a:ea typeface="+mn-ea"/>
                <a:cs typeface="+mn-cs"/>
              </a:rPr>
              <a:t>B</a:t>
            </a:r>
            <a:r>
              <a:rPr lang="zh-CN" altLang="en-US" dirty="0">
                <a:latin typeface="宋体" panose="02010600030101010101" pitchFamily="2" charset="-122"/>
                <a:ea typeface="+mn-ea"/>
                <a:cs typeface="+mn-cs"/>
              </a:rPr>
              <a:t>具有一对一联系，记作：</a:t>
            </a:r>
            <a:r>
              <a:rPr lang="en-US" altLang="zh-CN" dirty="0">
                <a:solidFill>
                  <a:srgbClr val="FF0000"/>
                </a:solidFill>
                <a:latin typeface="宋体" panose="02010600030101010101" pitchFamily="2" charset="-122"/>
                <a:ea typeface="+mn-ea"/>
                <a:cs typeface="+mn-cs"/>
              </a:rPr>
              <a:t>1:1</a:t>
            </a:r>
            <a:r>
              <a:rPr lang="zh-CN" altLang="en-US" dirty="0">
                <a:latin typeface="宋体" panose="02010600030101010101" pitchFamily="2" charset="-122"/>
                <a:ea typeface="+mn-ea"/>
                <a:cs typeface="+mn-cs"/>
              </a:rPr>
              <a:t> </a:t>
            </a:r>
            <a:endParaRPr lang="zh-CN" altLang="en-US" dirty="0">
              <a:latin typeface="宋体" panose="02010600030101010101" pitchFamily="2" charset="-122"/>
              <a:ea typeface="+mn-ea"/>
              <a:cs typeface="+mn-cs"/>
            </a:endParaRPr>
          </a:p>
        </p:txBody>
      </p:sp>
      <p:sp>
        <p:nvSpPr>
          <p:cNvPr id="39939" name="标题 4"/>
          <p:cNvSpPr>
            <a:spLocks noGrp="1"/>
          </p:cNvSpPr>
          <p:nvPr>
            <p:ph type="title"/>
          </p:nvPr>
        </p:nvSpPr>
        <p:spPr>
          <a:xfrm>
            <a:off x="539750" y="333375"/>
            <a:ext cx="8001000" cy="819150"/>
          </a:xfrm>
          <a:ln/>
        </p:spPr>
        <p:txBody>
          <a:bodyPr vert="horz" wrap="square" lIns="91440" tIns="45720" rIns="91440" bIns="45720" anchor="b"/>
          <a:p>
            <a:pPr/>
            <a:r>
              <a:rPr lang="zh-CN" altLang="en-US" dirty="0">
                <a:solidFill>
                  <a:srgbClr val="0000FF"/>
                </a:solidFill>
                <a:latin typeface="楷体_GB2312"/>
                <a:ea typeface="楷体_GB2312"/>
                <a:cs typeface="+mj-cs"/>
              </a:rPr>
              <a:t>一对一联系（</a:t>
            </a:r>
            <a:r>
              <a:rPr lang="en-US" altLang="zh-CN" dirty="0">
                <a:solidFill>
                  <a:srgbClr val="0000FF"/>
                </a:solidFill>
                <a:latin typeface="楷体_GB2312"/>
                <a:ea typeface="楷体_GB2312"/>
                <a:cs typeface="+mj-cs"/>
              </a:rPr>
              <a:t>1:1</a:t>
            </a:r>
            <a:r>
              <a:rPr lang="zh-CN" altLang="en-US" dirty="0">
                <a:solidFill>
                  <a:srgbClr val="0000FF"/>
                </a:solidFill>
                <a:latin typeface="楷体_GB2312"/>
                <a:ea typeface="楷体_GB2312"/>
                <a:cs typeface="+mj-cs"/>
              </a:rPr>
              <a:t>）</a:t>
            </a:r>
            <a:endParaRPr lang="zh-CN" altLang="en-US" dirty="0">
              <a:solidFill>
                <a:srgbClr val="0000FF"/>
              </a:solidFill>
              <a:latin typeface="楷体_GB2312"/>
              <a:ea typeface="楷体_GB2312"/>
              <a:cs typeface="+mj-cs"/>
            </a:endParaRPr>
          </a:p>
        </p:txBody>
      </p:sp>
      <p:sp>
        <p:nvSpPr>
          <p:cNvPr id="39940" name="日期占位符 6"/>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3994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971550" y="333375"/>
            <a:ext cx="6921500" cy="792163"/>
          </a:xfrm>
          <a:ln/>
        </p:spPr>
        <p:txBody>
          <a:bodyPr vert="horz" wrap="square" lIns="91440" tIns="45720" rIns="91440" bIns="45720" anchor="b"/>
          <a:p>
            <a:pPr/>
            <a:r>
              <a:rPr lang="zh-CN" altLang="en-US" dirty="0">
                <a:solidFill>
                  <a:srgbClr val="0000FF"/>
                </a:solidFill>
                <a:latin typeface="楷体_GB2312"/>
                <a:ea typeface="楷体_GB2312"/>
                <a:cs typeface="+mj-cs"/>
              </a:rPr>
              <a:t>一对一联系的例子</a:t>
            </a:r>
            <a:endParaRPr lang="zh-CN" altLang="en-US" dirty="0">
              <a:solidFill>
                <a:srgbClr val="0000FF"/>
              </a:solidFill>
              <a:latin typeface="楷体_GB2312"/>
              <a:ea typeface="楷体_GB2312"/>
              <a:cs typeface="+mj-cs"/>
            </a:endParaRPr>
          </a:p>
        </p:txBody>
      </p:sp>
      <p:sp>
        <p:nvSpPr>
          <p:cNvPr id="40963" name="Rectangle 3"/>
          <p:cNvSpPr>
            <a:spLocks noGrp="1"/>
          </p:cNvSpPr>
          <p:nvPr>
            <p:ph idx="1"/>
          </p:nvPr>
        </p:nvSpPr>
        <p:spPr>
          <a:xfrm>
            <a:off x="395288" y="1412875"/>
            <a:ext cx="4537075" cy="4752975"/>
          </a:xfrm>
          <a:ln/>
        </p:spPr>
        <p:txBody>
          <a:bodyPr vert="horz" wrap="square" lIns="91440" tIns="45720" rIns="91440" bIns="45720" anchor="t"/>
          <a:p>
            <a:pPr>
              <a:buFontTx/>
              <a:buNone/>
            </a:pPr>
            <a:r>
              <a:rPr lang="zh-CN" altLang="en-US" sz="3200" dirty="0">
                <a:latin typeface="宋体" panose="02010600030101010101" pitchFamily="2" charset="-122"/>
                <a:ea typeface="仿宋_GB2312"/>
                <a:cs typeface="+mn-cs"/>
              </a:rPr>
              <a:t>	</a:t>
            </a:r>
            <a:r>
              <a:rPr lang="zh-CN" altLang="en-US" sz="3200" dirty="0">
                <a:latin typeface="宋体" panose="02010600030101010101" pitchFamily="2" charset="-122"/>
                <a:ea typeface="+mn-ea"/>
                <a:cs typeface="+mn-cs"/>
              </a:rPr>
              <a:t>部门和正经理（假设一个部门只有一个正经理，一个人只当一个部门的经理）、系和正系主任（假设一个系只有一个正主任，一个人只当一个系的主任）都是一对一联系。</a:t>
            </a:r>
            <a:r>
              <a:rPr lang="zh-CN" altLang="en-US" sz="2800" dirty="0">
                <a:latin typeface="宋体" panose="02010600030101010101" pitchFamily="2" charset="-122"/>
                <a:ea typeface="+mn-ea"/>
                <a:cs typeface="+mn-cs"/>
              </a:rPr>
              <a:t> </a:t>
            </a:r>
            <a:endParaRPr lang="zh-CN" altLang="en-US" sz="2800" dirty="0">
              <a:latin typeface="宋体" panose="02010600030101010101" pitchFamily="2" charset="-122"/>
              <a:ea typeface="+mn-ea"/>
              <a:cs typeface="+mn-cs"/>
            </a:endParaRPr>
          </a:p>
        </p:txBody>
      </p:sp>
      <p:sp>
        <p:nvSpPr>
          <p:cNvPr id="317444" name="AutoShape 4"/>
          <p:cNvSpPr/>
          <p:nvPr/>
        </p:nvSpPr>
        <p:spPr>
          <a:xfrm>
            <a:off x="5621338" y="3060700"/>
            <a:ext cx="2133600" cy="914400"/>
          </a:xfrm>
          <a:prstGeom prst="flowChartDecision">
            <a:avLst/>
          </a:prstGeom>
          <a:noFill/>
          <a:ln w="38100" cap="sq" cmpd="sng">
            <a:solidFill>
              <a:srgbClr val="FF0000"/>
            </a:solidFill>
            <a:prstDash val="solid"/>
            <a:miter/>
            <a:headEnd type="none" w="sm" len="sm"/>
            <a:tailEnd type="none" w="sm" len="sm"/>
          </a:ln>
        </p:spPr>
        <p:txBody>
          <a:bodyPr wrap="none" anchor="ctr"/>
          <a:p>
            <a:pPr algn="ctr" eaLnBrk="1" hangingPunct="1"/>
            <a:r>
              <a:rPr lang="zh-CN" altLang="en-US" sz="3600" dirty="0">
                <a:latin typeface="Times New Roman" panose="02020603050405020304" pitchFamily="18" charset="0"/>
              </a:rPr>
              <a:t>管理</a:t>
            </a:r>
            <a:endParaRPr lang="zh-CN" altLang="en-US" dirty="0">
              <a:latin typeface="Times New Roman" panose="02020603050405020304" pitchFamily="18" charset="0"/>
            </a:endParaRPr>
          </a:p>
        </p:txBody>
      </p:sp>
      <p:sp>
        <p:nvSpPr>
          <p:cNvPr id="317445" name="Text Box 5"/>
          <p:cNvSpPr txBox="1"/>
          <p:nvPr/>
        </p:nvSpPr>
        <p:spPr>
          <a:xfrm>
            <a:off x="6084888" y="1628775"/>
            <a:ext cx="1136650" cy="679450"/>
          </a:xfrm>
          <a:prstGeom prst="rect">
            <a:avLst/>
          </a:prstGeom>
          <a:noFill/>
          <a:ln w="38100" cap="sq" cmpd="sng">
            <a:solidFill>
              <a:srgbClr val="FF0000"/>
            </a:solidFill>
            <a:prstDash val="solid"/>
            <a:miter/>
            <a:headEnd type="none" w="sm" len="sm"/>
            <a:tailEnd type="none" w="sm" len="sm"/>
          </a:ln>
        </p:spPr>
        <p:txBody>
          <a:bodyPr wrap="none">
            <a:spAutoFit/>
          </a:bodyPr>
          <a:p>
            <a:pPr eaLnBrk="1" hangingPunct="1"/>
            <a:r>
              <a:rPr lang="zh-CN" altLang="en-US" sz="3600" dirty="0">
                <a:latin typeface="Times New Roman" panose="02020603050405020304" pitchFamily="18" charset="0"/>
              </a:rPr>
              <a:t>经理</a:t>
            </a:r>
            <a:endParaRPr lang="zh-CN" altLang="en-US" sz="3600" dirty="0">
              <a:latin typeface="Times New Roman" panose="02020603050405020304" pitchFamily="18" charset="0"/>
            </a:endParaRPr>
          </a:p>
        </p:txBody>
      </p:sp>
      <p:sp>
        <p:nvSpPr>
          <p:cNvPr id="317446" name="Text Box 6"/>
          <p:cNvSpPr txBox="1"/>
          <p:nvPr/>
        </p:nvSpPr>
        <p:spPr>
          <a:xfrm>
            <a:off x="6161088" y="4660900"/>
            <a:ext cx="1136650" cy="679450"/>
          </a:xfrm>
          <a:prstGeom prst="rect">
            <a:avLst/>
          </a:prstGeom>
          <a:noFill/>
          <a:ln w="38100" cap="sq" cmpd="sng">
            <a:solidFill>
              <a:srgbClr val="FF0000"/>
            </a:solidFill>
            <a:prstDash val="solid"/>
            <a:miter/>
            <a:headEnd type="none" w="sm" len="sm"/>
            <a:tailEnd type="none" w="sm" len="sm"/>
          </a:ln>
        </p:spPr>
        <p:txBody>
          <a:bodyPr wrap="none">
            <a:spAutoFit/>
          </a:bodyPr>
          <a:p>
            <a:pPr eaLnBrk="1" hangingPunct="1"/>
            <a:r>
              <a:rPr lang="zh-CN" altLang="en-US" sz="3600" dirty="0">
                <a:latin typeface="Times New Roman" panose="02020603050405020304" pitchFamily="18" charset="0"/>
              </a:rPr>
              <a:t>部门</a:t>
            </a:r>
            <a:endParaRPr lang="zh-CN" altLang="en-US" sz="3600" dirty="0">
              <a:latin typeface="Times New Roman" panose="02020603050405020304" pitchFamily="18" charset="0"/>
            </a:endParaRPr>
          </a:p>
        </p:txBody>
      </p:sp>
      <p:sp>
        <p:nvSpPr>
          <p:cNvPr id="317447" name="Line 7"/>
          <p:cNvSpPr/>
          <p:nvPr/>
        </p:nvSpPr>
        <p:spPr>
          <a:xfrm>
            <a:off x="6688138" y="3975100"/>
            <a:ext cx="0" cy="685800"/>
          </a:xfrm>
          <a:prstGeom prst="line">
            <a:avLst/>
          </a:prstGeom>
          <a:ln w="38100" cap="sq" cmpd="sng">
            <a:solidFill>
              <a:srgbClr val="FF0000"/>
            </a:solidFill>
            <a:prstDash val="solid"/>
            <a:headEnd type="none" w="sm" len="sm"/>
            <a:tailEnd type="none" w="sm" len="sm"/>
          </a:ln>
        </p:spPr>
      </p:sp>
      <p:sp>
        <p:nvSpPr>
          <p:cNvPr id="317448" name="Line 8"/>
          <p:cNvSpPr/>
          <p:nvPr/>
        </p:nvSpPr>
        <p:spPr>
          <a:xfrm flipV="1">
            <a:off x="6688138" y="2298700"/>
            <a:ext cx="0" cy="762000"/>
          </a:xfrm>
          <a:prstGeom prst="line">
            <a:avLst/>
          </a:prstGeom>
          <a:ln w="38100" cap="sq" cmpd="sng">
            <a:solidFill>
              <a:srgbClr val="FF0000"/>
            </a:solidFill>
            <a:prstDash val="solid"/>
            <a:headEnd type="none" w="sm" len="sm"/>
            <a:tailEnd type="none" w="sm" len="sm"/>
          </a:ln>
        </p:spPr>
      </p:sp>
      <p:sp>
        <p:nvSpPr>
          <p:cNvPr id="317449" name="Text Box 9"/>
          <p:cNvSpPr txBox="1"/>
          <p:nvPr/>
        </p:nvSpPr>
        <p:spPr>
          <a:xfrm>
            <a:off x="6684963" y="2451100"/>
            <a:ext cx="336550" cy="457200"/>
          </a:xfrm>
          <a:prstGeom prst="rect">
            <a:avLst/>
          </a:prstGeom>
          <a:noFill/>
          <a:ln w="12700">
            <a:noFill/>
          </a:ln>
        </p:spPr>
        <p:txBody>
          <a:bodyPr wrap="none">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17450" name="Text Box 10"/>
          <p:cNvSpPr txBox="1"/>
          <p:nvPr/>
        </p:nvSpPr>
        <p:spPr>
          <a:xfrm>
            <a:off x="6684963" y="4051300"/>
            <a:ext cx="336550" cy="457200"/>
          </a:xfrm>
          <a:prstGeom prst="rect">
            <a:avLst/>
          </a:prstGeom>
          <a:noFill/>
          <a:ln w="12700">
            <a:noFill/>
          </a:ln>
        </p:spPr>
        <p:txBody>
          <a:bodyPr wrap="none">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40971" name="日期占位符 10"/>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0972" name="灯片编号占位符 1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17445"/>
                                        </p:tgtEl>
                                        <p:attrNameLst>
                                          <p:attrName>style.visibility</p:attrName>
                                        </p:attrNameLst>
                                      </p:cBhvr>
                                      <p:to>
                                        <p:strVal val="visible"/>
                                      </p:to>
                                    </p:set>
                                    <p:anim to="" calcmode="lin" valueType="num">
                                      <p:cBhvr>
                                        <p:cTn id="7" dur="1" fill="hold"/>
                                        <p:tgtEl>
                                          <p:spTgt spid="317445"/>
                                        </p:tgtEl>
                                        <p:attrNameLst>
                                          <p:attrName>style.visibility</p:attrName>
                                        </p:attrNameLst>
                                      </p:cBhvr>
                                    </p:anim>
                                  </p:childTnLst>
                                </p:cTn>
                              </p:par>
                            </p:childTnLst>
                          </p:cTn>
                        </p:par>
                        <p:par>
                          <p:cTn id="8" fill="hold">
                            <p:stCondLst>
                              <p:cond delay="500"/>
                            </p:stCondLst>
                            <p:childTnLst>
                              <p:par>
                                <p:cTn id="9" presetID="24" presetClass="entr" presetSubtype="0" fill="hold" grpId="0" nodeType="afterEffect">
                                  <p:stCondLst>
                                    <p:cond delay="1000"/>
                                  </p:stCondLst>
                                  <p:childTnLst>
                                    <p:set>
                                      <p:cBhvr>
                                        <p:cTn id="10" dur="1" fill="hold">
                                          <p:stCondLst>
                                            <p:cond delay="499"/>
                                          </p:stCondLst>
                                        </p:cTn>
                                        <p:tgtEl>
                                          <p:spTgt spid="317446"/>
                                        </p:tgtEl>
                                        <p:attrNameLst>
                                          <p:attrName>style.visibility</p:attrName>
                                        </p:attrNameLst>
                                      </p:cBhvr>
                                      <p:to>
                                        <p:strVal val="visible"/>
                                      </p:to>
                                    </p:set>
                                    <p:anim to="" calcmode="lin" valueType="num">
                                      <p:cBhvr>
                                        <p:cTn id="11" dur="1" fill="hold"/>
                                        <p:tgtEl>
                                          <p:spTgt spid="317446"/>
                                        </p:tgtEl>
                                        <p:attrNameLst>
                                          <p:attrName>style.visibility</p:attrName>
                                        </p:attrNameLst>
                                      </p:cBhvr>
                                    </p:anim>
                                  </p:childTnLst>
                                </p:cTn>
                              </p:par>
                            </p:childTnLst>
                          </p:cTn>
                        </p:par>
                        <p:par>
                          <p:cTn id="12" fill="hold">
                            <p:stCondLst>
                              <p:cond delay="2000"/>
                            </p:stCondLst>
                            <p:childTnLst>
                              <p:par>
                                <p:cTn id="13" presetID="24" presetClass="entr" presetSubtype="0" fill="hold" grpId="0" nodeType="afterEffect">
                                  <p:stCondLst>
                                    <p:cond delay="1000"/>
                                  </p:stCondLst>
                                  <p:childTnLst>
                                    <p:set>
                                      <p:cBhvr>
                                        <p:cTn id="14" dur="1" fill="hold">
                                          <p:stCondLst>
                                            <p:cond delay="499"/>
                                          </p:stCondLst>
                                        </p:cTn>
                                        <p:tgtEl>
                                          <p:spTgt spid="317444"/>
                                        </p:tgtEl>
                                        <p:attrNameLst>
                                          <p:attrName>style.visibility</p:attrName>
                                        </p:attrNameLst>
                                      </p:cBhvr>
                                      <p:to>
                                        <p:strVal val="visible"/>
                                      </p:to>
                                    </p:set>
                                    <p:anim to="" calcmode="lin" valueType="num">
                                      <p:cBhvr>
                                        <p:cTn id="15" dur="1" fill="hold"/>
                                        <p:tgtEl>
                                          <p:spTgt spid="317444"/>
                                        </p:tgtEl>
                                        <p:attrNameLst>
                                          <p:attrName>style.visibility</p:attrName>
                                        </p:attrNameLst>
                                      </p:cBhvr>
                                    </p:anim>
                                  </p:childTnLst>
                                </p:cTn>
                              </p:par>
                            </p:childTnLst>
                          </p:cTn>
                        </p:par>
                        <p:par>
                          <p:cTn id="16" fill="hold">
                            <p:stCondLst>
                              <p:cond delay="3500"/>
                            </p:stCondLst>
                            <p:childTnLst>
                              <p:par>
                                <p:cTn id="17" presetID="17" presetClass="entr" presetSubtype="4" fill="hold" nodeType="afterEffect">
                                  <p:stCondLst>
                                    <p:cond delay="1000"/>
                                  </p:stCondLst>
                                  <p:childTnLst>
                                    <p:set>
                                      <p:cBhvr>
                                        <p:cTn id="18" dur="1" fill="hold">
                                          <p:stCondLst>
                                            <p:cond delay="0"/>
                                          </p:stCondLst>
                                        </p:cTn>
                                        <p:tgtEl>
                                          <p:spTgt spid="317448"/>
                                        </p:tgtEl>
                                        <p:attrNameLst>
                                          <p:attrName>style.visibility</p:attrName>
                                        </p:attrNameLst>
                                      </p:cBhvr>
                                      <p:to>
                                        <p:strVal val="visible"/>
                                      </p:to>
                                    </p:set>
                                    <p:anim calcmode="lin" valueType="num">
                                      <p:cBhvr>
                                        <p:cTn id="19" dur="500" fill="hold"/>
                                        <p:tgtEl>
                                          <p:spTgt spid="317448"/>
                                        </p:tgtEl>
                                        <p:attrNameLst>
                                          <p:attrName>ppt_x</p:attrName>
                                        </p:attrNameLst>
                                      </p:cBhvr>
                                      <p:tavLst>
                                        <p:tav tm="0">
                                          <p:val>
                                            <p:strVal val="#ppt_x"/>
                                          </p:val>
                                        </p:tav>
                                        <p:tav tm="100000">
                                          <p:val>
                                            <p:strVal val="#ppt_x"/>
                                          </p:val>
                                        </p:tav>
                                      </p:tavLst>
                                    </p:anim>
                                    <p:anim calcmode="lin" valueType="num">
                                      <p:cBhvr>
                                        <p:cTn id="20" dur="500" fill="hold"/>
                                        <p:tgtEl>
                                          <p:spTgt spid="317448"/>
                                        </p:tgtEl>
                                        <p:attrNameLst>
                                          <p:attrName>ppt_y</p:attrName>
                                        </p:attrNameLst>
                                      </p:cBhvr>
                                      <p:tavLst>
                                        <p:tav tm="0">
                                          <p:val>
                                            <p:strVal val="#ppt_y+#ppt_h/2"/>
                                          </p:val>
                                        </p:tav>
                                        <p:tav tm="100000">
                                          <p:val>
                                            <p:strVal val="#ppt_y"/>
                                          </p:val>
                                        </p:tav>
                                      </p:tavLst>
                                    </p:anim>
                                    <p:anim calcmode="lin" valueType="num">
                                      <p:cBhvr>
                                        <p:cTn id="21" dur="500" fill="hold"/>
                                        <p:tgtEl>
                                          <p:spTgt spid="317448"/>
                                        </p:tgtEl>
                                        <p:attrNameLst>
                                          <p:attrName>ppt_w</p:attrName>
                                        </p:attrNameLst>
                                      </p:cBhvr>
                                      <p:tavLst>
                                        <p:tav tm="0">
                                          <p:val>
                                            <p:strVal val="#ppt_w"/>
                                          </p:val>
                                        </p:tav>
                                        <p:tav tm="100000">
                                          <p:val>
                                            <p:strVal val="#ppt_w"/>
                                          </p:val>
                                        </p:tav>
                                      </p:tavLst>
                                    </p:anim>
                                    <p:anim calcmode="lin" valueType="num">
                                      <p:cBhvr>
                                        <p:cTn id="22" dur="500" fill="hold"/>
                                        <p:tgtEl>
                                          <p:spTgt spid="317448"/>
                                        </p:tgtEl>
                                        <p:attrNameLst>
                                          <p:attrName>ppt_h</p:attrName>
                                        </p:attrNameLst>
                                      </p:cBhvr>
                                      <p:tavLst>
                                        <p:tav tm="0">
                                          <p:val>
                                            <p:fltVal val="0.000000"/>
                                          </p:val>
                                        </p:tav>
                                        <p:tav tm="100000">
                                          <p:val>
                                            <p:strVal val="#ppt_h"/>
                                          </p:val>
                                        </p:tav>
                                      </p:tavLst>
                                    </p:anim>
                                  </p:childTnLst>
                                </p:cTn>
                              </p:par>
                            </p:childTnLst>
                          </p:cTn>
                        </p:par>
                        <p:par>
                          <p:cTn id="23" fill="hold">
                            <p:stCondLst>
                              <p:cond delay="5000"/>
                            </p:stCondLst>
                            <p:childTnLst>
                              <p:par>
                                <p:cTn id="24" presetID="17" presetClass="entr" presetSubtype="1" fill="hold" nodeType="afterEffect">
                                  <p:stCondLst>
                                    <p:cond delay="1000"/>
                                  </p:stCondLst>
                                  <p:childTnLst>
                                    <p:set>
                                      <p:cBhvr>
                                        <p:cTn id="25" dur="1" fill="hold">
                                          <p:stCondLst>
                                            <p:cond delay="0"/>
                                          </p:stCondLst>
                                        </p:cTn>
                                        <p:tgtEl>
                                          <p:spTgt spid="317447"/>
                                        </p:tgtEl>
                                        <p:attrNameLst>
                                          <p:attrName>style.visibility</p:attrName>
                                        </p:attrNameLst>
                                      </p:cBhvr>
                                      <p:to>
                                        <p:strVal val="visible"/>
                                      </p:to>
                                    </p:set>
                                    <p:anim calcmode="lin" valueType="num">
                                      <p:cBhvr>
                                        <p:cTn id="26" dur="500" fill="hold"/>
                                        <p:tgtEl>
                                          <p:spTgt spid="317447"/>
                                        </p:tgtEl>
                                        <p:attrNameLst>
                                          <p:attrName>ppt_x</p:attrName>
                                        </p:attrNameLst>
                                      </p:cBhvr>
                                      <p:tavLst>
                                        <p:tav tm="0">
                                          <p:val>
                                            <p:strVal val="#ppt_x"/>
                                          </p:val>
                                        </p:tav>
                                        <p:tav tm="100000">
                                          <p:val>
                                            <p:strVal val="#ppt_x"/>
                                          </p:val>
                                        </p:tav>
                                      </p:tavLst>
                                    </p:anim>
                                    <p:anim calcmode="lin" valueType="num">
                                      <p:cBhvr>
                                        <p:cTn id="27" dur="500" fill="hold"/>
                                        <p:tgtEl>
                                          <p:spTgt spid="317447"/>
                                        </p:tgtEl>
                                        <p:attrNameLst>
                                          <p:attrName>ppt_y</p:attrName>
                                        </p:attrNameLst>
                                      </p:cBhvr>
                                      <p:tavLst>
                                        <p:tav tm="0">
                                          <p:val>
                                            <p:strVal val="#ppt_y-#ppt_h/2"/>
                                          </p:val>
                                        </p:tav>
                                        <p:tav tm="100000">
                                          <p:val>
                                            <p:strVal val="#ppt_y"/>
                                          </p:val>
                                        </p:tav>
                                      </p:tavLst>
                                    </p:anim>
                                    <p:anim calcmode="lin" valueType="num">
                                      <p:cBhvr>
                                        <p:cTn id="28" dur="500" fill="hold"/>
                                        <p:tgtEl>
                                          <p:spTgt spid="317447"/>
                                        </p:tgtEl>
                                        <p:attrNameLst>
                                          <p:attrName>ppt_w</p:attrName>
                                        </p:attrNameLst>
                                      </p:cBhvr>
                                      <p:tavLst>
                                        <p:tav tm="0">
                                          <p:val>
                                            <p:strVal val="#ppt_w"/>
                                          </p:val>
                                        </p:tav>
                                        <p:tav tm="100000">
                                          <p:val>
                                            <p:strVal val="#ppt_w"/>
                                          </p:val>
                                        </p:tav>
                                      </p:tavLst>
                                    </p:anim>
                                    <p:anim calcmode="lin" valueType="num">
                                      <p:cBhvr>
                                        <p:cTn id="29" dur="500" fill="hold"/>
                                        <p:tgtEl>
                                          <p:spTgt spid="317447"/>
                                        </p:tgtEl>
                                        <p:attrNameLst>
                                          <p:attrName>ppt_h</p:attrName>
                                        </p:attrNameLst>
                                      </p:cBhvr>
                                      <p:tavLst>
                                        <p:tav tm="0">
                                          <p:val>
                                            <p:fltVal val="0.000000"/>
                                          </p:val>
                                        </p:tav>
                                        <p:tav tm="100000">
                                          <p:val>
                                            <p:strVal val="#ppt_h"/>
                                          </p:val>
                                        </p:tav>
                                      </p:tavLst>
                                    </p:anim>
                                  </p:childTnLst>
                                </p:cTn>
                              </p:par>
                            </p:childTnLst>
                          </p:cTn>
                        </p:par>
                        <p:par>
                          <p:cTn id="30" fill="hold">
                            <p:stCondLst>
                              <p:cond delay="6500"/>
                            </p:stCondLst>
                            <p:childTnLst>
                              <p:par>
                                <p:cTn id="31" presetID="24" presetClass="entr" presetSubtype="0" fill="hold" grpId="0" nodeType="afterEffect">
                                  <p:stCondLst>
                                    <p:cond delay="0"/>
                                  </p:stCondLst>
                                  <p:childTnLst>
                                    <p:set>
                                      <p:cBhvr>
                                        <p:cTn id="32" dur="1" fill="hold">
                                          <p:stCondLst>
                                            <p:cond delay="499"/>
                                          </p:stCondLst>
                                        </p:cTn>
                                        <p:tgtEl>
                                          <p:spTgt spid="317449"/>
                                        </p:tgtEl>
                                        <p:attrNameLst>
                                          <p:attrName>style.visibility</p:attrName>
                                        </p:attrNameLst>
                                      </p:cBhvr>
                                      <p:to>
                                        <p:strVal val="visible"/>
                                      </p:to>
                                    </p:set>
                                    <p:anim to="" calcmode="lin" valueType="num">
                                      <p:cBhvr>
                                        <p:cTn id="33" dur="1" fill="hold"/>
                                        <p:tgtEl>
                                          <p:spTgt spid="317449"/>
                                        </p:tgtEl>
                                        <p:attrNameLst>
                                          <p:attrName>style.visibility</p:attrName>
                                        </p:attrNameLst>
                                      </p:cBhvr>
                                    </p:anim>
                                  </p:childTnLst>
                                </p:cTn>
                              </p:par>
                            </p:childTnLst>
                          </p:cTn>
                        </p:par>
                        <p:par>
                          <p:cTn id="34" fill="hold">
                            <p:stCondLst>
                              <p:cond delay="7000"/>
                            </p:stCondLst>
                            <p:childTnLst>
                              <p:par>
                                <p:cTn id="35" presetID="24" presetClass="entr" presetSubtype="0" fill="hold" grpId="0" nodeType="afterEffect">
                                  <p:stCondLst>
                                    <p:cond delay="0"/>
                                  </p:stCondLst>
                                  <p:childTnLst>
                                    <p:set>
                                      <p:cBhvr>
                                        <p:cTn id="36" dur="1" fill="hold">
                                          <p:stCondLst>
                                            <p:cond delay="499"/>
                                          </p:stCondLst>
                                        </p:cTn>
                                        <p:tgtEl>
                                          <p:spTgt spid="317450"/>
                                        </p:tgtEl>
                                        <p:attrNameLst>
                                          <p:attrName>style.visibility</p:attrName>
                                        </p:attrNameLst>
                                      </p:cBhvr>
                                      <p:to>
                                        <p:strVal val="visible"/>
                                      </p:to>
                                    </p:set>
                                    <p:anim to="" calcmode="lin" valueType="num">
                                      <p:cBhvr>
                                        <p:cTn id="37" dur="1" fill="hold"/>
                                        <p:tgtEl>
                                          <p:spTgt spid="317450"/>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animBg="1"/>
      <p:bldP spid="317445" grpId="0" animBg="1"/>
      <p:bldP spid="317446" grpId="0" animBg="1"/>
      <p:bldP spid="317449" grpId="0"/>
      <p:bldP spid="3174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ln/>
        </p:spPr>
        <p:txBody>
          <a:bodyPr vert="horz" wrap="square" lIns="91440" tIns="45720" rIns="91440" bIns="45720" anchor="b"/>
          <a:p>
            <a:pPr/>
            <a:r>
              <a:rPr lang="en-US" altLang="zh-CN" sz="4400" dirty="0">
                <a:solidFill>
                  <a:srgbClr val="0000FF"/>
                </a:solidFill>
                <a:latin typeface="楷体_GB2312"/>
                <a:ea typeface="楷体_GB2312"/>
                <a:cs typeface="+mj-cs"/>
              </a:rPr>
              <a:t>2.1 </a:t>
            </a:r>
            <a:r>
              <a:rPr lang="zh-CN" altLang="en-US" sz="4400" dirty="0">
                <a:solidFill>
                  <a:srgbClr val="0000FF"/>
                </a:solidFill>
                <a:latin typeface="楷体_GB2312"/>
                <a:ea typeface="楷体_GB2312"/>
                <a:cs typeface="+mj-cs"/>
              </a:rPr>
              <a:t>数据和数据模型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395288" y="1414463"/>
            <a:ext cx="8424862" cy="4678362"/>
          </a:xfrm>
          <a:ln/>
        </p:spPr>
        <p:txBody>
          <a:bodyPr vert="horz" wrap="square" lIns="91440" tIns="45720" rIns="91440" bIns="45720" anchor="t"/>
          <a:p>
            <a:pPr>
              <a:spcBef>
                <a:spcPts val="1200"/>
              </a:spcBef>
            </a:pPr>
            <a:r>
              <a:rPr lang="zh-CN" altLang="zh-CN" sz="3200" dirty="0">
                <a:latin typeface="仿宋_GB2312"/>
                <a:ea typeface="仿宋_GB2312"/>
                <a:cs typeface="+mn-cs"/>
              </a:rPr>
              <a:t>现实世界的数据是散乱无章的，散乱的数据不利于人们对其进行有效的管理和处理。</a:t>
            </a:r>
            <a:endParaRPr lang="en-US" altLang="zh-CN" sz="3200" dirty="0">
              <a:latin typeface="仿宋_GB2312"/>
              <a:ea typeface="仿宋_GB2312"/>
              <a:cs typeface="+mn-cs"/>
            </a:endParaRPr>
          </a:p>
          <a:p>
            <a:pPr>
              <a:spcBef>
                <a:spcPts val="1200"/>
              </a:spcBef>
            </a:pPr>
            <a:r>
              <a:rPr lang="zh-CN" altLang="zh-CN" sz="3200" dirty="0">
                <a:latin typeface="仿宋_GB2312"/>
                <a:ea typeface="仿宋_GB2312"/>
                <a:cs typeface="+mn-cs"/>
              </a:rPr>
              <a:t>因此，必须把现实世界的数据按照一定的格式组织起来，以方便对其进行操作和使用</a:t>
            </a:r>
            <a:r>
              <a:rPr lang="zh-CN" altLang="en-US" sz="3200" dirty="0">
                <a:latin typeface="仿宋_GB2312"/>
                <a:ea typeface="仿宋_GB2312"/>
                <a:cs typeface="+mn-cs"/>
              </a:rPr>
              <a:t>。</a:t>
            </a:r>
            <a:endParaRPr lang="en-US" altLang="zh-CN" sz="3200" dirty="0">
              <a:latin typeface="仿宋_GB2312"/>
              <a:ea typeface="仿宋_GB2312"/>
              <a:cs typeface="+mn-cs"/>
            </a:endParaRPr>
          </a:p>
          <a:p>
            <a:pPr>
              <a:spcBef>
                <a:spcPts val="1200"/>
              </a:spcBef>
            </a:pPr>
            <a:r>
              <a:rPr lang="zh-CN" altLang="zh-CN" sz="3200" dirty="0">
                <a:latin typeface="仿宋_GB2312"/>
                <a:ea typeface="仿宋_GB2312"/>
                <a:cs typeface="+mn-cs"/>
              </a:rPr>
              <a:t>在用数据库技术管理数据时，数据被按照一定的格式组织起来，比如二维表结构，以使数据能够被更高效地管理和处理</a:t>
            </a:r>
            <a:r>
              <a:rPr lang="zh-CN" altLang="en-US" sz="3200" dirty="0">
                <a:latin typeface="仿宋_GB2312"/>
                <a:ea typeface="仿宋_GB2312"/>
                <a:cs typeface="+mn-cs"/>
              </a:rPr>
              <a:t>。</a:t>
            </a:r>
            <a:endParaRPr lang="zh-CN" altLang="en-US" sz="3200" dirty="0">
              <a:latin typeface="仿宋_GB2312"/>
              <a:ea typeface="仿宋_GB2312"/>
              <a:cs typeface="+mn-cs"/>
            </a:endParaRPr>
          </a:p>
        </p:txBody>
      </p:sp>
      <p:sp>
        <p:nvSpPr>
          <p:cNvPr id="143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434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charRg st="0" end="38"/>
                                            </p:txEl>
                                          </p:spTgt>
                                        </p:tgtEl>
                                        <p:attrNameLst>
                                          <p:attrName>style.visibility</p:attrName>
                                        </p:attrNameLst>
                                      </p:cBhvr>
                                      <p:to>
                                        <p:strVal val="visible"/>
                                      </p:to>
                                    </p:set>
                                    <p:animEffect transition="in" filter="blinds(horizontal)">
                                      <p:cBhvr>
                                        <p:cTn id="7" dur="500"/>
                                        <p:tgtEl>
                                          <p:spTgt spid="3">
                                            <p:txEl>
                                              <p:charRg st="0" end="38"/>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charRg st="38" end="77"/>
                                            </p:txEl>
                                          </p:spTgt>
                                        </p:tgtEl>
                                        <p:attrNameLst>
                                          <p:attrName>style.visibility</p:attrName>
                                        </p:attrNameLst>
                                      </p:cBhvr>
                                      <p:to>
                                        <p:strVal val="visible"/>
                                      </p:to>
                                    </p:set>
                                    <p:animEffect transition="in" filter="blinds(horizontal)">
                                      <p:cBhvr>
                                        <p:cTn id="11" dur="500"/>
                                        <p:tgtEl>
                                          <p:spTgt spid="3">
                                            <p:txEl>
                                              <p:charRg st="38" end="77"/>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charRg st="77" end="131"/>
                                            </p:txEl>
                                          </p:spTgt>
                                        </p:tgtEl>
                                        <p:attrNameLst>
                                          <p:attrName>style.visibility</p:attrName>
                                        </p:attrNameLst>
                                      </p:cBhvr>
                                      <p:to>
                                        <p:strVal val="visible"/>
                                      </p:to>
                                    </p:set>
                                    <p:animEffect transition="in" filter="blinds(horizontal)">
                                      <p:cBhvr>
                                        <p:cTn id="15" dur="500"/>
                                        <p:tgtEl>
                                          <p:spTgt spid="3">
                                            <p:txEl>
                                              <p:charRg st="77"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p:nvPr/>
        </p:nvSpPr>
        <p:spPr>
          <a:xfrm>
            <a:off x="2771775" y="404813"/>
            <a:ext cx="3632200" cy="609600"/>
          </a:xfrm>
          <a:prstGeom prst="rect">
            <a:avLst/>
          </a:prstGeom>
          <a:noFill/>
          <a:ln w="9525">
            <a:noFill/>
          </a:ln>
        </p:spPr>
        <p:txBody>
          <a:bodyPr anchor="b"/>
          <a:p>
            <a:pPr algn="ctr" eaLnBrk="1" hangingPunct="1"/>
            <a:r>
              <a:rPr lang="zh-CN" altLang="en-US" sz="4200" dirty="0">
                <a:solidFill>
                  <a:srgbClr val="0000FF"/>
                </a:solidFill>
                <a:latin typeface="楷体_GB2312"/>
                <a:ea typeface="楷体_GB2312"/>
              </a:rPr>
              <a:t>一对多的联系</a:t>
            </a:r>
            <a:endParaRPr lang="zh-CN" altLang="en-US" sz="4200" dirty="0">
              <a:solidFill>
                <a:srgbClr val="0000FF"/>
              </a:solidFill>
              <a:latin typeface="楷体_GB2312"/>
              <a:ea typeface="楷体_GB2312"/>
            </a:endParaRPr>
          </a:p>
        </p:txBody>
      </p:sp>
      <p:sp>
        <p:nvSpPr>
          <p:cNvPr id="318467" name="Rectangle 3"/>
          <p:cNvSpPr/>
          <p:nvPr/>
        </p:nvSpPr>
        <p:spPr>
          <a:xfrm>
            <a:off x="395288" y="1484313"/>
            <a:ext cx="8208962" cy="4392612"/>
          </a:xfrm>
          <a:prstGeom prst="rect">
            <a:avLst/>
          </a:prstGeom>
          <a:noFill/>
          <a:ln w="9525">
            <a:noFill/>
          </a:ln>
        </p:spPr>
        <p:txBody>
          <a:bodyPr/>
          <a:p>
            <a:pPr marL="342900" indent="-342900" algn="just" eaLnBrk="1" hangingPunct="1">
              <a:lnSpc>
                <a:spcPct val="130000"/>
              </a:lnSpc>
              <a:spcBef>
                <a:spcPct val="20000"/>
              </a:spcBef>
            </a:pPr>
            <a:r>
              <a:rPr lang="zh-CN" altLang="en-US" sz="3600" dirty="0">
                <a:latin typeface="Times New Roman" panose="02020603050405020304" pitchFamily="18" charset="0"/>
              </a:rPr>
              <a:t>       </a:t>
            </a:r>
            <a:r>
              <a:rPr lang="zh-CN" altLang="en-US" sz="3600" b="1" dirty="0">
                <a:latin typeface="Times New Roman" panose="02020603050405020304" pitchFamily="18" charset="0"/>
              </a:rPr>
              <a:t>如果实体</a:t>
            </a:r>
            <a:r>
              <a:rPr lang="en-US" altLang="zh-CN" sz="3600" b="1" dirty="0">
                <a:latin typeface="Times New Roman" panose="02020603050405020304" pitchFamily="18" charset="0"/>
              </a:rPr>
              <a:t>A</a:t>
            </a:r>
            <a:r>
              <a:rPr lang="zh-CN" altLang="en-US" sz="3600" b="1" dirty="0">
                <a:latin typeface="Times New Roman" panose="02020603050405020304" pitchFamily="18" charset="0"/>
              </a:rPr>
              <a:t>与实体</a:t>
            </a:r>
            <a:r>
              <a:rPr lang="en-US" altLang="zh-CN" sz="3600" b="1" dirty="0">
                <a:latin typeface="Times New Roman" panose="02020603050405020304" pitchFamily="18" charset="0"/>
              </a:rPr>
              <a:t>B</a:t>
            </a:r>
            <a:r>
              <a:rPr lang="zh-CN" altLang="en-US" sz="3600" b="1" dirty="0">
                <a:latin typeface="Times New Roman" panose="02020603050405020304" pitchFamily="18" charset="0"/>
              </a:rPr>
              <a:t>之间存在联系，并且对于实体</a:t>
            </a:r>
            <a:r>
              <a:rPr lang="en-US" altLang="zh-CN" sz="3600" b="1" dirty="0">
                <a:latin typeface="Times New Roman" panose="02020603050405020304" pitchFamily="18" charset="0"/>
              </a:rPr>
              <a:t>A</a:t>
            </a:r>
            <a:r>
              <a:rPr lang="zh-CN" altLang="en-US" sz="3600" b="1" dirty="0">
                <a:latin typeface="Times New Roman" panose="02020603050405020304" pitchFamily="18" charset="0"/>
              </a:rPr>
              <a:t>中的一个实例，实体</a:t>
            </a:r>
            <a:r>
              <a:rPr lang="en-US" altLang="zh-CN" sz="3600" b="1" dirty="0">
                <a:latin typeface="Times New Roman" panose="02020603050405020304" pitchFamily="18" charset="0"/>
              </a:rPr>
              <a:t>B</a:t>
            </a:r>
            <a:r>
              <a:rPr lang="zh-CN" altLang="en-US" sz="3600" b="1" dirty="0">
                <a:latin typeface="Times New Roman" panose="02020603050405020304" pitchFamily="18" charset="0"/>
              </a:rPr>
              <a:t>中有多个实例与之对应；而对实体</a:t>
            </a:r>
            <a:r>
              <a:rPr lang="en-US" altLang="zh-CN" sz="3600" b="1" dirty="0">
                <a:latin typeface="Times New Roman" panose="02020603050405020304" pitchFamily="18" charset="0"/>
              </a:rPr>
              <a:t>B</a:t>
            </a:r>
            <a:r>
              <a:rPr lang="zh-CN" altLang="en-US" sz="3600" b="1" dirty="0">
                <a:latin typeface="Times New Roman" panose="02020603050405020304" pitchFamily="18" charset="0"/>
              </a:rPr>
              <a:t>中的任意一个实例，在实体</a:t>
            </a:r>
            <a:r>
              <a:rPr lang="en-US" altLang="zh-CN" sz="3600" b="1" dirty="0">
                <a:latin typeface="Times New Roman" panose="02020603050405020304" pitchFamily="18" charset="0"/>
              </a:rPr>
              <a:t>A</a:t>
            </a:r>
            <a:r>
              <a:rPr lang="zh-CN" altLang="en-US" sz="3600" b="1" dirty="0">
                <a:latin typeface="Times New Roman" panose="02020603050405020304" pitchFamily="18" charset="0"/>
              </a:rPr>
              <a:t>中都只有一个实例与之对应，则称实体</a:t>
            </a:r>
            <a:r>
              <a:rPr lang="en-US" altLang="zh-CN" sz="3600" b="1" dirty="0">
                <a:latin typeface="Times New Roman" panose="02020603050405020304" pitchFamily="18" charset="0"/>
              </a:rPr>
              <a:t>A</a:t>
            </a:r>
            <a:r>
              <a:rPr lang="zh-CN" altLang="en-US" sz="3600" b="1" dirty="0">
                <a:latin typeface="Times New Roman" panose="02020603050405020304" pitchFamily="18" charset="0"/>
              </a:rPr>
              <a:t>到实体</a:t>
            </a:r>
            <a:r>
              <a:rPr lang="en-US" altLang="zh-CN" sz="3600" b="1" dirty="0">
                <a:latin typeface="Times New Roman" panose="02020603050405020304" pitchFamily="18" charset="0"/>
              </a:rPr>
              <a:t>B</a:t>
            </a:r>
            <a:r>
              <a:rPr lang="zh-CN" altLang="en-US" sz="3600" b="1" dirty="0">
                <a:latin typeface="Times New Roman" panose="02020603050405020304" pitchFamily="18" charset="0"/>
              </a:rPr>
              <a:t>的联系是一对多的，记为</a:t>
            </a:r>
            <a:r>
              <a:rPr lang="en-US" altLang="zh-CN" sz="3600" b="1" dirty="0">
                <a:solidFill>
                  <a:srgbClr val="FF0000"/>
                </a:solidFill>
                <a:latin typeface="Times New Roman" panose="02020603050405020304" pitchFamily="18" charset="0"/>
              </a:rPr>
              <a:t>1 : n </a:t>
            </a:r>
            <a:endParaRPr lang="zh-CN" altLang="en-US" sz="3600" b="1" dirty="0">
              <a:latin typeface="Times New Roman" panose="02020603050405020304" pitchFamily="18" charset="0"/>
            </a:endParaRPr>
          </a:p>
        </p:txBody>
      </p:sp>
      <p:sp>
        <p:nvSpPr>
          <p:cNvPr id="419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lt">
                                    <p:tmPct val="100000"/>
                                  </p:iterate>
                                  <p:childTnLst>
                                    <p:set>
                                      <p:cBhvr>
                                        <p:cTn id="6" dur="1" fill="hold">
                                          <p:stCondLst>
                                            <p:cond delay="0"/>
                                          </p:stCondLst>
                                        </p:cTn>
                                        <p:tgtEl>
                                          <p:spTgt spid="318467">
                                            <p:txEl>
                                              <p:charRg st="0" end="109"/>
                                            </p:txEl>
                                          </p:spTgt>
                                        </p:tgtEl>
                                        <p:attrNameLst>
                                          <p:attrName>style.visibility</p:attrName>
                                        </p:attrNameLst>
                                      </p:cBhvr>
                                      <p:to>
                                        <p:strVal val="visible"/>
                                      </p:to>
                                    </p:set>
                                    <p:animEffect transition="in" filter="wipe(up)">
                                      <p:cBhvr>
                                        <p:cTn id="7" dur="75"/>
                                        <p:tgtEl>
                                          <p:spTgt spid="318467">
                                            <p:txEl>
                                              <p:charRg st="0" end="109"/>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advAuto="100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0" name="Text Box 2"/>
          <p:cNvSpPr txBox="1"/>
          <p:nvPr/>
        </p:nvSpPr>
        <p:spPr>
          <a:xfrm>
            <a:off x="323850" y="1557338"/>
            <a:ext cx="5502275" cy="4013200"/>
          </a:xfrm>
          <a:prstGeom prst="rect">
            <a:avLst/>
          </a:prstGeom>
          <a:noFill/>
          <a:ln w="12700">
            <a:noFill/>
          </a:ln>
        </p:spPr>
        <p:txBody>
          <a:bodyPr>
            <a:spAutoFit/>
          </a:bodyPr>
          <a:p>
            <a:pPr eaLnBrk="1" hangingPunct="1">
              <a:lnSpc>
                <a:spcPct val="130000"/>
              </a:lnSpc>
            </a:pPr>
            <a:r>
              <a:rPr lang="zh-CN" altLang="en-US" sz="3600" dirty="0">
                <a:latin typeface="Times New Roman" panose="02020603050405020304" pitchFamily="18" charset="0"/>
              </a:rPr>
              <a:t>       </a:t>
            </a:r>
            <a:r>
              <a:rPr lang="zh-CN" altLang="en-US" sz="3200" b="1" dirty="0">
                <a:latin typeface="Times New Roman" panose="02020603050405020304" pitchFamily="18" charset="0"/>
              </a:rPr>
              <a:t>有部门和职工两个实体，并且有语义：一个部门可以有多名职工，但是一个职工只在一个部门工作。则部门和职工之间的联系是一对多的，我们把这种联系命名为工作。</a:t>
            </a:r>
            <a:endParaRPr lang="zh-CN" altLang="en-US" sz="3600" b="1" dirty="0">
              <a:latin typeface="Times New Roman" panose="02020603050405020304" pitchFamily="18" charset="0"/>
            </a:endParaRPr>
          </a:p>
        </p:txBody>
      </p:sp>
      <p:sp>
        <p:nvSpPr>
          <p:cNvPr id="43011" name="Text Box 3"/>
          <p:cNvSpPr txBox="1"/>
          <p:nvPr/>
        </p:nvSpPr>
        <p:spPr>
          <a:xfrm>
            <a:off x="2268538" y="260350"/>
            <a:ext cx="4535487" cy="738188"/>
          </a:xfrm>
          <a:prstGeom prst="rect">
            <a:avLst/>
          </a:prstGeom>
          <a:noFill/>
          <a:ln w="12700">
            <a:noFill/>
          </a:ln>
        </p:spPr>
        <p:txBody>
          <a:bodyPr>
            <a:spAutoFit/>
          </a:bodyPr>
          <a:p>
            <a:pPr algn="ctr" eaLnBrk="1" hangingPunct="1"/>
            <a:r>
              <a:rPr lang="zh-CN" altLang="en-US" sz="4200" dirty="0">
                <a:solidFill>
                  <a:srgbClr val="0000FF"/>
                </a:solidFill>
                <a:latin typeface="楷体_GB2312"/>
                <a:ea typeface="楷体_GB2312"/>
              </a:rPr>
              <a:t>一对多联系的例子</a:t>
            </a:r>
            <a:endParaRPr lang="zh-CN" altLang="en-US" sz="4200" dirty="0">
              <a:solidFill>
                <a:srgbClr val="0000FF"/>
              </a:solidFill>
              <a:latin typeface="楷体_GB2312"/>
              <a:ea typeface="楷体_GB2312"/>
            </a:endParaRPr>
          </a:p>
        </p:txBody>
      </p:sp>
      <p:sp>
        <p:nvSpPr>
          <p:cNvPr id="319492" name="AutoShape 4"/>
          <p:cNvSpPr/>
          <p:nvPr/>
        </p:nvSpPr>
        <p:spPr>
          <a:xfrm>
            <a:off x="6477000" y="3352800"/>
            <a:ext cx="2133600" cy="914400"/>
          </a:xfrm>
          <a:prstGeom prst="flowChartDecision">
            <a:avLst/>
          </a:prstGeom>
          <a:noFill/>
          <a:ln w="38100" cap="sq" cmpd="sng">
            <a:solidFill>
              <a:srgbClr val="FF0000"/>
            </a:solidFill>
            <a:prstDash val="solid"/>
            <a:miter/>
            <a:headEnd type="none" w="sm" len="sm"/>
            <a:tailEnd type="none" w="sm" len="sm"/>
          </a:ln>
        </p:spPr>
        <p:txBody>
          <a:bodyPr wrap="none" anchor="ctr"/>
          <a:p>
            <a:pPr algn="ctr" eaLnBrk="1" hangingPunct="1"/>
            <a:r>
              <a:rPr lang="zh-CN" altLang="en-US" sz="3600" dirty="0">
                <a:latin typeface="Times New Roman" panose="02020603050405020304" pitchFamily="18" charset="0"/>
              </a:rPr>
              <a:t>工作</a:t>
            </a:r>
            <a:endParaRPr lang="zh-CN" altLang="en-US" dirty="0">
              <a:latin typeface="Times New Roman" panose="02020603050405020304" pitchFamily="18" charset="0"/>
            </a:endParaRPr>
          </a:p>
        </p:txBody>
      </p:sp>
      <p:sp>
        <p:nvSpPr>
          <p:cNvPr id="319493" name="Text Box 5"/>
          <p:cNvSpPr txBox="1"/>
          <p:nvPr/>
        </p:nvSpPr>
        <p:spPr>
          <a:xfrm>
            <a:off x="6940550" y="1920875"/>
            <a:ext cx="1136650" cy="679450"/>
          </a:xfrm>
          <a:prstGeom prst="rect">
            <a:avLst/>
          </a:prstGeom>
          <a:noFill/>
          <a:ln w="38100" cap="sq" cmpd="sng">
            <a:solidFill>
              <a:srgbClr val="FF0000"/>
            </a:solidFill>
            <a:prstDash val="solid"/>
            <a:miter/>
            <a:headEnd type="none" w="sm" len="sm"/>
            <a:tailEnd type="none" w="sm" len="sm"/>
          </a:ln>
        </p:spPr>
        <p:txBody>
          <a:bodyPr wrap="none">
            <a:spAutoFit/>
          </a:bodyPr>
          <a:p>
            <a:pPr eaLnBrk="1" hangingPunct="1"/>
            <a:r>
              <a:rPr lang="zh-CN" altLang="en-US" sz="3600" dirty="0">
                <a:latin typeface="Times New Roman" panose="02020603050405020304" pitchFamily="18" charset="0"/>
              </a:rPr>
              <a:t>部门</a:t>
            </a:r>
            <a:endParaRPr lang="zh-CN" altLang="en-US" dirty="0">
              <a:latin typeface="Times New Roman" panose="02020603050405020304" pitchFamily="18" charset="0"/>
            </a:endParaRPr>
          </a:p>
        </p:txBody>
      </p:sp>
      <p:sp>
        <p:nvSpPr>
          <p:cNvPr id="319494" name="Text Box 6"/>
          <p:cNvSpPr txBox="1"/>
          <p:nvPr/>
        </p:nvSpPr>
        <p:spPr>
          <a:xfrm>
            <a:off x="7016750" y="4953000"/>
            <a:ext cx="1136650" cy="679450"/>
          </a:xfrm>
          <a:prstGeom prst="rect">
            <a:avLst/>
          </a:prstGeom>
          <a:noFill/>
          <a:ln w="38100" cap="sq" cmpd="sng">
            <a:solidFill>
              <a:srgbClr val="FF0000"/>
            </a:solidFill>
            <a:prstDash val="solid"/>
            <a:miter/>
            <a:headEnd type="none" w="sm" len="sm"/>
            <a:tailEnd type="none" w="sm" len="sm"/>
          </a:ln>
        </p:spPr>
        <p:txBody>
          <a:bodyPr wrap="none">
            <a:spAutoFit/>
          </a:bodyPr>
          <a:p>
            <a:pPr eaLnBrk="1" hangingPunct="1"/>
            <a:r>
              <a:rPr lang="zh-CN" altLang="en-US" sz="3600" dirty="0">
                <a:latin typeface="Times New Roman" panose="02020603050405020304" pitchFamily="18" charset="0"/>
              </a:rPr>
              <a:t>职工</a:t>
            </a:r>
            <a:endParaRPr lang="zh-CN" altLang="en-US" dirty="0">
              <a:latin typeface="Times New Roman" panose="02020603050405020304" pitchFamily="18" charset="0"/>
            </a:endParaRPr>
          </a:p>
        </p:txBody>
      </p:sp>
      <p:sp>
        <p:nvSpPr>
          <p:cNvPr id="319495" name="Line 7"/>
          <p:cNvSpPr/>
          <p:nvPr/>
        </p:nvSpPr>
        <p:spPr>
          <a:xfrm>
            <a:off x="7543800" y="4267200"/>
            <a:ext cx="0" cy="685800"/>
          </a:xfrm>
          <a:prstGeom prst="line">
            <a:avLst/>
          </a:prstGeom>
          <a:ln w="38100" cap="sq" cmpd="sng">
            <a:solidFill>
              <a:srgbClr val="FF0000"/>
            </a:solidFill>
            <a:prstDash val="solid"/>
            <a:headEnd type="none" w="sm" len="sm"/>
            <a:tailEnd type="none" w="sm" len="sm"/>
          </a:ln>
        </p:spPr>
      </p:sp>
      <p:sp>
        <p:nvSpPr>
          <p:cNvPr id="319496" name="Line 8"/>
          <p:cNvSpPr/>
          <p:nvPr/>
        </p:nvSpPr>
        <p:spPr>
          <a:xfrm flipV="1">
            <a:off x="7543800" y="2590800"/>
            <a:ext cx="0" cy="762000"/>
          </a:xfrm>
          <a:prstGeom prst="line">
            <a:avLst/>
          </a:prstGeom>
          <a:ln w="38100" cap="sq" cmpd="sng">
            <a:solidFill>
              <a:srgbClr val="FF0000"/>
            </a:solidFill>
            <a:prstDash val="solid"/>
            <a:headEnd type="none" w="sm" len="sm"/>
            <a:tailEnd type="none" w="sm" len="sm"/>
          </a:ln>
        </p:spPr>
      </p:sp>
      <p:sp>
        <p:nvSpPr>
          <p:cNvPr id="319497" name="Text Box 9"/>
          <p:cNvSpPr txBox="1"/>
          <p:nvPr/>
        </p:nvSpPr>
        <p:spPr>
          <a:xfrm>
            <a:off x="7527925" y="2743200"/>
            <a:ext cx="336550" cy="457200"/>
          </a:xfrm>
          <a:prstGeom prst="rect">
            <a:avLst/>
          </a:prstGeom>
          <a:noFill/>
          <a:ln w="12700">
            <a:noFill/>
          </a:ln>
        </p:spPr>
        <p:txBody>
          <a:bodyPr wrap="none">
            <a:spAutoFit/>
          </a:bodyPr>
          <a:p>
            <a:pPr eaLnBrk="1" hangingPunct="1"/>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19498" name="Text Box 10"/>
          <p:cNvSpPr txBox="1"/>
          <p:nvPr/>
        </p:nvSpPr>
        <p:spPr>
          <a:xfrm>
            <a:off x="7543800" y="4343400"/>
            <a:ext cx="336550" cy="457200"/>
          </a:xfrm>
          <a:prstGeom prst="rect">
            <a:avLst/>
          </a:prstGeom>
          <a:noFill/>
          <a:ln w="12700">
            <a:noFill/>
          </a:ln>
        </p:spPr>
        <p:txBody>
          <a:bodyPr wrap="none">
            <a:spAutoFit/>
          </a:bodyPr>
          <a:p>
            <a:pPr eaLnBrk="1" hangingPunct="1"/>
            <a:r>
              <a:rPr lang="en-US" altLang="zh-CN" dirty="0">
                <a:latin typeface="Times New Roman" panose="02020603050405020304" pitchFamily="18" charset="0"/>
              </a:rPr>
              <a:t>n</a:t>
            </a:r>
            <a:endParaRPr lang="en-US" altLang="zh-CN" dirty="0">
              <a:latin typeface="Times New Roman" panose="02020603050405020304" pitchFamily="18" charset="0"/>
            </a:endParaRPr>
          </a:p>
        </p:txBody>
      </p:sp>
      <p:sp>
        <p:nvSpPr>
          <p:cNvPr id="43019" name="日期占位符 10"/>
          <p:cNvSpPr txBox="1">
            <a:spLocks noGrp="1"/>
          </p:cNvSpPr>
          <p:nvPr>
            <p:ph type="dt" sz="half" idx="2"/>
          </p:nvPr>
        </p:nvSpPr>
        <p:spPr>
          <a:xfrm>
            <a:off x="609600" y="6245225"/>
            <a:ext cx="2017713" cy="4762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iterate type="wd">
                                    <p:tmAbs val="300"/>
                                  </p:iterate>
                                  <p:childTnLst>
                                    <p:set>
                                      <p:cBhvr>
                                        <p:cTn id="6" dur="1" fill="hold">
                                          <p:stCondLst>
                                            <p:cond delay="299"/>
                                          </p:stCondLst>
                                        </p:cTn>
                                        <p:tgtEl>
                                          <p:spTgt spid="319490"/>
                                        </p:tgtEl>
                                        <p:attrNameLst>
                                          <p:attrName>style.visibility</p:attrName>
                                        </p:attrNameLst>
                                      </p:cBhvr>
                                      <p:to>
                                        <p:strVal val="visible"/>
                                      </p:to>
                                    </p:set>
                                    <p:anim to="" calcmode="lin" valueType="num">
                                      <p:cBhvr>
                                        <p:cTn id="7" dur="1" fill="hold"/>
                                        <p:tgtEl>
                                          <p:spTgt spid="319490"/>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19493"/>
                                        </p:tgtEl>
                                        <p:attrNameLst>
                                          <p:attrName>style.visibility</p:attrName>
                                        </p:attrNameLst>
                                      </p:cBhvr>
                                      <p:to>
                                        <p:strVal val="visible"/>
                                      </p:to>
                                    </p:set>
                                    <p:anim to="" calcmode="lin" valueType="num">
                                      <p:cBhvr>
                                        <p:cTn id="12" dur="1" fill="hold"/>
                                        <p:tgtEl>
                                          <p:spTgt spid="319493"/>
                                        </p:tgtEl>
                                        <p:attrNameLst>
                                          <p:attrName>style.visibility</p:attrName>
                                        </p:attrNameLst>
                                      </p:cBhvr>
                                    </p:anim>
                                  </p:childTnLst>
                                </p:cTn>
                              </p:par>
                            </p:childTnLst>
                          </p:cTn>
                        </p:par>
                        <p:par>
                          <p:cTn id="13" fill="hold">
                            <p:stCondLst>
                              <p:cond delay="500"/>
                            </p:stCondLst>
                            <p:childTnLst>
                              <p:par>
                                <p:cTn id="14" presetID="24" presetClass="entr" presetSubtype="0" fill="hold" grpId="0" nodeType="afterEffect">
                                  <p:stCondLst>
                                    <p:cond delay="1000"/>
                                  </p:stCondLst>
                                  <p:childTnLst>
                                    <p:set>
                                      <p:cBhvr>
                                        <p:cTn id="15" dur="1" fill="hold">
                                          <p:stCondLst>
                                            <p:cond delay="499"/>
                                          </p:stCondLst>
                                        </p:cTn>
                                        <p:tgtEl>
                                          <p:spTgt spid="319494"/>
                                        </p:tgtEl>
                                        <p:attrNameLst>
                                          <p:attrName>style.visibility</p:attrName>
                                        </p:attrNameLst>
                                      </p:cBhvr>
                                      <p:to>
                                        <p:strVal val="visible"/>
                                      </p:to>
                                    </p:set>
                                    <p:anim to="" calcmode="lin" valueType="num">
                                      <p:cBhvr>
                                        <p:cTn id="16" dur="1" fill="hold"/>
                                        <p:tgtEl>
                                          <p:spTgt spid="319494"/>
                                        </p:tgtEl>
                                        <p:attrNameLst>
                                          <p:attrName>style.visibility</p:attrName>
                                        </p:attrNameLst>
                                      </p:cBhvr>
                                    </p:anim>
                                  </p:childTnLst>
                                </p:cTn>
                              </p:par>
                            </p:childTnLst>
                          </p:cTn>
                        </p:par>
                        <p:par>
                          <p:cTn id="17" fill="hold">
                            <p:stCondLst>
                              <p:cond delay="2000"/>
                            </p:stCondLst>
                            <p:childTnLst>
                              <p:par>
                                <p:cTn id="18" presetID="24" presetClass="entr" presetSubtype="0" fill="hold" grpId="0" nodeType="afterEffect">
                                  <p:stCondLst>
                                    <p:cond delay="1000"/>
                                  </p:stCondLst>
                                  <p:childTnLst>
                                    <p:set>
                                      <p:cBhvr>
                                        <p:cTn id="19" dur="1" fill="hold">
                                          <p:stCondLst>
                                            <p:cond delay="499"/>
                                          </p:stCondLst>
                                        </p:cTn>
                                        <p:tgtEl>
                                          <p:spTgt spid="319492"/>
                                        </p:tgtEl>
                                        <p:attrNameLst>
                                          <p:attrName>style.visibility</p:attrName>
                                        </p:attrNameLst>
                                      </p:cBhvr>
                                      <p:to>
                                        <p:strVal val="visible"/>
                                      </p:to>
                                    </p:set>
                                    <p:anim to="" calcmode="lin" valueType="num">
                                      <p:cBhvr>
                                        <p:cTn id="20" dur="1" fill="hold"/>
                                        <p:tgtEl>
                                          <p:spTgt spid="319492"/>
                                        </p:tgtEl>
                                        <p:attrNameLst>
                                          <p:attrName>style.visibility</p:attrName>
                                        </p:attrNameLst>
                                      </p:cBhvr>
                                    </p:anim>
                                  </p:childTnLst>
                                </p:cTn>
                              </p:par>
                            </p:childTnLst>
                          </p:cTn>
                        </p:par>
                        <p:par>
                          <p:cTn id="21" fill="hold">
                            <p:stCondLst>
                              <p:cond delay="3500"/>
                            </p:stCondLst>
                            <p:childTnLst>
                              <p:par>
                                <p:cTn id="22" presetID="17" presetClass="entr" presetSubtype="4" fill="hold" nodeType="afterEffect">
                                  <p:stCondLst>
                                    <p:cond delay="1000"/>
                                  </p:stCondLst>
                                  <p:childTnLst>
                                    <p:set>
                                      <p:cBhvr>
                                        <p:cTn id="23" dur="1" fill="hold">
                                          <p:stCondLst>
                                            <p:cond delay="0"/>
                                          </p:stCondLst>
                                        </p:cTn>
                                        <p:tgtEl>
                                          <p:spTgt spid="319496"/>
                                        </p:tgtEl>
                                        <p:attrNameLst>
                                          <p:attrName>style.visibility</p:attrName>
                                        </p:attrNameLst>
                                      </p:cBhvr>
                                      <p:to>
                                        <p:strVal val="visible"/>
                                      </p:to>
                                    </p:set>
                                    <p:anim calcmode="lin" valueType="num">
                                      <p:cBhvr>
                                        <p:cTn id="24" dur="500" fill="hold"/>
                                        <p:tgtEl>
                                          <p:spTgt spid="319496"/>
                                        </p:tgtEl>
                                        <p:attrNameLst>
                                          <p:attrName>ppt_x</p:attrName>
                                        </p:attrNameLst>
                                      </p:cBhvr>
                                      <p:tavLst>
                                        <p:tav tm="0">
                                          <p:val>
                                            <p:strVal val="#ppt_x"/>
                                          </p:val>
                                        </p:tav>
                                        <p:tav tm="100000">
                                          <p:val>
                                            <p:strVal val="#ppt_x"/>
                                          </p:val>
                                        </p:tav>
                                      </p:tavLst>
                                    </p:anim>
                                    <p:anim calcmode="lin" valueType="num">
                                      <p:cBhvr>
                                        <p:cTn id="25" dur="500" fill="hold"/>
                                        <p:tgtEl>
                                          <p:spTgt spid="319496"/>
                                        </p:tgtEl>
                                        <p:attrNameLst>
                                          <p:attrName>ppt_y</p:attrName>
                                        </p:attrNameLst>
                                      </p:cBhvr>
                                      <p:tavLst>
                                        <p:tav tm="0">
                                          <p:val>
                                            <p:strVal val="#ppt_y+#ppt_h/2"/>
                                          </p:val>
                                        </p:tav>
                                        <p:tav tm="100000">
                                          <p:val>
                                            <p:strVal val="#ppt_y"/>
                                          </p:val>
                                        </p:tav>
                                      </p:tavLst>
                                    </p:anim>
                                    <p:anim calcmode="lin" valueType="num">
                                      <p:cBhvr>
                                        <p:cTn id="26" dur="500" fill="hold"/>
                                        <p:tgtEl>
                                          <p:spTgt spid="319496"/>
                                        </p:tgtEl>
                                        <p:attrNameLst>
                                          <p:attrName>ppt_w</p:attrName>
                                        </p:attrNameLst>
                                      </p:cBhvr>
                                      <p:tavLst>
                                        <p:tav tm="0">
                                          <p:val>
                                            <p:strVal val="#ppt_w"/>
                                          </p:val>
                                        </p:tav>
                                        <p:tav tm="100000">
                                          <p:val>
                                            <p:strVal val="#ppt_w"/>
                                          </p:val>
                                        </p:tav>
                                      </p:tavLst>
                                    </p:anim>
                                    <p:anim calcmode="lin" valueType="num">
                                      <p:cBhvr>
                                        <p:cTn id="27" dur="500" fill="hold"/>
                                        <p:tgtEl>
                                          <p:spTgt spid="319496"/>
                                        </p:tgtEl>
                                        <p:attrNameLst>
                                          <p:attrName>ppt_h</p:attrName>
                                        </p:attrNameLst>
                                      </p:cBhvr>
                                      <p:tavLst>
                                        <p:tav tm="0">
                                          <p:val>
                                            <p:fltVal val="0.000000"/>
                                          </p:val>
                                        </p:tav>
                                        <p:tav tm="100000">
                                          <p:val>
                                            <p:strVal val="#ppt_h"/>
                                          </p:val>
                                        </p:tav>
                                      </p:tavLst>
                                    </p:anim>
                                  </p:childTnLst>
                                </p:cTn>
                              </p:par>
                            </p:childTnLst>
                          </p:cTn>
                        </p:par>
                        <p:par>
                          <p:cTn id="28" fill="hold">
                            <p:stCondLst>
                              <p:cond delay="5000"/>
                            </p:stCondLst>
                            <p:childTnLst>
                              <p:par>
                                <p:cTn id="29" presetID="17" presetClass="entr" presetSubtype="1" fill="hold" nodeType="afterEffect">
                                  <p:stCondLst>
                                    <p:cond delay="1000"/>
                                  </p:stCondLst>
                                  <p:childTnLst>
                                    <p:set>
                                      <p:cBhvr>
                                        <p:cTn id="30" dur="1" fill="hold">
                                          <p:stCondLst>
                                            <p:cond delay="0"/>
                                          </p:stCondLst>
                                        </p:cTn>
                                        <p:tgtEl>
                                          <p:spTgt spid="319495"/>
                                        </p:tgtEl>
                                        <p:attrNameLst>
                                          <p:attrName>style.visibility</p:attrName>
                                        </p:attrNameLst>
                                      </p:cBhvr>
                                      <p:to>
                                        <p:strVal val="visible"/>
                                      </p:to>
                                    </p:set>
                                    <p:anim calcmode="lin" valueType="num">
                                      <p:cBhvr>
                                        <p:cTn id="31" dur="500" fill="hold"/>
                                        <p:tgtEl>
                                          <p:spTgt spid="319495"/>
                                        </p:tgtEl>
                                        <p:attrNameLst>
                                          <p:attrName>ppt_x</p:attrName>
                                        </p:attrNameLst>
                                      </p:cBhvr>
                                      <p:tavLst>
                                        <p:tav tm="0">
                                          <p:val>
                                            <p:strVal val="#ppt_x"/>
                                          </p:val>
                                        </p:tav>
                                        <p:tav tm="100000">
                                          <p:val>
                                            <p:strVal val="#ppt_x"/>
                                          </p:val>
                                        </p:tav>
                                      </p:tavLst>
                                    </p:anim>
                                    <p:anim calcmode="lin" valueType="num">
                                      <p:cBhvr>
                                        <p:cTn id="32" dur="500" fill="hold"/>
                                        <p:tgtEl>
                                          <p:spTgt spid="319495"/>
                                        </p:tgtEl>
                                        <p:attrNameLst>
                                          <p:attrName>ppt_y</p:attrName>
                                        </p:attrNameLst>
                                      </p:cBhvr>
                                      <p:tavLst>
                                        <p:tav tm="0">
                                          <p:val>
                                            <p:strVal val="#ppt_y-#ppt_h/2"/>
                                          </p:val>
                                        </p:tav>
                                        <p:tav tm="100000">
                                          <p:val>
                                            <p:strVal val="#ppt_y"/>
                                          </p:val>
                                        </p:tav>
                                      </p:tavLst>
                                    </p:anim>
                                    <p:anim calcmode="lin" valueType="num">
                                      <p:cBhvr>
                                        <p:cTn id="33" dur="500" fill="hold"/>
                                        <p:tgtEl>
                                          <p:spTgt spid="319495"/>
                                        </p:tgtEl>
                                        <p:attrNameLst>
                                          <p:attrName>ppt_w</p:attrName>
                                        </p:attrNameLst>
                                      </p:cBhvr>
                                      <p:tavLst>
                                        <p:tav tm="0">
                                          <p:val>
                                            <p:strVal val="#ppt_w"/>
                                          </p:val>
                                        </p:tav>
                                        <p:tav tm="100000">
                                          <p:val>
                                            <p:strVal val="#ppt_w"/>
                                          </p:val>
                                        </p:tav>
                                      </p:tavLst>
                                    </p:anim>
                                    <p:anim calcmode="lin" valueType="num">
                                      <p:cBhvr>
                                        <p:cTn id="34" dur="500" fill="hold"/>
                                        <p:tgtEl>
                                          <p:spTgt spid="319495"/>
                                        </p:tgtEl>
                                        <p:attrNameLst>
                                          <p:attrName>ppt_h</p:attrName>
                                        </p:attrNameLst>
                                      </p:cBhvr>
                                      <p:tavLst>
                                        <p:tav tm="0">
                                          <p:val>
                                            <p:fltVal val="0.000000"/>
                                          </p:val>
                                        </p:tav>
                                        <p:tav tm="100000">
                                          <p:val>
                                            <p:strVal val="#ppt_h"/>
                                          </p:val>
                                        </p:tav>
                                      </p:tavLst>
                                    </p:anim>
                                  </p:childTnLst>
                                </p:cTn>
                              </p:par>
                            </p:childTnLst>
                          </p:cTn>
                        </p:par>
                        <p:par>
                          <p:cTn id="35" fill="hold">
                            <p:stCondLst>
                              <p:cond delay="6500"/>
                            </p:stCondLst>
                            <p:childTnLst>
                              <p:par>
                                <p:cTn id="36" presetID="24" presetClass="entr" presetSubtype="0" fill="hold" grpId="0" nodeType="afterEffect">
                                  <p:stCondLst>
                                    <p:cond delay="0"/>
                                  </p:stCondLst>
                                  <p:childTnLst>
                                    <p:set>
                                      <p:cBhvr>
                                        <p:cTn id="37" dur="1" fill="hold">
                                          <p:stCondLst>
                                            <p:cond delay="499"/>
                                          </p:stCondLst>
                                        </p:cTn>
                                        <p:tgtEl>
                                          <p:spTgt spid="319497"/>
                                        </p:tgtEl>
                                        <p:attrNameLst>
                                          <p:attrName>style.visibility</p:attrName>
                                        </p:attrNameLst>
                                      </p:cBhvr>
                                      <p:to>
                                        <p:strVal val="visible"/>
                                      </p:to>
                                    </p:set>
                                    <p:anim to="" calcmode="lin" valueType="num">
                                      <p:cBhvr>
                                        <p:cTn id="38" dur="1" fill="hold"/>
                                        <p:tgtEl>
                                          <p:spTgt spid="319497"/>
                                        </p:tgtEl>
                                        <p:attrNameLst>
                                          <p:attrName>style.visibility</p:attrName>
                                        </p:attrNameLst>
                                      </p:cBhvr>
                                    </p:anim>
                                  </p:childTnLst>
                                </p:cTn>
                              </p:par>
                            </p:childTnLst>
                          </p:cTn>
                        </p:par>
                        <p:par>
                          <p:cTn id="39" fill="hold">
                            <p:stCondLst>
                              <p:cond delay="7000"/>
                            </p:stCondLst>
                            <p:childTnLst>
                              <p:par>
                                <p:cTn id="40" presetID="24" presetClass="entr" presetSubtype="0" fill="hold" grpId="0" nodeType="afterEffect">
                                  <p:stCondLst>
                                    <p:cond delay="0"/>
                                  </p:stCondLst>
                                  <p:childTnLst>
                                    <p:set>
                                      <p:cBhvr>
                                        <p:cTn id="41" dur="1" fill="hold">
                                          <p:stCondLst>
                                            <p:cond delay="499"/>
                                          </p:stCondLst>
                                        </p:cTn>
                                        <p:tgtEl>
                                          <p:spTgt spid="319498"/>
                                        </p:tgtEl>
                                        <p:attrNameLst>
                                          <p:attrName>style.visibility</p:attrName>
                                        </p:attrNameLst>
                                      </p:cBhvr>
                                      <p:to>
                                        <p:strVal val="visible"/>
                                      </p:to>
                                    </p:set>
                                    <p:anim to="" calcmode="lin" valueType="num">
                                      <p:cBhvr>
                                        <p:cTn id="42" dur="1" fill="hold"/>
                                        <p:tgtEl>
                                          <p:spTgt spid="319498"/>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0" grpId="0"/>
      <p:bldP spid="319492" grpId="0" animBg="1"/>
      <p:bldP spid="319493" grpId="0" animBg="1"/>
      <p:bldP spid="319494" grpId="0" animBg="1"/>
      <p:bldP spid="319497" grpId="0"/>
      <p:bldP spid="31949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p:nvPr/>
        </p:nvSpPr>
        <p:spPr>
          <a:xfrm>
            <a:off x="2916238" y="333375"/>
            <a:ext cx="3632200" cy="685800"/>
          </a:xfrm>
          <a:prstGeom prst="rect">
            <a:avLst/>
          </a:prstGeom>
          <a:noFill/>
          <a:ln w="9525">
            <a:noFill/>
          </a:ln>
        </p:spPr>
        <p:txBody>
          <a:bodyPr anchor="b"/>
          <a:p>
            <a:pPr algn="ctr" eaLnBrk="1" hangingPunct="1"/>
            <a:r>
              <a:rPr lang="zh-CN" altLang="en-US" sz="4200" dirty="0">
                <a:solidFill>
                  <a:srgbClr val="0000FF"/>
                </a:solidFill>
                <a:latin typeface="楷体_GB2312"/>
                <a:ea typeface="楷体_GB2312"/>
              </a:rPr>
              <a:t>多对多的联系</a:t>
            </a:r>
            <a:endParaRPr lang="zh-CN" altLang="en-US" sz="4200" dirty="0">
              <a:solidFill>
                <a:srgbClr val="0000FF"/>
              </a:solidFill>
              <a:latin typeface="楷体_GB2312"/>
              <a:ea typeface="楷体_GB2312"/>
            </a:endParaRPr>
          </a:p>
        </p:txBody>
      </p:sp>
      <p:sp>
        <p:nvSpPr>
          <p:cNvPr id="320515" name="Rectangle 3"/>
          <p:cNvSpPr/>
          <p:nvPr/>
        </p:nvSpPr>
        <p:spPr>
          <a:xfrm>
            <a:off x="304800" y="1557338"/>
            <a:ext cx="8370888" cy="4392612"/>
          </a:xfrm>
          <a:prstGeom prst="rect">
            <a:avLst/>
          </a:prstGeom>
          <a:noFill/>
          <a:ln w="9525">
            <a:noFill/>
          </a:ln>
        </p:spPr>
        <p:txBody>
          <a:bodyPr/>
          <a:p>
            <a:pPr marL="342900" indent="-342900" algn="just" eaLnBrk="1" hangingPunct="1">
              <a:lnSpc>
                <a:spcPct val="130000"/>
              </a:lnSpc>
              <a:spcBef>
                <a:spcPct val="20000"/>
              </a:spcBef>
            </a:pPr>
            <a:r>
              <a:rPr lang="zh-CN" altLang="en-US" sz="3600" b="1" dirty="0">
                <a:latin typeface="Times New Roman" panose="02020603050405020304" pitchFamily="18" charset="0"/>
              </a:rPr>
              <a:t>        如果实体</a:t>
            </a:r>
            <a:r>
              <a:rPr lang="en-US" altLang="zh-CN" sz="3600" b="1" dirty="0">
                <a:latin typeface="Times New Roman" panose="02020603050405020304" pitchFamily="18" charset="0"/>
              </a:rPr>
              <a:t>A</a:t>
            </a:r>
            <a:r>
              <a:rPr lang="zh-CN" altLang="en-US" sz="3600" b="1" dirty="0">
                <a:latin typeface="Times New Roman" panose="02020603050405020304" pitchFamily="18" charset="0"/>
              </a:rPr>
              <a:t>与实体</a:t>
            </a:r>
            <a:r>
              <a:rPr lang="en-US" altLang="zh-CN" sz="3600" b="1" dirty="0">
                <a:latin typeface="Times New Roman" panose="02020603050405020304" pitchFamily="18" charset="0"/>
              </a:rPr>
              <a:t>B</a:t>
            </a:r>
            <a:r>
              <a:rPr lang="zh-CN" altLang="en-US" sz="3600" b="1" dirty="0">
                <a:latin typeface="Times New Roman" panose="02020603050405020304" pitchFamily="18" charset="0"/>
              </a:rPr>
              <a:t>之间存在联系，并且对于实体</a:t>
            </a:r>
            <a:r>
              <a:rPr lang="en-US" altLang="zh-CN" sz="3600" b="1" dirty="0">
                <a:latin typeface="Times New Roman" panose="02020603050405020304" pitchFamily="18" charset="0"/>
              </a:rPr>
              <a:t>A</a:t>
            </a:r>
            <a:r>
              <a:rPr lang="zh-CN" altLang="en-US" sz="3600" b="1" dirty="0">
                <a:latin typeface="Times New Roman" panose="02020603050405020304" pitchFamily="18" charset="0"/>
              </a:rPr>
              <a:t>中的一个实例，实体</a:t>
            </a:r>
            <a:r>
              <a:rPr lang="en-US" altLang="zh-CN" sz="3600" b="1" dirty="0">
                <a:latin typeface="Times New Roman" panose="02020603050405020304" pitchFamily="18" charset="0"/>
              </a:rPr>
              <a:t>B</a:t>
            </a:r>
            <a:r>
              <a:rPr lang="zh-CN" altLang="en-US" sz="3600" b="1" dirty="0">
                <a:latin typeface="Times New Roman" panose="02020603050405020304" pitchFamily="18" charset="0"/>
              </a:rPr>
              <a:t>中有多个实例与之对应；而对实体</a:t>
            </a:r>
            <a:r>
              <a:rPr lang="en-US" altLang="zh-CN" sz="3600" b="1" dirty="0">
                <a:latin typeface="Times New Roman" panose="02020603050405020304" pitchFamily="18" charset="0"/>
              </a:rPr>
              <a:t>B</a:t>
            </a:r>
            <a:r>
              <a:rPr lang="zh-CN" altLang="en-US" sz="3600" b="1" dirty="0">
                <a:latin typeface="Times New Roman" panose="02020603050405020304" pitchFamily="18" charset="0"/>
              </a:rPr>
              <a:t>中的一个实例，在实体</a:t>
            </a:r>
            <a:r>
              <a:rPr lang="en-US" altLang="zh-CN" sz="3600" b="1" dirty="0">
                <a:latin typeface="Times New Roman" panose="02020603050405020304" pitchFamily="18" charset="0"/>
              </a:rPr>
              <a:t>A</a:t>
            </a:r>
            <a:r>
              <a:rPr lang="zh-CN" altLang="en-US" sz="3600" b="1" dirty="0">
                <a:latin typeface="Times New Roman" panose="02020603050405020304" pitchFamily="18" charset="0"/>
              </a:rPr>
              <a:t>中也有多个实例与之对应，则称实体</a:t>
            </a:r>
            <a:r>
              <a:rPr lang="en-US" altLang="zh-CN" sz="3600" b="1" dirty="0">
                <a:latin typeface="Times New Roman" panose="02020603050405020304" pitchFamily="18" charset="0"/>
              </a:rPr>
              <a:t>A</a:t>
            </a:r>
            <a:r>
              <a:rPr lang="zh-CN" altLang="en-US" sz="3600" b="1" dirty="0">
                <a:latin typeface="Times New Roman" panose="02020603050405020304" pitchFamily="18" charset="0"/>
              </a:rPr>
              <a:t>到实体</a:t>
            </a:r>
            <a:r>
              <a:rPr lang="en-US" altLang="zh-CN" sz="3600" b="1" dirty="0">
                <a:latin typeface="Times New Roman" panose="02020603050405020304" pitchFamily="18" charset="0"/>
              </a:rPr>
              <a:t>B</a:t>
            </a:r>
            <a:r>
              <a:rPr lang="zh-CN" altLang="en-US" sz="3600" b="1" dirty="0">
                <a:latin typeface="Times New Roman" panose="02020603050405020304" pitchFamily="18" charset="0"/>
              </a:rPr>
              <a:t>的联系是多对多的，记为</a:t>
            </a:r>
            <a:r>
              <a:rPr lang="en-US" altLang="zh-CN" sz="3600" b="1" dirty="0">
                <a:solidFill>
                  <a:srgbClr val="FF0000"/>
                </a:solidFill>
                <a:latin typeface="Times New Roman" panose="02020603050405020304" pitchFamily="18" charset="0"/>
              </a:rPr>
              <a:t>m : n </a:t>
            </a:r>
            <a:r>
              <a:rPr lang="zh-CN" altLang="en-US" sz="3600" b="1" dirty="0">
                <a:latin typeface="Times New Roman" panose="02020603050405020304" pitchFamily="18" charset="0"/>
              </a:rPr>
              <a:t>。</a:t>
            </a:r>
            <a:endParaRPr lang="zh-CN" altLang="en-US" sz="3600" b="1" dirty="0">
              <a:latin typeface="Times New Roman" panose="02020603050405020304" pitchFamily="18" charset="0"/>
            </a:endParaRPr>
          </a:p>
        </p:txBody>
      </p:sp>
      <p:sp>
        <p:nvSpPr>
          <p:cNvPr id="440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lt">
                                    <p:tmPct val="100000"/>
                                  </p:iterate>
                                  <p:childTnLst>
                                    <p:set>
                                      <p:cBhvr>
                                        <p:cTn id="6" dur="1" fill="hold">
                                          <p:stCondLst>
                                            <p:cond delay="0"/>
                                          </p:stCondLst>
                                        </p:cTn>
                                        <p:tgtEl>
                                          <p:spTgt spid="320515">
                                            <p:txEl>
                                              <p:charRg st="0" end="108"/>
                                            </p:txEl>
                                          </p:spTgt>
                                        </p:tgtEl>
                                        <p:attrNameLst>
                                          <p:attrName>style.visibility</p:attrName>
                                        </p:attrNameLst>
                                      </p:cBhvr>
                                      <p:to>
                                        <p:strVal val="visible"/>
                                      </p:to>
                                    </p:set>
                                    <p:animEffect transition="in" filter="wipe(up)">
                                      <p:cBhvr>
                                        <p:cTn id="7" dur="75"/>
                                        <p:tgtEl>
                                          <p:spTgt spid="320515">
                                            <p:txEl>
                                              <p:charRg st="0" end="108"/>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dvAuto="100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2"/>
          <p:cNvSpPr txBox="1"/>
          <p:nvPr/>
        </p:nvSpPr>
        <p:spPr>
          <a:xfrm>
            <a:off x="2484438" y="241300"/>
            <a:ext cx="4494212" cy="738188"/>
          </a:xfrm>
          <a:prstGeom prst="rect">
            <a:avLst/>
          </a:prstGeom>
          <a:noFill/>
          <a:ln w="12700">
            <a:noFill/>
          </a:ln>
        </p:spPr>
        <p:txBody>
          <a:bodyPr wrap="none">
            <a:spAutoFit/>
          </a:bodyPr>
          <a:p>
            <a:pPr eaLnBrk="1" hangingPunct="1"/>
            <a:r>
              <a:rPr lang="zh-CN" altLang="en-US" sz="4200" dirty="0">
                <a:solidFill>
                  <a:srgbClr val="0000FF"/>
                </a:solidFill>
                <a:latin typeface="楷体_GB2312"/>
                <a:ea typeface="楷体_GB2312"/>
              </a:rPr>
              <a:t>多对多联系的例子</a:t>
            </a:r>
            <a:endParaRPr lang="zh-CN" altLang="en-US" sz="4200" dirty="0">
              <a:solidFill>
                <a:srgbClr val="0000FF"/>
              </a:solidFill>
              <a:latin typeface="楷体_GB2312"/>
              <a:ea typeface="楷体_GB2312"/>
            </a:endParaRPr>
          </a:p>
        </p:txBody>
      </p:sp>
      <p:sp>
        <p:nvSpPr>
          <p:cNvPr id="321539" name="Text Box 3"/>
          <p:cNvSpPr txBox="1"/>
          <p:nvPr/>
        </p:nvSpPr>
        <p:spPr>
          <a:xfrm>
            <a:off x="611188" y="1557338"/>
            <a:ext cx="4876800" cy="4181475"/>
          </a:xfrm>
          <a:prstGeom prst="rect">
            <a:avLst/>
          </a:prstGeom>
          <a:noFill/>
          <a:ln w="12700">
            <a:noFill/>
          </a:ln>
        </p:spPr>
        <p:txBody>
          <a:bodyPr>
            <a:spAutoFit/>
          </a:bodyPr>
          <a:p>
            <a:pPr eaLnBrk="1" hangingPunct="1">
              <a:lnSpc>
                <a:spcPct val="120000"/>
              </a:lnSpc>
            </a:pPr>
            <a:r>
              <a:rPr lang="zh-CN" altLang="en-US" sz="3200" b="1" dirty="0">
                <a:latin typeface="Times New Roman" panose="02020603050405020304" pitchFamily="18" charset="0"/>
              </a:rPr>
              <a:t>        有学生和课程两个实体，并有语义：一个学生可以修多门课程，一门课程可以被多个学生修。那么学生和课程之间的联系就是多对多的，我们把这种联系命名为选课。</a:t>
            </a:r>
            <a:endParaRPr lang="zh-CN" altLang="en-US" sz="3200" b="1" dirty="0">
              <a:latin typeface="Times New Roman" panose="02020603050405020304" pitchFamily="18" charset="0"/>
            </a:endParaRPr>
          </a:p>
        </p:txBody>
      </p:sp>
      <p:sp>
        <p:nvSpPr>
          <p:cNvPr id="321540" name="Rectangle 4"/>
          <p:cNvSpPr/>
          <p:nvPr/>
        </p:nvSpPr>
        <p:spPr>
          <a:xfrm>
            <a:off x="6237288" y="1844675"/>
            <a:ext cx="1828800" cy="685800"/>
          </a:xfrm>
          <a:prstGeom prst="rect">
            <a:avLst/>
          </a:prstGeom>
          <a:noFill/>
          <a:ln w="38100" cap="sq" cmpd="sng">
            <a:solidFill>
              <a:srgbClr val="FF0000"/>
            </a:solidFill>
            <a:prstDash val="solid"/>
            <a:miter/>
            <a:headEnd type="none" w="sm" len="sm"/>
            <a:tailEnd type="none" w="sm" len="sm"/>
          </a:ln>
        </p:spPr>
        <p:txBody>
          <a:bodyPr wrap="none" anchor="ctr"/>
          <a:p>
            <a:pPr algn="ctr" eaLnBrk="1" hangingPunct="1"/>
            <a:r>
              <a:rPr lang="zh-CN" altLang="en-US" sz="3200" dirty="0">
                <a:latin typeface="Times New Roman" panose="02020603050405020304" pitchFamily="18" charset="0"/>
              </a:rPr>
              <a:t>学生</a:t>
            </a:r>
            <a:endParaRPr lang="zh-CN" altLang="en-US" dirty="0">
              <a:latin typeface="Times New Roman" panose="02020603050405020304" pitchFamily="18" charset="0"/>
            </a:endParaRPr>
          </a:p>
        </p:txBody>
      </p:sp>
      <p:sp>
        <p:nvSpPr>
          <p:cNvPr id="321541" name="Rectangle 5"/>
          <p:cNvSpPr/>
          <p:nvPr/>
        </p:nvSpPr>
        <p:spPr>
          <a:xfrm>
            <a:off x="6313488" y="5121275"/>
            <a:ext cx="1828800" cy="685800"/>
          </a:xfrm>
          <a:prstGeom prst="rect">
            <a:avLst/>
          </a:prstGeom>
          <a:noFill/>
          <a:ln w="38100" cap="sq" cmpd="sng">
            <a:solidFill>
              <a:srgbClr val="FF0000"/>
            </a:solidFill>
            <a:prstDash val="solid"/>
            <a:miter/>
            <a:headEnd type="none" w="sm" len="sm"/>
            <a:tailEnd type="none" w="sm" len="sm"/>
          </a:ln>
        </p:spPr>
        <p:txBody>
          <a:bodyPr wrap="none" anchor="ctr"/>
          <a:p>
            <a:pPr algn="ctr" eaLnBrk="1" hangingPunct="1"/>
            <a:r>
              <a:rPr lang="zh-CN" altLang="en-US" sz="3200" dirty="0">
                <a:latin typeface="Times New Roman" panose="02020603050405020304" pitchFamily="18" charset="0"/>
              </a:rPr>
              <a:t>课程</a:t>
            </a:r>
            <a:endParaRPr lang="zh-CN" altLang="en-US" dirty="0">
              <a:latin typeface="Times New Roman" panose="02020603050405020304" pitchFamily="18" charset="0"/>
            </a:endParaRPr>
          </a:p>
        </p:txBody>
      </p:sp>
      <p:sp>
        <p:nvSpPr>
          <p:cNvPr id="321542" name="AutoShape 6"/>
          <p:cNvSpPr/>
          <p:nvPr/>
        </p:nvSpPr>
        <p:spPr>
          <a:xfrm>
            <a:off x="6084888" y="3216275"/>
            <a:ext cx="2286000" cy="1143000"/>
          </a:xfrm>
          <a:prstGeom prst="flowChartDecision">
            <a:avLst/>
          </a:prstGeom>
          <a:noFill/>
          <a:ln w="38100" cap="sq" cmpd="sng">
            <a:solidFill>
              <a:srgbClr val="FF0000"/>
            </a:solidFill>
            <a:prstDash val="solid"/>
            <a:miter/>
            <a:headEnd type="none" w="sm" len="sm"/>
            <a:tailEnd type="none" w="sm" len="sm"/>
          </a:ln>
        </p:spPr>
        <p:txBody>
          <a:bodyPr wrap="none" anchor="ctr"/>
          <a:p>
            <a:pPr algn="ctr" eaLnBrk="1" hangingPunct="1"/>
            <a:r>
              <a:rPr lang="zh-CN" altLang="en-US" sz="3200" dirty="0">
                <a:latin typeface="Times New Roman" panose="02020603050405020304" pitchFamily="18" charset="0"/>
              </a:rPr>
              <a:t>选课</a:t>
            </a:r>
            <a:endParaRPr lang="zh-CN" altLang="en-US" dirty="0">
              <a:latin typeface="Times New Roman" panose="02020603050405020304" pitchFamily="18" charset="0"/>
            </a:endParaRPr>
          </a:p>
        </p:txBody>
      </p:sp>
      <p:sp>
        <p:nvSpPr>
          <p:cNvPr id="321543" name="Line 7"/>
          <p:cNvSpPr/>
          <p:nvPr/>
        </p:nvSpPr>
        <p:spPr>
          <a:xfrm flipV="1">
            <a:off x="7227888" y="2530475"/>
            <a:ext cx="0" cy="685800"/>
          </a:xfrm>
          <a:prstGeom prst="line">
            <a:avLst/>
          </a:prstGeom>
          <a:ln w="38100" cap="sq" cmpd="sng">
            <a:solidFill>
              <a:srgbClr val="FF0000"/>
            </a:solidFill>
            <a:prstDash val="solid"/>
            <a:headEnd type="none" w="sm" len="sm"/>
            <a:tailEnd type="none" w="sm" len="sm"/>
          </a:ln>
        </p:spPr>
      </p:sp>
      <p:sp>
        <p:nvSpPr>
          <p:cNvPr id="321544" name="Line 8"/>
          <p:cNvSpPr/>
          <p:nvPr/>
        </p:nvSpPr>
        <p:spPr>
          <a:xfrm>
            <a:off x="7227888" y="4359275"/>
            <a:ext cx="0" cy="762000"/>
          </a:xfrm>
          <a:prstGeom prst="line">
            <a:avLst/>
          </a:prstGeom>
          <a:ln w="38100" cap="sq" cmpd="sng">
            <a:solidFill>
              <a:srgbClr val="FF0000"/>
            </a:solidFill>
            <a:prstDash val="solid"/>
            <a:headEnd type="none" w="sm" len="sm"/>
            <a:tailEnd type="none" w="sm" len="sm"/>
          </a:ln>
        </p:spPr>
      </p:sp>
      <p:sp>
        <p:nvSpPr>
          <p:cNvPr id="321545" name="Text Box 9"/>
          <p:cNvSpPr txBox="1"/>
          <p:nvPr/>
        </p:nvSpPr>
        <p:spPr>
          <a:xfrm>
            <a:off x="7212013" y="2606675"/>
            <a:ext cx="420687" cy="457200"/>
          </a:xfrm>
          <a:prstGeom prst="rect">
            <a:avLst/>
          </a:prstGeom>
          <a:noFill/>
          <a:ln w="12700">
            <a:noFill/>
          </a:ln>
        </p:spPr>
        <p:txBody>
          <a:bodyPr wrap="none">
            <a:spAutoFit/>
          </a:bodyPr>
          <a:p>
            <a:pPr eaLnBrk="1" hangingPunct="1"/>
            <a:r>
              <a:rPr lang="en-US" altLang="zh-CN" dirty="0">
                <a:latin typeface="Times New Roman" panose="02020603050405020304" pitchFamily="18" charset="0"/>
              </a:rPr>
              <a:t>m</a:t>
            </a:r>
            <a:endParaRPr lang="en-US" altLang="zh-CN" dirty="0">
              <a:latin typeface="Times New Roman" panose="02020603050405020304" pitchFamily="18" charset="0"/>
            </a:endParaRPr>
          </a:p>
        </p:txBody>
      </p:sp>
      <p:sp>
        <p:nvSpPr>
          <p:cNvPr id="321546" name="Text Box 10"/>
          <p:cNvSpPr txBox="1"/>
          <p:nvPr/>
        </p:nvSpPr>
        <p:spPr>
          <a:xfrm>
            <a:off x="7212013" y="4435475"/>
            <a:ext cx="336550" cy="457200"/>
          </a:xfrm>
          <a:prstGeom prst="rect">
            <a:avLst/>
          </a:prstGeom>
          <a:noFill/>
          <a:ln w="12700">
            <a:noFill/>
          </a:ln>
        </p:spPr>
        <p:txBody>
          <a:bodyPr wrap="none">
            <a:spAutoFit/>
          </a:bodyPr>
          <a:p>
            <a:pPr eaLnBrk="1" hangingPunct="1"/>
            <a:r>
              <a:rPr lang="en-US" altLang="zh-CN" dirty="0">
                <a:latin typeface="Times New Roman" panose="02020603050405020304" pitchFamily="18" charset="0"/>
              </a:rPr>
              <a:t>n</a:t>
            </a:r>
            <a:endParaRPr lang="en-US" altLang="zh-CN" dirty="0">
              <a:latin typeface="Times New Roman" panose="02020603050405020304" pitchFamily="18" charset="0"/>
            </a:endParaRPr>
          </a:p>
        </p:txBody>
      </p:sp>
      <p:sp>
        <p:nvSpPr>
          <p:cNvPr id="45067" name="日期占位符 10"/>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321539"/>
                                        </p:tgtEl>
                                        <p:attrNameLst>
                                          <p:attrName>style.visibility</p:attrName>
                                        </p:attrNameLst>
                                      </p:cBhvr>
                                      <p:to>
                                        <p:strVal val="visible"/>
                                      </p:to>
                                    </p:set>
                                    <p:anim to="" calcmode="lin" valueType="num">
                                      <p:cBhvr>
                                        <p:cTn id="7" dur="1" fill="hold"/>
                                        <p:tgtEl>
                                          <p:spTgt spid="321539"/>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321540"/>
                                        </p:tgtEl>
                                        <p:attrNameLst>
                                          <p:attrName>style.visibility</p:attrName>
                                        </p:attrNameLst>
                                      </p:cBhvr>
                                      <p:to>
                                        <p:strVal val="visible"/>
                                      </p:to>
                                    </p:set>
                                    <p:anim to="" calcmode="lin" valueType="num">
                                      <p:cBhvr>
                                        <p:cTn id="12" dur="1" fill="hold"/>
                                        <p:tgtEl>
                                          <p:spTgt spid="321540"/>
                                        </p:tgtEl>
                                        <p:attrNameLst>
                                          <p:attrName>style.visibility</p:attrName>
                                        </p:attrNameLst>
                                      </p:cBhvr>
                                    </p:anim>
                                  </p:childTnLst>
                                </p:cTn>
                              </p:par>
                            </p:childTnLst>
                          </p:cTn>
                        </p:par>
                        <p:par>
                          <p:cTn id="13" fill="hold">
                            <p:stCondLst>
                              <p:cond delay="500"/>
                            </p:stCondLst>
                            <p:childTnLst>
                              <p:par>
                                <p:cTn id="14" presetID="24" presetClass="entr" presetSubtype="0" fill="hold" grpId="0" nodeType="afterEffect">
                                  <p:stCondLst>
                                    <p:cond delay="1000"/>
                                  </p:stCondLst>
                                  <p:childTnLst>
                                    <p:set>
                                      <p:cBhvr>
                                        <p:cTn id="15" dur="1" fill="hold">
                                          <p:stCondLst>
                                            <p:cond delay="499"/>
                                          </p:stCondLst>
                                        </p:cTn>
                                        <p:tgtEl>
                                          <p:spTgt spid="321541"/>
                                        </p:tgtEl>
                                        <p:attrNameLst>
                                          <p:attrName>style.visibility</p:attrName>
                                        </p:attrNameLst>
                                      </p:cBhvr>
                                      <p:to>
                                        <p:strVal val="visible"/>
                                      </p:to>
                                    </p:set>
                                    <p:anim to="" calcmode="lin" valueType="num">
                                      <p:cBhvr>
                                        <p:cTn id="16" dur="1" fill="hold"/>
                                        <p:tgtEl>
                                          <p:spTgt spid="321541"/>
                                        </p:tgtEl>
                                        <p:attrNameLst>
                                          <p:attrName>style.visibility</p:attrName>
                                        </p:attrNameLst>
                                      </p:cBhvr>
                                    </p:anim>
                                  </p:childTnLst>
                                </p:cTn>
                              </p:par>
                            </p:childTnLst>
                          </p:cTn>
                        </p:par>
                        <p:par>
                          <p:cTn id="17" fill="hold">
                            <p:stCondLst>
                              <p:cond delay="2000"/>
                            </p:stCondLst>
                            <p:childTnLst>
                              <p:par>
                                <p:cTn id="18" presetID="24" presetClass="entr" presetSubtype="0" fill="hold" grpId="0" nodeType="afterEffect">
                                  <p:stCondLst>
                                    <p:cond delay="1000"/>
                                  </p:stCondLst>
                                  <p:childTnLst>
                                    <p:set>
                                      <p:cBhvr>
                                        <p:cTn id="19" dur="1" fill="hold">
                                          <p:stCondLst>
                                            <p:cond delay="499"/>
                                          </p:stCondLst>
                                        </p:cTn>
                                        <p:tgtEl>
                                          <p:spTgt spid="321542"/>
                                        </p:tgtEl>
                                        <p:attrNameLst>
                                          <p:attrName>style.visibility</p:attrName>
                                        </p:attrNameLst>
                                      </p:cBhvr>
                                      <p:to>
                                        <p:strVal val="visible"/>
                                      </p:to>
                                    </p:set>
                                    <p:anim to="" calcmode="lin" valueType="num">
                                      <p:cBhvr>
                                        <p:cTn id="20" dur="1" fill="hold"/>
                                        <p:tgtEl>
                                          <p:spTgt spid="321542"/>
                                        </p:tgtEl>
                                        <p:attrNameLst>
                                          <p:attrName>style.visibility</p:attrName>
                                        </p:attrNameLst>
                                      </p:cBhvr>
                                    </p:anim>
                                  </p:childTnLst>
                                </p:cTn>
                              </p:par>
                            </p:childTnLst>
                          </p:cTn>
                        </p:par>
                        <p:par>
                          <p:cTn id="21" fill="hold">
                            <p:stCondLst>
                              <p:cond delay="3500"/>
                            </p:stCondLst>
                            <p:childTnLst>
                              <p:par>
                                <p:cTn id="22" presetID="17" presetClass="entr" presetSubtype="4" fill="hold" nodeType="afterEffect">
                                  <p:stCondLst>
                                    <p:cond delay="1000"/>
                                  </p:stCondLst>
                                  <p:childTnLst>
                                    <p:set>
                                      <p:cBhvr>
                                        <p:cTn id="23" dur="1" fill="hold">
                                          <p:stCondLst>
                                            <p:cond delay="0"/>
                                          </p:stCondLst>
                                        </p:cTn>
                                        <p:tgtEl>
                                          <p:spTgt spid="321543"/>
                                        </p:tgtEl>
                                        <p:attrNameLst>
                                          <p:attrName>style.visibility</p:attrName>
                                        </p:attrNameLst>
                                      </p:cBhvr>
                                      <p:to>
                                        <p:strVal val="visible"/>
                                      </p:to>
                                    </p:set>
                                    <p:anim calcmode="lin" valueType="num">
                                      <p:cBhvr>
                                        <p:cTn id="24" dur="500" fill="hold"/>
                                        <p:tgtEl>
                                          <p:spTgt spid="321543"/>
                                        </p:tgtEl>
                                        <p:attrNameLst>
                                          <p:attrName>ppt_x</p:attrName>
                                        </p:attrNameLst>
                                      </p:cBhvr>
                                      <p:tavLst>
                                        <p:tav tm="0">
                                          <p:val>
                                            <p:strVal val="#ppt_x"/>
                                          </p:val>
                                        </p:tav>
                                        <p:tav tm="100000">
                                          <p:val>
                                            <p:strVal val="#ppt_x"/>
                                          </p:val>
                                        </p:tav>
                                      </p:tavLst>
                                    </p:anim>
                                    <p:anim calcmode="lin" valueType="num">
                                      <p:cBhvr>
                                        <p:cTn id="25" dur="500" fill="hold"/>
                                        <p:tgtEl>
                                          <p:spTgt spid="321543"/>
                                        </p:tgtEl>
                                        <p:attrNameLst>
                                          <p:attrName>ppt_y</p:attrName>
                                        </p:attrNameLst>
                                      </p:cBhvr>
                                      <p:tavLst>
                                        <p:tav tm="0">
                                          <p:val>
                                            <p:strVal val="#ppt_y+#ppt_h/2"/>
                                          </p:val>
                                        </p:tav>
                                        <p:tav tm="100000">
                                          <p:val>
                                            <p:strVal val="#ppt_y"/>
                                          </p:val>
                                        </p:tav>
                                      </p:tavLst>
                                    </p:anim>
                                    <p:anim calcmode="lin" valueType="num">
                                      <p:cBhvr>
                                        <p:cTn id="26" dur="500" fill="hold"/>
                                        <p:tgtEl>
                                          <p:spTgt spid="321543"/>
                                        </p:tgtEl>
                                        <p:attrNameLst>
                                          <p:attrName>ppt_w</p:attrName>
                                        </p:attrNameLst>
                                      </p:cBhvr>
                                      <p:tavLst>
                                        <p:tav tm="0">
                                          <p:val>
                                            <p:strVal val="#ppt_w"/>
                                          </p:val>
                                        </p:tav>
                                        <p:tav tm="100000">
                                          <p:val>
                                            <p:strVal val="#ppt_w"/>
                                          </p:val>
                                        </p:tav>
                                      </p:tavLst>
                                    </p:anim>
                                    <p:anim calcmode="lin" valueType="num">
                                      <p:cBhvr>
                                        <p:cTn id="27" dur="500" fill="hold"/>
                                        <p:tgtEl>
                                          <p:spTgt spid="321543"/>
                                        </p:tgtEl>
                                        <p:attrNameLst>
                                          <p:attrName>ppt_h</p:attrName>
                                        </p:attrNameLst>
                                      </p:cBhvr>
                                      <p:tavLst>
                                        <p:tav tm="0">
                                          <p:val>
                                            <p:fltVal val="0.000000"/>
                                          </p:val>
                                        </p:tav>
                                        <p:tav tm="100000">
                                          <p:val>
                                            <p:strVal val="#ppt_h"/>
                                          </p:val>
                                        </p:tav>
                                      </p:tavLst>
                                    </p:anim>
                                  </p:childTnLst>
                                </p:cTn>
                              </p:par>
                            </p:childTnLst>
                          </p:cTn>
                        </p:par>
                        <p:par>
                          <p:cTn id="28" fill="hold">
                            <p:stCondLst>
                              <p:cond delay="5000"/>
                            </p:stCondLst>
                            <p:childTnLst>
                              <p:par>
                                <p:cTn id="29" presetID="17" presetClass="entr" presetSubtype="1" fill="hold" nodeType="afterEffect">
                                  <p:stCondLst>
                                    <p:cond delay="1000"/>
                                  </p:stCondLst>
                                  <p:childTnLst>
                                    <p:set>
                                      <p:cBhvr>
                                        <p:cTn id="30" dur="1" fill="hold">
                                          <p:stCondLst>
                                            <p:cond delay="0"/>
                                          </p:stCondLst>
                                        </p:cTn>
                                        <p:tgtEl>
                                          <p:spTgt spid="321544"/>
                                        </p:tgtEl>
                                        <p:attrNameLst>
                                          <p:attrName>style.visibility</p:attrName>
                                        </p:attrNameLst>
                                      </p:cBhvr>
                                      <p:to>
                                        <p:strVal val="visible"/>
                                      </p:to>
                                    </p:set>
                                    <p:anim calcmode="lin" valueType="num">
                                      <p:cBhvr>
                                        <p:cTn id="31" dur="500" fill="hold"/>
                                        <p:tgtEl>
                                          <p:spTgt spid="321544"/>
                                        </p:tgtEl>
                                        <p:attrNameLst>
                                          <p:attrName>ppt_x</p:attrName>
                                        </p:attrNameLst>
                                      </p:cBhvr>
                                      <p:tavLst>
                                        <p:tav tm="0">
                                          <p:val>
                                            <p:strVal val="#ppt_x"/>
                                          </p:val>
                                        </p:tav>
                                        <p:tav tm="100000">
                                          <p:val>
                                            <p:strVal val="#ppt_x"/>
                                          </p:val>
                                        </p:tav>
                                      </p:tavLst>
                                    </p:anim>
                                    <p:anim calcmode="lin" valueType="num">
                                      <p:cBhvr>
                                        <p:cTn id="32" dur="500" fill="hold"/>
                                        <p:tgtEl>
                                          <p:spTgt spid="321544"/>
                                        </p:tgtEl>
                                        <p:attrNameLst>
                                          <p:attrName>ppt_y</p:attrName>
                                        </p:attrNameLst>
                                      </p:cBhvr>
                                      <p:tavLst>
                                        <p:tav tm="0">
                                          <p:val>
                                            <p:strVal val="#ppt_y-#ppt_h/2"/>
                                          </p:val>
                                        </p:tav>
                                        <p:tav tm="100000">
                                          <p:val>
                                            <p:strVal val="#ppt_y"/>
                                          </p:val>
                                        </p:tav>
                                      </p:tavLst>
                                    </p:anim>
                                    <p:anim calcmode="lin" valueType="num">
                                      <p:cBhvr>
                                        <p:cTn id="33" dur="500" fill="hold"/>
                                        <p:tgtEl>
                                          <p:spTgt spid="321544"/>
                                        </p:tgtEl>
                                        <p:attrNameLst>
                                          <p:attrName>ppt_w</p:attrName>
                                        </p:attrNameLst>
                                      </p:cBhvr>
                                      <p:tavLst>
                                        <p:tav tm="0">
                                          <p:val>
                                            <p:strVal val="#ppt_w"/>
                                          </p:val>
                                        </p:tav>
                                        <p:tav tm="100000">
                                          <p:val>
                                            <p:strVal val="#ppt_w"/>
                                          </p:val>
                                        </p:tav>
                                      </p:tavLst>
                                    </p:anim>
                                    <p:anim calcmode="lin" valueType="num">
                                      <p:cBhvr>
                                        <p:cTn id="34" dur="500" fill="hold"/>
                                        <p:tgtEl>
                                          <p:spTgt spid="321544"/>
                                        </p:tgtEl>
                                        <p:attrNameLst>
                                          <p:attrName>ppt_h</p:attrName>
                                        </p:attrNameLst>
                                      </p:cBhvr>
                                      <p:tavLst>
                                        <p:tav tm="0">
                                          <p:val>
                                            <p:fltVal val="0.000000"/>
                                          </p:val>
                                        </p:tav>
                                        <p:tav tm="100000">
                                          <p:val>
                                            <p:strVal val="#ppt_h"/>
                                          </p:val>
                                        </p:tav>
                                      </p:tavLst>
                                    </p:anim>
                                  </p:childTnLst>
                                </p:cTn>
                              </p:par>
                            </p:childTnLst>
                          </p:cTn>
                        </p:par>
                        <p:par>
                          <p:cTn id="35" fill="hold">
                            <p:stCondLst>
                              <p:cond delay="6500"/>
                            </p:stCondLst>
                            <p:childTnLst>
                              <p:par>
                                <p:cTn id="36" presetID="24" presetClass="entr" presetSubtype="0" fill="hold" grpId="0" nodeType="afterEffect">
                                  <p:stCondLst>
                                    <p:cond delay="0"/>
                                  </p:stCondLst>
                                  <p:childTnLst>
                                    <p:set>
                                      <p:cBhvr>
                                        <p:cTn id="37" dur="1" fill="hold">
                                          <p:stCondLst>
                                            <p:cond delay="499"/>
                                          </p:stCondLst>
                                        </p:cTn>
                                        <p:tgtEl>
                                          <p:spTgt spid="321545"/>
                                        </p:tgtEl>
                                        <p:attrNameLst>
                                          <p:attrName>style.visibility</p:attrName>
                                        </p:attrNameLst>
                                      </p:cBhvr>
                                      <p:to>
                                        <p:strVal val="visible"/>
                                      </p:to>
                                    </p:set>
                                    <p:anim to="" calcmode="lin" valueType="num">
                                      <p:cBhvr>
                                        <p:cTn id="38" dur="1" fill="hold"/>
                                        <p:tgtEl>
                                          <p:spTgt spid="321545"/>
                                        </p:tgtEl>
                                        <p:attrNameLst>
                                          <p:attrName>style.visibility</p:attrName>
                                        </p:attrNameLst>
                                      </p:cBhvr>
                                    </p:anim>
                                  </p:childTnLst>
                                </p:cTn>
                              </p:par>
                            </p:childTnLst>
                          </p:cTn>
                        </p:par>
                        <p:par>
                          <p:cTn id="39" fill="hold">
                            <p:stCondLst>
                              <p:cond delay="7000"/>
                            </p:stCondLst>
                            <p:childTnLst>
                              <p:par>
                                <p:cTn id="40" presetID="24" presetClass="entr" presetSubtype="0" fill="hold" grpId="0" nodeType="afterEffect">
                                  <p:stCondLst>
                                    <p:cond delay="0"/>
                                  </p:stCondLst>
                                  <p:childTnLst>
                                    <p:set>
                                      <p:cBhvr>
                                        <p:cTn id="41" dur="1" fill="hold">
                                          <p:stCondLst>
                                            <p:cond delay="499"/>
                                          </p:stCondLst>
                                        </p:cTn>
                                        <p:tgtEl>
                                          <p:spTgt spid="321546"/>
                                        </p:tgtEl>
                                        <p:attrNameLst>
                                          <p:attrName>style.visibility</p:attrName>
                                        </p:attrNameLst>
                                      </p:cBhvr>
                                      <p:to>
                                        <p:strVal val="visible"/>
                                      </p:to>
                                    </p:set>
                                    <p:anim to="" calcmode="lin" valueType="num">
                                      <p:cBhvr>
                                        <p:cTn id="42" dur="1" fill="hold"/>
                                        <p:tgtEl>
                                          <p:spTgt spid="321546"/>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p:bldP spid="321540" grpId="0" animBg="1"/>
      <p:bldP spid="321541" grpId="0" animBg="1"/>
      <p:bldP spid="321542" grpId="0" animBg="1"/>
      <p:bldP spid="321545" grpId="0"/>
      <p:bldP spid="3215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联系说明</a:t>
            </a:r>
            <a:endParaRPr lang="zh-CN" altLang="en-US" dirty="0">
              <a:solidFill>
                <a:srgbClr val="0000FF"/>
              </a:solidFill>
              <a:latin typeface="楷体_GB2312"/>
              <a:ea typeface="楷体_GB2312"/>
              <a:cs typeface="+mj-cs"/>
            </a:endParaRPr>
          </a:p>
        </p:txBody>
      </p:sp>
      <p:sp>
        <p:nvSpPr>
          <p:cNvPr id="46083" name="内容占位符 2"/>
          <p:cNvSpPr>
            <a:spLocks noGrp="1"/>
          </p:cNvSpPr>
          <p:nvPr>
            <p:ph idx="1"/>
          </p:nvPr>
        </p:nvSpPr>
        <p:spPr>
          <a:xfrm>
            <a:off x="395288" y="1341438"/>
            <a:ext cx="8497887" cy="4751387"/>
          </a:xfrm>
          <a:ln/>
        </p:spPr>
        <p:txBody>
          <a:bodyPr vert="horz" wrap="square" lIns="91440" tIns="45720" rIns="91440" bIns="45720" anchor="t"/>
          <a:p>
            <a:pPr/>
            <a:r>
              <a:rPr lang="zh-CN" altLang="zh-CN" sz="2800" dirty="0">
                <a:latin typeface="仿宋_GB2312"/>
                <a:ea typeface="仿宋_GB2312"/>
                <a:cs typeface="+mn-cs"/>
              </a:rPr>
              <a:t>一对一联系是一对多联系的特例，而一对多联系又是多对多联系的特例。</a:t>
            </a:r>
            <a:endParaRPr lang="zh-CN" altLang="zh-CN" sz="2800" dirty="0">
              <a:latin typeface="仿宋_GB2312"/>
              <a:ea typeface="仿宋_GB2312"/>
              <a:cs typeface="+mn-cs"/>
            </a:endParaRPr>
          </a:p>
          <a:p>
            <a:pPr/>
            <a:r>
              <a:rPr lang="zh-CN" altLang="zh-CN" sz="2800" dirty="0">
                <a:latin typeface="仿宋_GB2312"/>
                <a:ea typeface="仿宋_GB2312"/>
                <a:cs typeface="+mn-cs"/>
              </a:rPr>
              <a:t>实体之间联系的种类与</a:t>
            </a:r>
            <a:r>
              <a:rPr lang="zh-CN" altLang="zh-CN" sz="2800" dirty="0">
                <a:solidFill>
                  <a:srgbClr val="FF0000"/>
                </a:solidFill>
                <a:latin typeface="仿宋_GB2312"/>
                <a:ea typeface="仿宋_GB2312"/>
                <a:cs typeface="+mn-cs"/>
              </a:rPr>
              <a:t>语义</a:t>
            </a:r>
            <a:r>
              <a:rPr lang="zh-CN" altLang="zh-CN" sz="2800" dirty="0">
                <a:latin typeface="仿宋_GB2312"/>
                <a:ea typeface="仿宋_GB2312"/>
                <a:cs typeface="+mn-cs"/>
              </a:rPr>
              <a:t>直接相关。</a:t>
            </a:r>
            <a:endParaRPr lang="en-US" altLang="zh-CN" sz="2800" dirty="0">
              <a:latin typeface="仿宋_GB2312"/>
              <a:ea typeface="仿宋_GB2312"/>
              <a:cs typeface="+mn-cs"/>
            </a:endParaRPr>
          </a:p>
          <a:p>
            <a:pPr/>
            <a:r>
              <a:rPr lang="zh-CN" altLang="zh-CN" sz="2800" dirty="0">
                <a:latin typeface="仿宋_GB2312"/>
                <a:ea typeface="仿宋_GB2312"/>
                <a:cs typeface="+mn-cs"/>
              </a:rPr>
              <a:t>例如，部门和经理</a:t>
            </a:r>
            <a:r>
              <a:rPr lang="zh-CN" altLang="en-US" sz="2800" dirty="0">
                <a:latin typeface="仿宋_GB2312"/>
                <a:ea typeface="仿宋_GB2312"/>
                <a:cs typeface="+mn-cs"/>
              </a:rPr>
              <a:t>：</a:t>
            </a:r>
            <a:endParaRPr lang="en-US" altLang="zh-CN" sz="2800" dirty="0">
              <a:latin typeface="仿宋_GB2312"/>
              <a:ea typeface="仿宋_GB2312"/>
              <a:cs typeface="+mn-cs"/>
            </a:endParaRPr>
          </a:p>
          <a:p>
            <a:pPr lvl="1"/>
            <a:r>
              <a:rPr lang="zh-CN" altLang="zh-CN" sz="2400" dirty="0">
                <a:latin typeface="仿宋_GB2312"/>
                <a:ea typeface="仿宋_GB2312"/>
              </a:rPr>
              <a:t>如果一个部门只有一个经理，一个人只担任一个部门的经理，则部门和经理之间是</a:t>
            </a:r>
            <a:r>
              <a:rPr lang="zh-CN" altLang="zh-CN" sz="2400" dirty="0">
                <a:solidFill>
                  <a:srgbClr val="FF0000"/>
                </a:solidFill>
                <a:latin typeface="仿宋_GB2312"/>
                <a:ea typeface="仿宋_GB2312"/>
              </a:rPr>
              <a:t>一对一</a:t>
            </a:r>
            <a:r>
              <a:rPr lang="zh-CN" altLang="zh-CN" sz="2400" dirty="0">
                <a:latin typeface="仿宋_GB2312"/>
                <a:ea typeface="仿宋_GB2312"/>
              </a:rPr>
              <a:t>联系。</a:t>
            </a:r>
            <a:endParaRPr lang="en-US" altLang="zh-CN" sz="2400" dirty="0">
              <a:latin typeface="仿宋_GB2312"/>
              <a:ea typeface="仿宋_GB2312"/>
            </a:endParaRPr>
          </a:p>
          <a:p>
            <a:pPr lvl="1"/>
            <a:r>
              <a:rPr lang="zh-CN" altLang="zh-CN" sz="2400" dirty="0">
                <a:latin typeface="仿宋_GB2312"/>
                <a:ea typeface="仿宋_GB2312"/>
              </a:rPr>
              <a:t>如果一个部门可以有多个经理，而一个人只担任一个部门的经理，则部门和经理之间就是</a:t>
            </a:r>
            <a:r>
              <a:rPr lang="zh-CN" altLang="zh-CN" sz="2400" dirty="0">
                <a:solidFill>
                  <a:srgbClr val="FF0000"/>
                </a:solidFill>
                <a:latin typeface="仿宋_GB2312"/>
                <a:ea typeface="仿宋_GB2312"/>
              </a:rPr>
              <a:t>一对多</a:t>
            </a:r>
            <a:r>
              <a:rPr lang="zh-CN" altLang="zh-CN" sz="2400" dirty="0">
                <a:latin typeface="仿宋_GB2312"/>
                <a:ea typeface="仿宋_GB2312"/>
              </a:rPr>
              <a:t>联系。</a:t>
            </a:r>
            <a:endParaRPr lang="en-US" altLang="zh-CN" sz="2400" dirty="0">
              <a:latin typeface="仿宋_GB2312"/>
              <a:ea typeface="仿宋_GB2312"/>
            </a:endParaRPr>
          </a:p>
          <a:p>
            <a:pPr lvl="1"/>
            <a:r>
              <a:rPr lang="zh-CN" altLang="zh-CN" sz="2400" dirty="0">
                <a:latin typeface="仿宋_GB2312"/>
                <a:ea typeface="仿宋_GB2312"/>
              </a:rPr>
              <a:t>如果一个部门可以有多个经理，而且一个人也可以担任多个部门的经理，则部门和经理之间就是</a:t>
            </a:r>
            <a:r>
              <a:rPr lang="zh-CN" altLang="zh-CN" sz="2400" dirty="0">
                <a:solidFill>
                  <a:srgbClr val="FF0000"/>
                </a:solidFill>
                <a:latin typeface="仿宋_GB2312"/>
                <a:ea typeface="仿宋_GB2312"/>
              </a:rPr>
              <a:t>多对多</a:t>
            </a:r>
            <a:r>
              <a:rPr lang="zh-CN" altLang="zh-CN" sz="2400" dirty="0">
                <a:latin typeface="仿宋_GB2312"/>
                <a:ea typeface="仿宋_GB2312"/>
              </a:rPr>
              <a:t>联系。</a:t>
            </a:r>
            <a:endParaRPr lang="zh-CN" altLang="en-US" sz="2400" dirty="0">
              <a:latin typeface="仿宋_GB2312"/>
              <a:ea typeface="仿宋_GB2312"/>
            </a:endParaRPr>
          </a:p>
        </p:txBody>
      </p:sp>
      <p:sp>
        <p:nvSpPr>
          <p:cNvPr id="460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6085"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mj-ea"/>
                <a:cs typeface="+mj-cs"/>
              </a:rPr>
              <a:t>关联多个实体的联系</a:t>
            </a:r>
            <a:endParaRPr lang="zh-CN" altLang="en-US" dirty="0">
              <a:solidFill>
                <a:srgbClr val="0000FF"/>
              </a:solidFill>
              <a:latin typeface="楷体_GB2312"/>
              <a:ea typeface="+mj-ea"/>
              <a:cs typeface="+mj-cs"/>
            </a:endParaRPr>
          </a:p>
        </p:txBody>
      </p:sp>
      <p:sp>
        <p:nvSpPr>
          <p:cNvPr id="405507" name="Rectangle 3"/>
          <p:cNvSpPr>
            <a:spLocks noGrp="1"/>
          </p:cNvSpPr>
          <p:nvPr>
            <p:ph idx="1"/>
          </p:nvPr>
        </p:nvSpPr>
        <p:spPr>
          <a:ln/>
        </p:spPr>
        <p:txBody>
          <a:bodyPr vert="horz" wrap="square" lIns="91440" tIns="45720" rIns="91440" bIns="45720" anchor="t"/>
          <a:p>
            <a:pPr/>
            <a:r>
              <a:rPr lang="zh-CN" altLang="en-US" sz="3700" dirty="0">
                <a:solidFill>
                  <a:srgbClr val="D60093"/>
                </a:solidFill>
                <a:latin typeface="楷体_GB2312"/>
                <a:ea typeface="楷体_GB2312"/>
                <a:cs typeface="+mn-cs"/>
              </a:rPr>
              <a:t>顾客购买商品</a:t>
            </a:r>
            <a:r>
              <a:rPr lang="zh-CN" altLang="en-US" sz="3700" dirty="0">
                <a:latin typeface="楷体_GB2312"/>
                <a:ea typeface="楷体_GB2312"/>
                <a:cs typeface="+mn-cs"/>
              </a:rPr>
              <a:t>：</a:t>
            </a:r>
            <a:endParaRPr lang="zh-CN" altLang="en-US" sz="3700" dirty="0">
              <a:latin typeface="楷体_GB2312"/>
              <a:ea typeface="楷体_GB2312"/>
              <a:cs typeface="+mn-cs"/>
            </a:endParaRPr>
          </a:p>
          <a:p>
            <a:pPr lvl="1"/>
            <a:r>
              <a:rPr lang="zh-CN" altLang="en-US" sz="3400" dirty="0">
                <a:latin typeface="楷体_GB2312"/>
                <a:ea typeface="楷体_GB2312"/>
              </a:rPr>
              <a:t>每个顾客可以从多个售货员那里购买商品，并且可以购买多种商品；</a:t>
            </a:r>
            <a:endParaRPr lang="zh-CN" altLang="en-US" sz="3400" dirty="0">
              <a:latin typeface="楷体_GB2312"/>
              <a:ea typeface="楷体_GB2312"/>
            </a:endParaRPr>
          </a:p>
          <a:p>
            <a:pPr lvl="1"/>
            <a:r>
              <a:rPr lang="zh-CN" altLang="en-US" sz="3400" dirty="0">
                <a:latin typeface="楷体_GB2312"/>
                <a:ea typeface="楷体_GB2312"/>
              </a:rPr>
              <a:t>每个售货员可以向多名顾客销售商品，并且可以销售多种商品；</a:t>
            </a:r>
            <a:endParaRPr lang="zh-CN" altLang="en-US" sz="3400" dirty="0">
              <a:latin typeface="楷体_GB2312"/>
              <a:ea typeface="楷体_GB2312"/>
            </a:endParaRPr>
          </a:p>
          <a:p>
            <a:pPr lvl="1"/>
            <a:r>
              <a:rPr lang="zh-CN" altLang="en-US" sz="3400" dirty="0">
                <a:latin typeface="楷体_GB2312"/>
                <a:ea typeface="楷体_GB2312"/>
              </a:rPr>
              <a:t>每种商品可由多个售货员销售，并且可以销售给多名顾客。</a:t>
            </a:r>
            <a:r>
              <a:rPr lang="zh-CN" altLang="en-US" sz="3000" dirty="0">
                <a:latin typeface="楷体_GB2312"/>
                <a:ea typeface="楷体_GB2312"/>
              </a:rPr>
              <a:t> </a:t>
            </a:r>
            <a:endParaRPr lang="zh-CN" altLang="en-US" sz="3000" dirty="0">
              <a:latin typeface="楷体_GB2312"/>
              <a:ea typeface="楷体_GB2312"/>
            </a:endParaRPr>
          </a:p>
        </p:txBody>
      </p:sp>
      <p:grpSp>
        <p:nvGrpSpPr>
          <p:cNvPr id="2" name="Group 17"/>
          <p:cNvGrpSpPr/>
          <p:nvPr/>
        </p:nvGrpSpPr>
        <p:grpSpPr>
          <a:xfrm>
            <a:off x="1681163" y="2133600"/>
            <a:ext cx="5862637" cy="3352800"/>
            <a:chOff x="1059" y="1344"/>
            <a:chExt cx="3693" cy="2112"/>
          </a:xfrm>
        </p:grpSpPr>
        <p:sp>
          <p:nvSpPr>
            <p:cNvPr id="47111" name="Text Box 18"/>
            <p:cNvSpPr txBox="1"/>
            <p:nvPr/>
          </p:nvSpPr>
          <p:spPr>
            <a:xfrm>
              <a:off x="3136" y="1766"/>
              <a:ext cx="359" cy="307"/>
            </a:xfrm>
            <a:prstGeom prst="rect">
              <a:avLst/>
            </a:prstGeom>
            <a:solidFill>
              <a:schemeClr val="bg1"/>
            </a:solidFill>
            <a:ln w="9525">
              <a:noFill/>
            </a:ln>
          </p:spPr>
          <p:txBody>
            <a:bodyPr lIns="0" tIns="0" rIns="0" bIns="0"/>
            <a:p>
              <a:pPr algn="just"/>
              <a:r>
                <a:rPr lang="en-US" altLang="zh-CN" sz="2800" b="1" dirty="0">
                  <a:solidFill>
                    <a:srgbClr val="000000"/>
                  </a:solidFill>
                  <a:latin typeface="楷体_GB2312"/>
                  <a:ea typeface="楷体_GB2312"/>
                </a:rPr>
                <a:t>m</a:t>
              </a:r>
              <a:endParaRPr lang="en-US" altLang="zh-CN" sz="2800" b="1" dirty="0">
                <a:solidFill>
                  <a:srgbClr val="000000"/>
                </a:solidFill>
                <a:latin typeface="楷体_GB2312"/>
                <a:ea typeface="楷体_GB2312"/>
              </a:endParaRPr>
            </a:p>
          </p:txBody>
        </p:sp>
        <p:sp>
          <p:nvSpPr>
            <p:cNvPr id="47112" name="Text Box 19"/>
            <p:cNvSpPr txBox="1"/>
            <p:nvPr/>
          </p:nvSpPr>
          <p:spPr>
            <a:xfrm>
              <a:off x="4393" y="2470"/>
              <a:ext cx="359" cy="307"/>
            </a:xfrm>
            <a:prstGeom prst="rect">
              <a:avLst/>
            </a:prstGeom>
            <a:solidFill>
              <a:schemeClr val="bg1"/>
            </a:solidFill>
            <a:ln w="9525">
              <a:noFill/>
            </a:ln>
          </p:spPr>
          <p:txBody>
            <a:bodyPr lIns="0" tIns="0" rIns="0" bIns="0"/>
            <a:p>
              <a:pPr algn="just"/>
              <a:r>
                <a:rPr lang="en-US" altLang="zh-CN" sz="2800" b="1" dirty="0">
                  <a:solidFill>
                    <a:srgbClr val="000000"/>
                  </a:solidFill>
                  <a:latin typeface="楷体_GB2312"/>
                  <a:ea typeface="楷体_GB2312"/>
                </a:rPr>
                <a:t>n</a:t>
              </a:r>
              <a:endParaRPr lang="en-US" altLang="zh-CN" sz="2800" b="1" dirty="0">
                <a:solidFill>
                  <a:srgbClr val="000000"/>
                </a:solidFill>
                <a:latin typeface="楷体_GB2312"/>
                <a:ea typeface="楷体_GB2312"/>
              </a:endParaRPr>
            </a:p>
          </p:txBody>
        </p:sp>
        <p:sp>
          <p:nvSpPr>
            <p:cNvPr id="47113" name="Text Box 20"/>
            <p:cNvSpPr txBox="1"/>
            <p:nvPr/>
          </p:nvSpPr>
          <p:spPr>
            <a:xfrm>
              <a:off x="1623" y="2586"/>
              <a:ext cx="359" cy="307"/>
            </a:xfrm>
            <a:prstGeom prst="rect">
              <a:avLst/>
            </a:prstGeom>
            <a:solidFill>
              <a:schemeClr val="bg1"/>
            </a:solidFill>
            <a:ln w="9525">
              <a:noFill/>
            </a:ln>
          </p:spPr>
          <p:txBody>
            <a:bodyPr lIns="0" tIns="0" rIns="0" bIns="0"/>
            <a:p>
              <a:pPr algn="just"/>
              <a:r>
                <a:rPr lang="en-US" altLang="zh-CN" sz="2800" b="1" dirty="0">
                  <a:solidFill>
                    <a:srgbClr val="000000"/>
                  </a:solidFill>
                  <a:latin typeface="楷体_GB2312"/>
                  <a:ea typeface="楷体_GB2312"/>
                </a:rPr>
                <a:t>p</a:t>
              </a:r>
              <a:endParaRPr lang="en-US" altLang="zh-CN" sz="2800" b="1" dirty="0">
                <a:solidFill>
                  <a:srgbClr val="000000"/>
                </a:solidFill>
                <a:latin typeface="楷体_GB2312"/>
                <a:ea typeface="楷体_GB2312"/>
              </a:endParaRPr>
            </a:p>
          </p:txBody>
        </p:sp>
        <p:sp>
          <p:nvSpPr>
            <p:cNvPr id="47114" name="Line 21"/>
            <p:cNvSpPr/>
            <p:nvPr/>
          </p:nvSpPr>
          <p:spPr>
            <a:xfrm>
              <a:off x="1521" y="2470"/>
              <a:ext cx="692" cy="0"/>
            </a:xfrm>
            <a:prstGeom prst="line">
              <a:avLst/>
            </a:prstGeom>
            <a:ln w="28575" cap="flat" cmpd="sng">
              <a:solidFill>
                <a:srgbClr val="009900"/>
              </a:solidFill>
              <a:prstDash val="solid"/>
              <a:headEnd type="none" w="med" len="med"/>
              <a:tailEnd type="none" w="med" len="med"/>
            </a:ln>
          </p:spPr>
        </p:sp>
        <p:sp>
          <p:nvSpPr>
            <p:cNvPr id="47115" name="Line 22"/>
            <p:cNvSpPr/>
            <p:nvPr/>
          </p:nvSpPr>
          <p:spPr>
            <a:xfrm>
              <a:off x="1521" y="2470"/>
              <a:ext cx="0" cy="564"/>
            </a:xfrm>
            <a:prstGeom prst="line">
              <a:avLst/>
            </a:prstGeom>
            <a:ln w="28575" cap="flat" cmpd="sng">
              <a:solidFill>
                <a:srgbClr val="009900"/>
              </a:solidFill>
              <a:prstDash val="solid"/>
              <a:headEnd type="none" w="med" len="med"/>
              <a:tailEnd type="none" w="med" len="med"/>
            </a:ln>
          </p:spPr>
        </p:sp>
        <p:sp>
          <p:nvSpPr>
            <p:cNvPr id="47116" name="Line 23"/>
            <p:cNvSpPr/>
            <p:nvPr/>
          </p:nvSpPr>
          <p:spPr>
            <a:xfrm>
              <a:off x="3598" y="2470"/>
              <a:ext cx="692" cy="0"/>
            </a:xfrm>
            <a:prstGeom prst="line">
              <a:avLst/>
            </a:prstGeom>
            <a:ln w="28575" cap="flat" cmpd="sng">
              <a:solidFill>
                <a:srgbClr val="009900"/>
              </a:solidFill>
              <a:prstDash val="solid"/>
              <a:headEnd type="none" w="med" len="med"/>
              <a:tailEnd type="none" w="med" len="med"/>
            </a:ln>
          </p:spPr>
        </p:sp>
        <p:sp>
          <p:nvSpPr>
            <p:cNvPr id="47117" name="Line 24"/>
            <p:cNvSpPr/>
            <p:nvPr/>
          </p:nvSpPr>
          <p:spPr>
            <a:xfrm>
              <a:off x="4290" y="2470"/>
              <a:ext cx="0" cy="564"/>
            </a:xfrm>
            <a:prstGeom prst="line">
              <a:avLst/>
            </a:prstGeom>
            <a:ln w="28575" cap="flat" cmpd="sng">
              <a:solidFill>
                <a:srgbClr val="009900"/>
              </a:solidFill>
              <a:prstDash val="solid"/>
              <a:headEnd type="none" w="med" len="med"/>
              <a:tailEnd type="none" w="med" len="med"/>
            </a:ln>
          </p:spPr>
        </p:sp>
        <p:sp>
          <p:nvSpPr>
            <p:cNvPr id="47118" name="Text Box 25"/>
            <p:cNvSpPr txBox="1"/>
            <p:nvPr/>
          </p:nvSpPr>
          <p:spPr>
            <a:xfrm>
              <a:off x="1059" y="3034"/>
              <a:ext cx="1154" cy="422"/>
            </a:xfrm>
            <a:prstGeom prst="rect">
              <a:avLst/>
            </a:prstGeom>
            <a:solidFill>
              <a:schemeClr val="bg1"/>
            </a:solidFill>
            <a:ln w="28575" cap="flat" cmpd="sng">
              <a:solidFill>
                <a:srgbClr val="009900"/>
              </a:solidFill>
              <a:prstDash val="solid"/>
              <a:miter/>
              <a:headEnd type="none" w="med" len="med"/>
              <a:tailEnd type="none" w="med" len="med"/>
            </a:ln>
          </p:spPr>
          <p:txBody>
            <a:bodyPr/>
            <a:p>
              <a:pPr algn="ctr"/>
              <a:r>
                <a:rPr lang="zh-CN" altLang="en-US" sz="2800" b="1" dirty="0">
                  <a:solidFill>
                    <a:srgbClr val="FF0000"/>
                  </a:solidFill>
                  <a:latin typeface="楷体_GB2312"/>
                  <a:ea typeface="楷体_GB2312"/>
                </a:rPr>
                <a:t>顾客</a:t>
              </a:r>
              <a:endParaRPr lang="zh-CN" altLang="en-US" sz="2800" b="1" dirty="0">
                <a:solidFill>
                  <a:srgbClr val="FF0000"/>
                </a:solidFill>
                <a:latin typeface="楷体_GB2312"/>
                <a:ea typeface="楷体_GB2312"/>
              </a:endParaRPr>
            </a:p>
          </p:txBody>
        </p:sp>
        <p:sp>
          <p:nvSpPr>
            <p:cNvPr id="47119" name="Text Box 26"/>
            <p:cNvSpPr txBox="1"/>
            <p:nvPr/>
          </p:nvSpPr>
          <p:spPr>
            <a:xfrm>
              <a:off x="3598" y="3034"/>
              <a:ext cx="1154" cy="422"/>
            </a:xfrm>
            <a:prstGeom prst="rect">
              <a:avLst/>
            </a:prstGeom>
            <a:solidFill>
              <a:schemeClr val="bg1"/>
            </a:solidFill>
            <a:ln w="28575" cap="flat" cmpd="sng">
              <a:solidFill>
                <a:srgbClr val="009900"/>
              </a:solidFill>
              <a:prstDash val="solid"/>
              <a:miter/>
              <a:headEnd type="none" w="med" len="med"/>
              <a:tailEnd type="none" w="med" len="med"/>
            </a:ln>
          </p:spPr>
          <p:txBody>
            <a:bodyPr/>
            <a:p>
              <a:pPr algn="ctr"/>
              <a:r>
                <a:rPr lang="zh-CN" altLang="en-US" sz="2800" b="1" dirty="0">
                  <a:solidFill>
                    <a:srgbClr val="FF0000"/>
                  </a:solidFill>
                  <a:latin typeface="楷体_GB2312"/>
                  <a:ea typeface="楷体_GB2312"/>
                </a:rPr>
                <a:t>商品</a:t>
              </a:r>
              <a:endParaRPr lang="zh-CN" altLang="en-US" sz="2800" b="1" dirty="0">
                <a:solidFill>
                  <a:srgbClr val="FF0000"/>
                </a:solidFill>
                <a:latin typeface="楷体_GB2312"/>
                <a:ea typeface="楷体_GB2312"/>
              </a:endParaRPr>
            </a:p>
          </p:txBody>
        </p:sp>
        <p:sp>
          <p:nvSpPr>
            <p:cNvPr id="47120" name="Text Box 27"/>
            <p:cNvSpPr txBox="1"/>
            <p:nvPr/>
          </p:nvSpPr>
          <p:spPr>
            <a:xfrm>
              <a:off x="2213" y="1344"/>
              <a:ext cx="1154" cy="422"/>
            </a:xfrm>
            <a:prstGeom prst="rect">
              <a:avLst/>
            </a:prstGeom>
            <a:solidFill>
              <a:schemeClr val="bg1"/>
            </a:solidFill>
            <a:ln w="28575" cap="flat" cmpd="sng">
              <a:solidFill>
                <a:srgbClr val="009900"/>
              </a:solidFill>
              <a:prstDash val="solid"/>
              <a:miter/>
              <a:headEnd type="none" w="med" len="med"/>
              <a:tailEnd type="none" w="med" len="med"/>
            </a:ln>
          </p:spPr>
          <p:txBody>
            <a:bodyPr/>
            <a:p>
              <a:pPr algn="ctr"/>
              <a:r>
                <a:rPr lang="zh-CN" altLang="en-US" sz="2800" b="1" dirty="0">
                  <a:solidFill>
                    <a:srgbClr val="FF0000"/>
                  </a:solidFill>
                  <a:latin typeface="楷体_GB2312"/>
                  <a:ea typeface="楷体_GB2312"/>
                </a:rPr>
                <a:t>售货员</a:t>
              </a:r>
              <a:endParaRPr lang="zh-CN" altLang="en-US" sz="3200" b="1" dirty="0">
                <a:solidFill>
                  <a:srgbClr val="FF0000"/>
                </a:solidFill>
                <a:latin typeface="楷体_GB2312"/>
                <a:ea typeface="楷体_GB2312"/>
              </a:endParaRPr>
            </a:p>
          </p:txBody>
        </p:sp>
        <p:sp>
          <p:nvSpPr>
            <p:cNvPr id="47121" name="AutoShape 28"/>
            <p:cNvSpPr/>
            <p:nvPr/>
          </p:nvSpPr>
          <p:spPr>
            <a:xfrm>
              <a:off x="2213" y="2189"/>
              <a:ext cx="1385" cy="563"/>
            </a:xfrm>
            <a:prstGeom prst="diamond">
              <a:avLst/>
            </a:prstGeom>
            <a:solidFill>
              <a:schemeClr val="bg1"/>
            </a:solidFill>
            <a:ln w="28575" cap="flat" cmpd="sng">
              <a:solidFill>
                <a:srgbClr val="009900"/>
              </a:solidFill>
              <a:prstDash val="solid"/>
              <a:miter/>
              <a:headEnd type="none" w="med" len="med"/>
              <a:tailEnd type="none" w="med" len="med"/>
            </a:ln>
          </p:spPr>
          <p:txBody>
            <a:bodyPr/>
            <a:p>
              <a:pPr algn="ctr"/>
              <a:r>
                <a:rPr lang="zh-CN" altLang="en-US" sz="2800" b="1" dirty="0">
                  <a:solidFill>
                    <a:srgbClr val="FF0000"/>
                  </a:solidFill>
                  <a:latin typeface="楷体_GB2312"/>
                  <a:ea typeface="楷体_GB2312"/>
                </a:rPr>
                <a:t>销售</a:t>
              </a:r>
              <a:endParaRPr lang="zh-CN" altLang="en-US" sz="2800" b="1" dirty="0">
                <a:solidFill>
                  <a:srgbClr val="FF0000"/>
                </a:solidFill>
                <a:latin typeface="楷体_GB2312"/>
                <a:ea typeface="楷体_GB2312"/>
              </a:endParaRPr>
            </a:p>
          </p:txBody>
        </p:sp>
        <p:sp>
          <p:nvSpPr>
            <p:cNvPr id="47122" name="Line 29"/>
            <p:cNvSpPr/>
            <p:nvPr/>
          </p:nvSpPr>
          <p:spPr>
            <a:xfrm flipV="1">
              <a:off x="2906" y="1766"/>
              <a:ext cx="0" cy="423"/>
            </a:xfrm>
            <a:prstGeom prst="line">
              <a:avLst/>
            </a:prstGeom>
            <a:ln w="9525" cap="flat" cmpd="sng">
              <a:solidFill>
                <a:srgbClr val="000000"/>
              </a:solidFill>
              <a:prstDash val="solid"/>
              <a:headEnd type="none" w="med" len="med"/>
              <a:tailEnd type="none" w="med" len="med"/>
            </a:ln>
          </p:spPr>
        </p:sp>
      </p:grpSp>
      <p:sp>
        <p:nvSpPr>
          <p:cNvPr id="47109" name="日期占位符 16"/>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7110" name="灯片编号占位符 1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5507">
                                            <p:txEl>
                                              <p:charRg st="0" end="8"/>
                                            </p:txEl>
                                          </p:spTgt>
                                        </p:tgtEl>
                                        <p:attrNameLst>
                                          <p:attrName>style.visibility</p:attrName>
                                        </p:attrNameLst>
                                      </p:cBhvr>
                                      <p:to>
                                        <p:strVal val="visible"/>
                                      </p:to>
                                    </p:set>
                                    <p:animEffect transition="in" filter="checkerboard(across)">
                                      <p:cBhvr>
                                        <p:cTn id="7" dur="500"/>
                                        <p:tgtEl>
                                          <p:spTgt spid="405507">
                                            <p:txEl>
                                              <p:charRg st="0" end="8"/>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05507">
                                            <p:txEl>
                                              <p:charRg st="8" end="39"/>
                                            </p:txEl>
                                          </p:spTgt>
                                        </p:tgtEl>
                                        <p:attrNameLst>
                                          <p:attrName>style.visibility</p:attrName>
                                        </p:attrNameLst>
                                      </p:cBhvr>
                                      <p:to>
                                        <p:strVal val="visible"/>
                                      </p:to>
                                    </p:set>
                                    <p:animEffect transition="in" filter="checkerboard(across)">
                                      <p:cBhvr>
                                        <p:cTn id="10" dur="500"/>
                                        <p:tgtEl>
                                          <p:spTgt spid="405507">
                                            <p:txEl>
                                              <p:charRg st="8" end="39"/>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05507">
                                            <p:txEl>
                                              <p:charRg st="39" end="68"/>
                                            </p:txEl>
                                          </p:spTgt>
                                        </p:tgtEl>
                                        <p:attrNameLst>
                                          <p:attrName>style.visibility</p:attrName>
                                        </p:attrNameLst>
                                      </p:cBhvr>
                                      <p:to>
                                        <p:strVal val="visible"/>
                                      </p:to>
                                    </p:set>
                                    <p:animEffect transition="in" filter="checkerboard(across)">
                                      <p:cBhvr>
                                        <p:cTn id="13" dur="500"/>
                                        <p:tgtEl>
                                          <p:spTgt spid="405507">
                                            <p:txEl>
                                              <p:charRg st="39" end="68"/>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05507">
                                            <p:txEl>
                                              <p:charRg st="68" end="96"/>
                                            </p:txEl>
                                          </p:spTgt>
                                        </p:tgtEl>
                                        <p:attrNameLst>
                                          <p:attrName>style.visibility</p:attrName>
                                        </p:attrNameLst>
                                      </p:cBhvr>
                                      <p:to>
                                        <p:strVal val="visible"/>
                                      </p:to>
                                    </p:set>
                                    <p:animEffect transition="in" filter="checkerboard(across)">
                                      <p:cBhvr>
                                        <p:cTn id="16" dur="500"/>
                                        <p:tgtEl>
                                          <p:spTgt spid="405507">
                                            <p:txEl>
                                              <p:charRg st="68" end="9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out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两个图不等价</a:t>
            </a:r>
            <a:endParaRPr lang="zh-CN" altLang="en-US" dirty="0">
              <a:solidFill>
                <a:srgbClr val="0000FF"/>
              </a:solidFill>
              <a:latin typeface="楷体_GB2312"/>
              <a:ea typeface="楷体_GB2312"/>
              <a:cs typeface="+mj-cs"/>
            </a:endParaRPr>
          </a:p>
        </p:txBody>
      </p:sp>
      <p:sp>
        <p:nvSpPr>
          <p:cNvPr id="48131"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pSp>
        <p:nvGrpSpPr>
          <p:cNvPr id="2" name="Group 17"/>
          <p:cNvGrpSpPr/>
          <p:nvPr/>
        </p:nvGrpSpPr>
        <p:grpSpPr>
          <a:xfrm>
            <a:off x="250825" y="1412875"/>
            <a:ext cx="4105275" cy="2447925"/>
            <a:chOff x="1059" y="1344"/>
            <a:chExt cx="3693" cy="2112"/>
          </a:xfrm>
        </p:grpSpPr>
        <p:sp>
          <p:nvSpPr>
            <p:cNvPr id="48138" name="Text Box 18"/>
            <p:cNvSpPr txBox="1"/>
            <p:nvPr/>
          </p:nvSpPr>
          <p:spPr>
            <a:xfrm>
              <a:off x="3136" y="1766"/>
              <a:ext cx="359" cy="307"/>
            </a:xfrm>
            <a:prstGeom prst="rect">
              <a:avLst/>
            </a:prstGeom>
            <a:solidFill>
              <a:schemeClr val="bg1"/>
            </a:solidFill>
            <a:ln w="9525">
              <a:noFill/>
            </a:ln>
          </p:spPr>
          <p:txBody>
            <a:bodyPr lIns="0" tIns="0" rIns="0" bIns="0"/>
            <a:p>
              <a:pPr algn="just"/>
              <a:r>
                <a:rPr lang="en-US" altLang="zh-CN" sz="2000" b="1" dirty="0">
                  <a:solidFill>
                    <a:srgbClr val="002060"/>
                  </a:solidFill>
                  <a:latin typeface="楷体_GB2312"/>
                  <a:ea typeface="楷体_GB2312"/>
                </a:rPr>
                <a:t>m</a:t>
              </a:r>
              <a:endParaRPr lang="en-US" altLang="zh-CN" sz="2000" b="1" dirty="0">
                <a:solidFill>
                  <a:srgbClr val="002060"/>
                </a:solidFill>
                <a:latin typeface="楷体_GB2312"/>
                <a:ea typeface="楷体_GB2312"/>
              </a:endParaRPr>
            </a:p>
          </p:txBody>
        </p:sp>
        <p:sp>
          <p:nvSpPr>
            <p:cNvPr id="48139" name="Text Box 19"/>
            <p:cNvSpPr txBox="1"/>
            <p:nvPr/>
          </p:nvSpPr>
          <p:spPr>
            <a:xfrm>
              <a:off x="4393" y="2470"/>
              <a:ext cx="359" cy="307"/>
            </a:xfrm>
            <a:prstGeom prst="rect">
              <a:avLst/>
            </a:prstGeom>
            <a:solidFill>
              <a:schemeClr val="bg1"/>
            </a:solidFill>
            <a:ln w="9525">
              <a:noFill/>
            </a:ln>
          </p:spPr>
          <p:txBody>
            <a:bodyPr lIns="0" tIns="0" rIns="0" bIns="0"/>
            <a:p>
              <a:pPr algn="just"/>
              <a:r>
                <a:rPr lang="en-US" altLang="zh-CN" sz="2000" b="1" dirty="0">
                  <a:solidFill>
                    <a:srgbClr val="002060"/>
                  </a:solidFill>
                  <a:latin typeface="楷体_GB2312"/>
                  <a:ea typeface="楷体_GB2312"/>
                </a:rPr>
                <a:t>n</a:t>
              </a:r>
              <a:endParaRPr lang="en-US" altLang="zh-CN" sz="2000" b="1" dirty="0">
                <a:solidFill>
                  <a:srgbClr val="002060"/>
                </a:solidFill>
                <a:latin typeface="楷体_GB2312"/>
                <a:ea typeface="楷体_GB2312"/>
              </a:endParaRPr>
            </a:p>
          </p:txBody>
        </p:sp>
        <p:sp>
          <p:nvSpPr>
            <p:cNvPr id="48140" name="Text Box 20"/>
            <p:cNvSpPr txBox="1"/>
            <p:nvPr/>
          </p:nvSpPr>
          <p:spPr>
            <a:xfrm>
              <a:off x="1623" y="2586"/>
              <a:ext cx="359" cy="307"/>
            </a:xfrm>
            <a:prstGeom prst="rect">
              <a:avLst/>
            </a:prstGeom>
            <a:solidFill>
              <a:schemeClr val="bg1"/>
            </a:solidFill>
            <a:ln w="9525">
              <a:noFill/>
            </a:ln>
          </p:spPr>
          <p:txBody>
            <a:bodyPr lIns="0" tIns="0" rIns="0" bIns="0"/>
            <a:p>
              <a:pPr algn="just"/>
              <a:r>
                <a:rPr lang="en-US" altLang="zh-CN" sz="2000" b="1" dirty="0">
                  <a:solidFill>
                    <a:srgbClr val="002060"/>
                  </a:solidFill>
                  <a:latin typeface="楷体_GB2312"/>
                  <a:ea typeface="楷体_GB2312"/>
                </a:rPr>
                <a:t>p</a:t>
              </a:r>
              <a:endParaRPr lang="en-US" altLang="zh-CN" sz="2000" b="1" dirty="0">
                <a:solidFill>
                  <a:srgbClr val="002060"/>
                </a:solidFill>
                <a:latin typeface="楷体_GB2312"/>
                <a:ea typeface="楷体_GB2312"/>
              </a:endParaRPr>
            </a:p>
          </p:txBody>
        </p:sp>
        <p:sp>
          <p:nvSpPr>
            <p:cNvPr id="48141" name="Line 21"/>
            <p:cNvSpPr/>
            <p:nvPr/>
          </p:nvSpPr>
          <p:spPr>
            <a:xfrm>
              <a:off x="1521" y="2470"/>
              <a:ext cx="692" cy="0"/>
            </a:xfrm>
            <a:prstGeom prst="line">
              <a:avLst/>
            </a:prstGeom>
            <a:ln w="28575" cap="flat" cmpd="sng">
              <a:solidFill>
                <a:srgbClr val="009900"/>
              </a:solidFill>
              <a:prstDash val="solid"/>
              <a:headEnd type="none" w="med" len="med"/>
              <a:tailEnd type="none" w="med" len="med"/>
            </a:ln>
          </p:spPr>
        </p:sp>
        <p:sp>
          <p:nvSpPr>
            <p:cNvPr id="48142" name="Line 22"/>
            <p:cNvSpPr/>
            <p:nvPr/>
          </p:nvSpPr>
          <p:spPr>
            <a:xfrm>
              <a:off x="1521" y="2470"/>
              <a:ext cx="0" cy="564"/>
            </a:xfrm>
            <a:prstGeom prst="line">
              <a:avLst/>
            </a:prstGeom>
            <a:ln w="28575" cap="flat" cmpd="sng">
              <a:solidFill>
                <a:srgbClr val="009900"/>
              </a:solidFill>
              <a:prstDash val="solid"/>
              <a:headEnd type="none" w="med" len="med"/>
              <a:tailEnd type="none" w="med" len="med"/>
            </a:ln>
          </p:spPr>
        </p:sp>
        <p:sp>
          <p:nvSpPr>
            <p:cNvPr id="48143" name="Line 23"/>
            <p:cNvSpPr/>
            <p:nvPr/>
          </p:nvSpPr>
          <p:spPr>
            <a:xfrm>
              <a:off x="3598" y="2470"/>
              <a:ext cx="692" cy="0"/>
            </a:xfrm>
            <a:prstGeom prst="line">
              <a:avLst/>
            </a:prstGeom>
            <a:ln w="28575" cap="flat" cmpd="sng">
              <a:solidFill>
                <a:srgbClr val="009900"/>
              </a:solidFill>
              <a:prstDash val="solid"/>
              <a:headEnd type="none" w="med" len="med"/>
              <a:tailEnd type="none" w="med" len="med"/>
            </a:ln>
          </p:spPr>
        </p:sp>
        <p:sp>
          <p:nvSpPr>
            <p:cNvPr id="48144" name="Line 24"/>
            <p:cNvSpPr/>
            <p:nvPr/>
          </p:nvSpPr>
          <p:spPr>
            <a:xfrm>
              <a:off x="4290" y="2470"/>
              <a:ext cx="0" cy="564"/>
            </a:xfrm>
            <a:prstGeom prst="line">
              <a:avLst/>
            </a:prstGeom>
            <a:ln w="28575" cap="flat" cmpd="sng">
              <a:solidFill>
                <a:srgbClr val="009900"/>
              </a:solidFill>
              <a:prstDash val="solid"/>
              <a:headEnd type="none" w="med" len="med"/>
              <a:tailEnd type="none" w="med" len="med"/>
            </a:ln>
          </p:spPr>
        </p:sp>
        <p:sp>
          <p:nvSpPr>
            <p:cNvPr id="48145" name="Text Box 25"/>
            <p:cNvSpPr txBox="1"/>
            <p:nvPr/>
          </p:nvSpPr>
          <p:spPr>
            <a:xfrm>
              <a:off x="1059" y="3034"/>
              <a:ext cx="1154" cy="422"/>
            </a:xfrm>
            <a:prstGeom prst="rect">
              <a:avLst/>
            </a:prstGeom>
            <a:solidFill>
              <a:schemeClr val="bg1"/>
            </a:solidFill>
            <a:ln w="28575" cap="flat" cmpd="sng">
              <a:solidFill>
                <a:srgbClr val="009900"/>
              </a:solidFill>
              <a:prstDash val="solid"/>
              <a:miter/>
              <a:headEnd type="none" w="med" len="med"/>
              <a:tailEnd type="none" w="med" len="med"/>
            </a:ln>
          </p:spPr>
          <p:txBody>
            <a:bodyPr/>
            <a:p>
              <a:pPr algn="ctr"/>
              <a:r>
                <a:rPr lang="zh-CN" altLang="en-US" sz="2000" b="1" dirty="0">
                  <a:solidFill>
                    <a:srgbClr val="002060"/>
                  </a:solidFill>
                  <a:latin typeface="楷体_GB2312"/>
                  <a:ea typeface="楷体_GB2312"/>
                </a:rPr>
                <a:t>顾客</a:t>
              </a:r>
              <a:endParaRPr lang="zh-CN" altLang="en-US" sz="2000" b="1" dirty="0">
                <a:solidFill>
                  <a:srgbClr val="002060"/>
                </a:solidFill>
                <a:latin typeface="楷体_GB2312"/>
                <a:ea typeface="楷体_GB2312"/>
              </a:endParaRPr>
            </a:p>
          </p:txBody>
        </p:sp>
        <p:sp>
          <p:nvSpPr>
            <p:cNvPr id="48146" name="Text Box 26"/>
            <p:cNvSpPr txBox="1"/>
            <p:nvPr/>
          </p:nvSpPr>
          <p:spPr>
            <a:xfrm>
              <a:off x="3598" y="3034"/>
              <a:ext cx="1154" cy="422"/>
            </a:xfrm>
            <a:prstGeom prst="rect">
              <a:avLst/>
            </a:prstGeom>
            <a:solidFill>
              <a:schemeClr val="bg1"/>
            </a:solidFill>
            <a:ln w="28575" cap="flat" cmpd="sng">
              <a:solidFill>
                <a:srgbClr val="009900"/>
              </a:solidFill>
              <a:prstDash val="solid"/>
              <a:miter/>
              <a:headEnd type="none" w="med" len="med"/>
              <a:tailEnd type="none" w="med" len="med"/>
            </a:ln>
          </p:spPr>
          <p:txBody>
            <a:bodyPr/>
            <a:p>
              <a:pPr algn="ctr"/>
              <a:r>
                <a:rPr lang="zh-CN" altLang="en-US" sz="2000" b="1" dirty="0">
                  <a:solidFill>
                    <a:srgbClr val="002060"/>
                  </a:solidFill>
                  <a:latin typeface="楷体_GB2312"/>
                  <a:ea typeface="楷体_GB2312"/>
                </a:rPr>
                <a:t>商品</a:t>
              </a:r>
              <a:endParaRPr lang="zh-CN" altLang="en-US" sz="2000" b="1" dirty="0">
                <a:solidFill>
                  <a:srgbClr val="002060"/>
                </a:solidFill>
                <a:latin typeface="楷体_GB2312"/>
                <a:ea typeface="楷体_GB2312"/>
              </a:endParaRPr>
            </a:p>
          </p:txBody>
        </p:sp>
        <p:sp>
          <p:nvSpPr>
            <p:cNvPr id="48147" name="Text Box 27"/>
            <p:cNvSpPr txBox="1"/>
            <p:nvPr/>
          </p:nvSpPr>
          <p:spPr>
            <a:xfrm>
              <a:off x="2213" y="1344"/>
              <a:ext cx="1154" cy="422"/>
            </a:xfrm>
            <a:prstGeom prst="rect">
              <a:avLst/>
            </a:prstGeom>
            <a:solidFill>
              <a:schemeClr val="bg1"/>
            </a:solidFill>
            <a:ln w="28575" cap="flat" cmpd="sng">
              <a:solidFill>
                <a:srgbClr val="009900"/>
              </a:solidFill>
              <a:prstDash val="solid"/>
              <a:miter/>
              <a:headEnd type="none" w="med" len="med"/>
              <a:tailEnd type="none" w="med" len="med"/>
            </a:ln>
          </p:spPr>
          <p:txBody>
            <a:bodyPr/>
            <a:p>
              <a:pPr algn="ctr"/>
              <a:r>
                <a:rPr lang="zh-CN" altLang="en-US" sz="2000" b="1" dirty="0">
                  <a:solidFill>
                    <a:srgbClr val="002060"/>
                  </a:solidFill>
                  <a:latin typeface="楷体_GB2312"/>
                  <a:ea typeface="楷体_GB2312"/>
                </a:rPr>
                <a:t>售货员</a:t>
              </a:r>
              <a:endParaRPr lang="zh-CN" altLang="en-US" sz="2400" b="1" dirty="0">
                <a:solidFill>
                  <a:srgbClr val="002060"/>
                </a:solidFill>
                <a:latin typeface="楷体_GB2312"/>
                <a:ea typeface="楷体_GB2312"/>
              </a:endParaRPr>
            </a:p>
          </p:txBody>
        </p:sp>
        <p:sp>
          <p:nvSpPr>
            <p:cNvPr id="48148" name="AutoShape 28"/>
            <p:cNvSpPr/>
            <p:nvPr/>
          </p:nvSpPr>
          <p:spPr>
            <a:xfrm>
              <a:off x="2213" y="2189"/>
              <a:ext cx="1385" cy="563"/>
            </a:xfrm>
            <a:prstGeom prst="diamond">
              <a:avLst/>
            </a:prstGeom>
            <a:solidFill>
              <a:schemeClr val="bg1"/>
            </a:solidFill>
            <a:ln w="28575" cap="flat" cmpd="sng">
              <a:solidFill>
                <a:srgbClr val="009900"/>
              </a:solidFill>
              <a:prstDash val="solid"/>
              <a:miter/>
              <a:headEnd type="none" w="med" len="med"/>
              <a:tailEnd type="none" w="med" len="med"/>
            </a:ln>
          </p:spPr>
          <p:txBody>
            <a:bodyPr/>
            <a:p>
              <a:pPr algn="ctr"/>
              <a:r>
                <a:rPr lang="zh-CN" altLang="en-US" sz="2000" b="1" dirty="0">
                  <a:solidFill>
                    <a:srgbClr val="002060"/>
                  </a:solidFill>
                  <a:latin typeface="楷体_GB2312"/>
                  <a:ea typeface="楷体_GB2312"/>
                </a:rPr>
                <a:t>销售</a:t>
              </a:r>
              <a:endParaRPr lang="zh-CN" altLang="en-US" sz="2000" b="1" dirty="0">
                <a:solidFill>
                  <a:srgbClr val="002060"/>
                </a:solidFill>
                <a:latin typeface="楷体_GB2312"/>
                <a:ea typeface="楷体_GB2312"/>
              </a:endParaRPr>
            </a:p>
          </p:txBody>
        </p:sp>
        <p:sp>
          <p:nvSpPr>
            <p:cNvPr id="48149" name="Line 29"/>
            <p:cNvSpPr/>
            <p:nvPr/>
          </p:nvSpPr>
          <p:spPr>
            <a:xfrm flipV="1">
              <a:off x="2906" y="1766"/>
              <a:ext cx="0" cy="423"/>
            </a:xfrm>
            <a:prstGeom prst="line">
              <a:avLst/>
            </a:prstGeom>
            <a:ln w="9525" cap="flat" cmpd="sng">
              <a:solidFill>
                <a:srgbClr val="000000"/>
              </a:solidFill>
              <a:prstDash val="solid"/>
              <a:headEnd type="none" w="med" len="med"/>
              <a:tailEnd type="none" w="med" len="med"/>
            </a:ln>
          </p:spPr>
        </p:sp>
      </p:grpSp>
      <p:pic>
        <p:nvPicPr>
          <p:cNvPr id="48134" name="Picture 2" descr="0204"/>
          <p:cNvPicPr>
            <a:picLocks noChangeAspect="1"/>
          </p:cNvPicPr>
          <p:nvPr/>
        </p:nvPicPr>
        <p:blipFill>
          <a:blip r:embed="rId1"/>
          <a:stretch>
            <a:fillRect/>
          </a:stretch>
        </p:blipFill>
        <p:spPr>
          <a:xfrm>
            <a:off x="4427538" y="3554413"/>
            <a:ext cx="4392612" cy="2481262"/>
          </a:xfrm>
          <a:prstGeom prst="rect">
            <a:avLst/>
          </a:prstGeom>
          <a:noFill/>
          <a:ln w="9525">
            <a:noFill/>
          </a:ln>
        </p:spPr>
      </p:pic>
      <p:sp>
        <p:nvSpPr>
          <p:cNvPr id="21" name="上弧形箭头 20"/>
          <p:cNvSpPr/>
          <p:nvPr/>
        </p:nvSpPr>
        <p:spPr>
          <a:xfrm rot="1562933">
            <a:off x="4392613" y="2017713"/>
            <a:ext cx="2171700" cy="576263"/>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TextBox 22"/>
          <p:cNvSpPr txBox="1"/>
          <p:nvPr/>
        </p:nvSpPr>
        <p:spPr>
          <a:xfrm>
            <a:off x="5148263" y="1590675"/>
            <a:ext cx="647700" cy="830263"/>
          </a:xfrm>
          <a:prstGeom prst="rect">
            <a:avLst/>
          </a:prstGeom>
          <a:noFill/>
        </p:spPr>
        <p:txBody>
          <a:bodyPr>
            <a:spAutoFit/>
          </a:bodyPr>
          <a:lstStyle/>
          <a:p>
            <a:pPr marR="0" defTabSz="914400" eaLnBrk="1" hangingPunct="1">
              <a:buClrTx/>
              <a:buSzTx/>
              <a:buFontTx/>
              <a:defRPr/>
            </a:pPr>
            <a:r>
              <a:rPr kumimoji="0" lang="en-US" altLang="zh-CN" sz="4800" b="1" kern="1200" cap="none" spc="0" normalizeH="0" baseline="0" noProof="0" dirty="0">
                <a:solidFill>
                  <a:srgbClr val="FF0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rPr>
              <a:t>×</a:t>
            </a:r>
            <a:endParaRPr kumimoji="0" lang="zh-CN" altLang="en-US" sz="4800" b="1" kern="1200" cap="none" spc="0" normalizeH="0" baseline="0" noProof="0" dirty="0">
              <a:solidFill>
                <a:srgbClr val="FF0000"/>
              </a:solidFill>
              <a:effectLst>
                <a:outerShdw blurRad="38100" dist="38100" dir="2700000" algn="tl">
                  <a:srgbClr val="000000">
                    <a:alpha val="43137"/>
                  </a:srgbClr>
                </a:outerShdw>
              </a:effectLst>
              <a:latin typeface="Verdana" panose="020B0604030504040204" pitchFamily="34" charset="0"/>
              <a:ea typeface="宋体" panose="02010600030101010101" pitchFamily="2" charset="-122"/>
              <a:cs typeface="+mn-cs"/>
            </a:endParaRPr>
          </a:p>
        </p:txBody>
      </p:sp>
      <p:sp>
        <p:nvSpPr>
          <p:cNvPr id="22" name="动作按钮: 后退或前一项 21">
            <a:hlinkClick r:id="rId2" action="ppaction://hlinksldjump" highlightClick="1"/>
          </p:cNvPr>
          <p:cNvSpPr/>
          <p:nvPr/>
        </p:nvSpPr>
        <p:spPr>
          <a:xfrm>
            <a:off x="7092950" y="6308725"/>
            <a:ext cx="863600"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8137" name="灯片编号占位符 2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ppt_w</p:attrName>
                                        </p:attrNameLst>
                                      </p:cBhvr>
                                      <p:tavLst>
                                        <p:tav tm="0">
                                          <p:val>
                                            <p:strVal val="#ppt_w*0.70"/>
                                          </p:val>
                                        </p:tav>
                                        <p:tav tm="100000">
                                          <p:val>
                                            <p:strVal val="#ppt_w"/>
                                          </p:val>
                                        </p:tav>
                                      </p:tavLst>
                                    </p:anim>
                                    <p:anim calcmode="lin" valueType="num">
                                      <p:cBhvr>
                                        <p:cTn id="12" dur="1000" fill="hold"/>
                                        <p:tgtEl>
                                          <p:spTgt spid="21"/>
                                        </p:tgtEl>
                                        <p:attrNameLst>
                                          <p:attrName>ppt_h</p:attrName>
                                        </p:attrNameLst>
                                      </p:cBhvr>
                                      <p:tavLst>
                                        <p:tav tm="0">
                                          <p:val>
                                            <p:strVal val="#ppt_h"/>
                                          </p:val>
                                        </p:tav>
                                        <p:tav tm="100000">
                                          <p:val>
                                            <p:strVal val="#ppt_h"/>
                                          </p:val>
                                        </p:tav>
                                      </p:tavLst>
                                    </p:anim>
                                    <p:animEffect transition="in" filter="fade">
                                      <p:cBhvr>
                                        <p:cTn id="13" dur="1000"/>
                                        <p:tgtEl>
                                          <p:spTgt spid="21"/>
                                        </p:tgtEl>
                                      </p:cBhvr>
                                    </p:animEffect>
                                  </p:childTnLst>
                                </p:cTn>
                              </p:par>
                            </p:childTnLst>
                          </p:cTn>
                        </p:par>
                        <p:par>
                          <p:cTn id="14" fill="hold">
                            <p:stCondLst>
                              <p:cond delay="1500"/>
                            </p:stCondLst>
                            <p:childTnLst>
                              <p:par>
                                <p:cTn id="15" presetID="55" presetClass="entr" presetSubtype="0" fill="hold" nodeType="afterEffect">
                                  <p:stCondLst>
                                    <p:cond delay="0"/>
                                  </p:stCondLst>
                                  <p:childTnLst>
                                    <p:set>
                                      <p:cBhvr>
                                        <p:cTn id="16" dur="1" fill="hold">
                                          <p:stCondLst>
                                            <p:cond delay="0"/>
                                          </p:stCondLst>
                                        </p:cTn>
                                        <p:tgtEl>
                                          <p:spTgt spid="48134"/>
                                        </p:tgtEl>
                                        <p:attrNameLst>
                                          <p:attrName>style.visibility</p:attrName>
                                        </p:attrNameLst>
                                      </p:cBhvr>
                                      <p:to>
                                        <p:strVal val="visible"/>
                                      </p:to>
                                    </p:set>
                                    <p:anim calcmode="lin" valueType="num">
                                      <p:cBhvr>
                                        <p:cTn id="17" dur="1000" fill="hold"/>
                                        <p:tgtEl>
                                          <p:spTgt spid="48134"/>
                                        </p:tgtEl>
                                        <p:attrNameLst>
                                          <p:attrName>ppt_w</p:attrName>
                                        </p:attrNameLst>
                                      </p:cBhvr>
                                      <p:tavLst>
                                        <p:tav tm="0">
                                          <p:val>
                                            <p:strVal val="#ppt_w*0.70"/>
                                          </p:val>
                                        </p:tav>
                                        <p:tav tm="100000">
                                          <p:val>
                                            <p:strVal val="#ppt_w"/>
                                          </p:val>
                                        </p:tav>
                                      </p:tavLst>
                                    </p:anim>
                                    <p:anim calcmode="lin" valueType="num">
                                      <p:cBhvr>
                                        <p:cTn id="18" dur="1000" fill="hold"/>
                                        <p:tgtEl>
                                          <p:spTgt spid="48134"/>
                                        </p:tgtEl>
                                        <p:attrNameLst>
                                          <p:attrName>ppt_h</p:attrName>
                                        </p:attrNameLst>
                                      </p:cBhvr>
                                      <p:tavLst>
                                        <p:tav tm="0">
                                          <p:val>
                                            <p:strVal val="#ppt_h"/>
                                          </p:val>
                                        </p:tav>
                                        <p:tav tm="100000">
                                          <p:val>
                                            <p:strVal val="#ppt_h"/>
                                          </p:val>
                                        </p:tav>
                                      </p:tavLst>
                                    </p:anim>
                                    <p:animEffect transition="in" filter="fade">
                                      <p:cBhvr>
                                        <p:cTn id="19" dur="1000"/>
                                        <p:tgtEl>
                                          <p:spTgt spid="4813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arn(inHorizontal)">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2.3 </a:t>
            </a:r>
            <a:r>
              <a:rPr lang="zh-CN" altLang="en-US" dirty="0">
                <a:solidFill>
                  <a:srgbClr val="0000FF"/>
                </a:solidFill>
                <a:latin typeface="楷体_GB2312"/>
                <a:ea typeface="楷体_GB2312"/>
                <a:cs typeface="+mj-cs"/>
              </a:rPr>
              <a:t>组织层数据模型</a:t>
            </a:r>
            <a:endParaRPr lang="zh-CN" altLang="en-US" dirty="0">
              <a:solidFill>
                <a:srgbClr val="0000FF"/>
              </a:solidFill>
              <a:latin typeface="楷体_GB2312"/>
              <a:ea typeface="楷体_GB2312"/>
              <a:cs typeface="+mj-cs"/>
            </a:endParaRPr>
          </a:p>
        </p:txBody>
      </p:sp>
      <p:sp>
        <p:nvSpPr>
          <p:cNvPr id="49155" name="内容占位符 2"/>
          <p:cNvSpPr>
            <a:spLocks noGrp="1"/>
          </p:cNvSpPr>
          <p:nvPr>
            <p:ph idx="1"/>
          </p:nvPr>
        </p:nvSpPr>
        <p:spPr>
          <a:xfrm>
            <a:off x="1042988" y="1628775"/>
            <a:ext cx="7524750" cy="4464050"/>
          </a:xfrm>
          <a:ln/>
        </p:spPr>
        <p:txBody>
          <a:bodyPr vert="horz" wrap="square" lIns="91440" tIns="45720" rIns="91440" bIns="45720" anchor="t"/>
          <a:p>
            <a:pPr/>
            <a:r>
              <a:rPr lang="en-US" altLang="zh-CN" sz="4000" dirty="0">
                <a:latin typeface="仿宋_GB2312"/>
                <a:ea typeface="仿宋_GB2312"/>
                <a:cs typeface="+mn-cs"/>
              </a:rPr>
              <a:t>2.3.1 </a:t>
            </a:r>
            <a:r>
              <a:rPr lang="zh-CN" altLang="en-US" sz="4000" dirty="0">
                <a:latin typeface="仿宋_GB2312"/>
                <a:ea typeface="仿宋_GB2312"/>
                <a:cs typeface="+mn-cs"/>
              </a:rPr>
              <a:t>层次数据模型</a:t>
            </a:r>
            <a:endParaRPr lang="en-US" altLang="zh-CN" sz="4000" dirty="0">
              <a:latin typeface="仿宋_GB2312"/>
              <a:ea typeface="仿宋_GB2312"/>
              <a:cs typeface="+mn-cs"/>
            </a:endParaRPr>
          </a:p>
          <a:p>
            <a:pPr/>
            <a:r>
              <a:rPr lang="en-US" altLang="zh-CN" sz="4000" dirty="0">
                <a:latin typeface="仿宋_GB2312"/>
                <a:ea typeface="仿宋_GB2312"/>
                <a:cs typeface="+mn-cs"/>
              </a:rPr>
              <a:t>2.3.2 </a:t>
            </a:r>
            <a:r>
              <a:rPr lang="zh-CN" altLang="en-US" sz="4000" dirty="0">
                <a:latin typeface="仿宋_GB2312"/>
                <a:ea typeface="仿宋_GB2312"/>
                <a:cs typeface="+mn-cs"/>
              </a:rPr>
              <a:t>网状数据模型</a:t>
            </a:r>
            <a:endParaRPr lang="en-US" altLang="zh-CN" sz="4000" dirty="0">
              <a:latin typeface="仿宋_GB2312"/>
              <a:ea typeface="仿宋_GB2312"/>
              <a:cs typeface="+mn-cs"/>
            </a:endParaRPr>
          </a:p>
          <a:p>
            <a:pPr/>
            <a:r>
              <a:rPr lang="en-US" altLang="zh-CN" sz="4000" dirty="0">
                <a:latin typeface="仿宋_GB2312"/>
                <a:ea typeface="仿宋_GB2312"/>
                <a:cs typeface="+mn-cs"/>
              </a:rPr>
              <a:t>2.3.3 </a:t>
            </a:r>
            <a:r>
              <a:rPr lang="zh-CN" altLang="en-US" sz="4000" dirty="0">
                <a:latin typeface="仿宋_GB2312"/>
                <a:ea typeface="仿宋_GB2312"/>
                <a:cs typeface="+mn-cs"/>
              </a:rPr>
              <a:t>关系数据模型</a:t>
            </a:r>
            <a:endParaRPr lang="zh-CN" altLang="en-US" sz="4000" dirty="0">
              <a:latin typeface="仿宋_GB2312"/>
              <a:ea typeface="仿宋_GB2312"/>
              <a:cs typeface="+mn-cs"/>
            </a:endParaRPr>
          </a:p>
        </p:txBody>
      </p:sp>
      <p:sp>
        <p:nvSpPr>
          <p:cNvPr id="491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49157"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概述</a:t>
            </a:r>
            <a:endParaRPr lang="zh-CN" altLang="en-US" dirty="0">
              <a:solidFill>
                <a:srgbClr val="0000FF"/>
              </a:solidFill>
              <a:latin typeface="楷体_GB2312"/>
              <a:ea typeface="楷体_GB2312"/>
              <a:cs typeface="+mj-cs"/>
            </a:endParaRPr>
          </a:p>
        </p:txBody>
      </p:sp>
      <p:sp>
        <p:nvSpPr>
          <p:cNvPr id="50179" name="内容占位符 2"/>
          <p:cNvSpPr>
            <a:spLocks noGrp="1"/>
          </p:cNvSpPr>
          <p:nvPr>
            <p:ph idx="1"/>
          </p:nvPr>
        </p:nvSpPr>
        <p:spPr>
          <a:xfrm>
            <a:off x="566738" y="1341438"/>
            <a:ext cx="8001000" cy="4751387"/>
          </a:xfrm>
          <a:ln/>
        </p:spPr>
        <p:txBody>
          <a:bodyPr vert="horz" wrap="square" lIns="91440" tIns="45720" rIns="91440" bIns="45720" anchor="t"/>
          <a:p>
            <a:pPr/>
            <a:r>
              <a:rPr lang="zh-CN" altLang="zh-CN" sz="3200" dirty="0">
                <a:latin typeface="仿宋_GB2312"/>
                <a:ea typeface="仿宋_GB2312"/>
                <a:cs typeface="+mn-cs"/>
              </a:rPr>
              <a:t>组织层数据模型是从数据的组织形式的角度来描述信息</a:t>
            </a:r>
            <a:r>
              <a:rPr lang="zh-CN" altLang="en-US" sz="3200" dirty="0">
                <a:latin typeface="仿宋_GB2312"/>
                <a:ea typeface="仿宋_GB2312"/>
                <a:cs typeface="+mn-cs"/>
              </a:rPr>
              <a:t>。</a:t>
            </a:r>
            <a:endParaRPr lang="en-US" altLang="zh-CN" sz="3200" dirty="0">
              <a:latin typeface="仿宋_GB2312"/>
              <a:ea typeface="仿宋_GB2312"/>
              <a:cs typeface="+mn-cs"/>
            </a:endParaRPr>
          </a:p>
          <a:p>
            <a:pPr/>
            <a:r>
              <a:rPr lang="zh-CN" altLang="zh-CN" sz="3200" dirty="0">
                <a:latin typeface="仿宋_GB2312"/>
                <a:ea typeface="仿宋_GB2312"/>
                <a:cs typeface="+mn-cs"/>
              </a:rPr>
              <a:t>在数据库技术的发展过程中用到的组织层数据模型主要有：</a:t>
            </a:r>
            <a:endParaRPr lang="en-US" altLang="zh-CN" sz="3200" dirty="0">
              <a:latin typeface="仿宋_GB2312"/>
              <a:ea typeface="仿宋_GB2312"/>
              <a:cs typeface="+mn-cs"/>
            </a:endParaRPr>
          </a:p>
          <a:p>
            <a:pPr lvl="1"/>
            <a:r>
              <a:rPr lang="zh-CN" altLang="zh-CN" sz="2800" dirty="0">
                <a:solidFill>
                  <a:srgbClr val="FF0000"/>
                </a:solidFill>
                <a:latin typeface="仿宋_GB2312"/>
                <a:ea typeface="仿宋_GB2312"/>
              </a:rPr>
              <a:t>层次模型</a:t>
            </a:r>
            <a:r>
              <a:rPr lang="zh-CN" altLang="zh-CN" sz="2800" dirty="0">
                <a:latin typeface="仿宋_GB2312"/>
                <a:ea typeface="仿宋_GB2312"/>
              </a:rPr>
              <a:t>（</a:t>
            </a:r>
            <a:r>
              <a:rPr lang="en-US" altLang="zh-CN" sz="2800" dirty="0">
                <a:latin typeface="仿宋_GB2312"/>
                <a:ea typeface="仿宋_GB2312"/>
              </a:rPr>
              <a:t>Hierarchical Model</a:t>
            </a:r>
            <a:r>
              <a:rPr lang="zh-CN" altLang="zh-CN" sz="2800" dirty="0">
                <a:latin typeface="仿宋_GB2312"/>
                <a:ea typeface="仿宋_GB2312"/>
              </a:rPr>
              <a:t>）</a:t>
            </a:r>
            <a:endParaRPr lang="en-US" altLang="zh-CN" sz="2800" dirty="0">
              <a:latin typeface="仿宋_GB2312"/>
              <a:ea typeface="仿宋_GB2312"/>
            </a:endParaRPr>
          </a:p>
          <a:p>
            <a:pPr lvl="1"/>
            <a:r>
              <a:rPr lang="zh-CN" altLang="zh-CN" sz="2800" dirty="0">
                <a:solidFill>
                  <a:srgbClr val="FF0000"/>
                </a:solidFill>
                <a:latin typeface="仿宋_GB2312"/>
                <a:ea typeface="仿宋_GB2312"/>
              </a:rPr>
              <a:t>网状模型</a:t>
            </a:r>
            <a:r>
              <a:rPr lang="zh-CN" altLang="zh-CN" sz="2800" dirty="0">
                <a:latin typeface="仿宋_GB2312"/>
                <a:ea typeface="仿宋_GB2312"/>
              </a:rPr>
              <a:t>（</a:t>
            </a:r>
            <a:r>
              <a:rPr lang="en-US" altLang="zh-CN" sz="2800" dirty="0">
                <a:latin typeface="仿宋_GB2312"/>
                <a:ea typeface="仿宋_GB2312"/>
              </a:rPr>
              <a:t>Network Model</a:t>
            </a:r>
            <a:r>
              <a:rPr lang="zh-CN" altLang="zh-CN" sz="2800" dirty="0">
                <a:latin typeface="仿宋_GB2312"/>
                <a:ea typeface="仿宋_GB2312"/>
              </a:rPr>
              <a:t>）</a:t>
            </a:r>
            <a:endParaRPr lang="en-US" altLang="zh-CN" sz="2800" dirty="0">
              <a:latin typeface="仿宋_GB2312"/>
              <a:ea typeface="仿宋_GB2312"/>
            </a:endParaRPr>
          </a:p>
          <a:p>
            <a:pPr lvl="1"/>
            <a:r>
              <a:rPr lang="zh-CN" altLang="zh-CN" sz="2800" dirty="0">
                <a:solidFill>
                  <a:srgbClr val="FF0000"/>
                </a:solidFill>
                <a:latin typeface="仿宋_GB2312"/>
                <a:ea typeface="仿宋_GB2312"/>
              </a:rPr>
              <a:t>关系模型</a:t>
            </a:r>
            <a:r>
              <a:rPr lang="zh-CN" altLang="zh-CN" sz="2800" dirty="0">
                <a:latin typeface="仿宋_GB2312"/>
                <a:ea typeface="仿宋_GB2312"/>
              </a:rPr>
              <a:t>（</a:t>
            </a:r>
            <a:r>
              <a:rPr lang="en-US" altLang="zh-CN" sz="2800" dirty="0">
                <a:latin typeface="仿宋_GB2312"/>
                <a:ea typeface="仿宋_GB2312"/>
              </a:rPr>
              <a:t>Relational Model</a:t>
            </a:r>
            <a:r>
              <a:rPr lang="zh-CN" altLang="zh-CN" sz="2800" dirty="0">
                <a:latin typeface="仿宋_GB2312"/>
                <a:ea typeface="仿宋_GB2312"/>
              </a:rPr>
              <a:t>）</a:t>
            </a:r>
            <a:endParaRPr lang="en-US" altLang="zh-CN" sz="2800" dirty="0">
              <a:latin typeface="仿宋_GB2312"/>
              <a:ea typeface="仿宋_GB2312"/>
            </a:endParaRPr>
          </a:p>
          <a:p>
            <a:pPr lvl="1"/>
            <a:r>
              <a:rPr lang="zh-CN" altLang="zh-CN" sz="2800" dirty="0">
                <a:solidFill>
                  <a:srgbClr val="FF0000"/>
                </a:solidFill>
                <a:latin typeface="仿宋_GB2312"/>
                <a:ea typeface="仿宋_GB2312"/>
              </a:rPr>
              <a:t>面向对象模型</a:t>
            </a:r>
            <a:r>
              <a:rPr lang="zh-CN" altLang="zh-CN" sz="2800" dirty="0">
                <a:latin typeface="仿宋_GB2312"/>
                <a:ea typeface="仿宋_GB2312"/>
              </a:rPr>
              <a:t>（</a:t>
            </a:r>
            <a:r>
              <a:rPr lang="en-US" altLang="zh-CN" sz="2800" dirty="0">
                <a:latin typeface="仿宋_GB2312"/>
                <a:ea typeface="仿宋_GB2312"/>
              </a:rPr>
              <a:t>Object Oriented Model</a:t>
            </a:r>
            <a:r>
              <a:rPr lang="zh-CN" altLang="zh-CN" sz="2800" dirty="0">
                <a:latin typeface="仿宋_GB2312"/>
                <a:ea typeface="仿宋_GB2312"/>
              </a:rPr>
              <a:t>）</a:t>
            </a:r>
            <a:endParaRPr lang="zh-CN" altLang="en-US" sz="2800" dirty="0">
              <a:latin typeface="仿宋_GB2312"/>
              <a:ea typeface="仿宋_GB2312"/>
            </a:endParaRPr>
          </a:p>
        </p:txBody>
      </p:sp>
      <p:sp>
        <p:nvSpPr>
          <p:cNvPr id="501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018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a:ln/>
        </p:spPr>
        <p:txBody>
          <a:bodyPr vert="horz" wrap="square" lIns="91440" tIns="45720" rIns="91440" bIns="45720" anchor="b"/>
          <a:p>
            <a:pPr/>
            <a:r>
              <a:rPr lang="en-US" altLang="zh-CN" sz="4400" dirty="0">
                <a:solidFill>
                  <a:srgbClr val="0000FF"/>
                </a:solidFill>
                <a:latin typeface="楷体_GB2312"/>
                <a:ea typeface="楷体_GB2312"/>
                <a:cs typeface="+mj-cs"/>
              </a:rPr>
              <a:t>2.3.1 </a:t>
            </a:r>
            <a:r>
              <a:rPr lang="zh-CN" altLang="en-US" sz="4400" dirty="0">
                <a:solidFill>
                  <a:srgbClr val="0000FF"/>
                </a:solidFill>
                <a:latin typeface="楷体_GB2312"/>
                <a:ea typeface="楷体_GB2312"/>
                <a:cs typeface="+mj-cs"/>
              </a:rPr>
              <a:t>层次数据模型</a:t>
            </a:r>
            <a:endParaRPr lang="zh-CN" altLang="en-US" dirty="0">
              <a:solidFill>
                <a:srgbClr val="0000FF"/>
              </a:solidFill>
              <a:latin typeface="楷体_GB2312"/>
              <a:ea typeface="楷体_GB2312"/>
              <a:cs typeface="+mj-cs"/>
            </a:endParaRPr>
          </a:p>
        </p:txBody>
      </p:sp>
      <p:sp>
        <p:nvSpPr>
          <p:cNvPr id="51203" name="内容占位符 2"/>
          <p:cNvSpPr>
            <a:spLocks noGrp="1"/>
          </p:cNvSpPr>
          <p:nvPr>
            <p:ph idx="1"/>
          </p:nvPr>
        </p:nvSpPr>
        <p:spPr>
          <a:xfrm>
            <a:off x="468313" y="1414463"/>
            <a:ext cx="8207375" cy="4678362"/>
          </a:xfrm>
          <a:ln/>
        </p:spPr>
        <p:txBody>
          <a:bodyPr vert="horz" wrap="square" lIns="91440" tIns="45720" rIns="91440" bIns="45720" anchor="t"/>
          <a:p>
            <a:pPr/>
            <a:r>
              <a:rPr lang="zh-CN" altLang="zh-CN" dirty="0">
                <a:latin typeface="仿宋_GB2312"/>
                <a:ea typeface="仿宋_GB2312"/>
                <a:cs typeface="+mn-cs"/>
              </a:rPr>
              <a:t>是数据库管理系统中最早出现的数据模型。</a:t>
            </a:r>
            <a:endParaRPr lang="en-US" altLang="zh-CN" dirty="0">
              <a:latin typeface="仿宋_GB2312"/>
              <a:ea typeface="仿宋_GB2312"/>
              <a:cs typeface="+mn-cs"/>
            </a:endParaRPr>
          </a:p>
          <a:p>
            <a:pPr/>
            <a:r>
              <a:rPr lang="zh-CN" altLang="zh-CN" dirty="0">
                <a:latin typeface="仿宋_GB2312"/>
                <a:ea typeface="仿宋_GB2312"/>
                <a:cs typeface="+mn-cs"/>
              </a:rPr>
              <a:t>层次数据库管理系统采用层次模型作为数据的组织方式。</a:t>
            </a:r>
            <a:endParaRPr lang="en-US" altLang="zh-CN" dirty="0">
              <a:latin typeface="仿宋_GB2312"/>
              <a:ea typeface="仿宋_GB2312"/>
              <a:cs typeface="+mn-cs"/>
            </a:endParaRPr>
          </a:p>
          <a:p>
            <a:pPr/>
            <a:r>
              <a:rPr lang="zh-CN" altLang="zh-CN" dirty="0">
                <a:latin typeface="仿宋_GB2312"/>
                <a:ea typeface="仿宋_GB2312"/>
                <a:cs typeface="+mn-cs"/>
              </a:rPr>
              <a:t>层次数据库管理系统的典型代表是</a:t>
            </a:r>
            <a:r>
              <a:rPr lang="en-US" altLang="zh-CN" dirty="0">
                <a:latin typeface="仿宋_GB2312"/>
                <a:ea typeface="仿宋_GB2312"/>
                <a:cs typeface="+mn-cs"/>
              </a:rPr>
              <a:t>IBM</a:t>
            </a:r>
            <a:r>
              <a:rPr lang="zh-CN" altLang="zh-CN" dirty="0">
                <a:latin typeface="仿宋_GB2312"/>
                <a:ea typeface="仿宋_GB2312"/>
                <a:cs typeface="+mn-cs"/>
              </a:rPr>
              <a:t>公司的</a:t>
            </a:r>
            <a:r>
              <a:rPr lang="en-US" altLang="zh-CN" dirty="0">
                <a:solidFill>
                  <a:srgbClr val="FF0000"/>
                </a:solidFill>
                <a:latin typeface="仿宋_GB2312"/>
                <a:ea typeface="仿宋_GB2312"/>
                <a:cs typeface="+mn-cs"/>
              </a:rPr>
              <a:t>IMS</a:t>
            </a:r>
            <a:r>
              <a:rPr lang="zh-CN" altLang="zh-CN" dirty="0">
                <a:latin typeface="仿宋_GB2312"/>
                <a:ea typeface="仿宋_GB2312"/>
                <a:cs typeface="+mn-cs"/>
              </a:rPr>
              <a:t>，是</a:t>
            </a:r>
            <a:r>
              <a:rPr lang="en-US" altLang="zh-CN" dirty="0">
                <a:latin typeface="仿宋_GB2312"/>
                <a:ea typeface="仿宋_GB2312"/>
                <a:cs typeface="+mn-cs"/>
              </a:rPr>
              <a:t>IBM1968</a:t>
            </a:r>
            <a:r>
              <a:rPr lang="zh-CN" altLang="zh-CN" dirty="0">
                <a:latin typeface="仿宋_GB2312"/>
                <a:ea typeface="仿宋_GB2312"/>
                <a:cs typeface="+mn-cs"/>
              </a:rPr>
              <a:t>年推出的第一个大型商用数据库管理系统。</a:t>
            </a:r>
            <a:endParaRPr lang="zh-CN" altLang="en-US" dirty="0">
              <a:latin typeface="仿宋_GB2312"/>
              <a:ea typeface="仿宋_GB2312"/>
              <a:cs typeface="+mn-cs"/>
            </a:endParaRPr>
          </a:p>
        </p:txBody>
      </p:sp>
      <p:sp>
        <p:nvSpPr>
          <p:cNvPr id="5120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1205"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2.1.1 </a:t>
            </a:r>
            <a:r>
              <a:rPr lang="zh-CN" altLang="en-US" dirty="0">
                <a:solidFill>
                  <a:srgbClr val="0000FF"/>
                </a:solidFill>
                <a:latin typeface="楷体_GB2312"/>
                <a:ea typeface="楷体_GB2312"/>
                <a:cs typeface="+mj-cs"/>
              </a:rPr>
              <a:t>数据与信息</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395288" y="1341438"/>
            <a:ext cx="8424862" cy="4751387"/>
          </a:xfrm>
          <a:ln/>
        </p:spPr>
        <p:txBody>
          <a:bodyPr vert="horz" wrap="square" lIns="91440" tIns="45720" rIns="91440" bIns="45720" anchor="t"/>
          <a:p>
            <a:pPr>
              <a:lnSpc>
                <a:spcPct val="100000"/>
              </a:lnSpc>
            </a:pPr>
            <a:r>
              <a:rPr lang="zh-CN" altLang="zh-CN" dirty="0">
                <a:latin typeface="仿宋_GB2312"/>
                <a:ea typeface="仿宋_GB2312"/>
                <a:cs typeface="+mn-cs"/>
              </a:rPr>
              <a:t>描述事物的符号记录称为</a:t>
            </a:r>
            <a:r>
              <a:rPr lang="zh-CN" altLang="zh-CN" dirty="0">
                <a:solidFill>
                  <a:srgbClr val="FF0000"/>
                </a:solidFill>
                <a:latin typeface="仿宋_GB2312"/>
                <a:ea typeface="仿宋_GB2312"/>
                <a:cs typeface="+mn-cs"/>
              </a:rPr>
              <a:t>数据</a:t>
            </a:r>
            <a:r>
              <a:rPr lang="zh-CN" altLang="en-US" dirty="0">
                <a:latin typeface="仿宋_GB2312"/>
                <a:ea typeface="仿宋_GB2312"/>
                <a:cs typeface="+mn-cs"/>
              </a:rPr>
              <a:t>。</a:t>
            </a:r>
            <a:endParaRPr lang="en-US" altLang="zh-CN" dirty="0">
              <a:latin typeface="仿宋_GB2312"/>
              <a:ea typeface="仿宋_GB2312"/>
              <a:cs typeface="+mn-cs"/>
            </a:endParaRPr>
          </a:p>
          <a:p>
            <a:pPr>
              <a:lnSpc>
                <a:spcPct val="100000"/>
              </a:lnSpc>
            </a:pPr>
            <a:r>
              <a:rPr lang="zh-CN" altLang="zh-CN" dirty="0">
                <a:latin typeface="仿宋_GB2312"/>
                <a:ea typeface="仿宋_GB2312"/>
                <a:cs typeface="+mn-cs"/>
              </a:rPr>
              <a:t>将从数据中获得的有意义的内容称为</a:t>
            </a:r>
            <a:r>
              <a:rPr lang="zh-CN" altLang="zh-CN" dirty="0">
                <a:solidFill>
                  <a:srgbClr val="FF0000"/>
                </a:solidFill>
                <a:latin typeface="仿宋_GB2312"/>
                <a:ea typeface="仿宋_GB2312"/>
                <a:cs typeface="+mn-cs"/>
              </a:rPr>
              <a:t>信息</a:t>
            </a:r>
            <a:r>
              <a:rPr lang="zh-CN" altLang="en-US" dirty="0">
                <a:latin typeface="仿宋_GB2312"/>
                <a:ea typeface="仿宋_GB2312"/>
                <a:cs typeface="+mn-cs"/>
              </a:rPr>
              <a:t>。</a:t>
            </a:r>
            <a:endParaRPr lang="en-US" altLang="zh-CN" dirty="0">
              <a:latin typeface="仿宋_GB2312"/>
              <a:ea typeface="仿宋_GB2312"/>
              <a:cs typeface="+mn-cs"/>
            </a:endParaRPr>
          </a:p>
          <a:p>
            <a:pPr>
              <a:lnSpc>
                <a:spcPct val="100000"/>
              </a:lnSpc>
            </a:pPr>
            <a:r>
              <a:rPr lang="zh-CN" altLang="zh-CN" dirty="0">
                <a:latin typeface="仿宋_GB2312"/>
                <a:ea typeface="仿宋_GB2312"/>
                <a:cs typeface="+mn-cs"/>
              </a:rPr>
              <a:t>数据有一定的格式，这些格式的规定是数据的语法，而数据的含义是数据的语义。</a:t>
            </a:r>
            <a:endParaRPr lang="en-US" altLang="zh-CN" dirty="0">
              <a:latin typeface="仿宋_GB2312"/>
              <a:ea typeface="仿宋_GB2312"/>
              <a:cs typeface="+mn-cs"/>
            </a:endParaRPr>
          </a:p>
          <a:p>
            <a:pPr>
              <a:lnSpc>
                <a:spcPct val="100000"/>
              </a:lnSpc>
            </a:pPr>
            <a:r>
              <a:rPr lang="zh-CN" altLang="zh-CN" dirty="0">
                <a:latin typeface="仿宋_GB2312"/>
                <a:ea typeface="仿宋_GB2312"/>
                <a:cs typeface="+mn-cs"/>
              </a:rPr>
              <a:t>数据是信息存在的一种形式，只有通过解释或处理才能成为有用的信息。</a:t>
            </a:r>
            <a:endParaRPr lang="zh-CN" altLang="en-US" dirty="0">
              <a:latin typeface="仿宋_GB2312"/>
              <a:ea typeface="仿宋_GB2312"/>
              <a:cs typeface="+mn-cs"/>
            </a:endParaRPr>
          </a:p>
        </p:txBody>
      </p:sp>
      <p:sp>
        <p:nvSpPr>
          <p:cNvPr id="1536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5365"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15"/>
                                            </p:txEl>
                                          </p:spTgt>
                                        </p:tgtEl>
                                        <p:attrNameLst>
                                          <p:attrName>style.visibility</p:attrName>
                                        </p:attrNameLst>
                                      </p:cBhvr>
                                      <p:to>
                                        <p:strVal val="visible"/>
                                      </p:to>
                                    </p:set>
                                    <p:animEffect transition="in" filter="blinds(horizontal)">
                                      <p:cBhvr>
                                        <p:cTn id="7" dur="500"/>
                                        <p:tgtEl>
                                          <p:spTgt spid="3">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15" end="35"/>
                                            </p:txEl>
                                          </p:spTgt>
                                        </p:tgtEl>
                                        <p:attrNameLst>
                                          <p:attrName>style.visibility</p:attrName>
                                        </p:attrNameLst>
                                      </p:cBhvr>
                                      <p:to>
                                        <p:strVal val="visible"/>
                                      </p:to>
                                    </p:set>
                                    <p:animEffect transition="in" filter="blinds(horizontal)">
                                      <p:cBhvr>
                                        <p:cTn id="12" dur="500"/>
                                        <p:tgtEl>
                                          <p:spTgt spid="3">
                                            <p:txEl>
                                              <p:charRg st="15"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35" end="72"/>
                                            </p:txEl>
                                          </p:spTgt>
                                        </p:tgtEl>
                                        <p:attrNameLst>
                                          <p:attrName>style.visibility</p:attrName>
                                        </p:attrNameLst>
                                      </p:cBhvr>
                                      <p:to>
                                        <p:strVal val="visible"/>
                                      </p:to>
                                    </p:set>
                                    <p:animEffect transition="in" filter="blinds(horizontal)">
                                      <p:cBhvr>
                                        <p:cTn id="17" dur="500"/>
                                        <p:tgtEl>
                                          <p:spTgt spid="3">
                                            <p:txEl>
                                              <p:charRg st="35"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72" end="105"/>
                                            </p:txEl>
                                          </p:spTgt>
                                        </p:tgtEl>
                                        <p:attrNameLst>
                                          <p:attrName>style.visibility</p:attrName>
                                        </p:attrNameLst>
                                      </p:cBhvr>
                                      <p:to>
                                        <p:strVal val="visible"/>
                                      </p:to>
                                    </p:set>
                                    <p:animEffect transition="in" filter="blinds(horizontal)">
                                      <p:cBhvr>
                                        <p:cTn id="22" dur="500"/>
                                        <p:tgtEl>
                                          <p:spTgt spid="3">
                                            <p:txEl>
                                              <p:charRg st="72"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层次数据模型</a:t>
            </a:r>
            <a:endParaRPr lang="zh-CN" altLang="en-US" dirty="0">
              <a:solidFill>
                <a:srgbClr val="0000FF"/>
              </a:solidFill>
              <a:latin typeface="楷体_GB2312"/>
              <a:ea typeface="楷体_GB2312"/>
              <a:cs typeface="+mj-cs"/>
            </a:endParaRPr>
          </a:p>
        </p:txBody>
      </p:sp>
      <p:sp>
        <p:nvSpPr>
          <p:cNvPr id="5222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用</a:t>
            </a:r>
            <a:r>
              <a:rPr lang="zh-CN" altLang="zh-CN" dirty="0">
                <a:solidFill>
                  <a:srgbClr val="FF0000"/>
                </a:solidFill>
                <a:latin typeface="仿宋_GB2312"/>
                <a:ea typeface="仿宋_GB2312"/>
                <a:cs typeface="+mn-cs"/>
              </a:rPr>
              <a:t>树</a:t>
            </a:r>
            <a:r>
              <a:rPr lang="zh-CN" altLang="zh-CN" dirty="0">
                <a:latin typeface="仿宋_GB2312"/>
                <a:ea typeface="仿宋_GB2312"/>
                <a:cs typeface="+mn-cs"/>
              </a:rPr>
              <a:t>形结构表示实体和实体之间的联系。</a:t>
            </a:r>
            <a:endParaRPr lang="en-US" altLang="zh-CN" dirty="0">
              <a:latin typeface="仿宋_GB2312"/>
              <a:ea typeface="仿宋_GB2312"/>
              <a:cs typeface="+mn-cs"/>
            </a:endParaRPr>
          </a:p>
          <a:p>
            <a:pPr/>
            <a:r>
              <a:rPr lang="zh-CN" altLang="zh-CN" dirty="0">
                <a:latin typeface="仿宋_GB2312"/>
                <a:ea typeface="仿宋_GB2312"/>
                <a:cs typeface="+mn-cs"/>
              </a:rPr>
              <a:t>现实世界中许多实体之间的联系本身就呈现出一种自然的层次关系，如</a:t>
            </a:r>
            <a:r>
              <a:rPr lang="zh-CN" altLang="en-US" dirty="0">
                <a:latin typeface="仿宋_GB2312"/>
                <a:ea typeface="仿宋_GB2312"/>
                <a:cs typeface="+mn-cs"/>
              </a:rPr>
              <a:t>：</a:t>
            </a:r>
            <a:endParaRPr lang="en-US" altLang="zh-CN" dirty="0">
              <a:latin typeface="仿宋_GB2312"/>
              <a:ea typeface="仿宋_GB2312"/>
              <a:cs typeface="+mn-cs"/>
            </a:endParaRPr>
          </a:p>
          <a:p>
            <a:pPr lvl="1"/>
            <a:r>
              <a:rPr lang="zh-CN" altLang="zh-CN" dirty="0">
                <a:latin typeface="仿宋_GB2312"/>
                <a:ea typeface="仿宋_GB2312"/>
              </a:rPr>
              <a:t>行政机构</a:t>
            </a:r>
            <a:endParaRPr lang="en-US" altLang="zh-CN" dirty="0">
              <a:latin typeface="仿宋_GB2312"/>
              <a:ea typeface="仿宋_GB2312"/>
            </a:endParaRPr>
          </a:p>
          <a:p>
            <a:pPr lvl="1"/>
            <a:r>
              <a:rPr lang="zh-CN" altLang="zh-CN" dirty="0">
                <a:latin typeface="仿宋_GB2312"/>
                <a:ea typeface="仿宋_GB2312"/>
              </a:rPr>
              <a:t>家族关系</a:t>
            </a:r>
            <a:endParaRPr lang="zh-CN" altLang="en-US" dirty="0">
              <a:latin typeface="仿宋_GB2312"/>
              <a:ea typeface="仿宋_GB2312"/>
            </a:endParaRPr>
          </a:p>
        </p:txBody>
      </p:sp>
      <p:sp>
        <p:nvSpPr>
          <p:cNvPr id="522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222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层次数据模型</a:t>
            </a:r>
            <a:endParaRPr lang="zh-CN" altLang="en-US" dirty="0">
              <a:solidFill>
                <a:srgbClr val="0000FF"/>
              </a:solidFill>
              <a:latin typeface="楷体_GB2312"/>
              <a:ea typeface="楷体_GB2312"/>
              <a:cs typeface="+mj-cs"/>
            </a:endParaRPr>
          </a:p>
        </p:txBody>
      </p:sp>
      <p:sp>
        <p:nvSpPr>
          <p:cNvPr id="53251" name="内容占位符 2"/>
          <p:cNvSpPr>
            <a:spLocks noGrp="1"/>
          </p:cNvSpPr>
          <p:nvPr>
            <p:ph idx="1"/>
          </p:nvPr>
        </p:nvSpPr>
        <p:spPr>
          <a:ln/>
        </p:spPr>
        <p:txBody>
          <a:bodyPr vert="horz" wrap="square" lIns="91440" tIns="45720" rIns="91440" bIns="45720" anchor="t"/>
          <a:p>
            <a:pPr>
              <a:lnSpc>
                <a:spcPct val="100000"/>
              </a:lnSpc>
            </a:pPr>
            <a:r>
              <a:rPr lang="zh-CN" altLang="zh-CN" sz="3200" dirty="0">
                <a:latin typeface="仿宋_GB2312"/>
                <a:ea typeface="仿宋_GB2312"/>
                <a:cs typeface="+mn-cs"/>
              </a:rPr>
              <a:t>构成层次模型的树由</a:t>
            </a:r>
            <a:r>
              <a:rPr lang="zh-CN" altLang="zh-CN" sz="3200" dirty="0">
                <a:solidFill>
                  <a:srgbClr val="FF0000"/>
                </a:solidFill>
                <a:latin typeface="仿宋_GB2312"/>
                <a:ea typeface="仿宋_GB2312"/>
                <a:cs typeface="+mn-cs"/>
              </a:rPr>
              <a:t>结点</a:t>
            </a:r>
            <a:r>
              <a:rPr lang="zh-CN" altLang="zh-CN" sz="3200" dirty="0">
                <a:latin typeface="仿宋_GB2312"/>
                <a:ea typeface="仿宋_GB2312"/>
                <a:cs typeface="+mn-cs"/>
              </a:rPr>
              <a:t>和</a:t>
            </a:r>
            <a:r>
              <a:rPr lang="zh-CN" altLang="zh-CN" sz="3200" dirty="0">
                <a:solidFill>
                  <a:srgbClr val="FF0000"/>
                </a:solidFill>
                <a:latin typeface="仿宋_GB2312"/>
                <a:ea typeface="仿宋_GB2312"/>
                <a:cs typeface="+mn-cs"/>
              </a:rPr>
              <a:t>连线</a:t>
            </a:r>
            <a:r>
              <a:rPr lang="zh-CN" altLang="zh-CN" sz="3200" dirty="0">
                <a:latin typeface="仿宋_GB2312"/>
                <a:ea typeface="仿宋_GB2312"/>
                <a:cs typeface="+mn-cs"/>
              </a:rPr>
              <a:t>组成</a:t>
            </a:r>
            <a:endParaRPr lang="en-US" altLang="zh-CN" sz="3200" dirty="0">
              <a:latin typeface="仿宋_GB2312"/>
              <a:ea typeface="仿宋_GB2312"/>
              <a:cs typeface="+mn-cs"/>
            </a:endParaRPr>
          </a:p>
          <a:p>
            <a:pPr lvl="1">
              <a:lnSpc>
                <a:spcPct val="100000"/>
              </a:lnSpc>
            </a:pPr>
            <a:r>
              <a:rPr lang="zh-CN" altLang="zh-CN" sz="2800" dirty="0">
                <a:solidFill>
                  <a:srgbClr val="FF0000"/>
                </a:solidFill>
                <a:latin typeface="仿宋_GB2312"/>
                <a:ea typeface="仿宋_GB2312"/>
              </a:rPr>
              <a:t>结点</a:t>
            </a:r>
            <a:r>
              <a:rPr lang="zh-CN" altLang="zh-CN" sz="2800" dirty="0">
                <a:latin typeface="仿宋_GB2312"/>
                <a:ea typeface="仿宋_GB2312"/>
              </a:rPr>
              <a:t>表示实体，结点中的项表示实体的属性</a:t>
            </a:r>
            <a:endParaRPr lang="en-US" altLang="zh-CN" sz="2800" dirty="0">
              <a:latin typeface="仿宋_GB2312"/>
              <a:ea typeface="仿宋_GB2312"/>
            </a:endParaRPr>
          </a:p>
          <a:p>
            <a:pPr lvl="1">
              <a:lnSpc>
                <a:spcPct val="100000"/>
              </a:lnSpc>
            </a:pPr>
            <a:r>
              <a:rPr lang="zh-CN" altLang="zh-CN" sz="2800" dirty="0">
                <a:solidFill>
                  <a:srgbClr val="FF0000"/>
                </a:solidFill>
                <a:latin typeface="仿宋_GB2312"/>
                <a:ea typeface="仿宋_GB2312"/>
              </a:rPr>
              <a:t>连线</a:t>
            </a:r>
            <a:r>
              <a:rPr lang="zh-CN" altLang="zh-CN" sz="2800" dirty="0">
                <a:latin typeface="仿宋_GB2312"/>
                <a:ea typeface="仿宋_GB2312"/>
              </a:rPr>
              <a:t>表示相连的两个实体间的联系，这种联系是一对多的。</a:t>
            </a:r>
            <a:endParaRPr lang="en-US" altLang="zh-CN" sz="2800" dirty="0">
              <a:latin typeface="仿宋_GB2312"/>
              <a:ea typeface="仿宋_GB2312"/>
            </a:endParaRPr>
          </a:p>
          <a:p>
            <a:pPr>
              <a:lnSpc>
                <a:spcPct val="100000"/>
              </a:lnSpc>
            </a:pPr>
            <a:r>
              <a:rPr lang="zh-CN" altLang="zh-CN" sz="3200" dirty="0">
                <a:latin typeface="仿宋_GB2312"/>
                <a:ea typeface="仿宋_GB2312"/>
                <a:cs typeface="+mn-cs"/>
              </a:rPr>
              <a:t>通常把表示“一”的实体放在上方，称为</a:t>
            </a:r>
            <a:r>
              <a:rPr lang="zh-CN" altLang="zh-CN" sz="3200" dirty="0">
                <a:solidFill>
                  <a:srgbClr val="C00000"/>
                </a:solidFill>
                <a:latin typeface="仿宋_GB2312"/>
                <a:ea typeface="仿宋_GB2312"/>
                <a:cs typeface="+mn-cs"/>
              </a:rPr>
              <a:t>父结点</a:t>
            </a:r>
            <a:r>
              <a:rPr lang="zh-CN" altLang="zh-CN" sz="3200" dirty="0">
                <a:latin typeface="仿宋_GB2312"/>
                <a:ea typeface="仿宋_GB2312"/>
                <a:cs typeface="+mn-cs"/>
              </a:rPr>
              <a:t>；</a:t>
            </a:r>
            <a:endParaRPr lang="en-US" altLang="zh-CN" sz="3200" dirty="0">
              <a:latin typeface="仿宋_GB2312"/>
              <a:ea typeface="仿宋_GB2312"/>
              <a:cs typeface="+mn-cs"/>
            </a:endParaRPr>
          </a:p>
          <a:p>
            <a:pPr>
              <a:lnSpc>
                <a:spcPct val="100000"/>
              </a:lnSpc>
            </a:pPr>
            <a:r>
              <a:rPr lang="zh-CN" altLang="zh-CN" sz="3200" dirty="0">
                <a:latin typeface="仿宋_GB2312"/>
                <a:ea typeface="仿宋_GB2312"/>
                <a:cs typeface="+mn-cs"/>
              </a:rPr>
              <a:t>把表示“多”的实体放在下方，称为</a:t>
            </a:r>
            <a:r>
              <a:rPr lang="zh-CN" altLang="zh-CN" sz="3200" dirty="0">
                <a:solidFill>
                  <a:srgbClr val="C00000"/>
                </a:solidFill>
                <a:latin typeface="仿宋_GB2312"/>
                <a:ea typeface="仿宋_GB2312"/>
                <a:cs typeface="+mn-cs"/>
              </a:rPr>
              <a:t>子结点</a:t>
            </a:r>
            <a:r>
              <a:rPr lang="zh-CN" altLang="zh-CN" sz="3200" dirty="0">
                <a:latin typeface="仿宋_GB2312"/>
                <a:ea typeface="仿宋_GB2312"/>
                <a:cs typeface="+mn-cs"/>
              </a:rPr>
              <a:t>。</a:t>
            </a:r>
            <a:endParaRPr lang="en-US" altLang="zh-CN" sz="3200" dirty="0">
              <a:latin typeface="仿宋_GB2312"/>
              <a:ea typeface="仿宋_GB2312"/>
              <a:cs typeface="+mn-cs"/>
            </a:endParaRPr>
          </a:p>
          <a:p>
            <a:pPr>
              <a:lnSpc>
                <a:spcPct val="100000"/>
              </a:lnSpc>
            </a:pPr>
            <a:r>
              <a:rPr lang="zh-CN" altLang="zh-CN" sz="3200" dirty="0">
                <a:latin typeface="仿宋_GB2312"/>
                <a:ea typeface="仿宋_GB2312"/>
                <a:cs typeface="+mn-cs"/>
              </a:rPr>
              <a:t>将不包含任何子结点的结点称为</a:t>
            </a:r>
            <a:r>
              <a:rPr lang="zh-CN" altLang="zh-CN" sz="3200" dirty="0">
                <a:solidFill>
                  <a:srgbClr val="C00000"/>
                </a:solidFill>
                <a:latin typeface="仿宋_GB2312"/>
                <a:ea typeface="仿宋_GB2312"/>
                <a:cs typeface="+mn-cs"/>
              </a:rPr>
              <a:t>叶结点</a:t>
            </a:r>
            <a:r>
              <a:rPr lang="zh-CN" altLang="zh-CN" sz="3200" dirty="0">
                <a:latin typeface="仿宋_GB2312"/>
                <a:ea typeface="仿宋_GB2312"/>
                <a:cs typeface="+mn-cs"/>
              </a:rPr>
              <a:t>。</a:t>
            </a:r>
            <a:endParaRPr lang="zh-CN" altLang="en-US" sz="3200" dirty="0">
              <a:solidFill>
                <a:srgbClr val="C00000"/>
              </a:solidFill>
              <a:latin typeface="仿宋_GB2312"/>
              <a:ea typeface="仿宋_GB2312"/>
              <a:cs typeface="+mn-cs"/>
            </a:endParaRPr>
          </a:p>
        </p:txBody>
      </p:sp>
      <p:sp>
        <p:nvSpPr>
          <p:cNvPr id="532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325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charRg st="0" end="17"/>
                                            </p:txEl>
                                          </p:spTgt>
                                        </p:tgtEl>
                                        <p:attrNameLst>
                                          <p:attrName>style.visibility</p:attrName>
                                        </p:attrNameLst>
                                      </p:cBhvr>
                                      <p:to>
                                        <p:strVal val="visible"/>
                                      </p:to>
                                    </p:set>
                                    <p:animEffect transition="in" filter="blinds(horizontal)">
                                      <p:cBhvr>
                                        <p:cTn id="7" dur="500"/>
                                        <p:tgtEl>
                                          <p:spTgt spid="53251">
                                            <p:txEl>
                                              <p:charRg st="0" end="17"/>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251">
                                            <p:txEl>
                                              <p:charRg st="17" end="37"/>
                                            </p:txEl>
                                          </p:spTgt>
                                        </p:tgtEl>
                                        <p:attrNameLst>
                                          <p:attrName>style.visibility</p:attrName>
                                        </p:attrNameLst>
                                      </p:cBhvr>
                                      <p:to>
                                        <p:strVal val="visible"/>
                                      </p:to>
                                    </p:set>
                                    <p:animEffect transition="in" filter="blinds(horizontal)">
                                      <p:cBhvr>
                                        <p:cTn id="10" dur="500"/>
                                        <p:tgtEl>
                                          <p:spTgt spid="53251">
                                            <p:txEl>
                                              <p:charRg st="17" end="3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3251">
                                            <p:txEl>
                                              <p:charRg st="37" end="64"/>
                                            </p:txEl>
                                          </p:spTgt>
                                        </p:tgtEl>
                                        <p:attrNameLst>
                                          <p:attrName>style.visibility</p:attrName>
                                        </p:attrNameLst>
                                      </p:cBhvr>
                                      <p:to>
                                        <p:strVal val="visible"/>
                                      </p:to>
                                    </p:set>
                                    <p:animEffect transition="in" filter="blinds(horizontal)">
                                      <p:cBhvr>
                                        <p:cTn id="13" dur="500"/>
                                        <p:tgtEl>
                                          <p:spTgt spid="53251">
                                            <p:txEl>
                                              <p:charRg st="37" end="6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3251">
                                            <p:txEl>
                                              <p:charRg st="64" end="87"/>
                                            </p:txEl>
                                          </p:spTgt>
                                        </p:tgtEl>
                                        <p:attrNameLst>
                                          <p:attrName>style.visibility</p:attrName>
                                        </p:attrNameLst>
                                      </p:cBhvr>
                                      <p:to>
                                        <p:strVal val="visible"/>
                                      </p:to>
                                    </p:set>
                                    <p:animEffect transition="in" filter="blinds(horizontal)">
                                      <p:cBhvr>
                                        <p:cTn id="18" dur="500"/>
                                        <p:tgtEl>
                                          <p:spTgt spid="53251">
                                            <p:txEl>
                                              <p:charRg st="64" end="8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3251">
                                            <p:txEl>
                                              <p:charRg st="87" end="108"/>
                                            </p:txEl>
                                          </p:spTgt>
                                        </p:tgtEl>
                                        <p:attrNameLst>
                                          <p:attrName>style.visibility</p:attrName>
                                        </p:attrNameLst>
                                      </p:cBhvr>
                                      <p:to>
                                        <p:strVal val="visible"/>
                                      </p:to>
                                    </p:set>
                                    <p:animEffect transition="in" filter="blinds(horizontal)">
                                      <p:cBhvr>
                                        <p:cTn id="23" dur="500"/>
                                        <p:tgtEl>
                                          <p:spTgt spid="53251">
                                            <p:txEl>
                                              <p:charRg st="87" end="10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3251">
                                            <p:txEl>
                                              <p:charRg st="108" end="127"/>
                                            </p:txEl>
                                          </p:spTgt>
                                        </p:tgtEl>
                                        <p:attrNameLst>
                                          <p:attrName>style.visibility</p:attrName>
                                        </p:attrNameLst>
                                      </p:cBhvr>
                                      <p:to>
                                        <p:strVal val="visible"/>
                                      </p:to>
                                    </p:set>
                                    <p:animEffect transition="in" filter="blinds(horizontal)">
                                      <p:cBhvr>
                                        <p:cTn id="28" dur="500"/>
                                        <p:tgtEl>
                                          <p:spTgt spid="53251">
                                            <p:txEl>
                                              <p:charRg st="108"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层次模型示意图</a:t>
            </a:r>
            <a:endParaRPr lang="zh-CN" altLang="en-US" dirty="0">
              <a:solidFill>
                <a:srgbClr val="0000FF"/>
              </a:solidFill>
              <a:latin typeface="楷体_GB2312"/>
              <a:ea typeface="楷体_GB2312"/>
              <a:cs typeface="+mj-cs"/>
            </a:endParaRPr>
          </a:p>
        </p:txBody>
      </p:sp>
      <p:sp>
        <p:nvSpPr>
          <p:cNvPr id="54275"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4276"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3074" name="Object 1"/>
          <p:cNvGraphicFramePr>
            <a:graphicFrameLocks noChangeAspect="1"/>
          </p:cNvGraphicFramePr>
          <p:nvPr/>
        </p:nvGraphicFramePr>
        <p:xfrm>
          <a:off x="792163" y="1484313"/>
          <a:ext cx="7564437" cy="3960812"/>
        </p:xfrm>
        <a:graphic>
          <a:graphicData uri="http://schemas.openxmlformats.org/presentationml/2006/ole">
            <mc:AlternateContent xmlns:mc="http://schemas.openxmlformats.org/markup-compatibility/2006">
              <mc:Choice xmlns:v="urn:schemas-microsoft-com:vml" Requires="v">
                <p:oleObj spid="_x0000_s3077" name="" r:id="rId1" imgW="3237230" imgH="1692275" progId="Visio.Drawing.11">
                  <p:embed/>
                </p:oleObj>
              </mc:Choice>
              <mc:Fallback>
                <p:oleObj name="" r:id="rId1" imgW="3237230" imgH="1692275" progId="Visio.Drawing.11">
                  <p:embed/>
                  <p:pic>
                    <p:nvPicPr>
                      <p:cNvPr id="0" name="图片 3076"/>
                      <p:cNvPicPr/>
                      <p:nvPr/>
                    </p:nvPicPr>
                    <p:blipFill>
                      <a:blip r:embed="rId2"/>
                      <a:stretch>
                        <a:fillRect/>
                      </a:stretch>
                    </p:blipFill>
                    <p:spPr>
                      <a:xfrm>
                        <a:off x="792163" y="1484313"/>
                        <a:ext cx="7564437" cy="3960812"/>
                      </a:xfrm>
                      <a:prstGeom prst="rect">
                        <a:avLst/>
                      </a:prstGeom>
                      <a:noFill/>
                      <a:ln w="38100">
                        <a:noFill/>
                        <a:miter/>
                      </a:ln>
                    </p:spPr>
                  </p:pic>
                </p:oleObj>
              </mc:Fallback>
            </mc:AlternateContent>
          </a:graphicData>
        </a:graphic>
      </p:graphicFrame>
      <p:sp>
        <p:nvSpPr>
          <p:cNvPr id="54278"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strVal val="#ppt_w*0.70"/>
                                          </p:val>
                                        </p:tav>
                                        <p:tav tm="100000">
                                          <p:val>
                                            <p:strVal val="#ppt_w"/>
                                          </p:val>
                                        </p:tav>
                                      </p:tavLst>
                                    </p:anim>
                                    <p:anim calcmode="lin" valueType="num">
                                      <p:cBhvr>
                                        <p:cTn id="8" dur="1000" fill="hold"/>
                                        <p:tgtEl>
                                          <p:spTgt spid="3074"/>
                                        </p:tgtEl>
                                        <p:attrNameLst>
                                          <p:attrName>ppt_h</p:attrName>
                                        </p:attrNameLst>
                                      </p:cBhvr>
                                      <p:tavLst>
                                        <p:tav tm="0">
                                          <p:val>
                                            <p:strVal val="#ppt_h"/>
                                          </p:val>
                                        </p:tav>
                                        <p:tav tm="100000">
                                          <p:val>
                                            <p:strVal val="#ppt_h"/>
                                          </p:val>
                                        </p:tav>
                                      </p:tavLst>
                                    </p:anim>
                                    <p:animEffect transition="in" filter="fade">
                                      <p:cBhvr>
                                        <p:cTn id="9"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层次模型的限制</a:t>
            </a:r>
            <a:endParaRPr lang="zh-CN" altLang="en-US" dirty="0">
              <a:solidFill>
                <a:srgbClr val="0000FF"/>
              </a:solidFill>
              <a:latin typeface="楷体_GB2312"/>
              <a:ea typeface="楷体_GB2312"/>
              <a:cs typeface="+mj-cs"/>
            </a:endParaRPr>
          </a:p>
        </p:txBody>
      </p:sp>
      <p:sp>
        <p:nvSpPr>
          <p:cNvPr id="5529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可以方便的表示一对多的联系。但有以下两点限制：</a:t>
            </a:r>
            <a:endParaRPr lang="zh-CN" altLang="zh-CN" dirty="0">
              <a:latin typeface="仿宋_GB2312"/>
              <a:ea typeface="仿宋_GB2312"/>
              <a:cs typeface="+mn-cs"/>
            </a:endParaRPr>
          </a:p>
          <a:p>
            <a:pPr lvl="1"/>
            <a:r>
              <a:rPr lang="zh-CN" altLang="zh-CN" sz="3400" dirty="0">
                <a:latin typeface="仿宋_GB2312"/>
                <a:ea typeface="仿宋_GB2312"/>
              </a:rPr>
              <a:t>有且仅有一个结点无父结点，这个结点即为树的</a:t>
            </a:r>
            <a:r>
              <a:rPr lang="zh-CN" altLang="zh-CN" sz="3400" dirty="0">
                <a:solidFill>
                  <a:srgbClr val="C00000"/>
                </a:solidFill>
                <a:latin typeface="仿宋_GB2312"/>
                <a:ea typeface="仿宋_GB2312"/>
              </a:rPr>
              <a:t>根</a:t>
            </a:r>
            <a:r>
              <a:rPr lang="zh-CN" altLang="zh-CN" sz="3400" dirty="0">
                <a:latin typeface="仿宋_GB2312"/>
                <a:ea typeface="仿宋_GB2312"/>
              </a:rPr>
              <a:t>；</a:t>
            </a:r>
            <a:endParaRPr lang="zh-CN" altLang="zh-CN" sz="3400" dirty="0">
              <a:latin typeface="仿宋_GB2312"/>
              <a:ea typeface="仿宋_GB2312"/>
            </a:endParaRPr>
          </a:p>
          <a:p>
            <a:pPr lvl="1"/>
            <a:r>
              <a:rPr lang="zh-CN" altLang="zh-CN" sz="3400" dirty="0">
                <a:latin typeface="仿宋_GB2312"/>
                <a:ea typeface="仿宋_GB2312"/>
              </a:rPr>
              <a:t>其他结点有且仅有一个父结点。</a:t>
            </a:r>
            <a:endParaRPr lang="en-US" altLang="zh-CN" sz="3400" dirty="0">
              <a:latin typeface="仿宋_GB2312"/>
              <a:ea typeface="仿宋_GB2312"/>
            </a:endParaRPr>
          </a:p>
        </p:txBody>
      </p:sp>
      <p:sp>
        <p:nvSpPr>
          <p:cNvPr id="5530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530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层次模型基本特点</a:t>
            </a:r>
            <a:endParaRPr lang="zh-CN" altLang="en-US" dirty="0">
              <a:solidFill>
                <a:srgbClr val="0000FF"/>
              </a:solidFill>
              <a:latin typeface="楷体_GB2312"/>
              <a:ea typeface="楷体_GB2312"/>
              <a:cs typeface="+mj-cs"/>
            </a:endParaRPr>
          </a:p>
        </p:txBody>
      </p:sp>
      <p:sp>
        <p:nvSpPr>
          <p:cNvPr id="4100" name="内容占位符 2"/>
          <p:cNvSpPr>
            <a:spLocks noGrp="1"/>
          </p:cNvSpPr>
          <p:nvPr>
            <p:ph idx="1"/>
          </p:nvPr>
        </p:nvSpPr>
        <p:spPr>
          <a:xfrm>
            <a:off x="395288" y="1414463"/>
            <a:ext cx="8497887" cy="1798637"/>
          </a:xfrm>
          <a:ln/>
        </p:spPr>
        <p:txBody>
          <a:bodyPr vert="horz" wrap="square" lIns="91440" tIns="45720" rIns="91440" bIns="45720" anchor="t"/>
          <a:p>
            <a:pPr/>
            <a:r>
              <a:rPr lang="zh-CN" altLang="zh-CN" sz="3200" dirty="0">
                <a:latin typeface="仿宋_GB2312"/>
                <a:ea typeface="仿宋_GB2312"/>
                <a:cs typeface="+mn-cs"/>
              </a:rPr>
              <a:t>任何一个给定的记录值只有从层次模型的根部开始按路径查看时，才能明确其含义，任何子结点都不能脱离父结点而存在</a:t>
            </a:r>
            <a:r>
              <a:rPr lang="zh-CN" altLang="en-US" sz="3200" dirty="0">
                <a:latin typeface="仿宋_GB2312"/>
                <a:ea typeface="仿宋_GB2312"/>
                <a:cs typeface="+mn-cs"/>
              </a:rPr>
              <a:t>。</a:t>
            </a:r>
            <a:endParaRPr lang="zh-CN" altLang="en-US" sz="3200" dirty="0">
              <a:latin typeface="仿宋_GB2312"/>
              <a:ea typeface="仿宋_GB2312"/>
              <a:cs typeface="+mn-cs"/>
            </a:endParaRPr>
          </a:p>
        </p:txBody>
      </p:sp>
      <p:sp>
        <p:nvSpPr>
          <p:cNvPr id="5632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6325"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56326" name="Rectangle 5"/>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56327" name="Rectangle 7"/>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56328" name="Rectangle 9"/>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4098" name="Object 8"/>
          <p:cNvGraphicFramePr>
            <a:graphicFrameLocks noChangeAspect="1"/>
          </p:cNvGraphicFramePr>
          <p:nvPr/>
        </p:nvGraphicFramePr>
        <p:xfrm>
          <a:off x="641350" y="3213100"/>
          <a:ext cx="7962900" cy="2736850"/>
        </p:xfrm>
        <a:graphic>
          <a:graphicData uri="http://schemas.openxmlformats.org/presentationml/2006/ole">
            <mc:AlternateContent xmlns:mc="http://schemas.openxmlformats.org/markup-compatibility/2006">
              <mc:Choice xmlns:v="urn:schemas-microsoft-com:vml" Requires="v">
                <p:oleObj spid="_x0000_s3081" name="" r:id="rId1" imgW="4519295" imgH="1555750" progId="Visio.Drawing.11">
                  <p:embed/>
                </p:oleObj>
              </mc:Choice>
              <mc:Fallback>
                <p:oleObj name="" r:id="rId1" imgW="4519295" imgH="1555750" progId="Visio.Drawing.11">
                  <p:embed/>
                  <p:pic>
                    <p:nvPicPr>
                      <p:cNvPr id="0" name="图片 3080"/>
                      <p:cNvPicPr/>
                      <p:nvPr/>
                    </p:nvPicPr>
                    <p:blipFill>
                      <a:blip r:embed="rId2"/>
                      <a:stretch>
                        <a:fillRect/>
                      </a:stretch>
                    </p:blipFill>
                    <p:spPr>
                      <a:xfrm>
                        <a:off x="641350" y="3213100"/>
                        <a:ext cx="7962900" cy="2736850"/>
                      </a:xfrm>
                      <a:prstGeom prst="rect">
                        <a:avLst/>
                      </a:prstGeom>
                      <a:noFill/>
                      <a:ln w="38100">
                        <a:noFill/>
                        <a:miter/>
                      </a:ln>
                    </p:spPr>
                  </p:pic>
                </p:oleObj>
              </mc:Fallback>
            </mc:AlternateContent>
          </a:graphicData>
        </a:graphic>
      </p:graphicFrame>
      <p:sp>
        <p:nvSpPr>
          <p:cNvPr id="56330" name="灯片编号占位符 1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100">
                                            <p:txEl>
                                              <p:charRg st="0" end="55"/>
                                            </p:txEl>
                                          </p:spTgt>
                                        </p:tgtEl>
                                        <p:attrNameLst>
                                          <p:attrName>style.visibility</p:attrName>
                                        </p:attrNameLst>
                                      </p:cBhvr>
                                      <p:to>
                                        <p:strVal val="visible"/>
                                      </p:to>
                                    </p:set>
                                    <p:animEffect transition="in" filter="blinds(horizontal)">
                                      <p:cBhvr>
                                        <p:cTn id="7" dur="500"/>
                                        <p:tgtEl>
                                          <p:spTgt spid="4100">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p:cTn id="12" dur="1000" fill="hold"/>
                                        <p:tgtEl>
                                          <p:spTgt spid="4098"/>
                                        </p:tgtEl>
                                        <p:attrNameLst>
                                          <p:attrName>ppt_w</p:attrName>
                                        </p:attrNameLst>
                                      </p:cBhvr>
                                      <p:tavLst>
                                        <p:tav tm="0">
                                          <p:val>
                                            <p:strVal val="#ppt_w*0.70"/>
                                          </p:val>
                                        </p:tav>
                                        <p:tav tm="100000">
                                          <p:val>
                                            <p:strVal val="#ppt_w"/>
                                          </p:val>
                                        </p:tav>
                                      </p:tavLst>
                                    </p:anim>
                                    <p:anim calcmode="lin" valueType="num">
                                      <p:cBhvr>
                                        <p:cTn id="13" dur="1000" fill="hold"/>
                                        <p:tgtEl>
                                          <p:spTgt spid="4098"/>
                                        </p:tgtEl>
                                        <p:attrNameLst>
                                          <p:attrName>ppt_h</p:attrName>
                                        </p:attrNameLst>
                                      </p:cBhvr>
                                      <p:tavLst>
                                        <p:tav tm="0">
                                          <p:val>
                                            <p:strVal val="#ppt_h"/>
                                          </p:val>
                                        </p:tav>
                                        <p:tav tm="100000">
                                          <p:val>
                                            <p:strVal val="#ppt_h"/>
                                          </p:val>
                                        </p:tav>
                                      </p:tavLst>
                                    </p:anim>
                                    <p:animEffect transition="in" filter="fade">
                                      <p:cBhvr>
                                        <p:cTn id="14"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层次数据模型的一个值</a:t>
            </a:r>
            <a:endParaRPr lang="zh-CN" altLang="en-US" dirty="0">
              <a:solidFill>
                <a:srgbClr val="0000FF"/>
              </a:solidFill>
              <a:latin typeface="楷体_GB2312"/>
              <a:ea typeface="楷体_GB2312"/>
              <a:cs typeface="+mj-cs"/>
            </a:endParaRPr>
          </a:p>
        </p:txBody>
      </p:sp>
      <p:sp>
        <p:nvSpPr>
          <p:cNvPr id="57347"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7348"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57349" name="Rectangle 4"/>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5122" name="Object 3"/>
          <p:cNvGraphicFramePr>
            <a:graphicFrameLocks noChangeAspect="1"/>
          </p:cNvGraphicFramePr>
          <p:nvPr/>
        </p:nvGraphicFramePr>
        <p:xfrm>
          <a:off x="971550" y="1341438"/>
          <a:ext cx="7129463" cy="4806950"/>
        </p:xfrm>
        <a:graphic>
          <a:graphicData uri="http://schemas.openxmlformats.org/presentationml/2006/ole">
            <mc:AlternateContent xmlns:mc="http://schemas.openxmlformats.org/markup-compatibility/2006">
              <mc:Choice xmlns:v="urn:schemas-microsoft-com:vml" Requires="v">
                <p:oleObj spid="_x0000_s3082" name="" r:id="rId1" imgW="4613910" imgH="3131820" progId="Visio.Drawing.11">
                  <p:embed/>
                </p:oleObj>
              </mc:Choice>
              <mc:Fallback>
                <p:oleObj name="" r:id="rId1" imgW="4613910" imgH="3131820" progId="Visio.Drawing.11">
                  <p:embed/>
                  <p:pic>
                    <p:nvPicPr>
                      <p:cNvPr id="0" name="图片 3081"/>
                      <p:cNvPicPr/>
                      <p:nvPr/>
                    </p:nvPicPr>
                    <p:blipFill>
                      <a:blip r:embed="rId2"/>
                      <a:stretch>
                        <a:fillRect/>
                      </a:stretch>
                    </p:blipFill>
                    <p:spPr>
                      <a:xfrm>
                        <a:off x="971550" y="1341438"/>
                        <a:ext cx="7129463" cy="4806950"/>
                      </a:xfrm>
                      <a:prstGeom prst="rect">
                        <a:avLst/>
                      </a:prstGeom>
                      <a:noFill/>
                      <a:ln w="38100">
                        <a:noFill/>
                        <a:miter/>
                      </a:ln>
                    </p:spPr>
                  </p:pic>
                </p:oleObj>
              </mc:Fallback>
            </mc:AlternateContent>
          </a:graphicData>
        </a:graphic>
      </p:graphicFrame>
      <p:sp>
        <p:nvSpPr>
          <p:cNvPr id="57351"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strVal val="#ppt_w*0.70"/>
                                          </p:val>
                                        </p:tav>
                                        <p:tav tm="100000">
                                          <p:val>
                                            <p:strVal val="#ppt_w"/>
                                          </p:val>
                                        </p:tav>
                                      </p:tavLst>
                                    </p:anim>
                                    <p:anim calcmode="lin" valueType="num">
                                      <p:cBhvr>
                                        <p:cTn id="8" dur="1000" fill="hold"/>
                                        <p:tgtEl>
                                          <p:spTgt spid="5122"/>
                                        </p:tgtEl>
                                        <p:attrNameLst>
                                          <p:attrName>ppt_h</p:attrName>
                                        </p:attrNameLst>
                                      </p:cBhvr>
                                      <p:tavLst>
                                        <p:tav tm="0">
                                          <p:val>
                                            <p:strVal val="#ppt_h"/>
                                          </p:val>
                                        </p:tav>
                                        <p:tav tm="100000">
                                          <p:val>
                                            <p:strVal val="#ppt_h"/>
                                          </p:val>
                                        </p:tav>
                                      </p:tavLst>
                                    </p:anim>
                                    <p:animEffect transition="in" filter="fade">
                                      <p:cBhvr>
                                        <p:cTn id="9"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层次模型局限性</a:t>
            </a:r>
            <a:endParaRPr lang="zh-CN" altLang="en-US" dirty="0">
              <a:solidFill>
                <a:srgbClr val="0000FF"/>
              </a:solidFill>
              <a:latin typeface="楷体_GB2312"/>
              <a:ea typeface="楷体_GB2312"/>
              <a:cs typeface="+mj-cs"/>
            </a:endParaRPr>
          </a:p>
        </p:txBody>
      </p:sp>
      <p:sp>
        <p:nvSpPr>
          <p:cNvPr id="6148" name="内容占位符 2"/>
          <p:cNvSpPr>
            <a:spLocks noGrp="1"/>
          </p:cNvSpPr>
          <p:nvPr>
            <p:ph idx="1"/>
          </p:nvPr>
        </p:nvSpPr>
        <p:spPr>
          <a:xfrm>
            <a:off x="468313" y="1341438"/>
            <a:ext cx="8280400" cy="2444750"/>
          </a:xfrm>
          <a:ln/>
        </p:spPr>
        <p:txBody>
          <a:bodyPr vert="horz" wrap="square" lIns="91440" tIns="45720" rIns="91440" bIns="45720" anchor="t"/>
          <a:p>
            <a:pPr/>
            <a:r>
              <a:rPr lang="zh-CN" altLang="zh-CN" sz="3200" dirty="0">
                <a:latin typeface="仿宋_GB2312"/>
                <a:ea typeface="仿宋_GB2312"/>
                <a:cs typeface="+mn-cs"/>
              </a:rPr>
              <a:t>只能表示一对多的联系，不能直接表示多对多联系。</a:t>
            </a:r>
            <a:endParaRPr lang="en-US" altLang="zh-CN" sz="3200" dirty="0">
              <a:latin typeface="仿宋_GB2312"/>
              <a:ea typeface="仿宋_GB2312"/>
              <a:cs typeface="+mn-cs"/>
            </a:endParaRPr>
          </a:p>
          <a:p>
            <a:pPr/>
            <a:r>
              <a:rPr lang="zh-CN" altLang="zh-CN" sz="3200" dirty="0">
                <a:latin typeface="仿宋_GB2312"/>
                <a:ea typeface="仿宋_GB2312"/>
                <a:cs typeface="+mn-cs"/>
              </a:rPr>
              <a:t>如果把多对多联系转换为一对多联系，会出现一个子结点有多个父结点的情况</a:t>
            </a:r>
            <a:r>
              <a:rPr lang="zh-CN" altLang="en-US" sz="3200" dirty="0">
                <a:latin typeface="仿宋_GB2312"/>
                <a:ea typeface="仿宋_GB2312"/>
                <a:cs typeface="+mn-cs"/>
              </a:rPr>
              <a:t>。</a:t>
            </a:r>
            <a:endParaRPr lang="zh-CN" altLang="en-US" sz="3200" dirty="0">
              <a:latin typeface="仿宋_GB2312"/>
              <a:ea typeface="仿宋_GB2312"/>
              <a:cs typeface="+mn-cs"/>
            </a:endParaRPr>
          </a:p>
        </p:txBody>
      </p:sp>
      <p:sp>
        <p:nvSpPr>
          <p:cNvPr id="5837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8373"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32097" name="Object 1"/>
          <p:cNvGraphicFramePr>
            <a:graphicFrameLocks noChangeAspect="1"/>
          </p:cNvGraphicFramePr>
          <p:nvPr/>
        </p:nvGraphicFramePr>
        <p:xfrm>
          <a:off x="731838" y="3716338"/>
          <a:ext cx="7585075" cy="2305050"/>
        </p:xfrm>
        <a:graphic>
          <a:graphicData uri="http://schemas.openxmlformats.org/presentationml/2006/ole">
            <mc:AlternateContent xmlns:mc="http://schemas.openxmlformats.org/markup-compatibility/2006">
              <mc:Choice xmlns:v="urn:schemas-microsoft-com:vml" Requires="v">
                <p:oleObj spid="_x0000_s3080" name="" r:id="rId1" imgW="3573780" imgH="1092835" progId="Visio.Drawing.11">
                  <p:embed/>
                </p:oleObj>
              </mc:Choice>
              <mc:Fallback>
                <p:oleObj name="" r:id="rId1" imgW="3573780" imgH="1092835" progId="Visio.Drawing.11">
                  <p:embed/>
                  <p:pic>
                    <p:nvPicPr>
                      <p:cNvPr id="0" name="图片 3079"/>
                      <p:cNvPicPr/>
                      <p:nvPr/>
                    </p:nvPicPr>
                    <p:blipFill>
                      <a:blip r:embed="rId2"/>
                      <a:stretch>
                        <a:fillRect/>
                      </a:stretch>
                    </p:blipFill>
                    <p:spPr>
                      <a:xfrm>
                        <a:off x="731838" y="3716338"/>
                        <a:ext cx="7585075" cy="2305050"/>
                      </a:xfrm>
                      <a:prstGeom prst="rect">
                        <a:avLst/>
                      </a:prstGeom>
                      <a:noFill/>
                      <a:ln w="38100">
                        <a:noFill/>
                        <a:miter/>
                      </a:ln>
                    </p:spPr>
                  </p:pic>
                </p:oleObj>
              </mc:Fallback>
            </mc:AlternateContent>
          </a:graphicData>
        </a:graphic>
      </p:graphicFrame>
      <p:sp>
        <p:nvSpPr>
          <p:cNvPr id="58375"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8">
                                            <p:txEl>
                                              <p:charRg st="0" end="24"/>
                                            </p:txEl>
                                          </p:spTgt>
                                        </p:tgtEl>
                                        <p:attrNameLst>
                                          <p:attrName>style.visibility</p:attrName>
                                        </p:attrNameLst>
                                      </p:cBhvr>
                                      <p:to>
                                        <p:strVal val="visible"/>
                                      </p:to>
                                    </p:set>
                                    <p:animEffect transition="in" filter="blinds(horizontal)">
                                      <p:cBhvr>
                                        <p:cTn id="7" dur="500"/>
                                        <p:tgtEl>
                                          <p:spTgt spid="6148">
                                            <p:txEl>
                                              <p:charRg st="0" end="24"/>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48">
                                            <p:txEl>
                                              <p:charRg st="24" end="60"/>
                                            </p:txEl>
                                          </p:spTgt>
                                        </p:tgtEl>
                                        <p:attrNameLst>
                                          <p:attrName>style.visibility</p:attrName>
                                        </p:attrNameLst>
                                      </p:cBhvr>
                                      <p:to>
                                        <p:strVal val="visible"/>
                                      </p:to>
                                    </p:set>
                                    <p:animEffect transition="in" filter="blinds(horizontal)">
                                      <p:cBhvr>
                                        <p:cTn id="11" dur="500"/>
                                        <p:tgtEl>
                                          <p:spTgt spid="6148">
                                            <p:txEl>
                                              <p:charRg st="24" end="6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132097"/>
                                        </p:tgtEl>
                                        <p:attrNameLst>
                                          <p:attrName>style.visibility</p:attrName>
                                        </p:attrNameLst>
                                      </p:cBhvr>
                                      <p:to>
                                        <p:strVal val="visible"/>
                                      </p:to>
                                    </p:set>
                                    <p:animEffect transition="in" filter="diamond(in)">
                                      <p:cBhvr>
                                        <p:cTn id="16" dur="2000"/>
                                        <p:tgtEl>
                                          <p:spTgt spid="132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解决办法</a:t>
            </a:r>
            <a:endParaRPr lang="zh-CN" altLang="en-US" dirty="0">
              <a:solidFill>
                <a:srgbClr val="0000FF"/>
              </a:solidFill>
              <a:latin typeface="楷体_GB2312"/>
              <a:ea typeface="楷体_GB2312"/>
              <a:cs typeface="+mj-cs"/>
            </a:endParaRPr>
          </a:p>
        </p:txBody>
      </p:sp>
      <p:sp>
        <p:nvSpPr>
          <p:cNvPr id="59395" name="内容占位符 2"/>
          <p:cNvSpPr>
            <a:spLocks noGrp="1"/>
          </p:cNvSpPr>
          <p:nvPr>
            <p:ph idx="1"/>
          </p:nvPr>
        </p:nvSpPr>
        <p:spPr>
          <a:xfrm>
            <a:off x="566738" y="1414463"/>
            <a:ext cx="8001000" cy="790575"/>
          </a:xfrm>
          <a:ln/>
        </p:spPr>
        <p:txBody>
          <a:bodyPr vert="horz" wrap="square" lIns="91440" tIns="45720" rIns="91440" bIns="45720" anchor="t"/>
          <a:p>
            <a:pPr/>
            <a:r>
              <a:rPr lang="zh-CN" altLang="zh-CN" dirty="0">
                <a:latin typeface="仿宋_GB2312"/>
                <a:ea typeface="仿宋_GB2312"/>
                <a:cs typeface="+mn-cs"/>
              </a:rPr>
              <a:t>把一个层次模型分解为两个层次模型</a:t>
            </a:r>
            <a:endParaRPr lang="zh-CN" altLang="en-US" dirty="0">
              <a:latin typeface="仿宋_GB2312"/>
              <a:ea typeface="仿宋_GB2312"/>
              <a:cs typeface="+mn-cs"/>
            </a:endParaRPr>
          </a:p>
        </p:txBody>
      </p:sp>
      <p:sp>
        <p:nvSpPr>
          <p:cNvPr id="5939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59397"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35169" name="Object 1"/>
          <p:cNvGraphicFramePr>
            <a:graphicFrameLocks noChangeAspect="1"/>
          </p:cNvGraphicFramePr>
          <p:nvPr/>
        </p:nvGraphicFramePr>
        <p:xfrm>
          <a:off x="539750" y="2420938"/>
          <a:ext cx="8269288" cy="2160587"/>
        </p:xfrm>
        <a:graphic>
          <a:graphicData uri="http://schemas.openxmlformats.org/presentationml/2006/ole">
            <mc:AlternateContent xmlns:mc="http://schemas.openxmlformats.org/markup-compatibility/2006">
              <mc:Choice xmlns:v="urn:schemas-microsoft-com:vml" Requires="v">
                <p:oleObj spid="_x0000_s3079" name="" r:id="rId1" imgW="3994150" imgH="1050925" progId="Visio.Drawing.11">
                  <p:embed/>
                </p:oleObj>
              </mc:Choice>
              <mc:Fallback>
                <p:oleObj name="" r:id="rId1" imgW="3994150" imgH="1050925" progId="Visio.Drawing.11">
                  <p:embed/>
                  <p:pic>
                    <p:nvPicPr>
                      <p:cNvPr id="0" name="图片 3078"/>
                      <p:cNvPicPr/>
                      <p:nvPr/>
                    </p:nvPicPr>
                    <p:blipFill>
                      <a:blip r:embed="rId2"/>
                      <a:stretch>
                        <a:fillRect/>
                      </a:stretch>
                    </p:blipFill>
                    <p:spPr>
                      <a:xfrm>
                        <a:off x="539750" y="2420938"/>
                        <a:ext cx="8269288" cy="2160587"/>
                      </a:xfrm>
                      <a:prstGeom prst="rect">
                        <a:avLst/>
                      </a:prstGeom>
                      <a:noFill/>
                      <a:ln w="38100">
                        <a:noFill/>
                        <a:miter/>
                      </a:ln>
                    </p:spPr>
                  </p:pic>
                </p:oleObj>
              </mc:Fallback>
            </mc:AlternateContent>
          </a:graphicData>
        </a:graphic>
      </p:graphicFrame>
      <p:sp>
        <p:nvSpPr>
          <p:cNvPr id="59399"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5169"/>
                                        </p:tgtEl>
                                        <p:attrNameLst>
                                          <p:attrName>style.visibility</p:attrName>
                                        </p:attrNameLst>
                                      </p:cBhvr>
                                      <p:to>
                                        <p:strVal val="visible"/>
                                      </p:to>
                                    </p:set>
                                    <p:animEffect transition="in" filter="checkerboard(across)">
                                      <p:cBhvr>
                                        <p:cTn id="7" dur="500"/>
                                        <p:tgtEl>
                                          <p:spTgt spid="135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2.3.2 </a:t>
            </a:r>
            <a:r>
              <a:rPr lang="zh-CN" altLang="zh-CN" dirty="0">
                <a:solidFill>
                  <a:srgbClr val="0000FF"/>
                </a:solidFill>
                <a:latin typeface="楷体_GB2312"/>
                <a:ea typeface="楷体_GB2312"/>
                <a:cs typeface="+mj-cs"/>
              </a:rPr>
              <a:t>网状数据模型</a:t>
            </a:r>
            <a:endParaRPr lang="zh-CN" altLang="en-US" dirty="0">
              <a:solidFill>
                <a:srgbClr val="0000FF"/>
              </a:solidFill>
              <a:latin typeface="楷体_GB2312"/>
              <a:ea typeface="楷体_GB2312"/>
              <a:cs typeface="+mj-cs"/>
            </a:endParaRPr>
          </a:p>
        </p:txBody>
      </p:sp>
      <p:sp>
        <p:nvSpPr>
          <p:cNvPr id="60419" name="内容占位符 2"/>
          <p:cNvSpPr>
            <a:spLocks noGrp="1"/>
          </p:cNvSpPr>
          <p:nvPr>
            <p:ph idx="1"/>
          </p:nvPr>
        </p:nvSpPr>
        <p:spPr>
          <a:xfrm>
            <a:off x="468313" y="1414463"/>
            <a:ext cx="8099425" cy="4678362"/>
          </a:xfrm>
          <a:ln/>
        </p:spPr>
        <p:txBody>
          <a:bodyPr vert="horz" wrap="square" lIns="91440" tIns="45720" rIns="91440" bIns="45720" anchor="t"/>
          <a:p>
            <a:pPr/>
            <a:r>
              <a:rPr lang="zh-CN" altLang="zh-CN" dirty="0">
                <a:latin typeface="仿宋_GB2312"/>
                <a:ea typeface="仿宋_GB2312"/>
                <a:cs typeface="+mn-cs"/>
              </a:rPr>
              <a:t>如果去掉层次模型中的两点限制，即</a:t>
            </a:r>
            <a:endParaRPr lang="en-US" altLang="zh-CN" dirty="0">
              <a:latin typeface="仿宋_GB2312"/>
              <a:ea typeface="仿宋_GB2312"/>
              <a:cs typeface="+mn-cs"/>
            </a:endParaRPr>
          </a:p>
          <a:p>
            <a:pPr lvl="1"/>
            <a:r>
              <a:rPr lang="zh-CN" altLang="zh-CN" dirty="0">
                <a:latin typeface="仿宋_GB2312"/>
                <a:ea typeface="仿宋_GB2312"/>
              </a:rPr>
              <a:t>允许一个以上的结点无父结点，</a:t>
            </a:r>
            <a:endParaRPr lang="en-US" altLang="zh-CN" dirty="0">
              <a:latin typeface="仿宋_GB2312"/>
              <a:ea typeface="仿宋_GB2312"/>
            </a:endParaRPr>
          </a:p>
          <a:p>
            <a:pPr lvl="1"/>
            <a:r>
              <a:rPr lang="zh-CN" altLang="zh-CN" dirty="0">
                <a:latin typeface="仿宋_GB2312"/>
                <a:ea typeface="仿宋_GB2312"/>
              </a:rPr>
              <a:t>每个结点可以有多个父结点，</a:t>
            </a:r>
            <a:endParaRPr lang="en-US" altLang="zh-CN" dirty="0">
              <a:latin typeface="仿宋_GB2312"/>
              <a:ea typeface="仿宋_GB2312"/>
            </a:endParaRPr>
          </a:p>
          <a:p>
            <a:pPr/>
            <a:r>
              <a:rPr lang="zh-CN" altLang="zh-CN" dirty="0">
                <a:latin typeface="仿宋_GB2312"/>
                <a:ea typeface="仿宋_GB2312"/>
                <a:cs typeface="+mn-cs"/>
              </a:rPr>
              <a:t>便构成了网状模型。</a:t>
            </a:r>
            <a:endParaRPr lang="en-US" altLang="zh-CN" dirty="0">
              <a:latin typeface="仿宋_GB2312"/>
              <a:ea typeface="仿宋_GB2312"/>
              <a:cs typeface="+mn-cs"/>
            </a:endParaRPr>
          </a:p>
          <a:p>
            <a:pPr/>
            <a:r>
              <a:rPr lang="zh-CN" altLang="zh-CN" dirty="0">
                <a:latin typeface="仿宋_GB2312"/>
                <a:ea typeface="仿宋_GB2312"/>
                <a:cs typeface="+mn-cs"/>
              </a:rPr>
              <a:t>用</a:t>
            </a:r>
            <a:r>
              <a:rPr lang="zh-CN" altLang="zh-CN" dirty="0">
                <a:solidFill>
                  <a:srgbClr val="C00000"/>
                </a:solidFill>
                <a:latin typeface="仿宋_GB2312"/>
                <a:ea typeface="仿宋_GB2312"/>
                <a:cs typeface="+mn-cs"/>
              </a:rPr>
              <a:t>图</a:t>
            </a:r>
            <a:r>
              <a:rPr lang="zh-CN" altLang="zh-CN" dirty="0">
                <a:latin typeface="仿宋_GB2312"/>
                <a:ea typeface="仿宋_GB2312"/>
                <a:cs typeface="+mn-cs"/>
              </a:rPr>
              <a:t>形结构表示实体和实体之间的联系</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604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0421"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网状模型示例</a:t>
            </a:r>
            <a:endParaRPr lang="zh-CN" altLang="en-US" dirty="0">
              <a:solidFill>
                <a:srgbClr val="0000FF"/>
              </a:solidFill>
              <a:latin typeface="楷体_GB2312"/>
              <a:ea typeface="楷体_GB2312"/>
              <a:cs typeface="+mj-cs"/>
            </a:endParaRPr>
          </a:p>
        </p:txBody>
      </p:sp>
      <p:sp>
        <p:nvSpPr>
          <p:cNvPr id="6144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1444"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8194" name="Object 1"/>
          <p:cNvGraphicFramePr>
            <a:graphicFrameLocks noChangeAspect="1"/>
          </p:cNvGraphicFramePr>
          <p:nvPr/>
        </p:nvGraphicFramePr>
        <p:xfrm>
          <a:off x="611188" y="1628775"/>
          <a:ext cx="8094662" cy="2952750"/>
        </p:xfrm>
        <a:graphic>
          <a:graphicData uri="http://schemas.openxmlformats.org/presentationml/2006/ole">
            <mc:AlternateContent xmlns:mc="http://schemas.openxmlformats.org/markup-compatibility/2006">
              <mc:Choice xmlns:v="urn:schemas-microsoft-com:vml" Requires="v">
                <p:oleObj spid="_x0000_s3078" name="" r:id="rId1" imgW="4792980" imgH="1765935" progId="Visio.Drawing.11">
                  <p:embed/>
                </p:oleObj>
              </mc:Choice>
              <mc:Fallback>
                <p:oleObj name="" r:id="rId1" imgW="4792980" imgH="1765935" progId="Visio.Drawing.11">
                  <p:embed/>
                  <p:pic>
                    <p:nvPicPr>
                      <p:cNvPr id="0" name="图片 3077"/>
                      <p:cNvPicPr/>
                      <p:nvPr/>
                    </p:nvPicPr>
                    <p:blipFill>
                      <a:blip r:embed="rId2"/>
                      <a:stretch>
                        <a:fillRect/>
                      </a:stretch>
                    </p:blipFill>
                    <p:spPr>
                      <a:xfrm>
                        <a:off x="611188" y="1628775"/>
                        <a:ext cx="8094662" cy="2952750"/>
                      </a:xfrm>
                      <a:prstGeom prst="rect">
                        <a:avLst/>
                      </a:prstGeom>
                      <a:noFill/>
                      <a:ln w="38100">
                        <a:noFill/>
                        <a:miter/>
                      </a:ln>
                    </p:spPr>
                  </p:pic>
                </p:oleObj>
              </mc:Fallback>
            </mc:AlternateContent>
          </a:graphicData>
        </a:graphic>
      </p:graphicFrame>
      <p:sp>
        <p:nvSpPr>
          <p:cNvPr id="61446"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strVal val="#ppt_w*0.70"/>
                                          </p:val>
                                        </p:tav>
                                        <p:tav tm="100000">
                                          <p:val>
                                            <p:strVal val="#ppt_w"/>
                                          </p:val>
                                        </p:tav>
                                      </p:tavLst>
                                    </p:anim>
                                    <p:anim calcmode="lin" valueType="num">
                                      <p:cBhvr>
                                        <p:cTn id="8" dur="1000" fill="hold"/>
                                        <p:tgtEl>
                                          <p:spTgt spid="8194"/>
                                        </p:tgtEl>
                                        <p:attrNameLst>
                                          <p:attrName>ppt_h</p:attrName>
                                        </p:attrNameLst>
                                      </p:cBhvr>
                                      <p:tavLst>
                                        <p:tav tm="0">
                                          <p:val>
                                            <p:strVal val="#ppt_h"/>
                                          </p:val>
                                        </p:tav>
                                        <p:tav tm="100000">
                                          <p:val>
                                            <p:strVal val="#ppt_h"/>
                                          </p:val>
                                        </p:tav>
                                      </p:tavLst>
                                    </p:anim>
                                    <p:animEffect transition="in" filter="fade">
                                      <p:cBhvr>
                                        <p:cTn id="9"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566738" y="1414463"/>
            <a:ext cx="8001000" cy="3598862"/>
          </a:xfrm>
          <a:ln/>
        </p:spPr>
        <p:txBody>
          <a:bodyPr vert="horz" wrap="square" lIns="91440" tIns="45720" rIns="91440" bIns="45720" anchor="t"/>
          <a:p>
            <a:pPr/>
            <a:r>
              <a:rPr lang="zh-CN" altLang="en-US" dirty="0">
                <a:latin typeface="仿宋_GB2312"/>
                <a:ea typeface="仿宋_GB2312"/>
                <a:cs typeface="+mn-cs"/>
              </a:rPr>
              <a:t>数据：</a:t>
            </a:r>
            <a:endParaRPr lang="en-US" altLang="zh-CN" dirty="0">
              <a:solidFill>
                <a:srgbClr val="FF0000"/>
              </a:solidFill>
              <a:latin typeface="仿宋_GB2312"/>
              <a:ea typeface="仿宋_GB2312"/>
              <a:cs typeface="+mn-cs"/>
            </a:endParaRPr>
          </a:p>
          <a:p>
            <a:pPr lvl="1"/>
            <a:r>
              <a:rPr lang="zh-CN" altLang="zh-CN" dirty="0">
                <a:latin typeface="仿宋_GB2312"/>
                <a:ea typeface="仿宋_GB2312"/>
              </a:rPr>
              <a:t>（张三，</a:t>
            </a:r>
            <a:r>
              <a:rPr lang="en-US" altLang="zh-CN" dirty="0">
                <a:latin typeface="仿宋_GB2312"/>
                <a:ea typeface="仿宋_GB2312"/>
              </a:rPr>
              <a:t>9912101</a:t>
            </a:r>
            <a:r>
              <a:rPr lang="zh-CN" altLang="zh-CN" dirty="0">
                <a:latin typeface="仿宋_GB2312"/>
                <a:ea typeface="仿宋_GB2312"/>
              </a:rPr>
              <a:t>，男，</a:t>
            </a:r>
            <a:r>
              <a:rPr lang="en-US" altLang="zh-CN" dirty="0">
                <a:latin typeface="仿宋_GB2312"/>
                <a:ea typeface="仿宋_GB2312"/>
              </a:rPr>
              <a:t>1981</a:t>
            </a:r>
            <a:r>
              <a:rPr lang="zh-CN" altLang="zh-CN" dirty="0">
                <a:latin typeface="仿宋_GB2312"/>
                <a:ea typeface="仿宋_GB2312"/>
              </a:rPr>
              <a:t>，计算机系，应用软件）</a:t>
            </a:r>
            <a:endParaRPr lang="en-US" altLang="zh-CN" dirty="0">
              <a:latin typeface="仿宋_GB2312"/>
              <a:ea typeface="仿宋_GB2312"/>
            </a:endParaRPr>
          </a:p>
          <a:p>
            <a:pPr/>
            <a:r>
              <a:rPr lang="zh-CN" altLang="zh-CN" dirty="0">
                <a:latin typeface="仿宋_GB2312"/>
                <a:ea typeface="仿宋_GB2312"/>
                <a:cs typeface="+mn-cs"/>
              </a:rPr>
              <a:t>解释：</a:t>
            </a:r>
            <a:endParaRPr lang="en-US" altLang="zh-CN" dirty="0">
              <a:solidFill>
                <a:srgbClr val="FF0000"/>
              </a:solidFill>
              <a:latin typeface="仿宋_GB2312"/>
              <a:ea typeface="仿宋_GB2312"/>
              <a:cs typeface="+mn-cs"/>
            </a:endParaRPr>
          </a:p>
          <a:p>
            <a:pPr lvl="1"/>
            <a:r>
              <a:rPr lang="zh-CN" altLang="zh-CN" dirty="0">
                <a:latin typeface="仿宋_GB2312"/>
                <a:ea typeface="仿宋_GB2312"/>
              </a:rPr>
              <a:t>张三是</a:t>
            </a:r>
            <a:r>
              <a:rPr lang="en-US" altLang="zh-CN" dirty="0">
                <a:latin typeface="仿宋_GB2312"/>
                <a:ea typeface="仿宋_GB2312"/>
              </a:rPr>
              <a:t>9912101</a:t>
            </a:r>
            <a:r>
              <a:rPr lang="zh-CN" altLang="zh-CN" dirty="0">
                <a:latin typeface="仿宋_GB2312"/>
                <a:ea typeface="仿宋_GB2312"/>
              </a:rPr>
              <a:t>班的男生，</a:t>
            </a:r>
            <a:r>
              <a:rPr lang="en-US" altLang="zh-CN" dirty="0">
                <a:latin typeface="仿宋_GB2312"/>
                <a:ea typeface="仿宋_GB2312"/>
              </a:rPr>
              <a:t>1981</a:t>
            </a:r>
            <a:r>
              <a:rPr lang="zh-CN" altLang="zh-CN" dirty="0">
                <a:latin typeface="仿宋_GB2312"/>
                <a:ea typeface="仿宋_GB2312"/>
              </a:rPr>
              <a:t>年出生，计算机系应用软件专业</a:t>
            </a:r>
            <a:r>
              <a:rPr lang="zh-CN" altLang="en-US" dirty="0">
                <a:latin typeface="仿宋_GB2312"/>
                <a:ea typeface="仿宋_GB2312"/>
              </a:rPr>
              <a:t>。</a:t>
            </a:r>
            <a:endParaRPr lang="zh-CN" altLang="en-US" dirty="0">
              <a:solidFill>
                <a:srgbClr val="FF0000"/>
              </a:solidFill>
              <a:latin typeface="仿宋_GB2312"/>
              <a:ea typeface="仿宋_GB2312"/>
            </a:endParaRPr>
          </a:p>
        </p:txBody>
      </p:sp>
      <p:sp>
        <p:nvSpPr>
          <p:cNvPr id="163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矩形 5"/>
          <p:cNvSpPr/>
          <p:nvPr/>
        </p:nvSpPr>
        <p:spPr>
          <a:xfrm>
            <a:off x="2051050" y="5157788"/>
            <a:ext cx="1296988" cy="719138"/>
          </a:xfrm>
          <a:prstGeom prst="rect">
            <a:avLst/>
          </a:prstGeom>
          <a:solidFill>
            <a:srgbClr val="92D050">
              <a:alpha val="6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数据</a:t>
            </a:r>
            <a:endParaRPr kumimoji="0" lang="zh-CN" altLang="en-US" sz="2800" b="0"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7" name="矩形 6"/>
          <p:cNvSpPr/>
          <p:nvPr/>
        </p:nvSpPr>
        <p:spPr>
          <a:xfrm>
            <a:off x="5292725" y="5157788"/>
            <a:ext cx="1295400" cy="719138"/>
          </a:xfrm>
          <a:prstGeom prst="rect">
            <a:avLst/>
          </a:prstGeom>
          <a:solidFill>
            <a:srgbClr val="92D050">
              <a:alpha val="6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rPr>
              <a:t>信息</a:t>
            </a:r>
            <a:endParaRPr kumimoji="0" lang="zh-CN" altLang="en-US" sz="2800" b="0" i="0" u="none" strike="noStrike" kern="1200" cap="none" spc="0" normalizeH="0" baseline="0" noProof="0" dirty="0">
              <a:ln>
                <a:noFill/>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8" name="右箭头 7"/>
          <p:cNvSpPr/>
          <p:nvPr/>
        </p:nvSpPr>
        <p:spPr>
          <a:xfrm>
            <a:off x="3348038" y="5229225"/>
            <a:ext cx="1944688" cy="57626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00FF"/>
                </a:solidFill>
                <a:effectLst/>
                <a:uLnTx/>
                <a:uFillTx/>
                <a:latin typeface="华文行楷" panose="02010800040101010101" pitchFamily="2" charset="-122"/>
                <a:ea typeface="华文行楷" panose="02010800040101010101" pitchFamily="2" charset="-122"/>
                <a:cs typeface="+mn-cs"/>
              </a:rPr>
              <a:t>解释</a:t>
            </a:r>
            <a:endParaRPr kumimoji="0" lang="zh-CN" altLang="en-US" sz="2000" b="0" i="0" u="none" strike="noStrike" kern="1200" cap="none" spc="0" normalizeH="0" baseline="0" noProof="0" dirty="0">
              <a:ln>
                <a:noFill/>
              </a:ln>
              <a:solidFill>
                <a:srgbClr val="0000FF"/>
              </a:solidFill>
              <a:effectLst/>
              <a:uLnTx/>
              <a:uFillTx/>
              <a:latin typeface="华文行楷" panose="02010800040101010101" pitchFamily="2" charset="-122"/>
              <a:ea typeface="华文行楷" panose="02010800040101010101" pitchFamily="2" charset="-122"/>
              <a:cs typeface="+mn-cs"/>
            </a:endParaRPr>
          </a:p>
        </p:txBody>
      </p:sp>
      <p:sp>
        <p:nvSpPr>
          <p:cNvPr id="16392" name="灯片编号占位符 9"/>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4"/>
                                            </p:txEl>
                                          </p:spTgt>
                                        </p:tgtEl>
                                        <p:attrNameLst>
                                          <p:attrName>style.visibility</p:attrName>
                                        </p:attrNameLst>
                                      </p:cBhvr>
                                      <p:to>
                                        <p:strVal val="visible"/>
                                      </p:to>
                                    </p:set>
                                    <p:animEffect transition="in" filter="blinds(horizontal)">
                                      <p:cBhvr>
                                        <p:cTn id="7" dur="500"/>
                                        <p:tgtEl>
                                          <p:spTgt spid="3">
                                            <p:txEl>
                                              <p:charRg st="0"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charRg st="4" end="34"/>
                                            </p:txEl>
                                          </p:spTgt>
                                        </p:tgtEl>
                                        <p:attrNameLst>
                                          <p:attrName>style.visibility</p:attrName>
                                        </p:attrNameLst>
                                      </p:cBhvr>
                                      <p:to>
                                        <p:strVal val="visible"/>
                                      </p:to>
                                    </p:set>
                                    <p:animEffect transition="in" filter="blinds(horizontal)">
                                      <p:cBhvr>
                                        <p:cTn id="10" dur="500"/>
                                        <p:tgtEl>
                                          <p:spTgt spid="3">
                                            <p:txEl>
                                              <p:charRg st="4" end="3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charRg st="34" end="38"/>
                                            </p:txEl>
                                          </p:spTgt>
                                        </p:tgtEl>
                                        <p:attrNameLst>
                                          <p:attrName>style.visibility</p:attrName>
                                        </p:attrNameLst>
                                      </p:cBhvr>
                                      <p:to>
                                        <p:strVal val="visible"/>
                                      </p:to>
                                    </p:set>
                                    <p:animEffect transition="in" filter="blinds(horizontal)">
                                      <p:cBhvr>
                                        <p:cTn id="15" dur="500"/>
                                        <p:tgtEl>
                                          <p:spTgt spid="3">
                                            <p:txEl>
                                              <p:charRg st="34" end="38"/>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charRg st="38" end="73"/>
                                            </p:txEl>
                                          </p:spTgt>
                                        </p:tgtEl>
                                        <p:attrNameLst>
                                          <p:attrName>style.visibility</p:attrName>
                                        </p:attrNameLst>
                                      </p:cBhvr>
                                      <p:to>
                                        <p:strVal val="visible"/>
                                      </p:to>
                                    </p:set>
                                    <p:animEffect transition="in" filter="blinds(horizontal)">
                                      <p:cBhvr>
                                        <p:cTn id="18" dur="500"/>
                                        <p:tgtEl>
                                          <p:spTgt spid="3">
                                            <p:txEl>
                                              <p:charRg st="38" end="7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par>
                          <p:cTn id="24" fill="hold">
                            <p:stCondLst>
                              <p:cond delay="500"/>
                            </p:stCondLst>
                            <p:childTnLst>
                              <p:par>
                                <p:cTn id="25" presetID="55"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0.70"/>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3" presetClass="entr" presetSubtype="1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网状模型限制</a:t>
            </a:r>
            <a:endParaRPr lang="zh-CN" altLang="en-US" dirty="0">
              <a:solidFill>
                <a:srgbClr val="0000FF"/>
              </a:solidFill>
              <a:latin typeface="楷体_GB2312"/>
              <a:ea typeface="楷体_GB2312"/>
              <a:cs typeface="+mj-cs"/>
            </a:endParaRPr>
          </a:p>
        </p:txBody>
      </p:sp>
      <p:sp>
        <p:nvSpPr>
          <p:cNvPr id="62467" name="内容占位符 2"/>
          <p:cNvSpPr>
            <a:spLocks noGrp="1"/>
          </p:cNvSpPr>
          <p:nvPr>
            <p:ph idx="1"/>
          </p:nvPr>
        </p:nvSpPr>
        <p:spPr>
          <a:xfrm>
            <a:off x="468313" y="1414463"/>
            <a:ext cx="8135937" cy="4678362"/>
          </a:xfrm>
          <a:ln/>
        </p:spPr>
        <p:txBody>
          <a:bodyPr vert="horz" wrap="square" lIns="91440" tIns="45720" rIns="91440" bIns="45720" anchor="t"/>
          <a:p>
            <a:pPr/>
            <a:r>
              <a:rPr lang="zh-CN" altLang="zh-CN" dirty="0">
                <a:latin typeface="仿宋_GB2312"/>
                <a:ea typeface="仿宋_GB2312"/>
                <a:cs typeface="+mn-cs"/>
              </a:rPr>
              <a:t>网状数据模型可以直接表示多对多联系。但实现起来太复杂</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因此一些支持网状模型的数据库管理系统，对多对多联系还是进行了限制</a:t>
            </a:r>
            <a:endParaRPr lang="en-US" altLang="zh-CN" dirty="0">
              <a:latin typeface="仿宋_GB2312"/>
              <a:ea typeface="仿宋_GB2312"/>
              <a:cs typeface="+mn-cs"/>
            </a:endParaRPr>
          </a:p>
          <a:p>
            <a:pPr/>
            <a:r>
              <a:rPr lang="zh-CN" altLang="zh-CN" dirty="0">
                <a:latin typeface="仿宋_GB2312"/>
                <a:ea typeface="仿宋_GB2312"/>
                <a:cs typeface="+mn-cs"/>
              </a:rPr>
              <a:t>例如，网状模型的典型代表</a:t>
            </a:r>
            <a:r>
              <a:rPr lang="en-US" altLang="zh-CN" dirty="0">
                <a:solidFill>
                  <a:srgbClr val="FF0000"/>
                </a:solidFill>
                <a:latin typeface="仿宋_GB2312"/>
                <a:ea typeface="仿宋_GB2312"/>
                <a:cs typeface="+mn-cs"/>
              </a:rPr>
              <a:t>CODASYL</a:t>
            </a:r>
            <a:r>
              <a:rPr lang="zh-CN" altLang="zh-CN" dirty="0">
                <a:latin typeface="仿宋_GB2312"/>
                <a:ea typeface="仿宋_GB2312"/>
                <a:cs typeface="+mn-cs"/>
              </a:rPr>
              <a:t>就只支持一对多联系。</a:t>
            </a:r>
            <a:endParaRPr lang="zh-CN" altLang="en-US" dirty="0">
              <a:latin typeface="仿宋_GB2312"/>
              <a:ea typeface="仿宋_GB2312"/>
              <a:cs typeface="+mn-cs"/>
            </a:endParaRPr>
          </a:p>
        </p:txBody>
      </p:sp>
      <p:sp>
        <p:nvSpPr>
          <p:cNvPr id="6246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246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网状模型示意图</a:t>
            </a:r>
            <a:endParaRPr lang="zh-CN" altLang="en-US" dirty="0">
              <a:solidFill>
                <a:srgbClr val="0000FF"/>
              </a:solidFill>
              <a:latin typeface="楷体_GB2312"/>
              <a:ea typeface="楷体_GB2312"/>
              <a:cs typeface="+mj-cs"/>
            </a:endParaRPr>
          </a:p>
        </p:txBody>
      </p:sp>
      <p:sp>
        <p:nvSpPr>
          <p:cNvPr id="63491"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3492" name="Rectangle 6"/>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sp>
        <p:nvSpPr>
          <p:cNvPr id="63493" name="Rectangle 8"/>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9218" name="Object 7"/>
          <p:cNvGraphicFramePr>
            <a:graphicFrameLocks noChangeAspect="1"/>
          </p:cNvGraphicFramePr>
          <p:nvPr/>
        </p:nvGraphicFramePr>
        <p:xfrm>
          <a:off x="611188" y="1557338"/>
          <a:ext cx="8016875" cy="2808287"/>
        </p:xfrm>
        <a:graphic>
          <a:graphicData uri="http://schemas.openxmlformats.org/presentationml/2006/ole">
            <mc:AlternateContent xmlns:mc="http://schemas.openxmlformats.org/markup-compatibility/2006">
              <mc:Choice xmlns:v="urn:schemas-microsoft-com:vml" Requires="v">
                <p:oleObj spid="_x0000_s3083" name="" r:id="rId1" imgW="4540250" imgH="1597660" progId="Visio.Drawing.11">
                  <p:embed/>
                </p:oleObj>
              </mc:Choice>
              <mc:Fallback>
                <p:oleObj name="" r:id="rId1" imgW="4540250" imgH="1597660" progId="Visio.Drawing.11">
                  <p:embed/>
                  <p:pic>
                    <p:nvPicPr>
                      <p:cNvPr id="0" name="图片 3082"/>
                      <p:cNvPicPr/>
                      <p:nvPr/>
                    </p:nvPicPr>
                    <p:blipFill>
                      <a:blip r:embed="rId2"/>
                      <a:stretch>
                        <a:fillRect/>
                      </a:stretch>
                    </p:blipFill>
                    <p:spPr>
                      <a:xfrm>
                        <a:off x="611188" y="1557338"/>
                        <a:ext cx="8016875" cy="2808287"/>
                      </a:xfrm>
                      <a:prstGeom prst="rect">
                        <a:avLst/>
                      </a:prstGeom>
                      <a:noFill/>
                      <a:ln w="38100">
                        <a:noFill/>
                        <a:miter/>
                      </a:ln>
                    </p:spPr>
                  </p:pic>
                </p:oleObj>
              </mc:Fallback>
            </mc:AlternateContent>
          </a:graphicData>
        </a:graphic>
      </p:graphicFrame>
      <p:sp>
        <p:nvSpPr>
          <p:cNvPr id="63495"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strVal val="#ppt_w*0.70"/>
                                          </p:val>
                                        </p:tav>
                                        <p:tav tm="100000">
                                          <p:val>
                                            <p:strVal val="#ppt_w"/>
                                          </p:val>
                                        </p:tav>
                                      </p:tavLst>
                                    </p:anim>
                                    <p:anim calcmode="lin" valueType="num">
                                      <p:cBhvr>
                                        <p:cTn id="8" dur="1000" fill="hold"/>
                                        <p:tgtEl>
                                          <p:spTgt spid="9218"/>
                                        </p:tgtEl>
                                        <p:attrNameLst>
                                          <p:attrName>ppt_h</p:attrName>
                                        </p:attrNameLst>
                                      </p:cBhvr>
                                      <p:tavLst>
                                        <p:tav tm="0">
                                          <p:val>
                                            <p:strVal val="#ppt_h"/>
                                          </p:val>
                                        </p:tav>
                                        <p:tav tm="100000">
                                          <p:val>
                                            <p:strVal val="#ppt_h"/>
                                          </p:val>
                                        </p:tav>
                                      </p:tavLst>
                                    </p:anim>
                                    <p:animEffect transition="in" filter="fade">
                                      <p:cBhvr>
                                        <p:cTn id="9" dur="1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2.3.3 </a:t>
            </a:r>
            <a:r>
              <a:rPr lang="zh-CN" altLang="zh-CN" dirty="0">
                <a:solidFill>
                  <a:srgbClr val="0000FF"/>
                </a:solidFill>
                <a:latin typeface="楷体_GB2312"/>
                <a:ea typeface="楷体_GB2312"/>
                <a:cs typeface="+mj-cs"/>
              </a:rPr>
              <a:t>关系数据模型</a:t>
            </a:r>
            <a:endParaRPr lang="zh-CN" altLang="en-US" dirty="0">
              <a:solidFill>
                <a:srgbClr val="0000FF"/>
              </a:solidFill>
              <a:latin typeface="楷体_GB2312"/>
              <a:ea typeface="楷体_GB2312"/>
              <a:cs typeface="+mj-cs"/>
            </a:endParaRPr>
          </a:p>
        </p:txBody>
      </p:sp>
      <p:sp>
        <p:nvSpPr>
          <p:cNvPr id="5734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关系数据模型是目前最重要的一种数据模型，</a:t>
            </a:r>
            <a:endParaRPr lang="en-US" altLang="zh-CN" dirty="0">
              <a:latin typeface="仿宋_GB2312"/>
              <a:ea typeface="仿宋_GB2312"/>
              <a:cs typeface="+mn-cs"/>
            </a:endParaRPr>
          </a:p>
          <a:p>
            <a:pPr/>
            <a:r>
              <a:rPr lang="zh-CN" altLang="zh-CN" dirty="0">
                <a:latin typeface="仿宋_GB2312"/>
                <a:ea typeface="仿宋_GB2312"/>
                <a:cs typeface="+mn-cs"/>
              </a:rPr>
              <a:t>关系数据库就是采用关系数据模型作为数据的组织方式。</a:t>
            </a:r>
            <a:endParaRPr lang="en-US" altLang="zh-CN" dirty="0">
              <a:latin typeface="仿宋_GB2312"/>
              <a:ea typeface="仿宋_GB2312"/>
              <a:cs typeface="+mn-cs"/>
            </a:endParaRPr>
          </a:p>
          <a:p>
            <a:pPr/>
            <a:r>
              <a:rPr lang="zh-CN" altLang="zh-CN" dirty="0">
                <a:latin typeface="仿宋_GB2312"/>
                <a:ea typeface="仿宋_GB2312"/>
                <a:cs typeface="+mn-cs"/>
              </a:rPr>
              <a:t>关系数据模型源于数学，它把数据看成是二维表中的元素，而这个二维表在关系数据库中就称为</a:t>
            </a:r>
            <a:r>
              <a:rPr lang="zh-CN" altLang="zh-CN" dirty="0">
                <a:solidFill>
                  <a:srgbClr val="FF0000"/>
                </a:solidFill>
                <a:latin typeface="仿宋_GB2312"/>
                <a:ea typeface="仿宋_GB2312"/>
                <a:cs typeface="+mn-cs"/>
              </a:rPr>
              <a:t>关系</a:t>
            </a:r>
            <a:r>
              <a:rPr lang="zh-CN" altLang="zh-CN" dirty="0">
                <a:latin typeface="仿宋_GB2312"/>
                <a:ea typeface="仿宋_GB2312"/>
                <a:cs typeface="+mn-cs"/>
              </a:rPr>
              <a:t>。</a:t>
            </a:r>
            <a:endParaRPr lang="zh-CN" altLang="en-US" dirty="0">
              <a:latin typeface="仿宋_GB2312"/>
              <a:ea typeface="仿宋_GB2312"/>
              <a:cs typeface="+mn-cs"/>
            </a:endParaRPr>
          </a:p>
        </p:txBody>
      </p:sp>
      <p:sp>
        <p:nvSpPr>
          <p:cNvPr id="645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451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7347">
                                            <p:txEl>
                                              <p:charRg st="0" end="21"/>
                                            </p:txEl>
                                          </p:spTgt>
                                        </p:tgtEl>
                                        <p:attrNameLst>
                                          <p:attrName>style.visibility</p:attrName>
                                        </p:attrNameLst>
                                      </p:cBhvr>
                                      <p:to>
                                        <p:strVal val="visible"/>
                                      </p:to>
                                    </p:set>
                                    <p:animEffect transition="in" filter="blinds(horizontal)">
                                      <p:cBhvr>
                                        <p:cTn id="7" dur="500"/>
                                        <p:tgtEl>
                                          <p:spTgt spid="57347">
                                            <p:txEl>
                                              <p:charRg st="0" end="2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347">
                                            <p:txEl>
                                              <p:charRg st="21" end="47"/>
                                            </p:txEl>
                                          </p:spTgt>
                                        </p:tgtEl>
                                        <p:attrNameLst>
                                          <p:attrName>style.visibility</p:attrName>
                                        </p:attrNameLst>
                                      </p:cBhvr>
                                      <p:to>
                                        <p:strVal val="visible"/>
                                      </p:to>
                                    </p:set>
                                    <p:animEffect transition="in" filter="blinds(horizontal)">
                                      <p:cBhvr>
                                        <p:cTn id="11" dur="500"/>
                                        <p:tgtEl>
                                          <p:spTgt spid="57347">
                                            <p:txEl>
                                              <p:charRg st="21" end="47"/>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7347">
                                            <p:txEl>
                                              <p:charRg st="47" end="93"/>
                                            </p:txEl>
                                          </p:spTgt>
                                        </p:tgtEl>
                                        <p:attrNameLst>
                                          <p:attrName>style.visibility</p:attrName>
                                        </p:attrNameLst>
                                      </p:cBhvr>
                                      <p:to>
                                        <p:strVal val="visible"/>
                                      </p:to>
                                    </p:set>
                                    <p:animEffect transition="in" filter="blinds(horizontal)">
                                      <p:cBhvr>
                                        <p:cTn id="15" dur="500"/>
                                        <p:tgtEl>
                                          <p:spTgt spid="57347">
                                            <p:txEl>
                                              <p:charRg st="47"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10" name="Rectangle 2"/>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a:t>
            </a:r>
            <a:r>
              <a:rPr lang="zh-CN" altLang="en-US" dirty="0">
                <a:solidFill>
                  <a:srgbClr val="0000FF"/>
                </a:solidFill>
                <a:latin typeface="楷体_GB2312"/>
                <a:ea typeface="+mj-ea"/>
                <a:cs typeface="+mj-cs"/>
              </a:rPr>
              <a:t>数据</a:t>
            </a:r>
            <a:r>
              <a:rPr lang="zh-CN" altLang="en-US" dirty="0">
                <a:solidFill>
                  <a:srgbClr val="0000FF"/>
                </a:solidFill>
                <a:latin typeface="楷体_GB2312"/>
                <a:ea typeface="楷体_GB2312"/>
                <a:cs typeface="+mj-cs"/>
              </a:rPr>
              <a:t>模型的数据结构</a:t>
            </a:r>
            <a:endParaRPr lang="zh-CN" altLang="en-US" dirty="0">
              <a:solidFill>
                <a:srgbClr val="0000FF"/>
              </a:solidFill>
              <a:latin typeface="楷体_GB2312"/>
              <a:ea typeface="楷体_GB2312"/>
              <a:cs typeface="+mj-cs"/>
            </a:endParaRPr>
          </a:p>
        </p:txBody>
      </p:sp>
      <p:sp>
        <p:nvSpPr>
          <p:cNvPr id="324611" name="Rectangle 3"/>
          <p:cNvSpPr>
            <a:spLocks noGrp="1"/>
          </p:cNvSpPr>
          <p:nvPr>
            <p:ph idx="1"/>
          </p:nvPr>
        </p:nvSpPr>
        <p:spPr>
          <a:xfrm>
            <a:off x="533400" y="1412875"/>
            <a:ext cx="8070850" cy="4392613"/>
          </a:xfrm>
          <a:ln/>
        </p:spPr>
        <p:txBody>
          <a:bodyPr vert="horz" wrap="square" lIns="91440" tIns="45720" rIns="91440" bIns="45720" anchor="t"/>
          <a:p>
            <a:pPr/>
            <a:r>
              <a:rPr lang="zh-CN" altLang="en-US" dirty="0">
                <a:latin typeface="仿宋_GB2312"/>
                <a:ea typeface="仿宋_GB2312"/>
                <a:cs typeface="+mn-cs"/>
              </a:rPr>
              <a:t>用</a:t>
            </a:r>
            <a:r>
              <a:rPr lang="zh-CN" altLang="zh-CN" dirty="0">
                <a:latin typeface="仿宋_GB2312"/>
                <a:ea typeface="仿宋_GB2312"/>
                <a:cs typeface="+mn-cs"/>
              </a:rPr>
              <a:t>关系（表格数据）表示实体和实体之间的联系的模型就称为关系数据模型。</a:t>
            </a:r>
            <a:endParaRPr lang="en-US" altLang="zh-CN" dirty="0">
              <a:latin typeface="仿宋_GB2312"/>
              <a:ea typeface="仿宋_GB2312"/>
              <a:cs typeface="+mn-cs"/>
            </a:endParaRPr>
          </a:p>
          <a:p>
            <a:pPr/>
            <a:r>
              <a:rPr lang="zh-CN" altLang="zh-CN" dirty="0">
                <a:latin typeface="仿宋_GB2312"/>
                <a:ea typeface="仿宋_GB2312"/>
                <a:cs typeface="+mn-cs"/>
              </a:rPr>
              <a:t>在关系数据模型中，实体本身以及实体和实体之间的联系都用关系来表示，实体之间的联系不再通过指针来实现。</a:t>
            </a:r>
            <a:br>
              <a:rPr lang="en-US" altLang="zh-CN" dirty="0">
                <a:latin typeface="仿宋_GB2312"/>
                <a:ea typeface="仿宋_GB2312"/>
                <a:cs typeface="+mn-cs"/>
              </a:rPr>
            </a:br>
            <a:endParaRPr lang="zh-CN" altLang="en-US" dirty="0">
              <a:solidFill>
                <a:srgbClr val="FF0000"/>
              </a:solidFill>
              <a:latin typeface="宋体" panose="02010600030101010101" pitchFamily="2" charset="-122"/>
              <a:ea typeface="+mn-ea"/>
              <a:cs typeface="+mn-cs"/>
            </a:endParaRPr>
          </a:p>
        </p:txBody>
      </p:sp>
      <p:sp>
        <p:nvSpPr>
          <p:cNvPr id="655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554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4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4611">
                                            <p:txEl>
                                              <p:charRg st="0" end="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4611">
                                            <p:txEl>
                                              <p:charRg st="35" end="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p:bldP spid="3246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关系模型示例</a:t>
            </a:r>
            <a:endParaRPr lang="zh-CN" altLang="en-US" dirty="0">
              <a:solidFill>
                <a:srgbClr val="0000FF"/>
              </a:solidFill>
              <a:latin typeface="楷体_GB2312"/>
              <a:ea typeface="楷体_GB2312"/>
              <a:cs typeface="+mj-cs"/>
            </a:endParaRPr>
          </a:p>
        </p:txBody>
      </p:sp>
      <p:sp>
        <p:nvSpPr>
          <p:cNvPr id="66563" name="内容占位符 2"/>
          <p:cNvSpPr>
            <a:spLocks noGrp="1"/>
          </p:cNvSpPr>
          <p:nvPr>
            <p:ph idx="1"/>
          </p:nvPr>
        </p:nvSpPr>
        <p:spPr>
          <a:xfrm>
            <a:off x="566738" y="1414463"/>
            <a:ext cx="8001000" cy="719137"/>
          </a:xfrm>
          <a:ln/>
        </p:spPr>
        <p:txBody>
          <a:bodyPr vert="horz" wrap="square" lIns="91440" tIns="45720" rIns="91440" bIns="45720" anchor="t"/>
          <a:p>
            <a:pPr/>
            <a:r>
              <a:rPr lang="zh-CN" altLang="en-US" dirty="0">
                <a:solidFill>
                  <a:srgbClr val="FF0000"/>
                </a:solidFill>
                <a:latin typeface="宋体" panose="02010600030101010101" pitchFamily="2" charset="-122"/>
                <a:ea typeface="+mn-ea"/>
                <a:cs typeface="+mn-cs"/>
              </a:rPr>
              <a:t>学生表</a:t>
            </a:r>
            <a:endParaRPr lang="zh-CN" altLang="en-US" dirty="0">
              <a:latin typeface="仿宋_GB2312"/>
              <a:ea typeface="仿宋_GB2312"/>
              <a:cs typeface="+mn-cs"/>
            </a:endParaRPr>
          </a:p>
        </p:txBody>
      </p:sp>
      <p:sp>
        <p:nvSpPr>
          <p:cNvPr id="6656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7" name="表格 6"/>
          <p:cNvGraphicFramePr>
            <a:graphicFrameLocks noGrp="1"/>
          </p:cNvGraphicFramePr>
          <p:nvPr/>
        </p:nvGraphicFramePr>
        <p:xfrm>
          <a:off x="684213" y="2205038"/>
          <a:ext cx="7848600" cy="3240088"/>
        </p:xfrm>
        <a:graphic>
          <a:graphicData uri="http://schemas.openxmlformats.org/drawingml/2006/table">
            <a:tbl>
              <a:tblPr/>
              <a:tblGrid>
                <a:gridCol w="1368103"/>
                <a:gridCol w="1440110"/>
                <a:gridCol w="1368104"/>
                <a:gridCol w="1656126"/>
                <a:gridCol w="2016156"/>
              </a:tblGrid>
              <a:tr h="515466">
                <a:tc>
                  <a:txBody>
                    <a:bodyPr/>
                    <a:lstStyle/>
                    <a:p>
                      <a:pPr indent="254000" algn="ctr">
                        <a:spcBef>
                          <a:spcPts val="240"/>
                        </a:spcBef>
                        <a:spcAft>
                          <a:spcPts val="240"/>
                        </a:spcAft>
                      </a:pPr>
                      <a:r>
                        <a:rPr lang="zh-CN" sz="2000" b="1" kern="1000" dirty="0">
                          <a:solidFill>
                            <a:srgbClr val="C00000"/>
                          </a:solidFill>
                          <a:latin typeface="Times New Roman" panose="02020603050405020304"/>
                          <a:ea typeface="方正书宋简体"/>
                          <a:cs typeface="Times New Roman" panose="02020603050405020304"/>
                        </a:rPr>
                        <a:t>学</a:t>
                      </a:r>
                      <a:r>
                        <a:rPr lang="en-US" sz="2000" b="1" kern="1000" dirty="0">
                          <a:solidFill>
                            <a:srgbClr val="C00000"/>
                          </a:solidFill>
                          <a:latin typeface="Times New Roman" panose="02020603050405020304"/>
                          <a:ea typeface="方正书宋简体"/>
                          <a:cs typeface="Times New Roman" panose="02020603050405020304"/>
                        </a:rPr>
                        <a:t>    </a:t>
                      </a:r>
                      <a:r>
                        <a:rPr lang="zh-CN" sz="2000" b="1" kern="1000" dirty="0">
                          <a:solidFill>
                            <a:srgbClr val="C00000"/>
                          </a:solidFill>
                          <a:latin typeface="Times New Roman" panose="02020603050405020304"/>
                          <a:ea typeface="方正书宋简体"/>
                          <a:cs typeface="Times New Roman" panose="02020603050405020304"/>
                        </a:rPr>
                        <a:t>号</a:t>
                      </a:r>
                      <a:endParaRPr lang="zh-CN" sz="2000" b="1" kern="1000" dirty="0">
                        <a:solidFill>
                          <a:srgbClr val="C00000"/>
                        </a:solidFill>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dirty="0">
                          <a:solidFill>
                            <a:srgbClr val="C00000"/>
                          </a:solidFill>
                          <a:latin typeface="Times New Roman" panose="02020603050405020304"/>
                          <a:ea typeface="方正书宋简体"/>
                          <a:cs typeface="Times New Roman" panose="02020603050405020304"/>
                        </a:rPr>
                        <a:t>姓</a:t>
                      </a:r>
                      <a:r>
                        <a:rPr lang="en-US" sz="2000" b="1" kern="1000" dirty="0">
                          <a:solidFill>
                            <a:srgbClr val="C00000"/>
                          </a:solidFill>
                          <a:latin typeface="Times New Roman" panose="02020603050405020304"/>
                          <a:ea typeface="方正书宋简体"/>
                          <a:cs typeface="Times New Roman" panose="02020603050405020304"/>
                        </a:rPr>
                        <a:t>    </a:t>
                      </a:r>
                      <a:r>
                        <a:rPr lang="zh-CN" sz="2000" b="1" kern="1000" dirty="0">
                          <a:solidFill>
                            <a:srgbClr val="C00000"/>
                          </a:solidFill>
                          <a:latin typeface="Times New Roman" panose="02020603050405020304"/>
                          <a:ea typeface="方正书宋简体"/>
                          <a:cs typeface="Times New Roman" panose="02020603050405020304"/>
                        </a:rPr>
                        <a:t>名</a:t>
                      </a:r>
                      <a:endParaRPr lang="zh-CN" sz="2000" b="1" kern="1000" dirty="0">
                        <a:solidFill>
                          <a:srgbClr val="C00000"/>
                        </a:solidFill>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dirty="0">
                          <a:solidFill>
                            <a:srgbClr val="C00000"/>
                          </a:solidFill>
                          <a:latin typeface="Times New Roman" panose="02020603050405020304"/>
                          <a:ea typeface="方正书宋简体"/>
                          <a:cs typeface="Times New Roman" panose="02020603050405020304"/>
                        </a:rPr>
                        <a:t>年</a:t>
                      </a:r>
                      <a:r>
                        <a:rPr lang="en-US" sz="2000" b="1" kern="1000" dirty="0">
                          <a:solidFill>
                            <a:srgbClr val="C00000"/>
                          </a:solidFill>
                          <a:latin typeface="Times New Roman" panose="02020603050405020304"/>
                          <a:ea typeface="方正书宋简体"/>
                          <a:cs typeface="Times New Roman" panose="02020603050405020304"/>
                        </a:rPr>
                        <a:t>    </a:t>
                      </a:r>
                      <a:r>
                        <a:rPr lang="zh-CN" sz="2000" b="1" kern="1000" dirty="0">
                          <a:solidFill>
                            <a:srgbClr val="C00000"/>
                          </a:solidFill>
                          <a:latin typeface="Times New Roman" panose="02020603050405020304"/>
                          <a:ea typeface="方正书宋简体"/>
                          <a:cs typeface="Times New Roman" panose="02020603050405020304"/>
                        </a:rPr>
                        <a:t>龄</a:t>
                      </a:r>
                      <a:endParaRPr lang="zh-CN" sz="2000" b="1" kern="1000" dirty="0">
                        <a:solidFill>
                          <a:srgbClr val="C00000"/>
                        </a:solidFill>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dirty="0">
                          <a:solidFill>
                            <a:srgbClr val="C00000"/>
                          </a:solidFill>
                          <a:latin typeface="Times New Roman" panose="02020603050405020304"/>
                          <a:ea typeface="方正书宋简体"/>
                          <a:cs typeface="Times New Roman" panose="02020603050405020304"/>
                        </a:rPr>
                        <a:t>性</a:t>
                      </a:r>
                      <a:r>
                        <a:rPr lang="en-US" sz="2000" b="1" kern="1000" dirty="0">
                          <a:solidFill>
                            <a:srgbClr val="C00000"/>
                          </a:solidFill>
                          <a:latin typeface="Times New Roman" panose="02020603050405020304"/>
                          <a:ea typeface="方正书宋简体"/>
                          <a:cs typeface="Times New Roman" panose="02020603050405020304"/>
                        </a:rPr>
                        <a:t>    </a:t>
                      </a:r>
                      <a:r>
                        <a:rPr lang="zh-CN" sz="2000" b="1" kern="1000" dirty="0">
                          <a:solidFill>
                            <a:srgbClr val="C00000"/>
                          </a:solidFill>
                          <a:latin typeface="Times New Roman" panose="02020603050405020304"/>
                          <a:ea typeface="方正书宋简体"/>
                          <a:cs typeface="Times New Roman" panose="02020603050405020304"/>
                        </a:rPr>
                        <a:t>别</a:t>
                      </a:r>
                      <a:endParaRPr lang="zh-CN" sz="2000" b="1" kern="1000" dirty="0">
                        <a:solidFill>
                          <a:srgbClr val="C00000"/>
                        </a:solidFill>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dirty="0">
                          <a:solidFill>
                            <a:srgbClr val="C00000"/>
                          </a:solidFill>
                          <a:latin typeface="Times New Roman" panose="02020603050405020304"/>
                          <a:ea typeface="方正书宋简体"/>
                          <a:cs typeface="Times New Roman" panose="02020603050405020304"/>
                        </a:rPr>
                        <a:t>所</a:t>
                      </a:r>
                      <a:r>
                        <a:rPr lang="en-US" sz="2000" b="1" kern="1000" dirty="0">
                          <a:solidFill>
                            <a:srgbClr val="C00000"/>
                          </a:solidFill>
                          <a:latin typeface="Times New Roman" panose="02020603050405020304"/>
                          <a:ea typeface="方正书宋简体"/>
                          <a:cs typeface="Times New Roman" panose="02020603050405020304"/>
                        </a:rPr>
                        <a:t>  </a:t>
                      </a:r>
                      <a:r>
                        <a:rPr lang="zh-CN" sz="2000" b="1" kern="1000" dirty="0">
                          <a:solidFill>
                            <a:srgbClr val="C00000"/>
                          </a:solidFill>
                          <a:latin typeface="Times New Roman" panose="02020603050405020304"/>
                          <a:ea typeface="方正书宋简体"/>
                          <a:cs typeface="Times New Roman" panose="02020603050405020304"/>
                        </a:rPr>
                        <a:t>在</a:t>
                      </a:r>
                      <a:r>
                        <a:rPr lang="en-US" sz="2000" b="1" kern="1000" dirty="0">
                          <a:solidFill>
                            <a:srgbClr val="C00000"/>
                          </a:solidFill>
                          <a:latin typeface="Times New Roman" panose="02020603050405020304"/>
                          <a:ea typeface="方正书宋简体"/>
                          <a:cs typeface="Times New Roman" panose="02020603050405020304"/>
                        </a:rPr>
                        <a:t>  </a:t>
                      </a:r>
                      <a:r>
                        <a:rPr lang="zh-CN" sz="2000" b="1" kern="1000" dirty="0">
                          <a:solidFill>
                            <a:srgbClr val="C00000"/>
                          </a:solidFill>
                          <a:latin typeface="Times New Roman" panose="02020603050405020304"/>
                          <a:ea typeface="方正书宋简体"/>
                          <a:cs typeface="Times New Roman" panose="02020603050405020304"/>
                        </a:rPr>
                        <a:t>系</a:t>
                      </a:r>
                      <a:endParaRPr lang="zh-CN" sz="2000" b="1" kern="1000" dirty="0">
                        <a:solidFill>
                          <a:srgbClr val="C00000"/>
                        </a:solidFill>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466">
                <a:tc>
                  <a:txBody>
                    <a:bodyPr/>
                    <a:lstStyle/>
                    <a:p>
                      <a:pPr indent="254000" algn="ctr">
                        <a:spcBef>
                          <a:spcPts val="240"/>
                        </a:spcBef>
                        <a:spcAft>
                          <a:spcPts val="240"/>
                        </a:spcAft>
                      </a:pPr>
                      <a:r>
                        <a:rPr lang="en-US" sz="2000" b="1" kern="1000" dirty="0">
                          <a:latin typeface="Times New Roman" panose="02020603050405020304"/>
                          <a:ea typeface="方正书宋简体"/>
                          <a:cs typeface="Times New Roman" panose="02020603050405020304"/>
                        </a:rPr>
                        <a:t>0611101</a:t>
                      </a:r>
                      <a:endParaRPr lang="zh-CN" sz="2000" b="1" kern="1000" dirty="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李勇</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2000" b="1" kern="1000">
                          <a:latin typeface="Times New Roman" panose="02020603050405020304"/>
                          <a:ea typeface="方正书宋简体"/>
                          <a:cs typeface="Times New Roman" panose="02020603050405020304"/>
                        </a:rPr>
                        <a:t>21</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466">
                <a:tc>
                  <a:txBody>
                    <a:bodyPr/>
                    <a:lstStyle/>
                    <a:p>
                      <a:pPr indent="254000" algn="ctr">
                        <a:spcBef>
                          <a:spcPts val="240"/>
                        </a:spcBef>
                        <a:spcAft>
                          <a:spcPts val="240"/>
                        </a:spcAft>
                      </a:pPr>
                      <a:r>
                        <a:rPr lang="en-US" sz="2000" b="1" kern="1000" dirty="0">
                          <a:latin typeface="Times New Roman" panose="02020603050405020304"/>
                          <a:ea typeface="方正书宋简体"/>
                          <a:cs typeface="Times New Roman" panose="02020603050405020304"/>
                        </a:rPr>
                        <a:t>0611102</a:t>
                      </a:r>
                      <a:endParaRPr lang="zh-CN" sz="2000" b="1" kern="1000" dirty="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刘晨</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466">
                <a:tc>
                  <a:txBody>
                    <a:bodyPr/>
                    <a:lstStyle/>
                    <a:p>
                      <a:pPr indent="254000" algn="ctr">
                        <a:spcBef>
                          <a:spcPts val="240"/>
                        </a:spcBef>
                        <a:spcAft>
                          <a:spcPts val="240"/>
                        </a:spcAft>
                      </a:pPr>
                      <a:r>
                        <a:rPr lang="en-US" sz="2000" b="1" kern="1000" dirty="0">
                          <a:latin typeface="Times New Roman" panose="02020603050405020304"/>
                          <a:ea typeface="方正书宋简体"/>
                          <a:cs typeface="Times New Roman" panose="02020603050405020304"/>
                        </a:rPr>
                        <a:t>0611103</a:t>
                      </a:r>
                      <a:endParaRPr lang="zh-CN" sz="2000" b="1" kern="1000" dirty="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王敏</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女</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计算机系</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111">
                <a:tc>
                  <a:txBody>
                    <a:bodyPr/>
                    <a:lstStyle/>
                    <a:p>
                      <a:pPr indent="254000" algn="ctr">
                        <a:spcBef>
                          <a:spcPts val="240"/>
                        </a:spcBef>
                        <a:spcAft>
                          <a:spcPts val="240"/>
                        </a:spcAft>
                      </a:pPr>
                      <a:r>
                        <a:rPr lang="en-US" sz="2000" b="1" kern="1000" dirty="0">
                          <a:latin typeface="Times New Roman" panose="02020603050405020304"/>
                          <a:ea typeface="方正书宋简体"/>
                          <a:cs typeface="Times New Roman" panose="02020603050405020304"/>
                        </a:rPr>
                        <a:t>0621101</a:t>
                      </a:r>
                      <a:endParaRPr lang="zh-CN" sz="2000" b="1" kern="1000" dirty="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张立</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2000" b="1" kern="1000">
                          <a:latin typeface="Times New Roman" panose="02020603050405020304"/>
                          <a:ea typeface="方正书宋简体"/>
                          <a:cs typeface="Times New Roman" panose="02020603050405020304"/>
                        </a:rPr>
                        <a:t>20</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男</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信息管理系</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111">
                <a:tc>
                  <a:txBody>
                    <a:bodyPr/>
                    <a:lstStyle/>
                    <a:p>
                      <a:pPr indent="254000" algn="ctr">
                        <a:spcBef>
                          <a:spcPts val="240"/>
                        </a:spcBef>
                        <a:spcAft>
                          <a:spcPts val="240"/>
                        </a:spcAft>
                      </a:pPr>
                      <a:r>
                        <a:rPr lang="en-US" sz="2000" b="1" kern="1000" dirty="0">
                          <a:latin typeface="Times New Roman" panose="02020603050405020304"/>
                          <a:ea typeface="方正书宋简体"/>
                          <a:cs typeface="Times New Roman" panose="02020603050405020304"/>
                        </a:rPr>
                        <a:t>0621102</a:t>
                      </a:r>
                      <a:endParaRPr lang="zh-CN" sz="2000" b="1" kern="1000" dirty="0">
                        <a:latin typeface="Times New Roman" panose="02020603050405020304"/>
                        <a:ea typeface="方正书宋简体"/>
                        <a:cs typeface="Times New Roman" panose="02020603050405020304"/>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a:latin typeface="Times New Roman" panose="02020603050405020304"/>
                          <a:ea typeface="方正书宋简体"/>
                          <a:cs typeface="Times New Roman" panose="02020603050405020304"/>
                        </a:rPr>
                        <a:t>吴宾</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2000" b="1" kern="1000">
                          <a:latin typeface="Times New Roman" panose="02020603050405020304"/>
                          <a:ea typeface="方正书宋简体"/>
                          <a:cs typeface="Times New Roman" panose="02020603050405020304"/>
                        </a:rPr>
                        <a:t>19</a:t>
                      </a:r>
                      <a:endParaRPr lang="zh-CN" sz="2000" b="1" kern="100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dirty="0">
                          <a:latin typeface="Times New Roman" panose="02020603050405020304"/>
                          <a:ea typeface="方正书宋简体"/>
                          <a:cs typeface="Times New Roman" panose="02020603050405020304"/>
                        </a:rPr>
                        <a:t>女</a:t>
                      </a:r>
                      <a:endParaRPr lang="zh-CN" sz="2000" b="1" kern="1000" dirty="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2000" b="1" kern="1000" dirty="0">
                          <a:latin typeface="Times New Roman" panose="02020603050405020304"/>
                          <a:ea typeface="方正书宋简体"/>
                          <a:cs typeface="Times New Roman" panose="02020603050405020304"/>
                        </a:rPr>
                        <a:t>信息管理系</a:t>
                      </a:r>
                      <a:endParaRPr lang="zh-CN" sz="2000" b="1" kern="1000" dirty="0">
                        <a:latin typeface="Times New Roman" panose="02020603050405020304"/>
                        <a:ea typeface="方正书宋简体"/>
                        <a:cs typeface="Times New Roman" panose="02020603050405020304"/>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6607"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ln/>
        </p:spPr>
        <p:txBody>
          <a:bodyPr vert="horz" wrap="square" lIns="91440" tIns="45720" rIns="91440" bIns="45720" anchor="b"/>
          <a:p>
            <a:pPr/>
            <a:endParaRPr lang="zh-CN" altLang="en-US" dirty="0">
              <a:solidFill>
                <a:srgbClr val="0000FF"/>
              </a:solidFill>
              <a:latin typeface="楷体_GB2312"/>
              <a:ea typeface="楷体_GB2312"/>
              <a:cs typeface="+mj-cs"/>
            </a:endParaRPr>
          </a:p>
        </p:txBody>
      </p:sp>
      <p:sp>
        <p:nvSpPr>
          <p:cNvPr id="60419" name="内容占位符 2"/>
          <p:cNvSpPr>
            <a:spLocks noGrp="1"/>
          </p:cNvSpPr>
          <p:nvPr>
            <p:ph idx="1"/>
          </p:nvPr>
        </p:nvSpPr>
        <p:spPr>
          <a:xfrm>
            <a:off x="539750" y="1412875"/>
            <a:ext cx="8027988" cy="4679950"/>
          </a:xfrm>
          <a:ln/>
        </p:spPr>
        <p:txBody>
          <a:bodyPr vert="horz" wrap="square" lIns="91440" tIns="45720" rIns="91440" bIns="45720" anchor="t"/>
          <a:p>
            <a:pPr>
              <a:lnSpc>
                <a:spcPct val="100000"/>
              </a:lnSpc>
            </a:pPr>
            <a:r>
              <a:rPr lang="zh-CN" altLang="zh-CN" dirty="0">
                <a:latin typeface="仿宋_GB2312"/>
                <a:ea typeface="仿宋_GB2312"/>
                <a:cs typeface="+mn-cs"/>
              </a:rPr>
              <a:t>在关系数据库中，记录值仅仅构成关系，关系之间的联系是靠语义相同的字段（称为</a:t>
            </a:r>
            <a:r>
              <a:rPr lang="zh-CN" altLang="zh-CN" dirty="0">
                <a:solidFill>
                  <a:srgbClr val="FF0000"/>
                </a:solidFill>
                <a:latin typeface="仿宋_GB2312"/>
                <a:ea typeface="仿宋_GB2312"/>
                <a:cs typeface="+mn-cs"/>
              </a:rPr>
              <a:t>连接字段</a:t>
            </a:r>
            <a:r>
              <a:rPr lang="zh-CN" altLang="zh-CN" dirty="0">
                <a:latin typeface="仿宋_GB2312"/>
                <a:ea typeface="仿宋_GB2312"/>
                <a:cs typeface="+mn-cs"/>
              </a:rPr>
              <a:t>）值表达的。</a:t>
            </a:r>
            <a:endParaRPr lang="en-US" altLang="zh-CN" dirty="0">
              <a:latin typeface="仿宋_GB2312"/>
              <a:ea typeface="仿宋_GB2312"/>
              <a:cs typeface="+mn-cs"/>
            </a:endParaRPr>
          </a:p>
          <a:p>
            <a:pPr>
              <a:lnSpc>
                <a:spcPct val="100000"/>
              </a:lnSpc>
            </a:pPr>
            <a:r>
              <a:rPr lang="zh-CN" altLang="zh-CN" dirty="0">
                <a:latin typeface="仿宋_GB2312"/>
                <a:ea typeface="仿宋_GB2312"/>
                <a:cs typeface="+mn-cs"/>
              </a:rPr>
              <a:t>例如，要查询“刘晨”的考试成绩，首先要在“学生”关系中得到“刘晨”的学号值，然后根据这个学号值再在“选课”关系中找出该学生的所有考试记录值。</a:t>
            </a:r>
            <a:endParaRPr lang="zh-CN" altLang="en-US" dirty="0">
              <a:latin typeface="仿宋_GB2312"/>
              <a:ea typeface="仿宋_GB2312"/>
              <a:cs typeface="+mn-cs"/>
            </a:endParaRPr>
          </a:p>
        </p:txBody>
      </p:sp>
      <p:sp>
        <p:nvSpPr>
          <p:cNvPr id="6758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758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charRg st="0" end="48"/>
                                            </p:txEl>
                                          </p:spTgt>
                                        </p:tgtEl>
                                        <p:attrNameLst>
                                          <p:attrName>style.visibility</p:attrName>
                                        </p:attrNameLst>
                                      </p:cBhvr>
                                      <p:to>
                                        <p:strVal val="visible"/>
                                      </p:to>
                                    </p:set>
                                    <p:animEffect transition="in" filter="blinds(horizontal)">
                                      <p:cBhvr>
                                        <p:cTn id="7" dur="500"/>
                                        <p:tgtEl>
                                          <p:spTgt spid="60419">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charRg st="48" end="119"/>
                                            </p:txEl>
                                          </p:spTgt>
                                        </p:tgtEl>
                                        <p:attrNameLst>
                                          <p:attrName>style.visibility</p:attrName>
                                        </p:attrNameLst>
                                      </p:cBhvr>
                                      <p:to>
                                        <p:strVal val="visible"/>
                                      </p:to>
                                    </p:set>
                                    <p:animEffect transition="in" filter="blinds(horizontal)">
                                      <p:cBhvr>
                                        <p:cTn id="12" dur="500"/>
                                        <p:tgtEl>
                                          <p:spTgt spid="60419">
                                            <p:txEl>
                                              <p:charRg st="48"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示例</a:t>
            </a:r>
            <a:endParaRPr lang="zh-CN" altLang="en-US" dirty="0">
              <a:solidFill>
                <a:srgbClr val="0000FF"/>
              </a:solidFill>
              <a:latin typeface="楷体_GB2312"/>
              <a:ea typeface="楷体_GB2312"/>
              <a:cs typeface="+mj-cs"/>
            </a:endParaRPr>
          </a:p>
        </p:txBody>
      </p:sp>
      <p:sp>
        <p:nvSpPr>
          <p:cNvPr id="68611"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971550" y="1989138"/>
          <a:ext cx="3168650" cy="1096963"/>
        </p:xfrm>
        <a:graphic>
          <a:graphicData uri="http://schemas.openxmlformats.org/drawingml/2006/table">
            <a:tbl>
              <a:tblPr/>
              <a:tblGrid>
                <a:gridCol w="1210071"/>
                <a:gridCol w="1067710"/>
                <a:gridCol w="890869"/>
              </a:tblGrid>
              <a:tr h="274241">
                <a:tc>
                  <a:txBody>
                    <a:bodyPr/>
                    <a:lstStyle/>
                    <a:p>
                      <a:pPr indent="254000" algn="ctr">
                        <a:spcBef>
                          <a:spcPts val="240"/>
                        </a:spcBef>
                        <a:spcAft>
                          <a:spcPts val="240"/>
                        </a:spcAft>
                      </a:pPr>
                      <a:r>
                        <a:rPr lang="zh-CN" sz="1800" b="1" kern="1000" dirty="0" smtClean="0">
                          <a:latin typeface="Times New Roman" panose="02020603050405020304"/>
                          <a:ea typeface="方正书宋简体"/>
                          <a:cs typeface="Times New Roman" panose="02020603050405020304"/>
                        </a:rPr>
                        <a:t>学</a:t>
                      </a:r>
                      <a:r>
                        <a:rPr lang="en-US" sz="1800" b="1" kern="1000" dirty="0" smtClean="0">
                          <a:latin typeface="Times New Roman" panose="02020603050405020304"/>
                          <a:ea typeface="方正书宋简体"/>
                          <a:cs typeface="Times New Roman" panose="02020603050405020304"/>
                        </a:rPr>
                        <a:t> </a:t>
                      </a:r>
                      <a:r>
                        <a:rPr lang="zh-CN" sz="1800" b="1" kern="1000" dirty="0">
                          <a:latin typeface="Times New Roman" panose="02020603050405020304"/>
                          <a:ea typeface="方正书宋简体"/>
                          <a:cs typeface="Times New Roman" panose="02020603050405020304"/>
                        </a:rPr>
                        <a:t>号</a:t>
                      </a:r>
                      <a:endParaRPr lang="zh-CN" sz="1800" b="1" kern="1000" dirty="0">
                        <a:latin typeface="Times New Roman" panose="02020603050405020304"/>
                        <a:ea typeface="方正书宋简体"/>
                        <a:cs typeface="Times New Roman" panose="02020603050405020304"/>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800" b="1" kern="1000" dirty="0" smtClean="0">
                          <a:latin typeface="Times New Roman" panose="02020603050405020304"/>
                          <a:ea typeface="方正书宋简体"/>
                          <a:cs typeface="Times New Roman" panose="02020603050405020304"/>
                        </a:rPr>
                        <a:t>姓</a:t>
                      </a:r>
                      <a:r>
                        <a:rPr lang="en-US" sz="1800" b="1" kern="1000" dirty="0" smtClean="0">
                          <a:latin typeface="Times New Roman" panose="02020603050405020304"/>
                          <a:ea typeface="方正书宋简体"/>
                          <a:cs typeface="Times New Roman" panose="02020603050405020304"/>
                        </a:rPr>
                        <a:t> </a:t>
                      </a:r>
                      <a:r>
                        <a:rPr lang="zh-CN" sz="1800" b="1" kern="1000" dirty="0">
                          <a:latin typeface="Times New Roman" panose="02020603050405020304"/>
                          <a:ea typeface="方正书宋简体"/>
                          <a:cs typeface="Times New Roman" panose="02020603050405020304"/>
                        </a:rPr>
                        <a:t>名</a:t>
                      </a:r>
                      <a:endParaRPr lang="zh-CN" sz="1800" b="1" kern="1000" dirty="0">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altLang="zh-CN" sz="1800" b="1" kern="1000" dirty="0" smtClean="0">
                          <a:latin typeface="Times New Roman" panose="02020603050405020304"/>
                          <a:ea typeface="方正书宋简体"/>
                          <a:cs typeface="Times New Roman" panose="02020603050405020304"/>
                        </a:rPr>
                        <a:t>…</a:t>
                      </a:r>
                      <a:endParaRPr lang="zh-CN" sz="1800" b="1" kern="1000" dirty="0">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241">
                <a:tc>
                  <a:txBody>
                    <a:bodyPr/>
                    <a:lstStyle/>
                    <a:p>
                      <a:pPr indent="254000" algn="ctr">
                        <a:spcBef>
                          <a:spcPts val="240"/>
                        </a:spcBef>
                        <a:spcAft>
                          <a:spcPts val="240"/>
                        </a:spcAft>
                      </a:pPr>
                      <a:r>
                        <a:rPr lang="en-US" sz="1800" b="1" kern="1000">
                          <a:latin typeface="Times New Roman" panose="02020603050405020304"/>
                          <a:ea typeface="方正书宋简体"/>
                          <a:cs typeface="Times New Roman" panose="02020603050405020304"/>
                        </a:rPr>
                        <a:t>0611101</a:t>
                      </a:r>
                      <a:endParaRPr lang="zh-CN" sz="1800" b="1" kern="1000">
                        <a:latin typeface="Times New Roman" panose="02020603050405020304"/>
                        <a:ea typeface="方正书宋简体"/>
                        <a:cs typeface="Times New Roman" panose="02020603050405020304"/>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800" b="1" kern="1000" dirty="0">
                          <a:latin typeface="Times New Roman" panose="02020603050405020304"/>
                          <a:ea typeface="方正书宋简体"/>
                          <a:cs typeface="Times New Roman" panose="02020603050405020304"/>
                        </a:rPr>
                        <a:t>李勇</a:t>
                      </a:r>
                      <a:endParaRPr lang="zh-CN" sz="1800" b="1" kern="1000" dirty="0">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endParaRPr lang="zh-CN" sz="1800" b="1" kern="1000" dirty="0">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241">
                <a:tc>
                  <a:txBody>
                    <a:bodyPr/>
                    <a:lstStyle/>
                    <a:p>
                      <a:pPr indent="254000" algn="ctr">
                        <a:spcBef>
                          <a:spcPts val="240"/>
                        </a:spcBef>
                        <a:spcAft>
                          <a:spcPts val="240"/>
                        </a:spcAft>
                      </a:pPr>
                      <a:r>
                        <a:rPr lang="en-US" sz="1800" b="1" kern="1000" dirty="0">
                          <a:solidFill>
                            <a:schemeClr val="tx1"/>
                          </a:solidFill>
                          <a:latin typeface="Times New Roman" panose="02020603050405020304"/>
                          <a:ea typeface="方正书宋简体"/>
                          <a:cs typeface="Times New Roman" panose="02020603050405020304"/>
                        </a:rPr>
                        <a:t>0611102</a:t>
                      </a:r>
                      <a:endParaRPr lang="zh-CN" sz="1800" b="1" kern="1000" dirty="0">
                        <a:solidFill>
                          <a:schemeClr val="tx1"/>
                        </a:solidFill>
                        <a:latin typeface="Times New Roman" panose="02020603050405020304"/>
                        <a:ea typeface="方正书宋简体"/>
                        <a:cs typeface="Times New Roman" panose="02020603050405020304"/>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800" b="1" kern="1000" dirty="0">
                          <a:solidFill>
                            <a:schemeClr val="tx1"/>
                          </a:solidFill>
                          <a:latin typeface="Times New Roman" panose="02020603050405020304"/>
                          <a:ea typeface="方正书宋简体"/>
                          <a:cs typeface="Times New Roman" panose="02020603050405020304"/>
                        </a:rPr>
                        <a:t>刘晨</a:t>
                      </a:r>
                      <a:endParaRPr lang="zh-CN" sz="1800" b="1" kern="1000" dirty="0">
                        <a:solidFill>
                          <a:schemeClr val="tx1"/>
                        </a:solidFill>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endParaRPr lang="zh-CN" sz="1800" b="1" kern="1000" dirty="0">
                        <a:solidFill>
                          <a:schemeClr val="tx1"/>
                        </a:solidFill>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241">
                <a:tc>
                  <a:txBody>
                    <a:bodyPr/>
                    <a:lstStyle/>
                    <a:p>
                      <a:pPr indent="254000" algn="ctr">
                        <a:spcBef>
                          <a:spcPts val="240"/>
                        </a:spcBef>
                        <a:spcAft>
                          <a:spcPts val="240"/>
                        </a:spcAft>
                      </a:pPr>
                      <a:r>
                        <a:rPr lang="en-US" sz="1800" b="1" kern="1000">
                          <a:latin typeface="Times New Roman" panose="02020603050405020304"/>
                          <a:ea typeface="方正书宋简体"/>
                          <a:cs typeface="Times New Roman" panose="02020603050405020304"/>
                        </a:rPr>
                        <a:t>0611103</a:t>
                      </a:r>
                      <a:endParaRPr lang="zh-CN" sz="1800" b="1" kern="1000">
                        <a:latin typeface="Times New Roman" panose="02020603050405020304"/>
                        <a:ea typeface="方正书宋简体"/>
                        <a:cs typeface="Times New Roman" panose="02020603050405020304"/>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800" b="1" kern="1000">
                          <a:latin typeface="Times New Roman" panose="02020603050405020304"/>
                          <a:ea typeface="方正书宋简体"/>
                          <a:cs typeface="Times New Roman" panose="02020603050405020304"/>
                        </a:rPr>
                        <a:t>王敏</a:t>
                      </a:r>
                      <a:endParaRPr lang="zh-CN" sz="1800" b="1" kern="1000">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endParaRPr lang="zh-CN" sz="1800" b="1" kern="1000" dirty="0">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4140200" y="3213100"/>
          <a:ext cx="4103688" cy="2879725"/>
        </p:xfrm>
        <a:graphic>
          <a:graphicData uri="http://schemas.openxmlformats.org/drawingml/2006/table">
            <a:tbl>
              <a:tblPr/>
              <a:tblGrid>
                <a:gridCol w="1367733"/>
                <a:gridCol w="1237782"/>
                <a:gridCol w="1498173"/>
              </a:tblGrid>
              <a:tr h="287973">
                <a:tc>
                  <a:txBody>
                    <a:bodyPr/>
                    <a:lstStyle/>
                    <a:p>
                      <a:pPr indent="254000" algn="ctr">
                        <a:spcBef>
                          <a:spcPts val="155"/>
                        </a:spcBef>
                        <a:spcAft>
                          <a:spcPts val="155"/>
                        </a:spcAft>
                      </a:pPr>
                      <a:r>
                        <a:rPr lang="zh-CN" sz="1600" b="1" kern="1000" dirty="0">
                          <a:latin typeface="Times New Roman" panose="02020603050405020304"/>
                          <a:ea typeface="方正书宋简体"/>
                          <a:cs typeface="Times New Roman" panose="02020603050405020304"/>
                        </a:rPr>
                        <a:t>学</a:t>
                      </a:r>
                      <a:r>
                        <a:rPr lang="en-US" sz="1600" b="1" kern="1000" dirty="0">
                          <a:latin typeface="Times New Roman" panose="02020603050405020304"/>
                          <a:ea typeface="方正书宋简体"/>
                          <a:cs typeface="Times New Roman" panose="02020603050405020304"/>
                        </a:rPr>
                        <a:t>    </a:t>
                      </a:r>
                      <a:r>
                        <a:rPr lang="zh-CN" sz="1600" b="1" kern="1000" dirty="0">
                          <a:latin typeface="Times New Roman" panose="02020603050405020304"/>
                          <a:ea typeface="方正书宋简体"/>
                          <a:cs typeface="Times New Roman" panose="02020603050405020304"/>
                        </a:rPr>
                        <a:t>号</a:t>
                      </a:r>
                      <a:endParaRPr lang="zh-CN" sz="1600" b="1" kern="1000" dirty="0">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zh-CN" sz="1600" b="1" kern="1000" dirty="0" smtClean="0">
                          <a:latin typeface="Times New Roman" panose="02020603050405020304"/>
                          <a:ea typeface="方正书宋简体"/>
                          <a:cs typeface="Times New Roman" panose="02020603050405020304"/>
                        </a:rPr>
                        <a:t>课</a:t>
                      </a:r>
                      <a:r>
                        <a:rPr lang="en-US" sz="1600" b="1" kern="1000" dirty="0" smtClean="0">
                          <a:latin typeface="Times New Roman" panose="02020603050405020304"/>
                          <a:ea typeface="方正书宋简体"/>
                          <a:cs typeface="Times New Roman" panose="02020603050405020304"/>
                        </a:rPr>
                        <a:t> </a:t>
                      </a:r>
                      <a:r>
                        <a:rPr lang="zh-CN" sz="1600" b="1" kern="1000" dirty="0" smtClean="0">
                          <a:latin typeface="Times New Roman" panose="02020603050405020304"/>
                          <a:ea typeface="方正书宋简体"/>
                          <a:cs typeface="Times New Roman" panose="02020603050405020304"/>
                        </a:rPr>
                        <a:t>程号</a:t>
                      </a:r>
                      <a:endParaRPr lang="zh-CN" sz="1600" b="1" kern="1000" dirty="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zh-CN" sz="1600" b="1" kern="1000" dirty="0">
                          <a:latin typeface="Times New Roman" panose="02020603050405020304"/>
                          <a:ea typeface="方正书宋简体"/>
                          <a:cs typeface="Times New Roman" panose="02020603050405020304"/>
                        </a:rPr>
                        <a:t>成</a:t>
                      </a:r>
                      <a:r>
                        <a:rPr lang="en-US" sz="1600" b="1" kern="1000" dirty="0">
                          <a:latin typeface="Times New Roman" panose="02020603050405020304"/>
                          <a:ea typeface="方正书宋简体"/>
                          <a:cs typeface="Times New Roman" panose="02020603050405020304"/>
                        </a:rPr>
                        <a:t>    </a:t>
                      </a:r>
                      <a:r>
                        <a:rPr lang="zh-CN" sz="1600" b="1" kern="1000" dirty="0">
                          <a:latin typeface="Times New Roman" panose="02020603050405020304"/>
                          <a:ea typeface="方正书宋简体"/>
                          <a:cs typeface="Times New Roman" panose="02020603050405020304"/>
                        </a:rPr>
                        <a:t>绩</a:t>
                      </a:r>
                      <a:endParaRPr lang="zh-CN" sz="1600" b="1" kern="1000" dirty="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0611101</a:t>
                      </a:r>
                      <a:endParaRPr lang="zh-CN" sz="1600" b="1" kern="1000">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C001</a:t>
                      </a:r>
                      <a:endParaRPr lang="zh-CN" sz="1600" b="1" kern="100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96</a:t>
                      </a:r>
                      <a:endParaRPr lang="zh-CN" sz="1600" b="1" kern="100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0611101</a:t>
                      </a:r>
                      <a:endParaRPr lang="zh-CN" sz="1600" b="1" kern="1000">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C002</a:t>
                      </a:r>
                      <a:endParaRPr lang="zh-CN" sz="1600" b="1" kern="100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80</a:t>
                      </a:r>
                      <a:endParaRPr lang="zh-CN" sz="1600" b="1" kern="100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0611101</a:t>
                      </a:r>
                      <a:endParaRPr lang="zh-CN" sz="1600" b="1" kern="1000">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C003</a:t>
                      </a:r>
                      <a:endParaRPr lang="zh-CN" sz="1600" b="1" kern="100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84</a:t>
                      </a:r>
                      <a:endParaRPr lang="zh-CN" sz="1600" b="1" kern="100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0611101</a:t>
                      </a:r>
                      <a:endParaRPr lang="zh-CN" sz="1600" b="1" kern="1000" dirty="0">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C005</a:t>
                      </a:r>
                      <a:endParaRPr lang="zh-CN" sz="1600" b="1" kern="100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62</a:t>
                      </a:r>
                      <a:endParaRPr lang="zh-CN" sz="1600" b="1" kern="100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indent="254000" algn="ctr">
                        <a:spcBef>
                          <a:spcPts val="155"/>
                        </a:spcBef>
                        <a:spcAft>
                          <a:spcPts val="155"/>
                        </a:spcAft>
                      </a:pPr>
                      <a:r>
                        <a:rPr lang="en-US" sz="1600" b="1" kern="1000" dirty="0">
                          <a:solidFill>
                            <a:schemeClr val="tx1"/>
                          </a:solidFill>
                          <a:latin typeface="Times New Roman" panose="02020603050405020304"/>
                          <a:ea typeface="方正书宋简体"/>
                          <a:cs typeface="Times New Roman" panose="02020603050405020304"/>
                        </a:rPr>
                        <a:t>0611102</a:t>
                      </a:r>
                      <a:endParaRPr lang="zh-CN" sz="1600" b="1" kern="1000" dirty="0">
                        <a:solidFill>
                          <a:schemeClr val="tx1"/>
                        </a:solidFill>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chemeClr val="tx1"/>
                          </a:solidFill>
                          <a:latin typeface="Times New Roman" panose="02020603050405020304"/>
                          <a:ea typeface="方正书宋简体"/>
                          <a:cs typeface="Times New Roman" panose="02020603050405020304"/>
                        </a:rPr>
                        <a:t>C001</a:t>
                      </a:r>
                      <a:endParaRPr lang="zh-CN" sz="1600" b="1" kern="1000" dirty="0">
                        <a:solidFill>
                          <a:schemeClr val="tx1"/>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solidFill>
                            <a:schemeClr val="tx1"/>
                          </a:solidFill>
                          <a:latin typeface="Times New Roman" panose="02020603050405020304"/>
                          <a:ea typeface="方正书宋简体"/>
                          <a:cs typeface="Times New Roman" panose="02020603050405020304"/>
                        </a:rPr>
                        <a:t>92</a:t>
                      </a:r>
                      <a:endParaRPr lang="zh-CN" sz="1600" b="1" kern="1000">
                        <a:solidFill>
                          <a:schemeClr val="tx1"/>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indent="254000" algn="ctr">
                        <a:spcBef>
                          <a:spcPts val="155"/>
                        </a:spcBef>
                        <a:spcAft>
                          <a:spcPts val="155"/>
                        </a:spcAft>
                      </a:pPr>
                      <a:r>
                        <a:rPr lang="en-US" sz="1600" b="1" kern="1000" dirty="0">
                          <a:solidFill>
                            <a:schemeClr val="tx1"/>
                          </a:solidFill>
                          <a:latin typeface="Times New Roman" panose="02020603050405020304"/>
                          <a:ea typeface="方正书宋简体"/>
                          <a:cs typeface="Times New Roman" panose="02020603050405020304"/>
                        </a:rPr>
                        <a:t>0611102</a:t>
                      </a:r>
                      <a:endParaRPr lang="zh-CN" sz="1600" b="1" kern="1000" dirty="0">
                        <a:solidFill>
                          <a:schemeClr val="tx1"/>
                        </a:solidFill>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chemeClr val="tx1"/>
                          </a:solidFill>
                          <a:latin typeface="Times New Roman" panose="02020603050405020304"/>
                          <a:ea typeface="方正书宋简体"/>
                          <a:cs typeface="Times New Roman" panose="02020603050405020304"/>
                        </a:rPr>
                        <a:t>C002</a:t>
                      </a:r>
                      <a:endParaRPr lang="zh-CN" sz="1600" b="1" kern="1000" dirty="0">
                        <a:solidFill>
                          <a:schemeClr val="tx1"/>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chemeClr val="tx1"/>
                          </a:solidFill>
                          <a:latin typeface="Times New Roman" panose="02020603050405020304"/>
                          <a:ea typeface="方正书宋简体"/>
                          <a:cs typeface="Times New Roman" panose="02020603050405020304"/>
                        </a:rPr>
                        <a:t>90</a:t>
                      </a:r>
                      <a:endParaRPr lang="zh-CN" sz="1600" b="1" kern="1000" dirty="0">
                        <a:solidFill>
                          <a:schemeClr val="tx1"/>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indent="254000" algn="ctr">
                        <a:spcBef>
                          <a:spcPts val="155"/>
                        </a:spcBef>
                        <a:spcAft>
                          <a:spcPts val="155"/>
                        </a:spcAft>
                      </a:pPr>
                      <a:r>
                        <a:rPr lang="en-US" sz="1600" b="1" kern="1000">
                          <a:solidFill>
                            <a:schemeClr val="tx1"/>
                          </a:solidFill>
                          <a:latin typeface="Times New Roman" panose="02020603050405020304"/>
                          <a:ea typeface="方正书宋简体"/>
                          <a:cs typeface="Times New Roman" panose="02020603050405020304"/>
                        </a:rPr>
                        <a:t>0611102</a:t>
                      </a:r>
                      <a:endParaRPr lang="zh-CN" sz="1600" b="1" kern="1000">
                        <a:solidFill>
                          <a:schemeClr val="tx1"/>
                        </a:solidFill>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chemeClr val="tx1"/>
                          </a:solidFill>
                          <a:latin typeface="Times New Roman" panose="02020603050405020304"/>
                          <a:ea typeface="方正书宋简体"/>
                          <a:cs typeface="Times New Roman" panose="02020603050405020304"/>
                        </a:rPr>
                        <a:t>C004</a:t>
                      </a:r>
                      <a:endParaRPr lang="zh-CN" sz="1600" b="1" kern="1000" dirty="0">
                        <a:solidFill>
                          <a:schemeClr val="tx1"/>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chemeClr val="tx1"/>
                          </a:solidFill>
                          <a:latin typeface="Times New Roman" panose="02020603050405020304"/>
                          <a:ea typeface="方正书宋简体"/>
                          <a:cs typeface="Times New Roman" panose="02020603050405020304"/>
                        </a:rPr>
                        <a:t>84</a:t>
                      </a:r>
                      <a:endParaRPr lang="zh-CN" sz="1600" b="1" kern="1000" dirty="0">
                        <a:solidFill>
                          <a:schemeClr val="tx1"/>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0621102</a:t>
                      </a:r>
                      <a:endParaRPr lang="zh-CN" sz="1600" b="1" kern="1000">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C001</a:t>
                      </a:r>
                      <a:endParaRPr lang="zh-CN" sz="1600" b="1" kern="100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76</a:t>
                      </a:r>
                      <a:endParaRPr lang="zh-CN" sz="1600" b="1" kern="1000" dirty="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973">
                <a:tc>
                  <a:txBody>
                    <a:bodyPr/>
                    <a:lstStyle/>
                    <a:p>
                      <a:pPr indent="254000" algn="ctr">
                        <a:spcBef>
                          <a:spcPts val="155"/>
                        </a:spcBef>
                        <a:spcAft>
                          <a:spcPts val="155"/>
                        </a:spcAft>
                      </a:pPr>
                      <a:r>
                        <a:rPr lang="en-US" sz="1600" b="1" kern="1000">
                          <a:latin typeface="Times New Roman" panose="02020603050405020304"/>
                          <a:ea typeface="方正书宋简体"/>
                          <a:cs typeface="Times New Roman" panose="02020603050405020304"/>
                        </a:rPr>
                        <a:t>0621102</a:t>
                      </a:r>
                      <a:endParaRPr lang="zh-CN" sz="1600" b="1" kern="1000">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C004</a:t>
                      </a:r>
                      <a:endParaRPr lang="zh-CN" sz="1600" b="1" kern="1000" dirty="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latin typeface="Times New Roman" panose="02020603050405020304"/>
                          <a:ea typeface="方正书宋简体"/>
                          <a:cs typeface="Times New Roman" panose="02020603050405020304"/>
                        </a:rPr>
                        <a:t>85</a:t>
                      </a:r>
                      <a:endParaRPr lang="zh-CN" sz="1600" b="1" kern="1000" dirty="0">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8677" name="TextBox 8"/>
          <p:cNvSpPr txBox="1"/>
          <p:nvPr/>
        </p:nvSpPr>
        <p:spPr>
          <a:xfrm>
            <a:off x="1258888" y="1557338"/>
            <a:ext cx="720725" cy="368300"/>
          </a:xfrm>
          <a:prstGeom prst="rect">
            <a:avLst/>
          </a:prstGeom>
          <a:noFill/>
          <a:ln w="9525">
            <a:noFill/>
          </a:ln>
        </p:spPr>
        <p:txBody>
          <a:bodyPr>
            <a:spAutoFit/>
          </a:bodyPr>
          <a:p>
            <a:pPr eaLnBrk="1" hangingPunct="1"/>
            <a:r>
              <a:rPr lang="zh-CN" altLang="en-US" b="1" dirty="0">
                <a:solidFill>
                  <a:srgbClr val="C00000"/>
                </a:solidFill>
                <a:latin typeface="楷体_GB2312"/>
                <a:ea typeface="楷体_GB2312"/>
              </a:rPr>
              <a:t>学生</a:t>
            </a:r>
            <a:endParaRPr lang="zh-CN" altLang="en-US" b="1" dirty="0">
              <a:solidFill>
                <a:srgbClr val="C00000"/>
              </a:solidFill>
              <a:latin typeface="楷体_GB2312"/>
              <a:ea typeface="楷体_GB2312"/>
            </a:endParaRPr>
          </a:p>
        </p:txBody>
      </p:sp>
      <p:sp>
        <p:nvSpPr>
          <p:cNvPr id="68678" name="TextBox 9"/>
          <p:cNvSpPr txBox="1"/>
          <p:nvPr/>
        </p:nvSpPr>
        <p:spPr>
          <a:xfrm>
            <a:off x="4859338" y="2781300"/>
            <a:ext cx="720725" cy="368300"/>
          </a:xfrm>
          <a:prstGeom prst="rect">
            <a:avLst/>
          </a:prstGeom>
          <a:noFill/>
          <a:ln w="9525">
            <a:noFill/>
          </a:ln>
        </p:spPr>
        <p:txBody>
          <a:bodyPr>
            <a:spAutoFit/>
          </a:bodyPr>
          <a:p>
            <a:pPr eaLnBrk="1" hangingPunct="1"/>
            <a:r>
              <a:rPr lang="zh-CN" altLang="en-US" b="1" dirty="0">
                <a:solidFill>
                  <a:srgbClr val="C00000"/>
                </a:solidFill>
                <a:latin typeface="楷体_GB2312"/>
                <a:ea typeface="楷体_GB2312"/>
              </a:rPr>
              <a:t>选课</a:t>
            </a:r>
            <a:endParaRPr lang="zh-CN" altLang="en-US" b="1" dirty="0">
              <a:solidFill>
                <a:srgbClr val="C00000"/>
              </a:solidFill>
              <a:latin typeface="楷体_GB2312"/>
              <a:ea typeface="楷体_GB2312"/>
            </a:endParaRPr>
          </a:p>
        </p:txBody>
      </p:sp>
      <p:sp>
        <p:nvSpPr>
          <p:cNvPr id="15" name="矩形 14"/>
          <p:cNvSpPr/>
          <p:nvPr/>
        </p:nvSpPr>
        <p:spPr>
          <a:xfrm>
            <a:off x="611188" y="2636838"/>
            <a:ext cx="576263" cy="144463"/>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rot="5400000">
            <a:off x="-432594" y="3825081"/>
            <a:ext cx="2232025" cy="144463"/>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右箭头 17"/>
          <p:cNvSpPr/>
          <p:nvPr/>
        </p:nvSpPr>
        <p:spPr>
          <a:xfrm>
            <a:off x="611188" y="4941888"/>
            <a:ext cx="3313113" cy="287338"/>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21" name="表格 20"/>
          <p:cNvGraphicFramePr>
            <a:graphicFrameLocks noGrp="1"/>
          </p:cNvGraphicFramePr>
          <p:nvPr/>
        </p:nvGraphicFramePr>
        <p:xfrm>
          <a:off x="971550" y="2540000"/>
          <a:ext cx="3168650" cy="274638"/>
        </p:xfrm>
        <a:graphic>
          <a:graphicData uri="http://schemas.openxmlformats.org/drawingml/2006/table">
            <a:tbl>
              <a:tblPr/>
              <a:tblGrid>
                <a:gridCol w="1210071"/>
                <a:gridCol w="1067710"/>
                <a:gridCol w="890869"/>
              </a:tblGrid>
              <a:tr h="274638">
                <a:tc>
                  <a:txBody>
                    <a:bodyPr/>
                    <a:lstStyle/>
                    <a:p>
                      <a:pPr indent="254000" algn="ctr">
                        <a:spcBef>
                          <a:spcPts val="240"/>
                        </a:spcBef>
                        <a:spcAft>
                          <a:spcPts val="240"/>
                        </a:spcAft>
                      </a:pPr>
                      <a:r>
                        <a:rPr lang="en-US" sz="1800" b="1" kern="1000" dirty="0">
                          <a:solidFill>
                            <a:srgbClr val="FF00FF"/>
                          </a:solidFill>
                          <a:latin typeface="Times New Roman" panose="02020603050405020304"/>
                          <a:ea typeface="方正书宋简体"/>
                          <a:cs typeface="Times New Roman" panose="02020603050405020304"/>
                        </a:rPr>
                        <a:t>0611102</a:t>
                      </a:r>
                      <a:endParaRPr lang="zh-CN" sz="1800" b="1" kern="1000" dirty="0">
                        <a:solidFill>
                          <a:srgbClr val="FF00FF"/>
                        </a:solidFill>
                        <a:latin typeface="Times New Roman" panose="02020603050405020304"/>
                        <a:ea typeface="方正书宋简体"/>
                        <a:cs typeface="Times New Roman" panose="02020603050405020304"/>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800" b="1" kern="1000" dirty="0">
                          <a:solidFill>
                            <a:srgbClr val="FF00FF"/>
                          </a:solidFill>
                          <a:latin typeface="Times New Roman" panose="02020603050405020304"/>
                          <a:ea typeface="方正书宋简体"/>
                          <a:cs typeface="Times New Roman" panose="02020603050405020304"/>
                        </a:rPr>
                        <a:t>刘晨</a:t>
                      </a:r>
                      <a:endParaRPr lang="zh-CN" sz="1800" b="1" kern="1000" dirty="0">
                        <a:solidFill>
                          <a:srgbClr val="FF00FF"/>
                        </a:solidFill>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endParaRPr lang="zh-CN" sz="1800" b="1" kern="1000" dirty="0">
                        <a:solidFill>
                          <a:srgbClr val="FF00FF"/>
                        </a:solidFill>
                        <a:latin typeface="Times New Roman" panose="02020603050405020304"/>
                        <a:ea typeface="方正书宋简体"/>
                        <a:cs typeface="Times New Roman" panose="02020603050405020304"/>
                      </a:endParaRPr>
                    </a:p>
                  </a:txBody>
                  <a:tcPr marL="68586" marR="6858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3" name="表格 22"/>
          <p:cNvGraphicFramePr>
            <a:graphicFrameLocks noGrp="1"/>
          </p:cNvGraphicFramePr>
          <p:nvPr/>
        </p:nvGraphicFramePr>
        <p:xfrm>
          <a:off x="4140200" y="4652963"/>
          <a:ext cx="4103688" cy="863600"/>
        </p:xfrm>
        <a:graphic>
          <a:graphicData uri="http://schemas.openxmlformats.org/drawingml/2006/table">
            <a:tbl>
              <a:tblPr/>
              <a:tblGrid>
                <a:gridCol w="1367733"/>
                <a:gridCol w="1237782"/>
                <a:gridCol w="1498173"/>
              </a:tblGrid>
              <a:tr h="287867">
                <a:tc>
                  <a:txBody>
                    <a:bodyPr/>
                    <a:lstStyle/>
                    <a:p>
                      <a:pPr indent="254000" algn="ctr">
                        <a:spcBef>
                          <a:spcPts val="155"/>
                        </a:spcBef>
                        <a:spcAft>
                          <a:spcPts val="155"/>
                        </a:spcAft>
                      </a:pPr>
                      <a:r>
                        <a:rPr lang="en-US" sz="1600" b="1" kern="1000" dirty="0">
                          <a:solidFill>
                            <a:srgbClr val="FF00FF"/>
                          </a:solidFill>
                          <a:latin typeface="Times New Roman" panose="02020603050405020304"/>
                          <a:ea typeface="方正书宋简体"/>
                          <a:cs typeface="Times New Roman" panose="02020603050405020304"/>
                        </a:rPr>
                        <a:t>0611102</a:t>
                      </a:r>
                      <a:endParaRPr lang="zh-CN" sz="1600" b="1" kern="1000" dirty="0">
                        <a:solidFill>
                          <a:srgbClr val="FF00FF"/>
                        </a:solidFill>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FF00FF"/>
                          </a:solidFill>
                          <a:latin typeface="Times New Roman" panose="02020603050405020304"/>
                          <a:ea typeface="方正书宋简体"/>
                          <a:cs typeface="Times New Roman" panose="02020603050405020304"/>
                        </a:rPr>
                        <a:t>C001</a:t>
                      </a:r>
                      <a:endParaRPr lang="zh-CN" sz="1600" b="1" kern="1000" dirty="0">
                        <a:solidFill>
                          <a:srgbClr val="FF00FF"/>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a:solidFill>
                            <a:srgbClr val="FF00FF"/>
                          </a:solidFill>
                          <a:latin typeface="Times New Roman" panose="02020603050405020304"/>
                          <a:ea typeface="方正书宋简体"/>
                          <a:cs typeface="Times New Roman" panose="02020603050405020304"/>
                        </a:rPr>
                        <a:t>92</a:t>
                      </a:r>
                      <a:endParaRPr lang="zh-CN" sz="1600" b="1" kern="1000">
                        <a:solidFill>
                          <a:srgbClr val="FF00FF"/>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867">
                <a:tc>
                  <a:txBody>
                    <a:bodyPr/>
                    <a:lstStyle/>
                    <a:p>
                      <a:pPr indent="254000" algn="ctr">
                        <a:spcBef>
                          <a:spcPts val="155"/>
                        </a:spcBef>
                        <a:spcAft>
                          <a:spcPts val="155"/>
                        </a:spcAft>
                      </a:pPr>
                      <a:r>
                        <a:rPr lang="en-US" sz="1600" b="1" kern="1000" dirty="0">
                          <a:solidFill>
                            <a:srgbClr val="FF00FF"/>
                          </a:solidFill>
                          <a:latin typeface="Times New Roman" panose="02020603050405020304"/>
                          <a:ea typeface="方正书宋简体"/>
                          <a:cs typeface="Times New Roman" panose="02020603050405020304"/>
                        </a:rPr>
                        <a:t>0611102</a:t>
                      </a:r>
                      <a:endParaRPr lang="zh-CN" sz="1600" b="1" kern="1000" dirty="0">
                        <a:solidFill>
                          <a:srgbClr val="FF00FF"/>
                        </a:solidFill>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FF00FF"/>
                          </a:solidFill>
                          <a:latin typeface="Times New Roman" panose="02020603050405020304"/>
                          <a:ea typeface="方正书宋简体"/>
                          <a:cs typeface="Times New Roman" panose="02020603050405020304"/>
                        </a:rPr>
                        <a:t>C002</a:t>
                      </a:r>
                      <a:endParaRPr lang="zh-CN" sz="1600" b="1" kern="1000" dirty="0">
                        <a:solidFill>
                          <a:srgbClr val="FF00FF"/>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FF00FF"/>
                          </a:solidFill>
                          <a:latin typeface="Times New Roman" panose="02020603050405020304"/>
                          <a:ea typeface="方正书宋简体"/>
                          <a:cs typeface="Times New Roman" panose="02020603050405020304"/>
                        </a:rPr>
                        <a:t>90</a:t>
                      </a:r>
                      <a:endParaRPr lang="zh-CN" sz="1600" b="1" kern="1000" dirty="0">
                        <a:solidFill>
                          <a:srgbClr val="FF00FF"/>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7867">
                <a:tc>
                  <a:txBody>
                    <a:bodyPr/>
                    <a:lstStyle/>
                    <a:p>
                      <a:pPr indent="254000" algn="ctr">
                        <a:spcBef>
                          <a:spcPts val="155"/>
                        </a:spcBef>
                        <a:spcAft>
                          <a:spcPts val="155"/>
                        </a:spcAft>
                      </a:pPr>
                      <a:r>
                        <a:rPr lang="en-US" sz="1600" b="1" kern="1000">
                          <a:solidFill>
                            <a:srgbClr val="FF00FF"/>
                          </a:solidFill>
                          <a:latin typeface="Times New Roman" panose="02020603050405020304"/>
                          <a:ea typeface="方正书宋简体"/>
                          <a:cs typeface="Times New Roman" panose="02020603050405020304"/>
                        </a:rPr>
                        <a:t>0611102</a:t>
                      </a:r>
                      <a:endParaRPr lang="zh-CN" sz="1600" b="1" kern="1000">
                        <a:solidFill>
                          <a:srgbClr val="FF00FF"/>
                        </a:solidFill>
                        <a:latin typeface="Times New Roman" panose="02020603050405020304"/>
                        <a:ea typeface="方正书宋简体"/>
                        <a:cs typeface="Times New Roman" panose="02020603050405020304"/>
                      </a:endParaRPr>
                    </a:p>
                  </a:txBody>
                  <a:tcPr marL="68567" marR="68567"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FF00FF"/>
                          </a:solidFill>
                          <a:latin typeface="Times New Roman" panose="02020603050405020304"/>
                          <a:ea typeface="方正书宋简体"/>
                          <a:cs typeface="Times New Roman" panose="02020603050405020304"/>
                        </a:rPr>
                        <a:t>C004</a:t>
                      </a:r>
                      <a:endParaRPr lang="zh-CN" sz="1600" b="1" kern="1000" dirty="0">
                        <a:solidFill>
                          <a:srgbClr val="FF00FF"/>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155"/>
                        </a:spcBef>
                        <a:spcAft>
                          <a:spcPts val="155"/>
                        </a:spcAft>
                      </a:pPr>
                      <a:r>
                        <a:rPr lang="en-US" sz="1600" b="1" kern="1000" dirty="0">
                          <a:solidFill>
                            <a:srgbClr val="FF00FF"/>
                          </a:solidFill>
                          <a:latin typeface="Times New Roman" panose="02020603050405020304"/>
                          <a:ea typeface="方正书宋简体"/>
                          <a:cs typeface="Times New Roman" panose="02020603050405020304"/>
                        </a:rPr>
                        <a:t>84</a:t>
                      </a:r>
                      <a:endParaRPr lang="zh-CN" sz="1600" b="1" kern="1000" dirty="0">
                        <a:solidFill>
                          <a:srgbClr val="FF00FF"/>
                        </a:solidFill>
                        <a:latin typeface="Times New Roman" panose="02020603050405020304"/>
                        <a:ea typeface="方正书宋简体"/>
                        <a:cs typeface="Times New Roman" panose="02020603050405020304"/>
                      </a:endParaRPr>
                    </a:p>
                  </a:txBody>
                  <a:tcPr marL="68567" marR="68567"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8707" name="灯片编号占位符 1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000" fill="hold"/>
                                        <p:tgtEl>
                                          <p:spTgt spid="15"/>
                                        </p:tgtEl>
                                        <p:attrNameLst>
                                          <p:attrName>ppt_w</p:attrName>
                                        </p:attrNameLst>
                                      </p:cBhvr>
                                      <p:tavLst>
                                        <p:tav tm="0">
                                          <p:val>
                                            <p:strVal val="#ppt_w*0.70"/>
                                          </p:val>
                                        </p:tav>
                                        <p:tav tm="100000">
                                          <p:val>
                                            <p:strVal val="#ppt_w"/>
                                          </p:val>
                                        </p:tav>
                                      </p:tavLst>
                                    </p:anim>
                                    <p:anim calcmode="lin" valueType="num">
                                      <p:cBhvr>
                                        <p:cTn id="13" dur="1000" fill="hold"/>
                                        <p:tgtEl>
                                          <p:spTgt spid="15"/>
                                        </p:tgtEl>
                                        <p:attrNameLst>
                                          <p:attrName>ppt_h</p:attrName>
                                        </p:attrNameLst>
                                      </p:cBhvr>
                                      <p:tavLst>
                                        <p:tav tm="0">
                                          <p:val>
                                            <p:strVal val="#ppt_h"/>
                                          </p:val>
                                        </p:tav>
                                        <p:tav tm="100000">
                                          <p:val>
                                            <p:strVal val="#ppt_h"/>
                                          </p:val>
                                        </p:tav>
                                      </p:tavLst>
                                    </p:anim>
                                    <p:animEffect transition="in" filter="fade">
                                      <p:cBhvr>
                                        <p:cTn id="14" dur="1000"/>
                                        <p:tgtEl>
                                          <p:spTgt spid="15"/>
                                        </p:tgtEl>
                                      </p:cBhvr>
                                    </p:animEffect>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55"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ppt_w</p:attrName>
                                        </p:attrNameLst>
                                      </p:cBhvr>
                                      <p:tavLst>
                                        <p:tav tm="0">
                                          <p:val>
                                            <p:strVal val="#ppt_w*0.70"/>
                                          </p:val>
                                        </p:tav>
                                        <p:tav tm="100000">
                                          <p:val>
                                            <p:strVal val="#ppt_w"/>
                                          </p:val>
                                        </p:tav>
                                      </p:tavLst>
                                    </p:anim>
                                    <p:anim calcmode="lin" valueType="num">
                                      <p:cBhvr>
                                        <p:cTn id="25" dur="1000" fill="hold"/>
                                        <p:tgtEl>
                                          <p:spTgt spid="18"/>
                                        </p:tgtEl>
                                        <p:attrNameLst>
                                          <p:attrName>ppt_h</p:attrName>
                                        </p:attrNameLst>
                                      </p:cBhvr>
                                      <p:tavLst>
                                        <p:tav tm="0">
                                          <p:val>
                                            <p:strVal val="#ppt_h"/>
                                          </p:val>
                                        </p:tav>
                                        <p:tav tm="100000">
                                          <p:val>
                                            <p:strVal val="#ppt_h"/>
                                          </p:val>
                                        </p:tav>
                                      </p:tavLst>
                                    </p:anim>
                                    <p:animEffect transition="in" filter="fade">
                                      <p:cBhvr>
                                        <p:cTn id="26" dur="1000"/>
                                        <p:tgtEl>
                                          <p:spTgt spid="18"/>
                                        </p:tgtEl>
                                      </p:cBhvr>
                                    </p:animEffect>
                                  </p:childTnLst>
                                </p:cTn>
                              </p:par>
                            </p:childTnLst>
                          </p:cTn>
                        </p:par>
                        <p:par>
                          <p:cTn id="27" fill="hold">
                            <p:stCondLst>
                              <p:cond delay="3000"/>
                            </p:stCondLst>
                            <p:childTnLst>
                              <p:par>
                                <p:cTn id="28" presetID="55"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1000" fill="hold"/>
                                        <p:tgtEl>
                                          <p:spTgt spid="23"/>
                                        </p:tgtEl>
                                        <p:attrNameLst>
                                          <p:attrName>ppt_w</p:attrName>
                                        </p:attrNameLst>
                                      </p:cBhvr>
                                      <p:tavLst>
                                        <p:tav tm="0">
                                          <p:val>
                                            <p:strVal val="#ppt_w*0.70"/>
                                          </p:val>
                                        </p:tav>
                                        <p:tav tm="100000">
                                          <p:val>
                                            <p:strVal val="#ppt_w"/>
                                          </p:val>
                                        </p:tav>
                                      </p:tavLst>
                                    </p:anim>
                                    <p:anim calcmode="lin" valueType="num">
                                      <p:cBhvr>
                                        <p:cTn id="31" dur="1000" fill="hold"/>
                                        <p:tgtEl>
                                          <p:spTgt spid="23"/>
                                        </p:tgtEl>
                                        <p:attrNameLst>
                                          <p:attrName>ppt_h</p:attrName>
                                        </p:attrNameLst>
                                      </p:cBhvr>
                                      <p:tavLst>
                                        <p:tav tm="0">
                                          <p:val>
                                            <p:strVal val="#ppt_h"/>
                                          </p:val>
                                        </p:tav>
                                        <p:tav tm="100000">
                                          <p:val>
                                            <p:strVal val="#ppt_h"/>
                                          </p:val>
                                        </p:tav>
                                      </p:tavLst>
                                    </p:anim>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关系模型好处</a:t>
            </a:r>
            <a:endParaRPr lang="zh-CN" altLang="en-US" dirty="0">
              <a:solidFill>
                <a:srgbClr val="0000FF"/>
              </a:solidFill>
              <a:latin typeface="楷体_GB2312"/>
              <a:ea typeface="楷体_GB2312"/>
              <a:cs typeface="+mj-cs"/>
            </a:endParaRPr>
          </a:p>
        </p:txBody>
      </p:sp>
      <p:sp>
        <p:nvSpPr>
          <p:cNvPr id="7065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关系数据模型易于设计、实现、维护和使用，</a:t>
            </a:r>
            <a:endParaRPr lang="en-US" altLang="zh-CN" dirty="0">
              <a:latin typeface="仿宋_GB2312"/>
              <a:ea typeface="仿宋_GB2312"/>
              <a:cs typeface="+mn-cs"/>
            </a:endParaRPr>
          </a:p>
          <a:p>
            <a:pPr/>
            <a:r>
              <a:rPr lang="zh-CN" altLang="zh-CN" dirty="0">
                <a:latin typeface="仿宋_GB2312"/>
                <a:ea typeface="仿宋_GB2312"/>
                <a:cs typeface="+mn-cs"/>
              </a:rPr>
              <a:t>它与层次数据模型和网状数据模型的最根本区别是，关系数据模型不依赖于导航式的数据访问系统，数据结构的变化不会影响对数据的访问。</a:t>
            </a:r>
            <a:endParaRPr lang="zh-CN" altLang="en-US" dirty="0">
              <a:latin typeface="仿宋_GB2312"/>
              <a:ea typeface="仿宋_GB2312"/>
              <a:cs typeface="+mn-cs"/>
            </a:endParaRPr>
          </a:p>
        </p:txBody>
      </p:sp>
      <p:sp>
        <p:nvSpPr>
          <p:cNvPr id="706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动作按钮: 后退或前一项 5">
            <a:hlinkClick r:id="rId1" action="ppaction://hlinksldjump" highlightClick="1"/>
          </p:cNvPr>
          <p:cNvSpPr/>
          <p:nvPr/>
        </p:nvSpPr>
        <p:spPr>
          <a:xfrm>
            <a:off x="7092950" y="6308725"/>
            <a:ext cx="863600"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662"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2.5  </a:t>
            </a:r>
            <a:r>
              <a:rPr lang="zh-CN" altLang="zh-CN" dirty="0">
                <a:solidFill>
                  <a:srgbClr val="0000FF"/>
                </a:solidFill>
                <a:latin typeface="楷体_GB2312"/>
                <a:ea typeface="楷体_GB2312"/>
                <a:cs typeface="+mj-cs"/>
              </a:rPr>
              <a:t>数据库结构</a:t>
            </a:r>
            <a:endParaRPr lang="zh-CN" altLang="en-US" dirty="0">
              <a:solidFill>
                <a:srgbClr val="0000FF"/>
              </a:solidFill>
              <a:latin typeface="楷体_GB2312"/>
              <a:ea typeface="楷体_GB2312"/>
              <a:cs typeface="+mj-cs"/>
            </a:endParaRPr>
          </a:p>
        </p:txBody>
      </p:sp>
      <p:sp>
        <p:nvSpPr>
          <p:cNvPr id="71683" name="内容占位符 2"/>
          <p:cNvSpPr>
            <a:spLocks noGrp="1"/>
          </p:cNvSpPr>
          <p:nvPr>
            <p:ph idx="1"/>
          </p:nvPr>
        </p:nvSpPr>
        <p:spPr>
          <a:ln/>
        </p:spPr>
        <p:txBody>
          <a:bodyPr vert="horz" wrap="square" lIns="91440" tIns="45720" rIns="91440" bIns="45720" anchor="t"/>
          <a:p>
            <a:pPr/>
            <a:r>
              <a:rPr lang="en-US" altLang="zh-CN" dirty="0">
                <a:latin typeface="仿宋_GB2312"/>
                <a:ea typeface="仿宋_GB2312"/>
                <a:cs typeface="+mn-cs"/>
              </a:rPr>
              <a:t>2.5.1 </a:t>
            </a:r>
            <a:r>
              <a:rPr lang="zh-CN" altLang="zh-CN" dirty="0">
                <a:latin typeface="仿宋_GB2312"/>
                <a:ea typeface="仿宋_GB2312"/>
                <a:cs typeface="+mn-cs"/>
              </a:rPr>
              <a:t>模式的基本概念</a:t>
            </a:r>
            <a:endParaRPr lang="en-US" altLang="zh-CN" dirty="0">
              <a:latin typeface="仿宋_GB2312"/>
              <a:ea typeface="仿宋_GB2312"/>
              <a:cs typeface="+mn-cs"/>
            </a:endParaRPr>
          </a:p>
          <a:p>
            <a:pPr/>
            <a:r>
              <a:rPr lang="en-US" altLang="zh-CN" dirty="0">
                <a:latin typeface="仿宋_GB2312"/>
                <a:ea typeface="仿宋_GB2312"/>
                <a:cs typeface="+mn-cs"/>
              </a:rPr>
              <a:t>2.5.2 </a:t>
            </a:r>
            <a:r>
              <a:rPr lang="zh-CN" altLang="zh-CN" dirty="0">
                <a:latin typeface="仿宋_GB2312"/>
                <a:ea typeface="仿宋_GB2312"/>
                <a:cs typeface="+mn-cs"/>
              </a:rPr>
              <a:t>三级模式结构</a:t>
            </a:r>
            <a:endParaRPr lang="en-US" altLang="zh-CN" dirty="0">
              <a:latin typeface="仿宋_GB2312"/>
              <a:ea typeface="仿宋_GB2312"/>
              <a:cs typeface="+mn-cs"/>
            </a:endParaRPr>
          </a:p>
          <a:p>
            <a:pPr/>
            <a:r>
              <a:rPr lang="en-US" altLang="zh-CN" dirty="0">
                <a:latin typeface="仿宋_GB2312"/>
                <a:ea typeface="仿宋_GB2312"/>
                <a:cs typeface="+mn-cs"/>
              </a:rPr>
              <a:t>2.5.3 </a:t>
            </a:r>
            <a:r>
              <a:rPr lang="zh-CN" altLang="zh-CN" dirty="0">
                <a:latin typeface="仿宋_GB2312"/>
                <a:ea typeface="仿宋_GB2312"/>
                <a:cs typeface="+mn-cs"/>
              </a:rPr>
              <a:t>模式映像与数据独立性</a:t>
            </a:r>
            <a:endParaRPr lang="zh-CN" altLang="en-US" dirty="0">
              <a:latin typeface="仿宋_GB2312"/>
              <a:ea typeface="仿宋_GB2312"/>
              <a:cs typeface="+mn-cs"/>
            </a:endParaRPr>
          </a:p>
        </p:txBody>
      </p:sp>
      <p:sp>
        <p:nvSpPr>
          <p:cNvPr id="716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1685"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概述</a:t>
            </a:r>
            <a:endParaRPr lang="zh-CN" altLang="en-US" dirty="0">
              <a:solidFill>
                <a:srgbClr val="0000FF"/>
              </a:solidFill>
              <a:latin typeface="楷体_GB2312"/>
              <a:ea typeface="楷体_GB2312"/>
              <a:cs typeface="+mj-cs"/>
            </a:endParaRPr>
          </a:p>
        </p:txBody>
      </p:sp>
      <p:sp>
        <p:nvSpPr>
          <p:cNvPr id="72707" name="内容占位符 2"/>
          <p:cNvSpPr>
            <a:spLocks noGrp="1"/>
          </p:cNvSpPr>
          <p:nvPr>
            <p:ph idx="1"/>
          </p:nvPr>
        </p:nvSpPr>
        <p:spPr>
          <a:xfrm>
            <a:off x="566738" y="1341438"/>
            <a:ext cx="8001000" cy="4751387"/>
          </a:xfrm>
          <a:ln/>
        </p:spPr>
        <p:txBody>
          <a:bodyPr vert="horz" wrap="square" lIns="91440" tIns="45720" rIns="91440" bIns="45720" anchor="t"/>
          <a:p>
            <a:pPr/>
            <a:r>
              <a:rPr lang="zh-CN" altLang="zh-CN" sz="3200" dirty="0">
                <a:latin typeface="仿宋_GB2312"/>
                <a:ea typeface="仿宋_GB2312"/>
                <a:cs typeface="+mn-cs"/>
              </a:rPr>
              <a:t>考察数据库结构有不同的层次或不同的角度。</a:t>
            </a:r>
            <a:endParaRPr lang="zh-CN" altLang="zh-CN" sz="3200" dirty="0">
              <a:latin typeface="仿宋_GB2312"/>
              <a:ea typeface="仿宋_GB2312"/>
              <a:cs typeface="+mn-cs"/>
            </a:endParaRPr>
          </a:p>
          <a:p>
            <a:pPr lvl="1"/>
            <a:r>
              <a:rPr lang="zh-CN" altLang="zh-CN" sz="2800" dirty="0">
                <a:latin typeface="仿宋_GB2312"/>
                <a:ea typeface="仿宋_GB2312"/>
              </a:rPr>
              <a:t>从</a:t>
            </a:r>
            <a:r>
              <a:rPr lang="zh-CN" altLang="zh-CN" sz="2800" dirty="0">
                <a:solidFill>
                  <a:srgbClr val="FF0000"/>
                </a:solidFill>
                <a:latin typeface="仿宋_GB2312"/>
                <a:ea typeface="仿宋_GB2312"/>
              </a:rPr>
              <a:t>数据库管理角度</a:t>
            </a:r>
            <a:r>
              <a:rPr lang="zh-CN" altLang="zh-CN" sz="2800" dirty="0">
                <a:latin typeface="仿宋_GB2312"/>
                <a:ea typeface="仿宋_GB2312"/>
              </a:rPr>
              <a:t>看，数据库通常采用三级模式结构。这是数据库管理系统内部的系统结构。</a:t>
            </a:r>
            <a:endParaRPr lang="zh-CN" altLang="zh-CN" sz="2800" dirty="0">
              <a:latin typeface="仿宋_GB2312"/>
              <a:ea typeface="仿宋_GB2312"/>
            </a:endParaRPr>
          </a:p>
          <a:p>
            <a:pPr lvl="1"/>
            <a:r>
              <a:rPr lang="zh-CN" altLang="zh-CN" sz="2800" dirty="0">
                <a:latin typeface="仿宋_GB2312"/>
                <a:ea typeface="仿宋_GB2312"/>
              </a:rPr>
              <a:t>从</a:t>
            </a:r>
            <a:r>
              <a:rPr lang="zh-CN" altLang="zh-CN" sz="2800" dirty="0">
                <a:solidFill>
                  <a:srgbClr val="FF0000"/>
                </a:solidFill>
                <a:latin typeface="仿宋_GB2312"/>
                <a:ea typeface="仿宋_GB2312"/>
              </a:rPr>
              <a:t>数据库最终用户角度</a:t>
            </a:r>
            <a:r>
              <a:rPr lang="zh-CN" altLang="zh-CN" sz="2800" dirty="0">
                <a:latin typeface="仿宋_GB2312"/>
                <a:ea typeface="仿宋_GB2312"/>
              </a:rPr>
              <a:t>看，数据库的结构分为集中式结构、文件服务器结构、客户</a:t>
            </a:r>
            <a:r>
              <a:rPr lang="en-US" altLang="zh-CN" sz="2800" dirty="0">
                <a:latin typeface="仿宋_GB2312"/>
                <a:ea typeface="仿宋_GB2312"/>
              </a:rPr>
              <a:t>/</a:t>
            </a:r>
            <a:r>
              <a:rPr lang="zh-CN" altLang="zh-CN" sz="2800" dirty="0">
                <a:latin typeface="仿宋_GB2312"/>
                <a:ea typeface="仿宋_GB2312"/>
              </a:rPr>
              <a:t>服务器结构等。这是数据库的外部结构。</a:t>
            </a:r>
            <a:endParaRPr lang="zh-CN" altLang="zh-CN" sz="2800" dirty="0">
              <a:latin typeface="仿宋_GB2312"/>
              <a:ea typeface="仿宋_GB2312"/>
            </a:endParaRPr>
          </a:p>
          <a:p>
            <a:pPr/>
            <a:r>
              <a:rPr lang="zh-CN" altLang="zh-CN" sz="3200" dirty="0">
                <a:latin typeface="仿宋_GB2312"/>
                <a:ea typeface="仿宋_GB2312"/>
                <a:cs typeface="+mn-cs"/>
              </a:rPr>
              <a:t>本节我们讨论数据库的</a:t>
            </a:r>
            <a:r>
              <a:rPr lang="zh-CN" altLang="zh-CN" sz="3200" dirty="0">
                <a:solidFill>
                  <a:srgbClr val="0000FF"/>
                </a:solidFill>
                <a:latin typeface="仿宋_GB2312"/>
                <a:ea typeface="仿宋_GB2312"/>
                <a:cs typeface="+mn-cs"/>
              </a:rPr>
              <a:t>内部结构</a:t>
            </a:r>
            <a:r>
              <a:rPr lang="zh-CN" altLang="zh-CN" sz="3200" dirty="0">
                <a:latin typeface="仿宋_GB2312"/>
                <a:ea typeface="仿宋_GB2312"/>
                <a:cs typeface="+mn-cs"/>
              </a:rPr>
              <a:t>。</a:t>
            </a:r>
            <a:endParaRPr lang="zh-CN" altLang="en-US" sz="3200" dirty="0">
              <a:latin typeface="仿宋_GB2312"/>
              <a:ea typeface="仿宋_GB2312"/>
              <a:cs typeface="+mn-cs"/>
            </a:endParaRPr>
          </a:p>
        </p:txBody>
      </p:sp>
      <p:sp>
        <p:nvSpPr>
          <p:cNvPr id="7270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270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数据的静态特征</a:t>
            </a:r>
            <a:endParaRPr lang="zh-CN" altLang="en-US" dirty="0">
              <a:solidFill>
                <a:srgbClr val="0000FF"/>
              </a:solidFill>
              <a:latin typeface="楷体_GB2312"/>
              <a:ea typeface="楷体_GB2312"/>
              <a:cs typeface="+mj-cs"/>
            </a:endParaRPr>
          </a:p>
        </p:txBody>
      </p:sp>
      <p:sp>
        <p:nvSpPr>
          <p:cNvPr id="1843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数据的</a:t>
            </a:r>
            <a:r>
              <a:rPr lang="zh-CN" altLang="zh-CN" dirty="0">
                <a:solidFill>
                  <a:srgbClr val="FF0000"/>
                </a:solidFill>
                <a:latin typeface="仿宋_GB2312"/>
                <a:ea typeface="仿宋_GB2312"/>
                <a:cs typeface="+mn-cs"/>
              </a:rPr>
              <a:t>基本结构</a:t>
            </a:r>
            <a:endParaRPr lang="en-US" altLang="zh-CN" dirty="0">
              <a:solidFill>
                <a:srgbClr val="FF0000"/>
              </a:solidFill>
              <a:latin typeface="仿宋_GB2312"/>
              <a:ea typeface="仿宋_GB2312"/>
              <a:cs typeface="+mn-cs"/>
            </a:endParaRPr>
          </a:p>
          <a:p>
            <a:pPr lvl="1"/>
            <a:r>
              <a:rPr lang="zh-CN" altLang="zh-CN" dirty="0">
                <a:latin typeface="仿宋_GB2312"/>
                <a:ea typeface="仿宋_GB2312"/>
              </a:rPr>
              <a:t>学生</a:t>
            </a:r>
            <a:r>
              <a:rPr lang="zh-CN" altLang="en-US" dirty="0">
                <a:latin typeface="仿宋_GB2312"/>
                <a:ea typeface="仿宋_GB2312"/>
              </a:rPr>
              <a:t>的</a:t>
            </a:r>
            <a:r>
              <a:rPr lang="zh-CN" altLang="zh-CN" dirty="0">
                <a:latin typeface="仿宋_GB2312"/>
                <a:ea typeface="仿宋_GB2312"/>
              </a:rPr>
              <a:t>学号、姓名、性别、出生日期</a:t>
            </a:r>
            <a:endParaRPr lang="en-US" altLang="zh-CN" dirty="0">
              <a:latin typeface="仿宋_GB2312"/>
              <a:ea typeface="仿宋_GB2312"/>
            </a:endParaRPr>
          </a:p>
          <a:p>
            <a:pPr/>
            <a:r>
              <a:rPr lang="zh-CN" altLang="zh-CN" dirty="0">
                <a:latin typeface="仿宋_GB2312"/>
                <a:ea typeface="仿宋_GB2312"/>
                <a:cs typeface="+mn-cs"/>
              </a:rPr>
              <a:t>数据</a:t>
            </a:r>
            <a:r>
              <a:rPr lang="zh-CN" altLang="en-US" dirty="0">
                <a:latin typeface="仿宋_GB2312"/>
                <a:ea typeface="仿宋_GB2312"/>
                <a:cs typeface="+mn-cs"/>
              </a:rPr>
              <a:t>的</a:t>
            </a:r>
            <a:r>
              <a:rPr lang="zh-CN" altLang="zh-CN" dirty="0">
                <a:latin typeface="仿宋_GB2312"/>
                <a:ea typeface="仿宋_GB2312"/>
                <a:cs typeface="+mn-cs"/>
              </a:rPr>
              <a:t>取值范围</a:t>
            </a:r>
            <a:r>
              <a:rPr lang="zh-CN" altLang="zh-CN" dirty="0">
                <a:solidFill>
                  <a:srgbClr val="FF0000"/>
                </a:solidFill>
                <a:latin typeface="仿宋_GB2312"/>
                <a:ea typeface="仿宋_GB2312"/>
                <a:cs typeface="+mn-cs"/>
              </a:rPr>
              <a:t>约束</a:t>
            </a:r>
            <a:endParaRPr lang="en-US" altLang="zh-CN" dirty="0">
              <a:solidFill>
                <a:srgbClr val="FF0000"/>
              </a:solidFill>
              <a:latin typeface="仿宋_GB2312"/>
              <a:ea typeface="仿宋_GB2312"/>
              <a:cs typeface="+mn-cs"/>
            </a:endParaRPr>
          </a:p>
          <a:p>
            <a:pPr lvl="1"/>
            <a:r>
              <a:rPr lang="zh-CN" altLang="zh-CN" dirty="0">
                <a:latin typeface="仿宋_GB2312"/>
                <a:ea typeface="仿宋_GB2312"/>
              </a:rPr>
              <a:t>考试成绩在</a:t>
            </a:r>
            <a:r>
              <a:rPr lang="en-US" altLang="zh-CN" dirty="0">
                <a:latin typeface="仿宋_GB2312"/>
                <a:ea typeface="仿宋_GB2312"/>
              </a:rPr>
              <a:t>0</a:t>
            </a:r>
            <a:r>
              <a:rPr lang="zh-CN" altLang="zh-CN" dirty="0">
                <a:latin typeface="仿宋_GB2312"/>
                <a:ea typeface="仿宋_GB2312"/>
              </a:rPr>
              <a:t>～</a:t>
            </a:r>
            <a:r>
              <a:rPr lang="en-US" altLang="zh-CN" dirty="0">
                <a:latin typeface="仿宋_GB2312"/>
                <a:ea typeface="仿宋_GB2312"/>
              </a:rPr>
              <a:t>100</a:t>
            </a:r>
            <a:r>
              <a:rPr lang="zh-CN" altLang="zh-CN" dirty="0">
                <a:latin typeface="仿宋_GB2312"/>
                <a:ea typeface="仿宋_GB2312"/>
              </a:rPr>
              <a:t>分之间</a:t>
            </a:r>
            <a:endParaRPr lang="zh-CN" altLang="en-US" dirty="0">
              <a:solidFill>
                <a:srgbClr val="FF0000"/>
              </a:solidFill>
              <a:latin typeface="仿宋_GB2312"/>
              <a:ea typeface="仿宋_GB2312"/>
            </a:endParaRPr>
          </a:p>
        </p:txBody>
      </p:sp>
      <p:sp>
        <p:nvSpPr>
          <p:cNvPr id="174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741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435">
                                            <p:txEl>
                                              <p:charRg st="0" end="8"/>
                                            </p:txEl>
                                          </p:spTgt>
                                        </p:tgtEl>
                                        <p:attrNameLst>
                                          <p:attrName>style.visibility</p:attrName>
                                        </p:attrNameLst>
                                      </p:cBhvr>
                                      <p:to>
                                        <p:strVal val="visible"/>
                                      </p:to>
                                    </p:set>
                                    <p:animEffect transition="in" filter="blinds(horizontal)">
                                      <p:cBhvr>
                                        <p:cTn id="7" dur="500"/>
                                        <p:tgtEl>
                                          <p:spTgt spid="18435">
                                            <p:txEl>
                                              <p:charRg st="0" end="8"/>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8435">
                                            <p:txEl>
                                              <p:charRg st="8" end="25"/>
                                            </p:txEl>
                                          </p:spTgt>
                                        </p:tgtEl>
                                        <p:attrNameLst>
                                          <p:attrName>style.visibility</p:attrName>
                                        </p:attrNameLst>
                                      </p:cBhvr>
                                      <p:to>
                                        <p:strVal val="visible"/>
                                      </p:to>
                                    </p:set>
                                    <p:animEffect transition="in" filter="blinds(horizontal)">
                                      <p:cBhvr>
                                        <p:cTn id="11" dur="500"/>
                                        <p:tgtEl>
                                          <p:spTgt spid="18435">
                                            <p:txEl>
                                              <p:charRg st="8" end="25"/>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8435">
                                            <p:txEl>
                                              <p:charRg st="25" end="35"/>
                                            </p:txEl>
                                          </p:spTgt>
                                        </p:tgtEl>
                                        <p:attrNameLst>
                                          <p:attrName>style.visibility</p:attrName>
                                        </p:attrNameLst>
                                      </p:cBhvr>
                                      <p:to>
                                        <p:strVal val="visible"/>
                                      </p:to>
                                    </p:set>
                                    <p:animEffect transition="in" filter="blinds(horizontal)">
                                      <p:cBhvr>
                                        <p:cTn id="15" dur="500"/>
                                        <p:tgtEl>
                                          <p:spTgt spid="18435">
                                            <p:txEl>
                                              <p:charRg st="25" end="3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8435">
                                            <p:txEl>
                                              <p:charRg st="35" end="49"/>
                                            </p:txEl>
                                          </p:spTgt>
                                        </p:tgtEl>
                                        <p:attrNameLst>
                                          <p:attrName>style.visibility</p:attrName>
                                        </p:attrNameLst>
                                      </p:cBhvr>
                                      <p:to>
                                        <p:strVal val="visible"/>
                                      </p:to>
                                    </p:set>
                                    <p:animEffect transition="in" filter="blinds(horizontal)">
                                      <p:cBhvr>
                                        <p:cTn id="19" dur="500"/>
                                        <p:tgtEl>
                                          <p:spTgt spid="18435">
                                            <p:txEl>
                                              <p:charRg st="35"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2.5.1 </a:t>
            </a:r>
            <a:r>
              <a:rPr lang="zh-CN" altLang="zh-CN" dirty="0">
                <a:solidFill>
                  <a:srgbClr val="0000FF"/>
                </a:solidFill>
                <a:latin typeface="楷体_GB2312"/>
                <a:ea typeface="楷体_GB2312"/>
                <a:cs typeface="+mj-cs"/>
              </a:rPr>
              <a:t>模式的基本概念</a:t>
            </a:r>
            <a:endParaRPr lang="zh-CN" altLang="en-US" dirty="0">
              <a:solidFill>
                <a:srgbClr val="0000FF"/>
              </a:solidFill>
              <a:latin typeface="楷体_GB2312"/>
              <a:ea typeface="楷体_GB2312"/>
              <a:cs typeface="+mj-cs"/>
            </a:endParaRPr>
          </a:p>
        </p:txBody>
      </p:sp>
      <p:sp>
        <p:nvSpPr>
          <p:cNvPr id="73731" name="内容占位符 2"/>
          <p:cNvSpPr>
            <a:spLocks noGrp="1"/>
          </p:cNvSpPr>
          <p:nvPr>
            <p:ph idx="1"/>
          </p:nvPr>
        </p:nvSpPr>
        <p:spPr>
          <a:ln/>
        </p:spPr>
        <p:txBody>
          <a:bodyPr vert="horz" wrap="square" lIns="91440" tIns="45720" rIns="91440" bIns="45720" anchor="t"/>
          <a:p>
            <a:pPr/>
            <a:r>
              <a:rPr lang="zh-CN" altLang="zh-CN" dirty="0">
                <a:solidFill>
                  <a:srgbClr val="FF0000"/>
                </a:solidFill>
                <a:latin typeface="仿宋_GB2312"/>
                <a:ea typeface="仿宋_GB2312"/>
                <a:cs typeface="+mn-cs"/>
              </a:rPr>
              <a:t>数据模型</a:t>
            </a:r>
            <a:r>
              <a:rPr lang="zh-CN" altLang="zh-CN" dirty="0">
                <a:latin typeface="仿宋_GB2312"/>
                <a:ea typeface="仿宋_GB2312"/>
                <a:cs typeface="+mn-cs"/>
              </a:rPr>
              <a:t>（组织层数据模型）是描述数据的组织形式，</a:t>
            </a:r>
            <a:endParaRPr lang="en-US" altLang="zh-CN" dirty="0">
              <a:latin typeface="仿宋_GB2312"/>
              <a:ea typeface="仿宋_GB2312"/>
              <a:cs typeface="+mn-cs"/>
            </a:endParaRPr>
          </a:p>
          <a:p>
            <a:pPr/>
            <a:r>
              <a:rPr lang="zh-CN" altLang="zh-CN" dirty="0">
                <a:solidFill>
                  <a:srgbClr val="FF0000"/>
                </a:solidFill>
                <a:latin typeface="仿宋_GB2312"/>
                <a:ea typeface="仿宋_GB2312"/>
                <a:cs typeface="+mn-cs"/>
              </a:rPr>
              <a:t>模式</a:t>
            </a:r>
            <a:r>
              <a:rPr lang="zh-CN" altLang="zh-CN" dirty="0">
                <a:latin typeface="仿宋_GB2312"/>
                <a:ea typeface="仿宋_GB2312"/>
                <a:cs typeface="+mn-cs"/>
              </a:rPr>
              <a:t>是用给定的数据模型对具体数据的描述。</a:t>
            </a:r>
            <a:endParaRPr lang="en-US" altLang="zh-CN" dirty="0">
              <a:latin typeface="仿宋_GB2312"/>
              <a:ea typeface="仿宋_GB2312"/>
              <a:cs typeface="+mn-cs"/>
            </a:endParaRPr>
          </a:p>
          <a:p>
            <a:pPr/>
            <a:r>
              <a:rPr lang="zh-CN" altLang="zh-CN" dirty="0">
                <a:latin typeface="仿宋_GB2312"/>
                <a:ea typeface="仿宋_GB2312"/>
                <a:cs typeface="+mn-cs"/>
              </a:rPr>
              <a:t>就像用某一种编程语言编写具体应用程序一样</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7373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373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模式的基本概念</a:t>
            </a:r>
            <a:endParaRPr lang="zh-CN" altLang="en-US" dirty="0">
              <a:solidFill>
                <a:srgbClr val="0000FF"/>
              </a:solidFill>
              <a:latin typeface="楷体_GB2312"/>
              <a:ea typeface="楷体_GB2312"/>
              <a:cs typeface="+mj-cs"/>
            </a:endParaRPr>
          </a:p>
        </p:txBody>
      </p:sp>
      <p:sp>
        <p:nvSpPr>
          <p:cNvPr id="74755" name="内容占位符 2"/>
          <p:cNvSpPr>
            <a:spLocks noGrp="1"/>
          </p:cNvSpPr>
          <p:nvPr>
            <p:ph idx="1"/>
          </p:nvPr>
        </p:nvSpPr>
        <p:spPr>
          <a:xfrm>
            <a:off x="566738" y="1341438"/>
            <a:ext cx="8001000" cy="4751387"/>
          </a:xfrm>
          <a:ln/>
        </p:spPr>
        <p:txBody>
          <a:bodyPr vert="horz" wrap="square" lIns="91440" tIns="45720" rIns="91440" bIns="45720" anchor="t"/>
          <a:p>
            <a:pPr/>
            <a:r>
              <a:rPr lang="zh-CN" altLang="zh-CN" dirty="0">
                <a:solidFill>
                  <a:srgbClr val="FF0000"/>
                </a:solidFill>
                <a:latin typeface="仿宋_GB2312"/>
                <a:ea typeface="仿宋_GB2312"/>
                <a:cs typeface="+mn-cs"/>
              </a:rPr>
              <a:t>模式</a:t>
            </a:r>
            <a:r>
              <a:rPr lang="zh-CN" altLang="zh-CN" dirty="0">
                <a:latin typeface="仿宋_GB2312"/>
                <a:ea typeface="仿宋_GB2312"/>
                <a:cs typeface="+mn-cs"/>
              </a:rPr>
              <a:t>是数据库中全体数据的逻辑结构和特征的描述，它仅仅涉及“型”的描述，不涉及具体的值。</a:t>
            </a:r>
            <a:endParaRPr lang="en-US" altLang="zh-CN" dirty="0">
              <a:latin typeface="仿宋_GB2312"/>
              <a:ea typeface="仿宋_GB2312"/>
              <a:cs typeface="+mn-cs"/>
            </a:endParaRPr>
          </a:p>
          <a:p>
            <a:pPr/>
            <a:r>
              <a:rPr lang="zh-CN" altLang="zh-CN" dirty="0">
                <a:solidFill>
                  <a:srgbClr val="FF0000"/>
                </a:solidFill>
                <a:latin typeface="仿宋_GB2312"/>
                <a:ea typeface="仿宋_GB2312"/>
                <a:cs typeface="+mn-cs"/>
              </a:rPr>
              <a:t>关系模式</a:t>
            </a:r>
            <a:r>
              <a:rPr lang="zh-CN" altLang="zh-CN" dirty="0">
                <a:latin typeface="仿宋_GB2312"/>
                <a:ea typeface="仿宋_GB2312"/>
                <a:cs typeface="+mn-cs"/>
              </a:rPr>
              <a:t>是关系的“型”或元组的结构共性的描述。</a:t>
            </a:r>
            <a:endParaRPr lang="en-US" altLang="zh-CN" dirty="0">
              <a:latin typeface="仿宋_GB2312"/>
              <a:ea typeface="仿宋_GB2312"/>
              <a:cs typeface="+mn-cs"/>
            </a:endParaRPr>
          </a:p>
          <a:p>
            <a:pPr/>
            <a:r>
              <a:rPr lang="zh-CN" altLang="zh-CN" dirty="0">
                <a:latin typeface="仿宋_GB2312"/>
                <a:ea typeface="仿宋_GB2312"/>
                <a:cs typeface="+mn-cs"/>
              </a:rPr>
              <a:t>实际上对应的是关系表的表头</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7475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475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关系模式</a:t>
            </a:r>
            <a:endParaRPr lang="zh-CN" altLang="en-US" dirty="0">
              <a:solidFill>
                <a:srgbClr val="0000FF"/>
              </a:solidFill>
              <a:latin typeface="楷体_GB2312"/>
              <a:ea typeface="楷体_GB2312"/>
              <a:cs typeface="+mj-cs"/>
            </a:endParaRPr>
          </a:p>
        </p:txBody>
      </p:sp>
      <p:sp>
        <p:nvSpPr>
          <p:cNvPr id="7577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模式的一个具体值称为模式的一个</a:t>
            </a:r>
            <a:r>
              <a:rPr lang="zh-CN" altLang="zh-CN" dirty="0">
                <a:solidFill>
                  <a:srgbClr val="FF0000"/>
                </a:solidFill>
                <a:latin typeface="仿宋_GB2312"/>
                <a:ea typeface="仿宋_GB2312"/>
                <a:cs typeface="+mn-cs"/>
              </a:rPr>
              <a:t>实例</a:t>
            </a:r>
            <a:r>
              <a:rPr lang="zh-CN" altLang="en-US" dirty="0">
                <a:solidFill>
                  <a:srgbClr val="FF0000"/>
                </a:solidFill>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如表中的每一行数据就是一个具体实例。</a:t>
            </a:r>
            <a:endParaRPr lang="en-US" altLang="zh-CN" dirty="0">
              <a:latin typeface="仿宋_GB2312"/>
              <a:ea typeface="仿宋_GB2312"/>
              <a:cs typeface="+mn-cs"/>
            </a:endParaRPr>
          </a:p>
          <a:p>
            <a:pPr/>
            <a:r>
              <a:rPr lang="zh-CN" altLang="zh-CN" dirty="0">
                <a:latin typeface="仿宋_GB2312"/>
                <a:ea typeface="仿宋_GB2312"/>
                <a:cs typeface="+mn-cs"/>
              </a:rPr>
              <a:t>模式是相对稳定的，实例是相对变动的</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7578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578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xfrm>
            <a:off x="0" y="115888"/>
            <a:ext cx="8610600" cy="990600"/>
          </a:xfrm>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关系模式</a:t>
            </a:r>
            <a:endParaRPr lang="zh-CN" altLang="en-US" dirty="0">
              <a:solidFill>
                <a:srgbClr val="0000FF"/>
              </a:solidFill>
              <a:latin typeface="楷体_GB2312"/>
              <a:ea typeface="楷体_GB2312"/>
              <a:cs typeface="+mj-cs"/>
            </a:endParaRPr>
          </a:p>
        </p:txBody>
      </p:sp>
      <p:sp>
        <p:nvSpPr>
          <p:cNvPr id="429060" name="Text Box 4"/>
          <p:cNvSpPr txBox="1"/>
          <p:nvPr/>
        </p:nvSpPr>
        <p:spPr>
          <a:xfrm>
            <a:off x="971550" y="2133600"/>
            <a:ext cx="1657350" cy="503238"/>
          </a:xfrm>
          <a:prstGeom prst="rect">
            <a:avLst/>
          </a:prstGeom>
          <a:solidFill>
            <a:srgbClr val="FFFFFF"/>
          </a:solidFill>
          <a:ln w="9525">
            <a:noFill/>
          </a:ln>
        </p:spPr>
        <p:txBody>
          <a:bodyPr/>
          <a:p>
            <a:pPr algn="just"/>
            <a:r>
              <a:rPr lang="zh-CN" altLang="en-US" sz="2400" b="1" dirty="0">
                <a:solidFill>
                  <a:srgbClr val="142CE0"/>
                </a:solidFill>
                <a:latin typeface="Times New Roman" panose="02020603050405020304" pitchFamily="18" charset="0"/>
                <a:ea typeface="楷体_GB2312"/>
              </a:rPr>
              <a:t>关系模式</a:t>
            </a:r>
            <a:endParaRPr lang="zh-CN" altLang="en-US" sz="2400" b="1" dirty="0">
              <a:solidFill>
                <a:srgbClr val="142CE0"/>
              </a:solidFill>
              <a:latin typeface="Times New Roman" panose="02020603050405020304" pitchFamily="18" charset="0"/>
              <a:ea typeface="楷体_GB2312"/>
            </a:endParaRPr>
          </a:p>
        </p:txBody>
      </p:sp>
      <p:sp>
        <p:nvSpPr>
          <p:cNvPr id="429061" name="Text Box 5"/>
          <p:cNvSpPr txBox="1"/>
          <p:nvPr/>
        </p:nvSpPr>
        <p:spPr>
          <a:xfrm>
            <a:off x="1673225" y="3216275"/>
            <a:ext cx="928688" cy="565150"/>
          </a:xfrm>
          <a:prstGeom prst="rect">
            <a:avLst/>
          </a:prstGeom>
          <a:solidFill>
            <a:srgbClr val="FFFFFF"/>
          </a:solidFill>
          <a:ln w="9525">
            <a:noFill/>
          </a:ln>
        </p:spPr>
        <p:txBody>
          <a:bodyPr/>
          <a:p>
            <a:pPr algn="just"/>
            <a:r>
              <a:rPr lang="zh-CN" altLang="en-US" sz="2400" b="1" dirty="0">
                <a:solidFill>
                  <a:srgbClr val="142CE0"/>
                </a:solidFill>
                <a:latin typeface="Times New Roman" panose="02020603050405020304" pitchFamily="18" charset="0"/>
                <a:ea typeface="楷体_GB2312"/>
              </a:rPr>
              <a:t>实例</a:t>
            </a:r>
            <a:endParaRPr lang="zh-CN" altLang="en-US" sz="2400" b="1" dirty="0">
              <a:solidFill>
                <a:srgbClr val="142CE0"/>
              </a:solidFill>
              <a:latin typeface="Times New Roman" panose="02020603050405020304" pitchFamily="18" charset="0"/>
              <a:ea typeface="楷体_GB2312"/>
            </a:endParaRPr>
          </a:p>
        </p:txBody>
      </p:sp>
      <p:sp>
        <p:nvSpPr>
          <p:cNvPr id="429062" name="AutoShape 6"/>
          <p:cNvSpPr/>
          <p:nvPr/>
        </p:nvSpPr>
        <p:spPr>
          <a:xfrm>
            <a:off x="2484438" y="2225675"/>
            <a:ext cx="685800" cy="304800"/>
          </a:xfrm>
          <a:prstGeom prst="rightArrow">
            <a:avLst>
              <a:gd name="adj1" fmla="val 50000"/>
              <a:gd name="adj2" fmla="val 56250"/>
            </a:avLst>
          </a:prstGeom>
          <a:solidFill>
            <a:schemeClr val="accent1"/>
          </a:solidFill>
          <a:ln w="9525" cap="flat" cmpd="sng">
            <a:solidFill>
              <a:schemeClr val="accent1"/>
            </a:solidFill>
            <a:prstDash val="solid"/>
            <a:miter/>
            <a:headEnd type="none" w="med" len="med"/>
            <a:tailEnd type="none" w="med" len="med"/>
          </a:ln>
        </p:spPr>
        <p:txBody>
          <a:bodyPr wrap="none" anchor="ctr"/>
          <a:p>
            <a:pPr eaLnBrk="1" hangingPunct="1"/>
            <a:endParaRPr lang="zh-CN" altLang="en-US" dirty="0">
              <a:latin typeface="Verdana" panose="020B0604030504040204" pitchFamily="34" charset="0"/>
            </a:endParaRPr>
          </a:p>
        </p:txBody>
      </p:sp>
      <p:sp>
        <p:nvSpPr>
          <p:cNvPr id="429063" name="AutoShape 7"/>
          <p:cNvSpPr/>
          <p:nvPr/>
        </p:nvSpPr>
        <p:spPr>
          <a:xfrm>
            <a:off x="2525713" y="3292475"/>
            <a:ext cx="685800" cy="304800"/>
          </a:xfrm>
          <a:prstGeom prst="rightArrow">
            <a:avLst>
              <a:gd name="adj1" fmla="val 50000"/>
              <a:gd name="adj2" fmla="val 56250"/>
            </a:avLst>
          </a:prstGeom>
          <a:solidFill>
            <a:srgbClr val="FF6600"/>
          </a:solidFill>
          <a:ln w="9525" cap="flat" cmpd="sng">
            <a:solidFill>
              <a:srgbClr val="FF6600"/>
            </a:solidFill>
            <a:prstDash val="solid"/>
            <a:miter/>
            <a:headEnd type="none" w="med" len="med"/>
            <a:tailEnd type="none" w="med" len="med"/>
          </a:ln>
        </p:spPr>
        <p:txBody>
          <a:bodyPr wrap="none" anchor="ctr"/>
          <a:p>
            <a:pPr eaLnBrk="1" hangingPunct="1"/>
            <a:endParaRPr lang="zh-CN" altLang="en-US" dirty="0">
              <a:latin typeface="Verdana" panose="020B0604030504040204" pitchFamily="34" charset="0"/>
            </a:endParaRPr>
          </a:p>
        </p:txBody>
      </p:sp>
      <p:graphicFrame>
        <p:nvGraphicFramePr>
          <p:cNvPr id="429064" name="Group 8"/>
          <p:cNvGraphicFramePr>
            <a:graphicFrameLocks noGrp="1"/>
          </p:cNvGraphicFramePr>
          <p:nvPr/>
        </p:nvGraphicFramePr>
        <p:xfrm>
          <a:off x="3287713" y="2101850"/>
          <a:ext cx="5257800" cy="2587625"/>
        </p:xfrm>
        <a:graphic>
          <a:graphicData uri="http://schemas.openxmlformats.org/drawingml/2006/table">
            <a:tbl>
              <a:tblPr/>
              <a:tblGrid>
                <a:gridCol w="1314450"/>
                <a:gridCol w="1314450"/>
                <a:gridCol w="1314450"/>
                <a:gridCol w="1314450"/>
              </a:tblGrid>
              <a:tr h="517525">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1" lang="zh-CN" altLang="en-US"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rPr>
                        <a:t>属性</a:t>
                      </a:r>
                      <a:r>
                        <a:rPr kumimoji="1" lang="en-US" altLang="zh-CN"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rPr>
                        <a:t>1</a:t>
                      </a:r>
                      <a:endParaRPr kumimoji="1" lang="en-US" altLang="zh-CN"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1" lang="zh-CN" altLang="en-US"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rPr>
                        <a:t>属性</a:t>
                      </a:r>
                      <a:r>
                        <a:rPr kumimoji="1" lang="en-US" altLang="zh-CN"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rPr>
                        <a:t>2</a:t>
                      </a:r>
                      <a:endParaRPr kumimoji="1" lang="en-US" altLang="zh-CN"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1" lang="en-US" altLang="zh-CN" sz="2500" b="0" i="0" u="none" strike="noStrike" cap="none" normalizeH="0" baseline="0" smtClean="0">
                          <a:ln>
                            <a:noFill/>
                          </a:ln>
                          <a:solidFill>
                            <a:srgbClr val="FB0724"/>
                          </a:solidFill>
                          <a:effectLst/>
                          <a:latin typeface="Times New Roman" panose="02020603050405020304"/>
                          <a:ea typeface="华文新魏" panose="02010800040101010101" pitchFamily="2" charset="-122"/>
                        </a:rPr>
                        <a:t>…</a:t>
                      </a:r>
                      <a:endParaRPr kumimoji="1" lang="en-US" altLang="zh-CN"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r>
                        <a:rPr kumimoji="1" lang="zh-CN" altLang="en-US"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rPr>
                        <a:t>属性</a:t>
                      </a:r>
                      <a:r>
                        <a:rPr kumimoji="1" lang="en-US" altLang="zh-CN"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rPr>
                        <a:t>n</a:t>
                      </a:r>
                      <a:endParaRPr kumimoji="1" lang="en-US" altLang="zh-CN" sz="2500" b="0" i="0" u="none" strike="noStrike" cap="none" normalizeH="0" baseline="0" smtClean="0">
                        <a:ln>
                          <a:noFill/>
                        </a:ln>
                        <a:solidFill>
                          <a:srgbClr val="FB0724"/>
                        </a:solidFill>
                        <a:effectLst/>
                        <a:latin typeface="华文新魏" panose="02010800040101010101" pitchFamily="2" charset="-122"/>
                        <a:ea typeface="华文新魏" panose="020108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DnDiag">
                      <a:fgClr>
                        <a:schemeClr val="bg1"/>
                      </a:fgClr>
                      <a:bgClr>
                        <a:srgbClr val="F79F0F"/>
                      </a:bgClr>
                    </a:patt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DnDiag">
                      <a:fgClr>
                        <a:schemeClr val="bg1"/>
                      </a:fgClr>
                      <a:bgClr>
                        <a:srgbClr val="F79F0F"/>
                      </a:bgClr>
                    </a:patt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DnDiag">
                      <a:fgClr>
                        <a:schemeClr val="bg1"/>
                      </a:fgClr>
                      <a:bgClr>
                        <a:srgbClr val="F79F0F"/>
                      </a:bgClr>
                    </a:patt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DnDiag">
                      <a:fgClr>
                        <a:schemeClr val="bg1"/>
                      </a:fgClr>
                      <a:bgClr>
                        <a:srgbClr val="F79F0F"/>
                      </a:bgClr>
                    </a:pattFill>
                  </a:tcPr>
                </a:tc>
              </a:tr>
              <a:tr h="517525">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pPr>
                      <a:endParaRPr kumimoji="1" lang="zh-CN" altLang="en-US" sz="2100" b="0" i="0" u="none" strike="noStrike" cap="none" normalizeH="0" baseline="0" smtClean="0">
                        <a:ln>
                          <a:noFill/>
                        </a:ln>
                        <a:solidFill>
                          <a:schemeClr val="tx1"/>
                        </a:solidFill>
                        <a:effectLst/>
                        <a:latin typeface="-소망L" pitchFamily="18" charset="-127"/>
                        <a:ea typeface="-소망L" pitchFamily="18"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39"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6840" name="灯片编号占位符 10"/>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29064"/>
                                        </p:tgtEl>
                                        <p:attrNameLst>
                                          <p:attrName>style.visibility</p:attrName>
                                        </p:attrNameLst>
                                      </p:cBhvr>
                                      <p:to>
                                        <p:strVal val="visible"/>
                                      </p:to>
                                    </p:set>
                                    <p:anim calcmode="lin" valueType="num">
                                      <p:cBhvr>
                                        <p:cTn id="7" dur="500" fill="hold"/>
                                        <p:tgtEl>
                                          <p:spTgt spid="429064"/>
                                        </p:tgtEl>
                                        <p:attrNameLst>
                                          <p:attrName>ppt_w</p:attrName>
                                        </p:attrNameLst>
                                      </p:cBhvr>
                                      <p:tavLst>
                                        <p:tav tm="0">
                                          <p:val>
                                            <p:fltVal val="0.000000"/>
                                          </p:val>
                                        </p:tav>
                                        <p:tav tm="100000">
                                          <p:val>
                                            <p:strVal val="#ppt_w"/>
                                          </p:val>
                                        </p:tav>
                                      </p:tavLst>
                                    </p:anim>
                                    <p:anim calcmode="lin" valueType="num">
                                      <p:cBhvr>
                                        <p:cTn id="8" dur="500" fill="hold"/>
                                        <p:tgtEl>
                                          <p:spTgt spid="42906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29060"/>
                                        </p:tgtEl>
                                        <p:attrNameLst>
                                          <p:attrName>style.visibility</p:attrName>
                                        </p:attrNameLst>
                                      </p:cBhvr>
                                      <p:to>
                                        <p:strVal val="visible"/>
                                      </p:to>
                                    </p:set>
                                    <p:animEffect transition="in" filter="dissolve">
                                      <p:cBhvr>
                                        <p:cTn id="13" dur="500"/>
                                        <p:tgtEl>
                                          <p:spTgt spid="429060"/>
                                        </p:tgtEl>
                                      </p:cBhvr>
                                    </p:animEffect>
                                  </p:childTnLst>
                                </p:cTn>
                              </p:par>
                            </p:childTnLst>
                          </p:cTn>
                        </p:par>
                        <p:par>
                          <p:cTn id="14" fill="hold">
                            <p:stCondLst>
                              <p:cond delay="500"/>
                            </p:stCondLst>
                            <p:childTnLst>
                              <p:par>
                                <p:cTn id="15" presetID="2" presetClass="entr" presetSubtype="1" fill="hold" grpId="0" nodeType="afterEffect">
                                  <p:stCondLst>
                                    <p:cond delay="0"/>
                                  </p:stCondLst>
                                  <p:childTnLst>
                                    <p:set>
                                      <p:cBhvr>
                                        <p:cTn id="16" dur="1" fill="hold">
                                          <p:stCondLst>
                                            <p:cond delay="0"/>
                                          </p:stCondLst>
                                        </p:cTn>
                                        <p:tgtEl>
                                          <p:spTgt spid="429062"/>
                                        </p:tgtEl>
                                        <p:attrNameLst>
                                          <p:attrName>style.visibility</p:attrName>
                                        </p:attrNameLst>
                                      </p:cBhvr>
                                      <p:to>
                                        <p:strVal val="visible"/>
                                      </p:to>
                                    </p:set>
                                    <p:anim calcmode="lin" valueType="num">
                                      <p:cBhvr additive="base">
                                        <p:cTn id="17" dur="500" fill="hold"/>
                                        <p:tgtEl>
                                          <p:spTgt spid="429062"/>
                                        </p:tgtEl>
                                        <p:attrNameLst>
                                          <p:attrName>ppt_x</p:attrName>
                                        </p:attrNameLst>
                                      </p:cBhvr>
                                      <p:tavLst>
                                        <p:tav tm="0">
                                          <p:val>
                                            <p:strVal val="#ppt_x"/>
                                          </p:val>
                                        </p:tav>
                                        <p:tav tm="100000">
                                          <p:val>
                                            <p:strVal val="#ppt_x"/>
                                          </p:val>
                                        </p:tav>
                                      </p:tavLst>
                                    </p:anim>
                                    <p:anim calcmode="lin" valueType="num">
                                      <p:cBhvr additive="base">
                                        <p:cTn id="18" dur="500" fill="hold"/>
                                        <p:tgtEl>
                                          <p:spTgt spid="429062"/>
                                        </p:tgtEl>
                                        <p:attrNameLst>
                                          <p:attrName>ppt_y</p:attrName>
                                        </p:attrNameLst>
                                      </p:cBhvr>
                                      <p:tavLst>
                                        <p:tav tm="0">
                                          <p:val>
                                            <p:strVal val="0-#ppt_h/2"/>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429061"/>
                                        </p:tgtEl>
                                        <p:attrNameLst>
                                          <p:attrName>style.visibility</p:attrName>
                                        </p:attrNameLst>
                                      </p:cBhvr>
                                      <p:to>
                                        <p:strVal val="visible"/>
                                      </p:to>
                                    </p:set>
                                    <p:anim calcmode="lin" valueType="num">
                                      <p:cBhvr additive="base">
                                        <p:cTn id="22" dur="500" fill="hold"/>
                                        <p:tgtEl>
                                          <p:spTgt spid="429061"/>
                                        </p:tgtEl>
                                        <p:attrNameLst>
                                          <p:attrName>ppt_x</p:attrName>
                                        </p:attrNameLst>
                                      </p:cBhvr>
                                      <p:tavLst>
                                        <p:tav tm="0">
                                          <p:val>
                                            <p:strVal val="0-#ppt_w/2"/>
                                          </p:val>
                                        </p:tav>
                                        <p:tav tm="100000">
                                          <p:val>
                                            <p:strVal val="#ppt_x"/>
                                          </p:val>
                                        </p:tav>
                                      </p:tavLst>
                                    </p:anim>
                                    <p:anim calcmode="lin" valueType="num">
                                      <p:cBhvr additive="base">
                                        <p:cTn id="23" dur="500" fill="hold"/>
                                        <p:tgtEl>
                                          <p:spTgt spid="429061"/>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429063"/>
                                        </p:tgtEl>
                                        <p:attrNameLst>
                                          <p:attrName>style.visibility</p:attrName>
                                        </p:attrNameLst>
                                      </p:cBhvr>
                                      <p:to>
                                        <p:strVal val="visible"/>
                                      </p:to>
                                    </p:set>
                                    <p:anim calcmode="lin" valueType="num">
                                      <p:cBhvr additive="base">
                                        <p:cTn id="27" dur="500" fill="hold"/>
                                        <p:tgtEl>
                                          <p:spTgt spid="429063"/>
                                        </p:tgtEl>
                                        <p:attrNameLst>
                                          <p:attrName>ppt_x</p:attrName>
                                        </p:attrNameLst>
                                      </p:cBhvr>
                                      <p:tavLst>
                                        <p:tav tm="0">
                                          <p:val>
                                            <p:strVal val="#ppt_x"/>
                                          </p:val>
                                        </p:tav>
                                        <p:tav tm="100000">
                                          <p:val>
                                            <p:strVal val="#ppt_x"/>
                                          </p:val>
                                        </p:tav>
                                      </p:tavLst>
                                    </p:anim>
                                    <p:anim calcmode="lin" valueType="num">
                                      <p:cBhvr additive="base">
                                        <p:cTn id="28" dur="500" fill="hold"/>
                                        <p:tgtEl>
                                          <p:spTgt spid="429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P spid="429061" grpId="0" animBg="1"/>
      <p:bldP spid="429062" grpId="0" animBg="1"/>
      <p:bldP spid="42906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xfrm>
            <a:off x="539750" y="188913"/>
            <a:ext cx="7772400" cy="792162"/>
          </a:xfrm>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三级模式结构</a:t>
            </a:r>
            <a:endParaRPr lang="en-US" altLang="zh-CN" dirty="0">
              <a:solidFill>
                <a:srgbClr val="0000FF"/>
              </a:solidFill>
              <a:latin typeface="楷体_GB2312"/>
              <a:ea typeface="楷体_GB2312"/>
              <a:cs typeface="+mj-cs"/>
            </a:endParaRPr>
          </a:p>
        </p:txBody>
      </p:sp>
      <p:pic>
        <p:nvPicPr>
          <p:cNvPr id="73731" name="Picture 3" descr="0206"/>
          <p:cNvPicPr>
            <a:picLocks noChangeAspect="1"/>
          </p:cNvPicPr>
          <p:nvPr/>
        </p:nvPicPr>
        <p:blipFill>
          <a:blip r:embed="rId1"/>
          <a:stretch>
            <a:fillRect/>
          </a:stretch>
        </p:blipFill>
        <p:spPr>
          <a:xfrm>
            <a:off x="1187450" y="1484313"/>
            <a:ext cx="6511925" cy="4516437"/>
          </a:xfrm>
          <a:prstGeom prst="rect">
            <a:avLst/>
          </a:prstGeom>
          <a:noFill/>
          <a:ln w="9525">
            <a:noFill/>
          </a:ln>
        </p:spPr>
      </p:pic>
      <p:sp>
        <p:nvSpPr>
          <p:cNvPr id="7782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782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73731"/>
                                        </p:tgtEl>
                                        <p:attrNameLst>
                                          <p:attrName>style.visibility</p:attrName>
                                        </p:attrNameLst>
                                      </p:cBhvr>
                                      <p:to>
                                        <p:strVal val="visible"/>
                                      </p:to>
                                    </p:set>
                                    <p:anim calcmode="lin" valueType="num">
                                      <p:cBhvr>
                                        <p:cTn id="7" dur="1000" fill="hold"/>
                                        <p:tgtEl>
                                          <p:spTgt spid="73731"/>
                                        </p:tgtEl>
                                        <p:attrNameLst>
                                          <p:attrName>ppt_w</p:attrName>
                                        </p:attrNameLst>
                                      </p:cBhvr>
                                      <p:tavLst>
                                        <p:tav tm="0">
                                          <p:val>
                                            <p:strVal val="#ppt_w*0.70"/>
                                          </p:val>
                                        </p:tav>
                                        <p:tav tm="100000">
                                          <p:val>
                                            <p:strVal val="#ppt_w"/>
                                          </p:val>
                                        </p:tav>
                                      </p:tavLst>
                                    </p:anim>
                                    <p:anim calcmode="lin" valueType="num">
                                      <p:cBhvr>
                                        <p:cTn id="8" dur="1000" fill="hold"/>
                                        <p:tgtEl>
                                          <p:spTgt spid="73731"/>
                                        </p:tgtEl>
                                        <p:attrNameLst>
                                          <p:attrName>ppt_h</p:attrName>
                                        </p:attrNameLst>
                                      </p:cBhvr>
                                      <p:tavLst>
                                        <p:tav tm="0">
                                          <p:val>
                                            <p:strVal val="#ppt_h"/>
                                          </p:val>
                                        </p:tav>
                                        <p:tav tm="100000">
                                          <p:val>
                                            <p:strVal val="#ppt_h"/>
                                          </p:val>
                                        </p:tav>
                                      </p:tavLst>
                                    </p:anim>
                                    <p:animEffect transition="in" filter="fade">
                                      <p:cBhvr>
                                        <p:cTn id="9" dur="1000"/>
                                        <p:tgtEl>
                                          <p:spTgt spid="7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三个模式</a:t>
            </a:r>
            <a:endParaRPr lang="zh-CN" altLang="en-US" dirty="0">
              <a:solidFill>
                <a:srgbClr val="0000FF"/>
              </a:solidFill>
              <a:latin typeface="楷体_GB2312"/>
              <a:ea typeface="楷体_GB2312"/>
              <a:cs typeface="+mj-cs"/>
            </a:endParaRPr>
          </a:p>
        </p:txBody>
      </p:sp>
      <p:sp>
        <p:nvSpPr>
          <p:cNvPr id="74755" name="Rectangle 3"/>
          <p:cNvSpPr>
            <a:spLocks noGrp="1"/>
          </p:cNvSpPr>
          <p:nvPr>
            <p:ph idx="1"/>
          </p:nvPr>
        </p:nvSpPr>
        <p:spPr>
          <a:xfrm>
            <a:off x="395288" y="1341438"/>
            <a:ext cx="8443912" cy="4751387"/>
          </a:xfrm>
          <a:ln/>
        </p:spPr>
        <p:txBody>
          <a:bodyPr vert="horz" wrap="square" lIns="91440" tIns="45720" rIns="91440" bIns="45720" anchor="t"/>
          <a:p>
            <a:pPr>
              <a:lnSpc>
                <a:spcPct val="120000"/>
              </a:lnSpc>
            </a:pPr>
            <a:r>
              <a:rPr lang="zh-CN" altLang="zh-CN" dirty="0">
                <a:latin typeface="仿宋_GB2312"/>
                <a:ea typeface="仿宋_GB2312"/>
                <a:cs typeface="+mn-cs"/>
              </a:rPr>
              <a:t>关系数据库中的</a:t>
            </a:r>
            <a:r>
              <a:rPr lang="zh-CN" altLang="zh-CN" dirty="0">
                <a:solidFill>
                  <a:srgbClr val="FF0000"/>
                </a:solidFill>
                <a:latin typeface="仿宋_GB2312"/>
                <a:ea typeface="仿宋_GB2312"/>
                <a:cs typeface="+mn-cs"/>
              </a:rPr>
              <a:t>模式</a:t>
            </a:r>
            <a:r>
              <a:rPr lang="zh-CN" altLang="zh-CN" dirty="0">
                <a:latin typeface="仿宋_GB2312"/>
                <a:ea typeface="仿宋_GB2312"/>
                <a:cs typeface="+mn-cs"/>
              </a:rPr>
              <a:t>一定是关系的，在该层可见的实体是关系的表和关系的操作符。</a:t>
            </a:r>
            <a:endParaRPr lang="en-US" altLang="zh-CN" dirty="0">
              <a:latin typeface="仿宋_GB2312"/>
              <a:ea typeface="仿宋_GB2312"/>
              <a:cs typeface="+mn-cs"/>
            </a:endParaRPr>
          </a:p>
          <a:p>
            <a:pPr>
              <a:lnSpc>
                <a:spcPct val="120000"/>
              </a:lnSpc>
            </a:pPr>
            <a:r>
              <a:rPr lang="zh-CN" altLang="zh-CN" dirty="0">
                <a:solidFill>
                  <a:srgbClr val="FF0000"/>
                </a:solidFill>
                <a:latin typeface="仿宋_GB2312"/>
                <a:ea typeface="仿宋_GB2312"/>
                <a:cs typeface="+mn-cs"/>
              </a:rPr>
              <a:t>外模式</a:t>
            </a:r>
            <a:r>
              <a:rPr lang="zh-CN" altLang="zh-CN" dirty="0">
                <a:latin typeface="仿宋_GB2312"/>
                <a:ea typeface="仿宋_GB2312"/>
                <a:cs typeface="+mn-cs"/>
              </a:rPr>
              <a:t>也是关系的，它们的内容来自模式</a:t>
            </a:r>
            <a:endParaRPr lang="en-US" altLang="zh-CN" dirty="0">
              <a:latin typeface="仿宋_GB2312"/>
              <a:ea typeface="仿宋_GB2312"/>
              <a:cs typeface="+mn-cs"/>
            </a:endParaRPr>
          </a:p>
          <a:p>
            <a:pPr>
              <a:lnSpc>
                <a:spcPct val="120000"/>
              </a:lnSpc>
            </a:pPr>
            <a:r>
              <a:rPr lang="zh-CN" altLang="zh-CN" dirty="0">
                <a:solidFill>
                  <a:srgbClr val="FF0000"/>
                </a:solidFill>
                <a:latin typeface="仿宋_GB2312"/>
                <a:ea typeface="仿宋_GB2312"/>
                <a:cs typeface="+mn-cs"/>
              </a:rPr>
              <a:t>内模式</a:t>
            </a:r>
            <a:r>
              <a:rPr lang="zh-CN" altLang="zh-CN" dirty="0">
                <a:latin typeface="仿宋_GB2312"/>
                <a:ea typeface="仿宋_GB2312"/>
                <a:cs typeface="+mn-cs"/>
              </a:rPr>
              <a:t>不是关系的，它是数据的物理存储方式。</a:t>
            </a:r>
            <a:endParaRPr lang="zh-CN" altLang="zh-CN" dirty="0">
              <a:latin typeface="仿宋_GB2312"/>
              <a:ea typeface="仿宋_GB2312"/>
              <a:cs typeface="+mn-cs"/>
            </a:endParaRPr>
          </a:p>
        </p:txBody>
      </p:sp>
      <p:sp>
        <p:nvSpPr>
          <p:cNvPr id="7885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885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5">
                                            <p:txEl>
                                              <p:charRg st="0" end="38"/>
                                            </p:txEl>
                                          </p:spTgt>
                                        </p:tgtEl>
                                        <p:attrNameLst>
                                          <p:attrName>style.visibility</p:attrName>
                                        </p:attrNameLst>
                                      </p:cBhvr>
                                      <p:to>
                                        <p:strVal val="visible"/>
                                      </p:to>
                                    </p:set>
                                    <p:animEffect transition="in" filter="blinds(horizontal)">
                                      <p:cBhvr>
                                        <p:cTn id="7" dur="500"/>
                                        <p:tgtEl>
                                          <p:spTgt spid="74755">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755">
                                            <p:txEl>
                                              <p:charRg st="38" end="57"/>
                                            </p:txEl>
                                          </p:spTgt>
                                        </p:tgtEl>
                                        <p:attrNameLst>
                                          <p:attrName>style.visibility</p:attrName>
                                        </p:attrNameLst>
                                      </p:cBhvr>
                                      <p:to>
                                        <p:strVal val="visible"/>
                                      </p:to>
                                    </p:set>
                                    <p:animEffect transition="in" filter="blinds(horizontal)">
                                      <p:cBhvr>
                                        <p:cTn id="12" dur="500"/>
                                        <p:tgtEl>
                                          <p:spTgt spid="74755">
                                            <p:txEl>
                                              <p:charRg st="38"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5">
                                            <p:txEl>
                                              <p:charRg st="57" end="79"/>
                                            </p:txEl>
                                          </p:spTgt>
                                        </p:tgtEl>
                                        <p:attrNameLst>
                                          <p:attrName>style.visibility</p:attrName>
                                        </p:attrNameLst>
                                      </p:cBhvr>
                                      <p:to>
                                        <p:strVal val="visible"/>
                                      </p:to>
                                    </p:set>
                                    <p:animEffect transition="in" filter="blinds(horizontal)">
                                      <p:cBhvr>
                                        <p:cTn id="17" dur="500"/>
                                        <p:tgtEl>
                                          <p:spTgt spid="74755">
                                            <p:txEl>
                                              <p:charRg st="57"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xfrm>
            <a:off x="323850" y="260350"/>
            <a:ext cx="8610600" cy="858838"/>
          </a:xfrm>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外模式</a:t>
            </a:r>
            <a:endParaRPr lang="zh-CN" altLang="en-US" dirty="0">
              <a:solidFill>
                <a:srgbClr val="0000FF"/>
              </a:solidFill>
              <a:latin typeface="楷体_GB2312"/>
              <a:ea typeface="楷体_GB2312"/>
              <a:cs typeface="+mj-cs"/>
            </a:endParaRPr>
          </a:p>
        </p:txBody>
      </p:sp>
      <p:sp>
        <p:nvSpPr>
          <p:cNvPr id="416771" name="Rectangle 3"/>
          <p:cNvSpPr>
            <a:spLocks noGrp="1"/>
          </p:cNvSpPr>
          <p:nvPr>
            <p:ph idx="1"/>
          </p:nvPr>
        </p:nvSpPr>
        <p:spPr>
          <a:xfrm>
            <a:off x="395288" y="1484313"/>
            <a:ext cx="8515350" cy="4840287"/>
          </a:xfrm>
          <a:ln/>
        </p:spPr>
        <p:txBody>
          <a:bodyPr vert="horz" wrap="square" lIns="91440" tIns="45720" rIns="91440" bIns="45720" anchor="t"/>
          <a:p>
            <a:pPr eaLnBrk="1" hangingPunct="1"/>
            <a:r>
              <a:rPr lang="zh-CN" altLang="en-US" dirty="0">
                <a:latin typeface="仿宋_GB2312"/>
                <a:ea typeface="仿宋_GB2312"/>
                <a:cs typeface="+mn-cs"/>
              </a:rPr>
              <a:t>也称为用户模式、子模式。 </a:t>
            </a:r>
            <a:endParaRPr lang="zh-CN" altLang="en-US" dirty="0">
              <a:latin typeface="仿宋_GB2312"/>
              <a:ea typeface="仿宋_GB2312"/>
              <a:cs typeface="+mn-cs"/>
            </a:endParaRPr>
          </a:p>
          <a:p>
            <a:pPr eaLnBrk="1" hangingPunct="1"/>
            <a:r>
              <a:rPr lang="zh-CN" altLang="en-US" dirty="0">
                <a:latin typeface="仿宋_GB2312"/>
                <a:ea typeface="仿宋_GB2312"/>
                <a:cs typeface="+mn-cs"/>
              </a:rPr>
              <a:t>用户对现实系统中感兴趣整体的局部数据结构的描述。 </a:t>
            </a:r>
            <a:endParaRPr lang="zh-CN" altLang="en-US" dirty="0">
              <a:latin typeface="仿宋_GB2312"/>
              <a:ea typeface="仿宋_GB2312"/>
              <a:cs typeface="+mn-cs"/>
            </a:endParaRPr>
          </a:p>
          <a:p>
            <a:pPr eaLnBrk="1" hangingPunct="1"/>
            <a:r>
              <a:rPr lang="zh-CN" altLang="en-US" dirty="0">
                <a:latin typeface="仿宋_GB2312"/>
                <a:ea typeface="仿宋_GB2312"/>
                <a:cs typeface="+mn-cs"/>
              </a:rPr>
              <a:t>是</a:t>
            </a:r>
            <a:r>
              <a:rPr lang="en-US" altLang="zh-CN" dirty="0">
                <a:latin typeface="仿宋_GB2312"/>
                <a:ea typeface="仿宋_GB2312"/>
                <a:cs typeface="+mn-cs"/>
              </a:rPr>
              <a:t>DB</a:t>
            </a:r>
            <a:r>
              <a:rPr lang="zh-CN" altLang="en-US" dirty="0">
                <a:latin typeface="仿宋_GB2312"/>
                <a:ea typeface="仿宋_GB2312"/>
                <a:cs typeface="+mn-cs"/>
              </a:rPr>
              <a:t>整体数据结构的子集或局部重构。 </a:t>
            </a:r>
            <a:endParaRPr lang="zh-CN" altLang="en-US" dirty="0">
              <a:latin typeface="仿宋_GB2312"/>
              <a:ea typeface="仿宋_GB2312"/>
              <a:cs typeface="+mn-cs"/>
            </a:endParaRPr>
          </a:p>
          <a:p>
            <a:pPr eaLnBrk="1" hangingPunct="1"/>
            <a:r>
              <a:rPr lang="zh-CN" altLang="en-US" dirty="0">
                <a:latin typeface="仿宋_GB2312"/>
                <a:ea typeface="仿宋_GB2312"/>
                <a:cs typeface="+mn-cs"/>
              </a:rPr>
              <a:t>用外模式定义语言表达。例，对</a:t>
            </a:r>
            <a:r>
              <a:rPr lang="en-US" altLang="zh-CN" dirty="0">
                <a:latin typeface="仿宋_GB2312"/>
                <a:ea typeface="仿宋_GB2312"/>
                <a:cs typeface="+mn-cs"/>
              </a:rPr>
              <a:t>RDB</a:t>
            </a:r>
            <a:r>
              <a:rPr lang="zh-CN" altLang="en-US" dirty="0">
                <a:latin typeface="仿宋_GB2312"/>
                <a:ea typeface="仿宋_GB2312"/>
                <a:cs typeface="+mn-cs"/>
              </a:rPr>
              <a:t>，定义视图结构。</a:t>
            </a:r>
            <a:endParaRPr lang="zh-CN" altLang="en-US" dirty="0">
              <a:latin typeface="仿宋_GB2312"/>
              <a:ea typeface="仿宋_GB2312"/>
              <a:cs typeface="+mn-cs"/>
            </a:endParaRPr>
          </a:p>
          <a:p>
            <a:pPr eaLnBrk="1" hangingPunct="1"/>
            <a:r>
              <a:rPr lang="zh-CN" altLang="en-US" dirty="0">
                <a:latin typeface="仿宋_GB2312"/>
                <a:ea typeface="仿宋_GB2312"/>
                <a:cs typeface="+mn-cs"/>
              </a:rPr>
              <a:t>是保证数据库安全的一个措施。 </a:t>
            </a:r>
            <a:endParaRPr lang="zh-CN" altLang="en-US" dirty="0">
              <a:latin typeface="仿宋_GB2312"/>
              <a:ea typeface="仿宋_GB2312"/>
              <a:cs typeface="+mn-cs"/>
            </a:endParaRPr>
          </a:p>
        </p:txBody>
      </p:sp>
      <p:sp>
        <p:nvSpPr>
          <p:cNvPr id="7987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7987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6771">
                                            <p:txEl>
                                              <p:charRg st="0" end="14"/>
                                            </p:txEl>
                                          </p:spTgt>
                                        </p:tgtEl>
                                        <p:attrNameLst>
                                          <p:attrName>style.visibility</p:attrName>
                                        </p:attrNameLst>
                                      </p:cBhvr>
                                      <p:to>
                                        <p:strVal val="visible"/>
                                      </p:to>
                                    </p:set>
                                    <p:anim calcmode="lin" valueType="num">
                                      <p:cBhvr additive="base">
                                        <p:cTn id="7" dur="500" fill="hold"/>
                                        <p:tgtEl>
                                          <p:spTgt spid="416771">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677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6771">
                                            <p:txEl>
                                              <p:charRg st="14" end="40"/>
                                            </p:txEl>
                                          </p:spTgt>
                                        </p:tgtEl>
                                        <p:attrNameLst>
                                          <p:attrName>style.visibility</p:attrName>
                                        </p:attrNameLst>
                                      </p:cBhvr>
                                      <p:to>
                                        <p:strVal val="visible"/>
                                      </p:to>
                                    </p:set>
                                    <p:anim calcmode="lin" valueType="num">
                                      <p:cBhvr additive="base">
                                        <p:cTn id="13" dur="500" fill="hold"/>
                                        <p:tgtEl>
                                          <p:spTgt spid="416771">
                                            <p:txEl>
                                              <p:charRg st="14" end="4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6771">
                                            <p:txEl>
                                              <p:charRg st="14" end="4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1">
                                            <p:txEl>
                                              <p:charRg st="40" end="60"/>
                                            </p:txEl>
                                          </p:spTgt>
                                        </p:tgtEl>
                                        <p:attrNameLst>
                                          <p:attrName>style.visibility</p:attrName>
                                        </p:attrNameLst>
                                      </p:cBhvr>
                                      <p:to>
                                        <p:strVal val="visible"/>
                                      </p:to>
                                    </p:set>
                                    <p:anim calcmode="lin" valueType="num">
                                      <p:cBhvr additive="base">
                                        <p:cTn id="19" dur="500" fill="hold"/>
                                        <p:tgtEl>
                                          <p:spTgt spid="416771">
                                            <p:txEl>
                                              <p:charRg st="40" end="6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6771">
                                            <p:txEl>
                                              <p:charRg st="40" end="6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6771">
                                            <p:txEl>
                                              <p:charRg st="60" end="86"/>
                                            </p:txEl>
                                          </p:spTgt>
                                        </p:tgtEl>
                                        <p:attrNameLst>
                                          <p:attrName>style.visibility</p:attrName>
                                        </p:attrNameLst>
                                      </p:cBhvr>
                                      <p:to>
                                        <p:strVal val="visible"/>
                                      </p:to>
                                    </p:set>
                                    <p:anim calcmode="lin" valueType="num">
                                      <p:cBhvr additive="base">
                                        <p:cTn id="25" dur="500" fill="hold"/>
                                        <p:tgtEl>
                                          <p:spTgt spid="416771">
                                            <p:txEl>
                                              <p:charRg st="60" end="8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6771">
                                            <p:txEl>
                                              <p:charRg st="60" end="8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6771">
                                            <p:txEl>
                                              <p:charRg st="86" end="102"/>
                                            </p:txEl>
                                          </p:spTgt>
                                        </p:tgtEl>
                                        <p:attrNameLst>
                                          <p:attrName>style.visibility</p:attrName>
                                        </p:attrNameLst>
                                      </p:cBhvr>
                                      <p:to>
                                        <p:strVal val="visible"/>
                                      </p:to>
                                    </p:set>
                                    <p:anim calcmode="lin" valueType="num">
                                      <p:cBhvr additive="base">
                                        <p:cTn id="31" dur="500" fill="hold"/>
                                        <p:tgtEl>
                                          <p:spTgt spid="416771">
                                            <p:txEl>
                                              <p:charRg st="86" end="10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6771">
                                            <p:txEl>
                                              <p:charRg st="86" end="10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示例</a:t>
            </a:r>
            <a:r>
              <a:rPr lang="en-US" altLang="zh-CN" dirty="0">
                <a:solidFill>
                  <a:srgbClr val="0000FF"/>
                </a:solidFill>
                <a:latin typeface="楷体_GB2312"/>
                <a:ea typeface="楷体_GB2312"/>
                <a:cs typeface="+mj-cs"/>
              </a:rPr>
              <a:t>1——</a:t>
            </a:r>
            <a:r>
              <a:rPr lang="zh-CN" altLang="en-US" dirty="0">
                <a:solidFill>
                  <a:srgbClr val="0000FF"/>
                </a:solidFill>
                <a:latin typeface="楷体_GB2312"/>
                <a:ea typeface="楷体_GB2312"/>
                <a:cs typeface="+mj-cs"/>
              </a:rPr>
              <a:t>子集</a:t>
            </a:r>
            <a:endParaRPr lang="zh-CN" altLang="en-US" dirty="0">
              <a:solidFill>
                <a:srgbClr val="0000FF"/>
              </a:solidFill>
              <a:latin typeface="楷体_GB2312"/>
              <a:ea typeface="楷体_GB2312"/>
              <a:cs typeface="+mj-cs"/>
            </a:endParaRPr>
          </a:p>
        </p:txBody>
      </p:sp>
      <p:sp>
        <p:nvSpPr>
          <p:cNvPr id="80899"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7" name="表格 6"/>
          <p:cNvGraphicFramePr>
            <a:graphicFrameLocks noGrp="1"/>
          </p:cNvGraphicFramePr>
          <p:nvPr/>
        </p:nvGraphicFramePr>
        <p:xfrm>
          <a:off x="1187450" y="1557338"/>
          <a:ext cx="6121400" cy="2116138"/>
        </p:xfrm>
        <a:graphic>
          <a:graphicData uri="http://schemas.openxmlformats.org/drawingml/2006/table">
            <a:tbl>
              <a:tblPr/>
              <a:tblGrid>
                <a:gridCol w="1181211"/>
                <a:gridCol w="1042245"/>
                <a:gridCol w="972762"/>
                <a:gridCol w="1111728"/>
                <a:gridCol w="1813454"/>
              </a:tblGrid>
              <a:tr h="352690">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学</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号</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姓</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名</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600" b="1" kern="1000" dirty="0" smtClean="0">
                          <a:solidFill>
                            <a:srgbClr val="FF0000"/>
                          </a:solidFill>
                          <a:latin typeface="Times New Roman" panose="02020603050405020304"/>
                          <a:ea typeface="方正书宋简体"/>
                          <a:cs typeface="Times New Roman" panose="02020603050405020304"/>
                        </a:rPr>
                        <a:t>年</a:t>
                      </a:r>
                      <a:r>
                        <a:rPr lang="en-US" altLang="zh-CN" sz="1600" b="1" kern="1000" dirty="0" smtClean="0">
                          <a:solidFill>
                            <a:srgbClr val="FF0000"/>
                          </a:solidFill>
                          <a:latin typeface="Times New Roman" panose="02020603050405020304"/>
                          <a:ea typeface="方正书宋简体"/>
                          <a:cs typeface="Times New Roman" panose="02020603050405020304"/>
                        </a:rPr>
                        <a:t>  </a:t>
                      </a:r>
                      <a:r>
                        <a:rPr lang="zh-CN" sz="1600" b="1" kern="1000" dirty="0" smtClean="0">
                          <a:solidFill>
                            <a:srgbClr val="FF0000"/>
                          </a:solidFill>
                          <a:latin typeface="Times New Roman" panose="02020603050405020304"/>
                          <a:ea typeface="方正书宋简体"/>
                          <a:cs typeface="Times New Roman" panose="02020603050405020304"/>
                        </a:rPr>
                        <a:t>龄</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性</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别</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所</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在</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系</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0611101</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李勇</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a:solidFill>
                            <a:schemeClr val="tx1"/>
                          </a:solidFill>
                          <a:latin typeface="Times New Roman" panose="02020603050405020304"/>
                          <a:ea typeface="方正书宋简体"/>
                          <a:cs typeface="Times New Roman" panose="02020603050405020304"/>
                        </a:rPr>
                        <a:t>21</a:t>
                      </a:r>
                      <a:endParaRPr lang="zh-CN" sz="1600" b="1" kern="100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男</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0611102</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刘晨</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20</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男</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0611103</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王敏</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a:solidFill>
                            <a:schemeClr val="tx1"/>
                          </a:solidFill>
                          <a:latin typeface="Times New Roman" panose="02020603050405020304"/>
                          <a:ea typeface="方正书宋简体"/>
                          <a:cs typeface="Times New Roman" panose="02020603050405020304"/>
                        </a:rPr>
                        <a:t>20</a:t>
                      </a:r>
                      <a:endParaRPr lang="zh-CN" sz="1600" b="1" kern="100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女</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0621101</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张立</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a:solidFill>
                            <a:schemeClr val="tx1"/>
                          </a:solidFill>
                          <a:latin typeface="Times New Roman" panose="02020603050405020304"/>
                          <a:ea typeface="方正书宋简体"/>
                          <a:cs typeface="Times New Roman" panose="02020603050405020304"/>
                        </a:rPr>
                        <a:t>20</a:t>
                      </a:r>
                      <a:endParaRPr lang="zh-CN" sz="1600" b="1" kern="100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男</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信息管理系</a:t>
                      </a:r>
                      <a:endParaRPr lang="zh-CN" sz="1600" b="1" kern="100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0621102</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吴宾</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a:solidFill>
                            <a:schemeClr val="tx1"/>
                          </a:solidFill>
                          <a:latin typeface="Times New Roman" panose="02020603050405020304"/>
                          <a:ea typeface="方正书宋简体"/>
                          <a:cs typeface="Times New Roman" panose="02020603050405020304"/>
                        </a:rPr>
                        <a:t>19</a:t>
                      </a:r>
                      <a:endParaRPr lang="zh-CN" sz="1600" b="1" kern="100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女</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latin typeface="Times New Roman" panose="02020603050405020304"/>
                          <a:ea typeface="方正书宋简体"/>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4859338" y="3860800"/>
          <a:ext cx="3455988" cy="2116138"/>
        </p:xfrm>
        <a:graphic>
          <a:graphicData uri="http://schemas.openxmlformats.org/drawingml/2006/table">
            <a:tbl>
              <a:tblPr/>
              <a:tblGrid>
                <a:gridCol w="1313275"/>
                <a:gridCol w="1036797"/>
                <a:gridCol w="1105915"/>
              </a:tblGrid>
              <a:tr h="352690">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学</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号</a:t>
                      </a:r>
                      <a:endParaRPr lang="zh-CN" sz="1600" b="1" kern="1000" dirty="0">
                        <a:solidFill>
                          <a:srgbClr val="FF0000"/>
                        </a:solidFill>
                        <a:latin typeface="Times New Roman" panose="02020603050405020304"/>
                        <a:ea typeface="方正书宋简体"/>
                        <a:cs typeface="Times New Roman" panose="02020603050405020304"/>
                      </a:endParaRPr>
                    </a:p>
                  </a:txBody>
                  <a:tcPr marL="68572" marR="685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600" b="1" kern="1000" dirty="0" smtClean="0">
                          <a:solidFill>
                            <a:srgbClr val="FF0000"/>
                          </a:solidFill>
                          <a:latin typeface="Times New Roman" panose="02020603050405020304"/>
                          <a:ea typeface="方正书宋简体"/>
                          <a:cs typeface="Times New Roman" panose="02020603050405020304"/>
                        </a:rPr>
                        <a:t>姓</a:t>
                      </a:r>
                      <a:r>
                        <a:rPr lang="en-US" sz="1600" b="1" kern="1000" dirty="0" smtClean="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名</a:t>
                      </a:r>
                      <a:endParaRPr lang="zh-CN" sz="1600" b="1" kern="1000" dirty="0">
                        <a:solidFill>
                          <a:srgbClr val="FF000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性</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别</a:t>
                      </a:r>
                      <a:endParaRPr lang="zh-CN" sz="1600" b="1" kern="1000" dirty="0">
                        <a:solidFill>
                          <a:srgbClr val="FF000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rgbClr val="7030A0"/>
                          </a:solidFill>
                          <a:latin typeface="Times New Roman" panose="02020603050405020304"/>
                          <a:ea typeface="方正书宋简体"/>
                          <a:cs typeface="Times New Roman" panose="02020603050405020304"/>
                        </a:rPr>
                        <a:t>0611101</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李勇</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男</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rgbClr val="7030A0"/>
                          </a:solidFill>
                          <a:latin typeface="Times New Roman" panose="02020603050405020304"/>
                          <a:ea typeface="方正书宋简体"/>
                          <a:cs typeface="Times New Roman" panose="02020603050405020304"/>
                        </a:rPr>
                        <a:t>0611102</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刘晨</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男</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rgbClr val="7030A0"/>
                          </a:solidFill>
                          <a:latin typeface="Times New Roman" panose="02020603050405020304"/>
                          <a:ea typeface="方正书宋简体"/>
                          <a:cs typeface="Times New Roman" panose="02020603050405020304"/>
                        </a:rPr>
                        <a:t>0611103</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王敏</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女</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a:solidFill>
                            <a:srgbClr val="7030A0"/>
                          </a:solidFill>
                          <a:latin typeface="Times New Roman" panose="02020603050405020304"/>
                          <a:ea typeface="方正书宋简体"/>
                          <a:cs typeface="Times New Roman" panose="02020603050405020304"/>
                        </a:rPr>
                        <a:t>0621101</a:t>
                      </a:r>
                      <a:endParaRPr lang="zh-CN" sz="1600" b="1" kern="1000">
                        <a:solidFill>
                          <a:srgbClr val="7030A0"/>
                        </a:solidFill>
                        <a:latin typeface="Times New Roman" panose="02020603050405020304"/>
                        <a:ea typeface="方正书宋简体"/>
                        <a:cs typeface="Times New Roman" panose="02020603050405020304"/>
                      </a:endParaRPr>
                    </a:p>
                  </a:txBody>
                  <a:tcPr marL="68572" marR="685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张立</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男</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rgbClr val="7030A0"/>
                          </a:solidFill>
                          <a:latin typeface="Times New Roman" panose="02020603050405020304"/>
                          <a:ea typeface="方正书宋简体"/>
                          <a:cs typeface="Times New Roman" panose="02020603050405020304"/>
                        </a:rPr>
                        <a:t>0621102</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吴宾</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女</a:t>
                      </a:r>
                      <a:endParaRPr lang="zh-CN" sz="1600" b="1" kern="1000" dirty="0">
                        <a:solidFill>
                          <a:srgbClr val="7030A0"/>
                        </a:solidFill>
                        <a:latin typeface="Times New Roman" panose="02020603050405020304"/>
                        <a:ea typeface="方正书宋简体"/>
                        <a:cs typeface="Times New Roman" panose="02020603050405020304"/>
                      </a:endParaRPr>
                    </a:p>
                  </a:txBody>
                  <a:tcPr marL="68572" marR="6857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468313" y="1268413"/>
            <a:ext cx="720725" cy="368300"/>
          </a:xfrm>
          <a:prstGeom prst="rect">
            <a:avLst/>
          </a:prstGeom>
          <a:noFill/>
          <a:ln w="9525">
            <a:noFill/>
          </a:ln>
        </p:spPr>
        <p:txBody>
          <a:bodyPr>
            <a:spAutoFit/>
          </a:bodyPr>
          <a:p>
            <a:pPr eaLnBrk="1" hangingPunct="1"/>
            <a:r>
              <a:rPr lang="zh-CN" altLang="en-US" b="1" dirty="0">
                <a:solidFill>
                  <a:srgbClr val="C00000"/>
                </a:solidFill>
                <a:latin typeface="楷体_GB2312"/>
                <a:ea typeface="楷体_GB2312"/>
              </a:rPr>
              <a:t>学生</a:t>
            </a:r>
            <a:endParaRPr lang="zh-CN" altLang="en-US" b="1" dirty="0">
              <a:solidFill>
                <a:srgbClr val="C00000"/>
              </a:solidFill>
              <a:latin typeface="楷体_GB2312"/>
              <a:ea typeface="楷体_GB2312"/>
            </a:endParaRPr>
          </a:p>
        </p:txBody>
      </p:sp>
      <p:sp>
        <p:nvSpPr>
          <p:cNvPr id="10" name="云形标注 9"/>
          <p:cNvSpPr/>
          <p:nvPr/>
        </p:nvSpPr>
        <p:spPr>
          <a:xfrm>
            <a:off x="107950" y="2565400"/>
            <a:ext cx="1079500" cy="647700"/>
          </a:xfrm>
          <a:prstGeom prst="cloudCallout">
            <a:avLst>
              <a:gd name="adj1" fmla="val 41600"/>
              <a:gd name="adj2" fmla="val -129903"/>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FF"/>
                </a:solidFill>
                <a:effectLst/>
                <a:uLnTx/>
                <a:uFillTx/>
                <a:latin typeface="+mn-lt"/>
                <a:ea typeface="+mn-ea"/>
                <a:cs typeface="+mn-cs"/>
              </a:rPr>
              <a:t>模式</a:t>
            </a:r>
            <a:endParaRPr kumimoji="0" lang="zh-CN" altLang="en-US" sz="2000" b="1" i="0" u="none" strike="noStrike" kern="1200" cap="none" spc="0" normalizeH="0" baseline="0" noProof="0" dirty="0">
              <a:ln>
                <a:noFill/>
              </a:ln>
              <a:solidFill>
                <a:srgbClr val="FF00FF"/>
              </a:solidFill>
              <a:effectLst/>
              <a:uLnTx/>
              <a:uFillTx/>
              <a:latin typeface="+mn-lt"/>
              <a:ea typeface="+mn-ea"/>
              <a:cs typeface="+mn-cs"/>
            </a:endParaRPr>
          </a:p>
        </p:txBody>
      </p:sp>
      <p:sp>
        <p:nvSpPr>
          <p:cNvPr id="11" name="左弧形箭头 10"/>
          <p:cNvSpPr/>
          <p:nvPr/>
        </p:nvSpPr>
        <p:spPr>
          <a:xfrm rot="18873974">
            <a:off x="3078956" y="3642519"/>
            <a:ext cx="692150" cy="2062163"/>
          </a:xfrm>
          <a:prstGeom prst="curvedRightArrow">
            <a:avLst>
              <a:gd name="adj1" fmla="val 25000"/>
              <a:gd name="adj2" fmla="val 55818"/>
              <a:gd name="adj3" fmla="val 25000"/>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云形标注 11"/>
          <p:cNvSpPr/>
          <p:nvPr/>
        </p:nvSpPr>
        <p:spPr>
          <a:xfrm>
            <a:off x="2987675" y="5373688"/>
            <a:ext cx="1512888" cy="647700"/>
          </a:xfrm>
          <a:prstGeom prst="cloudCallout">
            <a:avLst>
              <a:gd name="adj1" fmla="val 61233"/>
              <a:gd name="adj2" fmla="val -11157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FF"/>
                </a:solidFill>
                <a:effectLst/>
                <a:uLnTx/>
                <a:uFillTx/>
                <a:latin typeface="+mn-lt"/>
                <a:ea typeface="+mn-ea"/>
                <a:cs typeface="+mn-cs"/>
              </a:rPr>
              <a:t>外模式</a:t>
            </a:r>
            <a:endParaRPr kumimoji="0" lang="zh-CN" altLang="en-US" sz="2000" b="1" i="0" u="none" strike="noStrike" kern="1200" cap="none" spc="0" normalizeH="0" baseline="0" noProof="0" dirty="0">
              <a:ln>
                <a:noFill/>
              </a:ln>
              <a:solidFill>
                <a:srgbClr val="FF00FF"/>
              </a:solidFill>
              <a:effectLst/>
              <a:uLnTx/>
              <a:uFillTx/>
              <a:latin typeface="+mn-lt"/>
              <a:ea typeface="+mn-ea"/>
              <a:cs typeface="+mn-cs"/>
            </a:endParaRPr>
          </a:p>
        </p:txBody>
      </p:sp>
      <p:graphicFrame>
        <p:nvGraphicFramePr>
          <p:cNvPr id="14" name="表格 13"/>
          <p:cNvGraphicFramePr>
            <a:graphicFrameLocks noGrp="1"/>
          </p:cNvGraphicFramePr>
          <p:nvPr/>
        </p:nvGraphicFramePr>
        <p:xfrm>
          <a:off x="1187450" y="1557338"/>
          <a:ext cx="1181100" cy="2116138"/>
        </p:xfrm>
        <a:graphic>
          <a:graphicData uri="http://schemas.openxmlformats.org/drawingml/2006/table">
            <a:tbl>
              <a:tblPr/>
              <a:tblGrid>
                <a:gridCol w="1181100"/>
              </a:tblGrid>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学</a:t>
                      </a:r>
                      <a:r>
                        <a:rPr lang="en-US" sz="1600" b="1" kern="1000" dirty="0">
                          <a:solidFill>
                            <a:srgbClr val="7030A0"/>
                          </a:solidFill>
                          <a:latin typeface="Times New Roman" panose="02020603050405020304"/>
                          <a:ea typeface="方正书宋简体"/>
                          <a:cs typeface="Times New Roman" panose="02020603050405020304"/>
                        </a:rPr>
                        <a:t>    </a:t>
                      </a:r>
                      <a:r>
                        <a:rPr lang="zh-CN" sz="1600" b="1" kern="1000" dirty="0">
                          <a:solidFill>
                            <a:srgbClr val="7030A0"/>
                          </a:solidFill>
                          <a:latin typeface="Times New Roman" panose="02020603050405020304"/>
                          <a:ea typeface="方正书宋简体"/>
                          <a:cs typeface="Times New Roman" panose="02020603050405020304"/>
                        </a:rPr>
                        <a:t>号</a:t>
                      </a:r>
                      <a:endParaRPr lang="zh-CN" sz="1600" b="1" kern="1000" dirty="0">
                        <a:solidFill>
                          <a:srgbClr val="7030A0"/>
                        </a:solidFill>
                        <a:latin typeface="Times New Roman" panose="02020603050405020304"/>
                        <a:ea typeface="方正书宋简体"/>
                        <a:cs typeface="Times New Roman" panose="02020603050405020304"/>
                      </a:endParaRP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rgbClr val="7030A0"/>
                          </a:solidFill>
                          <a:latin typeface="Times New Roman" panose="02020603050405020304"/>
                          <a:ea typeface="方正书宋简体"/>
                          <a:cs typeface="Times New Roman" panose="02020603050405020304"/>
                        </a:rPr>
                        <a:t>0611101</a:t>
                      </a:r>
                      <a:endParaRPr lang="zh-CN" sz="1600" b="1" kern="1000" dirty="0">
                        <a:solidFill>
                          <a:srgbClr val="7030A0"/>
                        </a:solidFill>
                        <a:latin typeface="Times New Roman" panose="02020603050405020304"/>
                        <a:ea typeface="方正书宋简体"/>
                        <a:cs typeface="Times New Roman" panose="02020603050405020304"/>
                      </a:endParaRP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rgbClr val="7030A0"/>
                          </a:solidFill>
                          <a:latin typeface="Times New Roman" panose="02020603050405020304"/>
                          <a:ea typeface="方正书宋简体"/>
                          <a:cs typeface="Times New Roman" panose="02020603050405020304"/>
                        </a:rPr>
                        <a:t>0611102</a:t>
                      </a:r>
                      <a:endParaRPr lang="zh-CN" sz="1600" b="1" kern="1000" dirty="0">
                        <a:solidFill>
                          <a:srgbClr val="7030A0"/>
                        </a:solidFill>
                        <a:latin typeface="Times New Roman" panose="02020603050405020304"/>
                        <a:ea typeface="方正书宋简体"/>
                        <a:cs typeface="Times New Roman" panose="02020603050405020304"/>
                      </a:endParaRP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rgbClr val="7030A0"/>
                          </a:solidFill>
                          <a:latin typeface="Times New Roman" panose="02020603050405020304"/>
                          <a:ea typeface="方正书宋简体"/>
                          <a:cs typeface="Times New Roman" panose="02020603050405020304"/>
                        </a:rPr>
                        <a:t>0611103</a:t>
                      </a:r>
                      <a:endParaRPr lang="zh-CN" sz="1600" b="1" kern="1000" dirty="0">
                        <a:solidFill>
                          <a:srgbClr val="7030A0"/>
                        </a:solidFill>
                        <a:latin typeface="Times New Roman" panose="02020603050405020304"/>
                        <a:ea typeface="方正书宋简体"/>
                        <a:cs typeface="Times New Roman" panose="02020603050405020304"/>
                      </a:endParaRP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rgbClr val="7030A0"/>
                          </a:solidFill>
                          <a:latin typeface="Times New Roman" panose="02020603050405020304"/>
                          <a:ea typeface="方正书宋简体"/>
                          <a:cs typeface="Times New Roman" panose="02020603050405020304"/>
                        </a:rPr>
                        <a:t>0621101</a:t>
                      </a:r>
                      <a:endParaRPr lang="zh-CN" sz="1600" b="1" kern="1000" dirty="0">
                        <a:solidFill>
                          <a:srgbClr val="7030A0"/>
                        </a:solidFill>
                        <a:latin typeface="Times New Roman" panose="02020603050405020304"/>
                        <a:ea typeface="方正书宋简体"/>
                        <a:cs typeface="Times New Roman" panose="02020603050405020304"/>
                      </a:endParaRP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rgbClr val="7030A0"/>
                          </a:solidFill>
                          <a:latin typeface="Times New Roman" panose="02020603050405020304"/>
                          <a:ea typeface="方正书宋简体"/>
                          <a:cs typeface="Times New Roman" panose="02020603050405020304"/>
                        </a:rPr>
                        <a:t>0621102</a:t>
                      </a:r>
                      <a:endParaRPr lang="zh-CN" sz="1600" b="1" kern="1000" dirty="0">
                        <a:solidFill>
                          <a:srgbClr val="7030A0"/>
                        </a:solidFill>
                        <a:latin typeface="Times New Roman" panose="02020603050405020304"/>
                        <a:ea typeface="方正书宋简体"/>
                        <a:cs typeface="Times New Roman" panose="02020603050405020304"/>
                      </a:endParaRPr>
                    </a:p>
                  </a:txBody>
                  <a:tcPr marL="68582" marR="68582"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nvGraphicFramePr>
        <p:xfrm>
          <a:off x="2363788" y="1557338"/>
          <a:ext cx="1041400" cy="2116138"/>
        </p:xfrm>
        <a:graphic>
          <a:graphicData uri="http://schemas.openxmlformats.org/drawingml/2006/table">
            <a:tbl>
              <a:tblPr/>
              <a:tblGrid>
                <a:gridCol w="1041400"/>
              </a:tblGrid>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姓</a:t>
                      </a:r>
                      <a:r>
                        <a:rPr lang="en-US" sz="1600" b="1" kern="1000" dirty="0">
                          <a:solidFill>
                            <a:srgbClr val="7030A0"/>
                          </a:solidFill>
                          <a:latin typeface="Times New Roman" panose="02020603050405020304"/>
                          <a:ea typeface="方正书宋简体"/>
                          <a:cs typeface="Times New Roman" panose="02020603050405020304"/>
                        </a:rPr>
                        <a:t>    </a:t>
                      </a:r>
                      <a:r>
                        <a:rPr lang="zh-CN" sz="1600" b="1" kern="1000" dirty="0">
                          <a:solidFill>
                            <a:srgbClr val="7030A0"/>
                          </a:solidFill>
                          <a:latin typeface="Times New Roman" panose="02020603050405020304"/>
                          <a:ea typeface="方正书宋简体"/>
                          <a:cs typeface="Times New Roman" panose="02020603050405020304"/>
                        </a:rPr>
                        <a:t>名</a:t>
                      </a:r>
                      <a:endParaRPr lang="zh-CN" sz="1600" b="1" kern="1000" dirty="0">
                        <a:solidFill>
                          <a:srgbClr val="7030A0"/>
                        </a:solidFill>
                        <a:latin typeface="Times New Roman" panose="02020603050405020304"/>
                        <a:ea typeface="方正书宋简体"/>
                        <a:cs typeface="Times New Roman" panose="02020603050405020304"/>
                      </a:endParaRPr>
                    </a:p>
                  </a:txBody>
                  <a:tcPr marL="68532" marR="6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李勇</a:t>
                      </a:r>
                      <a:endParaRPr lang="zh-CN" sz="1600" b="1" kern="1000" dirty="0">
                        <a:solidFill>
                          <a:srgbClr val="7030A0"/>
                        </a:solidFill>
                        <a:latin typeface="Times New Roman" panose="02020603050405020304"/>
                        <a:ea typeface="方正书宋简体"/>
                        <a:cs typeface="Times New Roman" panose="02020603050405020304"/>
                      </a:endParaRPr>
                    </a:p>
                  </a:txBody>
                  <a:tcPr marL="68532" marR="6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刘晨</a:t>
                      </a:r>
                      <a:endParaRPr lang="zh-CN" sz="1600" b="1" kern="1000" dirty="0">
                        <a:solidFill>
                          <a:srgbClr val="7030A0"/>
                        </a:solidFill>
                        <a:latin typeface="Times New Roman" panose="02020603050405020304"/>
                        <a:ea typeface="方正书宋简体"/>
                        <a:cs typeface="Times New Roman" panose="02020603050405020304"/>
                      </a:endParaRPr>
                    </a:p>
                  </a:txBody>
                  <a:tcPr marL="68532" marR="6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王敏</a:t>
                      </a:r>
                      <a:endParaRPr lang="zh-CN" sz="1600" b="1" kern="1000" dirty="0">
                        <a:solidFill>
                          <a:srgbClr val="7030A0"/>
                        </a:solidFill>
                        <a:latin typeface="Times New Roman" panose="02020603050405020304"/>
                        <a:ea typeface="方正书宋简体"/>
                        <a:cs typeface="Times New Roman" panose="02020603050405020304"/>
                      </a:endParaRPr>
                    </a:p>
                  </a:txBody>
                  <a:tcPr marL="68532" marR="6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张立</a:t>
                      </a:r>
                      <a:endParaRPr lang="zh-CN" sz="1600" b="1" kern="1000" dirty="0">
                        <a:solidFill>
                          <a:srgbClr val="7030A0"/>
                        </a:solidFill>
                        <a:latin typeface="Times New Roman" panose="02020603050405020304"/>
                        <a:ea typeface="方正书宋简体"/>
                        <a:cs typeface="Times New Roman" panose="02020603050405020304"/>
                      </a:endParaRPr>
                    </a:p>
                  </a:txBody>
                  <a:tcPr marL="68532" marR="6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吴宾</a:t>
                      </a:r>
                      <a:endParaRPr lang="zh-CN" sz="1600" b="1" kern="1000" dirty="0">
                        <a:solidFill>
                          <a:srgbClr val="7030A0"/>
                        </a:solidFill>
                        <a:latin typeface="Times New Roman" panose="02020603050405020304"/>
                        <a:ea typeface="方正书宋简体"/>
                        <a:cs typeface="Times New Roman" panose="02020603050405020304"/>
                      </a:endParaRPr>
                    </a:p>
                  </a:txBody>
                  <a:tcPr marL="68532" marR="685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6" name="表格 15"/>
          <p:cNvGraphicFramePr>
            <a:graphicFrameLocks noGrp="1"/>
          </p:cNvGraphicFramePr>
          <p:nvPr/>
        </p:nvGraphicFramePr>
        <p:xfrm>
          <a:off x="4379913" y="1557338"/>
          <a:ext cx="1111250" cy="2116138"/>
        </p:xfrm>
        <a:graphic>
          <a:graphicData uri="http://schemas.openxmlformats.org/drawingml/2006/table">
            <a:tbl>
              <a:tblPr/>
              <a:tblGrid>
                <a:gridCol w="1111250"/>
              </a:tblGrid>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性</a:t>
                      </a:r>
                      <a:r>
                        <a:rPr lang="en-US" sz="1600" b="1" kern="1000" dirty="0">
                          <a:solidFill>
                            <a:srgbClr val="7030A0"/>
                          </a:solidFill>
                          <a:latin typeface="Times New Roman" panose="02020603050405020304"/>
                          <a:ea typeface="方正书宋简体"/>
                          <a:cs typeface="Times New Roman" panose="02020603050405020304"/>
                        </a:rPr>
                        <a:t>    </a:t>
                      </a:r>
                      <a:r>
                        <a:rPr lang="zh-CN" sz="1600" b="1" kern="1000" dirty="0">
                          <a:solidFill>
                            <a:srgbClr val="7030A0"/>
                          </a:solidFill>
                          <a:latin typeface="Times New Roman" panose="02020603050405020304"/>
                          <a:ea typeface="方正书宋简体"/>
                          <a:cs typeface="Times New Roman" panose="02020603050405020304"/>
                        </a:rPr>
                        <a:t>别</a:t>
                      </a:r>
                      <a:endParaRPr lang="zh-CN" sz="1600" b="1" kern="1000" dirty="0">
                        <a:solidFill>
                          <a:srgbClr val="7030A0"/>
                        </a:solidFill>
                        <a:latin typeface="Times New Roman" panose="02020603050405020304"/>
                        <a:ea typeface="方正书宋简体"/>
                        <a:cs typeface="Times New Roman" panose="02020603050405020304"/>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男</a:t>
                      </a:r>
                      <a:endParaRPr lang="zh-CN" sz="1600" b="1" kern="1000" dirty="0">
                        <a:solidFill>
                          <a:srgbClr val="7030A0"/>
                        </a:solidFill>
                        <a:latin typeface="Times New Roman" panose="02020603050405020304"/>
                        <a:ea typeface="方正书宋简体"/>
                        <a:cs typeface="Times New Roman" panose="02020603050405020304"/>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男</a:t>
                      </a:r>
                      <a:endParaRPr lang="zh-CN" sz="1600" b="1" kern="1000" dirty="0">
                        <a:solidFill>
                          <a:srgbClr val="7030A0"/>
                        </a:solidFill>
                        <a:latin typeface="Times New Roman" panose="02020603050405020304"/>
                        <a:ea typeface="方正书宋简体"/>
                        <a:cs typeface="Times New Roman" panose="02020603050405020304"/>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女</a:t>
                      </a:r>
                      <a:endParaRPr lang="zh-CN" sz="1600" b="1" kern="1000" dirty="0">
                        <a:solidFill>
                          <a:srgbClr val="7030A0"/>
                        </a:solidFill>
                        <a:latin typeface="Times New Roman" panose="02020603050405020304"/>
                        <a:ea typeface="方正书宋简体"/>
                        <a:cs typeface="Times New Roman" panose="02020603050405020304"/>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男</a:t>
                      </a:r>
                      <a:endParaRPr lang="zh-CN" sz="1600" b="1" kern="1000" dirty="0">
                        <a:solidFill>
                          <a:srgbClr val="7030A0"/>
                        </a:solidFill>
                        <a:latin typeface="Times New Roman" panose="02020603050405020304"/>
                        <a:ea typeface="方正书宋简体"/>
                        <a:cs typeface="Times New Roman" panose="02020603050405020304"/>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zh-CN" sz="1600" b="1" kern="1000" dirty="0">
                          <a:solidFill>
                            <a:srgbClr val="7030A0"/>
                          </a:solidFill>
                          <a:latin typeface="Times New Roman" panose="02020603050405020304"/>
                          <a:ea typeface="方正书宋简体"/>
                          <a:cs typeface="Times New Roman" panose="02020603050405020304"/>
                        </a:rPr>
                        <a:t>女</a:t>
                      </a:r>
                      <a:endParaRPr lang="zh-CN" sz="1600" b="1" kern="1000" dirty="0">
                        <a:solidFill>
                          <a:srgbClr val="7030A0"/>
                        </a:solidFill>
                        <a:latin typeface="Times New Roman" panose="02020603050405020304"/>
                        <a:ea typeface="方正书宋简体"/>
                        <a:cs typeface="Times New Roman" panose="02020603050405020304"/>
                      </a:endParaRPr>
                    </a:p>
                  </a:txBody>
                  <a:tcPr marL="68559" marR="6855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1021" name="灯片编号占位符 1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strVal val="#ppt_w*0.70"/>
                                          </p:val>
                                        </p:tav>
                                        <p:tav tm="100000">
                                          <p:val>
                                            <p:strVal val="#ppt_w"/>
                                          </p:val>
                                        </p:tav>
                                      </p:tavLst>
                                    </p:anim>
                                    <p:anim calcmode="lin" valueType="num">
                                      <p:cBhvr>
                                        <p:cTn id="21" dur="1000" fill="hold"/>
                                        <p:tgtEl>
                                          <p:spTgt spid="14"/>
                                        </p:tgtEl>
                                        <p:attrNameLst>
                                          <p:attrName>ppt_h</p:attrName>
                                        </p:attrNameLst>
                                      </p:cBhvr>
                                      <p:tavLst>
                                        <p:tav tm="0">
                                          <p:val>
                                            <p:strVal val="#ppt_h"/>
                                          </p:val>
                                        </p:tav>
                                        <p:tav tm="100000">
                                          <p:val>
                                            <p:strVal val="#ppt_h"/>
                                          </p:val>
                                        </p:tav>
                                      </p:tavLst>
                                    </p:anim>
                                    <p:animEffect transition="in" filter="fade">
                                      <p:cBhvr>
                                        <p:cTn id="22" dur="1000"/>
                                        <p:tgtEl>
                                          <p:spTgt spid="14"/>
                                        </p:tgtEl>
                                      </p:cBhvr>
                                    </p:animEffect>
                                  </p:childTnLst>
                                </p:cTn>
                              </p:par>
                            </p:childTnLst>
                          </p:cTn>
                        </p:par>
                        <p:par>
                          <p:cTn id="23" fill="hold">
                            <p:stCondLst>
                              <p:cond delay="1000"/>
                            </p:stCondLst>
                            <p:childTnLst>
                              <p:par>
                                <p:cTn id="24" presetID="3" presetClass="entr" presetSubtype="1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par>
                          <p:cTn id="27" fill="hold">
                            <p:stCondLst>
                              <p:cond delay="1500"/>
                            </p:stCondLst>
                            <p:childTnLst>
                              <p:par>
                                <p:cTn id="28" presetID="3" presetClass="entr" presetSubtype="1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par>
                          <p:cTn id="31" fill="hold">
                            <p:stCondLst>
                              <p:cond delay="2000"/>
                            </p:stCondLst>
                            <p:childTnLst>
                              <p:par>
                                <p:cTn id="32" presetID="55"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strVal val="#ppt_w*0.70"/>
                                          </p:val>
                                        </p:tav>
                                        <p:tav tm="100000">
                                          <p:val>
                                            <p:strVal val="#ppt_w"/>
                                          </p:val>
                                        </p:tav>
                                      </p:tavLst>
                                    </p:anim>
                                    <p:anim calcmode="lin" valueType="num">
                                      <p:cBhvr>
                                        <p:cTn id="35" dur="1000" fill="hold"/>
                                        <p:tgtEl>
                                          <p:spTgt spid="11"/>
                                        </p:tgtEl>
                                        <p:attrNameLst>
                                          <p:attrName>ppt_h</p:attrName>
                                        </p:attrNameLst>
                                      </p:cBhvr>
                                      <p:tavLst>
                                        <p:tav tm="0">
                                          <p:val>
                                            <p:strVal val="#ppt_h"/>
                                          </p:val>
                                        </p:tav>
                                        <p:tav tm="100000">
                                          <p:val>
                                            <p:strVal val="#ppt_h"/>
                                          </p:val>
                                        </p:tav>
                                      </p:tavLst>
                                    </p:anim>
                                    <p:animEffect transition="in" filter="fade">
                                      <p:cBhvr>
                                        <p:cTn id="36" dur="1000"/>
                                        <p:tgtEl>
                                          <p:spTgt spid="11"/>
                                        </p:tgtEl>
                                      </p:cBhvr>
                                    </p:animEffect>
                                  </p:childTnLst>
                                </p:cTn>
                              </p:par>
                            </p:childTnLst>
                          </p:cTn>
                        </p:par>
                        <p:par>
                          <p:cTn id="37" fill="hold">
                            <p:stCondLst>
                              <p:cond delay="3000"/>
                            </p:stCondLst>
                            <p:childTnLst>
                              <p:par>
                                <p:cTn id="38" presetID="9"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par>
                          <p:cTn id="41" fill="hold">
                            <p:stCondLst>
                              <p:cond delay="3500"/>
                            </p:stCondLst>
                            <p:childTnLst>
                              <p:par>
                                <p:cTn id="42" presetID="55"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1000" fill="hold"/>
                                        <p:tgtEl>
                                          <p:spTgt spid="12"/>
                                        </p:tgtEl>
                                        <p:attrNameLst>
                                          <p:attrName>ppt_w</p:attrName>
                                        </p:attrNameLst>
                                      </p:cBhvr>
                                      <p:tavLst>
                                        <p:tav tm="0">
                                          <p:val>
                                            <p:strVal val="#ppt_w*0.70"/>
                                          </p:val>
                                        </p:tav>
                                        <p:tav tm="100000">
                                          <p:val>
                                            <p:strVal val="#ppt_w"/>
                                          </p:val>
                                        </p:tav>
                                      </p:tavLst>
                                    </p:anim>
                                    <p:anim calcmode="lin" valueType="num">
                                      <p:cBhvr>
                                        <p:cTn id="45" dur="1000" fill="hold"/>
                                        <p:tgtEl>
                                          <p:spTgt spid="12"/>
                                        </p:tgtEl>
                                        <p:attrNameLst>
                                          <p:attrName>ppt_h</p:attrName>
                                        </p:attrNameLst>
                                      </p:cBhvr>
                                      <p:tavLst>
                                        <p:tav tm="0">
                                          <p:val>
                                            <p:strVal val="#ppt_h"/>
                                          </p:val>
                                        </p:tav>
                                        <p:tav tm="100000">
                                          <p:val>
                                            <p:strVal val="#ppt_h"/>
                                          </p:val>
                                        </p:tav>
                                      </p:tavLst>
                                    </p:anim>
                                    <p:animEffect transition="in" filter="fade">
                                      <p:cBhvr>
                                        <p:cTn id="4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示例</a:t>
            </a:r>
            <a:r>
              <a:rPr lang="en-US" altLang="zh-CN" dirty="0">
                <a:solidFill>
                  <a:srgbClr val="0000FF"/>
                </a:solidFill>
                <a:latin typeface="楷体_GB2312"/>
                <a:ea typeface="楷体_GB2312"/>
                <a:cs typeface="+mj-cs"/>
              </a:rPr>
              <a:t>2——</a:t>
            </a:r>
            <a:r>
              <a:rPr lang="zh-CN" altLang="en-US" dirty="0">
                <a:solidFill>
                  <a:srgbClr val="0000FF"/>
                </a:solidFill>
                <a:latin typeface="楷体_GB2312"/>
                <a:ea typeface="楷体_GB2312"/>
                <a:cs typeface="+mj-cs"/>
              </a:rPr>
              <a:t>重构</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1008063" y="1414463"/>
            <a:ext cx="7740650" cy="2806700"/>
          </a:xfrm>
          <a:ln/>
        </p:spPr>
        <p:txBody>
          <a:bodyPr vert="horz" wrap="square" lIns="91440" tIns="45720" rIns="91440" bIns="45720" anchor="t"/>
          <a:p>
            <a:pPr/>
            <a:r>
              <a:rPr lang="zh-CN" altLang="en-US" dirty="0">
                <a:latin typeface="仿宋_GB2312"/>
                <a:ea typeface="仿宋_GB2312"/>
                <a:cs typeface="+mn-cs"/>
              </a:rPr>
              <a:t>学生（学号，姓名，性别，年龄，所在系）</a:t>
            </a:r>
            <a:endParaRPr lang="en-US" altLang="zh-CN" dirty="0">
              <a:latin typeface="仿宋_GB2312"/>
              <a:ea typeface="仿宋_GB2312"/>
              <a:cs typeface="+mn-cs"/>
            </a:endParaRPr>
          </a:p>
          <a:p>
            <a:pPr/>
            <a:r>
              <a:rPr lang="zh-CN" altLang="en-US" dirty="0">
                <a:latin typeface="仿宋_GB2312"/>
                <a:ea typeface="仿宋_GB2312"/>
                <a:cs typeface="+mn-cs"/>
              </a:rPr>
              <a:t>课程（课程号，课程名，学分）</a:t>
            </a:r>
            <a:endParaRPr lang="en-US" altLang="zh-CN" dirty="0">
              <a:latin typeface="仿宋_GB2312"/>
              <a:ea typeface="仿宋_GB2312"/>
              <a:cs typeface="+mn-cs"/>
            </a:endParaRPr>
          </a:p>
          <a:p>
            <a:pPr/>
            <a:r>
              <a:rPr lang="zh-CN" altLang="en-US" dirty="0">
                <a:latin typeface="仿宋_GB2312"/>
                <a:ea typeface="仿宋_GB2312"/>
                <a:cs typeface="+mn-cs"/>
              </a:rPr>
              <a:t>选课（学号，课程号，成绩）</a:t>
            </a:r>
            <a:endParaRPr lang="zh-CN" altLang="en-US" dirty="0">
              <a:latin typeface="仿宋_GB2312"/>
              <a:ea typeface="仿宋_GB2312"/>
              <a:cs typeface="+mn-cs"/>
            </a:endParaRPr>
          </a:p>
        </p:txBody>
      </p:sp>
      <p:sp>
        <p:nvSpPr>
          <p:cNvPr id="8192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内容占位符 2"/>
          <p:cNvSpPr txBox="1"/>
          <p:nvPr/>
        </p:nvSpPr>
        <p:spPr bwMode="auto">
          <a:xfrm>
            <a:off x="1403350" y="4797425"/>
            <a:ext cx="6624638" cy="1008063"/>
          </a:xfrm>
          <a:prstGeom prst="rect">
            <a:avLst/>
          </a:prstGeom>
          <a:noFill/>
          <a:ln w="9525">
            <a:noFill/>
            <a:miter lim="800000"/>
          </a:ln>
        </p:spPr>
        <p:txBody>
          <a:bodyPr/>
          <a:lstStyle/>
          <a:p>
            <a:pPr marL="469900" marR="0" indent="-469900" defTabSz="914400">
              <a:lnSpc>
                <a:spcPct val="110000"/>
              </a:lnSpc>
              <a:spcBef>
                <a:spcPct val="20000"/>
              </a:spcBef>
              <a:buClr>
                <a:schemeClr val="accent2"/>
              </a:buClr>
              <a:buSzTx/>
              <a:buFontTx/>
              <a:defRPr/>
            </a:pPr>
            <a:r>
              <a:rPr kumimoji="0" lang="zh-CN" altLang="en-US" sz="3600" b="1" kern="0" cap="none" spc="0" normalizeH="0" baseline="0" noProof="0" dirty="0">
                <a:solidFill>
                  <a:srgbClr val="FF0000"/>
                </a:solidFill>
                <a:latin typeface="仿宋_GB2312" pitchFamily="49" charset="-122"/>
                <a:ea typeface="仿宋_GB2312" pitchFamily="49" charset="-122"/>
                <a:cs typeface="+mn-cs"/>
              </a:rPr>
              <a:t>学生（姓名，课程名，成绩）</a:t>
            </a:r>
            <a:endParaRPr kumimoji="0" lang="zh-CN" altLang="en-US" sz="3600" b="1" kern="0" cap="none" spc="0" normalizeH="0" baseline="0" noProof="0" dirty="0">
              <a:solidFill>
                <a:srgbClr val="FF0000"/>
              </a:solidFill>
              <a:latin typeface="仿宋_GB2312" pitchFamily="49" charset="-122"/>
              <a:ea typeface="仿宋_GB2312" pitchFamily="49" charset="-122"/>
              <a:cs typeface="+mn-cs"/>
            </a:endParaRPr>
          </a:p>
        </p:txBody>
      </p:sp>
      <p:sp>
        <p:nvSpPr>
          <p:cNvPr id="7" name="左弧形箭头 6"/>
          <p:cNvSpPr/>
          <p:nvPr/>
        </p:nvSpPr>
        <p:spPr>
          <a:xfrm rot="20552457">
            <a:off x="327025" y="2957513"/>
            <a:ext cx="677863" cy="2281238"/>
          </a:xfrm>
          <a:prstGeom prst="curved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左大括号 7"/>
          <p:cNvSpPr/>
          <p:nvPr/>
        </p:nvSpPr>
        <p:spPr>
          <a:xfrm>
            <a:off x="755650" y="1700213"/>
            <a:ext cx="287338" cy="2233613"/>
          </a:xfrm>
          <a:prstGeom prst="leftBrace">
            <a:avLst/>
          </a:prstGeom>
          <a:ln w="3175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矩形 8"/>
          <p:cNvSpPr/>
          <p:nvPr/>
        </p:nvSpPr>
        <p:spPr>
          <a:xfrm>
            <a:off x="4248150" y="1389063"/>
            <a:ext cx="1108075" cy="646112"/>
          </a:xfrm>
          <a:prstGeom prst="rect">
            <a:avLst/>
          </a:prstGeom>
          <a:noFill/>
          <a:ln w="9525">
            <a:noFill/>
          </a:ln>
        </p:spPr>
        <p:txBody>
          <a:bodyPr wrap="none">
            <a:spAutoFit/>
          </a:bodyPr>
          <a:p>
            <a:pPr eaLnBrk="1" hangingPunct="1"/>
            <a:r>
              <a:rPr lang="zh-CN" altLang="en-US" sz="3600" b="1" dirty="0">
                <a:solidFill>
                  <a:srgbClr val="FF0000"/>
                </a:solidFill>
                <a:latin typeface="仿宋_GB2312"/>
                <a:ea typeface="仿宋_GB2312"/>
              </a:rPr>
              <a:t>姓名</a:t>
            </a:r>
            <a:endParaRPr lang="zh-CN" altLang="en-US" sz="3600" b="1" dirty="0">
              <a:solidFill>
                <a:srgbClr val="FF0000"/>
              </a:solidFill>
              <a:latin typeface="仿宋_GB2312"/>
              <a:ea typeface="仿宋_GB2312"/>
            </a:endParaRPr>
          </a:p>
        </p:txBody>
      </p:sp>
      <p:sp>
        <p:nvSpPr>
          <p:cNvPr id="10" name="矩形 9"/>
          <p:cNvSpPr/>
          <p:nvPr/>
        </p:nvSpPr>
        <p:spPr>
          <a:xfrm>
            <a:off x="4703763" y="2708275"/>
            <a:ext cx="1570037" cy="647700"/>
          </a:xfrm>
          <a:prstGeom prst="rect">
            <a:avLst/>
          </a:prstGeom>
          <a:noFill/>
          <a:ln w="9525">
            <a:noFill/>
          </a:ln>
        </p:spPr>
        <p:txBody>
          <a:bodyPr wrap="none">
            <a:spAutoFit/>
          </a:bodyPr>
          <a:p>
            <a:pPr eaLnBrk="1" hangingPunct="1"/>
            <a:r>
              <a:rPr lang="zh-CN" altLang="en-US" sz="3600" b="1" dirty="0">
                <a:solidFill>
                  <a:srgbClr val="FF0000"/>
                </a:solidFill>
                <a:latin typeface="仿宋_GB2312"/>
                <a:ea typeface="仿宋_GB2312"/>
              </a:rPr>
              <a:t>课程名</a:t>
            </a:r>
            <a:endParaRPr lang="zh-CN" altLang="en-US" sz="3600" b="1" dirty="0">
              <a:solidFill>
                <a:srgbClr val="FF0000"/>
              </a:solidFill>
              <a:latin typeface="仿宋_GB2312"/>
              <a:ea typeface="仿宋_GB2312"/>
            </a:endParaRPr>
          </a:p>
        </p:txBody>
      </p:sp>
      <p:sp>
        <p:nvSpPr>
          <p:cNvPr id="11" name="矩形 10"/>
          <p:cNvSpPr/>
          <p:nvPr/>
        </p:nvSpPr>
        <p:spPr>
          <a:xfrm>
            <a:off x="6084888" y="3417888"/>
            <a:ext cx="1106487" cy="646112"/>
          </a:xfrm>
          <a:prstGeom prst="rect">
            <a:avLst/>
          </a:prstGeom>
          <a:noFill/>
          <a:ln w="9525">
            <a:noFill/>
          </a:ln>
        </p:spPr>
        <p:txBody>
          <a:bodyPr wrap="none">
            <a:spAutoFit/>
          </a:bodyPr>
          <a:p>
            <a:pPr eaLnBrk="1" hangingPunct="1"/>
            <a:r>
              <a:rPr lang="zh-CN" altLang="en-US" sz="3600" b="1" dirty="0">
                <a:solidFill>
                  <a:srgbClr val="FF0000"/>
                </a:solidFill>
                <a:latin typeface="仿宋_GB2312"/>
                <a:ea typeface="仿宋_GB2312"/>
              </a:rPr>
              <a:t>成绩</a:t>
            </a:r>
            <a:endParaRPr lang="zh-CN" altLang="en-US" sz="3600" b="1" dirty="0">
              <a:solidFill>
                <a:srgbClr val="FF0000"/>
              </a:solidFill>
              <a:latin typeface="仿宋_GB2312"/>
              <a:ea typeface="仿宋_GB2312"/>
            </a:endParaRPr>
          </a:p>
        </p:txBody>
      </p:sp>
      <p:sp>
        <p:nvSpPr>
          <p:cNvPr id="81931" name="灯片编号占位符 1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20"/>
                                            </p:txEl>
                                          </p:spTgt>
                                        </p:tgtEl>
                                        <p:attrNameLst>
                                          <p:attrName>style.visibility</p:attrName>
                                        </p:attrNameLst>
                                      </p:cBhvr>
                                      <p:to>
                                        <p:strVal val="visible"/>
                                      </p:to>
                                    </p:set>
                                    <p:animEffect transition="in" filter="blinds(horizontal)">
                                      <p:cBhvr>
                                        <p:cTn id="7" dur="500"/>
                                        <p:tgtEl>
                                          <p:spTgt spid="3">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20" end="35"/>
                                            </p:txEl>
                                          </p:spTgt>
                                        </p:tgtEl>
                                        <p:attrNameLst>
                                          <p:attrName>style.visibility</p:attrName>
                                        </p:attrNameLst>
                                      </p:cBhvr>
                                      <p:to>
                                        <p:strVal val="visible"/>
                                      </p:to>
                                    </p:set>
                                    <p:animEffect transition="in" filter="blinds(horizontal)">
                                      <p:cBhvr>
                                        <p:cTn id="12" dur="500"/>
                                        <p:tgtEl>
                                          <p:spTgt spid="3">
                                            <p:txEl>
                                              <p:charRg st="2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35" end="49"/>
                                            </p:txEl>
                                          </p:spTgt>
                                        </p:tgtEl>
                                        <p:attrNameLst>
                                          <p:attrName>style.visibility</p:attrName>
                                        </p:attrNameLst>
                                      </p:cBhvr>
                                      <p:to>
                                        <p:strVal val="visible"/>
                                      </p:to>
                                    </p:set>
                                    <p:animEffect transition="in" filter="blinds(horizontal)">
                                      <p:cBhvr>
                                        <p:cTn id="17" dur="500"/>
                                        <p:tgtEl>
                                          <p:spTgt spid="3">
                                            <p:txEl>
                                              <p:charRg st="35" end="49"/>
                                            </p:txEl>
                                          </p:spTgt>
                                        </p:tgtEl>
                                      </p:cBhvr>
                                    </p:animEffect>
                                  </p:childTnLst>
                                </p:cTn>
                              </p:par>
                            </p:childTnLst>
                          </p:cTn>
                        </p:par>
                        <p:par>
                          <p:cTn id="18" fill="hold">
                            <p:stCondLst>
                              <p:cond delay="500"/>
                            </p:stCondLst>
                            <p:childTnLst>
                              <p:par>
                                <p:cTn id="19" presetID="11" presetClass="entr" presetSubtype="0" fill="hold" grpId="0" nodeType="afterEffect">
                                  <p:stCondLst>
                                    <p:cond delay="0"/>
                                  </p:stCondLst>
                                  <p:childTnLst>
                                    <p:set>
                                      <p:cBhvr>
                                        <p:cTn id="20" dur="1000">
                                          <p:stCondLst>
                                            <p:cond delay="0"/>
                                          </p:stCondLst>
                                        </p:cTn>
                                        <p:tgtEl>
                                          <p:spTgt spid="9"/>
                                        </p:tgtEl>
                                        <p:attrNameLst>
                                          <p:attrName>style.visibility</p:attrName>
                                        </p:attrNameLst>
                                      </p:cBhvr>
                                      <p:to>
                                        <p:strVal val="visible"/>
                                      </p:to>
                                    </p:set>
                                  </p:childTnLst>
                                </p:cTn>
                              </p:par>
                            </p:childTnLst>
                          </p:cTn>
                        </p:par>
                        <p:par>
                          <p:cTn id="21" fill="hold">
                            <p:stCondLst>
                              <p:cond delay="1500"/>
                            </p:stCondLst>
                            <p:childTnLst>
                              <p:par>
                                <p:cTn id="22" presetID="11" presetClass="entr" presetSubtype="0" fill="hold" grpId="0" nodeType="afterEffect">
                                  <p:stCondLst>
                                    <p:cond delay="0"/>
                                  </p:stCondLst>
                                  <p:childTnLst>
                                    <p:set>
                                      <p:cBhvr>
                                        <p:cTn id="23" dur="1000">
                                          <p:stCondLst>
                                            <p:cond delay="0"/>
                                          </p:stCondLst>
                                        </p:cTn>
                                        <p:tgtEl>
                                          <p:spTgt spid="10"/>
                                        </p:tgtEl>
                                        <p:attrNameLst>
                                          <p:attrName>style.visibility</p:attrName>
                                        </p:attrNameLst>
                                      </p:cBhvr>
                                      <p:to>
                                        <p:strVal val="visible"/>
                                      </p:to>
                                    </p:set>
                                  </p:childTnLst>
                                </p:cTn>
                              </p:par>
                            </p:childTnLst>
                          </p:cTn>
                        </p:par>
                        <p:par>
                          <p:cTn id="24" fill="hold">
                            <p:stCondLst>
                              <p:cond delay="2500"/>
                            </p:stCondLst>
                            <p:childTnLst>
                              <p:par>
                                <p:cTn id="25" presetID="11" presetClass="entr" presetSubtype="0" fill="hold" grpId="0" nodeType="afterEffect">
                                  <p:stCondLst>
                                    <p:cond delay="0"/>
                                  </p:stCondLst>
                                  <p:childTnLst>
                                    <p:set>
                                      <p:cBhvr>
                                        <p:cTn id="26" dur="1000">
                                          <p:stCondLst>
                                            <p:cond delay="0"/>
                                          </p:stCondLst>
                                        </p:cTn>
                                        <p:tgtEl>
                                          <p:spTgt spid="11"/>
                                        </p:tgtEl>
                                        <p:attrNameLst>
                                          <p:attrName>style.visibility</p:attrName>
                                        </p:attrNameLst>
                                      </p:cBhvr>
                                      <p:to>
                                        <p:strVal val="visible"/>
                                      </p:to>
                                    </p:set>
                                  </p:childTnLst>
                                </p:cTn>
                              </p:par>
                            </p:childTnLst>
                          </p:cTn>
                        </p:par>
                        <p:par>
                          <p:cTn id="27" fill="hold">
                            <p:stCondLst>
                              <p:cond delay="3500"/>
                            </p:stCondLst>
                            <p:childTnLst>
                              <p:par>
                                <p:cTn id="28" presetID="8" presetClass="entr" presetSubtype="16"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amond(in)">
                                      <p:cBhvr>
                                        <p:cTn id="30" dur="2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strVal val="#ppt_w*0.70"/>
                                          </p:val>
                                        </p:tav>
                                        <p:tav tm="100000">
                                          <p:val>
                                            <p:strVal val="#ppt_w"/>
                                          </p:val>
                                        </p:tav>
                                      </p:tavLst>
                                    </p:anim>
                                    <p:anim calcmode="lin" valueType="num">
                                      <p:cBhvr>
                                        <p:cTn id="36" dur="1000" fill="hold"/>
                                        <p:tgtEl>
                                          <p:spTgt spid="7"/>
                                        </p:tgtEl>
                                        <p:attrNameLst>
                                          <p:attrName>ppt_h</p:attrName>
                                        </p:attrNameLst>
                                      </p:cBhvr>
                                      <p:tavLst>
                                        <p:tav tm="0">
                                          <p:val>
                                            <p:strVal val="#ppt_h"/>
                                          </p:val>
                                        </p:tav>
                                        <p:tav tm="100000">
                                          <p:val>
                                            <p:strVal val="#ppt_h"/>
                                          </p:val>
                                        </p:tav>
                                      </p:tavLst>
                                    </p:anim>
                                    <p:animEffect transition="in" filter="fade">
                                      <p:cBhvr>
                                        <p:cTn id="37" dur="1000"/>
                                        <p:tgtEl>
                                          <p:spTgt spid="7"/>
                                        </p:tgtEl>
                                      </p:cBhvr>
                                    </p:animEffect>
                                  </p:childTnLst>
                                </p:cTn>
                              </p:par>
                            </p:childTnLst>
                          </p:cTn>
                        </p:par>
                        <p:par>
                          <p:cTn id="38" fill="hold">
                            <p:stCondLst>
                              <p:cond delay="1000"/>
                            </p:stCondLst>
                            <p:childTnLst>
                              <p:par>
                                <p:cTn id="39" presetID="5" presetClass="entr" presetSubtype="1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checkerboard(across)">
                                      <p:cBhvr>
                                        <p:cTn id="41" dur="500"/>
                                        <p:tgtEl>
                                          <p:spTgt spid="6"/>
                                        </p:tgtEl>
                                      </p:cBhvr>
                                    </p:animEffect>
                                  </p:childTnLst>
                                </p:cTn>
                              </p:par>
                            </p:childTnLst>
                          </p:cTn>
                        </p:par>
                        <p:par>
                          <p:cTn id="42" fill="hold">
                            <p:stCondLst>
                              <p:cond delay="1500"/>
                            </p:stCondLst>
                            <p:childTnLst>
                              <p:par>
                                <p:cTn id="43" presetID="35" presetClass="emph" presetSubtype="0" fill="hold" grpId="1" nodeType="afterEffect">
                                  <p:stCondLst>
                                    <p:cond delay="0"/>
                                  </p:stCondLst>
                                  <p:childTnLst>
                                    <p:anim calcmode="discrete" valueType="str">
                                      <p:cBhvr>
                                        <p:cTn id="44"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6" grpId="1"/>
      <p:bldP spid="7" grpId="0" animBg="1"/>
      <p:bldP spid="8" grpId="0" animBg="1"/>
      <p:bldP spid="9" grpId="0"/>
      <p:bldP spid="10"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示例</a:t>
            </a:r>
            <a:r>
              <a:rPr lang="en-US" altLang="zh-CN" dirty="0">
                <a:solidFill>
                  <a:srgbClr val="0000FF"/>
                </a:solidFill>
                <a:latin typeface="楷体_GB2312"/>
                <a:ea typeface="楷体_GB2312"/>
                <a:cs typeface="+mj-cs"/>
              </a:rPr>
              <a:t>3——</a:t>
            </a:r>
            <a:r>
              <a:rPr lang="zh-CN" altLang="en-US" dirty="0">
                <a:solidFill>
                  <a:srgbClr val="0000FF"/>
                </a:solidFill>
                <a:latin typeface="楷体_GB2312"/>
                <a:ea typeface="楷体_GB2312"/>
                <a:cs typeface="+mj-cs"/>
              </a:rPr>
              <a:t>安全性</a:t>
            </a:r>
            <a:endParaRPr lang="zh-CN" altLang="en-US" dirty="0">
              <a:solidFill>
                <a:srgbClr val="0000FF"/>
              </a:solidFill>
              <a:latin typeface="楷体_GB2312"/>
              <a:ea typeface="楷体_GB2312"/>
              <a:cs typeface="+mj-cs"/>
            </a:endParaRPr>
          </a:p>
        </p:txBody>
      </p:sp>
      <p:sp>
        <p:nvSpPr>
          <p:cNvPr id="3" name="内容占位符 2"/>
          <p:cNvSpPr>
            <a:spLocks noGrp="1"/>
          </p:cNvSpPr>
          <p:nvPr>
            <p:ph idx="1"/>
          </p:nvPr>
        </p:nvSpPr>
        <p:spPr>
          <a:xfrm>
            <a:off x="566738" y="1414463"/>
            <a:ext cx="8001000" cy="1438275"/>
          </a:xfrm>
          <a:ln/>
        </p:spPr>
        <p:txBody>
          <a:bodyPr vert="horz" wrap="square" lIns="91440" tIns="45720" rIns="91440" bIns="45720" anchor="t"/>
          <a:p>
            <a:pPr>
              <a:buNone/>
            </a:pPr>
            <a:r>
              <a:rPr lang="zh-CN" altLang="zh-CN" dirty="0">
                <a:latin typeface="仿宋_GB2312"/>
                <a:ea typeface="仿宋_GB2312"/>
                <a:cs typeface="+mn-cs"/>
              </a:rPr>
              <a:t>职工表（职工号，姓名，所在部门，基本工资，职务工资，奖励工资）</a:t>
            </a:r>
            <a:endParaRPr lang="zh-CN" altLang="en-US" dirty="0">
              <a:latin typeface="仿宋_GB2312"/>
              <a:ea typeface="仿宋_GB2312"/>
              <a:cs typeface="+mn-cs"/>
            </a:endParaRPr>
          </a:p>
        </p:txBody>
      </p:sp>
      <p:sp>
        <p:nvSpPr>
          <p:cNvPr id="8294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6" name="内容占位符 2"/>
          <p:cNvSpPr txBox="1"/>
          <p:nvPr/>
        </p:nvSpPr>
        <p:spPr bwMode="auto">
          <a:xfrm>
            <a:off x="611188" y="3933825"/>
            <a:ext cx="8001000" cy="1436688"/>
          </a:xfrm>
          <a:prstGeom prst="rect">
            <a:avLst/>
          </a:prstGeom>
          <a:noFill/>
          <a:ln w="9525">
            <a:noFill/>
            <a:miter lim="800000"/>
          </a:ln>
        </p:spPr>
        <p:txBody>
          <a:bodyPr/>
          <a:lstStyle/>
          <a:p>
            <a:pPr marL="469900" marR="0" indent="-469900" defTabSz="914400">
              <a:lnSpc>
                <a:spcPct val="110000"/>
              </a:lnSpc>
              <a:spcBef>
                <a:spcPct val="20000"/>
              </a:spcBef>
              <a:buClr>
                <a:schemeClr val="accent2"/>
              </a:buClr>
              <a:buSzTx/>
              <a:buFontTx/>
              <a:defRPr/>
            </a:pPr>
            <a:r>
              <a:rPr kumimoji="0" lang="zh-CN" altLang="zh-CN" sz="3600" b="1" kern="0" cap="none" spc="0" normalizeH="0" baseline="0" noProof="0" dirty="0">
                <a:solidFill>
                  <a:srgbClr val="FF0000"/>
                </a:solidFill>
                <a:latin typeface="仿宋_GB2312" pitchFamily="49" charset="-122"/>
                <a:ea typeface="仿宋_GB2312" pitchFamily="49" charset="-122"/>
                <a:cs typeface="+mn-cs"/>
              </a:rPr>
              <a:t>职工</a:t>
            </a:r>
            <a:r>
              <a:rPr kumimoji="0" lang="zh-CN" altLang="en-US" sz="3600" b="1" kern="0" cap="none" spc="0" normalizeH="0" baseline="0" noProof="0" dirty="0">
                <a:solidFill>
                  <a:srgbClr val="FF0000"/>
                </a:solidFill>
                <a:latin typeface="仿宋_GB2312" pitchFamily="49" charset="-122"/>
                <a:ea typeface="仿宋_GB2312" pitchFamily="49" charset="-122"/>
                <a:cs typeface="+mn-cs"/>
              </a:rPr>
              <a:t>信息</a:t>
            </a:r>
            <a:r>
              <a:rPr kumimoji="0" lang="zh-CN" altLang="zh-CN" sz="3600" b="1" kern="0" cap="none" spc="0" normalizeH="0" baseline="0" noProof="0" dirty="0">
                <a:solidFill>
                  <a:srgbClr val="FF0000"/>
                </a:solidFill>
                <a:latin typeface="仿宋_GB2312" pitchFamily="49" charset="-122"/>
                <a:ea typeface="仿宋_GB2312" pitchFamily="49" charset="-122"/>
                <a:cs typeface="+mn-cs"/>
              </a:rPr>
              <a:t>（职工号，姓名，所在部门，基本工资，职务工资）</a:t>
            </a:r>
            <a:endParaRPr kumimoji="0" lang="zh-CN" altLang="en-US" sz="3600" b="1" kern="0" cap="none" spc="0" normalizeH="0" baseline="0" noProof="0" dirty="0">
              <a:solidFill>
                <a:srgbClr val="FF0000"/>
              </a:solidFill>
              <a:latin typeface="仿宋_GB2312" pitchFamily="49" charset="-122"/>
              <a:ea typeface="仿宋_GB2312" pitchFamily="49" charset="-122"/>
              <a:cs typeface="+mn-cs"/>
            </a:endParaRPr>
          </a:p>
        </p:txBody>
      </p:sp>
      <p:sp>
        <p:nvSpPr>
          <p:cNvPr id="8" name="虚尾箭头 7"/>
          <p:cNvSpPr/>
          <p:nvPr/>
        </p:nvSpPr>
        <p:spPr>
          <a:xfrm rot="5400000">
            <a:off x="3563938" y="2924175"/>
            <a:ext cx="1223963" cy="64928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5168900" y="1990725"/>
            <a:ext cx="2032000" cy="646113"/>
          </a:xfrm>
          <a:prstGeom prst="rect">
            <a:avLst/>
          </a:prstGeom>
          <a:noFill/>
          <a:ln w="9525">
            <a:noFill/>
          </a:ln>
        </p:spPr>
        <p:txBody>
          <a:bodyPr wrap="none">
            <a:spAutoFit/>
          </a:bodyPr>
          <a:p>
            <a:pPr eaLnBrk="1" hangingPunct="1"/>
            <a:r>
              <a:rPr lang="zh-CN" altLang="zh-CN" sz="3600" b="1" dirty="0">
                <a:solidFill>
                  <a:srgbClr val="008000"/>
                </a:solidFill>
                <a:latin typeface="仿宋_GB2312"/>
                <a:ea typeface="仿宋_GB2312"/>
              </a:rPr>
              <a:t>奖励工资</a:t>
            </a:r>
            <a:endParaRPr lang="zh-CN" altLang="en-US" sz="3600" b="1" dirty="0">
              <a:solidFill>
                <a:srgbClr val="008000"/>
              </a:solidFill>
              <a:latin typeface="仿宋_GB2312"/>
              <a:ea typeface="仿宋_GB2312"/>
            </a:endParaRPr>
          </a:p>
        </p:txBody>
      </p:sp>
      <p:sp>
        <p:nvSpPr>
          <p:cNvPr id="82952" name="灯片编号占位符 10"/>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2"/>
                                            </p:txEl>
                                          </p:spTgt>
                                        </p:tgtEl>
                                        <p:attrNameLst>
                                          <p:attrName>style.visibility</p:attrName>
                                        </p:attrNameLst>
                                      </p:cBhvr>
                                      <p:to>
                                        <p:strVal val="visible"/>
                                      </p:to>
                                    </p:set>
                                    <p:animEffect transition="in" filter="blinds(horizontal)">
                                      <p:cBhvr>
                                        <p:cTn id="7" dur="500"/>
                                        <p:tgtEl>
                                          <p:spTgt spid="3">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par>
                          <p:cTn id="20" fill="hold">
                            <p:stCondLst>
                              <p:cond delay="1000"/>
                            </p:stCondLst>
                            <p:childTnLst>
                              <p:par>
                                <p:cTn id="21" presetID="5"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ln/>
        </p:spPr>
        <p:txBody>
          <a:bodyPr vert="horz" wrap="square" lIns="91440" tIns="45720" rIns="91440" bIns="45720" anchor="b"/>
          <a:p>
            <a:pPr/>
            <a:r>
              <a:rPr lang="zh-CN" altLang="zh-CN" dirty="0">
                <a:solidFill>
                  <a:srgbClr val="0000FF"/>
                </a:solidFill>
                <a:latin typeface="楷体_GB2312"/>
                <a:ea typeface="楷体_GB2312"/>
                <a:cs typeface="+mj-cs"/>
              </a:rPr>
              <a:t>动态特征</a:t>
            </a:r>
            <a:endParaRPr lang="zh-CN" altLang="en-US" dirty="0">
              <a:solidFill>
                <a:srgbClr val="0000FF"/>
              </a:solidFill>
              <a:latin typeface="楷体_GB2312"/>
              <a:ea typeface="楷体_GB2312"/>
              <a:cs typeface="+mj-cs"/>
            </a:endParaRPr>
          </a:p>
        </p:txBody>
      </p:sp>
      <p:sp>
        <p:nvSpPr>
          <p:cNvPr id="1945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指对数据可以进行的操作以及操作规则。</a:t>
            </a:r>
            <a:endParaRPr lang="en-US" altLang="zh-CN" dirty="0">
              <a:latin typeface="仿宋_GB2312"/>
              <a:ea typeface="仿宋_GB2312"/>
              <a:cs typeface="+mn-cs"/>
            </a:endParaRPr>
          </a:p>
          <a:p>
            <a:pPr/>
            <a:r>
              <a:rPr lang="zh-CN" altLang="zh-CN" dirty="0">
                <a:latin typeface="仿宋_GB2312"/>
                <a:ea typeface="仿宋_GB2312"/>
                <a:cs typeface="+mn-cs"/>
              </a:rPr>
              <a:t>对数据库数据的操作主要有</a:t>
            </a:r>
            <a:endParaRPr lang="en-US" altLang="zh-CN" dirty="0">
              <a:latin typeface="仿宋_GB2312"/>
              <a:ea typeface="仿宋_GB2312"/>
              <a:cs typeface="+mn-cs"/>
            </a:endParaRPr>
          </a:p>
          <a:p>
            <a:pPr lvl="1"/>
            <a:r>
              <a:rPr lang="zh-CN" altLang="zh-CN" dirty="0">
                <a:latin typeface="仿宋_GB2312"/>
                <a:ea typeface="仿宋_GB2312"/>
              </a:rPr>
              <a:t>查询数据</a:t>
            </a:r>
            <a:endParaRPr lang="en-US" altLang="zh-CN" dirty="0">
              <a:latin typeface="仿宋_GB2312"/>
              <a:ea typeface="仿宋_GB2312"/>
            </a:endParaRPr>
          </a:p>
          <a:p>
            <a:pPr lvl="1"/>
            <a:r>
              <a:rPr lang="zh-CN" altLang="zh-CN" dirty="0">
                <a:latin typeface="仿宋_GB2312"/>
                <a:ea typeface="仿宋_GB2312"/>
              </a:rPr>
              <a:t>更改数据</a:t>
            </a:r>
            <a:r>
              <a:rPr lang="zh-CN" altLang="en-US" dirty="0">
                <a:latin typeface="仿宋_GB2312"/>
                <a:ea typeface="仿宋_GB2312"/>
              </a:rPr>
              <a:t>：</a:t>
            </a:r>
            <a:r>
              <a:rPr lang="zh-CN" altLang="zh-CN" dirty="0">
                <a:latin typeface="仿宋_GB2312"/>
                <a:ea typeface="仿宋_GB2312"/>
              </a:rPr>
              <a:t>插入、删除和更新</a:t>
            </a:r>
            <a:endParaRPr lang="en-US" altLang="zh-CN" dirty="0">
              <a:latin typeface="仿宋_GB2312"/>
              <a:ea typeface="仿宋_GB2312"/>
            </a:endParaRPr>
          </a:p>
          <a:p>
            <a:pPr/>
            <a:r>
              <a:rPr lang="zh-CN" altLang="zh-CN" dirty="0">
                <a:latin typeface="仿宋_GB2312"/>
                <a:ea typeface="仿宋_GB2312"/>
                <a:cs typeface="+mn-cs"/>
              </a:rPr>
              <a:t>一般将对数据的静态特征和动态特征的描述称为</a:t>
            </a:r>
            <a:r>
              <a:rPr lang="zh-CN" altLang="zh-CN" dirty="0">
                <a:solidFill>
                  <a:srgbClr val="FF0000"/>
                </a:solidFill>
                <a:latin typeface="仿宋_GB2312"/>
                <a:ea typeface="仿宋_GB2312"/>
                <a:cs typeface="+mn-cs"/>
              </a:rPr>
              <a:t>数据模型三要素</a:t>
            </a:r>
            <a:endParaRPr lang="zh-CN" altLang="en-US" dirty="0">
              <a:solidFill>
                <a:srgbClr val="FF0000"/>
              </a:solidFill>
              <a:latin typeface="仿宋_GB2312"/>
              <a:ea typeface="仿宋_GB2312"/>
              <a:cs typeface="+mn-cs"/>
            </a:endParaRPr>
          </a:p>
        </p:txBody>
      </p:sp>
      <p:sp>
        <p:nvSpPr>
          <p:cNvPr id="184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1843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459">
                                            <p:txEl>
                                              <p:charRg st="0" end="19"/>
                                            </p:txEl>
                                          </p:spTgt>
                                        </p:tgtEl>
                                        <p:attrNameLst>
                                          <p:attrName>style.visibility</p:attrName>
                                        </p:attrNameLst>
                                      </p:cBhvr>
                                      <p:to>
                                        <p:strVal val="visible"/>
                                      </p:to>
                                    </p:set>
                                    <p:animEffect transition="in" filter="blinds(horizontal)">
                                      <p:cBhvr>
                                        <p:cTn id="7" dur="500"/>
                                        <p:tgtEl>
                                          <p:spTgt spid="19459">
                                            <p:txEl>
                                              <p:charRg st="0" end="19"/>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9459">
                                            <p:txEl>
                                              <p:charRg st="19" end="32"/>
                                            </p:txEl>
                                          </p:spTgt>
                                        </p:tgtEl>
                                        <p:attrNameLst>
                                          <p:attrName>style.visibility</p:attrName>
                                        </p:attrNameLst>
                                      </p:cBhvr>
                                      <p:to>
                                        <p:strVal val="visible"/>
                                      </p:to>
                                    </p:set>
                                    <p:animEffect transition="in" filter="blinds(horizontal)">
                                      <p:cBhvr>
                                        <p:cTn id="11" dur="500"/>
                                        <p:tgtEl>
                                          <p:spTgt spid="19459">
                                            <p:txEl>
                                              <p:charRg st="19" end="3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9459">
                                            <p:txEl>
                                              <p:charRg st="32" end="37"/>
                                            </p:txEl>
                                          </p:spTgt>
                                        </p:tgtEl>
                                        <p:attrNameLst>
                                          <p:attrName>style.visibility</p:attrName>
                                        </p:attrNameLst>
                                      </p:cBhvr>
                                      <p:to>
                                        <p:strVal val="visible"/>
                                      </p:to>
                                    </p:set>
                                    <p:animEffect transition="in" filter="blinds(horizontal)">
                                      <p:cBhvr>
                                        <p:cTn id="15" dur="500"/>
                                        <p:tgtEl>
                                          <p:spTgt spid="19459">
                                            <p:txEl>
                                              <p:charRg st="32" end="37"/>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9459">
                                            <p:txEl>
                                              <p:charRg st="37" end="51"/>
                                            </p:txEl>
                                          </p:spTgt>
                                        </p:tgtEl>
                                        <p:attrNameLst>
                                          <p:attrName>style.visibility</p:attrName>
                                        </p:attrNameLst>
                                      </p:cBhvr>
                                      <p:to>
                                        <p:strVal val="visible"/>
                                      </p:to>
                                    </p:set>
                                    <p:animEffect transition="in" filter="blinds(horizontal)">
                                      <p:cBhvr>
                                        <p:cTn id="19" dur="500"/>
                                        <p:tgtEl>
                                          <p:spTgt spid="19459">
                                            <p:txEl>
                                              <p:charRg st="37" end="51"/>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9459">
                                            <p:txEl>
                                              <p:charRg st="51" end="80"/>
                                            </p:txEl>
                                          </p:spTgt>
                                        </p:tgtEl>
                                        <p:attrNameLst>
                                          <p:attrName>style.visibility</p:attrName>
                                        </p:attrNameLst>
                                      </p:cBhvr>
                                      <p:to>
                                        <p:strVal val="visible"/>
                                      </p:to>
                                    </p:set>
                                    <p:animEffect transition="in" filter="blinds(horizontal)">
                                      <p:cBhvr>
                                        <p:cTn id="23" dur="500"/>
                                        <p:tgtEl>
                                          <p:spTgt spid="19459">
                                            <p:txEl>
                                              <p:charRg st="51"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a:xfrm>
            <a:off x="1258888" y="260350"/>
            <a:ext cx="6324600" cy="762000"/>
          </a:xfrm>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模式 </a:t>
            </a:r>
            <a:endParaRPr lang="zh-CN" altLang="en-US" dirty="0">
              <a:solidFill>
                <a:srgbClr val="0000FF"/>
              </a:solidFill>
              <a:latin typeface="楷体_GB2312"/>
              <a:ea typeface="楷体_GB2312"/>
              <a:cs typeface="+mj-cs"/>
            </a:endParaRPr>
          </a:p>
        </p:txBody>
      </p:sp>
      <p:sp>
        <p:nvSpPr>
          <p:cNvPr id="415747" name="Rectangle 3"/>
          <p:cNvSpPr>
            <a:spLocks noGrp="1"/>
          </p:cNvSpPr>
          <p:nvPr>
            <p:ph idx="1"/>
          </p:nvPr>
        </p:nvSpPr>
        <p:spPr>
          <a:xfrm>
            <a:off x="323850" y="1268413"/>
            <a:ext cx="8496300" cy="4897437"/>
          </a:xfrm>
          <a:ln/>
        </p:spPr>
        <p:txBody>
          <a:bodyPr vert="horz" wrap="square" lIns="91440" tIns="45720" rIns="91440" bIns="45720" anchor="t"/>
          <a:p>
            <a:pPr eaLnBrk="1" hangingPunct="1">
              <a:lnSpc>
                <a:spcPct val="120000"/>
              </a:lnSpc>
            </a:pPr>
            <a:r>
              <a:rPr lang="zh-CN" altLang="en-US" dirty="0">
                <a:latin typeface="仿宋_GB2312"/>
                <a:ea typeface="仿宋_GB2312"/>
                <a:cs typeface="+mn-cs"/>
              </a:rPr>
              <a:t>也称为逻辑模式或模式，是数据库中</a:t>
            </a:r>
            <a:r>
              <a:rPr lang="zh-CN" altLang="en-US" dirty="0">
                <a:solidFill>
                  <a:srgbClr val="FF0000"/>
                </a:solidFill>
                <a:latin typeface="仿宋_GB2312"/>
                <a:ea typeface="仿宋_GB2312"/>
                <a:cs typeface="+mn-cs"/>
              </a:rPr>
              <a:t>全体数据</a:t>
            </a:r>
            <a:r>
              <a:rPr lang="zh-CN" altLang="en-US" dirty="0">
                <a:latin typeface="仿宋_GB2312"/>
                <a:ea typeface="仿宋_GB2312"/>
                <a:cs typeface="+mn-cs"/>
              </a:rPr>
              <a:t>的逻辑结构和特征的描述，是</a:t>
            </a:r>
            <a:r>
              <a:rPr lang="zh-CN" altLang="en-US" dirty="0">
                <a:solidFill>
                  <a:srgbClr val="FF0000"/>
                </a:solidFill>
                <a:latin typeface="仿宋_GB2312"/>
                <a:ea typeface="仿宋_GB2312"/>
                <a:cs typeface="+mn-cs"/>
              </a:rPr>
              <a:t>所有用户</a:t>
            </a:r>
            <a:r>
              <a:rPr lang="zh-CN" altLang="en-US" dirty="0">
                <a:latin typeface="仿宋_GB2312"/>
                <a:ea typeface="仿宋_GB2312"/>
                <a:cs typeface="+mn-cs"/>
              </a:rPr>
              <a:t>的公共数据描述。 </a:t>
            </a:r>
            <a:endParaRPr lang="zh-CN" altLang="en-US" dirty="0">
              <a:latin typeface="仿宋_GB2312"/>
              <a:ea typeface="仿宋_GB2312"/>
              <a:cs typeface="+mn-cs"/>
            </a:endParaRPr>
          </a:p>
          <a:p>
            <a:pPr eaLnBrk="1" hangingPunct="1">
              <a:lnSpc>
                <a:spcPct val="120000"/>
              </a:lnSpc>
            </a:pPr>
            <a:r>
              <a:rPr lang="zh-CN" altLang="en-US" dirty="0">
                <a:latin typeface="仿宋_GB2312"/>
                <a:ea typeface="仿宋_GB2312"/>
                <a:cs typeface="+mn-cs"/>
              </a:rPr>
              <a:t>是数据库系统结构的</a:t>
            </a:r>
            <a:r>
              <a:rPr lang="zh-CN" altLang="en-US" dirty="0">
                <a:solidFill>
                  <a:srgbClr val="FF0000"/>
                </a:solidFill>
                <a:latin typeface="仿宋_GB2312"/>
                <a:ea typeface="仿宋_GB2312"/>
                <a:cs typeface="+mn-cs"/>
              </a:rPr>
              <a:t>中间层</a:t>
            </a:r>
            <a:r>
              <a:rPr lang="zh-CN" altLang="en-US" dirty="0">
                <a:latin typeface="仿宋_GB2312"/>
                <a:ea typeface="仿宋_GB2312"/>
                <a:cs typeface="+mn-cs"/>
              </a:rPr>
              <a:t>。</a:t>
            </a:r>
            <a:endParaRPr lang="en-US" altLang="zh-CN" dirty="0">
              <a:latin typeface="仿宋_GB2312"/>
              <a:ea typeface="仿宋_GB2312"/>
              <a:cs typeface="+mn-cs"/>
            </a:endParaRPr>
          </a:p>
          <a:p>
            <a:pPr eaLnBrk="1" hangingPunct="1">
              <a:lnSpc>
                <a:spcPct val="120000"/>
              </a:lnSpc>
            </a:pPr>
            <a:r>
              <a:rPr lang="zh-CN" altLang="zh-CN" dirty="0">
                <a:latin typeface="仿宋_GB2312"/>
                <a:ea typeface="仿宋_GB2312"/>
                <a:cs typeface="+mn-cs"/>
              </a:rPr>
              <a:t>不涉及数据的物理存储细节和硬件环境，</a:t>
            </a:r>
            <a:endParaRPr lang="en-US" altLang="zh-CN" dirty="0">
              <a:latin typeface="仿宋_GB2312"/>
              <a:ea typeface="仿宋_GB2312"/>
              <a:cs typeface="+mn-cs"/>
            </a:endParaRPr>
          </a:p>
          <a:p>
            <a:pPr eaLnBrk="1" hangingPunct="1">
              <a:lnSpc>
                <a:spcPct val="120000"/>
              </a:lnSpc>
            </a:pPr>
            <a:r>
              <a:rPr lang="zh-CN" altLang="zh-CN" dirty="0">
                <a:latin typeface="仿宋_GB2312"/>
                <a:ea typeface="仿宋_GB2312"/>
                <a:cs typeface="+mn-cs"/>
              </a:rPr>
              <a:t>与具体的应用程序、应用开发工具和环境无关。</a:t>
            </a:r>
            <a:endParaRPr lang="zh-CN" altLang="en-US" dirty="0">
              <a:latin typeface="仿宋_GB2312"/>
              <a:ea typeface="仿宋_GB2312"/>
              <a:cs typeface="+mn-cs"/>
            </a:endParaRPr>
          </a:p>
        </p:txBody>
      </p:sp>
      <p:sp>
        <p:nvSpPr>
          <p:cNvPr id="8397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397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5747">
                                            <p:txEl>
                                              <p:charRg st="0" end="47"/>
                                            </p:txEl>
                                          </p:spTgt>
                                        </p:tgtEl>
                                        <p:attrNameLst>
                                          <p:attrName>style.visibility</p:attrName>
                                        </p:attrNameLst>
                                      </p:cBhvr>
                                      <p:to>
                                        <p:strVal val="visible"/>
                                      </p:to>
                                    </p:set>
                                    <p:anim calcmode="lin" valueType="num">
                                      <p:cBhvr additive="base">
                                        <p:cTn id="7" dur="500" fill="hold"/>
                                        <p:tgtEl>
                                          <p:spTgt spid="415747">
                                            <p:txEl>
                                              <p:charRg st="0" end="4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5747">
                                            <p:txEl>
                                              <p:charRg st="0" end="4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5747">
                                            <p:txEl>
                                              <p:charRg st="47" end="61"/>
                                            </p:txEl>
                                          </p:spTgt>
                                        </p:tgtEl>
                                        <p:attrNameLst>
                                          <p:attrName>style.visibility</p:attrName>
                                        </p:attrNameLst>
                                      </p:cBhvr>
                                      <p:to>
                                        <p:strVal val="visible"/>
                                      </p:to>
                                    </p:set>
                                    <p:anim calcmode="lin" valueType="num">
                                      <p:cBhvr additive="base">
                                        <p:cTn id="13" dur="500" fill="hold"/>
                                        <p:tgtEl>
                                          <p:spTgt spid="415747">
                                            <p:txEl>
                                              <p:charRg st="47" end="6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5747">
                                            <p:txEl>
                                              <p:charRg st="47" end="6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5747">
                                            <p:txEl>
                                              <p:charRg st="61" end="80"/>
                                            </p:txEl>
                                          </p:spTgt>
                                        </p:tgtEl>
                                        <p:attrNameLst>
                                          <p:attrName>style.visibility</p:attrName>
                                        </p:attrNameLst>
                                      </p:cBhvr>
                                      <p:to>
                                        <p:strVal val="visible"/>
                                      </p:to>
                                    </p:set>
                                    <p:anim calcmode="lin" valueType="num">
                                      <p:cBhvr additive="base">
                                        <p:cTn id="19" dur="500" fill="hold"/>
                                        <p:tgtEl>
                                          <p:spTgt spid="415747">
                                            <p:txEl>
                                              <p:charRg st="61" end="8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5747">
                                            <p:txEl>
                                              <p:charRg st="61" end="8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5747">
                                            <p:txEl>
                                              <p:charRg st="80" end="102"/>
                                            </p:txEl>
                                          </p:spTgt>
                                        </p:tgtEl>
                                        <p:attrNameLst>
                                          <p:attrName>style.visibility</p:attrName>
                                        </p:attrNameLst>
                                      </p:cBhvr>
                                      <p:to>
                                        <p:strVal val="visible"/>
                                      </p:to>
                                    </p:set>
                                    <p:anim calcmode="lin" valueType="num">
                                      <p:cBhvr additive="base">
                                        <p:cTn id="25" dur="500" fill="hold"/>
                                        <p:tgtEl>
                                          <p:spTgt spid="415747">
                                            <p:txEl>
                                              <p:charRg st="80" end="10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5747">
                                            <p:txEl>
                                              <p:charRg st="80" end="10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p:nvPr>
        </p:nvSpPr>
        <p:spPr>
          <a:ln/>
        </p:spPr>
        <p:txBody>
          <a:bodyPr vert="horz" wrap="square" lIns="91440" tIns="45720" rIns="91440" bIns="45720" anchor="b"/>
          <a:p>
            <a:pPr/>
            <a:endParaRPr lang="zh-CN" altLang="en-US" dirty="0">
              <a:solidFill>
                <a:srgbClr val="0000FF"/>
              </a:solidFill>
              <a:latin typeface="楷体_GB2312"/>
              <a:ea typeface="楷体_GB2312"/>
              <a:cs typeface="+mj-cs"/>
            </a:endParaRPr>
          </a:p>
        </p:txBody>
      </p:sp>
      <p:sp>
        <p:nvSpPr>
          <p:cNvPr id="8089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模式实际上是数据库数据在逻辑级上的视图。</a:t>
            </a:r>
            <a:endParaRPr lang="en-US" altLang="zh-CN" dirty="0">
              <a:latin typeface="仿宋_GB2312"/>
              <a:ea typeface="仿宋_GB2312"/>
              <a:cs typeface="+mn-cs"/>
            </a:endParaRPr>
          </a:p>
          <a:p>
            <a:pPr/>
            <a:r>
              <a:rPr lang="zh-CN" altLang="zh-CN" dirty="0">
                <a:latin typeface="仿宋_GB2312"/>
                <a:ea typeface="仿宋_GB2312"/>
                <a:cs typeface="+mn-cs"/>
              </a:rPr>
              <a:t>一个数据库只有一种模式。</a:t>
            </a:r>
            <a:endParaRPr lang="en-US" altLang="zh-CN" dirty="0">
              <a:latin typeface="仿宋_GB2312"/>
              <a:ea typeface="仿宋_GB2312"/>
              <a:cs typeface="+mn-cs"/>
            </a:endParaRPr>
          </a:p>
          <a:p>
            <a:pPr/>
            <a:r>
              <a:rPr lang="zh-CN" altLang="zh-CN" dirty="0">
                <a:latin typeface="仿宋_GB2312"/>
                <a:ea typeface="仿宋_GB2312"/>
                <a:cs typeface="+mn-cs"/>
              </a:rPr>
              <a:t>不涉及存储记录对列、索引、指针或其他存储的访问细节。</a:t>
            </a:r>
            <a:endParaRPr lang="zh-CN" altLang="en-US" dirty="0">
              <a:latin typeface="仿宋_GB2312"/>
              <a:ea typeface="仿宋_GB2312"/>
              <a:cs typeface="+mn-cs"/>
            </a:endParaRPr>
          </a:p>
        </p:txBody>
      </p:sp>
      <p:sp>
        <p:nvSpPr>
          <p:cNvPr id="8499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4997"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9">
                                            <p:txEl>
                                              <p:charRg st="0" end="21"/>
                                            </p:txEl>
                                          </p:spTgt>
                                        </p:tgtEl>
                                        <p:attrNameLst>
                                          <p:attrName>style.visibility</p:attrName>
                                        </p:attrNameLst>
                                      </p:cBhvr>
                                      <p:to>
                                        <p:strVal val="visible"/>
                                      </p:to>
                                    </p:set>
                                    <p:animEffect transition="in" filter="blinds(horizontal)">
                                      <p:cBhvr>
                                        <p:cTn id="7" dur="500"/>
                                        <p:tgtEl>
                                          <p:spTgt spid="80899">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9">
                                            <p:txEl>
                                              <p:charRg st="21" end="34"/>
                                            </p:txEl>
                                          </p:spTgt>
                                        </p:tgtEl>
                                        <p:attrNameLst>
                                          <p:attrName>style.visibility</p:attrName>
                                        </p:attrNameLst>
                                      </p:cBhvr>
                                      <p:to>
                                        <p:strVal val="visible"/>
                                      </p:to>
                                    </p:set>
                                    <p:animEffect transition="in" filter="blinds(horizontal)">
                                      <p:cBhvr>
                                        <p:cTn id="12" dur="500"/>
                                        <p:tgtEl>
                                          <p:spTgt spid="80899">
                                            <p:txEl>
                                              <p:charRg st="21"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899">
                                            <p:txEl>
                                              <p:charRg st="34" end="61"/>
                                            </p:txEl>
                                          </p:spTgt>
                                        </p:tgtEl>
                                        <p:attrNameLst>
                                          <p:attrName>style.visibility</p:attrName>
                                        </p:attrNameLst>
                                      </p:cBhvr>
                                      <p:to>
                                        <p:strVal val="visible"/>
                                      </p:to>
                                    </p:set>
                                    <p:animEffect transition="in" filter="blinds(horizontal)">
                                      <p:cBhvr>
                                        <p:cTn id="17" dur="500"/>
                                        <p:tgtEl>
                                          <p:spTgt spid="80899">
                                            <p:txEl>
                                              <p:charRg st="34" end="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a:xfrm>
            <a:off x="250825" y="188913"/>
            <a:ext cx="8610600" cy="792162"/>
          </a:xfrm>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内模式</a:t>
            </a:r>
            <a:endParaRPr lang="zh-CN" altLang="en-US" dirty="0">
              <a:solidFill>
                <a:srgbClr val="0000FF"/>
              </a:solidFill>
              <a:latin typeface="楷体_GB2312"/>
              <a:ea typeface="楷体_GB2312"/>
              <a:cs typeface="+mj-cs"/>
            </a:endParaRPr>
          </a:p>
        </p:txBody>
      </p:sp>
      <p:sp>
        <p:nvSpPr>
          <p:cNvPr id="81923" name="Rectangle 3"/>
          <p:cNvSpPr>
            <a:spLocks noGrp="1"/>
          </p:cNvSpPr>
          <p:nvPr>
            <p:ph idx="1"/>
          </p:nvPr>
        </p:nvSpPr>
        <p:spPr>
          <a:xfrm>
            <a:off x="539750" y="1341438"/>
            <a:ext cx="8321675" cy="4751387"/>
          </a:xfrm>
          <a:ln/>
        </p:spPr>
        <p:txBody>
          <a:bodyPr vert="horz" wrap="square" lIns="91440" tIns="45720" rIns="91440" bIns="45720" anchor="t"/>
          <a:p>
            <a:pPr eaLnBrk="1" hangingPunct="1"/>
            <a:r>
              <a:rPr lang="zh-CN" altLang="en-US" dirty="0">
                <a:latin typeface="仿宋_GB2312"/>
                <a:ea typeface="仿宋_GB2312"/>
                <a:cs typeface="+mn-cs"/>
              </a:rPr>
              <a:t>也称为存储模式。</a:t>
            </a:r>
            <a:endParaRPr lang="zh-CN" altLang="en-US" dirty="0">
              <a:latin typeface="仿宋_GB2312"/>
              <a:ea typeface="仿宋_GB2312"/>
              <a:cs typeface="+mn-cs"/>
            </a:endParaRPr>
          </a:p>
          <a:p>
            <a:pPr eaLnBrk="1" hangingPunct="1"/>
            <a:r>
              <a:rPr lang="zh-CN" altLang="zh-CN" dirty="0">
                <a:latin typeface="仿宋_GB2312"/>
                <a:ea typeface="仿宋_GB2312"/>
                <a:cs typeface="+mn-cs"/>
              </a:rPr>
              <a:t>是对整个数据库的底层表示</a:t>
            </a:r>
            <a:r>
              <a:rPr lang="zh-CN" altLang="en-US" dirty="0">
                <a:latin typeface="仿宋_GB2312"/>
                <a:ea typeface="仿宋_GB2312"/>
                <a:cs typeface="+mn-cs"/>
              </a:rPr>
              <a:t>。</a:t>
            </a:r>
            <a:endParaRPr lang="en-US" altLang="zh-CN" dirty="0">
              <a:latin typeface="仿宋_GB2312"/>
              <a:ea typeface="仿宋_GB2312"/>
              <a:cs typeface="+mn-cs"/>
            </a:endParaRPr>
          </a:p>
          <a:p>
            <a:pPr eaLnBrk="1" hangingPunct="1"/>
            <a:r>
              <a:rPr lang="zh-CN" altLang="zh-CN" dirty="0">
                <a:latin typeface="仿宋_GB2312"/>
                <a:ea typeface="仿宋_GB2312"/>
                <a:cs typeface="+mn-cs"/>
              </a:rPr>
              <a:t>描述了数据的存储结构，比如</a:t>
            </a:r>
            <a:r>
              <a:rPr lang="zh-CN" altLang="en-US" dirty="0">
                <a:latin typeface="仿宋_GB2312"/>
                <a:ea typeface="仿宋_GB2312"/>
                <a:cs typeface="+mn-cs"/>
              </a:rPr>
              <a:t>：</a:t>
            </a:r>
            <a:endParaRPr lang="en-US" altLang="zh-CN" dirty="0">
              <a:latin typeface="仿宋_GB2312"/>
              <a:ea typeface="仿宋_GB2312"/>
              <a:cs typeface="+mn-cs"/>
            </a:endParaRPr>
          </a:p>
          <a:p>
            <a:pPr lvl="1" eaLnBrk="1" hangingPunct="1"/>
            <a:r>
              <a:rPr lang="zh-CN" altLang="zh-CN" dirty="0">
                <a:latin typeface="仿宋_GB2312"/>
                <a:ea typeface="仿宋_GB2312"/>
              </a:rPr>
              <a:t>数据的组织与存储方式</a:t>
            </a:r>
            <a:endParaRPr lang="en-US" altLang="zh-CN" dirty="0">
              <a:latin typeface="仿宋_GB2312"/>
              <a:ea typeface="仿宋_GB2312"/>
            </a:endParaRPr>
          </a:p>
          <a:p>
            <a:pPr lvl="1" eaLnBrk="1" hangingPunct="1"/>
            <a:r>
              <a:rPr lang="zh-CN" altLang="zh-CN" dirty="0">
                <a:latin typeface="仿宋_GB2312"/>
                <a:ea typeface="仿宋_GB2312"/>
              </a:rPr>
              <a:t>索引按什么方式组织</a:t>
            </a:r>
            <a:endParaRPr lang="en-US" altLang="zh-CN" dirty="0">
              <a:latin typeface="仿宋_GB2312"/>
              <a:ea typeface="仿宋_GB2312"/>
            </a:endParaRPr>
          </a:p>
          <a:p>
            <a:pPr lvl="1" eaLnBrk="1" hangingPunct="1"/>
            <a:r>
              <a:rPr lang="zh-CN" altLang="zh-CN" dirty="0">
                <a:latin typeface="仿宋_GB2312"/>
                <a:ea typeface="仿宋_GB2312"/>
              </a:rPr>
              <a:t>是否加密等</a:t>
            </a:r>
            <a:endParaRPr lang="en-US" altLang="zh-CN" dirty="0">
              <a:latin typeface="仿宋_GB2312"/>
              <a:ea typeface="仿宋_GB2312"/>
            </a:endParaRPr>
          </a:p>
          <a:p>
            <a:pPr eaLnBrk="1" hangingPunct="1"/>
            <a:r>
              <a:rPr lang="zh-CN" altLang="en-US" dirty="0">
                <a:latin typeface="仿宋_GB2312"/>
                <a:ea typeface="仿宋_GB2312"/>
                <a:cs typeface="+mn-cs"/>
              </a:rPr>
              <a:t>但</a:t>
            </a:r>
            <a:r>
              <a:rPr lang="zh-CN" altLang="zh-CN" dirty="0">
                <a:latin typeface="仿宋_GB2312"/>
                <a:ea typeface="仿宋_GB2312"/>
                <a:cs typeface="+mn-cs"/>
              </a:rPr>
              <a:t>不涉及物理记录的形式</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8602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602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3">
                                            <p:txEl>
                                              <p:charRg st="0" end="9"/>
                                            </p:txEl>
                                          </p:spTgt>
                                        </p:tgtEl>
                                        <p:attrNameLst>
                                          <p:attrName>style.visibility</p:attrName>
                                        </p:attrNameLst>
                                      </p:cBhvr>
                                      <p:to>
                                        <p:strVal val="visible"/>
                                      </p:to>
                                    </p:set>
                                    <p:animEffect transition="in" filter="blinds(horizontal)">
                                      <p:cBhvr>
                                        <p:cTn id="7" dur="500"/>
                                        <p:tgtEl>
                                          <p:spTgt spid="81923">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xEl>
                                              <p:charRg st="9" end="23"/>
                                            </p:txEl>
                                          </p:spTgt>
                                        </p:tgtEl>
                                        <p:attrNameLst>
                                          <p:attrName>style.visibility</p:attrName>
                                        </p:attrNameLst>
                                      </p:cBhvr>
                                      <p:to>
                                        <p:strVal val="visible"/>
                                      </p:to>
                                    </p:set>
                                    <p:animEffect transition="in" filter="blinds(horizontal)">
                                      <p:cBhvr>
                                        <p:cTn id="12" dur="500"/>
                                        <p:tgtEl>
                                          <p:spTgt spid="81923">
                                            <p:txEl>
                                              <p:charRg st="9"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3">
                                            <p:txEl>
                                              <p:charRg st="23" end="38"/>
                                            </p:txEl>
                                          </p:spTgt>
                                        </p:tgtEl>
                                        <p:attrNameLst>
                                          <p:attrName>style.visibility</p:attrName>
                                        </p:attrNameLst>
                                      </p:cBhvr>
                                      <p:to>
                                        <p:strVal val="visible"/>
                                      </p:to>
                                    </p:set>
                                    <p:animEffect transition="in" filter="blinds(horizontal)">
                                      <p:cBhvr>
                                        <p:cTn id="17" dur="500"/>
                                        <p:tgtEl>
                                          <p:spTgt spid="81923">
                                            <p:txEl>
                                              <p:charRg st="23" end="38"/>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1923">
                                            <p:txEl>
                                              <p:charRg st="38" end="49"/>
                                            </p:txEl>
                                          </p:spTgt>
                                        </p:tgtEl>
                                        <p:attrNameLst>
                                          <p:attrName>style.visibility</p:attrName>
                                        </p:attrNameLst>
                                      </p:cBhvr>
                                      <p:to>
                                        <p:strVal val="visible"/>
                                      </p:to>
                                    </p:set>
                                    <p:animEffect transition="in" filter="blinds(horizontal)">
                                      <p:cBhvr>
                                        <p:cTn id="20" dur="500"/>
                                        <p:tgtEl>
                                          <p:spTgt spid="81923">
                                            <p:txEl>
                                              <p:charRg st="38" end="49"/>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1923">
                                            <p:txEl>
                                              <p:charRg st="49" end="59"/>
                                            </p:txEl>
                                          </p:spTgt>
                                        </p:tgtEl>
                                        <p:attrNameLst>
                                          <p:attrName>style.visibility</p:attrName>
                                        </p:attrNameLst>
                                      </p:cBhvr>
                                      <p:to>
                                        <p:strVal val="visible"/>
                                      </p:to>
                                    </p:set>
                                    <p:animEffect transition="in" filter="blinds(horizontal)">
                                      <p:cBhvr>
                                        <p:cTn id="23" dur="500"/>
                                        <p:tgtEl>
                                          <p:spTgt spid="81923">
                                            <p:txEl>
                                              <p:charRg st="49" end="59"/>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1923">
                                            <p:txEl>
                                              <p:charRg st="59" end="65"/>
                                            </p:txEl>
                                          </p:spTgt>
                                        </p:tgtEl>
                                        <p:attrNameLst>
                                          <p:attrName>style.visibility</p:attrName>
                                        </p:attrNameLst>
                                      </p:cBhvr>
                                      <p:to>
                                        <p:strVal val="visible"/>
                                      </p:to>
                                    </p:set>
                                    <p:animEffect transition="in" filter="blinds(horizontal)">
                                      <p:cBhvr>
                                        <p:cTn id="26" dur="500"/>
                                        <p:tgtEl>
                                          <p:spTgt spid="81923">
                                            <p:txEl>
                                              <p:charRg st="59" end="6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1923">
                                            <p:txEl>
                                              <p:charRg st="65" end="78"/>
                                            </p:txEl>
                                          </p:spTgt>
                                        </p:tgtEl>
                                        <p:attrNameLst>
                                          <p:attrName>style.visibility</p:attrName>
                                        </p:attrNameLst>
                                      </p:cBhvr>
                                      <p:to>
                                        <p:strVal val="visible"/>
                                      </p:to>
                                    </p:set>
                                    <p:animEffect transition="in" filter="blinds(horizontal)">
                                      <p:cBhvr>
                                        <p:cTn id="31" dur="500"/>
                                        <p:tgtEl>
                                          <p:spTgt spid="81923">
                                            <p:txEl>
                                              <p:charRg st="65"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8818" name="Rectangle 2"/>
          <p:cNvSpPr>
            <a:spLocks noGrp="1"/>
          </p:cNvSpPr>
          <p:nvPr>
            <p:ph type="title"/>
          </p:nvPr>
        </p:nvSpPr>
        <p:spPr>
          <a:xfrm>
            <a:off x="468313" y="260350"/>
            <a:ext cx="8001000" cy="838200"/>
          </a:xfrm>
          <a:ln/>
        </p:spPr>
        <p:txBody>
          <a:bodyPr vert="horz" wrap="square" lIns="91440" tIns="45720" rIns="91440" bIns="45720" anchor="b"/>
          <a:p>
            <a:pPr algn="l" eaLnBrk="1" hangingPunct="1"/>
            <a:r>
              <a:rPr lang="en-US" altLang="zh-CN" dirty="0">
                <a:solidFill>
                  <a:srgbClr val="0000FF"/>
                </a:solidFill>
                <a:latin typeface="楷体_GB2312"/>
                <a:ea typeface="楷体_GB2312"/>
                <a:cs typeface="+mj-cs"/>
              </a:rPr>
              <a:t>2.5.3 </a:t>
            </a:r>
            <a:r>
              <a:rPr lang="zh-CN" altLang="en-US" dirty="0">
                <a:solidFill>
                  <a:srgbClr val="0000FF"/>
                </a:solidFill>
                <a:latin typeface="楷体_GB2312"/>
                <a:ea typeface="楷体_GB2312"/>
                <a:cs typeface="+mj-cs"/>
              </a:rPr>
              <a:t>模式映象与数据独立性</a:t>
            </a:r>
            <a:endParaRPr lang="zh-CN" altLang="en-US" dirty="0">
              <a:solidFill>
                <a:srgbClr val="0000FF"/>
              </a:solidFill>
              <a:latin typeface="楷体_GB2312"/>
              <a:ea typeface="楷体_GB2312"/>
              <a:cs typeface="+mj-cs"/>
            </a:endParaRPr>
          </a:p>
        </p:txBody>
      </p:sp>
      <p:sp>
        <p:nvSpPr>
          <p:cNvPr id="418819" name="Rectangle 3"/>
          <p:cNvSpPr>
            <a:spLocks noGrp="1"/>
          </p:cNvSpPr>
          <p:nvPr>
            <p:ph idx="1"/>
          </p:nvPr>
        </p:nvSpPr>
        <p:spPr>
          <a:xfrm>
            <a:off x="539750" y="1412875"/>
            <a:ext cx="8208963" cy="4679950"/>
          </a:xfrm>
          <a:ln/>
        </p:spPr>
        <p:txBody>
          <a:bodyPr vert="horz" wrap="square" lIns="91440" tIns="45720" rIns="91440" bIns="45720" anchor="t"/>
          <a:p>
            <a:pPr eaLnBrk="1" hangingPunct="1"/>
            <a:r>
              <a:rPr lang="zh-CN" altLang="en-US" dirty="0">
                <a:latin typeface="仿宋_GB2312"/>
                <a:ea typeface="仿宋_GB2312"/>
                <a:cs typeface="+mn-cs"/>
              </a:rPr>
              <a:t>数据库系统的三级模式是对数据的三个抽象级别，</a:t>
            </a:r>
            <a:endParaRPr lang="en-US" altLang="zh-CN" dirty="0">
              <a:latin typeface="仿宋_GB2312"/>
              <a:ea typeface="仿宋_GB2312"/>
              <a:cs typeface="+mn-cs"/>
            </a:endParaRPr>
          </a:p>
          <a:p>
            <a:pPr eaLnBrk="1" hangingPunct="1"/>
            <a:r>
              <a:rPr lang="zh-CN" altLang="en-US" dirty="0">
                <a:latin typeface="仿宋_GB2312"/>
                <a:ea typeface="仿宋_GB2312"/>
                <a:cs typeface="+mn-cs"/>
              </a:rPr>
              <a:t>它把数据的具体组织留给</a:t>
            </a:r>
            <a:r>
              <a:rPr lang="en-US" altLang="zh-CN" dirty="0">
                <a:latin typeface="仿宋_GB2312"/>
                <a:ea typeface="仿宋_GB2312"/>
                <a:cs typeface="+mn-cs"/>
              </a:rPr>
              <a:t>DBMS</a:t>
            </a:r>
            <a:r>
              <a:rPr lang="zh-CN" altLang="en-US" dirty="0">
                <a:latin typeface="仿宋_GB2312"/>
                <a:ea typeface="仿宋_GB2312"/>
                <a:cs typeface="+mn-cs"/>
              </a:rPr>
              <a:t>管理，使用户能逻辑地、抽象地处理数据，</a:t>
            </a:r>
            <a:endParaRPr lang="en-US" altLang="zh-CN" dirty="0">
              <a:latin typeface="仿宋_GB2312"/>
              <a:ea typeface="仿宋_GB2312"/>
              <a:cs typeface="+mn-cs"/>
            </a:endParaRPr>
          </a:p>
          <a:p>
            <a:pPr eaLnBrk="1" hangingPunct="1"/>
            <a:r>
              <a:rPr lang="zh-CN" altLang="en-US" dirty="0">
                <a:latin typeface="仿宋_GB2312"/>
                <a:ea typeface="仿宋_GB2312"/>
                <a:cs typeface="+mn-cs"/>
              </a:rPr>
              <a:t>而不必关心数据在计算机中的具体表示方式与存储方式。</a:t>
            </a:r>
            <a:endParaRPr lang="zh-CN" altLang="en-US" dirty="0">
              <a:latin typeface="仿宋_GB2312"/>
              <a:ea typeface="仿宋_GB2312"/>
              <a:cs typeface="+mn-cs"/>
            </a:endParaRPr>
          </a:p>
        </p:txBody>
      </p:sp>
      <p:sp>
        <p:nvSpPr>
          <p:cNvPr id="8704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7045"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188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8819">
                                            <p:txEl>
                                              <p:charRg st="0" end="2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8819">
                                            <p:txEl>
                                              <p:charRg st="23" end="5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8819">
                                            <p:txEl>
                                              <p:charRg st="58" end="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p:bldP spid="41881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两个映像</a:t>
            </a:r>
            <a:endParaRPr lang="zh-CN" altLang="en-US" dirty="0">
              <a:solidFill>
                <a:srgbClr val="0000FF"/>
              </a:solidFill>
              <a:latin typeface="楷体_GB2312"/>
              <a:ea typeface="楷体_GB2312"/>
              <a:cs typeface="+mj-cs"/>
            </a:endParaRPr>
          </a:p>
        </p:txBody>
      </p:sp>
      <p:sp>
        <p:nvSpPr>
          <p:cNvPr id="83971" name="内容占位符 2"/>
          <p:cNvSpPr>
            <a:spLocks noGrp="1"/>
          </p:cNvSpPr>
          <p:nvPr>
            <p:ph idx="1"/>
          </p:nvPr>
        </p:nvSpPr>
        <p:spPr>
          <a:ln/>
        </p:spPr>
        <p:txBody>
          <a:bodyPr vert="horz" wrap="square" lIns="91440" tIns="45720" rIns="91440" bIns="45720" anchor="t"/>
          <a:p>
            <a:pPr algn="just" eaLnBrk="1" hangingPunct="1"/>
            <a:r>
              <a:rPr lang="zh-CN" altLang="en-US" dirty="0">
                <a:latin typeface="仿宋_GB2312"/>
                <a:ea typeface="仿宋_GB2312"/>
                <a:cs typeface="+mn-cs"/>
              </a:rPr>
              <a:t>为了能够在内部实现这三个抽象层次的联系和转换，数据库管理系统在三级模式之间提供了两层映象：</a:t>
            </a:r>
            <a:endParaRPr lang="zh-CN" altLang="en-US" dirty="0">
              <a:latin typeface="仿宋_GB2312"/>
              <a:ea typeface="仿宋_GB2312"/>
              <a:cs typeface="+mn-cs"/>
            </a:endParaRPr>
          </a:p>
          <a:p>
            <a:pPr lvl="1" algn="just" eaLnBrk="1" hangingPunct="1">
              <a:buChar char="Ø"/>
            </a:pPr>
            <a:r>
              <a:rPr lang="zh-CN" altLang="en-US" dirty="0">
                <a:solidFill>
                  <a:srgbClr val="FF0000"/>
                </a:solidFill>
                <a:latin typeface="仿宋_GB2312"/>
                <a:ea typeface="仿宋_GB2312"/>
              </a:rPr>
              <a:t>外模式</a:t>
            </a:r>
            <a:r>
              <a:rPr lang="en-US" altLang="zh-CN" dirty="0">
                <a:solidFill>
                  <a:srgbClr val="FF0000"/>
                </a:solidFill>
                <a:latin typeface="仿宋_GB2312"/>
                <a:ea typeface="仿宋_GB2312"/>
              </a:rPr>
              <a:t>/</a:t>
            </a:r>
            <a:r>
              <a:rPr lang="zh-CN" altLang="en-US" dirty="0">
                <a:solidFill>
                  <a:srgbClr val="FF0000"/>
                </a:solidFill>
                <a:latin typeface="仿宋_GB2312"/>
                <a:ea typeface="仿宋_GB2312"/>
              </a:rPr>
              <a:t>模式映象</a:t>
            </a:r>
            <a:endParaRPr lang="zh-CN" altLang="en-US" dirty="0">
              <a:solidFill>
                <a:srgbClr val="FF0000"/>
              </a:solidFill>
              <a:latin typeface="仿宋_GB2312"/>
              <a:ea typeface="仿宋_GB2312"/>
            </a:endParaRPr>
          </a:p>
          <a:p>
            <a:pPr lvl="1" algn="just" eaLnBrk="1" hangingPunct="1">
              <a:buChar char="Ø"/>
            </a:pPr>
            <a:r>
              <a:rPr lang="zh-CN" altLang="en-US" dirty="0">
                <a:solidFill>
                  <a:srgbClr val="FF0000"/>
                </a:solidFill>
                <a:latin typeface="仿宋_GB2312"/>
                <a:ea typeface="仿宋_GB2312"/>
              </a:rPr>
              <a:t>模式</a:t>
            </a:r>
            <a:r>
              <a:rPr lang="en-US" altLang="zh-CN" dirty="0">
                <a:solidFill>
                  <a:srgbClr val="FF0000"/>
                </a:solidFill>
                <a:latin typeface="仿宋_GB2312"/>
                <a:ea typeface="仿宋_GB2312"/>
              </a:rPr>
              <a:t>/</a:t>
            </a:r>
            <a:r>
              <a:rPr lang="zh-CN" altLang="en-US" dirty="0">
                <a:solidFill>
                  <a:srgbClr val="FF0000"/>
                </a:solidFill>
                <a:latin typeface="仿宋_GB2312"/>
                <a:ea typeface="仿宋_GB2312"/>
              </a:rPr>
              <a:t>内模式映象</a:t>
            </a:r>
            <a:endParaRPr lang="zh-CN" altLang="en-US" dirty="0">
              <a:solidFill>
                <a:srgbClr val="FF0000"/>
              </a:solidFill>
              <a:latin typeface="仿宋_GB2312"/>
              <a:ea typeface="仿宋_GB2312"/>
            </a:endParaRPr>
          </a:p>
          <a:p>
            <a:pPr/>
            <a:endParaRPr lang="zh-CN" altLang="en-US" sz="4000" dirty="0">
              <a:latin typeface="仿宋_GB2312"/>
              <a:ea typeface="仿宋_GB2312"/>
              <a:cs typeface="+mn-cs"/>
            </a:endParaRPr>
          </a:p>
        </p:txBody>
      </p:sp>
      <p:sp>
        <p:nvSpPr>
          <p:cNvPr id="88068"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8069"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xEl>
                                              <p:charRg st="0" end="46"/>
                                            </p:txEl>
                                          </p:spTgt>
                                        </p:tgtEl>
                                        <p:attrNameLst>
                                          <p:attrName>style.visibility</p:attrName>
                                        </p:attrNameLst>
                                      </p:cBhvr>
                                      <p:to>
                                        <p:strVal val="visible"/>
                                      </p:to>
                                    </p:set>
                                    <p:animEffect transition="in" filter="blinds(horizontal)">
                                      <p:cBhvr>
                                        <p:cTn id="7" dur="500"/>
                                        <p:tgtEl>
                                          <p:spTgt spid="83971">
                                            <p:txEl>
                                              <p:charRg st="0" end="4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3971">
                                            <p:txEl>
                                              <p:charRg st="46" end="55"/>
                                            </p:txEl>
                                          </p:spTgt>
                                        </p:tgtEl>
                                        <p:attrNameLst>
                                          <p:attrName>style.visibility</p:attrName>
                                        </p:attrNameLst>
                                      </p:cBhvr>
                                      <p:to>
                                        <p:strVal val="visible"/>
                                      </p:to>
                                    </p:set>
                                    <p:animEffect transition="in" filter="blinds(horizontal)">
                                      <p:cBhvr>
                                        <p:cTn id="10" dur="500"/>
                                        <p:tgtEl>
                                          <p:spTgt spid="83971">
                                            <p:txEl>
                                              <p:charRg st="46" end="5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3971">
                                            <p:txEl>
                                              <p:charRg st="55" end="64"/>
                                            </p:txEl>
                                          </p:spTgt>
                                        </p:tgtEl>
                                        <p:attrNameLst>
                                          <p:attrName>style.visibility</p:attrName>
                                        </p:attrNameLst>
                                      </p:cBhvr>
                                      <p:to>
                                        <p:strVal val="visible"/>
                                      </p:to>
                                    </p:set>
                                    <p:animEffect transition="in" filter="blinds(horizontal)">
                                      <p:cBhvr>
                                        <p:cTn id="13" dur="500"/>
                                        <p:tgtEl>
                                          <p:spTgt spid="83971">
                                            <p:txEl>
                                              <p:charRg st="55" end="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p:cNvSpPr>
          <p:nvPr>
            <p:ph type="title"/>
          </p:nvPr>
        </p:nvSpPr>
        <p:spPr>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外模式</a:t>
            </a:r>
            <a:r>
              <a:rPr lang="en-US" altLang="zh-CN" dirty="0">
                <a:solidFill>
                  <a:srgbClr val="0000FF"/>
                </a:solidFill>
                <a:latin typeface="楷体_GB2312"/>
                <a:ea typeface="楷体_GB2312"/>
                <a:cs typeface="+mj-cs"/>
              </a:rPr>
              <a:t>/</a:t>
            </a:r>
            <a:r>
              <a:rPr lang="zh-CN" altLang="en-US" dirty="0">
                <a:solidFill>
                  <a:srgbClr val="0000FF"/>
                </a:solidFill>
                <a:latin typeface="楷体_GB2312"/>
                <a:ea typeface="楷体_GB2312"/>
                <a:cs typeface="+mj-cs"/>
              </a:rPr>
              <a:t>模式映象 </a:t>
            </a:r>
            <a:endParaRPr lang="zh-CN" altLang="en-US" dirty="0">
              <a:solidFill>
                <a:srgbClr val="0000FF"/>
              </a:solidFill>
              <a:latin typeface="楷体_GB2312"/>
              <a:ea typeface="楷体_GB2312"/>
              <a:cs typeface="+mj-cs"/>
            </a:endParaRPr>
          </a:p>
        </p:txBody>
      </p:sp>
      <p:sp>
        <p:nvSpPr>
          <p:cNvPr id="420867" name="Rectangle 3"/>
          <p:cNvSpPr>
            <a:spLocks noGrp="1"/>
          </p:cNvSpPr>
          <p:nvPr>
            <p:ph idx="1"/>
          </p:nvPr>
        </p:nvSpPr>
        <p:spPr>
          <a:xfrm>
            <a:off x="684213" y="1700213"/>
            <a:ext cx="7772400" cy="3854450"/>
          </a:xfrm>
          <a:ln/>
        </p:spPr>
        <p:txBody>
          <a:bodyPr vert="horz" wrap="square" lIns="91440" tIns="45720" rIns="91440" bIns="45720" anchor="t"/>
          <a:p>
            <a:pPr eaLnBrk="1" hangingPunct="1">
              <a:lnSpc>
                <a:spcPct val="120000"/>
              </a:lnSpc>
            </a:pPr>
            <a:r>
              <a:rPr lang="zh-CN" altLang="en-US" dirty="0">
                <a:latin typeface="仿宋_GB2312"/>
                <a:ea typeface="仿宋_GB2312"/>
                <a:cs typeface="+mn-cs"/>
              </a:rPr>
              <a:t>当模式改变时，可用外模式</a:t>
            </a:r>
            <a:r>
              <a:rPr lang="en-US" altLang="zh-CN" dirty="0">
                <a:latin typeface="仿宋_GB2312"/>
                <a:ea typeface="仿宋_GB2312"/>
                <a:cs typeface="+mn-cs"/>
              </a:rPr>
              <a:t>/</a:t>
            </a:r>
            <a:r>
              <a:rPr lang="zh-CN" altLang="en-US" dirty="0">
                <a:latin typeface="仿宋_GB2312"/>
                <a:ea typeface="仿宋_GB2312"/>
                <a:cs typeface="+mn-cs"/>
              </a:rPr>
              <a:t>模式定义语句，调整外模式</a:t>
            </a:r>
            <a:r>
              <a:rPr lang="en-US" altLang="zh-CN" dirty="0">
                <a:latin typeface="仿宋_GB2312"/>
                <a:ea typeface="仿宋_GB2312"/>
                <a:cs typeface="+mn-cs"/>
              </a:rPr>
              <a:t>/</a:t>
            </a:r>
            <a:r>
              <a:rPr lang="zh-CN" altLang="en-US" dirty="0">
                <a:latin typeface="仿宋_GB2312"/>
                <a:ea typeface="仿宋_GB2312"/>
                <a:cs typeface="+mn-cs"/>
              </a:rPr>
              <a:t>模式映象定义，从而保持外模式不变。</a:t>
            </a:r>
            <a:endParaRPr lang="zh-CN" altLang="en-US" dirty="0">
              <a:latin typeface="仿宋_GB2312"/>
              <a:ea typeface="仿宋_GB2312"/>
              <a:cs typeface="+mn-cs"/>
            </a:endParaRPr>
          </a:p>
          <a:p>
            <a:pPr eaLnBrk="1" hangingPunct="1">
              <a:buFontTx/>
              <a:buNone/>
            </a:pPr>
            <a:r>
              <a:rPr lang="zh-CN" altLang="en-US" sz="2900" dirty="0">
                <a:solidFill>
                  <a:srgbClr val="FF0000"/>
                </a:solidFill>
                <a:latin typeface="仿宋_GB2312"/>
                <a:ea typeface="仿宋_GB2312"/>
                <a:cs typeface="+mn-cs"/>
              </a:rPr>
              <a:t>    </a:t>
            </a:r>
            <a:r>
              <a:rPr lang="zh-CN" altLang="en-US" sz="3700" dirty="0">
                <a:solidFill>
                  <a:srgbClr val="FF0000"/>
                </a:solidFill>
                <a:latin typeface="楷体_GB2312"/>
                <a:ea typeface="楷体_GB2312"/>
                <a:cs typeface="+mn-cs"/>
              </a:rPr>
              <a:t>数据和程序逻辑独立（概念独立）</a:t>
            </a:r>
            <a:r>
              <a:rPr lang="zh-CN" altLang="en-US" sz="2900" dirty="0">
                <a:solidFill>
                  <a:srgbClr val="FF0000"/>
                </a:solidFill>
                <a:latin typeface="仿宋_GB2312"/>
                <a:ea typeface="仿宋_GB2312"/>
                <a:cs typeface="+mn-cs"/>
              </a:rPr>
              <a:t> </a:t>
            </a:r>
            <a:endParaRPr lang="zh-CN" altLang="en-US" sz="2900" dirty="0">
              <a:solidFill>
                <a:srgbClr val="FF0000"/>
              </a:solidFill>
              <a:latin typeface="仿宋_GB2312"/>
              <a:ea typeface="仿宋_GB2312"/>
              <a:cs typeface="+mn-cs"/>
            </a:endParaRPr>
          </a:p>
        </p:txBody>
      </p:sp>
      <p:sp>
        <p:nvSpPr>
          <p:cNvPr id="8909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909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wd">
                                    <p:tmPct val="100000"/>
                                  </p:iterate>
                                  <p:childTnLst>
                                    <p:set>
                                      <p:cBhvr>
                                        <p:cTn id="6" dur="1" fill="hold">
                                          <p:stCondLst>
                                            <p:cond delay="0"/>
                                          </p:stCondLst>
                                        </p:cTn>
                                        <p:tgtEl>
                                          <p:spTgt spid="420867">
                                            <p:txEl>
                                              <p:charRg st="0" end="44"/>
                                            </p:txEl>
                                          </p:spTgt>
                                        </p:tgtEl>
                                        <p:attrNameLst>
                                          <p:attrName>style.visibility</p:attrName>
                                        </p:attrNameLst>
                                      </p:cBhvr>
                                      <p:to>
                                        <p:strVal val="visible"/>
                                      </p:to>
                                    </p:set>
                                    <p:animEffect transition="in" filter="wipe(up)">
                                      <p:cBhvr>
                                        <p:cTn id="7" dur="300"/>
                                        <p:tgtEl>
                                          <p:spTgt spid="420867">
                                            <p:txEl>
                                              <p:charRg st="0" end="44"/>
                                            </p:txEl>
                                          </p:spTgt>
                                        </p:tgtEl>
                                      </p:cBhvr>
                                    </p:animEffect>
                                  </p:childTnLst>
                                </p:cTn>
                              </p:par>
                            </p:childTnLst>
                          </p:cTn>
                        </p:par>
                        <p:par>
                          <p:cTn id="8" fill="hold">
                            <p:stCondLst>
                              <p:cond delay="12900"/>
                            </p:stCondLst>
                            <p:childTnLst>
                              <p:par>
                                <p:cTn id="9" presetID="22" presetClass="entr" presetSubtype="1" fill="hold" grpId="0" nodeType="afterEffect">
                                  <p:stCondLst>
                                    <p:cond delay="0"/>
                                  </p:stCondLst>
                                  <p:iterate type="wd">
                                    <p:tmPct val="100000"/>
                                  </p:iterate>
                                  <p:childTnLst>
                                    <p:set>
                                      <p:cBhvr>
                                        <p:cTn id="10" dur="1" fill="hold">
                                          <p:stCondLst>
                                            <p:cond delay="0"/>
                                          </p:stCondLst>
                                        </p:cTn>
                                        <p:tgtEl>
                                          <p:spTgt spid="420867">
                                            <p:txEl>
                                              <p:charRg st="44" end="65"/>
                                            </p:txEl>
                                          </p:spTgt>
                                        </p:tgtEl>
                                        <p:attrNameLst>
                                          <p:attrName>style.visibility</p:attrName>
                                        </p:attrNameLst>
                                      </p:cBhvr>
                                      <p:to>
                                        <p:strVal val="visible"/>
                                      </p:to>
                                    </p:set>
                                    <p:animEffect transition="in" filter="wipe(up)">
                                      <p:cBhvr>
                                        <p:cTn id="11" dur="300"/>
                                        <p:tgtEl>
                                          <p:spTgt spid="420867">
                                            <p:txEl>
                                              <p:charRg st="44" end="6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1" nodeType="clickEffect">
                                  <p:stCondLst>
                                    <p:cond delay="0"/>
                                  </p:stCondLst>
                                  <p:iterate type="wd">
                                    <p:tmPct val="0"/>
                                  </p:iterate>
                                  <p:childTnLst>
                                    <p:set>
                                      <p:cBhvr>
                                        <p:cTn id="15" dur="1" fill="hold">
                                          <p:stCondLst>
                                            <p:cond delay="0"/>
                                          </p:stCondLst>
                                        </p:cTn>
                                        <p:tgtEl>
                                          <p:spTgt spid="420867">
                                            <p:txEl>
                                              <p:charRg st="0" end="44"/>
                                            </p:txEl>
                                          </p:spTgt>
                                        </p:tgtEl>
                                        <p:attrNameLst>
                                          <p:attrName>style.visibility</p:attrName>
                                        </p:attrNameLst>
                                      </p:cBhvr>
                                      <p:to>
                                        <p:strVal val="visible"/>
                                      </p:to>
                                    </p:set>
                                    <p:animEffect transition="in" filter="blinds(horizontal)">
                                      <p:cBhvr>
                                        <p:cTn id="16" dur="500"/>
                                        <p:tgtEl>
                                          <p:spTgt spid="420867">
                                            <p:txEl>
                                              <p:charRg st="0" end="4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1" nodeType="clickEffect">
                                  <p:stCondLst>
                                    <p:cond delay="0"/>
                                  </p:stCondLst>
                                  <p:iterate type="wd">
                                    <p:tmPct val="0"/>
                                  </p:iterate>
                                  <p:childTnLst>
                                    <p:set>
                                      <p:cBhvr>
                                        <p:cTn id="20" dur="1" fill="hold">
                                          <p:stCondLst>
                                            <p:cond delay="0"/>
                                          </p:stCondLst>
                                        </p:cTn>
                                        <p:tgtEl>
                                          <p:spTgt spid="420867">
                                            <p:txEl>
                                              <p:charRg st="44" end="65"/>
                                            </p:txEl>
                                          </p:spTgt>
                                        </p:tgtEl>
                                        <p:attrNameLst>
                                          <p:attrName>style.visibility</p:attrName>
                                        </p:attrNameLst>
                                      </p:cBhvr>
                                      <p:to>
                                        <p:strVal val="visible"/>
                                      </p:to>
                                    </p:set>
                                    <p:animEffect transition="in" filter="blinds(horizontal)">
                                      <p:cBhvr>
                                        <p:cTn id="21" dur="500"/>
                                        <p:tgtEl>
                                          <p:spTgt spid="420867">
                                            <p:txEl>
                                              <p:charRg st="44"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advAuto="1000" build="p"/>
      <p:bldP spid="420867" grpI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逻辑独立性示例</a:t>
            </a:r>
            <a:endParaRPr lang="zh-CN" altLang="en-US" dirty="0">
              <a:solidFill>
                <a:srgbClr val="0000FF"/>
              </a:solidFill>
              <a:latin typeface="楷体_GB2312"/>
              <a:ea typeface="楷体_GB2312"/>
              <a:cs typeface="+mj-cs"/>
            </a:endParaRPr>
          </a:p>
        </p:txBody>
      </p:sp>
      <p:pic>
        <p:nvPicPr>
          <p:cNvPr id="90115" name="内容占位符 5" descr="哦.jpg"/>
          <p:cNvPicPr>
            <a:picLocks noGrp="1" noChangeAspect="1"/>
          </p:cNvPicPr>
          <p:nvPr>
            <p:ph idx="1"/>
          </p:nvPr>
        </p:nvPicPr>
        <p:blipFill>
          <a:blip r:embed="rId1"/>
          <a:srcRect/>
          <a:stretch>
            <a:fillRect/>
          </a:stretch>
        </p:blipFill>
        <p:spPr>
          <a:xfrm rot="1157949">
            <a:off x="1112838" y="1495425"/>
            <a:ext cx="1128712" cy="1149350"/>
          </a:xfrm>
          <a:ln/>
        </p:spPr>
      </p:pic>
      <p:sp>
        <p:nvSpPr>
          <p:cNvPr id="9011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8" name="云形标注 7"/>
          <p:cNvSpPr/>
          <p:nvPr/>
        </p:nvSpPr>
        <p:spPr>
          <a:xfrm>
            <a:off x="2771775" y="1700213"/>
            <a:ext cx="3816350" cy="720725"/>
          </a:xfrm>
          <a:prstGeom prst="cloudCallout">
            <a:avLst>
              <a:gd name="adj1" fmla="val -58173"/>
              <a:gd name="adj2" fmla="val -10535"/>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（学号，姓名，性别）</a:t>
            </a:r>
            <a:endParaRPr kumimoji="0" lang="zh-CN" altLang="en-US" sz="20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endParaRPr>
          </a:p>
        </p:txBody>
      </p:sp>
      <p:sp>
        <p:nvSpPr>
          <p:cNvPr id="9" name="TextBox 8"/>
          <p:cNvSpPr txBox="1"/>
          <p:nvPr/>
        </p:nvSpPr>
        <p:spPr>
          <a:xfrm>
            <a:off x="395288" y="3716338"/>
            <a:ext cx="5761037" cy="461962"/>
          </a:xfrm>
          <a:prstGeom prst="rect">
            <a:avLst/>
          </a:prstGeom>
          <a:noFill/>
          <a:ln w="9525">
            <a:noFill/>
          </a:ln>
        </p:spPr>
        <p:txBody>
          <a:bodyPr>
            <a:spAutoFit/>
          </a:bodyPr>
          <a:p>
            <a:pPr eaLnBrk="1" hangingPunct="1"/>
            <a:r>
              <a:rPr lang="zh-CN" altLang="en-US" sz="2400" b="1" dirty="0">
                <a:solidFill>
                  <a:srgbClr val="0000FF"/>
                </a:solidFill>
                <a:latin typeface="楷体_GB2312"/>
                <a:ea typeface="楷体_GB2312"/>
              </a:rPr>
              <a:t>学生（学号，姓名，年龄，性别，所在系）</a:t>
            </a:r>
            <a:endParaRPr lang="zh-CN" altLang="en-US" sz="2400" b="1" dirty="0">
              <a:solidFill>
                <a:srgbClr val="0000FF"/>
              </a:solidFill>
              <a:latin typeface="楷体_GB2312"/>
              <a:ea typeface="楷体_GB2312"/>
            </a:endParaRPr>
          </a:p>
        </p:txBody>
      </p:sp>
      <p:sp>
        <p:nvSpPr>
          <p:cNvPr id="10" name="上箭头 9"/>
          <p:cNvSpPr/>
          <p:nvPr/>
        </p:nvSpPr>
        <p:spPr>
          <a:xfrm rot="2487252">
            <a:off x="2998788" y="2489200"/>
            <a:ext cx="504825" cy="1146175"/>
          </a:xfrm>
          <a:prstGeom prst="upArrow">
            <a:avLst/>
          </a:prstGeom>
          <a:solidFill>
            <a:srgbClr val="FF00FF">
              <a:alpha val="60000"/>
            </a:srgb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0"/>
          <p:cNvSpPr txBox="1"/>
          <p:nvPr/>
        </p:nvSpPr>
        <p:spPr>
          <a:xfrm>
            <a:off x="1835150" y="5084763"/>
            <a:ext cx="6697663" cy="461962"/>
          </a:xfrm>
          <a:prstGeom prst="rect">
            <a:avLst/>
          </a:prstGeom>
          <a:noFill/>
          <a:ln w="9525">
            <a:noFill/>
          </a:ln>
        </p:spPr>
        <p:txBody>
          <a:bodyPr>
            <a:spAutoFit/>
          </a:bodyPr>
          <a:p>
            <a:pPr eaLnBrk="1" hangingPunct="1"/>
            <a:r>
              <a:rPr lang="zh-CN" altLang="en-US" sz="2400" b="1" dirty="0">
                <a:solidFill>
                  <a:srgbClr val="0000FF"/>
                </a:solidFill>
                <a:latin typeface="楷体_GB2312"/>
                <a:ea typeface="楷体_GB2312"/>
              </a:rPr>
              <a:t>学生（学号，姓名，年龄，性别，所在系，</a:t>
            </a:r>
            <a:r>
              <a:rPr lang="zh-CN" altLang="en-US" sz="2400" b="1" dirty="0">
                <a:solidFill>
                  <a:srgbClr val="008000"/>
                </a:solidFill>
                <a:latin typeface="楷体_GB2312"/>
                <a:ea typeface="楷体_GB2312"/>
              </a:rPr>
              <a:t>专业</a:t>
            </a:r>
            <a:r>
              <a:rPr lang="zh-CN" altLang="en-US" sz="2400" b="1" dirty="0">
                <a:solidFill>
                  <a:srgbClr val="0000FF"/>
                </a:solidFill>
                <a:latin typeface="楷体_GB2312"/>
                <a:ea typeface="楷体_GB2312"/>
              </a:rPr>
              <a:t>）</a:t>
            </a:r>
            <a:endParaRPr lang="zh-CN" altLang="en-US" sz="2400" b="1" dirty="0">
              <a:solidFill>
                <a:srgbClr val="0000FF"/>
              </a:solidFill>
              <a:latin typeface="楷体_GB2312"/>
              <a:ea typeface="楷体_GB2312"/>
            </a:endParaRPr>
          </a:p>
        </p:txBody>
      </p:sp>
      <p:sp>
        <p:nvSpPr>
          <p:cNvPr id="12" name="上箭头 11"/>
          <p:cNvSpPr/>
          <p:nvPr/>
        </p:nvSpPr>
        <p:spPr>
          <a:xfrm rot="19638233">
            <a:off x="6357938" y="2395538"/>
            <a:ext cx="504825" cy="2705100"/>
          </a:xfrm>
          <a:prstGeom prst="upArrow">
            <a:avLst/>
          </a:prstGeom>
          <a:solidFill>
            <a:srgbClr val="FF00FF">
              <a:alpha val="60000"/>
            </a:srgb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左弧形箭头 12"/>
          <p:cNvSpPr/>
          <p:nvPr/>
        </p:nvSpPr>
        <p:spPr>
          <a:xfrm rot="20335068">
            <a:off x="1020763" y="4332288"/>
            <a:ext cx="428625" cy="1150938"/>
          </a:xfrm>
          <a:prstGeom prst="curvedRightArrow">
            <a:avLst/>
          </a:prstGeom>
          <a:solidFill>
            <a:srgbClr val="008000">
              <a:alpha val="7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0123" name="灯片编号占位符 1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strVal val="#ppt_w*0.70"/>
                                          </p:val>
                                        </p:tav>
                                        <p:tav tm="100000">
                                          <p:val>
                                            <p:strVal val="#ppt_w"/>
                                          </p:val>
                                        </p:tav>
                                      </p:tavLst>
                                    </p:anim>
                                    <p:anim calcmode="lin" valueType="num">
                                      <p:cBhvr>
                                        <p:cTn id="19" dur="1000" fill="hold"/>
                                        <p:tgtEl>
                                          <p:spTgt spid="10"/>
                                        </p:tgtEl>
                                        <p:attrNameLst>
                                          <p:attrName>ppt_h</p:attrName>
                                        </p:attrNameLst>
                                      </p:cBhvr>
                                      <p:tavLst>
                                        <p:tav tm="0">
                                          <p:val>
                                            <p:strVal val="#ppt_h"/>
                                          </p:val>
                                        </p:tav>
                                        <p:tav tm="100000">
                                          <p:val>
                                            <p:strVal val="#ppt_h"/>
                                          </p:val>
                                        </p:tav>
                                      </p:tavLst>
                                    </p:anim>
                                    <p:animEffect transition="in" filter="fade">
                                      <p:cBhvr>
                                        <p:cTn id="20" dur="1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strVal val="#ppt_w*0.70"/>
                                          </p:val>
                                        </p:tav>
                                        <p:tav tm="100000">
                                          <p:val>
                                            <p:strVal val="#ppt_w"/>
                                          </p:val>
                                        </p:tav>
                                      </p:tavLst>
                                    </p:anim>
                                    <p:anim calcmode="lin" valueType="num">
                                      <p:cBhvr>
                                        <p:cTn id="26" dur="1000" fill="hold"/>
                                        <p:tgtEl>
                                          <p:spTgt spid="13"/>
                                        </p:tgtEl>
                                        <p:attrNameLst>
                                          <p:attrName>ppt_h</p:attrName>
                                        </p:attrNameLst>
                                      </p:cBhvr>
                                      <p:tavLst>
                                        <p:tav tm="0">
                                          <p:val>
                                            <p:strVal val="#ppt_h"/>
                                          </p:val>
                                        </p:tav>
                                        <p:tav tm="100000">
                                          <p:val>
                                            <p:strVal val="#ppt_h"/>
                                          </p:val>
                                        </p:tav>
                                      </p:tavLst>
                                    </p:anim>
                                    <p:animEffect transition="in" filter="fade">
                                      <p:cBhvr>
                                        <p:cTn id="27" dur="1000"/>
                                        <p:tgtEl>
                                          <p:spTgt spid="13"/>
                                        </p:tgtEl>
                                      </p:cBhvr>
                                    </p:animEffect>
                                  </p:childTnLst>
                                </p:cTn>
                              </p:par>
                            </p:childTnLst>
                          </p:cTn>
                        </p:par>
                        <p:par>
                          <p:cTn id="28" fill="hold">
                            <p:stCondLst>
                              <p:cond delay="1000"/>
                            </p:stCondLst>
                            <p:childTnLst>
                              <p:par>
                                <p:cTn id="29" presetID="55"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strVal val="#ppt_w*0.70"/>
                                          </p:val>
                                        </p:tav>
                                        <p:tav tm="100000">
                                          <p:val>
                                            <p:strVal val="#ppt_w"/>
                                          </p:val>
                                        </p:tav>
                                      </p:tavLst>
                                    </p:anim>
                                    <p:anim calcmode="lin" valueType="num">
                                      <p:cBhvr>
                                        <p:cTn id="32" dur="1000" fill="hold"/>
                                        <p:tgtEl>
                                          <p:spTgt spid="11"/>
                                        </p:tgtEl>
                                        <p:attrNameLst>
                                          <p:attrName>ppt_h</p:attrName>
                                        </p:attrNameLst>
                                      </p:cBhvr>
                                      <p:tavLst>
                                        <p:tav tm="0">
                                          <p:val>
                                            <p:strVal val="#ppt_h"/>
                                          </p:val>
                                        </p:tav>
                                        <p:tav tm="100000">
                                          <p:val>
                                            <p:strVal val="#ppt_h"/>
                                          </p:val>
                                        </p:tav>
                                      </p:tavLst>
                                    </p:anim>
                                    <p:animEffect transition="in" filter="fade">
                                      <p:cBhvr>
                                        <p:cTn id="33" dur="10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1000" fill="hold"/>
                                        <p:tgtEl>
                                          <p:spTgt spid="12"/>
                                        </p:tgtEl>
                                        <p:attrNameLst>
                                          <p:attrName>ppt_w</p:attrName>
                                        </p:attrNameLst>
                                      </p:cBhvr>
                                      <p:tavLst>
                                        <p:tav tm="0">
                                          <p:val>
                                            <p:strVal val="#ppt_w*0.70"/>
                                          </p:val>
                                        </p:tav>
                                        <p:tav tm="100000">
                                          <p:val>
                                            <p:strVal val="#ppt_w"/>
                                          </p:val>
                                        </p:tav>
                                      </p:tavLst>
                                    </p:anim>
                                    <p:anim calcmode="lin" valueType="num">
                                      <p:cBhvr>
                                        <p:cTn id="39" dur="1000" fill="hold"/>
                                        <p:tgtEl>
                                          <p:spTgt spid="12"/>
                                        </p:tgtEl>
                                        <p:attrNameLst>
                                          <p:attrName>ppt_h</p:attrName>
                                        </p:attrNameLst>
                                      </p:cBhvr>
                                      <p:tavLst>
                                        <p:tav tm="0">
                                          <p:val>
                                            <p:strVal val="#ppt_h"/>
                                          </p:val>
                                        </p:tav>
                                        <p:tav tm="100000">
                                          <p:val>
                                            <p:strVal val="#ppt_h"/>
                                          </p:val>
                                        </p:tav>
                                      </p:tavLst>
                                    </p:anim>
                                    <p:animEffect transition="in" filter="fade">
                                      <p:cBhvr>
                                        <p:cTn id="40" dur="1000"/>
                                        <p:tgtEl>
                                          <p:spTgt spid="12"/>
                                        </p:tgtEl>
                                      </p:cBhvr>
                                    </p:animEffect>
                                  </p:childTnLst>
                                </p:cTn>
                              </p:par>
                            </p:childTnLst>
                          </p:cTn>
                        </p:par>
                        <p:par>
                          <p:cTn id="41" fill="hold">
                            <p:stCondLst>
                              <p:cond delay="1000"/>
                            </p:stCondLst>
                            <p:childTnLst>
                              <p:par>
                                <p:cTn id="42" presetID="1" presetClass="exit" presetSubtype="0" fill="hold" grpId="1" nodeType="after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0" grpId="1" animBg="1"/>
      <p:bldP spid="11" grpId="0"/>
      <p:bldP spid="12" grpId="0" animBg="1"/>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a:xfrm>
            <a:off x="533400" y="333375"/>
            <a:ext cx="8215313" cy="727075"/>
          </a:xfrm>
          <a:ln/>
        </p:spPr>
        <p:txBody>
          <a:bodyPr vert="horz" wrap="square" lIns="91440" tIns="45720" rIns="91440" bIns="45720" anchor="b"/>
          <a:p>
            <a:pPr eaLnBrk="1" hangingPunct="1"/>
            <a:r>
              <a:rPr lang="zh-CN" altLang="en-US" dirty="0">
                <a:solidFill>
                  <a:srgbClr val="0000FF"/>
                </a:solidFill>
                <a:latin typeface="楷体_GB2312"/>
                <a:ea typeface="楷体_GB2312"/>
                <a:cs typeface="+mj-cs"/>
              </a:rPr>
              <a:t>模式</a:t>
            </a:r>
            <a:r>
              <a:rPr lang="en-US" altLang="zh-CN" dirty="0">
                <a:solidFill>
                  <a:srgbClr val="0000FF"/>
                </a:solidFill>
                <a:latin typeface="楷体_GB2312"/>
                <a:ea typeface="楷体_GB2312"/>
                <a:cs typeface="+mj-cs"/>
              </a:rPr>
              <a:t>/</a:t>
            </a:r>
            <a:r>
              <a:rPr lang="zh-CN" altLang="en-US" dirty="0">
                <a:solidFill>
                  <a:srgbClr val="0000FF"/>
                </a:solidFill>
                <a:latin typeface="楷体_GB2312"/>
                <a:ea typeface="楷体_GB2312"/>
                <a:cs typeface="+mj-cs"/>
              </a:rPr>
              <a:t>内模式映象 </a:t>
            </a:r>
            <a:endParaRPr lang="zh-CN" altLang="en-US" dirty="0">
              <a:solidFill>
                <a:srgbClr val="0000FF"/>
              </a:solidFill>
              <a:latin typeface="楷体_GB2312"/>
              <a:ea typeface="楷体_GB2312"/>
              <a:cs typeface="+mj-cs"/>
            </a:endParaRPr>
          </a:p>
        </p:txBody>
      </p:sp>
      <p:sp>
        <p:nvSpPr>
          <p:cNvPr id="421891" name="Rectangle 3"/>
          <p:cNvSpPr>
            <a:spLocks noGrp="1"/>
          </p:cNvSpPr>
          <p:nvPr>
            <p:ph idx="1"/>
          </p:nvPr>
        </p:nvSpPr>
        <p:spPr>
          <a:xfrm>
            <a:off x="684213" y="1628775"/>
            <a:ext cx="7772400" cy="3930650"/>
          </a:xfrm>
          <a:ln/>
        </p:spPr>
        <p:txBody>
          <a:bodyPr vert="horz" wrap="square" lIns="91440" tIns="45720" rIns="91440" bIns="45720" anchor="t"/>
          <a:p>
            <a:pPr eaLnBrk="1" hangingPunct="1">
              <a:lnSpc>
                <a:spcPct val="120000"/>
              </a:lnSpc>
            </a:pPr>
            <a:r>
              <a:rPr lang="zh-CN" altLang="en-US" dirty="0">
                <a:latin typeface="仿宋_GB2312"/>
                <a:ea typeface="仿宋_GB2312"/>
                <a:cs typeface="+mn-cs"/>
              </a:rPr>
              <a:t>当存储结构改变时，可（由</a:t>
            </a:r>
            <a:r>
              <a:rPr lang="en-US" altLang="zh-CN" dirty="0">
                <a:latin typeface="仿宋_GB2312"/>
                <a:ea typeface="仿宋_GB2312"/>
                <a:cs typeface="+mn-cs"/>
              </a:rPr>
              <a:t>DBA</a:t>
            </a:r>
            <a:r>
              <a:rPr lang="zh-CN" altLang="en-US" dirty="0">
                <a:latin typeface="仿宋_GB2312"/>
                <a:ea typeface="仿宋_GB2312"/>
                <a:cs typeface="+mn-cs"/>
              </a:rPr>
              <a:t>）用内模式定义语句，调整内模式定义，从而保持模式不变。</a:t>
            </a:r>
            <a:endParaRPr lang="zh-CN" altLang="en-US" dirty="0">
              <a:latin typeface="仿宋_GB2312"/>
              <a:ea typeface="仿宋_GB2312"/>
              <a:cs typeface="+mn-cs"/>
            </a:endParaRPr>
          </a:p>
          <a:p>
            <a:pPr eaLnBrk="1" hangingPunct="1">
              <a:buFontTx/>
              <a:buNone/>
            </a:pPr>
            <a:r>
              <a:rPr lang="zh-CN" altLang="en-US" sz="3700" dirty="0">
                <a:solidFill>
                  <a:srgbClr val="142CE0"/>
                </a:solidFill>
                <a:latin typeface="楷体_GB2312"/>
                <a:ea typeface="楷体_GB2312"/>
                <a:cs typeface="+mn-cs"/>
              </a:rPr>
              <a:t>  </a:t>
            </a:r>
            <a:r>
              <a:rPr lang="zh-CN" altLang="en-US" sz="3700" dirty="0">
                <a:solidFill>
                  <a:srgbClr val="FF0000"/>
                </a:solidFill>
                <a:latin typeface="楷体_GB2312"/>
                <a:ea typeface="楷体_GB2312"/>
                <a:cs typeface="+mn-cs"/>
              </a:rPr>
              <a:t>数据和程序物理独立（存储独立）</a:t>
            </a:r>
            <a:r>
              <a:rPr lang="zh-CN" altLang="en-US" sz="2900" dirty="0">
                <a:latin typeface="仿宋_GB2312"/>
                <a:ea typeface="仿宋_GB2312"/>
                <a:cs typeface="+mn-cs"/>
              </a:rPr>
              <a:t> </a:t>
            </a:r>
            <a:endParaRPr lang="zh-CN" altLang="en-US" sz="2900" dirty="0">
              <a:latin typeface="仿宋_GB2312"/>
              <a:ea typeface="仿宋_GB2312"/>
              <a:cs typeface="+mn-cs"/>
            </a:endParaRPr>
          </a:p>
        </p:txBody>
      </p:sp>
      <p:sp>
        <p:nvSpPr>
          <p:cNvPr id="9114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1141"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wd">
                                    <p:tmPct val="100000"/>
                                  </p:iterate>
                                  <p:childTnLst>
                                    <p:set>
                                      <p:cBhvr>
                                        <p:cTn id="6" dur="1" fill="hold">
                                          <p:stCondLst>
                                            <p:cond delay="0"/>
                                          </p:stCondLst>
                                        </p:cTn>
                                        <p:tgtEl>
                                          <p:spTgt spid="421891">
                                            <p:txEl>
                                              <p:charRg st="0" end="43"/>
                                            </p:txEl>
                                          </p:spTgt>
                                        </p:tgtEl>
                                        <p:attrNameLst>
                                          <p:attrName>style.visibility</p:attrName>
                                        </p:attrNameLst>
                                      </p:cBhvr>
                                      <p:to>
                                        <p:strVal val="visible"/>
                                      </p:to>
                                    </p:set>
                                    <p:animEffect transition="in" filter="wipe(up)">
                                      <p:cBhvr>
                                        <p:cTn id="7" dur="300"/>
                                        <p:tgtEl>
                                          <p:spTgt spid="421891">
                                            <p:txEl>
                                              <p:charRg st="0" end="43"/>
                                            </p:txEl>
                                          </p:spTgt>
                                        </p:tgtEl>
                                      </p:cBhvr>
                                    </p:animEffect>
                                  </p:childTnLst>
                                </p:cTn>
                              </p:par>
                            </p:childTnLst>
                          </p:cTn>
                        </p:par>
                        <p:par>
                          <p:cTn id="8" fill="hold">
                            <p:stCondLst>
                              <p:cond delay="12600"/>
                            </p:stCondLst>
                            <p:childTnLst>
                              <p:par>
                                <p:cTn id="9" presetID="22" presetClass="entr" presetSubtype="1" fill="hold" grpId="0" nodeType="afterEffect">
                                  <p:stCondLst>
                                    <p:cond delay="0"/>
                                  </p:stCondLst>
                                  <p:iterate type="wd">
                                    <p:tmPct val="100000"/>
                                  </p:iterate>
                                  <p:childTnLst>
                                    <p:set>
                                      <p:cBhvr>
                                        <p:cTn id="10" dur="1" fill="hold">
                                          <p:stCondLst>
                                            <p:cond delay="0"/>
                                          </p:stCondLst>
                                        </p:cTn>
                                        <p:tgtEl>
                                          <p:spTgt spid="421891">
                                            <p:txEl>
                                              <p:charRg st="43" end="62"/>
                                            </p:txEl>
                                          </p:spTgt>
                                        </p:tgtEl>
                                        <p:attrNameLst>
                                          <p:attrName>style.visibility</p:attrName>
                                        </p:attrNameLst>
                                      </p:cBhvr>
                                      <p:to>
                                        <p:strVal val="visible"/>
                                      </p:to>
                                    </p:set>
                                    <p:animEffect transition="in" filter="wipe(up)">
                                      <p:cBhvr>
                                        <p:cTn id="11" dur="300"/>
                                        <p:tgtEl>
                                          <p:spTgt spid="421891">
                                            <p:txEl>
                                              <p:charRg st="43"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advAuto="100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物理独立性示例</a:t>
            </a:r>
            <a:endParaRPr lang="zh-CN" altLang="en-US" dirty="0">
              <a:solidFill>
                <a:srgbClr val="0000FF"/>
              </a:solidFill>
              <a:latin typeface="楷体_GB2312"/>
              <a:ea typeface="楷体_GB2312"/>
              <a:cs typeface="+mj-cs"/>
            </a:endParaRPr>
          </a:p>
        </p:txBody>
      </p:sp>
      <p:sp>
        <p:nvSpPr>
          <p:cNvPr id="92163"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34" name="表格 33"/>
          <p:cNvGraphicFramePr>
            <a:graphicFrameLocks noGrp="1"/>
          </p:cNvGraphicFramePr>
          <p:nvPr/>
        </p:nvGraphicFramePr>
        <p:xfrm>
          <a:off x="1187450" y="1412875"/>
          <a:ext cx="6121400" cy="2116138"/>
        </p:xfrm>
        <a:graphic>
          <a:graphicData uri="http://schemas.openxmlformats.org/drawingml/2006/table">
            <a:tbl>
              <a:tblPr/>
              <a:tblGrid>
                <a:gridCol w="1181211"/>
                <a:gridCol w="1042245"/>
                <a:gridCol w="972762"/>
                <a:gridCol w="1111728"/>
                <a:gridCol w="1813454"/>
              </a:tblGrid>
              <a:tr h="352690">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学</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号</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姓</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名</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600" b="1" kern="1000" dirty="0" smtClean="0">
                          <a:solidFill>
                            <a:srgbClr val="FF0000"/>
                          </a:solidFill>
                          <a:latin typeface="Times New Roman" panose="02020603050405020304"/>
                          <a:ea typeface="方正书宋简体"/>
                          <a:cs typeface="Times New Roman" panose="02020603050405020304"/>
                        </a:rPr>
                        <a:t>年</a:t>
                      </a:r>
                      <a:r>
                        <a:rPr lang="en-US" altLang="zh-CN" sz="1600" b="1" kern="1000" dirty="0" smtClean="0">
                          <a:solidFill>
                            <a:srgbClr val="FF0000"/>
                          </a:solidFill>
                          <a:latin typeface="Times New Roman" panose="02020603050405020304"/>
                          <a:ea typeface="方正书宋简体"/>
                          <a:cs typeface="Times New Roman" panose="02020603050405020304"/>
                        </a:rPr>
                        <a:t>  </a:t>
                      </a:r>
                      <a:r>
                        <a:rPr lang="zh-CN" sz="1600" b="1" kern="1000" dirty="0" smtClean="0">
                          <a:solidFill>
                            <a:srgbClr val="FF0000"/>
                          </a:solidFill>
                          <a:latin typeface="Times New Roman" panose="02020603050405020304"/>
                          <a:ea typeface="方正书宋简体"/>
                          <a:cs typeface="Times New Roman" panose="02020603050405020304"/>
                        </a:rPr>
                        <a:t>龄</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性</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别</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所</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在</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系</a:t>
                      </a:r>
                      <a:endParaRPr lang="zh-CN" sz="1600" b="1" kern="1000" dirty="0">
                        <a:solidFill>
                          <a:srgbClr val="FF0000"/>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0611101</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李勇</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a:solidFill>
                            <a:schemeClr val="tx1"/>
                          </a:solidFill>
                          <a:latin typeface="Times New Roman" panose="02020603050405020304"/>
                          <a:ea typeface="方正书宋简体"/>
                          <a:cs typeface="Times New Roman" panose="02020603050405020304"/>
                        </a:rPr>
                        <a:t>21</a:t>
                      </a:r>
                      <a:endParaRPr lang="zh-CN" sz="1600" b="1" kern="100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男</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0611102</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刘晨</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20</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男</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0611103</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王敏</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a:solidFill>
                            <a:schemeClr val="tx1"/>
                          </a:solidFill>
                          <a:latin typeface="Times New Roman" panose="02020603050405020304"/>
                          <a:ea typeface="方正书宋简体"/>
                          <a:cs typeface="Times New Roman" panose="02020603050405020304"/>
                        </a:rPr>
                        <a:t>20</a:t>
                      </a:r>
                      <a:endParaRPr lang="zh-CN" sz="1600" b="1" kern="100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女</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0621101</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张立</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a:solidFill>
                            <a:schemeClr val="tx1"/>
                          </a:solidFill>
                          <a:latin typeface="Times New Roman" panose="02020603050405020304"/>
                          <a:ea typeface="方正书宋简体"/>
                          <a:cs typeface="Times New Roman" panose="02020603050405020304"/>
                        </a:rPr>
                        <a:t>20</a:t>
                      </a:r>
                      <a:endParaRPr lang="zh-CN" sz="1600" b="1" kern="100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男</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信息管理系</a:t>
                      </a:r>
                      <a:endParaRPr lang="zh-CN" sz="1600" b="1" kern="100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2690">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0621102</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吴宾</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19</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女</a:t>
                      </a:r>
                      <a:endParaRPr lang="zh-CN" sz="1600" b="1" kern="1000" dirty="0">
                        <a:solidFill>
                          <a:schemeClr val="tx1"/>
                        </a:solidFill>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latin typeface="Times New Roman" panose="02020603050405020304"/>
                          <a:ea typeface="方正书宋简体"/>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88" marR="6858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5" name="右箭头 34"/>
          <p:cNvSpPr/>
          <p:nvPr/>
        </p:nvSpPr>
        <p:spPr>
          <a:xfrm>
            <a:off x="3708400" y="4797425"/>
            <a:ext cx="1295400" cy="431800"/>
          </a:xfrm>
          <a:prstGeom prst="rightArrow">
            <a:avLst/>
          </a:prstGeom>
          <a:solidFill>
            <a:srgbClr val="0070C0">
              <a:alpha val="50000"/>
            </a:srgbClr>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23"/>
          <p:cNvGrpSpPr/>
          <p:nvPr/>
        </p:nvGrpSpPr>
        <p:grpSpPr>
          <a:xfrm>
            <a:off x="1619250" y="3789363"/>
            <a:ext cx="2087563" cy="2303462"/>
            <a:chOff x="3131840" y="3212976"/>
            <a:chExt cx="2088232" cy="2304256"/>
          </a:xfrm>
        </p:grpSpPr>
        <p:grpSp>
          <p:nvGrpSpPr>
            <p:cNvPr id="92219" name="组合 11"/>
            <p:cNvGrpSpPr/>
            <p:nvPr/>
          </p:nvGrpSpPr>
          <p:grpSpPr>
            <a:xfrm>
              <a:off x="3131840" y="3212976"/>
              <a:ext cx="2088232" cy="2304256"/>
              <a:chOff x="3275856" y="3212976"/>
              <a:chExt cx="2088232" cy="2304256"/>
            </a:xfrm>
          </p:grpSpPr>
          <p:sp>
            <p:nvSpPr>
              <p:cNvPr id="39" name="流程图: 磁盘 38"/>
              <p:cNvSpPr/>
              <p:nvPr/>
            </p:nvSpPr>
            <p:spPr>
              <a:xfrm>
                <a:off x="3275856" y="3212976"/>
                <a:ext cx="2088232" cy="2304256"/>
              </a:xfrm>
              <a:prstGeom prst="flowChartMagneticDisk">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0" name="流程图: 文档 39"/>
              <p:cNvSpPr/>
              <p:nvPr/>
            </p:nvSpPr>
            <p:spPr>
              <a:xfrm>
                <a:off x="4211194" y="4076874"/>
                <a:ext cx="792416" cy="504999"/>
              </a:xfrm>
              <a:prstGeom prst="flowChartDocumen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 name="矩形 40"/>
              <p:cNvSpPr/>
              <p:nvPr/>
            </p:nvSpPr>
            <p:spPr>
              <a:xfrm>
                <a:off x="3420365" y="4126103"/>
                <a:ext cx="790828" cy="358899"/>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D:\x</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42" name="流程图: 文档 41"/>
              <p:cNvSpPr/>
              <p:nvPr/>
            </p:nvSpPr>
            <p:spPr>
              <a:xfrm>
                <a:off x="4211194" y="4724797"/>
                <a:ext cx="792416" cy="504999"/>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3420365" y="4724797"/>
                <a:ext cx="790828" cy="36048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8000"/>
                    </a:solidFill>
                    <a:effectLst/>
                    <a:uLnTx/>
                    <a:uFillTx/>
                    <a:latin typeface="+mn-lt"/>
                    <a:ea typeface="+mn-ea"/>
                    <a:cs typeface="+mn-cs"/>
                  </a:rPr>
                  <a:t>E:\a</a:t>
                </a:r>
                <a:endParaRPr kumimoji="0" lang="zh-CN" altLang="en-US" sz="1800" b="0" i="0" u="none" strike="noStrike" kern="1200" cap="none" spc="0" normalizeH="0" baseline="0" noProof="0" dirty="0">
                  <a:ln>
                    <a:noFill/>
                  </a:ln>
                  <a:solidFill>
                    <a:srgbClr val="008000"/>
                  </a:solidFill>
                  <a:effectLst/>
                  <a:uLnTx/>
                  <a:uFillTx/>
                  <a:latin typeface="+mn-lt"/>
                  <a:ea typeface="+mn-ea"/>
                  <a:cs typeface="+mn-cs"/>
                </a:endParaRPr>
              </a:p>
            </p:txBody>
          </p:sp>
        </p:grpSp>
        <p:sp>
          <p:nvSpPr>
            <p:cNvPr id="38" name="矩形 37"/>
            <p:cNvSpPr/>
            <p:nvPr/>
          </p:nvSpPr>
          <p:spPr>
            <a:xfrm>
              <a:off x="3455794" y="3357488"/>
              <a:ext cx="1440324" cy="503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学生数据库</a:t>
              </a:r>
              <a:r>
                <a:rPr kumimoji="0" lang="en-US" altLang="zh-CN"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endPar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grpSp>
      <p:grpSp>
        <p:nvGrpSpPr>
          <p:cNvPr id="4" name="组合 24"/>
          <p:cNvGrpSpPr/>
          <p:nvPr/>
        </p:nvGrpSpPr>
        <p:grpSpPr>
          <a:xfrm>
            <a:off x="5003800" y="3789363"/>
            <a:ext cx="2089150" cy="2303462"/>
            <a:chOff x="5868144" y="3212976"/>
            <a:chExt cx="2088232" cy="2304256"/>
          </a:xfrm>
        </p:grpSpPr>
        <p:grpSp>
          <p:nvGrpSpPr>
            <p:cNvPr id="92212" name="组合 12"/>
            <p:cNvGrpSpPr/>
            <p:nvPr/>
          </p:nvGrpSpPr>
          <p:grpSpPr>
            <a:xfrm>
              <a:off x="5868144" y="3212976"/>
              <a:ext cx="2088232" cy="2304256"/>
              <a:chOff x="3275856" y="3212976"/>
              <a:chExt cx="2088232" cy="2304256"/>
            </a:xfrm>
          </p:grpSpPr>
          <p:sp>
            <p:nvSpPr>
              <p:cNvPr id="47" name="流程图: 磁盘 46"/>
              <p:cNvSpPr/>
              <p:nvPr/>
            </p:nvSpPr>
            <p:spPr>
              <a:xfrm>
                <a:off x="3275856" y="3212976"/>
                <a:ext cx="2088232" cy="2304256"/>
              </a:xfrm>
              <a:prstGeom prst="flowChartMagneticDisk">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8" name="流程图: 文档 47"/>
              <p:cNvSpPr/>
              <p:nvPr/>
            </p:nvSpPr>
            <p:spPr>
              <a:xfrm>
                <a:off x="4212069" y="4076874"/>
                <a:ext cx="791815" cy="504999"/>
              </a:xfrm>
              <a:prstGeom prst="flowChartDocumen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矩形 48"/>
              <p:cNvSpPr/>
              <p:nvPr/>
            </p:nvSpPr>
            <p:spPr>
              <a:xfrm>
                <a:off x="3420256" y="4126103"/>
                <a:ext cx="791814" cy="358899"/>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D:\x</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50" name="流程图: 文档 49"/>
              <p:cNvSpPr/>
              <p:nvPr/>
            </p:nvSpPr>
            <p:spPr>
              <a:xfrm>
                <a:off x="4212069" y="4724797"/>
                <a:ext cx="791815" cy="504999"/>
              </a:xfrm>
              <a:prstGeom prst="flowChartDocument">
                <a:avLst/>
              </a:prstGeom>
              <a:solidFill>
                <a:srgbClr val="FF00FF">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矩形 50"/>
              <p:cNvSpPr/>
              <p:nvPr/>
            </p:nvSpPr>
            <p:spPr>
              <a:xfrm>
                <a:off x="3420256" y="4724797"/>
                <a:ext cx="791814" cy="360486"/>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FF"/>
                    </a:solidFill>
                    <a:effectLst/>
                    <a:uLnTx/>
                    <a:uFillTx/>
                    <a:latin typeface="+mn-lt"/>
                    <a:ea typeface="+mn-ea"/>
                    <a:cs typeface="+mn-cs"/>
                  </a:rPr>
                  <a:t>F:\b</a:t>
                </a:r>
                <a:endParaRPr kumimoji="0" lang="zh-CN" altLang="en-US" sz="1800" b="0" i="0" u="none" strike="noStrike" kern="1200" cap="none" spc="0" normalizeH="0" baseline="0" noProof="0" dirty="0">
                  <a:ln>
                    <a:noFill/>
                  </a:ln>
                  <a:solidFill>
                    <a:srgbClr val="FF00FF"/>
                  </a:solidFill>
                  <a:effectLst/>
                  <a:uLnTx/>
                  <a:uFillTx/>
                  <a:latin typeface="+mn-lt"/>
                  <a:ea typeface="+mn-ea"/>
                  <a:cs typeface="+mn-cs"/>
                </a:endParaRPr>
              </a:p>
            </p:txBody>
          </p:sp>
        </p:grpSp>
        <p:sp>
          <p:nvSpPr>
            <p:cNvPr id="46" name="矩形 45"/>
            <p:cNvSpPr/>
            <p:nvPr/>
          </p:nvSpPr>
          <p:spPr>
            <a:xfrm>
              <a:off x="6215654" y="3344783"/>
              <a:ext cx="1440817" cy="504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学生数据库</a:t>
              </a:r>
              <a:r>
                <a:rPr kumimoji="0" lang="en-US" altLang="zh-CN"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endPar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grpSp>
      <p:sp>
        <p:nvSpPr>
          <p:cNvPr id="52" name="左弧形箭头 51"/>
          <p:cNvSpPr/>
          <p:nvPr/>
        </p:nvSpPr>
        <p:spPr>
          <a:xfrm rot="21101680">
            <a:off x="412750" y="2514600"/>
            <a:ext cx="865188" cy="23034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3" name="左弧形箭头 52"/>
          <p:cNvSpPr/>
          <p:nvPr/>
        </p:nvSpPr>
        <p:spPr>
          <a:xfrm rot="290080" flipH="1">
            <a:off x="7404100" y="2538413"/>
            <a:ext cx="773113" cy="23034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2211" name="灯片编号占位符 2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amond(in)">
                                      <p:cBhvr>
                                        <p:cTn id="11" dur="2000"/>
                                        <p:tgtEl>
                                          <p:spTgt spid="2"/>
                                        </p:tgtEl>
                                      </p:cBhvr>
                                    </p:animEffect>
                                  </p:childTnLst>
                                </p:cTn>
                              </p:par>
                            </p:childTnLst>
                          </p:cTn>
                        </p:par>
                        <p:par>
                          <p:cTn id="12" fill="hold">
                            <p:stCondLst>
                              <p:cond delay="2500"/>
                            </p:stCondLst>
                            <p:childTnLst>
                              <p:par>
                                <p:cTn id="13" presetID="55"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1000" fill="hold"/>
                                        <p:tgtEl>
                                          <p:spTgt spid="52"/>
                                        </p:tgtEl>
                                        <p:attrNameLst>
                                          <p:attrName>ppt_w</p:attrName>
                                        </p:attrNameLst>
                                      </p:cBhvr>
                                      <p:tavLst>
                                        <p:tav tm="0">
                                          <p:val>
                                            <p:strVal val="#ppt_w*0.70"/>
                                          </p:val>
                                        </p:tav>
                                        <p:tav tm="100000">
                                          <p:val>
                                            <p:strVal val="#ppt_w"/>
                                          </p:val>
                                        </p:tav>
                                      </p:tavLst>
                                    </p:anim>
                                    <p:anim calcmode="lin" valueType="num">
                                      <p:cBhvr>
                                        <p:cTn id="16" dur="1000" fill="hold"/>
                                        <p:tgtEl>
                                          <p:spTgt spid="52"/>
                                        </p:tgtEl>
                                        <p:attrNameLst>
                                          <p:attrName>ppt_h</p:attrName>
                                        </p:attrNameLst>
                                      </p:cBhvr>
                                      <p:tavLst>
                                        <p:tav tm="0">
                                          <p:val>
                                            <p:strVal val="#ppt_h"/>
                                          </p:val>
                                        </p:tav>
                                        <p:tav tm="100000">
                                          <p:val>
                                            <p:strVal val="#ppt_h"/>
                                          </p:val>
                                        </p:tav>
                                      </p:tavLst>
                                    </p:anim>
                                    <p:animEffect transition="in" filter="fade">
                                      <p:cBhvr>
                                        <p:cTn id="17" dur="10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1000" fill="hold"/>
                                        <p:tgtEl>
                                          <p:spTgt spid="35"/>
                                        </p:tgtEl>
                                        <p:attrNameLst>
                                          <p:attrName>ppt_w</p:attrName>
                                        </p:attrNameLst>
                                      </p:cBhvr>
                                      <p:tavLst>
                                        <p:tav tm="0">
                                          <p:val>
                                            <p:strVal val="#ppt_w*0.70"/>
                                          </p:val>
                                        </p:tav>
                                        <p:tav tm="100000">
                                          <p:val>
                                            <p:strVal val="#ppt_w"/>
                                          </p:val>
                                        </p:tav>
                                      </p:tavLst>
                                    </p:anim>
                                    <p:anim calcmode="lin" valueType="num">
                                      <p:cBhvr>
                                        <p:cTn id="23" dur="1000" fill="hold"/>
                                        <p:tgtEl>
                                          <p:spTgt spid="35"/>
                                        </p:tgtEl>
                                        <p:attrNameLst>
                                          <p:attrName>ppt_h</p:attrName>
                                        </p:attrNameLst>
                                      </p:cBhvr>
                                      <p:tavLst>
                                        <p:tav tm="0">
                                          <p:val>
                                            <p:strVal val="#ppt_h"/>
                                          </p:val>
                                        </p:tav>
                                        <p:tav tm="100000">
                                          <p:val>
                                            <p:strVal val="#ppt_h"/>
                                          </p:val>
                                        </p:tav>
                                      </p:tavLst>
                                    </p:anim>
                                    <p:animEffect transition="in" filter="fade">
                                      <p:cBhvr>
                                        <p:cTn id="24" dur="1000"/>
                                        <p:tgtEl>
                                          <p:spTgt spid="35"/>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1000" fill="hold"/>
                                        <p:tgtEl>
                                          <p:spTgt spid="53"/>
                                        </p:tgtEl>
                                        <p:attrNameLst>
                                          <p:attrName>ppt_w</p:attrName>
                                        </p:attrNameLst>
                                      </p:cBhvr>
                                      <p:tavLst>
                                        <p:tav tm="0">
                                          <p:val>
                                            <p:strVal val="#ppt_w*0.70"/>
                                          </p:val>
                                        </p:tav>
                                        <p:tav tm="100000">
                                          <p:val>
                                            <p:strVal val="#ppt_w"/>
                                          </p:val>
                                        </p:tav>
                                      </p:tavLst>
                                    </p:anim>
                                    <p:anim calcmode="lin" valueType="num">
                                      <p:cBhvr>
                                        <p:cTn id="34" dur="1000" fill="hold"/>
                                        <p:tgtEl>
                                          <p:spTgt spid="53"/>
                                        </p:tgtEl>
                                        <p:attrNameLst>
                                          <p:attrName>ppt_h</p:attrName>
                                        </p:attrNameLst>
                                      </p:cBhvr>
                                      <p:tavLst>
                                        <p:tav tm="0">
                                          <p:val>
                                            <p:strVal val="#ppt_h"/>
                                          </p:val>
                                        </p:tav>
                                        <p:tav tm="100000">
                                          <p:val>
                                            <p:strVal val="#ppt_h"/>
                                          </p:val>
                                        </p:tav>
                                      </p:tavLst>
                                    </p:anim>
                                    <p:animEffect transition="in" filter="fade">
                                      <p:cBhvr>
                                        <p:cTn id="35" dur="1000"/>
                                        <p:tgtEl>
                                          <p:spTgt spid="53"/>
                                        </p:tgtEl>
                                      </p:cBhvr>
                                    </p:animEffect>
                                  </p:childTnLst>
                                </p:cTn>
                              </p:par>
                            </p:childTnLst>
                          </p:cTn>
                        </p:par>
                        <p:par>
                          <p:cTn id="36" fill="hold">
                            <p:stCondLst>
                              <p:cond delay="1000"/>
                            </p:stCondLst>
                            <p:childTnLst>
                              <p:par>
                                <p:cTn id="37" presetID="1" presetClass="exit" presetSubtype="0" fill="hold" grpId="1" nodeType="afterEffect">
                                  <p:stCondLst>
                                    <p:cond delay="0"/>
                                  </p:stCondLst>
                                  <p:childTnLst>
                                    <p:set>
                                      <p:cBhvr>
                                        <p:cTn id="38" dur="1" fill="hold">
                                          <p:stCondLst>
                                            <p:cond delay="0"/>
                                          </p:stCondLst>
                                        </p:cTn>
                                        <p:tgtEl>
                                          <p:spTgt spid="52"/>
                                        </p:tgtEl>
                                        <p:attrNameLst>
                                          <p:attrName>style.visibility</p:attrName>
                                        </p:attrNameLst>
                                      </p:cBhvr>
                                      <p:to>
                                        <p:strVal val="hidden"/>
                                      </p:to>
                                    </p:set>
                                  </p:childTnLst>
                                </p:cTn>
                              </p:par>
                            </p:childTnLst>
                          </p:cTn>
                        </p:par>
                        <p:par>
                          <p:cTn id="39" fill="hold">
                            <p:stCondLst>
                              <p:cond delay="1000"/>
                            </p:stCondLst>
                            <p:childTnLst>
                              <p:par>
                                <p:cTn id="40" presetID="35" presetClass="emph" presetSubtype="0" fill="hold" nodeType="afterEffect">
                                  <p:stCondLst>
                                    <p:cond delay="0"/>
                                  </p:stCondLst>
                                  <p:childTnLst>
                                    <p:anim calcmode="discrete" valueType="str">
                                      <p:cBhvr>
                                        <p:cTn id="41" dur="10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2" grpId="0" animBg="1"/>
      <p:bldP spid="52" grpId="1" animBg="1"/>
      <p:bldP spid="5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物理独立性示例</a:t>
            </a:r>
            <a:endParaRPr lang="zh-CN" altLang="en-US" dirty="0">
              <a:solidFill>
                <a:srgbClr val="0000FF"/>
              </a:solidFill>
              <a:latin typeface="楷体_GB2312"/>
              <a:ea typeface="楷体_GB2312"/>
              <a:cs typeface="+mj-cs"/>
            </a:endParaRPr>
          </a:p>
        </p:txBody>
      </p:sp>
      <p:sp>
        <p:nvSpPr>
          <p:cNvPr id="93187"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graphicFrame>
        <p:nvGraphicFramePr>
          <p:cNvPr id="6" name="表格 5"/>
          <p:cNvGraphicFramePr>
            <a:graphicFrameLocks noGrp="1"/>
          </p:cNvGraphicFramePr>
          <p:nvPr/>
        </p:nvGraphicFramePr>
        <p:xfrm>
          <a:off x="2051050" y="1412875"/>
          <a:ext cx="6048375" cy="2087563"/>
        </p:xfrm>
        <a:graphic>
          <a:graphicData uri="http://schemas.openxmlformats.org/drawingml/2006/table">
            <a:tbl>
              <a:tblPr/>
              <a:tblGrid>
                <a:gridCol w="1167120"/>
                <a:gridCol w="1029811"/>
                <a:gridCol w="961158"/>
                <a:gridCol w="1098465"/>
                <a:gridCol w="1791821"/>
              </a:tblGrid>
              <a:tr h="347927">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学</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号</a:t>
                      </a:r>
                      <a:endParaRPr lang="zh-CN" sz="1600" b="1" kern="1000" dirty="0">
                        <a:solidFill>
                          <a:srgbClr val="FF0000"/>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姓</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名</a:t>
                      </a:r>
                      <a:endParaRPr lang="zh-CN" sz="1600" b="1"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l">
                        <a:spcBef>
                          <a:spcPts val="240"/>
                        </a:spcBef>
                        <a:spcAft>
                          <a:spcPts val="240"/>
                        </a:spcAft>
                      </a:pPr>
                      <a:r>
                        <a:rPr lang="zh-CN" sz="1600" b="1" kern="1000" dirty="0" smtClean="0">
                          <a:solidFill>
                            <a:srgbClr val="FF0000"/>
                          </a:solidFill>
                          <a:latin typeface="Times New Roman" panose="02020603050405020304"/>
                          <a:ea typeface="方正书宋简体"/>
                          <a:cs typeface="Times New Roman" panose="02020603050405020304"/>
                        </a:rPr>
                        <a:t>年</a:t>
                      </a:r>
                      <a:r>
                        <a:rPr lang="en-US" altLang="zh-CN" sz="1600" b="1" kern="1000" dirty="0" smtClean="0">
                          <a:solidFill>
                            <a:srgbClr val="FF0000"/>
                          </a:solidFill>
                          <a:latin typeface="Times New Roman" panose="02020603050405020304"/>
                          <a:ea typeface="方正书宋简体"/>
                          <a:cs typeface="Times New Roman" panose="02020603050405020304"/>
                        </a:rPr>
                        <a:t>  </a:t>
                      </a:r>
                      <a:r>
                        <a:rPr lang="zh-CN" sz="1600" b="1" kern="1000" dirty="0" smtClean="0">
                          <a:solidFill>
                            <a:srgbClr val="FF0000"/>
                          </a:solidFill>
                          <a:latin typeface="Times New Roman" panose="02020603050405020304"/>
                          <a:ea typeface="方正书宋简体"/>
                          <a:cs typeface="Times New Roman" panose="02020603050405020304"/>
                        </a:rPr>
                        <a:t>龄</a:t>
                      </a:r>
                      <a:endParaRPr lang="zh-CN" sz="1600" b="1"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性</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别</a:t>
                      </a:r>
                      <a:endParaRPr lang="zh-CN" sz="1600" b="1"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rgbClr val="FF0000"/>
                          </a:solidFill>
                          <a:latin typeface="Times New Roman" panose="02020603050405020304"/>
                          <a:ea typeface="方正书宋简体"/>
                          <a:cs typeface="Times New Roman" panose="02020603050405020304"/>
                        </a:rPr>
                        <a:t>所</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在</a:t>
                      </a:r>
                      <a:r>
                        <a:rPr lang="en-US" sz="1600" b="1" kern="1000" dirty="0">
                          <a:solidFill>
                            <a:srgbClr val="FF0000"/>
                          </a:solidFill>
                          <a:latin typeface="Times New Roman" panose="02020603050405020304"/>
                          <a:ea typeface="方正书宋简体"/>
                          <a:cs typeface="Times New Roman" panose="02020603050405020304"/>
                        </a:rPr>
                        <a:t>  </a:t>
                      </a:r>
                      <a:r>
                        <a:rPr lang="zh-CN" sz="1600" b="1" kern="1000" dirty="0">
                          <a:solidFill>
                            <a:srgbClr val="FF0000"/>
                          </a:solidFill>
                          <a:latin typeface="Times New Roman" panose="02020603050405020304"/>
                          <a:ea typeface="方正书宋简体"/>
                          <a:cs typeface="Times New Roman" panose="02020603050405020304"/>
                        </a:rPr>
                        <a:t>系</a:t>
                      </a:r>
                      <a:endParaRPr lang="zh-CN" sz="1600" b="1" kern="1000" dirty="0">
                        <a:solidFill>
                          <a:srgbClr val="FF0000"/>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27">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0611101</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李勇</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21</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男</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27">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0611102</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刘晨</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20</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男</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27">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0611103</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王敏</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a:solidFill>
                            <a:schemeClr val="tx1"/>
                          </a:solidFill>
                          <a:latin typeface="Times New Roman" panose="02020603050405020304"/>
                          <a:ea typeface="方正书宋简体"/>
                          <a:cs typeface="Times New Roman" panose="02020603050405020304"/>
                        </a:rPr>
                        <a:t>20</a:t>
                      </a:r>
                      <a:endParaRPr lang="zh-CN" sz="1600" b="1" kern="100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女</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计算机系</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27">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0621101</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张立</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a:solidFill>
                            <a:schemeClr val="tx1"/>
                          </a:solidFill>
                          <a:latin typeface="Times New Roman" panose="02020603050405020304"/>
                          <a:ea typeface="方正书宋简体"/>
                          <a:cs typeface="Times New Roman" panose="02020603050405020304"/>
                        </a:rPr>
                        <a:t>20</a:t>
                      </a:r>
                      <a:endParaRPr lang="zh-CN" sz="1600" b="1" kern="100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男</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a:latin typeface="Times New Roman" panose="02020603050405020304"/>
                          <a:ea typeface="方正书宋简体"/>
                          <a:cs typeface="Times New Roman" panose="02020603050405020304"/>
                        </a:rPr>
                        <a:t>信息管理系</a:t>
                      </a:r>
                      <a:endParaRPr lang="zh-CN" sz="1600" b="1" kern="100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27">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0621102</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吴宾</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en-US" sz="1600" b="1" kern="1000" dirty="0">
                          <a:solidFill>
                            <a:schemeClr val="tx1"/>
                          </a:solidFill>
                          <a:latin typeface="Times New Roman" panose="02020603050405020304"/>
                          <a:ea typeface="方正书宋简体"/>
                          <a:cs typeface="Times New Roman" panose="02020603050405020304"/>
                        </a:rPr>
                        <a:t>19</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solidFill>
                            <a:schemeClr val="tx1"/>
                          </a:solidFill>
                          <a:latin typeface="Times New Roman" panose="02020603050405020304"/>
                          <a:ea typeface="方正书宋简体"/>
                          <a:cs typeface="Times New Roman" panose="02020603050405020304"/>
                        </a:rPr>
                        <a:t>女</a:t>
                      </a:r>
                      <a:endParaRPr lang="zh-CN" sz="1600" b="1" kern="1000" dirty="0">
                        <a:solidFill>
                          <a:schemeClr val="tx1"/>
                        </a:solidFill>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spcBef>
                          <a:spcPts val="240"/>
                        </a:spcBef>
                        <a:spcAft>
                          <a:spcPts val="240"/>
                        </a:spcAft>
                      </a:pPr>
                      <a:r>
                        <a:rPr lang="zh-CN" sz="1600" b="1" kern="1000" dirty="0">
                          <a:latin typeface="Times New Roman" panose="02020603050405020304"/>
                          <a:ea typeface="方正书宋简体"/>
                          <a:cs typeface="Times New Roman" panose="02020603050405020304"/>
                        </a:rPr>
                        <a:t>信息管理系</a:t>
                      </a:r>
                      <a:endParaRPr lang="zh-CN" sz="1600" b="1" kern="1000" dirty="0">
                        <a:latin typeface="Times New Roman" panose="02020603050405020304"/>
                        <a:ea typeface="方正书宋简体"/>
                        <a:cs typeface="Times New Roman" panose="02020603050405020304"/>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3230" name="Rectangle 4"/>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19811" name="Object 3"/>
          <p:cNvGraphicFramePr>
            <a:graphicFrameLocks noChangeAspect="1"/>
          </p:cNvGraphicFramePr>
          <p:nvPr/>
        </p:nvGraphicFramePr>
        <p:xfrm>
          <a:off x="1295400" y="4076700"/>
          <a:ext cx="1763713" cy="1944688"/>
        </p:xfrm>
        <a:graphic>
          <a:graphicData uri="http://schemas.openxmlformats.org/presentationml/2006/ole">
            <mc:AlternateContent xmlns:mc="http://schemas.openxmlformats.org/markup-compatibility/2006">
              <mc:Choice xmlns:v="urn:schemas-microsoft-com:vml" Requires="v">
                <p:oleObj spid="_x0000_s3085" name="" r:id="rId1" imgW="1040765" imgH="1145540" progId="Visio.Drawing.11">
                  <p:embed/>
                </p:oleObj>
              </mc:Choice>
              <mc:Fallback>
                <p:oleObj name="" r:id="rId1" imgW="1040765" imgH="1145540" progId="Visio.Drawing.11">
                  <p:embed/>
                  <p:pic>
                    <p:nvPicPr>
                      <p:cNvPr id="0" name="图片 3084"/>
                      <p:cNvPicPr/>
                      <p:nvPr/>
                    </p:nvPicPr>
                    <p:blipFill>
                      <a:blip r:embed="rId2"/>
                      <a:stretch>
                        <a:fillRect/>
                      </a:stretch>
                    </p:blipFill>
                    <p:spPr>
                      <a:xfrm>
                        <a:off x="1295400" y="4076700"/>
                        <a:ext cx="1763713" cy="1944688"/>
                      </a:xfrm>
                      <a:prstGeom prst="rect">
                        <a:avLst/>
                      </a:prstGeom>
                      <a:noFill/>
                      <a:ln w="38100">
                        <a:noFill/>
                        <a:miter/>
                      </a:ln>
                    </p:spPr>
                  </p:pic>
                </p:oleObj>
              </mc:Fallback>
            </mc:AlternateContent>
          </a:graphicData>
        </a:graphic>
      </p:graphicFrame>
      <p:pic>
        <p:nvPicPr>
          <p:cNvPr id="93232" name="内容占位符 5" descr="哦.jpg"/>
          <p:cNvPicPr>
            <a:picLocks noGrp="1" noChangeAspect="1"/>
          </p:cNvPicPr>
          <p:nvPr>
            <p:ph idx="1"/>
          </p:nvPr>
        </p:nvPicPr>
        <p:blipFill>
          <a:blip r:embed="rId3"/>
          <a:srcRect/>
          <a:stretch>
            <a:fillRect/>
          </a:stretch>
        </p:blipFill>
        <p:spPr>
          <a:xfrm rot="1157949">
            <a:off x="744538" y="1479550"/>
            <a:ext cx="1020762" cy="1039813"/>
          </a:xfrm>
          <a:ln/>
        </p:spPr>
      </p:pic>
      <p:sp>
        <p:nvSpPr>
          <p:cNvPr id="93233" name="Rectangle 6"/>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graphicFrame>
        <p:nvGraphicFramePr>
          <p:cNvPr id="119813" name="Object 5"/>
          <p:cNvGraphicFramePr>
            <a:graphicFrameLocks noChangeAspect="1"/>
          </p:cNvGraphicFramePr>
          <p:nvPr/>
        </p:nvGraphicFramePr>
        <p:xfrm>
          <a:off x="4284663" y="4149725"/>
          <a:ext cx="3756025" cy="1727200"/>
        </p:xfrm>
        <a:graphic>
          <a:graphicData uri="http://schemas.openxmlformats.org/presentationml/2006/ole">
            <mc:AlternateContent xmlns:mc="http://schemas.openxmlformats.org/markup-compatibility/2006">
              <mc:Choice xmlns:v="urn:schemas-microsoft-com:vml" Requires="v">
                <p:oleObj spid="_x0000_s3084" name="" r:id="rId4" imgW="2249170" imgH="1040765" progId="Visio.Drawing.11">
                  <p:embed/>
                </p:oleObj>
              </mc:Choice>
              <mc:Fallback>
                <p:oleObj name="" r:id="rId4" imgW="2249170" imgH="1040765" progId="Visio.Drawing.11">
                  <p:embed/>
                  <p:pic>
                    <p:nvPicPr>
                      <p:cNvPr id="0" name="图片 3083"/>
                      <p:cNvPicPr/>
                      <p:nvPr/>
                    </p:nvPicPr>
                    <p:blipFill>
                      <a:blip r:embed="rId5"/>
                      <a:stretch>
                        <a:fillRect/>
                      </a:stretch>
                    </p:blipFill>
                    <p:spPr>
                      <a:xfrm>
                        <a:off x="4284663" y="4149725"/>
                        <a:ext cx="3756025" cy="1727200"/>
                      </a:xfrm>
                      <a:prstGeom prst="rect">
                        <a:avLst/>
                      </a:prstGeom>
                      <a:noFill/>
                      <a:ln w="38100">
                        <a:noFill/>
                        <a:miter/>
                      </a:ln>
                    </p:spPr>
                  </p:pic>
                </p:oleObj>
              </mc:Fallback>
            </mc:AlternateContent>
          </a:graphicData>
        </a:graphic>
      </p:graphicFrame>
      <p:sp>
        <p:nvSpPr>
          <p:cNvPr id="15" name="下箭头 14"/>
          <p:cNvSpPr/>
          <p:nvPr/>
        </p:nvSpPr>
        <p:spPr>
          <a:xfrm rot="1770612">
            <a:off x="1979613" y="3573463"/>
            <a:ext cx="360363" cy="503238"/>
          </a:xfrm>
          <a:prstGeom prst="down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下箭头 15"/>
          <p:cNvSpPr/>
          <p:nvPr/>
        </p:nvSpPr>
        <p:spPr>
          <a:xfrm rot="16200000">
            <a:off x="3455988" y="4473575"/>
            <a:ext cx="431800" cy="1079500"/>
          </a:xfrm>
          <a:prstGeom prst="downArrow">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下箭头 16"/>
          <p:cNvSpPr/>
          <p:nvPr/>
        </p:nvSpPr>
        <p:spPr>
          <a:xfrm rot="19714939">
            <a:off x="4816475" y="3629025"/>
            <a:ext cx="360363" cy="503238"/>
          </a:xfrm>
          <a:prstGeom prst="down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3238" name="灯片编号占位符 1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0.70"/>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8" presetClass="entr" presetSubtype="16" fill="hold" nodeType="afterEffect">
                                  <p:stCondLst>
                                    <p:cond delay="0"/>
                                  </p:stCondLst>
                                  <p:childTnLst>
                                    <p:set>
                                      <p:cBhvr>
                                        <p:cTn id="12" dur="1" fill="hold">
                                          <p:stCondLst>
                                            <p:cond delay="0"/>
                                          </p:stCondLst>
                                        </p:cTn>
                                        <p:tgtEl>
                                          <p:spTgt spid="119811"/>
                                        </p:tgtEl>
                                        <p:attrNameLst>
                                          <p:attrName>style.visibility</p:attrName>
                                        </p:attrNameLst>
                                      </p:cBhvr>
                                      <p:to>
                                        <p:strVal val="visible"/>
                                      </p:to>
                                    </p:set>
                                    <p:animEffect transition="in" filter="diamond(in)">
                                      <p:cBhvr>
                                        <p:cTn id="13" dur="2000"/>
                                        <p:tgtEl>
                                          <p:spTgt spid="119811"/>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1000" fill="hold"/>
                                        <p:tgtEl>
                                          <p:spTgt spid="16"/>
                                        </p:tgtEl>
                                        <p:attrNameLst>
                                          <p:attrName>ppt_w</p:attrName>
                                        </p:attrNameLst>
                                      </p:cBhvr>
                                      <p:tavLst>
                                        <p:tav tm="0">
                                          <p:val>
                                            <p:strVal val="#ppt_w*0.70"/>
                                          </p:val>
                                        </p:tav>
                                        <p:tav tm="100000">
                                          <p:val>
                                            <p:strVal val="#ppt_w"/>
                                          </p:val>
                                        </p:tav>
                                      </p:tavLst>
                                    </p:anim>
                                    <p:anim calcmode="lin" valueType="num">
                                      <p:cBhvr>
                                        <p:cTn id="19" dur="1000" fill="hold"/>
                                        <p:tgtEl>
                                          <p:spTgt spid="16"/>
                                        </p:tgtEl>
                                        <p:attrNameLst>
                                          <p:attrName>ppt_h</p:attrName>
                                        </p:attrNameLst>
                                      </p:cBhvr>
                                      <p:tavLst>
                                        <p:tav tm="0">
                                          <p:val>
                                            <p:strVal val="#ppt_h"/>
                                          </p:val>
                                        </p:tav>
                                        <p:tav tm="100000">
                                          <p:val>
                                            <p:strVal val="#ppt_h"/>
                                          </p:val>
                                        </p:tav>
                                      </p:tavLst>
                                    </p:anim>
                                    <p:animEffect transition="in" filter="fade">
                                      <p:cBhvr>
                                        <p:cTn id="20" dur="1000"/>
                                        <p:tgtEl>
                                          <p:spTgt spid="16"/>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119813"/>
                                        </p:tgtEl>
                                        <p:attrNameLst>
                                          <p:attrName>style.visibility</p:attrName>
                                        </p:attrNameLst>
                                      </p:cBhvr>
                                      <p:to>
                                        <p:strVal val="visible"/>
                                      </p:to>
                                    </p:set>
                                    <p:animEffect transition="in" filter="dissolve">
                                      <p:cBhvr>
                                        <p:cTn id="24" dur="500"/>
                                        <p:tgtEl>
                                          <p:spTgt spid="119813"/>
                                        </p:tgtEl>
                                      </p:cBhvr>
                                    </p:animEffect>
                                  </p:childTnLst>
                                </p:cTn>
                              </p:par>
                            </p:childTnLst>
                          </p:cTn>
                        </p:par>
                        <p:par>
                          <p:cTn id="25" fill="hold">
                            <p:stCondLst>
                              <p:cond delay="1500"/>
                            </p:stCondLst>
                            <p:childTnLst>
                              <p:par>
                                <p:cTn id="26" presetID="55"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strVal val="#ppt_w*0.70"/>
                                          </p:val>
                                        </p:tav>
                                        <p:tav tm="100000">
                                          <p:val>
                                            <p:strVal val="#ppt_w"/>
                                          </p:val>
                                        </p:tav>
                                      </p:tavLst>
                                    </p:anim>
                                    <p:anim calcmode="lin" valueType="num">
                                      <p:cBhvr>
                                        <p:cTn id="29" dur="1000" fill="hold"/>
                                        <p:tgtEl>
                                          <p:spTgt spid="17"/>
                                        </p:tgtEl>
                                        <p:attrNameLst>
                                          <p:attrName>ppt_h</p:attrName>
                                        </p:attrNameLst>
                                      </p:cBhvr>
                                      <p:tavLst>
                                        <p:tav tm="0">
                                          <p:val>
                                            <p:strVal val="#ppt_h"/>
                                          </p:val>
                                        </p:tav>
                                        <p:tav tm="100000">
                                          <p:val>
                                            <p:strVal val="#ppt_h"/>
                                          </p:val>
                                        </p:tav>
                                      </p:tavLst>
                                    </p:anim>
                                    <p:animEffect transition="in" filter="fade">
                                      <p:cBhvr>
                                        <p:cTn id="30" dur="1000"/>
                                        <p:tgtEl>
                                          <p:spTgt spid="17"/>
                                        </p:tgtEl>
                                      </p:cBhvr>
                                    </p:animEffect>
                                  </p:childTnLst>
                                </p:cTn>
                              </p:par>
                            </p:childTnLst>
                          </p:cTn>
                        </p:par>
                        <p:par>
                          <p:cTn id="31" fill="hold">
                            <p:stCondLst>
                              <p:cond delay="2500"/>
                            </p:stCondLst>
                            <p:childTnLst>
                              <p:par>
                                <p:cTn id="32" presetID="1" presetClass="exit" presetSubtype="0" fill="hold" grpId="1" nodeType="afterEffect">
                                  <p:stCondLst>
                                    <p:cond delay="0"/>
                                  </p:stCondLst>
                                  <p:childTnLst>
                                    <p:set>
                                      <p:cBhvr>
                                        <p:cTn id="33" dur="1" fill="hold">
                                          <p:stCondLst>
                                            <p:cond delay="0"/>
                                          </p:stCondLst>
                                        </p:cTn>
                                        <p:tgtEl>
                                          <p:spTgt spid="15"/>
                                        </p:tgtEl>
                                        <p:attrNameLst>
                                          <p:attrName>style.visibility</p:attrName>
                                        </p:attrNameLst>
                                      </p:cBhvr>
                                      <p:to>
                                        <p:strVal val="hidden"/>
                                      </p:to>
                                    </p:set>
                                  </p:childTnLst>
                                </p:cTn>
                              </p:par>
                            </p:childTnLst>
                          </p:cTn>
                        </p:par>
                        <p:par>
                          <p:cTn id="34" fill="hold">
                            <p:stCondLst>
                              <p:cond delay="2500"/>
                            </p:stCondLst>
                            <p:childTnLst>
                              <p:par>
                                <p:cTn id="35" presetID="35" presetClass="emph" presetSubtype="0" fill="hold" nodeType="afterEffect">
                                  <p:stCondLst>
                                    <p:cond delay="0"/>
                                  </p:stCondLst>
                                  <p:childTnLst>
                                    <p:anim calcmode="discrete" valueType="str">
                                      <p:cBhvr>
                                        <p:cTn id="36"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ln/>
        </p:spPr>
        <p:txBody>
          <a:bodyPr vert="horz" wrap="square" lIns="91440" tIns="45720" rIns="91440" bIns="45720" anchor="b"/>
          <a:p>
            <a:pPr/>
            <a:r>
              <a:rPr lang="en-US" altLang="zh-CN" dirty="0">
                <a:solidFill>
                  <a:srgbClr val="0000FF"/>
                </a:solidFill>
                <a:latin typeface="楷体_GB2312"/>
                <a:ea typeface="楷体_GB2312"/>
                <a:cs typeface="+mj-cs"/>
              </a:rPr>
              <a:t>2.1.2 </a:t>
            </a:r>
            <a:r>
              <a:rPr lang="zh-CN" altLang="en-US" dirty="0">
                <a:solidFill>
                  <a:srgbClr val="0000FF"/>
                </a:solidFill>
                <a:latin typeface="楷体_GB2312"/>
                <a:ea typeface="楷体_GB2312"/>
                <a:cs typeface="+mj-cs"/>
              </a:rPr>
              <a:t>数据模型</a:t>
            </a:r>
            <a:endParaRPr lang="zh-CN" altLang="en-US" dirty="0">
              <a:solidFill>
                <a:srgbClr val="0000FF"/>
              </a:solidFill>
              <a:latin typeface="楷体_GB2312"/>
              <a:ea typeface="楷体_GB2312"/>
              <a:cs typeface="+mj-cs"/>
            </a:endParaRPr>
          </a:p>
        </p:txBody>
      </p:sp>
      <p:sp>
        <p:nvSpPr>
          <p:cNvPr id="19459" name="内容占位符 2"/>
          <p:cNvSpPr>
            <a:spLocks noGrp="1"/>
          </p:cNvSpPr>
          <p:nvPr>
            <p:ph idx="1"/>
          </p:nvPr>
        </p:nvSpPr>
        <p:spPr>
          <a:xfrm>
            <a:off x="323850" y="1268413"/>
            <a:ext cx="8496300" cy="4897437"/>
          </a:xfrm>
          <a:ln/>
        </p:spPr>
        <p:txBody>
          <a:bodyPr vert="horz" wrap="square" lIns="91440" tIns="45720" rIns="91440" bIns="45720" anchor="t"/>
          <a:p>
            <a:pPr/>
            <a:r>
              <a:rPr lang="zh-CN" altLang="zh-CN" dirty="0">
                <a:latin typeface="仿宋_GB2312"/>
                <a:ea typeface="仿宋_GB2312"/>
                <a:cs typeface="+mn-cs"/>
              </a:rPr>
              <a:t>对于模型，人们并不陌生。</a:t>
            </a:r>
            <a:endParaRPr lang="en-US" altLang="zh-CN" dirty="0">
              <a:latin typeface="仿宋_GB2312"/>
              <a:ea typeface="仿宋_GB2312"/>
              <a:cs typeface="+mn-cs"/>
            </a:endParaRPr>
          </a:p>
          <a:p>
            <a:pPr lvl="1">
              <a:spcBef>
                <a:spcPts val="1200"/>
              </a:spcBef>
            </a:pPr>
            <a:r>
              <a:rPr lang="zh-CN" altLang="zh-CN" dirty="0">
                <a:solidFill>
                  <a:srgbClr val="FF0000"/>
                </a:solidFill>
                <a:latin typeface="仿宋_GB2312"/>
                <a:ea typeface="仿宋_GB2312"/>
              </a:rPr>
              <a:t>建筑</a:t>
            </a:r>
            <a:r>
              <a:rPr lang="zh-CN" altLang="en-US" dirty="0">
                <a:solidFill>
                  <a:srgbClr val="FF0000"/>
                </a:solidFill>
                <a:latin typeface="仿宋_GB2312"/>
                <a:ea typeface="仿宋_GB2312"/>
              </a:rPr>
              <a:t>模型</a:t>
            </a:r>
            <a:r>
              <a:rPr lang="zh-CN" altLang="en-US" dirty="0">
                <a:latin typeface="仿宋_GB2312"/>
                <a:ea typeface="仿宋_GB2312"/>
              </a:rPr>
              <a:t>         </a:t>
            </a:r>
            <a:r>
              <a:rPr lang="zh-CN" altLang="zh-CN" dirty="0">
                <a:solidFill>
                  <a:srgbClr val="FF0000"/>
                </a:solidFill>
                <a:latin typeface="仿宋_GB2312"/>
                <a:ea typeface="仿宋_GB2312"/>
              </a:rPr>
              <a:t>飞机模型</a:t>
            </a:r>
            <a:endParaRPr lang="en-US" altLang="zh-CN" dirty="0">
              <a:solidFill>
                <a:srgbClr val="FF0000"/>
              </a:solidFill>
              <a:latin typeface="仿宋_GB2312"/>
              <a:ea typeface="仿宋_GB2312"/>
            </a:endParaRPr>
          </a:p>
          <a:p>
            <a:pPr lvl="1">
              <a:buNone/>
            </a:pPr>
            <a:endParaRPr lang="en-US" altLang="zh-CN" sz="2000" dirty="0">
              <a:latin typeface="仿宋_GB2312"/>
              <a:ea typeface="仿宋_GB2312"/>
            </a:endParaRPr>
          </a:p>
          <a:p>
            <a:pPr/>
            <a:r>
              <a:rPr lang="zh-CN" altLang="zh-CN" dirty="0">
                <a:latin typeface="仿宋_GB2312"/>
                <a:ea typeface="仿宋_GB2312"/>
                <a:cs typeface="+mn-cs"/>
              </a:rPr>
              <a:t>计算机中的模型是对事物、对象、过程等客观系统中感兴趣的内容的模拟和抽象表达，是理解系统的思维工具</a:t>
            </a:r>
            <a:endParaRPr lang="en-US" altLang="zh-CN" dirty="0">
              <a:latin typeface="仿宋_GB2312"/>
              <a:ea typeface="仿宋_GB2312"/>
              <a:cs typeface="+mn-cs"/>
            </a:endParaRPr>
          </a:p>
          <a:p>
            <a:pPr/>
            <a:r>
              <a:rPr lang="zh-CN" altLang="zh-CN" dirty="0">
                <a:latin typeface="仿宋_GB2312"/>
                <a:ea typeface="仿宋_GB2312"/>
                <a:cs typeface="+mn-cs"/>
              </a:rPr>
              <a:t>数据模型</a:t>
            </a:r>
            <a:r>
              <a:rPr lang="en-US" altLang="zh-CN" dirty="0">
                <a:latin typeface="仿宋_GB2312"/>
                <a:ea typeface="仿宋_GB2312"/>
                <a:cs typeface="+mn-cs"/>
              </a:rPr>
              <a:t>(data model)</a:t>
            </a:r>
            <a:r>
              <a:rPr lang="zh-CN" altLang="zh-CN" dirty="0">
                <a:latin typeface="仿宋_GB2312"/>
                <a:ea typeface="仿宋_GB2312"/>
                <a:cs typeface="+mn-cs"/>
              </a:rPr>
              <a:t>也是一种模型，它是对现实世界数据特征的抽象</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19460"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pic>
        <p:nvPicPr>
          <p:cNvPr id="19461" name="Picture 2" descr="D:\Program Files\Microsoft Office\MEDIA\CAGCAT10\j0233070.wmf"/>
          <p:cNvPicPr>
            <a:picLocks noChangeAspect="1"/>
          </p:cNvPicPr>
          <p:nvPr/>
        </p:nvPicPr>
        <p:blipFill>
          <a:blip r:embed="rId1"/>
          <a:stretch>
            <a:fillRect/>
          </a:stretch>
        </p:blipFill>
        <p:spPr>
          <a:xfrm>
            <a:off x="6443663" y="1989138"/>
            <a:ext cx="1265237" cy="633412"/>
          </a:xfrm>
          <a:prstGeom prst="rect">
            <a:avLst/>
          </a:prstGeom>
          <a:noFill/>
          <a:ln w="9525">
            <a:noFill/>
          </a:ln>
        </p:spPr>
      </p:pic>
      <p:pic>
        <p:nvPicPr>
          <p:cNvPr id="19462" name="Picture 3" descr="D:\Program Files\Microsoft Office\MEDIA\CAGCAT10\j0195534.wmf"/>
          <p:cNvPicPr>
            <a:picLocks noChangeAspect="1"/>
          </p:cNvPicPr>
          <p:nvPr/>
        </p:nvPicPr>
        <p:blipFill>
          <a:blip r:embed="rId2"/>
          <a:stretch>
            <a:fillRect/>
          </a:stretch>
        </p:blipFill>
        <p:spPr>
          <a:xfrm>
            <a:off x="3132138" y="1989138"/>
            <a:ext cx="723900" cy="892175"/>
          </a:xfrm>
          <a:prstGeom prst="rect">
            <a:avLst/>
          </a:prstGeom>
          <a:noFill/>
          <a:ln w="9525">
            <a:noFill/>
          </a:ln>
        </p:spPr>
      </p:pic>
      <p:sp>
        <p:nvSpPr>
          <p:cNvPr id="19463" name="灯片编号占位符 8"/>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模式小结</a:t>
            </a:r>
            <a:endParaRPr lang="zh-CN" altLang="en-US" dirty="0">
              <a:solidFill>
                <a:srgbClr val="0000FF"/>
              </a:solidFill>
              <a:latin typeface="楷体_GB2312"/>
              <a:ea typeface="楷体_GB2312"/>
              <a:cs typeface="+mj-cs"/>
            </a:endParaRPr>
          </a:p>
        </p:txBody>
      </p:sp>
      <p:sp>
        <p:nvSpPr>
          <p:cNvPr id="87043" name="内容占位符 2"/>
          <p:cNvSpPr>
            <a:spLocks noGrp="1"/>
          </p:cNvSpPr>
          <p:nvPr>
            <p:ph idx="1"/>
          </p:nvPr>
        </p:nvSpPr>
        <p:spPr>
          <a:xfrm>
            <a:off x="395288" y="1414463"/>
            <a:ext cx="8424862" cy="4678362"/>
          </a:xfrm>
          <a:ln/>
        </p:spPr>
        <p:txBody>
          <a:bodyPr vert="horz" wrap="square" lIns="91440" tIns="45720" rIns="91440" bIns="45720" anchor="t"/>
          <a:p>
            <a:pPr/>
            <a:r>
              <a:rPr lang="zh-CN" altLang="zh-CN" sz="3200" dirty="0">
                <a:solidFill>
                  <a:srgbClr val="FF0000"/>
                </a:solidFill>
                <a:latin typeface="仿宋_GB2312"/>
                <a:ea typeface="仿宋_GB2312"/>
                <a:cs typeface="+mn-cs"/>
              </a:rPr>
              <a:t>模式</a:t>
            </a:r>
            <a:r>
              <a:rPr lang="zh-CN" altLang="zh-CN" sz="3200" dirty="0">
                <a:latin typeface="仿宋_GB2312"/>
                <a:ea typeface="仿宋_GB2312"/>
                <a:cs typeface="+mn-cs"/>
              </a:rPr>
              <a:t>是数据库的中心与关键，它独立于数据库系统的其他层。设计数据库系统时也是首先设计数据库系统的逻辑模式。</a:t>
            </a:r>
            <a:endParaRPr lang="zh-CN" altLang="zh-CN" sz="3200" dirty="0">
              <a:latin typeface="仿宋_GB2312"/>
              <a:ea typeface="仿宋_GB2312"/>
              <a:cs typeface="+mn-cs"/>
            </a:endParaRPr>
          </a:p>
          <a:p>
            <a:pPr/>
            <a:r>
              <a:rPr lang="zh-CN" altLang="zh-CN" sz="3200" dirty="0">
                <a:solidFill>
                  <a:srgbClr val="FF0000"/>
                </a:solidFill>
                <a:latin typeface="仿宋_GB2312"/>
                <a:ea typeface="仿宋_GB2312"/>
                <a:cs typeface="+mn-cs"/>
              </a:rPr>
              <a:t>内模式</a:t>
            </a:r>
            <a:r>
              <a:rPr lang="zh-CN" altLang="zh-CN" sz="3200" dirty="0">
                <a:latin typeface="仿宋_GB2312"/>
                <a:ea typeface="仿宋_GB2312"/>
                <a:cs typeface="+mn-cs"/>
              </a:rPr>
              <a:t>依赖于数据库的全局逻辑结构，但独立于数据库的用户视图，也独立于具体的存储设备。</a:t>
            </a:r>
            <a:endParaRPr lang="en-US" altLang="zh-CN" sz="3200" dirty="0">
              <a:latin typeface="仿宋_GB2312"/>
              <a:ea typeface="仿宋_GB2312"/>
              <a:cs typeface="+mn-cs"/>
            </a:endParaRPr>
          </a:p>
          <a:p>
            <a:pPr/>
            <a:r>
              <a:rPr lang="zh-CN" altLang="zh-CN" sz="3200" dirty="0">
                <a:solidFill>
                  <a:srgbClr val="FF0000"/>
                </a:solidFill>
                <a:latin typeface="仿宋_GB2312"/>
                <a:ea typeface="仿宋_GB2312"/>
                <a:cs typeface="+mn-cs"/>
              </a:rPr>
              <a:t>外模式</a:t>
            </a:r>
            <a:r>
              <a:rPr lang="zh-CN" altLang="zh-CN" sz="3200" dirty="0">
                <a:latin typeface="仿宋_GB2312"/>
                <a:ea typeface="仿宋_GB2312"/>
                <a:cs typeface="+mn-cs"/>
              </a:rPr>
              <a:t>面向具体的应用程序，它定义在逻辑模式之上，但独立于存储模式和存储设备。</a:t>
            </a:r>
            <a:endParaRPr lang="zh-CN" altLang="en-US" sz="3200" dirty="0">
              <a:latin typeface="仿宋_GB2312"/>
              <a:ea typeface="仿宋_GB2312"/>
              <a:cs typeface="+mn-cs"/>
            </a:endParaRPr>
          </a:p>
        </p:txBody>
      </p:sp>
      <p:sp>
        <p:nvSpPr>
          <p:cNvPr id="94212"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94213"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charRg st="0" end="53"/>
                                            </p:txEl>
                                          </p:spTgt>
                                        </p:tgtEl>
                                        <p:attrNameLst>
                                          <p:attrName>style.visibility</p:attrName>
                                        </p:attrNameLst>
                                      </p:cBhvr>
                                      <p:to>
                                        <p:strVal val="visible"/>
                                      </p:to>
                                    </p:set>
                                    <p:animEffect transition="in" filter="blinds(horizontal)">
                                      <p:cBhvr>
                                        <p:cTn id="7" dur="500"/>
                                        <p:tgtEl>
                                          <p:spTgt spid="87043">
                                            <p:txEl>
                                              <p:charRg st="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charRg st="53" end="96"/>
                                            </p:txEl>
                                          </p:spTgt>
                                        </p:tgtEl>
                                        <p:attrNameLst>
                                          <p:attrName>style.visibility</p:attrName>
                                        </p:attrNameLst>
                                      </p:cBhvr>
                                      <p:to>
                                        <p:strVal val="visible"/>
                                      </p:to>
                                    </p:set>
                                    <p:animEffect transition="in" filter="blinds(horizontal)">
                                      <p:cBhvr>
                                        <p:cTn id="12" dur="500"/>
                                        <p:tgtEl>
                                          <p:spTgt spid="87043">
                                            <p:txEl>
                                              <p:charRg st="53"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3">
                                            <p:txEl>
                                              <p:charRg st="96" end="135"/>
                                            </p:txEl>
                                          </p:spTgt>
                                        </p:tgtEl>
                                        <p:attrNameLst>
                                          <p:attrName>style.visibility</p:attrName>
                                        </p:attrNameLst>
                                      </p:cBhvr>
                                      <p:to>
                                        <p:strVal val="visible"/>
                                      </p:to>
                                    </p:set>
                                    <p:animEffect transition="in" filter="blinds(horizontal)">
                                      <p:cBhvr>
                                        <p:cTn id="17" dur="500"/>
                                        <p:tgtEl>
                                          <p:spTgt spid="87043">
                                            <p:txEl>
                                              <p:charRg st="96"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本章作业</a:t>
            </a:r>
            <a:endParaRPr lang="zh-CN" altLang="en-US" dirty="0">
              <a:solidFill>
                <a:srgbClr val="0000FF"/>
              </a:solidFill>
              <a:latin typeface="楷体_GB2312"/>
              <a:ea typeface="楷体_GB2312"/>
              <a:cs typeface="+mj-cs"/>
            </a:endParaRPr>
          </a:p>
        </p:txBody>
      </p:sp>
      <p:sp>
        <p:nvSpPr>
          <p:cNvPr id="95235" name="内容占位符 2"/>
          <p:cNvSpPr>
            <a:spLocks noGrp="1"/>
          </p:cNvSpPr>
          <p:nvPr>
            <p:ph idx="1"/>
          </p:nvPr>
        </p:nvSpPr>
        <p:spPr>
          <a:xfrm>
            <a:off x="3851275" y="1414463"/>
            <a:ext cx="4716463" cy="3598862"/>
          </a:xfrm>
          <a:ln/>
        </p:spPr>
        <p:txBody>
          <a:bodyPr vert="horz" wrap="square" lIns="91440" tIns="45720" rIns="91440" bIns="45720" anchor="t"/>
          <a:p>
            <a:pPr/>
            <a:r>
              <a:rPr lang="en-US" altLang="zh-CN" dirty="0">
                <a:solidFill>
                  <a:srgbClr val="FF0000"/>
                </a:solidFill>
                <a:latin typeface="仿宋_GB2312"/>
                <a:ea typeface="仿宋_GB2312"/>
                <a:cs typeface="+mn-cs"/>
              </a:rPr>
              <a:t>P26</a:t>
            </a:r>
            <a:endParaRPr lang="en-US" altLang="zh-CN" dirty="0">
              <a:solidFill>
                <a:srgbClr val="FF0000"/>
              </a:solidFill>
              <a:latin typeface="仿宋_GB2312"/>
              <a:ea typeface="仿宋_GB2312"/>
              <a:cs typeface="+mn-cs"/>
            </a:endParaRPr>
          </a:p>
          <a:p>
            <a:pPr/>
            <a:r>
              <a:rPr lang="zh-CN" altLang="en-US" dirty="0">
                <a:solidFill>
                  <a:srgbClr val="FF0000"/>
                </a:solidFill>
                <a:latin typeface="仿宋_GB2312"/>
                <a:ea typeface="仿宋_GB2312"/>
                <a:cs typeface="+mn-cs"/>
              </a:rPr>
              <a:t>选择题</a:t>
            </a:r>
            <a:endParaRPr lang="en-US" altLang="zh-CN" dirty="0">
              <a:solidFill>
                <a:srgbClr val="FF0000"/>
              </a:solidFill>
              <a:latin typeface="仿宋_GB2312"/>
              <a:ea typeface="仿宋_GB2312"/>
              <a:cs typeface="+mn-cs"/>
            </a:endParaRPr>
          </a:p>
          <a:p>
            <a:pPr/>
            <a:r>
              <a:rPr lang="zh-CN" altLang="en-US" dirty="0">
                <a:solidFill>
                  <a:srgbClr val="FF0000"/>
                </a:solidFill>
                <a:latin typeface="仿宋_GB2312"/>
                <a:ea typeface="仿宋_GB2312"/>
                <a:cs typeface="+mn-cs"/>
              </a:rPr>
              <a:t>简答题</a:t>
            </a:r>
            <a:endParaRPr lang="en-US" altLang="zh-CN" dirty="0">
              <a:solidFill>
                <a:srgbClr val="FF0000"/>
              </a:solidFill>
              <a:latin typeface="仿宋_GB2312"/>
              <a:ea typeface="仿宋_GB2312"/>
              <a:cs typeface="+mn-cs"/>
            </a:endParaRPr>
          </a:p>
          <a:p>
            <a:pPr lvl="1"/>
            <a:r>
              <a:rPr lang="zh-CN" altLang="en-US" sz="2800" dirty="0">
                <a:solidFill>
                  <a:srgbClr val="FF0000"/>
                </a:solidFill>
                <a:latin typeface="仿宋_GB2312"/>
                <a:ea typeface="仿宋_GB2312"/>
              </a:rPr>
              <a:t>思考：</a:t>
            </a:r>
            <a:r>
              <a:rPr lang="en-US" altLang="zh-CN" sz="2800" dirty="0">
                <a:latin typeface="仿宋_GB2312"/>
                <a:ea typeface="仿宋_GB2312"/>
              </a:rPr>
              <a:t>1/2/4</a:t>
            </a:r>
            <a:endParaRPr lang="en-US" altLang="zh-CN" sz="2800" dirty="0">
              <a:latin typeface="仿宋_GB2312"/>
              <a:ea typeface="仿宋_GB2312"/>
            </a:endParaRPr>
          </a:p>
          <a:p>
            <a:pPr lvl="1"/>
            <a:r>
              <a:rPr lang="zh-CN" altLang="en-US" sz="2800" dirty="0">
                <a:solidFill>
                  <a:srgbClr val="FF0000"/>
                </a:solidFill>
                <a:latin typeface="仿宋_GB2312"/>
                <a:ea typeface="仿宋_GB2312"/>
              </a:rPr>
              <a:t>写：</a:t>
            </a:r>
            <a:r>
              <a:rPr lang="en-US" altLang="zh-CN" sz="2800" dirty="0">
                <a:latin typeface="仿宋_GB2312"/>
                <a:ea typeface="仿宋_GB2312"/>
              </a:rPr>
              <a:t>3/5/6/7</a:t>
            </a:r>
            <a:endParaRPr lang="zh-CN" altLang="en-US" sz="2800" dirty="0">
              <a:latin typeface="仿宋_GB2312"/>
              <a:ea typeface="仿宋_GB2312"/>
            </a:endParaRPr>
          </a:p>
        </p:txBody>
      </p:sp>
      <p:sp>
        <p:nvSpPr>
          <p:cNvPr id="95236"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pic>
        <p:nvPicPr>
          <p:cNvPr id="95237" name="Picture 2"/>
          <p:cNvPicPr>
            <a:picLocks noChangeAspect="1"/>
          </p:cNvPicPr>
          <p:nvPr/>
        </p:nvPicPr>
        <p:blipFill>
          <a:blip r:embed="rId1"/>
          <a:stretch>
            <a:fillRect/>
          </a:stretch>
        </p:blipFill>
        <p:spPr>
          <a:xfrm>
            <a:off x="684213" y="2997200"/>
            <a:ext cx="2598737" cy="1871663"/>
          </a:xfrm>
          <a:prstGeom prst="rect">
            <a:avLst/>
          </a:prstGeom>
          <a:noFill/>
          <a:ln w="9525">
            <a:noFill/>
          </a:ln>
        </p:spPr>
      </p:pic>
      <p:sp>
        <p:nvSpPr>
          <p:cNvPr id="95238" name="灯片编号占位符 7"/>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ln/>
        </p:spPr>
        <p:txBody>
          <a:bodyPr vert="horz" wrap="square" lIns="91440" tIns="45720" rIns="91440" bIns="45720" anchor="b"/>
          <a:p>
            <a:pPr/>
            <a:r>
              <a:rPr lang="zh-CN" altLang="en-US" dirty="0">
                <a:solidFill>
                  <a:srgbClr val="0000FF"/>
                </a:solidFill>
                <a:latin typeface="楷体_GB2312"/>
                <a:ea typeface="楷体_GB2312"/>
                <a:cs typeface="+mj-cs"/>
              </a:rPr>
              <a:t>数据模型（续）</a:t>
            </a:r>
            <a:endParaRPr lang="zh-CN" altLang="en-US" dirty="0">
              <a:solidFill>
                <a:srgbClr val="0000FF"/>
              </a:solidFill>
              <a:latin typeface="楷体_GB2312"/>
              <a:ea typeface="楷体_GB2312"/>
              <a:cs typeface="+mj-cs"/>
            </a:endParaRPr>
          </a:p>
        </p:txBody>
      </p:sp>
      <p:sp>
        <p:nvSpPr>
          <p:cNvPr id="21507" name="内容占位符 2"/>
          <p:cNvSpPr>
            <a:spLocks noGrp="1"/>
          </p:cNvSpPr>
          <p:nvPr>
            <p:ph idx="1"/>
          </p:nvPr>
        </p:nvSpPr>
        <p:spPr>
          <a:xfrm>
            <a:off x="468313" y="1268413"/>
            <a:ext cx="8099425" cy="4897437"/>
          </a:xfrm>
          <a:ln/>
        </p:spPr>
        <p:txBody>
          <a:bodyPr vert="horz" wrap="square" lIns="91440" tIns="45720" rIns="91440" bIns="45720" anchor="t"/>
          <a:p>
            <a:pPr/>
            <a:r>
              <a:rPr lang="zh-CN" altLang="zh-CN" dirty="0">
                <a:latin typeface="仿宋_GB2312"/>
                <a:ea typeface="仿宋_GB2312"/>
                <a:cs typeface="+mn-cs"/>
              </a:rPr>
              <a:t>数据库管理系统是基于某种数据模型对数据进行组织的，因此，了解数据模型的基本概念是学习数据库知识的基础。</a:t>
            </a:r>
            <a:endParaRPr lang="zh-CN" altLang="zh-CN" dirty="0">
              <a:latin typeface="仿宋_GB2312"/>
              <a:ea typeface="仿宋_GB2312"/>
              <a:cs typeface="+mn-cs"/>
            </a:endParaRPr>
          </a:p>
          <a:p>
            <a:pPr/>
            <a:r>
              <a:rPr lang="zh-CN" altLang="zh-CN" dirty="0">
                <a:latin typeface="仿宋_GB2312"/>
                <a:ea typeface="仿宋_GB2312"/>
                <a:cs typeface="+mn-cs"/>
              </a:rPr>
              <a:t>在数据库领域中，数据模型用于表达现实世界中的对象，即将现实世界中杂乱的信息用一种规范的、形象化的方式表达出来</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20484" name="日期占位符 3"/>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8">
              <a:rPr lang="zh-CN" altLang="en-US" sz="1200" dirty="0">
                <a:solidFill>
                  <a:srgbClr val="0000FF"/>
                </a:solidFill>
              </a:rPr>
            </a:fld>
            <a:endParaRPr lang="zh-CN" altLang="en-US" sz="1200" dirty="0">
              <a:solidFill>
                <a:srgbClr val="0000FF"/>
              </a:solidFill>
            </a:endParaRPr>
          </a:p>
        </p:txBody>
      </p:sp>
      <p:sp>
        <p:nvSpPr>
          <p:cNvPr id="20485" name="灯片编号占位符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00FF"/>
                </a:solidFill>
              </a:rPr>
            </a:fld>
            <a:r>
              <a:rPr lang="en-US" altLang="zh-CN" sz="1200" dirty="0">
                <a:solidFill>
                  <a:srgbClr val="0000FF"/>
                </a:solidFill>
              </a:rPr>
              <a:t>/85</a:t>
            </a:r>
            <a:endParaRPr lang="zh-CN" altLang="en-US" sz="12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507">
                                            <p:txEl>
                                              <p:charRg st="0" end="52"/>
                                            </p:txEl>
                                          </p:spTgt>
                                        </p:tgtEl>
                                        <p:attrNameLst>
                                          <p:attrName>style.visibility</p:attrName>
                                        </p:attrNameLst>
                                      </p:cBhvr>
                                      <p:to>
                                        <p:strVal val="visible"/>
                                      </p:to>
                                    </p:set>
                                    <p:animEffect transition="in" filter="blinds(horizontal)">
                                      <p:cBhvr>
                                        <p:cTn id="7" dur="500"/>
                                        <p:tgtEl>
                                          <p:spTgt spid="21507">
                                            <p:txEl>
                                              <p:charRg st="0" end="5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1507">
                                            <p:txEl>
                                              <p:charRg st="52" end="108"/>
                                            </p:txEl>
                                          </p:spTgt>
                                        </p:tgtEl>
                                        <p:attrNameLst>
                                          <p:attrName>style.visibility</p:attrName>
                                        </p:attrNameLst>
                                      </p:cBhvr>
                                      <p:to>
                                        <p:strVal val="visible"/>
                                      </p:to>
                                    </p:set>
                                    <p:animEffect transition="in" filter="blinds(horizontal)">
                                      <p:cBhvr>
                                        <p:cTn id="11" dur="500"/>
                                        <p:tgtEl>
                                          <p:spTgt spid="21507">
                                            <p:txEl>
                                              <p:charRg st="52"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7037</Words>
  <Application>WPS 演示</Application>
  <PresentationFormat/>
  <Paragraphs>1304</Paragraphs>
  <Slides>81</Slides>
  <Notes>3</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10</vt:i4>
      </vt:variant>
      <vt:variant>
        <vt:lpstr>幻灯片标题</vt:lpstr>
      </vt:variant>
      <vt:variant>
        <vt:i4>81</vt:i4>
      </vt:variant>
    </vt:vector>
  </HeadingPairs>
  <TitlesOfParts>
    <vt:vector size="119" baseType="lpstr">
      <vt:lpstr>Arial</vt:lpstr>
      <vt:lpstr>宋体</vt:lpstr>
      <vt:lpstr>Wingdings</vt:lpstr>
      <vt:lpstr>Verdana</vt:lpstr>
      <vt:lpstr>Calibri</vt:lpstr>
      <vt:lpstr>华文行楷</vt:lpstr>
      <vt:lpstr>华文隶书</vt:lpstr>
      <vt:lpstr>华文楷体</vt:lpstr>
      <vt:lpstr>仿宋_GB2312</vt:lpstr>
      <vt:lpstr>仿宋</vt:lpstr>
      <vt:lpstr>楷体_GB2312</vt:lpstr>
      <vt:lpstr>新宋体</vt:lpstr>
      <vt:lpstr>隶书</vt:lpstr>
      <vt:lpstr>黑体</vt:lpstr>
      <vt:lpstr>Times New Roman</vt:lpstr>
      <vt:lpstr>华文琥珀</vt:lpstr>
      <vt:lpstr>方正书宋简体</vt:lpstr>
      <vt:lpstr>华文新魏</vt:lpstr>
      <vt:lpstr>-소망L</vt:lpstr>
      <vt:lpstr>Malgun Gothic</vt:lpstr>
      <vt:lpstr>楷体_GB2312</vt:lpstr>
      <vt:lpstr>仿宋_GB2312</vt:lpstr>
      <vt:lpstr>微软雅黑</vt:lpstr>
      <vt:lpstr>Arial Unicode MS</vt:lpstr>
      <vt:lpstr>Times New Roman</vt:lpstr>
      <vt:lpstr>-소망L</vt:lpstr>
      <vt:lpstr>bistu-jsjxy</vt:lpstr>
      <vt:lpstr>1_bistu-jsjxy</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creator>Jack</dc:creator>
  <cp:lastModifiedBy>飘</cp:lastModifiedBy>
  <cp:revision>183</cp:revision>
  <dcterms:created xsi:type="dcterms:W3CDTF">2010-06-04T15:42:51Z</dcterms:created>
  <dcterms:modified xsi:type="dcterms:W3CDTF">2020-02-13T02:30:44Z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