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activeX/activeX2.bin" ContentType="application/vnd.ms-office.activeX"/>
  <Override PartName="/ppt/activeX/activeX2.xml" ContentType="application/vnd.ms-office.activeX+xml"/>
  <Override PartName="/ppt/activeX/activeX3.bin" ContentType="application/vnd.ms-office.activeX"/>
  <Override PartName="/ppt/activeX/activeX3.xml" ContentType="application/vnd.ms-office.activeX+xml"/>
  <Override PartName="/ppt/activeX/activeX4.bin" ContentType="application/vnd.ms-office.activeX"/>
  <Override PartName="/ppt/activeX/activeX4.xml" ContentType="application/vnd.ms-office.activeX+xml"/>
  <Override PartName="/ppt/activeX/activeX5.bin" ContentType="application/vnd.ms-office.activeX"/>
  <Override PartName="/ppt/activeX/activeX5.xml" ContentType="application/vnd.ms-office.activeX+xml"/>
  <Override PartName="/ppt/activeX/activeX6.bin" ContentType="application/vnd.ms-office.activeX"/>
  <Override PartName="/ppt/activeX/activeX6.xml" ContentType="application/vnd.ms-office.activeX+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4" r:id="rId4"/>
    <p:sldMasterId id="2147483686" r:id="rId5"/>
  </p:sldMasterIdLst>
  <p:notesMasterIdLst>
    <p:notesMasterId r:id="rId7"/>
  </p:notesMasterIdLst>
  <p:sldIdLst>
    <p:sldId id="276" r:id="rId6"/>
    <p:sldId id="277" r:id="rId8"/>
    <p:sldId id="279" r:id="rId9"/>
    <p:sldId id="281" r:id="rId10"/>
    <p:sldId id="283" r:id="rId11"/>
    <p:sldId id="284" r:id="rId12"/>
    <p:sldId id="323" r:id="rId13"/>
    <p:sldId id="324" r:id="rId14"/>
    <p:sldId id="325" r:id="rId15"/>
    <p:sldId id="326" r:id="rId16"/>
    <p:sldId id="327" r:id="rId17"/>
    <p:sldId id="328" r:id="rId18"/>
    <p:sldId id="329" r:id="rId19"/>
    <p:sldId id="330" r:id="rId20"/>
    <p:sldId id="439" r:id="rId21"/>
    <p:sldId id="291" r:id="rId22"/>
    <p:sldId id="292" r:id="rId23"/>
    <p:sldId id="293" r:id="rId24"/>
    <p:sldId id="294" r:id="rId25"/>
    <p:sldId id="295" r:id="rId26"/>
    <p:sldId id="331" r:id="rId27"/>
    <p:sldId id="332" r:id="rId28"/>
    <p:sldId id="298" r:id="rId29"/>
    <p:sldId id="299" r:id="rId30"/>
    <p:sldId id="300" r:id="rId31"/>
    <p:sldId id="333" r:id="rId32"/>
    <p:sldId id="301" r:id="rId33"/>
    <p:sldId id="302" r:id="rId34"/>
    <p:sldId id="334" r:id="rId35"/>
    <p:sldId id="304" r:id="rId36"/>
    <p:sldId id="335" r:id="rId37"/>
    <p:sldId id="336" r:id="rId38"/>
    <p:sldId id="338" r:id="rId39"/>
    <p:sldId id="339" r:id="rId40"/>
    <p:sldId id="311" r:id="rId41"/>
    <p:sldId id="340" r:id="rId42"/>
    <p:sldId id="313" r:id="rId43"/>
    <p:sldId id="315" r:id="rId44"/>
    <p:sldId id="316" r:id="rId45"/>
    <p:sldId id="317" r:id="rId46"/>
    <p:sldId id="341" r:id="rId47"/>
    <p:sldId id="342" r:id="rId48"/>
    <p:sldId id="319" r:id="rId49"/>
    <p:sldId id="343" r:id="rId50"/>
    <p:sldId id="344" r:id="rId51"/>
    <p:sldId id="345" r:id="rId52"/>
    <p:sldId id="346" r:id="rId53"/>
    <p:sldId id="347" r:id="rId54"/>
    <p:sldId id="348" r:id="rId55"/>
    <p:sldId id="349" r:id="rId56"/>
    <p:sldId id="350" r:id="rId57"/>
    <p:sldId id="351" r:id="rId58"/>
    <p:sldId id="352" r:id="rId59"/>
    <p:sldId id="353" r:id="rId60"/>
    <p:sldId id="354" r:id="rId61"/>
    <p:sldId id="355" r:id="rId62"/>
    <p:sldId id="357" r:id="rId63"/>
    <p:sldId id="358" r:id="rId64"/>
    <p:sldId id="364" r:id="rId65"/>
    <p:sldId id="359" r:id="rId66"/>
    <p:sldId id="362" r:id="rId67"/>
    <p:sldId id="360" r:id="rId68"/>
    <p:sldId id="361" r:id="rId69"/>
    <p:sldId id="363" r:id="rId70"/>
    <p:sldId id="365" r:id="rId71"/>
    <p:sldId id="440" r:id="rId72"/>
    <p:sldId id="366" r:id="rId73"/>
    <p:sldId id="367" r:id="rId74"/>
    <p:sldId id="368" r:id="rId75"/>
    <p:sldId id="371" r:id="rId76"/>
    <p:sldId id="373" r:id="rId77"/>
    <p:sldId id="374" r:id="rId78"/>
    <p:sldId id="375" r:id="rId79"/>
    <p:sldId id="372" r:id="rId80"/>
    <p:sldId id="376" r:id="rId81"/>
    <p:sldId id="377" r:id="rId82"/>
    <p:sldId id="378" r:id="rId83"/>
    <p:sldId id="379" r:id="rId84"/>
    <p:sldId id="380" r:id="rId85"/>
    <p:sldId id="381" r:id="rId86"/>
    <p:sldId id="382" r:id="rId87"/>
    <p:sldId id="383" r:id="rId88"/>
    <p:sldId id="384" r:id="rId89"/>
    <p:sldId id="385" r:id="rId90"/>
    <p:sldId id="387" r:id="rId91"/>
    <p:sldId id="388" r:id="rId92"/>
    <p:sldId id="389" r:id="rId93"/>
    <p:sldId id="390" r:id="rId94"/>
    <p:sldId id="391" r:id="rId95"/>
    <p:sldId id="392" r:id="rId96"/>
    <p:sldId id="393" r:id="rId97"/>
    <p:sldId id="394" r:id="rId98"/>
    <p:sldId id="395" r:id="rId99"/>
    <p:sldId id="396" r:id="rId100"/>
    <p:sldId id="397" r:id="rId101"/>
    <p:sldId id="398" r:id="rId102"/>
    <p:sldId id="399" r:id="rId103"/>
    <p:sldId id="400" r:id="rId104"/>
    <p:sldId id="441" r:id="rId105"/>
    <p:sldId id="442" r:id="rId106"/>
    <p:sldId id="443" r:id="rId107"/>
    <p:sldId id="444" r:id="rId108"/>
    <p:sldId id="445" r:id="rId109"/>
    <p:sldId id="446" r:id="rId110"/>
    <p:sldId id="447" r:id="rId111"/>
    <p:sldId id="448" r:id="rId112"/>
    <p:sldId id="449" r:id="rId113"/>
    <p:sldId id="450" r:id="rId114"/>
    <p:sldId id="451" r:id="rId115"/>
    <p:sldId id="452" r:id="rId116"/>
    <p:sldId id="453" r:id="rId117"/>
    <p:sldId id="454" r:id="rId118"/>
    <p:sldId id="455" r:id="rId119"/>
    <p:sldId id="456" r:id="rId120"/>
    <p:sldId id="457" r:id="rId121"/>
    <p:sldId id="458" r:id="rId122"/>
    <p:sldId id="459" r:id="rId123"/>
    <p:sldId id="401" r:id="rId124"/>
    <p:sldId id="402" r:id="rId125"/>
    <p:sldId id="403" r:id="rId126"/>
    <p:sldId id="404" r:id="rId127"/>
    <p:sldId id="405" r:id="rId128"/>
    <p:sldId id="407" r:id="rId129"/>
    <p:sldId id="408" r:id="rId130"/>
    <p:sldId id="406" r:id="rId131"/>
    <p:sldId id="409" r:id="rId132"/>
    <p:sldId id="410" r:id="rId133"/>
    <p:sldId id="411" r:id="rId134"/>
    <p:sldId id="412" r:id="rId135"/>
    <p:sldId id="413" r:id="rId136"/>
    <p:sldId id="414" r:id="rId137"/>
    <p:sldId id="460" r:id="rId138"/>
    <p:sldId id="461" r:id="rId139"/>
    <p:sldId id="462" r:id="rId140"/>
    <p:sldId id="463" r:id="rId141"/>
    <p:sldId id="464" r:id="rId142"/>
    <p:sldId id="465" r:id="rId143"/>
    <p:sldId id="466" r:id="rId144"/>
    <p:sldId id="467" r:id="rId145"/>
    <p:sldId id="468" r:id="rId146"/>
    <p:sldId id="415" r:id="rId147"/>
    <p:sldId id="416" r:id="rId148"/>
    <p:sldId id="417" r:id="rId149"/>
    <p:sldId id="418" r:id="rId150"/>
    <p:sldId id="419" r:id="rId151"/>
    <p:sldId id="469" r:id="rId152"/>
    <p:sldId id="470" r:id="rId153"/>
    <p:sldId id="420" r:id="rId154"/>
    <p:sldId id="421" r:id="rId155"/>
    <p:sldId id="422" r:id="rId156"/>
    <p:sldId id="423" r:id="rId157"/>
    <p:sldId id="424" r:id="rId158"/>
    <p:sldId id="425" r:id="rId159"/>
    <p:sldId id="471" r:id="rId160"/>
    <p:sldId id="426" r:id="rId161"/>
    <p:sldId id="427" r:id="rId162"/>
    <p:sldId id="428" r:id="rId163"/>
    <p:sldId id="429" r:id="rId164"/>
    <p:sldId id="430" r:id="rId165"/>
    <p:sldId id="431" r:id="rId166"/>
    <p:sldId id="432" r:id="rId167"/>
    <p:sldId id="433" r:id="rId168"/>
    <p:sldId id="434" r:id="rId169"/>
    <p:sldId id="435" r:id="rId170"/>
    <p:sldId id="436" r:id="rId171"/>
    <p:sldId id="437" r:id="rId172"/>
    <p:sldId id="473" r:id="rId173"/>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00FF"/>
    <a:srgbClr val="006600"/>
    <a:srgbClr val="005800"/>
    <a:srgbClr val="FF3399"/>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821"/>
    <p:restoredTop sz="86937"/>
  </p:normalViewPr>
  <p:slideViewPr>
    <p:cSldViewPr showGuides="1">
      <p:cViewPr varScale="1">
        <p:scale>
          <a:sx n="101" d="100"/>
          <a:sy n="101" d="100"/>
        </p:scale>
        <p:origin x="1530" y="84"/>
      </p:cViewPr>
      <p:guideLst>
        <p:guide orient="horz" pos="2160"/>
        <p:guide pos="2877"/>
      </p:guideLst>
    </p:cSldViewPr>
  </p:slideViewPr>
  <p:outlineViewPr>
    <p:cViewPr>
      <p:scale>
        <a:sx n="33" d="100"/>
        <a:sy n="33" d="100"/>
      </p:scale>
      <p:origin x="0" y="32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3.xml"/><Relationship Id="rId98" Type="http://schemas.openxmlformats.org/officeDocument/2006/relationships/slide" Target="slides/slide92.xml"/><Relationship Id="rId97" Type="http://schemas.openxmlformats.org/officeDocument/2006/relationships/slide" Target="slides/slide91.xml"/><Relationship Id="rId96" Type="http://schemas.openxmlformats.org/officeDocument/2006/relationships/slide" Target="slides/slide90.xml"/><Relationship Id="rId95" Type="http://schemas.openxmlformats.org/officeDocument/2006/relationships/slide" Target="slides/slide89.xml"/><Relationship Id="rId94" Type="http://schemas.openxmlformats.org/officeDocument/2006/relationships/slide" Target="slides/slide88.xml"/><Relationship Id="rId93" Type="http://schemas.openxmlformats.org/officeDocument/2006/relationships/slide" Target="slides/slide87.xml"/><Relationship Id="rId92" Type="http://schemas.openxmlformats.org/officeDocument/2006/relationships/slide" Target="slides/slide86.xml"/><Relationship Id="rId91" Type="http://schemas.openxmlformats.org/officeDocument/2006/relationships/slide" Target="slides/slide85.xml"/><Relationship Id="rId90" Type="http://schemas.openxmlformats.org/officeDocument/2006/relationships/slide" Target="slides/slide84.xml"/><Relationship Id="rId9" Type="http://schemas.openxmlformats.org/officeDocument/2006/relationships/slide" Target="slides/slide3.xml"/><Relationship Id="rId89" Type="http://schemas.openxmlformats.org/officeDocument/2006/relationships/slide" Target="slides/slide83.xml"/><Relationship Id="rId88" Type="http://schemas.openxmlformats.org/officeDocument/2006/relationships/slide" Target="slides/slide82.xml"/><Relationship Id="rId87" Type="http://schemas.openxmlformats.org/officeDocument/2006/relationships/slide" Target="slides/slide81.xml"/><Relationship Id="rId86" Type="http://schemas.openxmlformats.org/officeDocument/2006/relationships/slide" Target="slides/slide80.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2.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notesMaster" Target="notesMasters/notesMaster1.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6" Type="http://schemas.openxmlformats.org/officeDocument/2006/relationships/tableStyles" Target="tableStyles.xml"/><Relationship Id="rId175" Type="http://schemas.openxmlformats.org/officeDocument/2006/relationships/viewProps" Target="viewProps.xml"/><Relationship Id="rId174" Type="http://schemas.openxmlformats.org/officeDocument/2006/relationships/presProps" Target="presProps.xml"/><Relationship Id="rId173" Type="http://schemas.openxmlformats.org/officeDocument/2006/relationships/slide" Target="slides/slide167.xml"/><Relationship Id="rId172" Type="http://schemas.openxmlformats.org/officeDocument/2006/relationships/slide" Target="slides/slide166.xml"/><Relationship Id="rId171" Type="http://schemas.openxmlformats.org/officeDocument/2006/relationships/slide" Target="slides/slide165.xml"/><Relationship Id="rId170" Type="http://schemas.openxmlformats.org/officeDocument/2006/relationships/slide" Target="slides/slide164.xml"/><Relationship Id="rId17" Type="http://schemas.openxmlformats.org/officeDocument/2006/relationships/slide" Target="slides/slide11.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165" Type="http://schemas.openxmlformats.org/officeDocument/2006/relationships/slide" Target="slides/slide159.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1" Type="http://schemas.openxmlformats.org/officeDocument/2006/relationships/slide" Target="slides/slide155.xml"/><Relationship Id="rId160" Type="http://schemas.openxmlformats.org/officeDocument/2006/relationships/slide" Target="slides/slide154.xml"/><Relationship Id="rId16" Type="http://schemas.openxmlformats.org/officeDocument/2006/relationships/slide" Target="slides/slide10.xml"/><Relationship Id="rId159" Type="http://schemas.openxmlformats.org/officeDocument/2006/relationships/slide" Target="slides/slide153.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54" Type="http://schemas.openxmlformats.org/officeDocument/2006/relationships/slide" Target="slides/slide148.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0" Type="http://schemas.openxmlformats.org/officeDocument/2006/relationships/slide" Target="slides/slide144.xml"/><Relationship Id="rId15" Type="http://schemas.openxmlformats.org/officeDocument/2006/relationships/slide" Target="slides/slide9.xml"/><Relationship Id="rId149" Type="http://schemas.openxmlformats.org/officeDocument/2006/relationships/slide" Target="slides/slide143.xml"/><Relationship Id="rId148" Type="http://schemas.openxmlformats.org/officeDocument/2006/relationships/slide" Target="slides/slide142.xml"/><Relationship Id="rId147" Type="http://schemas.openxmlformats.org/officeDocument/2006/relationships/slide" Target="slides/slide141.xml"/><Relationship Id="rId146" Type="http://schemas.openxmlformats.org/officeDocument/2006/relationships/slide" Target="slides/slide140.xml"/><Relationship Id="rId145" Type="http://schemas.openxmlformats.org/officeDocument/2006/relationships/slide" Target="slides/slide139.xml"/><Relationship Id="rId144" Type="http://schemas.openxmlformats.org/officeDocument/2006/relationships/slide" Target="slides/slide138.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14" Type="http://schemas.openxmlformats.org/officeDocument/2006/relationships/slide" Target="slides/slide8.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 Type="http://schemas.openxmlformats.org/officeDocument/2006/relationships/slide" Target="slides/slide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121" Type="http://schemas.openxmlformats.org/officeDocument/2006/relationships/slide" Target="slides/slide115.xml"/><Relationship Id="rId120" Type="http://schemas.openxmlformats.org/officeDocument/2006/relationships/slide" Target="slides/slide114.xml"/><Relationship Id="rId12" Type="http://schemas.openxmlformats.org/officeDocument/2006/relationships/slide" Target="slides/slide6.xml"/><Relationship Id="rId119" Type="http://schemas.openxmlformats.org/officeDocument/2006/relationships/slide" Target="slides/slide113.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110" Type="http://schemas.openxmlformats.org/officeDocument/2006/relationships/slide" Target="slides/slide104.xml"/><Relationship Id="rId11" Type="http://schemas.openxmlformats.org/officeDocument/2006/relationships/slide" Target="slides/slide5.xml"/><Relationship Id="rId109" Type="http://schemas.openxmlformats.org/officeDocument/2006/relationships/slide" Target="slides/slide103.xml"/><Relationship Id="rId108" Type="http://schemas.openxmlformats.org/officeDocument/2006/relationships/slide" Target="slides/slide102.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0" Type="http://schemas.openxmlformats.org/officeDocument/2006/relationships/slide" Target="slides/slide4.xml"/><Relationship Id="rId1" Type="http://schemas.openxmlformats.org/officeDocument/2006/relationships/slideMaster" Target="slideMasters/slide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activeX/activeX4.xml><?xml version="1.0" encoding="utf-8"?>
<ax:ocx xmlns:ax="http://schemas.microsoft.com/office/2006/activeX" xmlns:r="http://schemas.openxmlformats.org/officeDocument/2006/relationships" ax:classid="{8BD21D10-EC42-11CE-9E0D-00AA006002F3}" ax:persistence="persistStorage" r:id="rId1"/>
</file>

<file path=ppt/activeX/activeX5.xml><?xml version="1.0" encoding="utf-8"?>
<ax:ocx xmlns:ax="http://schemas.microsoft.com/office/2006/activeX" xmlns:r="http://schemas.openxmlformats.org/officeDocument/2006/relationships" ax:classid="{8BD21D10-EC42-11CE-9E0D-00AA006002F3}" ax:persistence="persistStorage" r:id="rId1"/>
</file>

<file path=ppt/activeX/activeX6.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1"/>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075" name="日期占位符 2"/>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3771FB1-3F4C-425E-BD96-6AB3592DFAED}" type="datetimeFigureOut">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244" name="幻灯片图像占位符 3"/>
          <p:cNvSpPr>
            <a:spLocks noGrp="1" noRot="1" noChangeAspect="1"/>
          </p:cNvSpPr>
          <p:nvPr>
            <p:ph type="sldImg" idx="2"/>
          </p:nvPr>
        </p:nvSpPr>
        <p:spPr>
          <a:xfrm>
            <a:off x="1143000" y="685800"/>
            <a:ext cx="4572000" cy="3429000"/>
          </a:xfrm>
          <a:prstGeom prst="rect">
            <a:avLst/>
          </a:prstGeom>
          <a:noFill/>
          <a:ln w="12700">
            <a:noFill/>
          </a:ln>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w="12700" cmpd="sng">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DE88BB0-7D8B-4EE0-B0F7-358B00858D32}"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290" name="幻灯片图像占位符 1"/>
          <p:cNvSpPr>
            <a:spLocks noGrp="1" noRot="1" noChangeAspect="1" noTextEdit="1"/>
          </p:cNvSpPr>
          <p:nvPr>
            <p:ph type="sldImg"/>
          </p:nvPr>
        </p:nvSpPr>
        <p:spPr>
          <a:ln>
            <a:solidFill>
              <a:srgbClr val="000000">
                <a:alpha val="100000"/>
              </a:srgbClr>
            </a:solidFill>
            <a:miter/>
          </a:ln>
        </p:spPr>
      </p:sp>
      <p:sp>
        <p:nvSpPr>
          <p:cNvPr id="12291"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dirty="0"/>
              <a:t>开场白：</a:t>
            </a:r>
            <a:endParaRPr lang="zh-CN" altLang="en-US" dirty="0"/>
          </a:p>
        </p:txBody>
      </p:sp>
      <p:sp>
        <p:nvSpPr>
          <p:cNvPr id="12292" name="灯片编号占位符 3"/>
          <p:cNvSpPr txBox="1">
            <a:spLocks noGrp="1"/>
          </p:cNvSpP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fld>
            <a:endParaRPr lang="zh-CN" altLang="en-US" sz="1200"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4338" name="幻灯片图像占位符 1"/>
          <p:cNvSpPr>
            <a:spLocks noGrp="1" noRot="1" noChangeAspect="1" noTextEdit="1"/>
          </p:cNvSpPr>
          <p:nvPr>
            <p:ph type="sldImg"/>
          </p:nvPr>
        </p:nvSpPr>
        <p:spPr>
          <a:ln/>
        </p:spPr>
      </p:sp>
      <p:sp>
        <p:nvSpPr>
          <p:cNvPr id="14339" name="备注占位符 2"/>
          <p:cNvSpPr>
            <a:spLocks noGrp="1"/>
          </p:cNvSpPr>
          <p:nvPr>
            <p:ph type="body" idx="1"/>
          </p:nvPr>
        </p:nvSpPr>
        <p:spPr>
          <a:ln w="9525"/>
        </p:spPr>
        <p:txBody>
          <a:bodyPr wrap="square" lIns="91440" tIns="45720" rIns="91440" bIns="45720" anchor="t"/>
          <a:p>
            <a:pPr lvl="0"/>
            <a:r>
              <a:rPr lang="zh-CN" altLang="en-US" dirty="0"/>
              <a:t>在本页讲述演示内容，先进行简单介绍</a:t>
            </a:r>
            <a:endParaRPr lang="zh-CN" altLang="en-US" dirty="0"/>
          </a:p>
        </p:txBody>
      </p:sp>
      <p:sp>
        <p:nvSpPr>
          <p:cNvPr id="14340" name="灯片编号占位符 3"/>
          <p:cNvSpPr txBox="1">
            <a:spLocks noGrp="1"/>
          </p:cNvSpP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zh-CN" altLang="en-US" sz="1200" dirty="0"/>
            </a:fld>
            <a:endParaRPr lang="zh-CN" altLang="en-US" sz="1200"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5D556AF-0F6E-4596-82E7-FB57B23E18A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5D556AF-0F6E-4596-82E7-FB57B23E18A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5D556AF-0F6E-4596-82E7-FB57B23E18A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5D556AF-0F6E-4596-82E7-FB57B23E18A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28600" y="0"/>
            <a:ext cx="8610600" cy="990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28600" y="1219200"/>
            <a:ext cx="8610600" cy="5105400"/>
          </a:xfrm>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10" name="Rectangle 5"/>
          <p:cNvSpPr>
            <a:spLocks noGrp="1" noChangeArrowheads="1"/>
          </p:cNvSpPr>
          <p:nvPr>
            <p:ph type="dt" sz="half" idx="2"/>
          </p:nvPr>
        </p:nvSpPr>
        <p:spPr bwMode="auto">
          <a:xfrm>
            <a:off x="609600" y="6245225"/>
            <a:ext cx="19812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E9B2955-C2F6-4C37-BD22-F05855616085}"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ko-KR"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 name="Rectangle 6"/>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ko-KR"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 name="Rectangle 7"/>
          <p:cNvSpPr>
            <a:spLocks noGrp="1" noChangeArrowheads="1"/>
          </p:cNvSpPr>
          <p:nvPr>
            <p:ph type="sldNum" sz="quarter" idx="4"/>
          </p:nvPr>
        </p:nvSpPr>
        <p:spPr bwMode="auto">
          <a:xfrm>
            <a:off x="6553200" y="6245225"/>
            <a:ext cx="19812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E377021-A908-4F22-B623-A4F2E99B3782}" type="slidenum">
              <a:rPr kumimoji="0" lang="en-US" altLang="ko-KR"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ko-KR"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9579D7-E000-4658-A018-40365C644410}"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9579D7-E000-4658-A018-40365C644410}"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9579D7-E000-4658-A018-40365C644410}"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9579D7-E000-4658-A018-40365C644410}"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9579D7-E000-4658-A018-40365C644410}"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9579D7-E000-4658-A018-40365C644410}"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4200" b="1">
                <a:solidFill>
                  <a:srgbClr val="0000FF"/>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934"/>
            <a:ext cx="8001000" cy="4678362"/>
          </a:xfrm>
        </p:spPr>
        <p:txBody>
          <a:bodyPr/>
          <a:lstStyle>
            <a:lvl1pPr>
              <a:lnSpc>
                <a:spcPct val="110000"/>
              </a:lnSpc>
              <a:defRPr sz="3600" b="1">
                <a:latin typeface="仿宋_GB2312" pitchFamily="49" charset="-122"/>
                <a:ea typeface="仿宋_GB2312" pitchFamily="49" charset="-122"/>
              </a:defRPr>
            </a:lvl1pPr>
            <a:lvl2pPr>
              <a:lnSpc>
                <a:spcPct val="110000"/>
              </a:lnSpc>
              <a:defRPr sz="3600" b="1">
                <a:latin typeface="仿宋_GB2312" pitchFamily="49" charset="-122"/>
                <a:ea typeface="仿宋_GB2312" pitchFamily="49" charset="-122"/>
              </a:defRPr>
            </a:lvl2pPr>
            <a:lvl3pPr>
              <a:lnSpc>
                <a:spcPct val="110000"/>
              </a:lnSpc>
              <a:defRPr sz="3400" b="1">
                <a:latin typeface="仿宋_GB2312" pitchFamily="49" charset="-122"/>
                <a:ea typeface="仿宋_GB2312" pitchFamily="49" charset="-122"/>
              </a:defRPr>
            </a:lvl3pPr>
            <a:lvl4pPr>
              <a:lnSpc>
                <a:spcPct val="110000"/>
              </a:lnSpc>
              <a:defRPr sz="3200" b="1">
                <a:latin typeface="仿宋_GB2312" pitchFamily="49" charset="-122"/>
                <a:ea typeface="仿宋_GB2312" pitchFamily="49" charset="-122"/>
              </a:defRPr>
            </a:lvl4pPr>
            <a:lvl5pPr>
              <a:lnSpc>
                <a:spcPct val="110000"/>
              </a:lnSpc>
              <a:defRPr sz="2800" b="1">
                <a:latin typeface="仿宋_GB2312" pitchFamily="49" charset="-122"/>
                <a:ea typeface="仿宋_GB2312"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Rectangle 6"/>
          <p:cNvSpPr>
            <a:spLocks noGrp="1" noChangeArrowheads="1"/>
          </p:cNvSpPr>
          <p:nvPr>
            <p:ph type="dt" sz="half" idx="2"/>
          </p:nvPr>
        </p:nvSpPr>
        <p:spPr bwMode="auto">
          <a:xfrm>
            <a:off x="609600" y="6245225"/>
            <a:ext cx="2017713" cy="476250"/>
          </a:xfrm>
          <a:prstGeom prst="rect">
            <a:avLst/>
          </a:prstGeom>
          <a:ln>
            <a:miter lim="800000"/>
          </a:ln>
        </p:spPr>
        <p:txBody>
          <a:bodyPr vert="horz" wrap="square" lIns="91440" tIns="45720" rIns="91440" bIns="45720" numCol="1" anchor="t" anchorCtr="0" compatLnSpc="1"/>
          <a:lstStyle>
            <a:lvl1pPr>
              <a:defRPr>
                <a:solidFill>
                  <a:srgbClr val="0000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7C87479-1236-4BF1-A97E-0F654F624D51}" type="datetime8">
              <a:rPr kumimoji="0" lang="zh-CN" altLang="en-US" sz="1200" b="0" i="0" u="none" strike="noStrike" kern="1200" cap="none" spc="0" normalizeH="0" baseline="0" noProof="0" smtClean="0">
                <a:ln>
                  <a:noFill/>
                </a:ln>
                <a:solidFill>
                  <a:srgbClr val="0000FF"/>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dirty="0">
              <a:ln>
                <a:noFill/>
              </a:ln>
              <a:solidFill>
                <a:srgbClr val="0000FF"/>
              </a:solidFill>
              <a:effectLst/>
              <a:uLnTx/>
              <a:uFillTx/>
              <a:latin typeface="Verdana" panose="020B0604030504040204" pitchFamily="34" charset="0"/>
              <a:ea typeface="宋体" panose="02010600030101010101" pitchFamily="2" charset="-122"/>
              <a:cs typeface="+mn-cs"/>
            </a:endParaRPr>
          </a:p>
        </p:txBody>
      </p:sp>
      <p:sp>
        <p:nvSpPr>
          <p:cNvPr id="11" name="Rectangle 7"/>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 name="Rectangle 8"/>
          <p:cNvSpPr>
            <a:spLocks noGrp="1" noChangeArrowheads="1"/>
          </p:cNvSpPr>
          <p:nvPr>
            <p:ph type="sldNum" sz="quarter" idx="4"/>
          </p:nvPr>
        </p:nvSpPr>
        <p:spPr bwMode="auto">
          <a:xfrm>
            <a:off x="6553200" y="6245225"/>
            <a:ext cx="1981200" cy="476250"/>
          </a:xfrm>
          <a:prstGeom prst="rect">
            <a:avLst/>
          </a:prstGeom>
          <a:ln>
            <a:miter lim="800000"/>
          </a:ln>
        </p:spPr>
        <p:txBody>
          <a:bodyPr vert="horz" wrap="square" lIns="91440" tIns="45720" rIns="91440" bIns="45720" numCol="1" anchor="t" anchorCtr="0" compatLnSpc="1"/>
          <a:lstStyle>
            <a:lvl1pPr>
              <a:defRPr>
                <a:solidFill>
                  <a:srgbClr val="0000FF"/>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1C693C5-2466-49C7-9407-97947274FDD1}" type="slidenum">
              <a:rPr kumimoji="0" lang="zh-CN" altLang="en-US" sz="1200" b="0" i="0" u="none" strike="noStrike" kern="1200" cap="none" spc="0" normalizeH="0" baseline="0" noProof="0">
                <a:ln>
                  <a:noFill/>
                </a:ln>
                <a:solidFill>
                  <a:srgbClr val="0000FF"/>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FF"/>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9579D7-E000-4658-A018-40365C644410}"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9579D7-E000-4658-A018-40365C644410}"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9579D7-E000-4658-A018-40365C644410}"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9579D7-E000-4658-A018-40365C644410}"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09579D7-E000-4658-A018-40365C644410}"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886BC6-2595-4D35-9AD8-21360C5E321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886BC6-2595-4D35-9AD8-21360C5E321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886BC6-2595-4D35-9AD8-21360C5E321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886BC6-2595-4D35-9AD8-21360C5E321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886BC6-2595-4D35-9AD8-21360C5E321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5D556AF-0F6E-4596-82E7-FB57B23E18A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886BC6-2595-4D35-9AD8-21360C5E321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886BC6-2595-4D35-9AD8-21360C5E321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886BC6-2595-4D35-9AD8-21360C5E321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886BC6-2595-4D35-9AD8-21360C5E321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886BC6-2595-4D35-9AD8-21360C5E321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A886BC6-2595-4D35-9AD8-21360C5E321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2E57AB7-490E-4594-B11C-7EBAE83D8174}" type="datetime8">
              <a:rPr kumimoji="0" lang="zh-CN" altLang="en-US" sz="12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4200" b="1">
                <a:solidFill>
                  <a:srgbClr val="0039AC"/>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934"/>
            <a:ext cx="8001000" cy="4678362"/>
          </a:xfrm>
        </p:spPr>
        <p:txBody>
          <a:bodyPr/>
          <a:lstStyle>
            <a:lvl1pPr>
              <a:lnSpc>
                <a:spcPct val="110000"/>
              </a:lnSpc>
              <a:defRPr sz="3600" b="1">
                <a:latin typeface="仿宋_GB2312" pitchFamily="49" charset="-122"/>
                <a:ea typeface="仿宋_GB2312" pitchFamily="49" charset="-122"/>
              </a:defRPr>
            </a:lvl1pPr>
            <a:lvl2pPr>
              <a:lnSpc>
                <a:spcPct val="110000"/>
              </a:lnSpc>
              <a:defRPr sz="3600" b="1">
                <a:latin typeface="仿宋_GB2312" pitchFamily="49" charset="-122"/>
                <a:ea typeface="仿宋_GB2312" pitchFamily="49" charset="-122"/>
              </a:defRPr>
            </a:lvl2pPr>
            <a:lvl3pPr>
              <a:lnSpc>
                <a:spcPct val="110000"/>
              </a:lnSpc>
              <a:defRPr sz="3400" b="1">
                <a:latin typeface="仿宋_GB2312" pitchFamily="49" charset="-122"/>
                <a:ea typeface="仿宋_GB2312" pitchFamily="49" charset="-122"/>
              </a:defRPr>
            </a:lvl3pPr>
            <a:lvl4pPr>
              <a:lnSpc>
                <a:spcPct val="110000"/>
              </a:lnSpc>
              <a:defRPr sz="3200" b="1">
                <a:latin typeface="仿宋_GB2312" pitchFamily="49" charset="-122"/>
                <a:ea typeface="仿宋_GB2312" pitchFamily="49" charset="-122"/>
              </a:defRPr>
            </a:lvl4pPr>
            <a:lvl5pPr>
              <a:lnSpc>
                <a:spcPct val="110000"/>
              </a:lnSpc>
              <a:defRPr sz="2800" b="1">
                <a:latin typeface="仿宋_GB2312" pitchFamily="49" charset="-122"/>
                <a:ea typeface="仿宋_GB2312"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Rectangle 6"/>
          <p:cNvSpPr>
            <a:spLocks noGrp="1" noChangeArrowheads="1"/>
          </p:cNvSpPr>
          <p:nvPr>
            <p:ph type="dt" sz="half" idx="2"/>
          </p:nvPr>
        </p:nvSpPr>
        <p:spPr bwMode="auto">
          <a:xfrm>
            <a:off x="609600" y="6245225"/>
            <a:ext cx="2017713" cy="476250"/>
          </a:xfrm>
          <a:prstGeom prst="rect">
            <a:avLst/>
          </a:prstGeom>
          <a:ln>
            <a:miter lim="800000"/>
          </a:ln>
        </p:spPr>
        <p:txBody>
          <a:bodyPr vert="horz" wrap="square" lIns="91440" tIns="45720" rIns="91440" bIns="45720" numCol="1" anchor="t" anchorCtr="0" compatLnSpc="1"/>
          <a:lstStyle>
            <a:lvl1pPr>
              <a:defRPr>
                <a:solidFill>
                  <a:srgbClr val="FF0000"/>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F3FDF31-DCE9-45EA-BF9D-18E2785EDA1D}" type="datetime8">
              <a:rPr kumimoji="0" lang="zh-CN" altLang="en-US" sz="1200" b="0" i="0" u="none" strike="noStrike" kern="1200" cap="none" spc="0" normalizeH="0" baseline="0" noProof="0" smtClean="0">
                <a:ln>
                  <a:noFill/>
                </a:ln>
                <a:solidFill>
                  <a:srgbClr val="FF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dirty="0">
              <a:ln>
                <a:noFill/>
              </a:ln>
              <a:solidFill>
                <a:srgbClr val="FF0000"/>
              </a:solidFill>
              <a:effectLst/>
              <a:uLnTx/>
              <a:uFillTx/>
              <a:latin typeface="Verdana" panose="020B0604030504040204" pitchFamily="34" charset="0"/>
              <a:ea typeface="宋体" panose="02010600030101010101" pitchFamily="2" charset="-122"/>
              <a:cs typeface="+mn-cs"/>
            </a:endParaRPr>
          </a:p>
        </p:txBody>
      </p:sp>
      <p:sp>
        <p:nvSpPr>
          <p:cNvPr id="11" name="Rectangle 7"/>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12" name="Rectangle 8"/>
          <p:cNvSpPr>
            <a:spLocks noGrp="1" noChangeArrowheads="1"/>
          </p:cNvSpPr>
          <p:nvPr>
            <p:ph type="sldNum" sz="quarter" idx="4"/>
          </p:nvPr>
        </p:nvSpPr>
        <p:spPr bwMode="auto">
          <a:xfrm>
            <a:off x="6553200" y="6245225"/>
            <a:ext cx="1981200" cy="476250"/>
          </a:xfrm>
          <a:prstGeom prst="rect">
            <a:avLst/>
          </a:prstGeom>
          <a:ln>
            <a:miter lim="800000"/>
          </a:ln>
        </p:spPr>
        <p:txBody>
          <a:bodyPr vert="horz" wrap="square" lIns="91440" tIns="45720" rIns="91440" bIns="45720" numCol="1" anchor="t" anchorCtr="0" compatLnSpc="1"/>
          <a:lstStyle>
            <a:lvl1pPr>
              <a:defRPr>
                <a:solidFill>
                  <a:srgbClr val="FF0000"/>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1C693C5-2466-49C7-9407-97947274FDD1}" type="slidenum">
              <a:rPr kumimoji="0" lang="zh-CN" altLang="en-US" sz="1200" b="0" i="0" u="none" strike="noStrike" kern="1200" cap="none" spc="0" normalizeH="0" baseline="0" noProof="0" smtClean="0">
                <a:ln>
                  <a:noFill/>
                </a:ln>
                <a:solidFill>
                  <a:srgbClr val="FF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FF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2E57AB7-490E-4594-B11C-7EBAE83D8174}" type="datetime8">
              <a:rPr kumimoji="0" lang="zh-CN" altLang="en-US" sz="12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2E57AB7-490E-4594-B11C-7EBAE83D8174}" type="datetime8">
              <a:rPr kumimoji="0" lang="zh-CN" altLang="en-US" sz="12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5D556AF-0F6E-4596-82E7-FB57B23E18A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2E57AB7-490E-4594-B11C-7EBAE83D8174}" type="datetime8">
              <a:rPr kumimoji="0" lang="zh-CN" altLang="en-US" sz="12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2E57AB7-490E-4594-B11C-7EBAE83D8174}" type="datetime8">
              <a:rPr kumimoji="0" lang="zh-CN" altLang="en-US" sz="12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Rectangle 6"/>
          <p:cNvSpPr>
            <a:spLocks noGrp="1" noChangeArrowheads="1"/>
          </p:cNvSpPr>
          <p:nvPr>
            <p:ph type="dt" sz="half" idx="2"/>
          </p:nvPr>
        </p:nvSpPr>
        <p:spPr bwMode="auto">
          <a:xfrm>
            <a:off x="609600" y="6245225"/>
            <a:ext cx="19812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3347D2E-0C0E-4214-AE31-9FF23A74D1DC}" type="datetime8">
              <a:rPr kumimoji="0" lang="zh-CN" altLang="en-US" sz="12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11" name="Rectangle 7"/>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2" name="灯片编号占位符 1"/>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2E57AB7-490E-4594-B11C-7EBAE83D8174}" type="datetime8">
              <a:rPr kumimoji="0" lang="zh-CN" altLang="en-US" sz="12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2E57AB7-490E-4594-B11C-7EBAE83D8174}" type="datetime8">
              <a:rPr kumimoji="0" lang="zh-CN" altLang="en-US" sz="12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2E57AB7-490E-4594-B11C-7EBAE83D8174}" type="datetime8">
              <a:rPr kumimoji="0" lang="zh-CN" altLang="en-US" sz="12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2E57AB7-490E-4594-B11C-7EBAE83D8174}" type="datetime8">
              <a:rPr kumimoji="0" lang="zh-CN" altLang="en-US" sz="12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2E57AB7-490E-4594-B11C-7EBAE83D8174}" type="datetime8">
              <a:rPr kumimoji="0" lang="zh-CN" altLang="en-US" sz="12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5D556AF-0F6E-4596-82E7-FB57B23E18A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5D556AF-0F6E-4596-82E7-FB57B23E18A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Rectangle 6"/>
          <p:cNvSpPr>
            <a:spLocks noGrp="1" noChangeArrowheads="1"/>
          </p:cNvSpPr>
          <p:nvPr>
            <p:ph type="dt" sz="half" idx="2"/>
          </p:nvPr>
        </p:nvSpPr>
        <p:spPr bwMode="auto">
          <a:xfrm>
            <a:off x="609600" y="6245225"/>
            <a:ext cx="19812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3AD84D2-B844-4297-9F9E-A996575FDC45}"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 name="Rectangle 7"/>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 name="灯片编号占位符 1"/>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5D556AF-0F6E-4596-82E7-FB57B23E18A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5D556AF-0F6E-4596-82E7-FB57B23E18A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jpeg"/><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6" Type="http://schemas.openxmlformats.org/officeDocument/2006/relationships/theme" Target="../theme/theme3.xml"/><Relationship Id="rId15" Type="http://schemas.openxmlformats.org/officeDocument/2006/relationships/vmlDrawing" Target="../drawings/vmlDrawing1.vml"/><Relationship Id="rId14" Type="http://schemas.openxmlformats.org/officeDocument/2006/relationships/image" Target="../media/image4.png"/><Relationship Id="rId13" Type="http://schemas.openxmlformats.org/officeDocument/2006/relationships/oleObject" Target="../embeddings/oleObject1.bin"/><Relationship Id="rId12" Type="http://schemas.openxmlformats.org/officeDocument/2006/relationships/image" Target="../media/image3.jpeg"/><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5" Type="http://schemas.openxmlformats.org/officeDocument/2006/relationships/theme" Target="../theme/theme4.xml"/><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slideLayout" Target="../slideLayouts/slideLayout47.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Rectangle 2"/>
          <p:cNvSpPr>
            <a:spLocks noGrp="1"/>
          </p:cNvSpPr>
          <p:nvPr>
            <p:ph type="title"/>
          </p:nvPr>
        </p:nvSpPr>
        <p:spPr>
          <a:xfrm>
            <a:off x="574675" y="304800"/>
            <a:ext cx="8001000" cy="819150"/>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566738" y="1341438"/>
            <a:ext cx="8001000" cy="46783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AutoShape 4"/>
          <p:cNvSpPr/>
          <p:nvPr/>
        </p:nvSpPr>
        <p:spPr>
          <a:xfrm>
            <a:off x="609600" y="1158875"/>
            <a:ext cx="7958138" cy="109538"/>
          </a:xfrm>
          <a:custGeom>
            <a:avLst/>
            <a:gdLst>
              <a:gd name="txL" fmla="*/ 3163 w 1000"/>
              <a:gd name="txT" fmla="*/ 3163 h 1000"/>
              <a:gd name="txR" fmla="*/ 18437 w 1000"/>
              <a:gd name="txB" fmla="*/ 18437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1029" name="Line 5"/>
          <p:cNvSpPr/>
          <p:nvPr/>
        </p:nvSpPr>
        <p:spPr>
          <a:xfrm flipV="1">
            <a:off x="609600" y="6172200"/>
            <a:ext cx="7924800" cy="0"/>
          </a:xfrm>
          <a:prstGeom prst="line">
            <a:avLst/>
          </a:prstGeom>
          <a:ln w="3175" cap="flat" cmpd="sng">
            <a:solidFill>
              <a:schemeClr val="accent2"/>
            </a:solidFill>
            <a:prstDash val="solid"/>
            <a:headEnd type="none" w="med" len="med"/>
            <a:tailEnd type="none" w="med" len="med"/>
          </a:ln>
        </p:spPr>
      </p:sp>
      <p:sp>
        <p:nvSpPr>
          <p:cNvPr id="3" name="Rectangle 6"/>
          <p:cNvSpPr>
            <a:spLocks noGrp="1" noChangeArrowheads="1"/>
          </p:cNvSpPr>
          <p:nvPr>
            <p:ph type="dt" sz="half" idx="2"/>
          </p:nvPr>
        </p:nvSpPr>
        <p:spPr bwMode="auto">
          <a:xfrm>
            <a:off x="609600" y="6245225"/>
            <a:ext cx="1981200" cy="476250"/>
          </a:xfrm>
          <a:prstGeom prst="rect">
            <a:avLst/>
          </a:prstGeom>
          <a:noFill/>
          <a:ln w="9525">
            <a:noFill/>
            <a:miter lim="800000"/>
          </a:ln>
        </p:spPr>
        <p:txBody>
          <a:bodyPr vert="horz" wrap="square" lIns="91440" tIns="45720" rIns="91440" bIns="45720" numCol="1" anchor="t" anchorCtr="0" compatLnSpc="1"/>
          <a:lstStyle>
            <a:lvl1pPr>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5D556AF-0F6E-4596-82E7-FB57B23E18A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a:defRPr sz="12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p:spPr>
        <p:txBody>
          <a:bodyPr vert="horz" wrap="square" lIns="91440" tIns="45720" rIns="91440" bIns="45720" numCol="1" anchor="t" anchorCtr="0" compatLnSpc="1"/>
          <a:lstStyle>
            <a:lvl1pPr algn="r">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pic>
        <p:nvPicPr>
          <p:cNvPr id="1033" name="Picture 9" descr="bistu-mark"/>
          <p:cNvPicPr>
            <a:picLocks noChangeAspect="1"/>
          </p:cNvPicPr>
          <p:nvPr/>
        </p:nvPicPr>
        <p:blipFill>
          <a:blip r:embed="rId15"/>
          <a:stretch>
            <a:fillRect/>
          </a:stretch>
        </p:blipFill>
        <p:spPr>
          <a:xfrm>
            <a:off x="177800" y="38100"/>
            <a:ext cx="1644650" cy="2794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2051"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09579D7-E000-4658-A018-40365C644410}" type="datetime8">
              <a:rPr kumimoji="0" lang="zh-CN" altLang="en-US" sz="1200" b="0" i="0" u="none" strike="noStrike" kern="1200" cap="none" spc="0" normalizeH="0" baseline="0" noProof="0" smtClean="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A0D96D9-DC79-4F31-B366-B72B2B4787A9}" type="slidenum">
              <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id="1" dur="indefinite" restart="never" nodeType="tmRoot"/>
      </p:par>
    </p:tnLst>
  </p:timing>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AutoShape 7"/>
          <p:cNvSpPr/>
          <p:nvPr/>
        </p:nvSpPr>
        <p:spPr>
          <a:xfrm>
            <a:off x="685800" y="2393950"/>
            <a:ext cx="7772400" cy="109538"/>
          </a:xfrm>
          <a:custGeom>
            <a:avLst/>
            <a:gdLst>
              <a:gd name="txL" fmla="*/ 3163 w 1000"/>
              <a:gd name="txT" fmla="*/ 3163 h 1000"/>
              <a:gd name="txR" fmla="*/ 18437 w 1000"/>
              <a:gd name="txB" fmla="*/ 18437 h 1000"/>
            </a:gdLst>
            <a:ahLst/>
            <a:cxnLst>
              <a:cxn ang="0">
                <a:pos x="0" y="0"/>
              </a:cxn>
              <a:cxn ang="0">
                <a:pos x="618" y="0"/>
              </a:cxn>
              <a:cxn ang="0">
                <a:pos x="618" y="1000"/>
              </a:cxn>
              <a:cxn ang="0">
                <a:pos x="0" y="1000"/>
              </a:cxn>
              <a:cxn ang="0">
                <a:pos x="0" y="0"/>
              </a:cxn>
              <a:cxn ang="0">
                <a:pos x="1000"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graphicFrame>
        <p:nvGraphicFramePr>
          <p:cNvPr id="3075" name="Object 8"/>
          <p:cNvGraphicFramePr>
            <a:graphicFrameLocks noChangeAspect="1"/>
          </p:cNvGraphicFramePr>
          <p:nvPr/>
        </p:nvGraphicFramePr>
        <p:xfrm>
          <a:off x="8304213" y="6100763"/>
          <a:ext cx="481012" cy="568325"/>
        </p:xfrm>
        <a:graphic>
          <a:graphicData uri="http://schemas.openxmlformats.org/presentationml/2006/ole">
            <mc:AlternateContent xmlns:mc="http://schemas.openxmlformats.org/markup-compatibility/2006">
              <mc:Choice xmlns:v="urn:schemas-microsoft-com:vml" Requires="v">
                <p:oleObj spid="_x0000_s2" name="" r:id="rId13" imgW="2781300" imgH="3289300" progId="Photoshop.Image.9">
                  <p:embed/>
                </p:oleObj>
              </mc:Choice>
              <mc:Fallback>
                <p:oleObj name="" r:id="rId13" imgW="2781300" imgH="3289300" progId="Photoshop.Image.9">
                  <p:embed/>
                  <p:pic>
                    <p:nvPicPr>
                      <p:cNvPr id="0" name="图片 1"/>
                      <p:cNvPicPr/>
                      <p:nvPr/>
                    </p:nvPicPr>
                    <p:blipFill>
                      <a:blip r:embed="rId14"/>
                      <a:stretch>
                        <a:fillRect/>
                      </a:stretch>
                    </p:blipFill>
                    <p:spPr>
                      <a:xfrm>
                        <a:off x="8304213" y="6100763"/>
                        <a:ext cx="481012" cy="568325"/>
                      </a:xfrm>
                      <a:prstGeom prst="rect">
                        <a:avLst/>
                      </a:prstGeom>
                      <a:noFill/>
                      <a:ln w="38100">
                        <a:noFill/>
                        <a:miter/>
                      </a:ln>
                    </p:spPr>
                  </p:pic>
                </p:oleObj>
              </mc:Fallback>
            </mc:AlternateContent>
          </a:graphicData>
        </a:graphic>
      </p:graphicFrame>
      <p:sp>
        <p:nvSpPr>
          <p:cNvPr id="3076" name="Rectangle 2"/>
          <p:cNvSpPr>
            <a:spLocks noGrp="1"/>
          </p:cNvSpPr>
          <p:nvPr>
            <p:ph type="title"/>
          </p:nvPr>
        </p:nvSpPr>
        <p:spPr>
          <a:xfrm>
            <a:off x="574675" y="304800"/>
            <a:ext cx="8001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3077" name="Rectangle 3"/>
          <p:cNvSpPr>
            <a:spLocks noGrp="1"/>
          </p:cNvSpPr>
          <p:nvPr>
            <p:ph type="body" idx="1"/>
          </p:nvPr>
        </p:nvSpPr>
        <p:spPr>
          <a:xfrm>
            <a:off x="566738" y="1752600"/>
            <a:ext cx="8001000" cy="4267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A886BC6-2595-4D35-9AD8-21360C5E3216}" type="datetime8">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055"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a:defRPr sz="12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056"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lvl1pPr algn="r">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D493B5A-B0D1-49E1-BEA3-B34C98723827}"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4098" name="Rectangle 2"/>
          <p:cNvSpPr>
            <a:spLocks noGrp="1"/>
          </p:cNvSpPr>
          <p:nvPr>
            <p:ph type="title"/>
          </p:nvPr>
        </p:nvSpPr>
        <p:spPr>
          <a:xfrm>
            <a:off x="574675" y="304800"/>
            <a:ext cx="8001000" cy="819150"/>
          </a:xfrm>
          <a:prstGeom prst="rect">
            <a:avLst/>
          </a:prstGeom>
          <a:noFill/>
          <a:ln w="9525">
            <a:noFill/>
          </a:ln>
        </p:spPr>
        <p:txBody>
          <a:bodyPr anchor="b"/>
          <a:p>
            <a:pPr lvl="0"/>
            <a:r>
              <a:rPr lang="zh-CN" altLang="en-US" dirty="0"/>
              <a:t>单击此处编辑母版标题样式</a:t>
            </a:r>
            <a:endParaRPr lang="zh-CN" altLang="en-US" dirty="0"/>
          </a:p>
        </p:txBody>
      </p:sp>
      <p:sp>
        <p:nvSpPr>
          <p:cNvPr id="4099" name="Rectangle 3"/>
          <p:cNvSpPr>
            <a:spLocks noGrp="1"/>
          </p:cNvSpPr>
          <p:nvPr>
            <p:ph type="body" idx="1"/>
          </p:nvPr>
        </p:nvSpPr>
        <p:spPr>
          <a:xfrm>
            <a:off x="566738" y="1341438"/>
            <a:ext cx="8001000" cy="46783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0" name="AutoShape 4"/>
          <p:cNvSpPr/>
          <p:nvPr/>
        </p:nvSpPr>
        <p:spPr>
          <a:xfrm>
            <a:off x="609600" y="1158875"/>
            <a:ext cx="7958138" cy="109538"/>
          </a:xfrm>
          <a:custGeom>
            <a:avLst/>
            <a:gdLst>
              <a:gd name="txL" fmla="*/ 3163 w 1000"/>
              <a:gd name="txT" fmla="*/ 3163 h 1000"/>
              <a:gd name="txR" fmla="*/ 18437 w 1000"/>
              <a:gd name="txB" fmla="*/ 18437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4101" name="Line 5"/>
          <p:cNvSpPr/>
          <p:nvPr/>
        </p:nvSpPr>
        <p:spPr>
          <a:xfrm flipV="1">
            <a:off x="609600" y="6172200"/>
            <a:ext cx="7924800" cy="0"/>
          </a:xfrm>
          <a:prstGeom prst="line">
            <a:avLst/>
          </a:prstGeom>
          <a:ln w="3175" cap="flat" cmpd="sng">
            <a:solidFill>
              <a:schemeClr val="accent2"/>
            </a:solidFill>
            <a:prstDash val="solid"/>
            <a:headEnd type="none" w="med" len="med"/>
            <a:tailEnd type="none" w="med" len="med"/>
          </a:ln>
        </p:spPr>
      </p:sp>
      <p:sp>
        <p:nvSpPr>
          <p:cNvPr id="3" name="Rectangle 6"/>
          <p:cNvSpPr>
            <a:spLocks noGrp="1" noChangeArrowheads="1"/>
          </p:cNvSpPr>
          <p:nvPr>
            <p:ph type="dt" sz="half" idx="2"/>
          </p:nvPr>
        </p:nvSpPr>
        <p:spPr bwMode="auto">
          <a:xfrm>
            <a:off x="609600" y="6245225"/>
            <a:ext cx="1981200" cy="476250"/>
          </a:xfrm>
          <a:prstGeom prst="rect">
            <a:avLst/>
          </a:prstGeom>
          <a:noFill/>
          <a:ln w="9525">
            <a:noFill/>
            <a:miter lim="800000"/>
          </a:ln>
        </p:spPr>
        <p:txBody>
          <a:bodyPr vert="horz" wrap="square" lIns="91440" tIns="45720" rIns="91440" bIns="45720" numCol="1" anchor="t" anchorCtr="0" compatLnSpc="1"/>
          <a:lstStyle>
            <a:lvl1pPr>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2E57AB7-490E-4594-B11C-7EBAE83D8174}" type="datetime8">
              <a:rPr kumimoji="0" lang="zh-CN" altLang="en-US" sz="12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a:defRPr sz="12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p:spPr>
        <p:txBody>
          <a:bodyPr vert="horz" wrap="square" lIns="91440" tIns="45720" rIns="91440" bIns="45720" numCol="1" anchor="t" anchorCtr="0" compatLnSpc="1"/>
          <a:lstStyle>
            <a:lvl1pPr algn="r">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2A9A5AF-B538-4E5E-AAC0-49B2352D7751}" type="slidenum">
              <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pic>
        <p:nvPicPr>
          <p:cNvPr id="4105" name="Picture 9" descr="bistu-mark"/>
          <p:cNvPicPr>
            <a:picLocks noChangeAspect="1"/>
          </p:cNvPicPr>
          <p:nvPr/>
        </p:nvPicPr>
        <p:blipFill>
          <a:blip r:embed="rId14"/>
          <a:stretch>
            <a:fillRect/>
          </a:stretch>
        </p:blipFill>
        <p:spPr>
          <a:xfrm>
            <a:off x="177800" y="38100"/>
            <a:ext cx="1644650" cy="2794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37.xml"/><Relationship Id="rId2" Type="http://schemas.openxmlformats.org/officeDocument/2006/relationships/image" Target="../media/image8.wmf"/><Relationship Id="rId1" Type="http://schemas.openxmlformats.org/officeDocument/2006/relationships/control" Target="../activeX/activeX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37.xml"/><Relationship Id="rId2" Type="http://schemas.openxmlformats.org/officeDocument/2006/relationships/image" Target="../media/image9.wmf"/><Relationship Id="rId1" Type="http://schemas.openxmlformats.org/officeDocument/2006/relationships/control" Target="../activeX/activeX2.xml"/></Relationships>
</file>

<file path=ppt/slides/_rels/slide10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37.xml"/><Relationship Id="rId2" Type="http://schemas.openxmlformats.org/officeDocument/2006/relationships/image" Target="../media/image10.wmf"/><Relationship Id="rId1" Type="http://schemas.openxmlformats.org/officeDocument/2006/relationships/control" Target="../activeX/activeX3.xml"/></Relationships>
</file>

<file path=ppt/slides/_rels/slide10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37.xml"/><Relationship Id="rId2" Type="http://schemas.openxmlformats.org/officeDocument/2006/relationships/image" Target="../media/image11.wmf"/><Relationship Id="rId1" Type="http://schemas.openxmlformats.org/officeDocument/2006/relationships/control" Target="../activeX/activeX4.xml"/></Relationships>
</file>

<file path=ppt/slides/_rels/slide108.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37.xml"/><Relationship Id="rId2" Type="http://schemas.openxmlformats.org/officeDocument/2006/relationships/image" Target="../media/image12.wmf"/><Relationship Id="rId1" Type="http://schemas.openxmlformats.org/officeDocument/2006/relationships/control" Target="../activeX/activeX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slide" Target="slide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control" Target="../activeX/activeX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2.xml"/><Relationship Id="rId2" Type="http://schemas.openxmlformats.org/officeDocument/2006/relationships/image" Target="../media/image14.w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ctrTitle" idx="4294967295"/>
          </p:nvPr>
        </p:nvSpPr>
        <p:spPr>
          <a:xfrm>
            <a:off x="685800" y="990600"/>
            <a:ext cx="7772400" cy="1371600"/>
          </a:xfrm>
          <a:ln/>
        </p:spPr>
        <p:txBody>
          <a:bodyPr vert="horz" wrap="square" lIns="91440" tIns="45720" rIns="91440" bIns="45720" anchor="b"/>
          <a:lstStyle>
            <a:lvl1pPr lvl="0">
              <a:buClrTx/>
              <a:buSzTx/>
              <a:buFontTx/>
              <a:defRPr/>
            </a:lvl1pPr>
          </a:lstStyle>
          <a:p>
            <a:pPr lvl="0" algn="ctr" eaLnBrk="1" hangingPunct="1"/>
            <a:r>
              <a:rPr lang="zh-CN" altLang="en-US" sz="4800" dirty="0">
                <a:latin typeface="华文行楷" panose="02010800040101010101" pitchFamily="2" charset="-122"/>
                <a:ea typeface="华文行楷" panose="02010800040101010101" pitchFamily="2" charset="-122"/>
              </a:rPr>
              <a:t>数据库系统教程</a:t>
            </a:r>
            <a:endParaRPr lang="zh-CN" altLang="en-US" sz="4800" dirty="0">
              <a:latin typeface="华文行楷" panose="02010800040101010101" pitchFamily="2" charset="-122"/>
              <a:ea typeface="华文行楷" panose="02010800040101010101" pitchFamily="2" charset="-122"/>
            </a:endParaRPr>
          </a:p>
        </p:txBody>
      </p:sp>
      <p:sp>
        <p:nvSpPr>
          <p:cNvPr id="4099" name="Rectangle 3"/>
          <p:cNvSpPr>
            <a:spLocks noGrp="1"/>
          </p:cNvSpPr>
          <p:nvPr>
            <p:ph type="subTitle" idx="4294967295"/>
          </p:nvPr>
        </p:nvSpPr>
        <p:spPr>
          <a:xfrm>
            <a:off x="1547813" y="2852738"/>
            <a:ext cx="6192837" cy="2447925"/>
          </a:xfrm>
          <a:ln/>
        </p:spPr>
        <p:txBody>
          <a:bodyPr vert="horz" wrap="square" lIns="91440" tIns="45720" rIns="91440" bIns="45720" anchor="t"/>
          <a:lstStyle>
            <a:lvl1pPr marL="0" lvl="0" indent="0" algn="ctr">
              <a:buClr>
                <a:schemeClr val="accent2"/>
              </a:buClr>
              <a:buSzTx/>
              <a:buFont typeface="Wingdings" panose="05000000000000000000" pitchFamily="2" charset="2"/>
              <a:buNone/>
              <a:defRPr/>
            </a:lvl1pPr>
            <a:lvl2pPr marL="471805" lvl="1" indent="0" algn="ctr">
              <a:buClr>
                <a:schemeClr val="accent2"/>
              </a:buClr>
              <a:buSzTx/>
              <a:buFont typeface="Wingdings" panose="05000000000000000000" pitchFamily="2" charset="2"/>
              <a:buNone/>
              <a:defRPr/>
            </a:lvl2pPr>
            <a:lvl3pPr marL="909955" lvl="2" indent="0" algn="ctr">
              <a:buClr>
                <a:schemeClr val="accent2"/>
              </a:buClr>
              <a:buSzTx/>
              <a:buFont typeface="Wingdings" panose="05000000000000000000" pitchFamily="2" charset="2"/>
              <a:buNone/>
              <a:defRPr/>
            </a:lvl3pPr>
            <a:lvl4pPr marL="1306830" lvl="3" indent="0" algn="ctr">
              <a:buClr>
                <a:schemeClr val="accent2"/>
              </a:buClr>
              <a:buSzTx/>
              <a:buFont typeface="Wingdings" panose="05000000000000000000" pitchFamily="2" charset="2"/>
              <a:buNone/>
              <a:defRPr/>
            </a:lvl4pPr>
            <a:lvl5pPr marL="1695450" lvl="4" indent="0" algn="ctr">
              <a:buClr>
                <a:schemeClr val="accent2"/>
              </a:buClr>
              <a:buSzTx/>
              <a:buFont typeface="Wingdings" panose="05000000000000000000" pitchFamily="2" charset="2"/>
              <a:buNone/>
              <a:defRPr/>
            </a:lvl5pPr>
          </a:lstStyle>
          <a:p>
            <a:pPr lvl="0" eaLnBrk="1" hangingPunct="1"/>
            <a:endParaRPr lang="en-US" altLang="zh-CN" sz="2000" dirty="0">
              <a:solidFill>
                <a:srgbClr val="FF0000"/>
              </a:solidFill>
              <a:latin typeface="华文隶书" panose="02010800040101010101" pitchFamily="2" charset="-122"/>
              <a:ea typeface="华文隶书" panose="02010800040101010101" pitchFamily="2" charset="-122"/>
            </a:endParaRPr>
          </a:p>
          <a:p>
            <a:pPr lvl="0" eaLnBrk="1" hangingPunct="1"/>
            <a:r>
              <a:rPr lang="zh-CN" altLang="en-US" sz="4000" dirty="0">
                <a:solidFill>
                  <a:srgbClr val="FF0000"/>
                </a:solidFill>
                <a:latin typeface="华文隶书" panose="02010800040101010101" pitchFamily="2" charset="-122"/>
                <a:ea typeface="华文隶书" panose="02010800040101010101" pitchFamily="2" charset="-122"/>
              </a:rPr>
              <a:t>第</a:t>
            </a:r>
            <a:r>
              <a:rPr lang="en-US" altLang="zh-CN" sz="4000" dirty="0">
                <a:solidFill>
                  <a:srgbClr val="FF0000"/>
                </a:solidFill>
                <a:latin typeface="华文隶书" panose="02010800040101010101" pitchFamily="2" charset="-122"/>
                <a:ea typeface="华文隶书" panose="02010800040101010101" pitchFamily="2" charset="-122"/>
              </a:rPr>
              <a:t>5</a:t>
            </a:r>
            <a:r>
              <a:rPr lang="zh-CN" altLang="en-US" sz="4000" dirty="0">
                <a:solidFill>
                  <a:srgbClr val="FF0000"/>
                </a:solidFill>
                <a:latin typeface="华文隶书" panose="02010800040101010101" pitchFamily="2" charset="-122"/>
                <a:ea typeface="华文隶书" panose="02010800040101010101" pitchFamily="2" charset="-122"/>
              </a:rPr>
              <a:t>章</a:t>
            </a:r>
            <a:endParaRPr lang="en-US" altLang="zh-CN" sz="4000" dirty="0">
              <a:solidFill>
                <a:srgbClr val="FF0000"/>
              </a:solidFill>
              <a:latin typeface="华文隶书" panose="02010800040101010101" pitchFamily="2" charset="-122"/>
              <a:ea typeface="华文隶书" panose="02010800040101010101" pitchFamily="2" charset="-122"/>
            </a:endParaRPr>
          </a:p>
          <a:p>
            <a:pPr lvl="0" eaLnBrk="1" hangingPunct="1"/>
            <a:r>
              <a:rPr lang="zh-CN" altLang="zh-CN" sz="4000" dirty="0">
                <a:solidFill>
                  <a:srgbClr val="FF0000"/>
                </a:solidFill>
                <a:latin typeface="华文隶书" panose="02010800040101010101" pitchFamily="2" charset="-122"/>
                <a:ea typeface="华文隶书" panose="02010800040101010101" pitchFamily="2" charset="-122"/>
              </a:rPr>
              <a:t>数据</a:t>
            </a:r>
            <a:r>
              <a:rPr lang="zh-CN" altLang="en-US" sz="4000" dirty="0">
                <a:solidFill>
                  <a:srgbClr val="FF0000"/>
                </a:solidFill>
                <a:latin typeface="华文隶书" panose="02010800040101010101" pitchFamily="2" charset="-122"/>
                <a:ea typeface="华文隶书" panose="02010800040101010101" pitchFamily="2" charset="-122"/>
              </a:rPr>
              <a:t>操作语句</a:t>
            </a:r>
            <a:endParaRPr lang="en-US" altLang="zh-CN" sz="4000" dirty="0">
              <a:solidFill>
                <a:srgbClr val="FF0000"/>
              </a:solidFill>
              <a:latin typeface="华文隶书" panose="02010800040101010101" pitchFamily="2" charset="-122"/>
              <a:ea typeface="华文隶书" panose="02010800040101010101" pitchFamily="2" charset="-122"/>
            </a:endParaRPr>
          </a:p>
          <a:p>
            <a:pPr lvl="0" eaLnBrk="1" hangingPunct="1"/>
            <a:endParaRPr lang="en-US" altLang="zh-CN" sz="4000" dirty="0">
              <a:solidFill>
                <a:srgbClr val="FF0000"/>
              </a:solidFill>
              <a:latin typeface="华文隶书" panose="02010800040101010101" pitchFamily="2" charset="-122"/>
              <a:ea typeface="华文隶书" panose="02010800040101010101" pitchFamily="2" charset="-122"/>
            </a:endParaRPr>
          </a:p>
        </p:txBody>
      </p:sp>
      <p:sp>
        <p:nvSpPr>
          <p:cNvPr id="11268" name="灯片编号占位符 5"/>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fld>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099">
                                            <p:txEl>
                                              <p:charRg st="1" end="5"/>
                                            </p:txEl>
                                          </p:spTgt>
                                        </p:tgtEl>
                                        <p:attrNameLst>
                                          <p:attrName>style.visibility</p:attrName>
                                        </p:attrNameLst>
                                      </p:cBhvr>
                                      <p:to>
                                        <p:strVal val="visible"/>
                                      </p:to>
                                    </p:set>
                                    <p:anim calcmode="lin" valueType="num">
                                      <p:cBhvr>
                                        <p:cTn id="7" dur="1000" fill="hold"/>
                                        <p:tgtEl>
                                          <p:spTgt spid="4099">
                                            <p:txEl>
                                              <p:charRg st="1" end="5"/>
                                            </p:txEl>
                                          </p:spTgt>
                                        </p:tgtEl>
                                        <p:attrNameLst>
                                          <p:attrName>ppt_w</p:attrName>
                                        </p:attrNameLst>
                                      </p:cBhvr>
                                      <p:tavLst>
                                        <p:tav tm="0">
                                          <p:val>
                                            <p:strVal val="#ppt_w*0.70"/>
                                          </p:val>
                                        </p:tav>
                                        <p:tav tm="100000">
                                          <p:val>
                                            <p:strVal val="#ppt_w"/>
                                          </p:val>
                                        </p:tav>
                                      </p:tavLst>
                                    </p:anim>
                                    <p:anim calcmode="lin" valueType="num">
                                      <p:cBhvr>
                                        <p:cTn id="8" dur="1000" fill="hold"/>
                                        <p:tgtEl>
                                          <p:spTgt spid="4099">
                                            <p:txEl>
                                              <p:charRg st="1" end="5"/>
                                            </p:txEl>
                                          </p:spTgt>
                                        </p:tgtEl>
                                        <p:attrNameLst>
                                          <p:attrName>ppt_h</p:attrName>
                                        </p:attrNameLst>
                                      </p:cBhvr>
                                      <p:tavLst>
                                        <p:tav tm="0">
                                          <p:val>
                                            <p:strVal val="#ppt_h"/>
                                          </p:val>
                                        </p:tav>
                                        <p:tav tm="100000">
                                          <p:val>
                                            <p:strVal val="#ppt_h"/>
                                          </p:val>
                                        </p:tav>
                                      </p:tavLst>
                                    </p:anim>
                                    <p:animEffect transition="in" filter="fade">
                                      <p:cBhvr>
                                        <p:cTn id="9" dur="1000"/>
                                        <p:tgtEl>
                                          <p:spTgt spid="4099">
                                            <p:txEl>
                                              <p:charRg st="1" end="5"/>
                                            </p:txEl>
                                          </p:spTgt>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4099">
                                            <p:txEl>
                                              <p:charRg st="5" end="12"/>
                                            </p:txEl>
                                          </p:spTgt>
                                        </p:tgtEl>
                                        <p:attrNameLst>
                                          <p:attrName>style.visibility</p:attrName>
                                        </p:attrNameLst>
                                      </p:cBhvr>
                                      <p:to>
                                        <p:strVal val="visible"/>
                                      </p:to>
                                    </p:set>
                                    <p:anim calcmode="lin" valueType="num">
                                      <p:cBhvr>
                                        <p:cTn id="13" dur="1000" fill="hold"/>
                                        <p:tgtEl>
                                          <p:spTgt spid="4099">
                                            <p:txEl>
                                              <p:charRg st="5" end="12"/>
                                            </p:txEl>
                                          </p:spTgt>
                                        </p:tgtEl>
                                        <p:attrNameLst>
                                          <p:attrName>ppt_w</p:attrName>
                                        </p:attrNameLst>
                                      </p:cBhvr>
                                      <p:tavLst>
                                        <p:tav tm="0">
                                          <p:val>
                                            <p:strVal val="#ppt_w*0.70"/>
                                          </p:val>
                                        </p:tav>
                                        <p:tav tm="100000">
                                          <p:val>
                                            <p:strVal val="#ppt_w"/>
                                          </p:val>
                                        </p:tav>
                                      </p:tavLst>
                                    </p:anim>
                                    <p:anim calcmode="lin" valueType="num">
                                      <p:cBhvr>
                                        <p:cTn id="14" dur="1000" fill="hold"/>
                                        <p:tgtEl>
                                          <p:spTgt spid="4099">
                                            <p:txEl>
                                              <p:charRg st="5" end="12"/>
                                            </p:txEl>
                                          </p:spTgt>
                                        </p:tgtEl>
                                        <p:attrNameLst>
                                          <p:attrName>ppt_h</p:attrName>
                                        </p:attrNameLst>
                                      </p:cBhvr>
                                      <p:tavLst>
                                        <p:tav tm="0">
                                          <p:val>
                                            <p:strVal val="#ppt_h"/>
                                          </p:val>
                                        </p:tav>
                                        <p:tav tm="100000">
                                          <p:val>
                                            <p:strVal val="#ppt_h"/>
                                          </p:val>
                                        </p:tav>
                                      </p:tavLst>
                                    </p:anim>
                                    <p:animEffect transition="in" filter="fade">
                                      <p:cBhvr>
                                        <p:cTn id="15" dur="1000"/>
                                        <p:tgtEl>
                                          <p:spTgt spid="4099">
                                            <p:txEl>
                                              <p:charRg st="5"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a:ln/>
        </p:spPr>
        <p:txBody>
          <a:bodyPr vert="horz" wrap="square" lIns="91440" tIns="45720" rIns="91440" bIns="45720" anchor="b"/>
          <a:p>
            <a:pPr>
              <a:buNone/>
            </a:pPr>
            <a:r>
              <a:rPr lang="zh-CN" altLang="zh-CN" dirty="0">
                <a:solidFill>
                  <a:srgbClr val="0000FF"/>
                </a:solidFill>
                <a:latin typeface="楷体_GB2312"/>
                <a:ea typeface="楷体_GB2312"/>
                <a:cs typeface="+mj-cs"/>
              </a:rPr>
              <a:t>查询经过计算的列</a:t>
            </a:r>
            <a:endParaRPr lang="zh-CN" altLang="en-US" dirty="0">
              <a:solidFill>
                <a:srgbClr val="0000FF"/>
              </a:solidFill>
              <a:latin typeface="楷体_GB2312"/>
              <a:ea typeface="楷体_GB2312"/>
              <a:cs typeface="+mj-cs"/>
            </a:endParaRPr>
          </a:p>
        </p:txBody>
      </p:sp>
      <p:sp>
        <p:nvSpPr>
          <p:cNvPr id="22531" name="内容占位符 2"/>
          <p:cNvSpPr>
            <a:spLocks noGrp="1"/>
          </p:cNvSpPr>
          <p:nvPr>
            <p:ph idx="1"/>
          </p:nvPr>
        </p:nvSpPr>
        <p:spPr>
          <a:xfrm>
            <a:off x="566738" y="1414463"/>
            <a:ext cx="8108950" cy="4678362"/>
          </a:xfrm>
          <a:ln/>
        </p:spPr>
        <p:txBody>
          <a:bodyPr vert="horz" wrap="square" lIns="91440" tIns="45720" rIns="91440" bIns="45720" anchor="t"/>
          <a:p>
            <a:pPr/>
            <a:r>
              <a:rPr lang="en-US" altLang="zh-CN" sz="3200" dirty="0">
                <a:latin typeface="仿宋_GB2312"/>
                <a:ea typeface="仿宋_GB2312"/>
                <a:cs typeface="+mn-cs"/>
              </a:rPr>
              <a:t>SELECT</a:t>
            </a:r>
            <a:r>
              <a:rPr lang="zh-CN" altLang="zh-CN" sz="3200" dirty="0">
                <a:latin typeface="仿宋_GB2312"/>
                <a:ea typeface="仿宋_GB2312"/>
                <a:cs typeface="+mn-cs"/>
              </a:rPr>
              <a:t>子句中的</a:t>
            </a:r>
            <a:r>
              <a:rPr lang="en-US" altLang="zh-CN" sz="3200" dirty="0">
                <a:latin typeface="仿宋_GB2312"/>
                <a:ea typeface="仿宋_GB2312"/>
                <a:cs typeface="+mn-cs"/>
              </a:rPr>
              <a:t>&lt;</a:t>
            </a:r>
            <a:r>
              <a:rPr lang="zh-CN" altLang="zh-CN" sz="3200" dirty="0">
                <a:latin typeface="仿宋_GB2312"/>
                <a:ea typeface="仿宋_GB2312"/>
                <a:cs typeface="+mn-cs"/>
              </a:rPr>
              <a:t>目标列名序列</a:t>
            </a:r>
            <a:r>
              <a:rPr lang="en-US" altLang="zh-CN" sz="3200" dirty="0">
                <a:latin typeface="仿宋_GB2312"/>
                <a:ea typeface="仿宋_GB2312"/>
                <a:cs typeface="+mn-cs"/>
              </a:rPr>
              <a:t>&gt;</a:t>
            </a:r>
            <a:r>
              <a:rPr lang="zh-CN" altLang="zh-CN" sz="3200" dirty="0">
                <a:latin typeface="仿宋_GB2312"/>
                <a:ea typeface="仿宋_GB2312"/>
                <a:cs typeface="+mn-cs"/>
              </a:rPr>
              <a:t>可以是表中存在的属性列，也可以是表达式、常量或者函数。</a:t>
            </a:r>
            <a:endParaRPr lang="zh-CN" altLang="zh-CN" sz="3200" dirty="0">
              <a:latin typeface="仿宋_GB2312"/>
              <a:ea typeface="仿宋_GB2312"/>
              <a:cs typeface="+mn-cs"/>
            </a:endParaRPr>
          </a:p>
          <a:p>
            <a:pPr/>
            <a:r>
              <a:rPr lang="zh-CN" altLang="zh-CN" sz="3200" dirty="0">
                <a:latin typeface="仿宋_GB2312"/>
                <a:ea typeface="仿宋_GB2312"/>
                <a:cs typeface="+mn-cs"/>
              </a:rPr>
              <a:t>例</a:t>
            </a:r>
            <a:r>
              <a:rPr lang="en-US" altLang="zh-CN" sz="3200" dirty="0">
                <a:latin typeface="仿宋_GB2312"/>
                <a:ea typeface="仿宋_GB2312"/>
                <a:cs typeface="+mn-cs"/>
              </a:rPr>
              <a:t>4 </a:t>
            </a:r>
            <a:r>
              <a:rPr lang="zh-CN" altLang="zh-CN" sz="3200" dirty="0">
                <a:latin typeface="仿宋_GB2312"/>
                <a:ea typeface="仿宋_GB2312"/>
                <a:cs typeface="+mn-cs"/>
              </a:rPr>
              <a:t>查询全体学生的姓名及其出生年份。</a:t>
            </a:r>
            <a:endParaRPr lang="zh-CN" altLang="zh-CN" sz="3200" dirty="0">
              <a:latin typeface="仿宋_GB2312"/>
              <a:ea typeface="仿宋_GB2312"/>
              <a:cs typeface="+mn-cs"/>
            </a:endParaRPr>
          </a:p>
          <a:p>
            <a:pPr>
              <a:buNone/>
            </a:pPr>
            <a:r>
              <a:rPr lang="en-US" altLang="zh-CN" sz="3200" dirty="0">
                <a:solidFill>
                  <a:srgbClr val="FF0000"/>
                </a:solidFill>
                <a:latin typeface="仿宋_GB2312"/>
                <a:ea typeface="仿宋_GB2312"/>
                <a:cs typeface="+mn-cs"/>
              </a:rPr>
              <a:t>  SELECT Sname, 2014 - Sage </a:t>
            </a:r>
            <a:endParaRPr lang="en-US" altLang="zh-CN" sz="3200" dirty="0">
              <a:solidFill>
                <a:srgbClr val="FF0000"/>
              </a:solidFill>
              <a:latin typeface="仿宋_GB2312"/>
              <a:ea typeface="仿宋_GB2312"/>
              <a:cs typeface="+mn-cs"/>
            </a:endParaRPr>
          </a:p>
          <a:p>
            <a:pPr>
              <a:buNone/>
            </a:pPr>
            <a:r>
              <a:rPr lang="en-US" altLang="zh-CN" sz="3200" dirty="0">
                <a:solidFill>
                  <a:srgbClr val="FF0000"/>
                </a:solidFill>
                <a:latin typeface="仿宋_GB2312"/>
                <a:ea typeface="仿宋_GB2312"/>
                <a:cs typeface="+mn-cs"/>
              </a:rPr>
              <a:t>    FROM Student</a:t>
            </a:r>
            <a:endParaRPr lang="zh-CN" altLang="en-US" sz="3200" dirty="0">
              <a:solidFill>
                <a:srgbClr val="FF0000"/>
              </a:solidFill>
              <a:latin typeface="仿宋_GB2312"/>
              <a:ea typeface="仿宋_GB2312"/>
              <a:cs typeface="+mn-cs"/>
            </a:endParaRPr>
          </a:p>
        </p:txBody>
      </p:sp>
      <p:sp>
        <p:nvSpPr>
          <p:cNvPr id="2253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253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标题 1"/>
          <p:cNvSpPr>
            <a:spLocks noGrp="1"/>
          </p:cNvSpPr>
          <p:nvPr>
            <p:ph type="title"/>
          </p:nvPr>
        </p:nvSpPr>
        <p:spPr>
          <a:ln/>
        </p:spPr>
        <p:txBody>
          <a:bodyPr vert="horz" wrap="square" lIns="91440" tIns="45720" rIns="91440" bIns="45720" anchor="b"/>
          <a:p>
            <a:pPr>
              <a:buNone/>
            </a:pPr>
            <a:r>
              <a:rPr lang="en-US" altLang="zh-CN" dirty="0">
                <a:solidFill>
                  <a:srgbClr val="0039AC"/>
                </a:solidFill>
                <a:latin typeface="楷体_GB2312"/>
                <a:ea typeface="楷体_GB2312"/>
                <a:cs typeface="+mj-cs"/>
              </a:rPr>
              <a:t>1. </a:t>
            </a:r>
            <a:r>
              <a:rPr lang="zh-CN" altLang="zh-CN" dirty="0">
                <a:solidFill>
                  <a:srgbClr val="0039AC"/>
                </a:solidFill>
                <a:latin typeface="楷体_GB2312"/>
                <a:ea typeface="楷体_GB2312"/>
                <a:cs typeface="+mj-cs"/>
              </a:rPr>
              <a:t>简单</a:t>
            </a:r>
            <a:r>
              <a:rPr lang="en-US" altLang="zh-CN" dirty="0">
                <a:solidFill>
                  <a:srgbClr val="0039AC"/>
                </a:solidFill>
                <a:latin typeface="楷体_GB2312"/>
                <a:ea typeface="楷体_GB2312"/>
                <a:cs typeface="+mj-cs"/>
              </a:rPr>
              <a:t>CASE</a:t>
            </a:r>
            <a:r>
              <a:rPr lang="zh-CN" altLang="en-US" dirty="0">
                <a:solidFill>
                  <a:srgbClr val="0039AC"/>
                </a:solidFill>
                <a:latin typeface="楷体_GB2312"/>
                <a:ea typeface="楷体_GB2312"/>
                <a:cs typeface="+mj-cs"/>
              </a:rPr>
              <a:t>表达式</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xfrm>
            <a:off x="566738" y="1414463"/>
            <a:ext cx="8108950" cy="4678362"/>
          </a:xfrm>
          <a:ln/>
        </p:spPr>
        <p:txBody>
          <a:bodyPr vert="horz" wrap="square" lIns="91440" tIns="45720" rIns="91440" bIns="45720" anchor="t"/>
          <a:p>
            <a:pPr>
              <a:spcBef>
                <a:spcPts val="300"/>
              </a:spcBef>
              <a:buNone/>
            </a:pPr>
            <a:r>
              <a:rPr lang="en-US" altLang="zh-CN" sz="3400" dirty="0">
                <a:solidFill>
                  <a:srgbClr val="FF0000"/>
                </a:solidFill>
                <a:latin typeface="仿宋_GB2312"/>
                <a:ea typeface="仿宋_GB2312"/>
                <a:cs typeface="+mn-cs"/>
              </a:rPr>
              <a:t>CASE </a:t>
            </a:r>
            <a:r>
              <a:rPr lang="zh-CN" altLang="zh-CN" sz="3400" dirty="0">
                <a:solidFill>
                  <a:srgbClr val="FF0000"/>
                </a:solidFill>
                <a:latin typeface="仿宋_GB2312"/>
                <a:ea typeface="仿宋_GB2312"/>
                <a:cs typeface="+mn-cs"/>
              </a:rPr>
              <a:t>测试表达式</a:t>
            </a:r>
            <a:endParaRPr lang="zh-CN" altLang="zh-CN" sz="3400" dirty="0">
              <a:solidFill>
                <a:srgbClr val="FF0000"/>
              </a:solidFill>
              <a:latin typeface="仿宋_GB2312"/>
              <a:ea typeface="仿宋_GB2312"/>
              <a:cs typeface="+mn-cs"/>
            </a:endParaRPr>
          </a:p>
          <a:p>
            <a:pPr>
              <a:spcBef>
                <a:spcPts val="300"/>
              </a:spcBef>
              <a:buNone/>
            </a:pPr>
            <a:r>
              <a:rPr lang="en-US" altLang="zh-CN" sz="3400" dirty="0">
                <a:solidFill>
                  <a:srgbClr val="FF0000"/>
                </a:solidFill>
                <a:latin typeface="仿宋_GB2312"/>
                <a:ea typeface="仿宋_GB2312"/>
                <a:cs typeface="+mn-cs"/>
              </a:rPr>
              <a:t>  WHEN </a:t>
            </a:r>
            <a:r>
              <a:rPr lang="zh-CN" altLang="zh-CN" sz="3400" dirty="0">
                <a:solidFill>
                  <a:srgbClr val="FF0000"/>
                </a:solidFill>
                <a:latin typeface="仿宋_GB2312"/>
                <a:ea typeface="仿宋_GB2312"/>
                <a:cs typeface="+mn-cs"/>
              </a:rPr>
              <a:t>简单表达式</a:t>
            </a:r>
            <a:r>
              <a:rPr lang="en-US" altLang="zh-CN" sz="3400" dirty="0">
                <a:solidFill>
                  <a:srgbClr val="FF0000"/>
                </a:solidFill>
                <a:latin typeface="仿宋_GB2312"/>
                <a:ea typeface="仿宋_GB2312"/>
                <a:cs typeface="+mn-cs"/>
              </a:rPr>
              <a:t>1</a:t>
            </a:r>
            <a:r>
              <a:rPr lang="en-US" altLang="zh-CN" sz="3400" i="1" dirty="0">
                <a:solidFill>
                  <a:srgbClr val="FF0000"/>
                </a:solidFill>
                <a:latin typeface="仿宋_GB2312"/>
                <a:ea typeface="仿宋_GB2312"/>
                <a:cs typeface="+mn-cs"/>
              </a:rPr>
              <a:t> </a:t>
            </a:r>
            <a:r>
              <a:rPr lang="en-US" altLang="zh-CN" sz="3400" dirty="0">
                <a:solidFill>
                  <a:srgbClr val="FF0000"/>
                </a:solidFill>
                <a:latin typeface="仿宋_GB2312"/>
                <a:ea typeface="仿宋_GB2312"/>
                <a:cs typeface="+mn-cs"/>
              </a:rPr>
              <a:t>THEN </a:t>
            </a:r>
            <a:r>
              <a:rPr lang="zh-CN" altLang="zh-CN" sz="3400" dirty="0">
                <a:solidFill>
                  <a:srgbClr val="FF0000"/>
                </a:solidFill>
                <a:latin typeface="仿宋_GB2312"/>
                <a:ea typeface="仿宋_GB2312"/>
                <a:cs typeface="+mn-cs"/>
              </a:rPr>
              <a:t>结果表达式</a:t>
            </a:r>
            <a:r>
              <a:rPr lang="en-US" altLang="zh-CN" sz="3400" dirty="0">
                <a:solidFill>
                  <a:srgbClr val="FF0000"/>
                </a:solidFill>
                <a:latin typeface="仿宋_GB2312"/>
                <a:ea typeface="仿宋_GB2312"/>
                <a:cs typeface="+mn-cs"/>
              </a:rPr>
              <a:t>1</a:t>
            </a:r>
            <a:endParaRPr lang="zh-CN" altLang="zh-CN" sz="3400" dirty="0">
              <a:solidFill>
                <a:srgbClr val="FF0000"/>
              </a:solidFill>
              <a:latin typeface="仿宋_GB2312"/>
              <a:ea typeface="仿宋_GB2312"/>
              <a:cs typeface="+mn-cs"/>
            </a:endParaRPr>
          </a:p>
          <a:p>
            <a:pPr>
              <a:spcBef>
                <a:spcPts val="300"/>
              </a:spcBef>
              <a:buNone/>
            </a:pPr>
            <a:r>
              <a:rPr lang="en-US" altLang="zh-CN" sz="3400" dirty="0">
                <a:solidFill>
                  <a:srgbClr val="FF0000"/>
                </a:solidFill>
                <a:latin typeface="仿宋_GB2312"/>
                <a:ea typeface="仿宋_GB2312"/>
                <a:cs typeface="+mn-cs"/>
              </a:rPr>
              <a:t>  WHEN </a:t>
            </a:r>
            <a:r>
              <a:rPr lang="zh-CN" altLang="zh-CN" sz="3400" dirty="0">
                <a:solidFill>
                  <a:srgbClr val="FF0000"/>
                </a:solidFill>
                <a:latin typeface="仿宋_GB2312"/>
                <a:ea typeface="仿宋_GB2312"/>
                <a:cs typeface="+mn-cs"/>
              </a:rPr>
              <a:t>简单表达式</a:t>
            </a:r>
            <a:r>
              <a:rPr lang="en-US" altLang="zh-CN" sz="3400" dirty="0">
                <a:solidFill>
                  <a:srgbClr val="FF0000"/>
                </a:solidFill>
                <a:latin typeface="仿宋_GB2312"/>
                <a:ea typeface="仿宋_GB2312"/>
                <a:cs typeface="+mn-cs"/>
              </a:rPr>
              <a:t>2</a:t>
            </a:r>
            <a:r>
              <a:rPr lang="en-US" altLang="zh-CN" sz="3400" i="1" dirty="0">
                <a:solidFill>
                  <a:srgbClr val="FF0000"/>
                </a:solidFill>
                <a:latin typeface="仿宋_GB2312"/>
                <a:ea typeface="仿宋_GB2312"/>
                <a:cs typeface="+mn-cs"/>
              </a:rPr>
              <a:t> </a:t>
            </a:r>
            <a:r>
              <a:rPr lang="en-US" altLang="zh-CN" sz="3400" dirty="0">
                <a:solidFill>
                  <a:srgbClr val="FF0000"/>
                </a:solidFill>
                <a:latin typeface="仿宋_GB2312"/>
                <a:ea typeface="仿宋_GB2312"/>
                <a:cs typeface="+mn-cs"/>
              </a:rPr>
              <a:t>THEN </a:t>
            </a:r>
            <a:r>
              <a:rPr lang="zh-CN" altLang="zh-CN" sz="3400" dirty="0">
                <a:solidFill>
                  <a:srgbClr val="FF0000"/>
                </a:solidFill>
                <a:latin typeface="仿宋_GB2312"/>
                <a:ea typeface="仿宋_GB2312"/>
                <a:cs typeface="+mn-cs"/>
              </a:rPr>
              <a:t>结果表达式</a:t>
            </a:r>
            <a:r>
              <a:rPr lang="en-US" altLang="zh-CN" sz="3400" dirty="0">
                <a:solidFill>
                  <a:srgbClr val="FF0000"/>
                </a:solidFill>
                <a:latin typeface="仿宋_GB2312"/>
                <a:ea typeface="仿宋_GB2312"/>
                <a:cs typeface="+mn-cs"/>
              </a:rPr>
              <a:t>2</a:t>
            </a:r>
            <a:endParaRPr lang="zh-CN" altLang="zh-CN" sz="3400" dirty="0">
              <a:solidFill>
                <a:srgbClr val="FF0000"/>
              </a:solidFill>
              <a:latin typeface="仿宋_GB2312"/>
              <a:ea typeface="仿宋_GB2312"/>
              <a:cs typeface="+mn-cs"/>
            </a:endParaRPr>
          </a:p>
          <a:p>
            <a:pPr>
              <a:spcBef>
                <a:spcPts val="300"/>
              </a:spcBef>
              <a:buNone/>
            </a:pPr>
            <a:r>
              <a:rPr lang="en-US" altLang="zh-CN" sz="3400" dirty="0">
                <a:solidFill>
                  <a:srgbClr val="FF0000"/>
                </a:solidFill>
                <a:latin typeface="仿宋_GB2312"/>
                <a:ea typeface="仿宋_GB2312"/>
                <a:cs typeface="+mn-cs"/>
              </a:rPr>
              <a:t>  …</a:t>
            </a:r>
            <a:endParaRPr lang="zh-CN" altLang="zh-CN" sz="3400" dirty="0">
              <a:solidFill>
                <a:srgbClr val="FF0000"/>
              </a:solidFill>
              <a:latin typeface="仿宋_GB2312"/>
              <a:ea typeface="仿宋_GB2312"/>
              <a:cs typeface="+mn-cs"/>
            </a:endParaRPr>
          </a:p>
          <a:p>
            <a:pPr>
              <a:spcBef>
                <a:spcPts val="300"/>
              </a:spcBef>
              <a:buNone/>
            </a:pPr>
            <a:r>
              <a:rPr lang="en-US" altLang="zh-CN" sz="3400" dirty="0">
                <a:solidFill>
                  <a:srgbClr val="FF0000"/>
                </a:solidFill>
                <a:latin typeface="仿宋_GB2312"/>
                <a:ea typeface="仿宋_GB2312"/>
                <a:cs typeface="+mn-cs"/>
              </a:rPr>
              <a:t>  WHEN </a:t>
            </a:r>
            <a:r>
              <a:rPr lang="zh-CN" altLang="zh-CN" sz="3400" dirty="0">
                <a:solidFill>
                  <a:srgbClr val="FF0000"/>
                </a:solidFill>
                <a:latin typeface="仿宋_GB2312"/>
                <a:ea typeface="仿宋_GB2312"/>
                <a:cs typeface="+mn-cs"/>
              </a:rPr>
              <a:t>简单表达式</a:t>
            </a:r>
            <a:r>
              <a:rPr lang="en-US" altLang="zh-CN" sz="3400" dirty="0">
                <a:solidFill>
                  <a:srgbClr val="FF0000"/>
                </a:solidFill>
                <a:latin typeface="仿宋_GB2312"/>
                <a:ea typeface="仿宋_GB2312"/>
                <a:cs typeface="+mn-cs"/>
              </a:rPr>
              <a:t>n</a:t>
            </a:r>
            <a:r>
              <a:rPr lang="en-US" altLang="zh-CN" sz="3400" i="1" dirty="0">
                <a:solidFill>
                  <a:srgbClr val="FF0000"/>
                </a:solidFill>
                <a:latin typeface="仿宋_GB2312"/>
                <a:ea typeface="仿宋_GB2312"/>
                <a:cs typeface="+mn-cs"/>
              </a:rPr>
              <a:t> </a:t>
            </a:r>
            <a:r>
              <a:rPr lang="en-US" altLang="zh-CN" sz="3400" dirty="0">
                <a:solidFill>
                  <a:srgbClr val="FF0000"/>
                </a:solidFill>
                <a:latin typeface="仿宋_GB2312"/>
                <a:ea typeface="仿宋_GB2312"/>
                <a:cs typeface="+mn-cs"/>
              </a:rPr>
              <a:t>THEN </a:t>
            </a:r>
            <a:r>
              <a:rPr lang="zh-CN" altLang="zh-CN" sz="3400" dirty="0">
                <a:solidFill>
                  <a:srgbClr val="FF0000"/>
                </a:solidFill>
                <a:latin typeface="仿宋_GB2312"/>
                <a:ea typeface="仿宋_GB2312"/>
                <a:cs typeface="+mn-cs"/>
              </a:rPr>
              <a:t>结果表达式</a:t>
            </a:r>
            <a:r>
              <a:rPr lang="en-US" altLang="zh-CN" sz="3400" dirty="0">
                <a:solidFill>
                  <a:srgbClr val="FF0000"/>
                </a:solidFill>
                <a:latin typeface="仿宋_GB2312"/>
                <a:ea typeface="仿宋_GB2312"/>
                <a:cs typeface="+mn-cs"/>
              </a:rPr>
              <a:t>n</a:t>
            </a:r>
            <a:endParaRPr lang="zh-CN" altLang="zh-CN" sz="3400" dirty="0">
              <a:solidFill>
                <a:srgbClr val="FF0000"/>
              </a:solidFill>
              <a:latin typeface="仿宋_GB2312"/>
              <a:ea typeface="仿宋_GB2312"/>
              <a:cs typeface="+mn-cs"/>
            </a:endParaRPr>
          </a:p>
          <a:p>
            <a:pPr>
              <a:spcBef>
                <a:spcPts val="300"/>
              </a:spcBef>
              <a:buNone/>
            </a:pPr>
            <a:r>
              <a:rPr lang="en-US" altLang="zh-CN" sz="3400" dirty="0">
                <a:solidFill>
                  <a:srgbClr val="FF0000"/>
                </a:solidFill>
                <a:latin typeface="仿宋_GB2312"/>
                <a:ea typeface="仿宋_GB2312"/>
                <a:cs typeface="+mn-cs"/>
              </a:rPr>
              <a:t>  [ ELSE </a:t>
            </a:r>
            <a:r>
              <a:rPr lang="zh-CN" altLang="zh-CN" sz="3400" dirty="0">
                <a:solidFill>
                  <a:srgbClr val="FF0000"/>
                </a:solidFill>
                <a:latin typeface="仿宋_GB2312"/>
                <a:ea typeface="仿宋_GB2312"/>
                <a:cs typeface="+mn-cs"/>
              </a:rPr>
              <a:t>结果表达式</a:t>
            </a:r>
            <a:r>
              <a:rPr lang="en-US" altLang="zh-CN" sz="3400" dirty="0">
                <a:solidFill>
                  <a:srgbClr val="FF0000"/>
                </a:solidFill>
                <a:latin typeface="仿宋_GB2312"/>
                <a:ea typeface="仿宋_GB2312"/>
                <a:cs typeface="+mn-cs"/>
              </a:rPr>
              <a:t>n+1 ]</a:t>
            </a:r>
            <a:endParaRPr lang="zh-CN" altLang="zh-CN" sz="3400" dirty="0">
              <a:solidFill>
                <a:srgbClr val="FF0000"/>
              </a:solidFill>
              <a:latin typeface="仿宋_GB2312"/>
              <a:ea typeface="仿宋_GB2312"/>
              <a:cs typeface="+mn-cs"/>
            </a:endParaRPr>
          </a:p>
          <a:p>
            <a:pPr>
              <a:spcBef>
                <a:spcPts val="300"/>
              </a:spcBef>
              <a:buNone/>
            </a:pPr>
            <a:r>
              <a:rPr lang="en-US" altLang="zh-CN" sz="3400" dirty="0">
                <a:solidFill>
                  <a:srgbClr val="FF0000"/>
                </a:solidFill>
                <a:latin typeface="仿宋_GB2312"/>
                <a:ea typeface="仿宋_GB2312"/>
                <a:cs typeface="+mn-cs"/>
              </a:rPr>
              <a:t>END</a:t>
            </a:r>
            <a:endParaRPr lang="zh-CN" altLang="en-US" sz="3400" dirty="0">
              <a:solidFill>
                <a:srgbClr val="FF0000"/>
              </a:solidFill>
              <a:latin typeface="仿宋_GB2312"/>
              <a:ea typeface="仿宋_GB2312"/>
              <a:cs typeface="+mn-cs"/>
            </a:endParaRPr>
          </a:p>
        </p:txBody>
      </p:sp>
      <p:sp>
        <p:nvSpPr>
          <p:cNvPr id="11469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1469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charRg st="0" end="11"/>
                                            </p:txEl>
                                          </p:spTgt>
                                        </p:tgtEl>
                                        <p:attrNameLst>
                                          <p:attrName>style.visibility</p:attrName>
                                        </p:attrNameLst>
                                      </p:cBhvr>
                                      <p:to>
                                        <p:strVal val="visible"/>
                                      </p:to>
                                    </p:set>
                                    <p:animEffect transition="in" filter="blinds(horizontal)">
                                      <p:cBhvr>
                                        <p:cTn id="7" dur="500"/>
                                        <p:tgtEl>
                                          <p:spTgt spid="3">
                                            <p:txEl>
                                              <p:charRg st="0" end="11"/>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charRg st="11" end="37"/>
                                            </p:txEl>
                                          </p:spTgt>
                                        </p:tgtEl>
                                        <p:attrNameLst>
                                          <p:attrName>style.visibility</p:attrName>
                                        </p:attrNameLst>
                                      </p:cBhvr>
                                      <p:to>
                                        <p:strVal val="visible"/>
                                      </p:to>
                                    </p:set>
                                    <p:animEffect transition="in" filter="blinds(horizontal)">
                                      <p:cBhvr>
                                        <p:cTn id="11" dur="500"/>
                                        <p:tgtEl>
                                          <p:spTgt spid="3">
                                            <p:txEl>
                                              <p:charRg st="11" end="37"/>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charRg st="37" end="63"/>
                                            </p:txEl>
                                          </p:spTgt>
                                        </p:tgtEl>
                                        <p:attrNameLst>
                                          <p:attrName>style.visibility</p:attrName>
                                        </p:attrNameLst>
                                      </p:cBhvr>
                                      <p:to>
                                        <p:strVal val="visible"/>
                                      </p:to>
                                    </p:set>
                                    <p:animEffect transition="in" filter="blinds(horizontal)">
                                      <p:cBhvr>
                                        <p:cTn id="15" dur="500"/>
                                        <p:tgtEl>
                                          <p:spTgt spid="3">
                                            <p:txEl>
                                              <p:charRg st="37" end="63"/>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charRg st="63" end="67"/>
                                            </p:txEl>
                                          </p:spTgt>
                                        </p:tgtEl>
                                        <p:attrNameLst>
                                          <p:attrName>style.visibility</p:attrName>
                                        </p:attrNameLst>
                                      </p:cBhvr>
                                      <p:to>
                                        <p:strVal val="visible"/>
                                      </p:to>
                                    </p:set>
                                    <p:animEffect transition="in" filter="blinds(horizontal)">
                                      <p:cBhvr>
                                        <p:cTn id="19" dur="500"/>
                                        <p:tgtEl>
                                          <p:spTgt spid="3">
                                            <p:txEl>
                                              <p:charRg st="63" end="67"/>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charRg st="67" end="93"/>
                                            </p:txEl>
                                          </p:spTgt>
                                        </p:tgtEl>
                                        <p:attrNameLst>
                                          <p:attrName>style.visibility</p:attrName>
                                        </p:attrNameLst>
                                      </p:cBhvr>
                                      <p:to>
                                        <p:strVal val="visible"/>
                                      </p:to>
                                    </p:set>
                                    <p:animEffect transition="in" filter="blinds(horizontal)">
                                      <p:cBhvr>
                                        <p:cTn id="23" dur="500"/>
                                        <p:tgtEl>
                                          <p:spTgt spid="3">
                                            <p:txEl>
                                              <p:charRg st="67" end="93"/>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charRg st="93" end="113"/>
                                            </p:txEl>
                                          </p:spTgt>
                                        </p:tgtEl>
                                        <p:attrNameLst>
                                          <p:attrName>style.visibility</p:attrName>
                                        </p:attrNameLst>
                                      </p:cBhvr>
                                      <p:to>
                                        <p:strVal val="visible"/>
                                      </p:to>
                                    </p:set>
                                    <p:animEffect transition="in" filter="blinds(horizontal)">
                                      <p:cBhvr>
                                        <p:cTn id="27" dur="500"/>
                                        <p:tgtEl>
                                          <p:spTgt spid="3">
                                            <p:txEl>
                                              <p:charRg st="93" end="113"/>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charRg st="113" end="117"/>
                                            </p:txEl>
                                          </p:spTgt>
                                        </p:tgtEl>
                                        <p:attrNameLst>
                                          <p:attrName>style.visibility</p:attrName>
                                        </p:attrNameLst>
                                      </p:cBhvr>
                                      <p:to>
                                        <p:strVal val="visible"/>
                                      </p:to>
                                    </p:set>
                                    <p:animEffect transition="in" filter="blinds(horizontal)">
                                      <p:cBhvr>
                                        <p:cTn id="31" dur="500"/>
                                        <p:tgtEl>
                                          <p:spTgt spid="3">
                                            <p:txEl>
                                              <p:charRg st="113" end="1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标题 1"/>
          <p:cNvSpPr>
            <a:spLocks noGrp="1"/>
          </p:cNvSpPr>
          <p:nvPr>
            <p:ph type="title"/>
          </p:nvPr>
        </p:nvSpPr>
        <p:spPr>
          <a:ln/>
        </p:spPr>
        <p:txBody>
          <a:bodyPr vert="horz" wrap="square" lIns="91440" tIns="45720" rIns="91440" bIns="45720" anchor="b"/>
          <a:p>
            <a:pPr>
              <a:buNone/>
            </a:pPr>
            <a:r>
              <a:rPr lang="zh-CN" altLang="zh-CN" dirty="0">
                <a:solidFill>
                  <a:srgbClr val="0039AC"/>
                </a:solidFill>
                <a:latin typeface="楷体_GB2312"/>
                <a:ea typeface="楷体_GB2312"/>
                <a:cs typeface="+mj-cs"/>
              </a:rPr>
              <a:t>执行过程</a:t>
            </a:r>
            <a:endParaRPr lang="zh-CN" altLang="en-US" dirty="0">
              <a:solidFill>
                <a:srgbClr val="0039AC"/>
              </a:solidFill>
              <a:latin typeface="楷体_GB2312"/>
              <a:ea typeface="楷体_GB2312"/>
              <a:cs typeface="+mj-cs"/>
            </a:endParaRPr>
          </a:p>
        </p:txBody>
      </p:sp>
      <p:sp>
        <p:nvSpPr>
          <p:cNvPr id="115715" name="内容占位符 2"/>
          <p:cNvSpPr>
            <a:spLocks noGrp="1"/>
          </p:cNvSpPr>
          <p:nvPr>
            <p:ph idx="1"/>
          </p:nvPr>
        </p:nvSpPr>
        <p:spPr>
          <a:xfrm>
            <a:off x="468313" y="1268413"/>
            <a:ext cx="8280400" cy="4897437"/>
          </a:xfrm>
          <a:ln/>
        </p:spPr>
        <p:txBody>
          <a:bodyPr vert="horz" wrap="square" lIns="91440" tIns="45720" rIns="91440" bIns="45720" anchor="t"/>
          <a:p>
            <a:pPr>
              <a:spcBef>
                <a:spcPts val="600"/>
              </a:spcBef>
            </a:pPr>
            <a:r>
              <a:rPr lang="zh-CN" altLang="zh-CN" sz="3000" dirty="0">
                <a:latin typeface="仿宋_GB2312"/>
                <a:ea typeface="仿宋_GB2312"/>
                <a:cs typeface="+mn-cs"/>
              </a:rPr>
              <a:t>计算测试表达式，然后按从上到下的书写顺序将测试表达式的值与每个</a:t>
            </a:r>
            <a:r>
              <a:rPr lang="en-US" altLang="zh-CN" sz="3000" dirty="0">
                <a:latin typeface="仿宋_GB2312"/>
                <a:ea typeface="仿宋_GB2312"/>
                <a:cs typeface="+mn-cs"/>
              </a:rPr>
              <a:t>WHEN</a:t>
            </a:r>
            <a:r>
              <a:rPr lang="zh-CN" altLang="zh-CN" sz="3000" dirty="0">
                <a:latin typeface="仿宋_GB2312"/>
                <a:ea typeface="仿宋_GB2312"/>
                <a:cs typeface="+mn-cs"/>
              </a:rPr>
              <a:t>子句的简单表达式进行比较。</a:t>
            </a:r>
            <a:endParaRPr lang="zh-CN" altLang="zh-CN" sz="3000" dirty="0">
              <a:latin typeface="仿宋_GB2312"/>
              <a:ea typeface="仿宋_GB2312"/>
              <a:cs typeface="+mn-cs"/>
            </a:endParaRPr>
          </a:p>
          <a:p>
            <a:pPr>
              <a:spcBef>
                <a:spcPts val="600"/>
              </a:spcBef>
            </a:pPr>
            <a:r>
              <a:rPr lang="zh-CN" altLang="zh-CN" sz="3000" dirty="0">
                <a:latin typeface="仿宋_GB2312"/>
                <a:ea typeface="仿宋_GB2312"/>
                <a:cs typeface="+mn-cs"/>
              </a:rPr>
              <a:t>如果与测试表达式的值相等，则返回第一个与之匹配的</a:t>
            </a:r>
            <a:r>
              <a:rPr lang="en-US" altLang="zh-CN" sz="3000" dirty="0">
                <a:latin typeface="仿宋_GB2312"/>
                <a:ea typeface="仿宋_GB2312"/>
                <a:cs typeface="+mn-cs"/>
              </a:rPr>
              <a:t>WHEN</a:t>
            </a:r>
            <a:r>
              <a:rPr lang="zh-CN" altLang="zh-CN" sz="3000" dirty="0">
                <a:latin typeface="仿宋_GB2312"/>
                <a:ea typeface="仿宋_GB2312"/>
                <a:cs typeface="+mn-cs"/>
              </a:rPr>
              <a:t>子句所对应的结果表达式的值。</a:t>
            </a:r>
            <a:endParaRPr lang="zh-CN" altLang="zh-CN" sz="3000" dirty="0">
              <a:latin typeface="仿宋_GB2312"/>
              <a:ea typeface="仿宋_GB2312"/>
              <a:cs typeface="+mn-cs"/>
            </a:endParaRPr>
          </a:p>
          <a:p>
            <a:pPr>
              <a:spcBef>
                <a:spcPts val="600"/>
              </a:spcBef>
            </a:pPr>
            <a:r>
              <a:rPr lang="zh-CN" altLang="zh-CN" sz="3000" dirty="0">
                <a:latin typeface="仿宋_GB2312"/>
                <a:ea typeface="仿宋_GB2312"/>
                <a:cs typeface="+mn-cs"/>
              </a:rPr>
              <a:t>如果与</a:t>
            </a:r>
            <a:r>
              <a:rPr lang="zh-CN" altLang="en-US" sz="3000" dirty="0">
                <a:latin typeface="仿宋_GB2312"/>
                <a:ea typeface="仿宋_GB2312"/>
                <a:cs typeface="+mn-cs"/>
              </a:rPr>
              <a:t>所有</a:t>
            </a:r>
            <a:r>
              <a:rPr lang="zh-CN" altLang="zh-CN" sz="3000" dirty="0">
                <a:latin typeface="仿宋_GB2312"/>
                <a:ea typeface="仿宋_GB2312"/>
                <a:cs typeface="+mn-cs"/>
              </a:rPr>
              <a:t>测试表达式的值都不匹配</a:t>
            </a:r>
            <a:r>
              <a:rPr lang="zh-CN" altLang="en-US" sz="3000" dirty="0">
                <a:latin typeface="仿宋_GB2312"/>
                <a:ea typeface="仿宋_GB2312"/>
                <a:cs typeface="+mn-cs"/>
              </a:rPr>
              <a:t>：</a:t>
            </a:r>
            <a:endParaRPr lang="en-US" altLang="zh-CN" sz="3000" dirty="0">
              <a:latin typeface="仿宋_GB2312"/>
              <a:ea typeface="仿宋_GB2312"/>
              <a:cs typeface="+mn-cs"/>
            </a:endParaRPr>
          </a:p>
          <a:p>
            <a:pPr lvl="1">
              <a:spcBef>
                <a:spcPts val="600"/>
              </a:spcBef>
            </a:pPr>
            <a:r>
              <a:rPr lang="zh-CN" altLang="zh-CN" sz="3000" dirty="0">
                <a:latin typeface="仿宋_GB2312"/>
                <a:ea typeface="仿宋_GB2312"/>
              </a:rPr>
              <a:t>若</a:t>
            </a:r>
            <a:r>
              <a:rPr lang="zh-CN" altLang="en-US" sz="3000" dirty="0">
                <a:latin typeface="仿宋_GB2312"/>
                <a:ea typeface="仿宋_GB2312"/>
              </a:rPr>
              <a:t>有</a:t>
            </a:r>
            <a:r>
              <a:rPr lang="en-US" altLang="zh-CN" sz="3000" dirty="0">
                <a:latin typeface="仿宋_GB2312"/>
                <a:ea typeface="仿宋_GB2312"/>
              </a:rPr>
              <a:t>ELSE</a:t>
            </a:r>
            <a:r>
              <a:rPr lang="zh-CN" altLang="zh-CN" sz="3000" dirty="0">
                <a:latin typeface="仿宋_GB2312"/>
                <a:ea typeface="仿宋_GB2312"/>
              </a:rPr>
              <a:t>子句</a:t>
            </a:r>
            <a:r>
              <a:rPr lang="en-US" altLang="zh-CN" sz="3000" dirty="0">
                <a:latin typeface="仿宋_GB2312"/>
                <a:ea typeface="仿宋_GB2312"/>
              </a:rPr>
              <a:t>,</a:t>
            </a:r>
            <a:r>
              <a:rPr lang="zh-CN" altLang="zh-CN" sz="3000" dirty="0">
                <a:latin typeface="仿宋_GB2312"/>
                <a:ea typeface="仿宋_GB2312"/>
              </a:rPr>
              <a:t>则返回</a:t>
            </a:r>
            <a:r>
              <a:rPr lang="en-US" altLang="zh-CN" sz="3000" dirty="0">
                <a:latin typeface="仿宋_GB2312"/>
                <a:ea typeface="仿宋_GB2312"/>
              </a:rPr>
              <a:t>ELSE</a:t>
            </a:r>
            <a:r>
              <a:rPr lang="zh-CN" altLang="zh-CN" sz="3000" dirty="0">
                <a:latin typeface="仿宋_GB2312"/>
                <a:ea typeface="仿宋_GB2312"/>
              </a:rPr>
              <a:t>子句中指定的值</a:t>
            </a:r>
            <a:endParaRPr lang="en-US" altLang="zh-CN" sz="3000" dirty="0">
              <a:latin typeface="仿宋_GB2312"/>
              <a:ea typeface="仿宋_GB2312"/>
            </a:endParaRPr>
          </a:p>
          <a:p>
            <a:pPr lvl="1">
              <a:spcBef>
                <a:spcPts val="600"/>
              </a:spcBef>
            </a:pPr>
            <a:r>
              <a:rPr lang="zh-CN" altLang="zh-CN" sz="3000" dirty="0">
                <a:latin typeface="仿宋_GB2312"/>
                <a:ea typeface="仿宋_GB2312"/>
              </a:rPr>
              <a:t>若</a:t>
            </a:r>
            <a:r>
              <a:rPr lang="zh-CN" altLang="en-US" sz="3000" dirty="0">
                <a:latin typeface="仿宋_GB2312"/>
                <a:ea typeface="仿宋_GB2312"/>
              </a:rPr>
              <a:t>没有</a:t>
            </a:r>
            <a:r>
              <a:rPr lang="zh-CN" altLang="zh-CN" sz="3000" dirty="0">
                <a:latin typeface="仿宋_GB2312"/>
                <a:ea typeface="仿宋_GB2312"/>
              </a:rPr>
              <a:t>子句，则返回</a:t>
            </a:r>
            <a:r>
              <a:rPr lang="en-US" altLang="zh-CN" sz="3000" dirty="0">
                <a:latin typeface="仿宋_GB2312"/>
                <a:ea typeface="仿宋_GB2312"/>
              </a:rPr>
              <a:t>NULL</a:t>
            </a:r>
            <a:r>
              <a:rPr lang="zh-CN" altLang="zh-CN" sz="3000" dirty="0">
                <a:latin typeface="仿宋_GB2312"/>
                <a:ea typeface="仿宋_GB2312"/>
              </a:rPr>
              <a:t>。</a:t>
            </a:r>
            <a:endParaRPr lang="zh-CN" altLang="en-US" sz="3000" dirty="0">
              <a:latin typeface="仿宋_GB2312"/>
              <a:ea typeface="仿宋_GB2312"/>
            </a:endParaRPr>
          </a:p>
        </p:txBody>
      </p:sp>
      <p:sp>
        <p:nvSpPr>
          <p:cNvPr id="11571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1571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标题 1"/>
          <p:cNvSpPr>
            <a:spLocks noGrp="1"/>
          </p:cNvSpPr>
          <p:nvPr>
            <p:ph type="title"/>
          </p:nvPr>
        </p:nvSpPr>
        <p:spPr>
          <a:ln/>
        </p:spPr>
        <p:txBody>
          <a:bodyPr vert="horz" wrap="square" lIns="91440" tIns="45720" rIns="91440" bIns="45720" anchor="b"/>
          <a:p>
            <a:pPr>
              <a:buNone/>
            </a:pPr>
            <a:r>
              <a:rPr lang="zh-CN" altLang="en-US" dirty="0">
                <a:solidFill>
                  <a:srgbClr val="0039AC"/>
                </a:solidFill>
                <a:latin typeface="楷体_GB2312"/>
                <a:ea typeface="楷体_GB2312"/>
                <a:cs typeface="+mj-cs"/>
              </a:rPr>
              <a:t>示例</a:t>
            </a:r>
            <a:endParaRPr lang="zh-CN" altLang="en-US" dirty="0">
              <a:solidFill>
                <a:srgbClr val="0039AC"/>
              </a:solidFill>
              <a:latin typeface="楷体_GB2312"/>
              <a:ea typeface="楷体_GB2312"/>
              <a:cs typeface="+mj-cs"/>
            </a:endParaRPr>
          </a:p>
        </p:txBody>
      </p:sp>
      <p:sp>
        <p:nvSpPr>
          <p:cNvPr id="116739" name="内容占位符 2"/>
          <p:cNvSpPr>
            <a:spLocks noGrp="1"/>
          </p:cNvSpPr>
          <p:nvPr>
            <p:ph idx="1"/>
          </p:nvPr>
        </p:nvSpPr>
        <p:spPr>
          <a:xfrm>
            <a:off x="566738" y="1196975"/>
            <a:ext cx="8001000" cy="2447925"/>
          </a:xfrm>
          <a:ln/>
        </p:spPr>
        <p:txBody>
          <a:bodyPr vert="horz" wrap="square" lIns="91440" tIns="45720" rIns="91440" bIns="45720" anchor="t"/>
          <a:p>
            <a:pPr>
              <a:lnSpc>
                <a:spcPct val="100000"/>
              </a:lnSpc>
              <a:spcBef>
                <a:spcPct val="0"/>
              </a:spcBef>
            </a:pPr>
            <a:r>
              <a:rPr lang="zh-CN" altLang="zh-CN" sz="2800" dirty="0">
                <a:latin typeface="仿宋_GB2312"/>
                <a:ea typeface="仿宋_GB2312"/>
                <a:cs typeface="+mn-cs"/>
              </a:rPr>
              <a:t>例</a:t>
            </a:r>
            <a:r>
              <a:rPr lang="en-US" altLang="zh-CN" sz="2800" dirty="0">
                <a:latin typeface="仿宋_GB2312"/>
                <a:ea typeface="仿宋_GB2312"/>
                <a:cs typeface="+mn-cs"/>
              </a:rPr>
              <a:t>1 </a:t>
            </a:r>
            <a:r>
              <a:rPr lang="zh-CN" altLang="zh-CN" sz="2800" dirty="0">
                <a:latin typeface="仿宋_GB2312"/>
                <a:ea typeface="仿宋_GB2312"/>
                <a:cs typeface="+mn-cs"/>
              </a:rPr>
              <a:t>查询选了</a:t>
            </a:r>
            <a:r>
              <a:rPr lang="en-US" altLang="zh-CN" sz="2800" dirty="0">
                <a:latin typeface="仿宋_GB2312"/>
                <a:ea typeface="仿宋_GB2312"/>
                <a:cs typeface="+mn-cs"/>
              </a:rPr>
              <a:t>VB</a:t>
            </a:r>
            <a:r>
              <a:rPr lang="zh-CN" altLang="zh-CN" sz="2800" dirty="0">
                <a:latin typeface="仿宋_GB2312"/>
                <a:ea typeface="仿宋_GB2312"/>
                <a:cs typeface="+mn-cs"/>
              </a:rPr>
              <a:t>课程的学生的学号、姓名、所在系和成绩，并对所在系进行如下处理：</a:t>
            </a:r>
            <a:endParaRPr lang="zh-CN" altLang="zh-CN" sz="2800" dirty="0">
              <a:latin typeface="仿宋_GB2312"/>
              <a:ea typeface="仿宋_GB2312"/>
              <a:cs typeface="+mn-cs"/>
            </a:endParaRPr>
          </a:p>
          <a:p>
            <a:pPr lvl="1">
              <a:lnSpc>
                <a:spcPct val="100000"/>
              </a:lnSpc>
              <a:spcBef>
                <a:spcPct val="0"/>
              </a:spcBef>
            </a:pPr>
            <a:r>
              <a:rPr lang="en-US" altLang="zh-CN" sz="2800" dirty="0">
                <a:latin typeface="仿宋_GB2312"/>
                <a:ea typeface="仿宋_GB2312"/>
              </a:rPr>
              <a:t>“</a:t>
            </a:r>
            <a:r>
              <a:rPr lang="zh-CN" altLang="zh-CN" sz="2800" dirty="0">
                <a:latin typeface="仿宋_GB2312"/>
                <a:ea typeface="仿宋_GB2312"/>
              </a:rPr>
              <a:t>计算机系</a:t>
            </a:r>
            <a:r>
              <a:rPr lang="en-US" altLang="zh-CN" sz="2800" dirty="0">
                <a:latin typeface="仿宋_GB2312"/>
                <a:ea typeface="仿宋_GB2312"/>
              </a:rPr>
              <a:t>”</a:t>
            </a:r>
            <a:r>
              <a:rPr lang="zh-CN" altLang="en-US" sz="2800" dirty="0">
                <a:latin typeface="仿宋_GB2312"/>
                <a:ea typeface="仿宋_GB2312"/>
              </a:rPr>
              <a:t>：</a:t>
            </a:r>
            <a:r>
              <a:rPr lang="zh-CN" altLang="zh-CN" sz="2800" dirty="0">
                <a:latin typeface="仿宋_GB2312"/>
                <a:ea typeface="仿宋_GB2312"/>
              </a:rPr>
              <a:t>显示</a:t>
            </a:r>
            <a:r>
              <a:rPr lang="en-US" altLang="zh-CN" sz="2800" dirty="0">
                <a:latin typeface="仿宋_GB2312"/>
                <a:ea typeface="仿宋_GB2312"/>
              </a:rPr>
              <a:t>“CS”</a:t>
            </a:r>
            <a:r>
              <a:rPr lang="zh-CN" altLang="zh-CN" sz="2800" dirty="0">
                <a:latin typeface="仿宋_GB2312"/>
                <a:ea typeface="仿宋_GB2312"/>
              </a:rPr>
              <a:t>；</a:t>
            </a:r>
            <a:endParaRPr lang="zh-CN" altLang="zh-CN" sz="2800" dirty="0">
              <a:latin typeface="仿宋_GB2312"/>
              <a:ea typeface="仿宋_GB2312"/>
            </a:endParaRPr>
          </a:p>
          <a:p>
            <a:pPr lvl="1">
              <a:lnSpc>
                <a:spcPct val="100000"/>
              </a:lnSpc>
              <a:spcBef>
                <a:spcPct val="0"/>
              </a:spcBef>
            </a:pPr>
            <a:r>
              <a:rPr lang="en-US" altLang="zh-CN" sz="2800" dirty="0">
                <a:latin typeface="仿宋_GB2312"/>
                <a:ea typeface="仿宋_GB2312"/>
              </a:rPr>
              <a:t>“</a:t>
            </a:r>
            <a:r>
              <a:rPr lang="zh-CN" altLang="zh-CN" sz="2800" dirty="0">
                <a:latin typeface="仿宋_GB2312"/>
                <a:ea typeface="仿宋_GB2312"/>
              </a:rPr>
              <a:t>信息管理系</a:t>
            </a:r>
            <a:r>
              <a:rPr lang="en-US" altLang="zh-CN" sz="2800" dirty="0">
                <a:latin typeface="仿宋_GB2312"/>
                <a:ea typeface="仿宋_GB2312"/>
              </a:rPr>
              <a:t>”</a:t>
            </a:r>
            <a:r>
              <a:rPr lang="zh-CN" altLang="en-US" sz="2800" dirty="0">
                <a:latin typeface="仿宋_GB2312"/>
                <a:ea typeface="仿宋_GB2312"/>
              </a:rPr>
              <a:t>：显示</a:t>
            </a:r>
            <a:r>
              <a:rPr lang="en-US" altLang="zh-CN" sz="2800" dirty="0">
                <a:latin typeface="仿宋_GB2312"/>
                <a:ea typeface="仿宋_GB2312"/>
              </a:rPr>
              <a:t>“IM”</a:t>
            </a:r>
            <a:r>
              <a:rPr lang="zh-CN" altLang="zh-CN" sz="2800" dirty="0">
                <a:latin typeface="仿宋_GB2312"/>
                <a:ea typeface="仿宋_GB2312"/>
              </a:rPr>
              <a:t>；</a:t>
            </a:r>
            <a:endParaRPr lang="zh-CN" altLang="zh-CN" sz="2800" dirty="0">
              <a:latin typeface="仿宋_GB2312"/>
              <a:ea typeface="仿宋_GB2312"/>
            </a:endParaRPr>
          </a:p>
          <a:p>
            <a:pPr lvl="1">
              <a:lnSpc>
                <a:spcPct val="100000"/>
              </a:lnSpc>
              <a:spcBef>
                <a:spcPct val="0"/>
              </a:spcBef>
            </a:pPr>
            <a:r>
              <a:rPr lang="en-US" altLang="zh-CN" sz="2800" dirty="0">
                <a:latin typeface="仿宋_GB2312"/>
                <a:ea typeface="仿宋_GB2312"/>
              </a:rPr>
              <a:t>“</a:t>
            </a:r>
            <a:r>
              <a:rPr lang="zh-CN" altLang="zh-CN" sz="2800" dirty="0">
                <a:latin typeface="仿宋_GB2312"/>
                <a:ea typeface="仿宋_GB2312"/>
              </a:rPr>
              <a:t>通信工程系</a:t>
            </a:r>
            <a:r>
              <a:rPr lang="en-US" altLang="zh-CN" sz="2800" dirty="0">
                <a:latin typeface="仿宋_GB2312"/>
                <a:ea typeface="仿宋_GB2312"/>
              </a:rPr>
              <a:t>”</a:t>
            </a:r>
            <a:r>
              <a:rPr lang="zh-CN" altLang="en-US" sz="2800" dirty="0">
                <a:latin typeface="仿宋_GB2312"/>
                <a:ea typeface="仿宋_GB2312"/>
              </a:rPr>
              <a:t>：</a:t>
            </a:r>
            <a:r>
              <a:rPr lang="zh-CN" altLang="zh-CN" sz="2800" dirty="0">
                <a:latin typeface="仿宋_GB2312"/>
                <a:ea typeface="仿宋_GB2312"/>
              </a:rPr>
              <a:t>显示</a:t>
            </a:r>
            <a:r>
              <a:rPr lang="en-US" altLang="zh-CN" sz="2800" dirty="0">
                <a:latin typeface="仿宋_GB2312"/>
                <a:ea typeface="仿宋_GB2312"/>
              </a:rPr>
              <a:t>“COM”</a:t>
            </a:r>
            <a:r>
              <a:rPr lang="zh-CN" altLang="zh-CN" sz="2800" dirty="0">
                <a:latin typeface="仿宋_GB2312"/>
                <a:ea typeface="仿宋_GB2312"/>
              </a:rPr>
              <a:t>。 </a:t>
            </a:r>
            <a:endParaRPr lang="zh-CN" altLang="zh-CN" sz="2800" dirty="0">
              <a:latin typeface="仿宋_GB2312"/>
              <a:ea typeface="仿宋_GB2312"/>
            </a:endParaRPr>
          </a:p>
          <a:p>
            <a:pPr>
              <a:lnSpc>
                <a:spcPct val="100000"/>
              </a:lnSpc>
              <a:spcBef>
                <a:spcPct val="0"/>
              </a:spcBef>
            </a:pPr>
            <a:endParaRPr lang="zh-CN" altLang="en-US" sz="2800" dirty="0">
              <a:latin typeface="仿宋_GB2312"/>
              <a:ea typeface="仿宋_GB2312"/>
              <a:cs typeface="+mn-cs"/>
            </a:endParaRPr>
          </a:p>
        </p:txBody>
      </p:sp>
      <p:sp>
        <p:nvSpPr>
          <p:cNvPr id="11674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1674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ontrols>
      <mc:AlternateContent xmlns:mc="http://schemas.openxmlformats.org/markup-compatibility/2006">
        <mc:Choice xmlns:v="urn:schemas-microsoft-com:vml" Requires="v">
          <p:control spid="116742" name="" r:id="rId1" imgW="8135938" imgH="2725738"/>
        </mc:Choice>
        <mc:Fallback>
          <p:control name="" r:id="rId1" imgW="8135938" imgH="2725738">
            <p:pic>
              <p:nvPicPr>
                <p:cNvPr id="0" name="TextBox1"/>
                <p:cNvPicPr/>
                <p:nvPr/>
              </p:nvPicPr>
              <p:blipFill>
                <a:blip r:embed="rId2"/>
                <a:stretch>
                  <a:fillRect/>
                </a:stretch>
              </p:blipFill>
              <p:spPr>
                <a:xfrm>
                  <a:off x="539750" y="3429000"/>
                  <a:ext cx="8135938" cy="2725738"/>
                </a:xfrm>
                <a:prstGeom prst="rect">
                  <a:avLst/>
                </a:prstGeom>
              </p:spPr>
            </p:pic>
          </p:control>
        </mc:Fallback>
      </mc:AlternateContent>
    </p:controls>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标题 1"/>
          <p:cNvSpPr>
            <a:spLocks noGrp="1"/>
          </p:cNvSpPr>
          <p:nvPr>
            <p:ph type="title"/>
          </p:nvPr>
        </p:nvSpPr>
        <p:spPr>
          <a:ln/>
        </p:spPr>
        <p:txBody>
          <a:bodyPr vert="horz" wrap="square" lIns="91440" tIns="45720" rIns="91440" bIns="45720" anchor="b"/>
          <a:p>
            <a:pPr>
              <a:buNone/>
            </a:pPr>
            <a:r>
              <a:rPr lang="en-US" altLang="zh-CN" dirty="0">
                <a:solidFill>
                  <a:srgbClr val="0039AC"/>
                </a:solidFill>
                <a:latin typeface="楷体_GB2312"/>
                <a:ea typeface="楷体_GB2312"/>
                <a:cs typeface="+mj-cs"/>
              </a:rPr>
              <a:t>2</a:t>
            </a:r>
            <a:r>
              <a:rPr lang="zh-CN" altLang="zh-CN" dirty="0">
                <a:solidFill>
                  <a:srgbClr val="0039AC"/>
                </a:solidFill>
                <a:latin typeface="楷体_GB2312"/>
                <a:ea typeface="楷体_GB2312"/>
                <a:cs typeface="+mj-cs"/>
              </a:rPr>
              <a:t>．搜索</a:t>
            </a:r>
            <a:r>
              <a:rPr lang="en-US" altLang="zh-CN" dirty="0">
                <a:solidFill>
                  <a:srgbClr val="0039AC"/>
                </a:solidFill>
                <a:latin typeface="楷体_GB2312"/>
                <a:ea typeface="楷体_GB2312"/>
                <a:cs typeface="+mj-cs"/>
              </a:rPr>
              <a:t>CASE</a:t>
            </a:r>
            <a:r>
              <a:rPr lang="zh-CN" altLang="en-US" dirty="0">
                <a:solidFill>
                  <a:srgbClr val="0039AC"/>
                </a:solidFill>
                <a:latin typeface="楷体_GB2312"/>
                <a:ea typeface="楷体_GB2312"/>
                <a:cs typeface="+mj-cs"/>
              </a:rPr>
              <a:t>表达式</a:t>
            </a:r>
            <a:endParaRPr lang="zh-CN" altLang="en-US" dirty="0">
              <a:solidFill>
                <a:srgbClr val="0039AC"/>
              </a:solidFill>
              <a:latin typeface="楷体_GB2312"/>
              <a:ea typeface="楷体_GB2312"/>
              <a:cs typeface="+mj-cs"/>
            </a:endParaRPr>
          </a:p>
        </p:txBody>
      </p:sp>
      <p:sp>
        <p:nvSpPr>
          <p:cNvPr id="117763" name="内容占位符 2"/>
          <p:cNvSpPr>
            <a:spLocks noGrp="1"/>
          </p:cNvSpPr>
          <p:nvPr>
            <p:ph idx="1"/>
          </p:nvPr>
        </p:nvSpPr>
        <p:spPr>
          <a:xfrm>
            <a:off x="468313" y="1414463"/>
            <a:ext cx="8099425" cy="4678362"/>
          </a:xfrm>
          <a:ln/>
        </p:spPr>
        <p:txBody>
          <a:bodyPr vert="horz" wrap="square" lIns="91440" tIns="45720" rIns="91440" bIns="45720" anchor="t"/>
          <a:p>
            <a:pPr>
              <a:lnSpc>
                <a:spcPct val="100000"/>
              </a:lnSpc>
              <a:spcBef>
                <a:spcPts val="600"/>
              </a:spcBef>
              <a:buNone/>
            </a:pPr>
            <a:r>
              <a:rPr lang="en-US" altLang="zh-CN" sz="3400" dirty="0">
                <a:solidFill>
                  <a:srgbClr val="FF0000"/>
                </a:solidFill>
                <a:latin typeface="仿宋_GB2312"/>
                <a:ea typeface="仿宋_GB2312"/>
                <a:cs typeface="+mn-cs"/>
              </a:rPr>
              <a:t>CASE</a:t>
            </a:r>
            <a:endParaRPr lang="zh-CN" altLang="zh-CN" sz="3400" dirty="0">
              <a:solidFill>
                <a:srgbClr val="FF0000"/>
              </a:solidFill>
              <a:latin typeface="仿宋_GB2312"/>
              <a:ea typeface="仿宋_GB2312"/>
              <a:cs typeface="+mn-cs"/>
            </a:endParaRPr>
          </a:p>
          <a:p>
            <a:pPr>
              <a:lnSpc>
                <a:spcPct val="100000"/>
              </a:lnSpc>
              <a:spcBef>
                <a:spcPts val="600"/>
              </a:spcBef>
              <a:buNone/>
            </a:pPr>
            <a:r>
              <a:rPr lang="en-US" altLang="zh-CN" sz="3400" dirty="0">
                <a:solidFill>
                  <a:srgbClr val="FF0000"/>
                </a:solidFill>
                <a:latin typeface="仿宋_GB2312"/>
                <a:ea typeface="仿宋_GB2312"/>
                <a:cs typeface="+mn-cs"/>
              </a:rPr>
              <a:t>  WHEN </a:t>
            </a:r>
            <a:r>
              <a:rPr lang="zh-CN" altLang="zh-CN" sz="3400" dirty="0">
                <a:solidFill>
                  <a:srgbClr val="FF0000"/>
                </a:solidFill>
                <a:latin typeface="仿宋_GB2312"/>
                <a:ea typeface="仿宋_GB2312"/>
                <a:cs typeface="+mn-cs"/>
              </a:rPr>
              <a:t>布尔表达式</a:t>
            </a:r>
            <a:r>
              <a:rPr lang="en-US" altLang="zh-CN" sz="3400" dirty="0">
                <a:solidFill>
                  <a:srgbClr val="FF0000"/>
                </a:solidFill>
                <a:latin typeface="仿宋_GB2312"/>
                <a:ea typeface="仿宋_GB2312"/>
                <a:cs typeface="+mn-cs"/>
              </a:rPr>
              <a:t>1 THEN </a:t>
            </a:r>
            <a:r>
              <a:rPr lang="zh-CN" altLang="zh-CN" sz="3400" dirty="0">
                <a:solidFill>
                  <a:srgbClr val="FF0000"/>
                </a:solidFill>
                <a:latin typeface="仿宋_GB2312"/>
                <a:ea typeface="仿宋_GB2312"/>
                <a:cs typeface="+mn-cs"/>
              </a:rPr>
              <a:t>结果表达式</a:t>
            </a:r>
            <a:r>
              <a:rPr lang="en-US" altLang="zh-CN" sz="3400" dirty="0">
                <a:solidFill>
                  <a:srgbClr val="FF0000"/>
                </a:solidFill>
                <a:latin typeface="仿宋_GB2312"/>
                <a:ea typeface="仿宋_GB2312"/>
                <a:cs typeface="+mn-cs"/>
              </a:rPr>
              <a:t>1</a:t>
            </a:r>
            <a:endParaRPr lang="zh-CN" altLang="zh-CN" sz="3400" dirty="0">
              <a:solidFill>
                <a:srgbClr val="FF0000"/>
              </a:solidFill>
              <a:latin typeface="仿宋_GB2312"/>
              <a:ea typeface="仿宋_GB2312"/>
              <a:cs typeface="+mn-cs"/>
            </a:endParaRPr>
          </a:p>
          <a:p>
            <a:pPr>
              <a:lnSpc>
                <a:spcPct val="100000"/>
              </a:lnSpc>
              <a:spcBef>
                <a:spcPts val="600"/>
              </a:spcBef>
              <a:buNone/>
            </a:pPr>
            <a:r>
              <a:rPr lang="en-US" altLang="zh-CN" sz="3400" dirty="0">
                <a:solidFill>
                  <a:srgbClr val="FF0000"/>
                </a:solidFill>
                <a:latin typeface="仿宋_GB2312"/>
                <a:ea typeface="仿宋_GB2312"/>
                <a:cs typeface="+mn-cs"/>
              </a:rPr>
              <a:t>  WHEN </a:t>
            </a:r>
            <a:r>
              <a:rPr lang="zh-CN" altLang="zh-CN" sz="3400" dirty="0">
                <a:solidFill>
                  <a:srgbClr val="FF0000"/>
                </a:solidFill>
                <a:latin typeface="仿宋_GB2312"/>
                <a:ea typeface="仿宋_GB2312"/>
                <a:cs typeface="+mn-cs"/>
              </a:rPr>
              <a:t>布尔表达式</a:t>
            </a:r>
            <a:r>
              <a:rPr lang="en-US" altLang="zh-CN" sz="3400" dirty="0">
                <a:solidFill>
                  <a:srgbClr val="FF0000"/>
                </a:solidFill>
                <a:latin typeface="仿宋_GB2312"/>
                <a:ea typeface="仿宋_GB2312"/>
                <a:cs typeface="+mn-cs"/>
              </a:rPr>
              <a:t>2 THEN </a:t>
            </a:r>
            <a:r>
              <a:rPr lang="zh-CN" altLang="zh-CN" sz="3400" dirty="0">
                <a:solidFill>
                  <a:srgbClr val="FF0000"/>
                </a:solidFill>
                <a:latin typeface="仿宋_GB2312"/>
                <a:ea typeface="仿宋_GB2312"/>
                <a:cs typeface="+mn-cs"/>
              </a:rPr>
              <a:t>结果表达式</a:t>
            </a:r>
            <a:r>
              <a:rPr lang="en-US" altLang="zh-CN" sz="3400" dirty="0">
                <a:solidFill>
                  <a:srgbClr val="FF0000"/>
                </a:solidFill>
                <a:latin typeface="仿宋_GB2312"/>
                <a:ea typeface="仿宋_GB2312"/>
                <a:cs typeface="+mn-cs"/>
              </a:rPr>
              <a:t>2</a:t>
            </a:r>
            <a:endParaRPr lang="zh-CN" altLang="zh-CN" sz="3400" dirty="0">
              <a:solidFill>
                <a:srgbClr val="FF0000"/>
              </a:solidFill>
              <a:latin typeface="仿宋_GB2312"/>
              <a:ea typeface="仿宋_GB2312"/>
              <a:cs typeface="+mn-cs"/>
            </a:endParaRPr>
          </a:p>
          <a:p>
            <a:pPr>
              <a:lnSpc>
                <a:spcPct val="100000"/>
              </a:lnSpc>
              <a:spcBef>
                <a:spcPts val="600"/>
              </a:spcBef>
              <a:buNone/>
            </a:pPr>
            <a:r>
              <a:rPr lang="en-US" altLang="zh-CN" sz="3400" dirty="0">
                <a:solidFill>
                  <a:srgbClr val="FF0000"/>
                </a:solidFill>
                <a:latin typeface="仿宋_GB2312"/>
                <a:ea typeface="仿宋_GB2312"/>
                <a:cs typeface="+mn-cs"/>
              </a:rPr>
              <a:t>  …</a:t>
            </a:r>
            <a:endParaRPr lang="zh-CN" altLang="zh-CN" sz="3400" dirty="0">
              <a:solidFill>
                <a:srgbClr val="FF0000"/>
              </a:solidFill>
              <a:latin typeface="仿宋_GB2312"/>
              <a:ea typeface="仿宋_GB2312"/>
              <a:cs typeface="+mn-cs"/>
            </a:endParaRPr>
          </a:p>
          <a:p>
            <a:pPr>
              <a:lnSpc>
                <a:spcPct val="100000"/>
              </a:lnSpc>
              <a:spcBef>
                <a:spcPts val="600"/>
              </a:spcBef>
              <a:buNone/>
            </a:pPr>
            <a:r>
              <a:rPr lang="en-US" altLang="zh-CN" sz="3400" dirty="0">
                <a:solidFill>
                  <a:srgbClr val="FF0000"/>
                </a:solidFill>
                <a:latin typeface="仿宋_GB2312"/>
                <a:ea typeface="仿宋_GB2312"/>
                <a:cs typeface="+mn-cs"/>
              </a:rPr>
              <a:t>  WHEN </a:t>
            </a:r>
            <a:r>
              <a:rPr lang="zh-CN" altLang="zh-CN" sz="3400" dirty="0">
                <a:solidFill>
                  <a:srgbClr val="FF0000"/>
                </a:solidFill>
                <a:latin typeface="仿宋_GB2312"/>
                <a:ea typeface="仿宋_GB2312"/>
                <a:cs typeface="+mn-cs"/>
              </a:rPr>
              <a:t>布尔表达式</a:t>
            </a:r>
            <a:r>
              <a:rPr lang="en-US" altLang="zh-CN" sz="3400" dirty="0">
                <a:solidFill>
                  <a:srgbClr val="FF0000"/>
                </a:solidFill>
                <a:latin typeface="仿宋_GB2312"/>
                <a:ea typeface="仿宋_GB2312"/>
                <a:cs typeface="+mn-cs"/>
              </a:rPr>
              <a:t>n THEN </a:t>
            </a:r>
            <a:r>
              <a:rPr lang="zh-CN" altLang="zh-CN" sz="3400" dirty="0">
                <a:solidFill>
                  <a:srgbClr val="FF0000"/>
                </a:solidFill>
                <a:latin typeface="仿宋_GB2312"/>
                <a:ea typeface="仿宋_GB2312"/>
                <a:cs typeface="+mn-cs"/>
              </a:rPr>
              <a:t>结果表达式</a:t>
            </a:r>
            <a:r>
              <a:rPr lang="en-US" altLang="zh-CN" sz="3400" dirty="0">
                <a:solidFill>
                  <a:srgbClr val="FF0000"/>
                </a:solidFill>
                <a:latin typeface="仿宋_GB2312"/>
                <a:ea typeface="仿宋_GB2312"/>
                <a:cs typeface="+mn-cs"/>
              </a:rPr>
              <a:t>n</a:t>
            </a:r>
            <a:endParaRPr lang="zh-CN" altLang="zh-CN" sz="3400" dirty="0">
              <a:solidFill>
                <a:srgbClr val="FF0000"/>
              </a:solidFill>
              <a:latin typeface="仿宋_GB2312"/>
              <a:ea typeface="仿宋_GB2312"/>
              <a:cs typeface="+mn-cs"/>
            </a:endParaRPr>
          </a:p>
          <a:p>
            <a:pPr>
              <a:lnSpc>
                <a:spcPct val="100000"/>
              </a:lnSpc>
              <a:spcBef>
                <a:spcPts val="600"/>
              </a:spcBef>
              <a:buNone/>
            </a:pPr>
            <a:r>
              <a:rPr lang="en-US" altLang="zh-CN" sz="3400" dirty="0">
                <a:solidFill>
                  <a:srgbClr val="FF0000"/>
                </a:solidFill>
                <a:latin typeface="仿宋_GB2312"/>
                <a:ea typeface="仿宋_GB2312"/>
                <a:cs typeface="+mn-cs"/>
              </a:rPr>
              <a:t>  [ ELSE </a:t>
            </a:r>
            <a:r>
              <a:rPr lang="zh-CN" altLang="zh-CN" sz="3400" dirty="0">
                <a:solidFill>
                  <a:srgbClr val="FF0000"/>
                </a:solidFill>
                <a:latin typeface="仿宋_GB2312"/>
                <a:ea typeface="仿宋_GB2312"/>
                <a:cs typeface="+mn-cs"/>
              </a:rPr>
              <a:t>结果表达式</a:t>
            </a:r>
            <a:r>
              <a:rPr lang="en-US" altLang="zh-CN" sz="3400" dirty="0">
                <a:solidFill>
                  <a:srgbClr val="FF0000"/>
                </a:solidFill>
                <a:latin typeface="仿宋_GB2312"/>
                <a:ea typeface="仿宋_GB2312"/>
                <a:cs typeface="+mn-cs"/>
              </a:rPr>
              <a:t>n+1 ]</a:t>
            </a:r>
            <a:endParaRPr lang="zh-CN" altLang="zh-CN" sz="3400" dirty="0">
              <a:solidFill>
                <a:srgbClr val="FF0000"/>
              </a:solidFill>
              <a:latin typeface="仿宋_GB2312"/>
              <a:ea typeface="仿宋_GB2312"/>
              <a:cs typeface="+mn-cs"/>
            </a:endParaRPr>
          </a:p>
          <a:p>
            <a:pPr>
              <a:lnSpc>
                <a:spcPct val="100000"/>
              </a:lnSpc>
              <a:spcBef>
                <a:spcPts val="600"/>
              </a:spcBef>
              <a:buNone/>
            </a:pPr>
            <a:r>
              <a:rPr lang="en-US" altLang="zh-CN" sz="3400" dirty="0">
                <a:solidFill>
                  <a:srgbClr val="FF0000"/>
                </a:solidFill>
                <a:latin typeface="仿宋_GB2312"/>
                <a:ea typeface="仿宋_GB2312"/>
                <a:cs typeface="+mn-cs"/>
              </a:rPr>
              <a:t>END</a:t>
            </a:r>
            <a:endParaRPr lang="zh-CN" altLang="en-US" sz="3400" dirty="0">
              <a:solidFill>
                <a:srgbClr val="FF0000"/>
              </a:solidFill>
              <a:latin typeface="仿宋_GB2312"/>
              <a:ea typeface="仿宋_GB2312"/>
              <a:cs typeface="+mn-cs"/>
            </a:endParaRPr>
          </a:p>
        </p:txBody>
      </p:sp>
      <p:sp>
        <p:nvSpPr>
          <p:cNvPr id="11776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1776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标题 1"/>
          <p:cNvSpPr>
            <a:spLocks noGrp="1"/>
          </p:cNvSpPr>
          <p:nvPr>
            <p:ph type="title"/>
          </p:nvPr>
        </p:nvSpPr>
        <p:spPr>
          <a:ln/>
        </p:spPr>
        <p:txBody>
          <a:bodyPr vert="horz" wrap="square" lIns="91440" tIns="45720" rIns="91440" bIns="45720" anchor="b"/>
          <a:p>
            <a:pPr>
              <a:buNone/>
            </a:pPr>
            <a:r>
              <a:rPr lang="zh-CN" altLang="zh-CN" dirty="0">
                <a:solidFill>
                  <a:srgbClr val="0039AC"/>
                </a:solidFill>
                <a:latin typeface="楷体_GB2312"/>
                <a:ea typeface="楷体_GB2312"/>
                <a:cs typeface="+mj-cs"/>
              </a:rPr>
              <a:t>执行过程</a:t>
            </a:r>
            <a:endParaRPr lang="zh-CN" altLang="en-US" dirty="0">
              <a:solidFill>
                <a:srgbClr val="0039AC"/>
              </a:solidFill>
              <a:latin typeface="楷体_GB2312"/>
              <a:ea typeface="楷体_GB2312"/>
              <a:cs typeface="+mj-cs"/>
            </a:endParaRPr>
          </a:p>
        </p:txBody>
      </p:sp>
      <p:sp>
        <p:nvSpPr>
          <p:cNvPr id="118787" name="内容占位符 2"/>
          <p:cNvSpPr>
            <a:spLocks noGrp="1"/>
          </p:cNvSpPr>
          <p:nvPr>
            <p:ph idx="1"/>
          </p:nvPr>
        </p:nvSpPr>
        <p:spPr>
          <a:xfrm>
            <a:off x="468313" y="1414463"/>
            <a:ext cx="8207375" cy="4678362"/>
          </a:xfrm>
          <a:ln/>
        </p:spPr>
        <p:txBody>
          <a:bodyPr vert="horz" wrap="square" lIns="91440" tIns="45720" rIns="91440" bIns="45720" anchor="t"/>
          <a:p>
            <a:pPr>
              <a:spcBef>
                <a:spcPts val="300"/>
              </a:spcBef>
            </a:pPr>
            <a:r>
              <a:rPr lang="zh-CN" altLang="zh-CN" sz="3200" dirty="0">
                <a:latin typeface="仿宋_GB2312"/>
                <a:ea typeface="仿宋_GB2312"/>
                <a:cs typeface="+mn-cs"/>
              </a:rPr>
              <a:t>按从上到下的书写顺序计算每个</a:t>
            </a:r>
            <a:r>
              <a:rPr lang="en-US" altLang="zh-CN" sz="3200" dirty="0">
                <a:latin typeface="仿宋_GB2312"/>
                <a:ea typeface="仿宋_GB2312"/>
                <a:cs typeface="+mn-cs"/>
              </a:rPr>
              <a:t>WHEN</a:t>
            </a:r>
            <a:r>
              <a:rPr lang="zh-CN" altLang="zh-CN" sz="3200" dirty="0">
                <a:latin typeface="仿宋_GB2312"/>
                <a:ea typeface="仿宋_GB2312"/>
                <a:cs typeface="+mn-cs"/>
              </a:rPr>
              <a:t>子句的布尔表达式。</a:t>
            </a:r>
            <a:endParaRPr lang="zh-CN" altLang="zh-CN" sz="3200" dirty="0">
              <a:latin typeface="仿宋_GB2312"/>
              <a:ea typeface="仿宋_GB2312"/>
              <a:cs typeface="+mn-cs"/>
            </a:endParaRPr>
          </a:p>
          <a:p>
            <a:pPr>
              <a:spcBef>
                <a:spcPts val="300"/>
              </a:spcBef>
            </a:pPr>
            <a:r>
              <a:rPr lang="zh-CN" altLang="zh-CN" sz="3200" dirty="0">
                <a:latin typeface="仿宋_GB2312"/>
                <a:ea typeface="仿宋_GB2312"/>
                <a:cs typeface="+mn-cs"/>
              </a:rPr>
              <a:t>返回第一个取值为</a:t>
            </a:r>
            <a:r>
              <a:rPr lang="en-US" altLang="zh-CN" sz="3200" dirty="0">
                <a:latin typeface="仿宋_GB2312"/>
                <a:ea typeface="仿宋_GB2312"/>
                <a:cs typeface="+mn-cs"/>
              </a:rPr>
              <a:t>TRUE</a:t>
            </a:r>
            <a:r>
              <a:rPr lang="zh-CN" altLang="zh-CN" sz="3200" dirty="0">
                <a:latin typeface="仿宋_GB2312"/>
                <a:ea typeface="仿宋_GB2312"/>
                <a:cs typeface="+mn-cs"/>
              </a:rPr>
              <a:t>的布尔表达式对应的结果表达式值。</a:t>
            </a:r>
            <a:endParaRPr lang="zh-CN" altLang="zh-CN" sz="3200" dirty="0">
              <a:latin typeface="仿宋_GB2312"/>
              <a:ea typeface="仿宋_GB2312"/>
              <a:cs typeface="+mn-cs"/>
            </a:endParaRPr>
          </a:p>
          <a:p>
            <a:pPr>
              <a:spcBef>
                <a:spcPts val="300"/>
              </a:spcBef>
            </a:pPr>
            <a:r>
              <a:rPr lang="zh-CN" altLang="zh-CN" sz="3200" dirty="0">
                <a:latin typeface="仿宋_GB2312"/>
                <a:ea typeface="仿宋_GB2312"/>
                <a:cs typeface="+mn-cs"/>
              </a:rPr>
              <a:t>如果没有取值为</a:t>
            </a:r>
            <a:r>
              <a:rPr lang="en-US" altLang="zh-CN" sz="3200" dirty="0">
                <a:latin typeface="仿宋_GB2312"/>
                <a:ea typeface="仿宋_GB2312"/>
                <a:cs typeface="+mn-cs"/>
              </a:rPr>
              <a:t>TRUE</a:t>
            </a:r>
            <a:r>
              <a:rPr lang="zh-CN" altLang="zh-CN" sz="3200" dirty="0">
                <a:latin typeface="仿宋_GB2312"/>
                <a:ea typeface="仿宋_GB2312"/>
                <a:cs typeface="+mn-cs"/>
              </a:rPr>
              <a:t>的布尔表达式</a:t>
            </a:r>
            <a:r>
              <a:rPr lang="zh-CN" altLang="en-US" sz="3200" dirty="0">
                <a:latin typeface="仿宋_GB2312"/>
                <a:ea typeface="仿宋_GB2312"/>
                <a:cs typeface="+mn-cs"/>
              </a:rPr>
              <a:t>：</a:t>
            </a:r>
            <a:endParaRPr lang="en-US" altLang="zh-CN" sz="3200" dirty="0">
              <a:latin typeface="仿宋_GB2312"/>
              <a:ea typeface="仿宋_GB2312"/>
              <a:cs typeface="+mn-cs"/>
            </a:endParaRPr>
          </a:p>
          <a:p>
            <a:pPr lvl="1">
              <a:spcBef>
                <a:spcPts val="600"/>
              </a:spcBef>
            </a:pPr>
            <a:r>
              <a:rPr lang="zh-CN" altLang="zh-CN" sz="3000" dirty="0">
                <a:latin typeface="仿宋_GB2312"/>
                <a:ea typeface="仿宋_GB2312"/>
              </a:rPr>
              <a:t>若</a:t>
            </a:r>
            <a:r>
              <a:rPr lang="zh-CN" altLang="en-US" sz="3000" dirty="0">
                <a:latin typeface="仿宋_GB2312"/>
                <a:ea typeface="仿宋_GB2312"/>
              </a:rPr>
              <a:t>有</a:t>
            </a:r>
            <a:r>
              <a:rPr lang="en-US" altLang="zh-CN" sz="3000" dirty="0">
                <a:latin typeface="仿宋_GB2312"/>
                <a:ea typeface="仿宋_GB2312"/>
              </a:rPr>
              <a:t>ELSE</a:t>
            </a:r>
            <a:r>
              <a:rPr lang="zh-CN" altLang="zh-CN" sz="3000" dirty="0">
                <a:latin typeface="仿宋_GB2312"/>
                <a:ea typeface="仿宋_GB2312"/>
              </a:rPr>
              <a:t>子句</a:t>
            </a:r>
            <a:r>
              <a:rPr lang="en-US" altLang="zh-CN" sz="3000" dirty="0">
                <a:latin typeface="仿宋_GB2312"/>
                <a:ea typeface="仿宋_GB2312"/>
              </a:rPr>
              <a:t>,</a:t>
            </a:r>
            <a:r>
              <a:rPr lang="zh-CN" altLang="zh-CN" sz="3000" dirty="0">
                <a:latin typeface="仿宋_GB2312"/>
                <a:ea typeface="仿宋_GB2312"/>
              </a:rPr>
              <a:t>则返回</a:t>
            </a:r>
            <a:r>
              <a:rPr lang="en-US" altLang="zh-CN" sz="3000" dirty="0">
                <a:latin typeface="仿宋_GB2312"/>
                <a:ea typeface="仿宋_GB2312"/>
              </a:rPr>
              <a:t>ELSE</a:t>
            </a:r>
            <a:r>
              <a:rPr lang="zh-CN" altLang="zh-CN" sz="3000" dirty="0">
                <a:latin typeface="仿宋_GB2312"/>
                <a:ea typeface="仿宋_GB2312"/>
              </a:rPr>
              <a:t>子句中指定的值</a:t>
            </a:r>
            <a:endParaRPr lang="en-US" altLang="zh-CN" sz="3000" dirty="0">
              <a:latin typeface="仿宋_GB2312"/>
              <a:ea typeface="仿宋_GB2312"/>
            </a:endParaRPr>
          </a:p>
          <a:p>
            <a:pPr lvl="1">
              <a:spcBef>
                <a:spcPts val="600"/>
              </a:spcBef>
            </a:pPr>
            <a:r>
              <a:rPr lang="zh-CN" altLang="zh-CN" sz="3000" dirty="0">
                <a:latin typeface="仿宋_GB2312"/>
                <a:ea typeface="仿宋_GB2312"/>
              </a:rPr>
              <a:t>若</a:t>
            </a:r>
            <a:r>
              <a:rPr lang="zh-CN" altLang="en-US" sz="3000" dirty="0">
                <a:latin typeface="仿宋_GB2312"/>
                <a:ea typeface="仿宋_GB2312"/>
              </a:rPr>
              <a:t>没有</a:t>
            </a:r>
            <a:r>
              <a:rPr lang="zh-CN" altLang="zh-CN" sz="3000" dirty="0">
                <a:latin typeface="仿宋_GB2312"/>
                <a:ea typeface="仿宋_GB2312"/>
              </a:rPr>
              <a:t>子句，则返回</a:t>
            </a:r>
            <a:r>
              <a:rPr lang="en-US" altLang="zh-CN" sz="3000" dirty="0">
                <a:latin typeface="仿宋_GB2312"/>
                <a:ea typeface="仿宋_GB2312"/>
              </a:rPr>
              <a:t>NULL</a:t>
            </a:r>
            <a:r>
              <a:rPr lang="zh-CN" altLang="zh-CN" sz="3000" dirty="0">
                <a:latin typeface="仿宋_GB2312"/>
                <a:ea typeface="仿宋_GB2312"/>
              </a:rPr>
              <a:t>。</a:t>
            </a:r>
            <a:endParaRPr lang="zh-CN" altLang="en-US" sz="3200" dirty="0">
              <a:latin typeface="仿宋_GB2312"/>
              <a:ea typeface="仿宋_GB2312"/>
            </a:endParaRPr>
          </a:p>
        </p:txBody>
      </p:sp>
      <p:sp>
        <p:nvSpPr>
          <p:cNvPr id="11878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1878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标题 1"/>
          <p:cNvSpPr>
            <a:spLocks noGrp="1"/>
          </p:cNvSpPr>
          <p:nvPr>
            <p:ph type="title"/>
          </p:nvPr>
        </p:nvSpPr>
        <p:spPr>
          <a:ln/>
        </p:spPr>
        <p:txBody>
          <a:bodyPr vert="horz" wrap="square" lIns="91440" tIns="45720" rIns="91440" bIns="45720" anchor="b"/>
          <a:p>
            <a:pPr>
              <a:buNone/>
            </a:pPr>
            <a:r>
              <a:rPr lang="zh-CN" altLang="en-US" dirty="0">
                <a:solidFill>
                  <a:srgbClr val="0039AC"/>
                </a:solidFill>
                <a:latin typeface="楷体_GB2312"/>
                <a:ea typeface="楷体_GB2312"/>
                <a:cs typeface="+mj-cs"/>
              </a:rPr>
              <a:t>示例</a:t>
            </a:r>
            <a:endParaRPr lang="zh-CN" altLang="en-US" dirty="0">
              <a:solidFill>
                <a:srgbClr val="0039AC"/>
              </a:solidFill>
              <a:latin typeface="楷体_GB2312"/>
              <a:ea typeface="楷体_GB2312"/>
              <a:cs typeface="+mj-cs"/>
            </a:endParaRPr>
          </a:p>
        </p:txBody>
      </p:sp>
      <p:sp>
        <p:nvSpPr>
          <p:cNvPr id="119811" name="内容占位符 2"/>
          <p:cNvSpPr>
            <a:spLocks noGrp="1"/>
          </p:cNvSpPr>
          <p:nvPr>
            <p:ph idx="1"/>
          </p:nvPr>
        </p:nvSpPr>
        <p:spPr>
          <a:xfrm>
            <a:off x="566738" y="1196975"/>
            <a:ext cx="8001000" cy="2373313"/>
          </a:xfrm>
          <a:ln/>
        </p:spPr>
        <p:txBody>
          <a:bodyPr vert="horz" wrap="square" lIns="91440" tIns="45720" rIns="91440" bIns="45720" anchor="t"/>
          <a:p>
            <a:pPr>
              <a:lnSpc>
                <a:spcPct val="100000"/>
              </a:lnSpc>
              <a:spcBef>
                <a:spcPct val="0"/>
              </a:spcBef>
            </a:pPr>
            <a:r>
              <a:rPr lang="zh-CN" altLang="zh-CN" sz="2800" dirty="0">
                <a:latin typeface="仿宋_GB2312"/>
                <a:ea typeface="仿宋_GB2312"/>
                <a:cs typeface="+mn-cs"/>
              </a:rPr>
              <a:t>例</a:t>
            </a:r>
            <a:r>
              <a:rPr lang="en-US" altLang="zh-CN" sz="2800" dirty="0">
                <a:latin typeface="仿宋_GB2312"/>
                <a:ea typeface="仿宋_GB2312"/>
                <a:cs typeface="+mn-cs"/>
              </a:rPr>
              <a:t>1 </a:t>
            </a:r>
            <a:r>
              <a:rPr lang="zh-CN" altLang="zh-CN" sz="2800" dirty="0">
                <a:latin typeface="仿宋_GB2312"/>
                <a:ea typeface="仿宋_GB2312"/>
                <a:cs typeface="+mn-cs"/>
              </a:rPr>
              <a:t>查询选了</a:t>
            </a:r>
            <a:r>
              <a:rPr lang="en-US" altLang="zh-CN" sz="2800" dirty="0">
                <a:latin typeface="仿宋_GB2312"/>
                <a:ea typeface="仿宋_GB2312"/>
                <a:cs typeface="+mn-cs"/>
              </a:rPr>
              <a:t>VB</a:t>
            </a:r>
            <a:r>
              <a:rPr lang="zh-CN" altLang="zh-CN" sz="2800" dirty="0">
                <a:latin typeface="仿宋_GB2312"/>
                <a:ea typeface="仿宋_GB2312"/>
                <a:cs typeface="+mn-cs"/>
              </a:rPr>
              <a:t>课程的学生的学号、姓名、所在系和成绩，并对所在系进行如下处理：</a:t>
            </a:r>
            <a:endParaRPr lang="zh-CN" altLang="zh-CN" sz="2800" dirty="0">
              <a:latin typeface="仿宋_GB2312"/>
              <a:ea typeface="仿宋_GB2312"/>
              <a:cs typeface="+mn-cs"/>
            </a:endParaRPr>
          </a:p>
          <a:p>
            <a:pPr lvl="1">
              <a:lnSpc>
                <a:spcPct val="100000"/>
              </a:lnSpc>
              <a:spcBef>
                <a:spcPct val="0"/>
              </a:spcBef>
            </a:pPr>
            <a:r>
              <a:rPr lang="en-US" altLang="zh-CN" sz="2800" dirty="0">
                <a:latin typeface="仿宋_GB2312"/>
                <a:ea typeface="仿宋_GB2312"/>
              </a:rPr>
              <a:t>“</a:t>
            </a:r>
            <a:r>
              <a:rPr lang="zh-CN" altLang="zh-CN" sz="2800" dirty="0">
                <a:latin typeface="仿宋_GB2312"/>
                <a:ea typeface="仿宋_GB2312"/>
              </a:rPr>
              <a:t>计算机系</a:t>
            </a:r>
            <a:r>
              <a:rPr lang="en-US" altLang="zh-CN" sz="2800" dirty="0">
                <a:latin typeface="仿宋_GB2312"/>
                <a:ea typeface="仿宋_GB2312"/>
              </a:rPr>
              <a:t>”</a:t>
            </a:r>
            <a:r>
              <a:rPr lang="zh-CN" altLang="en-US" sz="2800" dirty="0">
                <a:latin typeface="仿宋_GB2312"/>
                <a:ea typeface="仿宋_GB2312"/>
              </a:rPr>
              <a:t>：</a:t>
            </a:r>
            <a:r>
              <a:rPr lang="zh-CN" altLang="zh-CN" sz="2800" dirty="0">
                <a:latin typeface="仿宋_GB2312"/>
                <a:ea typeface="仿宋_GB2312"/>
              </a:rPr>
              <a:t>显示</a:t>
            </a:r>
            <a:r>
              <a:rPr lang="en-US" altLang="zh-CN" sz="2800" dirty="0">
                <a:latin typeface="仿宋_GB2312"/>
                <a:ea typeface="仿宋_GB2312"/>
              </a:rPr>
              <a:t>“CS”</a:t>
            </a:r>
            <a:r>
              <a:rPr lang="zh-CN" altLang="zh-CN" sz="2800" dirty="0">
                <a:latin typeface="仿宋_GB2312"/>
                <a:ea typeface="仿宋_GB2312"/>
              </a:rPr>
              <a:t>；</a:t>
            </a:r>
            <a:endParaRPr lang="zh-CN" altLang="zh-CN" sz="2800" dirty="0">
              <a:latin typeface="仿宋_GB2312"/>
              <a:ea typeface="仿宋_GB2312"/>
            </a:endParaRPr>
          </a:p>
          <a:p>
            <a:pPr lvl="1">
              <a:lnSpc>
                <a:spcPct val="100000"/>
              </a:lnSpc>
              <a:spcBef>
                <a:spcPct val="0"/>
              </a:spcBef>
            </a:pPr>
            <a:r>
              <a:rPr lang="en-US" altLang="zh-CN" sz="2800" dirty="0">
                <a:latin typeface="仿宋_GB2312"/>
                <a:ea typeface="仿宋_GB2312"/>
              </a:rPr>
              <a:t>“</a:t>
            </a:r>
            <a:r>
              <a:rPr lang="zh-CN" altLang="zh-CN" sz="2800" dirty="0">
                <a:latin typeface="仿宋_GB2312"/>
                <a:ea typeface="仿宋_GB2312"/>
              </a:rPr>
              <a:t>信息管理系</a:t>
            </a:r>
            <a:r>
              <a:rPr lang="en-US" altLang="zh-CN" sz="2800" dirty="0">
                <a:latin typeface="仿宋_GB2312"/>
                <a:ea typeface="仿宋_GB2312"/>
              </a:rPr>
              <a:t>”</a:t>
            </a:r>
            <a:r>
              <a:rPr lang="zh-CN" altLang="en-US" sz="2800" dirty="0">
                <a:latin typeface="仿宋_GB2312"/>
                <a:ea typeface="仿宋_GB2312"/>
              </a:rPr>
              <a:t>：显示</a:t>
            </a:r>
            <a:r>
              <a:rPr lang="en-US" altLang="zh-CN" sz="2800" dirty="0">
                <a:latin typeface="仿宋_GB2312"/>
                <a:ea typeface="仿宋_GB2312"/>
              </a:rPr>
              <a:t>“IM”</a:t>
            </a:r>
            <a:r>
              <a:rPr lang="zh-CN" altLang="zh-CN" sz="2800" dirty="0">
                <a:latin typeface="仿宋_GB2312"/>
                <a:ea typeface="仿宋_GB2312"/>
              </a:rPr>
              <a:t>；</a:t>
            </a:r>
            <a:endParaRPr lang="zh-CN" altLang="zh-CN" sz="2800" dirty="0">
              <a:latin typeface="仿宋_GB2312"/>
              <a:ea typeface="仿宋_GB2312"/>
            </a:endParaRPr>
          </a:p>
          <a:p>
            <a:pPr lvl="1">
              <a:lnSpc>
                <a:spcPct val="100000"/>
              </a:lnSpc>
              <a:spcBef>
                <a:spcPct val="0"/>
              </a:spcBef>
            </a:pPr>
            <a:r>
              <a:rPr lang="en-US" altLang="zh-CN" sz="2800" dirty="0">
                <a:latin typeface="仿宋_GB2312"/>
                <a:ea typeface="仿宋_GB2312"/>
              </a:rPr>
              <a:t>“</a:t>
            </a:r>
            <a:r>
              <a:rPr lang="zh-CN" altLang="zh-CN" sz="2800" dirty="0">
                <a:latin typeface="仿宋_GB2312"/>
                <a:ea typeface="仿宋_GB2312"/>
              </a:rPr>
              <a:t>通信工程系</a:t>
            </a:r>
            <a:r>
              <a:rPr lang="en-US" altLang="zh-CN" sz="2800" dirty="0">
                <a:latin typeface="仿宋_GB2312"/>
                <a:ea typeface="仿宋_GB2312"/>
              </a:rPr>
              <a:t>”</a:t>
            </a:r>
            <a:r>
              <a:rPr lang="zh-CN" altLang="en-US" sz="2800" dirty="0">
                <a:latin typeface="仿宋_GB2312"/>
                <a:ea typeface="仿宋_GB2312"/>
              </a:rPr>
              <a:t>：</a:t>
            </a:r>
            <a:r>
              <a:rPr lang="zh-CN" altLang="zh-CN" sz="2800" dirty="0">
                <a:latin typeface="仿宋_GB2312"/>
                <a:ea typeface="仿宋_GB2312"/>
              </a:rPr>
              <a:t>显示</a:t>
            </a:r>
            <a:r>
              <a:rPr lang="en-US" altLang="zh-CN" sz="2800" dirty="0">
                <a:latin typeface="仿宋_GB2312"/>
                <a:ea typeface="仿宋_GB2312"/>
              </a:rPr>
              <a:t>“COM”</a:t>
            </a:r>
            <a:r>
              <a:rPr lang="zh-CN" altLang="zh-CN" sz="2800" dirty="0">
                <a:latin typeface="仿宋_GB2312"/>
                <a:ea typeface="仿宋_GB2312"/>
              </a:rPr>
              <a:t>。</a:t>
            </a:r>
            <a:endParaRPr lang="zh-CN" altLang="zh-CN" sz="2800" dirty="0">
              <a:latin typeface="仿宋_GB2312"/>
              <a:ea typeface="仿宋_GB2312"/>
            </a:endParaRPr>
          </a:p>
          <a:p>
            <a:pPr/>
            <a:endParaRPr lang="zh-CN" altLang="en-US" dirty="0">
              <a:latin typeface="仿宋_GB2312"/>
              <a:ea typeface="仿宋_GB2312"/>
              <a:cs typeface="+mn-cs"/>
            </a:endParaRPr>
          </a:p>
        </p:txBody>
      </p:sp>
      <p:sp>
        <p:nvSpPr>
          <p:cNvPr id="119812" name="日期占位符 3"/>
          <p:cNvSpPr txBox="1">
            <a:spLocks noGrp="1"/>
          </p:cNvSpPr>
          <p:nvPr>
            <p:ph type="dt" sz="half" idx="2"/>
          </p:nvPr>
        </p:nvSpPr>
        <p:spPr>
          <a:xfrm>
            <a:off x="609600" y="6308725"/>
            <a:ext cx="2017713" cy="412750"/>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19813" name="灯片编号占位符 4"/>
          <p:cNvSpPr txBox="1">
            <a:spLocks noGrp="1"/>
          </p:cNvSpPr>
          <p:nvPr>
            <p:ph type="sldNum" sz="quarter" idx="4"/>
          </p:nvPr>
        </p:nvSpPr>
        <p:spPr>
          <a:xfrm>
            <a:off x="6553200" y="6308725"/>
            <a:ext cx="1981200" cy="412750"/>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ontrols>
      <mc:AlternateContent xmlns:mc="http://schemas.openxmlformats.org/markup-compatibility/2006">
        <mc:Choice xmlns:v="urn:schemas-microsoft-com:vml" Requires="v">
          <p:control spid="119814" name="" r:id="rId1" imgW="8135938" imgH="2725738"/>
        </mc:Choice>
        <mc:Fallback>
          <p:control name="" r:id="rId1" imgW="8135938" imgH="2725738">
            <p:pic>
              <p:nvPicPr>
                <p:cNvPr id="0" name="TextBox1"/>
                <p:cNvPicPr/>
                <p:nvPr/>
              </p:nvPicPr>
              <p:blipFill>
                <a:blip r:embed="rId2"/>
                <a:stretch>
                  <a:fillRect/>
                </a:stretch>
              </p:blipFill>
              <p:spPr>
                <a:xfrm>
                  <a:off x="539750" y="3429000"/>
                  <a:ext cx="8135938" cy="2725738"/>
                </a:xfrm>
                <a:prstGeom prst="rect">
                  <a:avLst/>
                </a:prstGeom>
              </p:spPr>
            </p:pic>
          </p:control>
        </mc:Fallback>
      </mc:AlternateContent>
    </p:controls>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0834" name="内容占位符 2"/>
          <p:cNvSpPr>
            <a:spLocks noGrp="1"/>
          </p:cNvSpPr>
          <p:nvPr>
            <p:ph idx="1"/>
          </p:nvPr>
        </p:nvSpPr>
        <p:spPr>
          <a:xfrm>
            <a:off x="611188" y="260350"/>
            <a:ext cx="8001000" cy="2736850"/>
          </a:xfrm>
          <a:ln/>
        </p:spPr>
        <p:txBody>
          <a:bodyPr vert="horz" wrap="square" lIns="91440" tIns="45720" rIns="91440" bIns="45720" anchor="t"/>
          <a:p>
            <a:pPr>
              <a:lnSpc>
                <a:spcPct val="100000"/>
              </a:lnSpc>
              <a:spcBef>
                <a:spcPct val="0"/>
              </a:spcBef>
            </a:pPr>
            <a:r>
              <a:rPr lang="zh-CN" altLang="zh-CN" sz="2400" dirty="0">
                <a:latin typeface="仿宋_GB2312"/>
                <a:ea typeface="仿宋_GB2312"/>
                <a:cs typeface="+mn-cs"/>
              </a:rPr>
              <a:t>例</a:t>
            </a:r>
            <a:r>
              <a:rPr lang="en-US" altLang="zh-CN" sz="2400" dirty="0">
                <a:latin typeface="仿宋_GB2312"/>
                <a:ea typeface="仿宋_GB2312"/>
                <a:cs typeface="+mn-cs"/>
              </a:rPr>
              <a:t>2  </a:t>
            </a:r>
            <a:r>
              <a:rPr lang="zh-CN" altLang="zh-CN" sz="2400" dirty="0">
                <a:latin typeface="仿宋_GB2312"/>
                <a:ea typeface="仿宋_GB2312"/>
                <a:cs typeface="+mn-cs"/>
              </a:rPr>
              <a:t>查询“</a:t>
            </a:r>
            <a:r>
              <a:rPr lang="en-US" altLang="zh-CN" sz="2400" dirty="0">
                <a:latin typeface="仿宋_GB2312"/>
                <a:ea typeface="仿宋_GB2312"/>
                <a:cs typeface="+mn-cs"/>
              </a:rPr>
              <a:t>C001</a:t>
            </a:r>
            <a:r>
              <a:rPr lang="zh-CN" altLang="zh-CN" sz="2400" dirty="0">
                <a:latin typeface="仿宋_GB2312"/>
                <a:ea typeface="仿宋_GB2312"/>
                <a:cs typeface="+mn-cs"/>
              </a:rPr>
              <a:t>”号课程的考试情况，列出学号和成绩，同时对成绩进行如下处理：</a:t>
            </a:r>
            <a:endParaRPr lang="zh-CN" altLang="zh-CN" sz="2400" dirty="0">
              <a:latin typeface="仿宋_GB2312"/>
              <a:ea typeface="仿宋_GB2312"/>
              <a:cs typeface="+mn-cs"/>
            </a:endParaRPr>
          </a:p>
          <a:p>
            <a:pPr lvl="1">
              <a:lnSpc>
                <a:spcPct val="100000"/>
              </a:lnSpc>
              <a:spcBef>
                <a:spcPct val="0"/>
              </a:spcBef>
            </a:pPr>
            <a:r>
              <a:rPr lang="zh-CN" altLang="zh-CN" sz="2400" dirty="0">
                <a:latin typeface="仿宋_GB2312"/>
                <a:ea typeface="仿宋_GB2312"/>
              </a:rPr>
              <a:t>如果成绩</a:t>
            </a:r>
            <a:r>
              <a:rPr lang="zh-CN" altLang="en-US" sz="2400" dirty="0">
                <a:latin typeface="仿宋_GB2312"/>
                <a:ea typeface="仿宋_GB2312"/>
              </a:rPr>
              <a:t>大于等于</a:t>
            </a:r>
            <a:r>
              <a:rPr lang="en-US" altLang="zh-CN" sz="2400" dirty="0">
                <a:latin typeface="仿宋_GB2312"/>
                <a:ea typeface="仿宋_GB2312"/>
              </a:rPr>
              <a:t>90</a:t>
            </a:r>
            <a:r>
              <a:rPr lang="zh-CN" altLang="zh-CN" sz="2400" dirty="0">
                <a:latin typeface="仿宋_GB2312"/>
                <a:ea typeface="仿宋_GB2312"/>
              </a:rPr>
              <a:t>，显示</a:t>
            </a:r>
            <a:r>
              <a:rPr lang="en-US" altLang="zh-CN" sz="2400" dirty="0">
                <a:latin typeface="仿宋_GB2312"/>
                <a:ea typeface="仿宋_GB2312"/>
              </a:rPr>
              <a:t>“</a:t>
            </a:r>
            <a:r>
              <a:rPr lang="zh-CN" altLang="zh-CN" sz="2400" dirty="0">
                <a:latin typeface="仿宋_GB2312"/>
                <a:ea typeface="仿宋_GB2312"/>
              </a:rPr>
              <a:t>优</a:t>
            </a:r>
            <a:r>
              <a:rPr lang="en-US" altLang="zh-CN" sz="2400" dirty="0">
                <a:latin typeface="仿宋_GB2312"/>
                <a:ea typeface="仿宋_GB2312"/>
              </a:rPr>
              <a:t>”</a:t>
            </a:r>
            <a:r>
              <a:rPr lang="zh-CN" altLang="zh-CN" sz="2400" dirty="0">
                <a:latin typeface="仿宋_GB2312"/>
                <a:ea typeface="仿宋_GB2312"/>
              </a:rPr>
              <a:t>；</a:t>
            </a:r>
            <a:endParaRPr lang="zh-CN" altLang="zh-CN" sz="2400" dirty="0">
              <a:latin typeface="仿宋_GB2312"/>
              <a:ea typeface="仿宋_GB2312"/>
            </a:endParaRPr>
          </a:p>
          <a:p>
            <a:pPr lvl="1">
              <a:lnSpc>
                <a:spcPct val="100000"/>
              </a:lnSpc>
              <a:spcBef>
                <a:spcPct val="0"/>
              </a:spcBef>
            </a:pPr>
            <a:r>
              <a:rPr lang="zh-CN" altLang="zh-CN" sz="2400" dirty="0">
                <a:latin typeface="仿宋_GB2312"/>
                <a:ea typeface="仿宋_GB2312"/>
              </a:rPr>
              <a:t>如果成绩在</a:t>
            </a:r>
            <a:r>
              <a:rPr lang="en-US" altLang="zh-CN" sz="2400" dirty="0">
                <a:latin typeface="仿宋_GB2312"/>
                <a:ea typeface="仿宋_GB2312"/>
              </a:rPr>
              <a:t>80</a:t>
            </a:r>
            <a:r>
              <a:rPr lang="zh-CN" altLang="zh-CN" sz="2400" dirty="0">
                <a:latin typeface="仿宋_GB2312"/>
                <a:ea typeface="仿宋_GB2312"/>
              </a:rPr>
              <a:t>到</a:t>
            </a:r>
            <a:r>
              <a:rPr lang="en-US" altLang="zh-CN" sz="2400" dirty="0">
                <a:latin typeface="仿宋_GB2312"/>
                <a:ea typeface="仿宋_GB2312"/>
              </a:rPr>
              <a:t>89</a:t>
            </a:r>
            <a:r>
              <a:rPr lang="zh-CN" altLang="zh-CN" sz="2400" dirty="0">
                <a:latin typeface="仿宋_GB2312"/>
                <a:ea typeface="仿宋_GB2312"/>
              </a:rPr>
              <a:t>分之间，显示</a:t>
            </a:r>
            <a:r>
              <a:rPr lang="en-US" altLang="zh-CN" sz="2400" dirty="0">
                <a:latin typeface="仿宋_GB2312"/>
                <a:ea typeface="仿宋_GB2312"/>
              </a:rPr>
              <a:t>“</a:t>
            </a:r>
            <a:r>
              <a:rPr lang="zh-CN" altLang="zh-CN" sz="2400" dirty="0">
                <a:latin typeface="仿宋_GB2312"/>
                <a:ea typeface="仿宋_GB2312"/>
              </a:rPr>
              <a:t>良</a:t>
            </a:r>
            <a:r>
              <a:rPr lang="en-US" altLang="zh-CN" sz="2400" dirty="0">
                <a:latin typeface="仿宋_GB2312"/>
                <a:ea typeface="仿宋_GB2312"/>
              </a:rPr>
              <a:t>”</a:t>
            </a:r>
            <a:r>
              <a:rPr lang="zh-CN" altLang="zh-CN" sz="2400" dirty="0">
                <a:latin typeface="仿宋_GB2312"/>
                <a:ea typeface="仿宋_GB2312"/>
              </a:rPr>
              <a:t>；</a:t>
            </a:r>
            <a:endParaRPr lang="zh-CN" altLang="zh-CN" sz="2400" dirty="0">
              <a:latin typeface="仿宋_GB2312"/>
              <a:ea typeface="仿宋_GB2312"/>
            </a:endParaRPr>
          </a:p>
          <a:p>
            <a:pPr lvl="1">
              <a:lnSpc>
                <a:spcPct val="100000"/>
              </a:lnSpc>
              <a:spcBef>
                <a:spcPct val="0"/>
              </a:spcBef>
            </a:pPr>
            <a:r>
              <a:rPr lang="zh-CN" altLang="zh-CN" sz="2400" dirty="0">
                <a:latin typeface="仿宋_GB2312"/>
                <a:ea typeface="仿宋_GB2312"/>
              </a:rPr>
              <a:t>如果成绩在</a:t>
            </a:r>
            <a:r>
              <a:rPr lang="en-US" altLang="zh-CN" sz="2400" dirty="0">
                <a:latin typeface="仿宋_GB2312"/>
                <a:ea typeface="仿宋_GB2312"/>
              </a:rPr>
              <a:t>70</a:t>
            </a:r>
            <a:r>
              <a:rPr lang="zh-CN" altLang="zh-CN" sz="2400" dirty="0">
                <a:latin typeface="仿宋_GB2312"/>
                <a:ea typeface="仿宋_GB2312"/>
              </a:rPr>
              <a:t>到</a:t>
            </a:r>
            <a:r>
              <a:rPr lang="en-US" altLang="zh-CN" sz="2400" dirty="0">
                <a:latin typeface="仿宋_GB2312"/>
                <a:ea typeface="仿宋_GB2312"/>
              </a:rPr>
              <a:t>79</a:t>
            </a:r>
            <a:r>
              <a:rPr lang="zh-CN" altLang="zh-CN" sz="2400" dirty="0">
                <a:latin typeface="仿宋_GB2312"/>
                <a:ea typeface="仿宋_GB2312"/>
              </a:rPr>
              <a:t>分之间，显示</a:t>
            </a:r>
            <a:r>
              <a:rPr lang="en-US" altLang="zh-CN" sz="2400" dirty="0">
                <a:latin typeface="仿宋_GB2312"/>
                <a:ea typeface="仿宋_GB2312"/>
              </a:rPr>
              <a:t>“</a:t>
            </a:r>
            <a:r>
              <a:rPr lang="zh-CN" altLang="zh-CN" sz="2400" dirty="0">
                <a:latin typeface="仿宋_GB2312"/>
                <a:ea typeface="仿宋_GB2312"/>
              </a:rPr>
              <a:t>中</a:t>
            </a:r>
            <a:r>
              <a:rPr lang="en-US" altLang="zh-CN" sz="2400" dirty="0">
                <a:latin typeface="仿宋_GB2312"/>
                <a:ea typeface="仿宋_GB2312"/>
              </a:rPr>
              <a:t>”</a:t>
            </a:r>
            <a:r>
              <a:rPr lang="zh-CN" altLang="zh-CN" sz="2400" dirty="0">
                <a:latin typeface="仿宋_GB2312"/>
                <a:ea typeface="仿宋_GB2312"/>
              </a:rPr>
              <a:t>；</a:t>
            </a:r>
            <a:endParaRPr lang="zh-CN" altLang="zh-CN" sz="2400" dirty="0">
              <a:latin typeface="仿宋_GB2312"/>
              <a:ea typeface="仿宋_GB2312"/>
            </a:endParaRPr>
          </a:p>
          <a:p>
            <a:pPr lvl="1">
              <a:lnSpc>
                <a:spcPct val="100000"/>
              </a:lnSpc>
              <a:spcBef>
                <a:spcPct val="0"/>
              </a:spcBef>
            </a:pPr>
            <a:r>
              <a:rPr lang="zh-CN" altLang="zh-CN" sz="2400" dirty="0">
                <a:latin typeface="仿宋_GB2312"/>
                <a:ea typeface="仿宋_GB2312"/>
              </a:rPr>
              <a:t>如果成绩在</a:t>
            </a:r>
            <a:r>
              <a:rPr lang="en-US" altLang="zh-CN" sz="2400" dirty="0">
                <a:latin typeface="仿宋_GB2312"/>
                <a:ea typeface="仿宋_GB2312"/>
              </a:rPr>
              <a:t>60</a:t>
            </a:r>
            <a:r>
              <a:rPr lang="zh-CN" altLang="zh-CN" sz="2400" dirty="0">
                <a:latin typeface="仿宋_GB2312"/>
                <a:ea typeface="仿宋_GB2312"/>
              </a:rPr>
              <a:t>到</a:t>
            </a:r>
            <a:r>
              <a:rPr lang="en-US" altLang="zh-CN" sz="2400" dirty="0">
                <a:latin typeface="仿宋_GB2312"/>
                <a:ea typeface="仿宋_GB2312"/>
              </a:rPr>
              <a:t>69</a:t>
            </a:r>
            <a:r>
              <a:rPr lang="zh-CN" altLang="zh-CN" sz="2400" dirty="0">
                <a:latin typeface="仿宋_GB2312"/>
                <a:ea typeface="仿宋_GB2312"/>
              </a:rPr>
              <a:t>分之间，显示</a:t>
            </a:r>
            <a:r>
              <a:rPr lang="en-US" altLang="zh-CN" sz="2400" dirty="0">
                <a:latin typeface="仿宋_GB2312"/>
                <a:ea typeface="仿宋_GB2312"/>
              </a:rPr>
              <a:t>“</a:t>
            </a:r>
            <a:r>
              <a:rPr lang="zh-CN" altLang="zh-CN" sz="2400" dirty="0">
                <a:latin typeface="仿宋_GB2312"/>
                <a:ea typeface="仿宋_GB2312"/>
              </a:rPr>
              <a:t>及格</a:t>
            </a:r>
            <a:r>
              <a:rPr lang="en-US" altLang="zh-CN" sz="2400" dirty="0">
                <a:latin typeface="仿宋_GB2312"/>
                <a:ea typeface="仿宋_GB2312"/>
              </a:rPr>
              <a:t>”</a:t>
            </a:r>
            <a:r>
              <a:rPr lang="zh-CN" altLang="zh-CN" sz="2400" dirty="0">
                <a:latin typeface="仿宋_GB2312"/>
                <a:ea typeface="仿宋_GB2312"/>
              </a:rPr>
              <a:t>；</a:t>
            </a:r>
            <a:endParaRPr lang="zh-CN" altLang="zh-CN" sz="2400" dirty="0">
              <a:latin typeface="仿宋_GB2312"/>
              <a:ea typeface="仿宋_GB2312"/>
            </a:endParaRPr>
          </a:p>
          <a:p>
            <a:pPr lvl="1">
              <a:lnSpc>
                <a:spcPct val="100000"/>
              </a:lnSpc>
              <a:spcBef>
                <a:spcPct val="0"/>
              </a:spcBef>
            </a:pPr>
            <a:r>
              <a:rPr lang="zh-CN" altLang="zh-CN" sz="2400" dirty="0">
                <a:latin typeface="仿宋_GB2312"/>
                <a:ea typeface="仿宋_GB2312"/>
              </a:rPr>
              <a:t>如果成绩小于</a:t>
            </a:r>
            <a:r>
              <a:rPr lang="en-US" altLang="zh-CN" sz="2400" dirty="0">
                <a:latin typeface="仿宋_GB2312"/>
                <a:ea typeface="仿宋_GB2312"/>
              </a:rPr>
              <a:t>60</a:t>
            </a:r>
            <a:r>
              <a:rPr lang="zh-CN" altLang="zh-CN" sz="2400" dirty="0">
                <a:latin typeface="仿宋_GB2312"/>
                <a:ea typeface="仿宋_GB2312"/>
              </a:rPr>
              <a:t>分，显示</a:t>
            </a:r>
            <a:r>
              <a:rPr lang="en-US" altLang="zh-CN" sz="2400" dirty="0">
                <a:latin typeface="仿宋_GB2312"/>
                <a:ea typeface="仿宋_GB2312"/>
              </a:rPr>
              <a:t>“</a:t>
            </a:r>
            <a:r>
              <a:rPr lang="zh-CN" altLang="zh-CN" sz="2400" dirty="0">
                <a:latin typeface="仿宋_GB2312"/>
                <a:ea typeface="仿宋_GB2312"/>
              </a:rPr>
              <a:t>不及格</a:t>
            </a:r>
            <a:r>
              <a:rPr lang="en-US" altLang="zh-CN" sz="2400" dirty="0">
                <a:latin typeface="仿宋_GB2312"/>
                <a:ea typeface="仿宋_GB2312"/>
              </a:rPr>
              <a:t>”</a:t>
            </a:r>
            <a:r>
              <a:rPr lang="zh-CN" altLang="zh-CN" sz="2400" dirty="0">
                <a:latin typeface="仿宋_GB2312"/>
                <a:ea typeface="仿宋_GB2312"/>
              </a:rPr>
              <a:t>。</a:t>
            </a:r>
            <a:endParaRPr lang="zh-CN" altLang="en-US" sz="2400" dirty="0">
              <a:latin typeface="仿宋_GB2312"/>
              <a:ea typeface="仿宋_GB2312"/>
            </a:endParaRPr>
          </a:p>
        </p:txBody>
      </p:sp>
      <p:sp>
        <p:nvSpPr>
          <p:cNvPr id="120835" name="日期占位符 3"/>
          <p:cNvSpPr txBox="1">
            <a:spLocks noGrp="1"/>
          </p:cNvSpPr>
          <p:nvPr>
            <p:ph type="dt" sz="half" idx="2"/>
          </p:nvPr>
        </p:nvSpPr>
        <p:spPr>
          <a:xfrm>
            <a:off x="609600" y="6381750"/>
            <a:ext cx="2017713" cy="339725"/>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20836" name="灯片编号占位符 4"/>
          <p:cNvSpPr txBox="1">
            <a:spLocks noGrp="1"/>
          </p:cNvSpPr>
          <p:nvPr>
            <p:ph type="sldNum" sz="quarter" idx="4"/>
          </p:nvPr>
        </p:nvSpPr>
        <p:spPr>
          <a:xfrm>
            <a:off x="6553200" y="6381750"/>
            <a:ext cx="1981200" cy="339725"/>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ontrols>
      <mc:AlternateContent xmlns:mc="http://schemas.openxmlformats.org/markup-compatibility/2006">
        <mc:Choice xmlns:v="urn:schemas-microsoft-com:vml" Requires="v">
          <p:control spid="120837" name="" r:id="rId1" imgW="8496300" imgH="3240088"/>
        </mc:Choice>
        <mc:Fallback>
          <p:control name="" r:id="rId1" imgW="8496300" imgH="3240088">
            <p:pic>
              <p:nvPicPr>
                <p:cNvPr id="0" name="TextBox1"/>
                <p:cNvPicPr/>
                <p:nvPr/>
              </p:nvPicPr>
              <p:blipFill>
                <a:blip r:embed="rId2"/>
                <a:stretch>
                  <a:fillRect/>
                </a:stretch>
              </p:blipFill>
              <p:spPr>
                <a:xfrm>
                  <a:off x="323850" y="2997200"/>
                  <a:ext cx="8496300" cy="3240088"/>
                </a:xfrm>
                <a:prstGeom prst="rect">
                  <a:avLst/>
                </a:prstGeom>
              </p:spPr>
            </p:pic>
          </p:control>
        </mc:Fallback>
      </mc:AlternateContent>
    </p:controls>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1858" name="内容占位符 2"/>
          <p:cNvSpPr>
            <a:spLocks noGrp="1"/>
          </p:cNvSpPr>
          <p:nvPr>
            <p:ph idx="1"/>
          </p:nvPr>
        </p:nvSpPr>
        <p:spPr>
          <a:xfrm>
            <a:off x="468313" y="188913"/>
            <a:ext cx="8280400" cy="2735262"/>
          </a:xfrm>
          <a:ln/>
        </p:spPr>
        <p:txBody>
          <a:bodyPr vert="horz" wrap="square" lIns="91440" tIns="45720" rIns="91440" bIns="45720" anchor="t"/>
          <a:p>
            <a:pPr>
              <a:lnSpc>
                <a:spcPct val="100000"/>
              </a:lnSpc>
              <a:spcBef>
                <a:spcPct val="0"/>
              </a:spcBef>
            </a:pPr>
            <a:r>
              <a:rPr lang="zh-CN" altLang="zh-CN" sz="2400" dirty="0">
                <a:latin typeface="仿宋_GB2312"/>
                <a:ea typeface="仿宋_GB2312"/>
                <a:cs typeface="+mn-cs"/>
              </a:rPr>
              <a:t>例</a:t>
            </a:r>
            <a:r>
              <a:rPr lang="en-US" altLang="zh-CN" sz="2400" dirty="0">
                <a:latin typeface="仿宋_GB2312"/>
                <a:ea typeface="仿宋_GB2312"/>
                <a:cs typeface="+mn-cs"/>
              </a:rPr>
              <a:t>3  </a:t>
            </a:r>
            <a:r>
              <a:rPr lang="zh-CN" altLang="zh-CN" sz="2400" dirty="0">
                <a:latin typeface="仿宋_GB2312"/>
                <a:ea typeface="仿宋_GB2312"/>
                <a:cs typeface="+mn-cs"/>
              </a:rPr>
              <a:t>统计每个学生的考试平均成绩，列出学号、考试平均成绩和考试情况，其中考试情况的处理为： </a:t>
            </a:r>
            <a:endParaRPr lang="zh-CN" altLang="zh-CN" sz="2400" dirty="0">
              <a:latin typeface="仿宋_GB2312"/>
              <a:ea typeface="仿宋_GB2312"/>
              <a:cs typeface="+mn-cs"/>
            </a:endParaRPr>
          </a:p>
          <a:p>
            <a:pPr lvl="1">
              <a:lnSpc>
                <a:spcPct val="100000"/>
              </a:lnSpc>
              <a:spcBef>
                <a:spcPct val="0"/>
              </a:spcBef>
            </a:pPr>
            <a:r>
              <a:rPr lang="zh-CN" altLang="zh-CN" sz="2400" dirty="0">
                <a:latin typeface="仿宋_GB2312"/>
                <a:ea typeface="仿宋_GB2312"/>
              </a:rPr>
              <a:t>如果平均成绩大于等于</a:t>
            </a:r>
            <a:r>
              <a:rPr lang="en-US" altLang="zh-CN" sz="2400" dirty="0">
                <a:latin typeface="仿宋_GB2312"/>
                <a:ea typeface="仿宋_GB2312"/>
              </a:rPr>
              <a:t>90</a:t>
            </a:r>
            <a:r>
              <a:rPr lang="zh-CN" altLang="zh-CN" sz="2400" dirty="0">
                <a:latin typeface="仿宋_GB2312"/>
                <a:ea typeface="仿宋_GB2312"/>
              </a:rPr>
              <a:t>，则考试情况为“好”；</a:t>
            </a:r>
            <a:endParaRPr lang="zh-CN" altLang="zh-CN" sz="2400" dirty="0">
              <a:latin typeface="仿宋_GB2312"/>
              <a:ea typeface="仿宋_GB2312"/>
            </a:endParaRPr>
          </a:p>
          <a:p>
            <a:pPr lvl="1">
              <a:lnSpc>
                <a:spcPct val="100000"/>
              </a:lnSpc>
              <a:spcBef>
                <a:spcPct val="0"/>
              </a:spcBef>
            </a:pPr>
            <a:r>
              <a:rPr lang="zh-CN" altLang="zh-CN" sz="2400" dirty="0">
                <a:latin typeface="仿宋_GB2312"/>
                <a:ea typeface="仿宋_GB2312"/>
              </a:rPr>
              <a:t>如果平均成绩在</a:t>
            </a:r>
            <a:r>
              <a:rPr lang="en-US" altLang="zh-CN" sz="2400" dirty="0">
                <a:latin typeface="仿宋_GB2312"/>
                <a:ea typeface="仿宋_GB2312"/>
              </a:rPr>
              <a:t>80</a:t>
            </a:r>
            <a:r>
              <a:rPr lang="zh-CN" altLang="zh-CN" sz="2400" dirty="0">
                <a:latin typeface="仿宋_GB2312"/>
                <a:ea typeface="仿宋_GB2312"/>
              </a:rPr>
              <a:t>～</a:t>
            </a:r>
            <a:r>
              <a:rPr lang="en-US" altLang="zh-CN" sz="2400" dirty="0">
                <a:latin typeface="仿宋_GB2312"/>
                <a:ea typeface="仿宋_GB2312"/>
              </a:rPr>
              <a:t>89</a:t>
            </a:r>
            <a:r>
              <a:rPr lang="zh-CN" altLang="zh-CN" sz="2400" dirty="0">
                <a:latin typeface="仿宋_GB2312"/>
                <a:ea typeface="仿宋_GB2312"/>
              </a:rPr>
              <a:t>，则考试情况为“比较好”；</a:t>
            </a:r>
            <a:endParaRPr lang="zh-CN" altLang="zh-CN" sz="2400" dirty="0">
              <a:latin typeface="仿宋_GB2312"/>
              <a:ea typeface="仿宋_GB2312"/>
            </a:endParaRPr>
          </a:p>
          <a:p>
            <a:pPr lvl="1">
              <a:lnSpc>
                <a:spcPct val="100000"/>
              </a:lnSpc>
              <a:spcBef>
                <a:spcPct val="0"/>
              </a:spcBef>
            </a:pPr>
            <a:r>
              <a:rPr lang="zh-CN" altLang="zh-CN" sz="2400" dirty="0">
                <a:latin typeface="仿宋_GB2312"/>
                <a:ea typeface="仿宋_GB2312"/>
              </a:rPr>
              <a:t>如果平均成绩在</a:t>
            </a:r>
            <a:r>
              <a:rPr lang="en-US" altLang="zh-CN" sz="2400" dirty="0">
                <a:latin typeface="仿宋_GB2312"/>
                <a:ea typeface="仿宋_GB2312"/>
              </a:rPr>
              <a:t>70</a:t>
            </a:r>
            <a:r>
              <a:rPr lang="zh-CN" altLang="zh-CN" sz="2400" dirty="0">
                <a:latin typeface="仿宋_GB2312"/>
                <a:ea typeface="仿宋_GB2312"/>
              </a:rPr>
              <a:t>～</a:t>
            </a:r>
            <a:r>
              <a:rPr lang="en-US" altLang="zh-CN" sz="2400" dirty="0">
                <a:latin typeface="仿宋_GB2312"/>
                <a:ea typeface="仿宋_GB2312"/>
              </a:rPr>
              <a:t>79</a:t>
            </a:r>
            <a:r>
              <a:rPr lang="zh-CN" altLang="zh-CN" sz="2400" dirty="0">
                <a:latin typeface="仿宋_GB2312"/>
                <a:ea typeface="仿宋_GB2312"/>
              </a:rPr>
              <a:t>，则考试情况为“一般”；</a:t>
            </a:r>
            <a:endParaRPr lang="zh-CN" altLang="zh-CN" sz="2400" dirty="0">
              <a:latin typeface="仿宋_GB2312"/>
              <a:ea typeface="仿宋_GB2312"/>
            </a:endParaRPr>
          </a:p>
          <a:p>
            <a:pPr lvl="1">
              <a:lnSpc>
                <a:spcPct val="100000"/>
              </a:lnSpc>
              <a:spcBef>
                <a:spcPct val="0"/>
              </a:spcBef>
            </a:pPr>
            <a:r>
              <a:rPr lang="zh-CN" altLang="zh-CN" sz="2400" dirty="0">
                <a:latin typeface="仿宋_GB2312"/>
                <a:ea typeface="仿宋_GB2312"/>
              </a:rPr>
              <a:t>如果平均成绩在</a:t>
            </a:r>
            <a:r>
              <a:rPr lang="en-US" altLang="zh-CN" sz="2400" dirty="0">
                <a:latin typeface="仿宋_GB2312"/>
                <a:ea typeface="仿宋_GB2312"/>
              </a:rPr>
              <a:t>60</a:t>
            </a:r>
            <a:r>
              <a:rPr lang="zh-CN" altLang="zh-CN" sz="2400" dirty="0">
                <a:latin typeface="仿宋_GB2312"/>
                <a:ea typeface="仿宋_GB2312"/>
              </a:rPr>
              <a:t>～</a:t>
            </a:r>
            <a:r>
              <a:rPr lang="en-US" altLang="zh-CN" sz="2400" dirty="0">
                <a:latin typeface="仿宋_GB2312"/>
                <a:ea typeface="仿宋_GB2312"/>
              </a:rPr>
              <a:t>69</a:t>
            </a:r>
            <a:r>
              <a:rPr lang="zh-CN" altLang="zh-CN" sz="2400" dirty="0">
                <a:latin typeface="仿宋_GB2312"/>
                <a:ea typeface="仿宋_GB2312"/>
              </a:rPr>
              <a:t>，则考试情况为“不太好”；</a:t>
            </a:r>
            <a:endParaRPr lang="zh-CN" altLang="zh-CN" sz="2400" dirty="0">
              <a:latin typeface="仿宋_GB2312"/>
              <a:ea typeface="仿宋_GB2312"/>
            </a:endParaRPr>
          </a:p>
          <a:p>
            <a:pPr lvl="1">
              <a:lnSpc>
                <a:spcPct val="100000"/>
              </a:lnSpc>
              <a:spcBef>
                <a:spcPct val="0"/>
              </a:spcBef>
            </a:pPr>
            <a:r>
              <a:rPr lang="zh-CN" altLang="zh-CN" sz="2400" dirty="0">
                <a:latin typeface="仿宋_GB2312"/>
                <a:ea typeface="仿宋_GB2312"/>
              </a:rPr>
              <a:t>如果平均成绩低于</a:t>
            </a:r>
            <a:r>
              <a:rPr lang="en-US" altLang="zh-CN" sz="2400" dirty="0">
                <a:latin typeface="仿宋_GB2312"/>
                <a:ea typeface="仿宋_GB2312"/>
              </a:rPr>
              <a:t>60</a:t>
            </a:r>
            <a:r>
              <a:rPr lang="zh-CN" altLang="zh-CN" sz="2400" dirty="0">
                <a:latin typeface="仿宋_GB2312"/>
                <a:ea typeface="仿宋_GB2312"/>
              </a:rPr>
              <a:t>，则考试情况为“比较差”。</a:t>
            </a:r>
            <a:endParaRPr lang="zh-CN" altLang="en-US" sz="2400" dirty="0">
              <a:latin typeface="仿宋_GB2312"/>
              <a:ea typeface="仿宋_GB2312"/>
            </a:endParaRPr>
          </a:p>
        </p:txBody>
      </p:sp>
      <p:sp>
        <p:nvSpPr>
          <p:cNvPr id="121859" name="日期占位符 3"/>
          <p:cNvSpPr txBox="1">
            <a:spLocks noGrp="1"/>
          </p:cNvSpPr>
          <p:nvPr>
            <p:ph type="dt" sz="half" idx="2"/>
          </p:nvPr>
        </p:nvSpPr>
        <p:spPr>
          <a:xfrm>
            <a:off x="609600" y="6308725"/>
            <a:ext cx="2017713" cy="412750"/>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21860" name="灯片编号占位符 4"/>
          <p:cNvSpPr txBox="1">
            <a:spLocks noGrp="1"/>
          </p:cNvSpPr>
          <p:nvPr>
            <p:ph type="sldNum" sz="quarter" idx="4"/>
          </p:nvPr>
        </p:nvSpPr>
        <p:spPr>
          <a:xfrm>
            <a:off x="6553200" y="6308725"/>
            <a:ext cx="1981200" cy="412750"/>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ontrols>
      <mc:AlternateContent xmlns:mc="http://schemas.openxmlformats.org/markup-compatibility/2006">
        <mc:Choice xmlns:v="urn:schemas-microsoft-com:vml" Requires="v">
          <p:control spid="121861" name="" r:id="rId1" imgW="8424863" imgH="3097213"/>
        </mc:Choice>
        <mc:Fallback>
          <p:control name="" r:id="rId1" imgW="8424863" imgH="3097213">
            <p:pic>
              <p:nvPicPr>
                <p:cNvPr id="0" name="TextBox1"/>
                <p:cNvPicPr/>
                <p:nvPr/>
              </p:nvPicPr>
              <p:blipFill>
                <a:blip r:embed="rId2"/>
                <a:stretch>
                  <a:fillRect/>
                </a:stretch>
              </p:blipFill>
              <p:spPr>
                <a:xfrm>
                  <a:off x="323850" y="2924175"/>
                  <a:ext cx="8424863" cy="3097213"/>
                </a:xfrm>
                <a:prstGeom prst="rect">
                  <a:avLst/>
                </a:prstGeom>
              </p:spPr>
            </p:pic>
          </p:control>
        </mc:Fallback>
      </mc:AlternateContent>
    </p:controls>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内容占位符 2"/>
          <p:cNvSpPr>
            <a:spLocks noGrp="1"/>
          </p:cNvSpPr>
          <p:nvPr>
            <p:ph idx="1"/>
          </p:nvPr>
        </p:nvSpPr>
        <p:spPr>
          <a:xfrm>
            <a:off x="468313" y="115888"/>
            <a:ext cx="8280400" cy="3529013"/>
          </a:xfrm>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Char char="o"/>
              <a:defRPr/>
            </a:pPr>
            <a:r>
              <a:rPr kumimoji="0" lang="zh-CN"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例</a:t>
            </a:r>
            <a:r>
              <a:rPr kumimoji="0" lang="en-US"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4  </a:t>
            </a:r>
            <a:r>
              <a:rPr kumimoji="0" lang="zh-CN"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统计计算机系每个学生的选课门数，包括没有选课的学生。列出学号、选课门数和选课情况，对选课情况的处理为：</a:t>
            </a:r>
            <a:endParaRPr kumimoji="0" lang="zh-CN"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908050" marR="0" lvl="1" indent="-43688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Char char="n"/>
              <a:defRPr/>
            </a:pPr>
            <a:r>
              <a:rPr kumimoji="0" lang="zh-CN"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rPr>
              <a:t>如果选课门数超过</a:t>
            </a:r>
            <a:r>
              <a:rPr kumimoji="0" lang="en-US"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rPr>
              <a:t>4</a:t>
            </a:r>
            <a:r>
              <a:rPr kumimoji="0" lang="zh-CN"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rPr>
              <a:t>门，则为“多”；</a:t>
            </a:r>
            <a:endParaRPr kumimoji="0" lang="zh-CN"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endParaRPr>
          </a:p>
          <a:p>
            <a:pPr marL="908050" marR="0" lvl="1" indent="-43688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Char char="n"/>
              <a:defRPr/>
            </a:pPr>
            <a:r>
              <a:rPr kumimoji="0" lang="zh-CN"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rPr>
              <a:t>如果选课门数在</a:t>
            </a:r>
            <a:r>
              <a:rPr kumimoji="0" lang="en-US"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rPr>
              <a:t>2</a:t>
            </a:r>
            <a:r>
              <a:rPr kumimoji="0" lang="en-US" altLang="zh-CN" sz="2800" b="1" i="0" u="none" strike="noStrike" kern="0" cap="none" spc="0" normalizeH="0" baseline="0" noProof="0" dirty="0" smtClean="0">
                <a:ln>
                  <a:noFill/>
                </a:ln>
                <a:solidFill>
                  <a:schemeClr val="tx1"/>
                </a:solidFill>
                <a:effectLst/>
                <a:uLnTx/>
                <a:uFillTx/>
                <a:latin typeface="+mn-ea"/>
                <a:ea typeface="+mn-ea"/>
              </a:rPr>
              <a:t>~</a:t>
            </a:r>
            <a:r>
              <a:rPr kumimoji="0" lang="en-US"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rPr>
              <a:t>4</a:t>
            </a:r>
            <a:r>
              <a:rPr kumimoji="0" lang="zh-CN"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rPr>
              <a:t>范围内，则为“一般”；</a:t>
            </a:r>
            <a:endParaRPr kumimoji="0" lang="zh-CN"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endParaRPr>
          </a:p>
          <a:p>
            <a:pPr marL="908050" marR="0" lvl="1" indent="-43688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Char char="n"/>
              <a:defRPr/>
            </a:pPr>
            <a:r>
              <a:rPr kumimoji="0" lang="zh-CN"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rPr>
              <a:t>如果选课门数少于</a:t>
            </a:r>
            <a:r>
              <a:rPr kumimoji="0" lang="en-US"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rPr>
              <a:t>2</a:t>
            </a:r>
            <a:r>
              <a:rPr kumimoji="0" lang="zh-CN"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rPr>
              <a:t>门，则为“少”；</a:t>
            </a:r>
            <a:endParaRPr kumimoji="0" lang="zh-CN"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endParaRPr>
          </a:p>
          <a:p>
            <a:pPr marL="908050" marR="0" lvl="1" indent="-43688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Char char="n"/>
              <a:defRPr/>
            </a:pPr>
            <a:r>
              <a:rPr kumimoji="0" lang="zh-CN"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rPr>
              <a:t>如果学生没有选课，则“未选”。</a:t>
            </a:r>
            <a:endParaRPr kumimoji="0" lang="zh-CN"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endParaRPr>
          </a:p>
          <a:p>
            <a:pPr marL="469900" marR="0" lvl="0" indent="-46990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Char char="o"/>
              <a:defRPr/>
            </a:pPr>
            <a:r>
              <a:rPr kumimoji="0" lang="zh-CN"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将查询结果按选课门数降序排序。</a:t>
            </a:r>
            <a:endParaRPr kumimoji="0" lang="zh-CN" altLang="en-US" sz="28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endParaRPr>
          </a:p>
        </p:txBody>
      </p:sp>
      <p:sp>
        <p:nvSpPr>
          <p:cNvPr id="122883" name="日期占位符 3"/>
          <p:cNvSpPr txBox="1">
            <a:spLocks noGrp="1"/>
          </p:cNvSpPr>
          <p:nvPr>
            <p:ph type="dt" sz="half" idx="2"/>
          </p:nvPr>
        </p:nvSpPr>
        <p:spPr>
          <a:xfrm>
            <a:off x="609600" y="6308725"/>
            <a:ext cx="2017713" cy="412750"/>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22884" name="灯片编号占位符 4"/>
          <p:cNvSpPr txBox="1">
            <a:spLocks noGrp="1"/>
          </p:cNvSpPr>
          <p:nvPr>
            <p:ph type="sldNum" sz="quarter" idx="4"/>
          </p:nvPr>
        </p:nvSpPr>
        <p:spPr>
          <a:xfrm>
            <a:off x="6553200" y="6308725"/>
            <a:ext cx="1981200" cy="412750"/>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ontrols>
      <mc:AlternateContent xmlns:mc="http://schemas.openxmlformats.org/markup-compatibility/2006">
        <mc:Choice xmlns:v="urn:schemas-microsoft-com:vml" Requires="v">
          <p:control spid="122885" name="" r:id="rId1" imgW="8280400" imgH="2376488"/>
        </mc:Choice>
        <mc:Fallback>
          <p:control name="" r:id="rId1" imgW="8280400" imgH="2376488">
            <p:pic>
              <p:nvPicPr>
                <p:cNvPr id="0" name="TextBox1"/>
                <p:cNvPicPr/>
                <p:nvPr/>
              </p:nvPicPr>
              <p:blipFill>
                <a:blip r:embed="rId2"/>
                <a:stretch>
                  <a:fillRect/>
                </a:stretch>
              </p:blipFill>
              <p:spPr>
                <a:xfrm>
                  <a:off x="468313" y="3644900"/>
                  <a:ext cx="8280400" cy="2376488"/>
                </a:xfrm>
                <a:prstGeom prst="rect">
                  <a:avLst/>
                </a:prstGeom>
              </p:spPr>
            </p:pic>
          </p:control>
        </mc:Fallback>
      </mc:AlternateContent>
    </p:controls>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标题 1"/>
          <p:cNvSpPr>
            <a:spLocks noGrp="1"/>
          </p:cNvSpPr>
          <p:nvPr>
            <p:ph type="title"/>
          </p:nvPr>
        </p:nvSpPr>
        <p:spPr>
          <a:ln/>
        </p:spPr>
        <p:txBody>
          <a:bodyPr vert="horz" wrap="square" lIns="91440" tIns="45720" rIns="91440" bIns="45720" anchor="b"/>
          <a:p>
            <a:pPr>
              <a:buNone/>
            </a:pPr>
            <a:r>
              <a:rPr lang="en-US" altLang="zh-CN" dirty="0">
                <a:solidFill>
                  <a:srgbClr val="0039AC"/>
                </a:solidFill>
                <a:latin typeface="楷体_GB2312"/>
                <a:ea typeface="楷体_GB2312"/>
                <a:cs typeface="+mj-cs"/>
              </a:rPr>
              <a:t>5.6 </a:t>
            </a:r>
            <a:r>
              <a:rPr lang="zh-CN" altLang="zh-CN" dirty="0">
                <a:solidFill>
                  <a:srgbClr val="0039AC"/>
                </a:solidFill>
                <a:latin typeface="楷体_GB2312"/>
                <a:ea typeface="楷体_GB2312"/>
                <a:cs typeface="+mj-cs"/>
              </a:rPr>
              <a:t>将查询结果保存到新表</a:t>
            </a:r>
            <a:endParaRPr lang="zh-CN" altLang="en-US" dirty="0">
              <a:solidFill>
                <a:srgbClr val="0039AC"/>
              </a:solidFill>
              <a:latin typeface="楷体_GB2312"/>
              <a:ea typeface="楷体_GB2312"/>
              <a:cs typeface="+mj-cs"/>
            </a:endParaRPr>
          </a:p>
        </p:txBody>
      </p:sp>
      <p:sp>
        <p:nvSpPr>
          <p:cNvPr id="123907" name="内容占位符 2"/>
          <p:cNvSpPr>
            <a:spLocks noGrp="1"/>
          </p:cNvSpPr>
          <p:nvPr>
            <p:ph idx="1"/>
          </p:nvPr>
        </p:nvSpPr>
        <p:spPr>
          <a:ln/>
        </p:spPr>
        <p:txBody>
          <a:bodyPr vert="horz" wrap="square" lIns="91440" tIns="45720" rIns="91440" bIns="45720" anchor="t"/>
          <a:p>
            <a:pPr>
              <a:buNone/>
            </a:pPr>
            <a:r>
              <a:rPr lang="en-US" altLang="zh-CN" dirty="0">
                <a:solidFill>
                  <a:srgbClr val="FF0000"/>
                </a:solidFill>
                <a:latin typeface="仿宋_GB2312"/>
                <a:ea typeface="仿宋_GB2312"/>
                <a:cs typeface="+mn-cs"/>
              </a:rPr>
              <a:t>SELECT </a:t>
            </a:r>
            <a:r>
              <a:rPr lang="zh-CN" altLang="zh-CN" dirty="0">
                <a:solidFill>
                  <a:srgbClr val="FF0000"/>
                </a:solidFill>
                <a:latin typeface="仿宋_GB2312"/>
                <a:ea typeface="仿宋_GB2312"/>
                <a:cs typeface="+mn-cs"/>
              </a:rPr>
              <a:t>查询列表序列</a:t>
            </a:r>
            <a:r>
              <a:rPr lang="en-US" altLang="zh-CN" dirty="0">
                <a:solidFill>
                  <a:srgbClr val="FF0000"/>
                </a:solidFill>
                <a:latin typeface="仿宋_GB2312"/>
                <a:ea typeface="仿宋_GB2312"/>
                <a:cs typeface="+mn-cs"/>
              </a:rPr>
              <a:t> </a:t>
            </a:r>
            <a:r>
              <a:rPr lang="en-US" altLang="zh-CN" dirty="0">
                <a:solidFill>
                  <a:srgbClr val="008000"/>
                </a:solidFill>
                <a:latin typeface="仿宋_GB2312"/>
                <a:ea typeface="仿宋_GB2312"/>
                <a:cs typeface="+mn-cs"/>
              </a:rPr>
              <a:t>INTO &lt;</a:t>
            </a:r>
            <a:r>
              <a:rPr lang="zh-CN" altLang="zh-CN" dirty="0">
                <a:solidFill>
                  <a:srgbClr val="008000"/>
                </a:solidFill>
                <a:latin typeface="仿宋_GB2312"/>
                <a:ea typeface="仿宋_GB2312"/>
                <a:cs typeface="+mn-cs"/>
              </a:rPr>
              <a:t>新表名</a:t>
            </a:r>
            <a:r>
              <a:rPr lang="en-US" altLang="zh-CN" dirty="0">
                <a:solidFill>
                  <a:srgbClr val="008000"/>
                </a:solidFill>
                <a:latin typeface="仿宋_GB2312"/>
                <a:ea typeface="仿宋_GB2312"/>
                <a:cs typeface="+mn-cs"/>
              </a:rPr>
              <a:t>&gt;</a:t>
            </a:r>
            <a:endParaRPr lang="zh-CN" altLang="zh-CN" dirty="0">
              <a:solidFill>
                <a:srgbClr val="008000"/>
              </a:solidFill>
              <a:latin typeface="仿宋_GB2312"/>
              <a:ea typeface="仿宋_GB2312"/>
              <a:cs typeface="+mn-cs"/>
            </a:endParaRPr>
          </a:p>
          <a:p>
            <a:pPr>
              <a:buNone/>
            </a:pPr>
            <a:r>
              <a:rPr lang="en-US" altLang="zh-CN" dirty="0">
                <a:solidFill>
                  <a:srgbClr val="FF0000"/>
                </a:solidFill>
                <a:latin typeface="仿宋_GB2312"/>
                <a:ea typeface="仿宋_GB2312"/>
                <a:cs typeface="+mn-cs"/>
              </a:rPr>
              <a:t> FROM </a:t>
            </a:r>
            <a:r>
              <a:rPr lang="zh-CN" altLang="zh-CN" dirty="0">
                <a:solidFill>
                  <a:srgbClr val="FF0000"/>
                </a:solidFill>
                <a:latin typeface="仿宋_GB2312"/>
                <a:ea typeface="仿宋_GB2312"/>
                <a:cs typeface="+mn-cs"/>
              </a:rPr>
              <a:t>数据源</a:t>
            </a:r>
            <a:endParaRPr lang="zh-CN" altLang="zh-CN" dirty="0">
              <a:solidFill>
                <a:srgbClr val="FF0000"/>
              </a:solidFill>
              <a:latin typeface="仿宋_GB2312"/>
              <a:ea typeface="仿宋_GB2312"/>
              <a:cs typeface="+mn-cs"/>
            </a:endParaRPr>
          </a:p>
          <a:p>
            <a:pPr>
              <a:buNone/>
            </a:pPr>
            <a:r>
              <a:rPr lang="en-US" altLang="zh-CN" dirty="0">
                <a:solidFill>
                  <a:srgbClr val="FF0000"/>
                </a:solidFill>
                <a:latin typeface="仿宋_GB2312"/>
                <a:ea typeface="仿宋_GB2312"/>
                <a:cs typeface="+mn-cs"/>
              </a:rPr>
              <a:t> …</a:t>
            </a:r>
            <a:endParaRPr lang="en-US" altLang="zh-CN" dirty="0">
              <a:solidFill>
                <a:srgbClr val="FF0000"/>
              </a:solidFill>
              <a:latin typeface="仿宋_GB2312"/>
              <a:ea typeface="仿宋_GB2312"/>
              <a:cs typeface="+mn-cs"/>
            </a:endParaRPr>
          </a:p>
          <a:p>
            <a:pPr/>
            <a:r>
              <a:rPr lang="en-US" altLang="zh-CN" dirty="0">
                <a:solidFill>
                  <a:srgbClr val="008000"/>
                </a:solidFill>
                <a:latin typeface="仿宋_GB2312"/>
                <a:ea typeface="仿宋_GB2312"/>
                <a:cs typeface="+mn-cs"/>
              </a:rPr>
              <a:t>&lt;</a:t>
            </a:r>
            <a:r>
              <a:rPr lang="zh-CN" altLang="zh-CN" dirty="0">
                <a:solidFill>
                  <a:srgbClr val="008000"/>
                </a:solidFill>
                <a:latin typeface="仿宋_GB2312"/>
                <a:ea typeface="仿宋_GB2312"/>
                <a:cs typeface="+mn-cs"/>
              </a:rPr>
              <a:t>新表名</a:t>
            </a:r>
            <a:r>
              <a:rPr lang="en-US" altLang="zh-CN" dirty="0">
                <a:solidFill>
                  <a:srgbClr val="008000"/>
                </a:solidFill>
                <a:latin typeface="仿宋_GB2312"/>
                <a:ea typeface="仿宋_GB2312"/>
                <a:cs typeface="+mn-cs"/>
              </a:rPr>
              <a:t>&gt;</a:t>
            </a:r>
            <a:r>
              <a:rPr lang="zh-CN" altLang="en-US" dirty="0">
                <a:latin typeface="仿宋_GB2312"/>
                <a:ea typeface="仿宋_GB2312"/>
                <a:cs typeface="+mn-cs"/>
              </a:rPr>
              <a:t>：</a:t>
            </a:r>
            <a:r>
              <a:rPr lang="zh-CN" altLang="zh-CN" dirty="0">
                <a:latin typeface="仿宋_GB2312"/>
                <a:ea typeface="仿宋_GB2312"/>
                <a:cs typeface="+mn-cs"/>
              </a:rPr>
              <a:t>存放查询结果的表名。</a:t>
            </a:r>
            <a:endParaRPr lang="en-US" altLang="zh-CN" dirty="0">
              <a:latin typeface="仿宋_GB2312"/>
              <a:ea typeface="仿宋_GB2312"/>
              <a:cs typeface="+mn-cs"/>
            </a:endParaRPr>
          </a:p>
          <a:p>
            <a:pPr/>
            <a:r>
              <a:rPr lang="zh-CN" altLang="en-US" dirty="0">
                <a:latin typeface="仿宋_GB2312"/>
                <a:ea typeface="仿宋_GB2312"/>
                <a:cs typeface="+mn-cs"/>
              </a:rPr>
              <a:t>该</a:t>
            </a:r>
            <a:r>
              <a:rPr lang="zh-CN" altLang="zh-CN" dirty="0">
                <a:latin typeface="仿宋_GB2312"/>
                <a:ea typeface="仿宋_GB2312"/>
                <a:cs typeface="+mn-cs"/>
              </a:rPr>
              <a:t>语句将查询结果保存到新表中。</a:t>
            </a:r>
            <a:endParaRPr lang="zh-CN" altLang="en-US" dirty="0">
              <a:latin typeface="仿宋_GB2312"/>
              <a:ea typeface="仿宋_GB2312"/>
              <a:cs typeface="+mn-cs"/>
            </a:endParaRPr>
          </a:p>
        </p:txBody>
      </p:sp>
      <p:sp>
        <p:nvSpPr>
          <p:cNvPr id="12390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2390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例</a:t>
            </a:r>
            <a:r>
              <a:rPr lang="en-US" altLang="zh-CN" dirty="0">
                <a:solidFill>
                  <a:srgbClr val="0000FF"/>
                </a:solidFill>
                <a:latin typeface="楷体_GB2312"/>
                <a:ea typeface="楷体_GB2312"/>
                <a:cs typeface="+mj-cs"/>
              </a:rPr>
              <a:t>4</a:t>
            </a:r>
            <a:r>
              <a:rPr lang="zh-CN" altLang="en-US" dirty="0">
                <a:solidFill>
                  <a:srgbClr val="0000FF"/>
                </a:solidFill>
                <a:latin typeface="楷体_GB2312"/>
                <a:ea typeface="楷体_GB2312"/>
                <a:cs typeface="+mj-cs"/>
              </a:rPr>
              <a:t>查询结果</a:t>
            </a:r>
            <a:endParaRPr lang="zh-CN" altLang="en-US" dirty="0">
              <a:solidFill>
                <a:srgbClr val="0000FF"/>
              </a:solidFill>
              <a:latin typeface="楷体_GB2312"/>
              <a:ea typeface="楷体_GB2312"/>
              <a:cs typeface="+mj-cs"/>
            </a:endParaRPr>
          </a:p>
        </p:txBody>
      </p:sp>
      <p:sp>
        <p:nvSpPr>
          <p:cNvPr id="23555"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3556"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graphicFrame>
        <p:nvGraphicFramePr>
          <p:cNvPr id="6" name="表格 5"/>
          <p:cNvGraphicFramePr>
            <a:graphicFrameLocks noGrp="1"/>
          </p:cNvGraphicFramePr>
          <p:nvPr/>
        </p:nvGraphicFramePr>
        <p:xfrm>
          <a:off x="468313" y="1484313"/>
          <a:ext cx="5040313" cy="3313113"/>
        </p:xfrm>
        <a:graphic>
          <a:graphicData uri="http://schemas.openxmlformats.org/drawingml/2006/table">
            <a:tbl>
              <a:tblPr/>
              <a:tblGrid>
                <a:gridCol w="1111887"/>
                <a:gridCol w="976344"/>
                <a:gridCol w="720080"/>
                <a:gridCol w="792088"/>
                <a:gridCol w="1440160"/>
              </a:tblGrid>
              <a:tr h="301124">
                <a:tc>
                  <a:txBody>
                    <a:bodyPr/>
                    <a:lstStyle/>
                    <a:p>
                      <a:pPr indent="127000" algn="ctr">
                        <a:spcAft>
                          <a:spcPts val="0"/>
                        </a:spcAft>
                      </a:pPr>
                      <a:r>
                        <a:rPr lang="en-US" sz="1800" b="1" kern="1000" dirty="0" err="1">
                          <a:solidFill>
                            <a:srgbClr val="C00000"/>
                          </a:solidFill>
                          <a:latin typeface="Times New Roman" panose="02020603050405020304"/>
                          <a:ea typeface="方正书宋简体"/>
                          <a:cs typeface="Times New Roman" panose="02020603050405020304"/>
                        </a:rPr>
                        <a:t>Sno</a:t>
                      </a:r>
                      <a:endParaRPr lang="zh-CN" sz="20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C00000"/>
                          </a:solidFill>
                          <a:latin typeface="Times New Roman" panose="02020603050405020304"/>
                          <a:ea typeface="方正书宋简体"/>
                          <a:cs typeface="Times New Roman" panose="02020603050405020304"/>
                        </a:rPr>
                        <a:t>Sname</a:t>
                      </a:r>
                      <a:endParaRPr lang="zh-CN" sz="20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C00000"/>
                          </a:solidFill>
                          <a:latin typeface="Times New Roman" panose="02020603050405020304"/>
                          <a:ea typeface="方正书宋简体"/>
                          <a:cs typeface="Times New Roman" panose="02020603050405020304"/>
                        </a:rPr>
                        <a:t>Ssex</a:t>
                      </a:r>
                      <a:endParaRPr lang="zh-CN" sz="20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C00000"/>
                          </a:solidFill>
                          <a:latin typeface="Times New Roman" panose="02020603050405020304"/>
                          <a:ea typeface="方正书宋简体"/>
                          <a:cs typeface="Times New Roman" panose="02020603050405020304"/>
                        </a:rPr>
                        <a:t>Sage</a:t>
                      </a:r>
                      <a:endParaRPr lang="zh-CN" sz="20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C00000"/>
                          </a:solidFill>
                          <a:latin typeface="Times New Roman" panose="02020603050405020304"/>
                          <a:ea typeface="方正书宋简体"/>
                          <a:cs typeface="Times New Roman" panose="02020603050405020304"/>
                        </a:rPr>
                        <a:t>Sdept</a:t>
                      </a:r>
                      <a:endParaRPr lang="zh-CN" sz="20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0811101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李勇</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21</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0811102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刘晨</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0811103</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王敏</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0811104</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张小红</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19</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0821101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张立</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信息管理系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0821102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吴宾</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19</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信息管理系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0821103</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张海</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20</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信息管理系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0831101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钱小平</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21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通信工程系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0831102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王大力</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20</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通信工程系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0831103</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张姗姗</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19</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通信工程系</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6156325" y="2708275"/>
          <a:ext cx="2447925" cy="3313113"/>
        </p:xfrm>
        <a:graphic>
          <a:graphicData uri="http://schemas.openxmlformats.org/drawingml/2006/table">
            <a:tbl>
              <a:tblPr/>
              <a:tblGrid>
                <a:gridCol w="1300645"/>
                <a:gridCol w="1147628"/>
              </a:tblGrid>
              <a:tr h="301124">
                <a:tc>
                  <a:txBody>
                    <a:bodyPr/>
                    <a:lstStyle/>
                    <a:p>
                      <a:pPr indent="127000" algn="ctr">
                        <a:spcAft>
                          <a:spcPts val="0"/>
                        </a:spcAft>
                      </a:pPr>
                      <a:r>
                        <a:rPr lang="en-US" sz="1800" b="1" kern="1000" dirty="0" err="1">
                          <a:solidFill>
                            <a:srgbClr val="C00000"/>
                          </a:solidFill>
                          <a:latin typeface="Times New Roman" panose="02020603050405020304"/>
                          <a:ea typeface="方正书宋简体"/>
                          <a:cs typeface="Times New Roman" panose="02020603050405020304"/>
                        </a:rPr>
                        <a:t>Sname</a:t>
                      </a:r>
                      <a:endParaRPr lang="zh-CN" sz="20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smtClean="0">
                          <a:solidFill>
                            <a:srgbClr val="C00000"/>
                          </a:solidFill>
                          <a:latin typeface="Times New Roman" panose="02020603050405020304"/>
                          <a:ea typeface="方正书宋简体"/>
                          <a:cs typeface="Times New Roman" panose="02020603050405020304"/>
                        </a:rPr>
                        <a:t>(</a:t>
                      </a:r>
                      <a:r>
                        <a:rPr lang="zh-CN" altLang="en-US" sz="1800" b="1" kern="1000" dirty="0" smtClean="0">
                          <a:solidFill>
                            <a:srgbClr val="C00000"/>
                          </a:solidFill>
                          <a:latin typeface="Times New Roman" panose="02020603050405020304"/>
                          <a:ea typeface="方正书宋简体"/>
                          <a:cs typeface="Times New Roman" panose="02020603050405020304"/>
                        </a:rPr>
                        <a:t>无列名</a:t>
                      </a:r>
                      <a:r>
                        <a:rPr lang="en-US" sz="1800" b="1" kern="1000" dirty="0" smtClean="0">
                          <a:solidFill>
                            <a:srgbClr val="C00000"/>
                          </a:solidFill>
                          <a:latin typeface="Times New Roman" panose="02020603050405020304"/>
                          <a:ea typeface="方正书宋简体"/>
                          <a:cs typeface="Times New Roman" panose="02020603050405020304"/>
                        </a:rPr>
                        <a:t>)</a:t>
                      </a:r>
                      <a:endParaRPr lang="zh-CN" sz="20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李勇</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smtClean="0">
                          <a:solidFill>
                            <a:srgbClr val="000000"/>
                          </a:solidFill>
                          <a:latin typeface="宋体" panose="02010600030101010101" pitchFamily="2" charset="-122"/>
                          <a:ea typeface="方正书宋简体"/>
                          <a:cs typeface="Times New Roman" panose="02020603050405020304"/>
                        </a:rPr>
                        <a:t>1988</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刘晨</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smtClean="0">
                          <a:solidFill>
                            <a:srgbClr val="000000"/>
                          </a:solidFill>
                          <a:latin typeface="宋体" panose="02010600030101010101" pitchFamily="2" charset="-122"/>
                          <a:ea typeface="方正书宋简体"/>
                          <a:cs typeface="Times New Roman" panose="02020603050405020304"/>
                        </a:rPr>
                        <a:t>1989</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王敏</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smtClean="0">
                          <a:solidFill>
                            <a:srgbClr val="000000"/>
                          </a:solidFill>
                          <a:latin typeface="宋体" panose="02010600030101010101" pitchFamily="2" charset="-122"/>
                          <a:ea typeface="方正书宋简体"/>
                          <a:cs typeface="Times New Roman" panose="02020603050405020304"/>
                        </a:rPr>
                        <a:t>1989</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张小红</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800" b="1" kern="1000" dirty="0" smtClean="0">
                          <a:solidFill>
                            <a:srgbClr val="000000"/>
                          </a:solidFill>
                          <a:latin typeface="宋体" panose="02010600030101010101" pitchFamily="2" charset="-122"/>
                          <a:ea typeface="方正书宋简体"/>
                          <a:cs typeface="Times New Roman" panose="02020603050405020304"/>
                        </a:rPr>
                        <a:t>1990</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张立</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800" b="1" kern="1000" dirty="0" smtClean="0">
                          <a:solidFill>
                            <a:srgbClr val="000000"/>
                          </a:solidFill>
                          <a:latin typeface="宋体" panose="02010600030101010101" pitchFamily="2" charset="-122"/>
                          <a:ea typeface="方正书宋简体"/>
                          <a:cs typeface="Times New Roman" panose="02020603050405020304"/>
                        </a:rPr>
                        <a:t>1989</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吴宾</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smtClean="0">
                          <a:solidFill>
                            <a:srgbClr val="000000"/>
                          </a:solidFill>
                          <a:latin typeface="宋体" panose="02010600030101010101" pitchFamily="2" charset="-122"/>
                          <a:ea typeface="方正书宋简体"/>
                          <a:cs typeface="Times New Roman" panose="02020603050405020304"/>
                        </a:rPr>
                        <a:t>1990</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张海</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smtClean="0">
                          <a:solidFill>
                            <a:srgbClr val="000000"/>
                          </a:solidFill>
                          <a:latin typeface="宋体" panose="02010600030101010101" pitchFamily="2" charset="-122"/>
                          <a:ea typeface="方正书宋简体"/>
                          <a:cs typeface="Times New Roman" panose="02020603050405020304"/>
                        </a:rPr>
                        <a:t>1989</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钱小平</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800" b="1" kern="1000" dirty="0" smtClean="0">
                          <a:solidFill>
                            <a:srgbClr val="000000"/>
                          </a:solidFill>
                          <a:latin typeface="宋体" panose="02010600030101010101" pitchFamily="2" charset="-122"/>
                          <a:ea typeface="方正书宋简体"/>
                          <a:cs typeface="Times New Roman" panose="02020603050405020304"/>
                        </a:rPr>
                        <a:t>1988</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王大力</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800" b="1" kern="1000" dirty="0" smtClean="0">
                          <a:solidFill>
                            <a:srgbClr val="000000"/>
                          </a:solidFill>
                          <a:latin typeface="宋体" panose="02010600030101010101" pitchFamily="2" charset="-122"/>
                          <a:ea typeface="方正书宋简体"/>
                          <a:cs typeface="Times New Roman" panose="02020603050405020304"/>
                        </a:rPr>
                        <a:t>1989</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张姗姗</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800" b="1" kern="1000" dirty="0" smtClean="0">
                          <a:solidFill>
                            <a:srgbClr val="000000"/>
                          </a:solidFill>
                          <a:latin typeface="宋体" panose="02010600030101010101" pitchFamily="2" charset="-122"/>
                          <a:ea typeface="方正书宋简体"/>
                          <a:cs typeface="Times New Roman" panose="02020603050405020304"/>
                        </a:rPr>
                        <a:t>1990</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上弧形箭头 7"/>
          <p:cNvSpPr/>
          <p:nvPr/>
        </p:nvSpPr>
        <p:spPr>
          <a:xfrm rot="1677123">
            <a:off x="5775325" y="1828800"/>
            <a:ext cx="1439863" cy="576263"/>
          </a:xfrm>
          <a:prstGeom prst="curvedDown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TextBox 8"/>
          <p:cNvSpPr txBox="1"/>
          <p:nvPr/>
        </p:nvSpPr>
        <p:spPr>
          <a:xfrm>
            <a:off x="6659563" y="1341438"/>
            <a:ext cx="2233612" cy="922337"/>
          </a:xfrm>
          <a:prstGeom prst="rect">
            <a:avLst/>
          </a:prstGeom>
          <a:noFill/>
          <a:ln w="9525">
            <a:noFill/>
          </a:ln>
        </p:spPr>
        <p:txBody>
          <a:bodyPr>
            <a:spAutoFit/>
          </a:bodyPr>
          <a:p>
            <a:pPr eaLnBrk="1" hangingPunct="1"/>
            <a:r>
              <a:rPr lang="en-US" altLang="zh-CN" dirty="0">
                <a:solidFill>
                  <a:srgbClr val="FF0000"/>
                </a:solidFill>
                <a:latin typeface="Verdana" panose="020B0604030504040204" pitchFamily="34" charset="0"/>
              </a:rPr>
              <a:t>SELECT Sname, 2014 - Sage </a:t>
            </a:r>
            <a:endParaRPr lang="en-US" altLang="zh-CN" dirty="0">
              <a:solidFill>
                <a:srgbClr val="FF0000"/>
              </a:solidFill>
              <a:latin typeface="Verdana" panose="020B0604030504040204" pitchFamily="34" charset="0"/>
            </a:endParaRPr>
          </a:p>
          <a:p>
            <a:pPr eaLnBrk="1" hangingPunct="1"/>
            <a:r>
              <a:rPr lang="en-US" altLang="zh-CN" dirty="0">
                <a:solidFill>
                  <a:srgbClr val="FF0000"/>
                </a:solidFill>
                <a:latin typeface="Verdana" panose="020B0604030504040204" pitchFamily="34" charset="0"/>
              </a:rPr>
              <a:t>    FROM Student</a:t>
            </a:r>
            <a:endParaRPr lang="zh-CN" altLang="en-US"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strVal val="#ppt_w*0.70"/>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Effect transition="in" filter="fade">
                                      <p:cBhvr>
                                        <p:cTn id="19" dur="1000"/>
                                        <p:tgtEl>
                                          <p:spTgt spid="8"/>
                                        </p:tgtEl>
                                      </p:cBhvr>
                                    </p:animEffect>
                                  </p:childTnLst>
                                </p:cTn>
                              </p:par>
                            </p:childTnLst>
                          </p:cTn>
                        </p:par>
                        <p:par>
                          <p:cTn id="20" fill="hold">
                            <p:stCondLst>
                              <p:cond delay="1000"/>
                            </p:stCondLst>
                            <p:childTnLst>
                              <p:par>
                                <p:cTn id="21" presetID="3" presetClass="entr" presetSubtype="1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标题 1"/>
          <p:cNvSpPr>
            <a:spLocks noGrp="1"/>
          </p:cNvSpPr>
          <p:nvPr>
            <p:ph type="title"/>
          </p:nvPr>
        </p:nvSpPr>
        <p:spPr>
          <a:ln/>
        </p:spPr>
        <p:txBody>
          <a:bodyPr vert="horz" wrap="square" lIns="91440" tIns="45720" rIns="91440" bIns="45720" anchor="b"/>
          <a:p>
            <a:pPr>
              <a:buNone/>
            </a:pPr>
            <a:r>
              <a:rPr lang="zh-CN" altLang="en-US" dirty="0">
                <a:solidFill>
                  <a:srgbClr val="0039AC"/>
                </a:solidFill>
                <a:latin typeface="楷体_GB2312"/>
                <a:ea typeface="楷体_GB2312"/>
                <a:cs typeface="+mj-cs"/>
              </a:rPr>
              <a:t>示例</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xfrm>
            <a:off x="539750" y="1414463"/>
            <a:ext cx="8208963" cy="4678362"/>
          </a:xfrm>
          <a:ln/>
        </p:spPr>
        <p:txBody>
          <a:bodyPr vert="horz" wrap="square" lIns="91440" tIns="45720" rIns="91440" bIns="45720" anchor="t"/>
          <a:p>
            <a:pPr>
              <a:spcBef>
                <a:spcPts val="600"/>
              </a:spcBef>
            </a:pPr>
            <a:r>
              <a:rPr lang="zh-CN" altLang="zh-CN" sz="3400" dirty="0">
                <a:latin typeface="仿宋_GB2312"/>
                <a:ea typeface="仿宋_GB2312"/>
                <a:cs typeface="+mn-cs"/>
              </a:rPr>
              <a:t>例</a:t>
            </a:r>
            <a:r>
              <a:rPr lang="en-US" altLang="zh-CN" sz="3400" dirty="0">
                <a:latin typeface="仿宋_GB2312"/>
                <a:ea typeface="仿宋_GB2312"/>
                <a:cs typeface="+mn-cs"/>
              </a:rPr>
              <a:t>1 </a:t>
            </a:r>
            <a:r>
              <a:rPr lang="zh-CN" altLang="zh-CN" sz="3400" dirty="0">
                <a:latin typeface="仿宋_GB2312"/>
                <a:ea typeface="仿宋_GB2312"/>
                <a:cs typeface="+mn-cs"/>
              </a:rPr>
              <a:t>将计算机系学生的学号、姓名、性别和年龄信息永久保存到</a:t>
            </a:r>
            <a:r>
              <a:rPr lang="en-US" altLang="zh-CN" sz="3400" dirty="0">
                <a:latin typeface="仿宋_GB2312"/>
                <a:ea typeface="仿宋_GB2312"/>
                <a:cs typeface="+mn-cs"/>
              </a:rPr>
              <a:t>Student_CS</a:t>
            </a:r>
            <a:r>
              <a:rPr lang="zh-CN" altLang="zh-CN" sz="3400" dirty="0">
                <a:latin typeface="仿宋_GB2312"/>
                <a:ea typeface="仿宋_GB2312"/>
                <a:cs typeface="+mn-cs"/>
              </a:rPr>
              <a:t>表中。</a:t>
            </a:r>
            <a:endParaRPr lang="zh-CN" altLang="zh-CN" sz="3400" dirty="0">
              <a:latin typeface="仿宋_GB2312"/>
              <a:ea typeface="仿宋_GB2312"/>
              <a:cs typeface="+mn-cs"/>
            </a:endParaRPr>
          </a:p>
          <a:p>
            <a:pPr lvl="1">
              <a:spcBef>
                <a:spcPts val="600"/>
              </a:spcBef>
              <a:buNone/>
            </a:pPr>
            <a:r>
              <a:rPr lang="en-US" altLang="zh-CN" dirty="0">
                <a:solidFill>
                  <a:srgbClr val="0000FF"/>
                </a:solidFill>
                <a:latin typeface="仿宋_GB2312"/>
                <a:ea typeface="仿宋_GB2312"/>
              </a:rPr>
              <a:t>SELECT Sno, Sname, Ssex, Sage </a:t>
            </a:r>
            <a:endParaRPr lang="zh-CN" altLang="zh-CN" dirty="0">
              <a:solidFill>
                <a:srgbClr val="0000FF"/>
              </a:solidFill>
              <a:latin typeface="仿宋_GB2312"/>
              <a:ea typeface="仿宋_GB2312"/>
            </a:endParaRPr>
          </a:p>
          <a:p>
            <a:pPr lvl="1">
              <a:spcBef>
                <a:spcPts val="600"/>
              </a:spcBef>
              <a:buNone/>
            </a:pPr>
            <a:r>
              <a:rPr lang="en-US" altLang="zh-CN" dirty="0">
                <a:solidFill>
                  <a:srgbClr val="0000FF"/>
                </a:solidFill>
                <a:latin typeface="仿宋_GB2312"/>
                <a:ea typeface="仿宋_GB2312"/>
              </a:rPr>
              <a:t>  </a:t>
            </a:r>
            <a:r>
              <a:rPr lang="en-US" altLang="zh-CN" dirty="0">
                <a:solidFill>
                  <a:srgbClr val="FF0000"/>
                </a:solidFill>
                <a:latin typeface="仿宋_GB2312"/>
                <a:ea typeface="仿宋_GB2312"/>
              </a:rPr>
              <a:t>INTO Student_CS</a:t>
            </a:r>
            <a:endParaRPr lang="zh-CN" altLang="zh-CN" dirty="0">
              <a:solidFill>
                <a:srgbClr val="FF0000"/>
              </a:solidFill>
              <a:latin typeface="仿宋_GB2312"/>
              <a:ea typeface="仿宋_GB2312"/>
            </a:endParaRPr>
          </a:p>
          <a:p>
            <a:pPr lvl="1">
              <a:spcBef>
                <a:spcPts val="600"/>
              </a:spcBef>
              <a:buNone/>
            </a:pPr>
            <a:r>
              <a:rPr lang="en-US" altLang="zh-CN" dirty="0">
                <a:solidFill>
                  <a:srgbClr val="0000FF"/>
                </a:solidFill>
                <a:latin typeface="仿宋_GB2312"/>
                <a:ea typeface="仿宋_GB2312"/>
              </a:rPr>
              <a:t>  FROM Student </a:t>
            </a:r>
            <a:endParaRPr lang="en-US" altLang="zh-CN" dirty="0">
              <a:solidFill>
                <a:srgbClr val="0000FF"/>
              </a:solidFill>
              <a:latin typeface="仿宋_GB2312"/>
              <a:ea typeface="仿宋_GB2312"/>
            </a:endParaRPr>
          </a:p>
          <a:p>
            <a:pPr lvl="1">
              <a:spcBef>
                <a:spcPts val="600"/>
              </a:spcBef>
              <a:buNone/>
            </a:pPr>
            <a:r>
              <a:rPr lang="en-US" altLang="zh-CN" dirty="0">
                <a:solidFill>
                  <a:srgbClr val="0000FF"/>
                </a:solidFill>
                <a:latin typeface="仿宋_GB2312"/>
                <a:ea typeface="仿宋_GB2312"/>
              </a:rPr>
              <a:t>  WHERE Sdept = '</a:t>
            </a:r>
            <a:r>
              <a:rPr lang="zh-CN" altLang="zh-CN" dirty="0">
                <a:solidFill>
                  <a:srgbClr val="0000FF"/>
                </a:solidFill>
                <a:latin typeface="仿宋_GB2312"/>
                <a:ea typeface="仿宋_GB2312"/>
              </a:rPr>
              <a:t>计算机系</a:t>
            </a:r>
            <a:r>
              <a:rPr lang="en-US" altLang="zh-CN" dirty="0">
                <a:solidFill>
                  <a:srgbClr val="0000FF"/>
                </a:solidFill>
                <a:latin typeface="仿宋_GB2312"/>
                <a:ea typeface="仿宋_GB2312"/>
              </a:rPr>
              <a:t>'</a:t>
            </a:r>
            <a:endParaRPr lang="zh-CN" altLang="en-US" dirty="0">
              <a:solidFill>
                <a:srgbClr val="0000FF"/>
              </a:solidFill>
              <a:latin typeface="仿宋_GB2312"/>
              <a:ea typeface="仿宋_GB2312"/>
            </a:endParaRPr>
          </a:p>
        </p:txBody>
      </p:sp>
      <p:sp>
        <p:nvSpPr>
          <p:cNvPr id="12493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2493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43"/>
                                            </p:txEl>
                                          </p:spTgt>
                                        </p:tgtEl>
                                        <p:attrNameLst>
                                          <p:attrName>style.visibility</p:attrName>
                                        </p:attrNameLst>
                                      </p:cBhvr>
                                      <p:to>
                                        <p:strVal val="visible"/>
                                      </p:to>
                                    </p:set>
                                    <p:animEffect transition="in" filter="blinds(horizontal)">
                                      <p:cBhvr>
                                        <p:cTn id="7" dur="500"/>
                                        <p:tgtEl>
                                          <p:spTgt spid="3">
                                            <p:txEl>
                                              <p:charRg st="0" end="43"/>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charRg st="43" end="74"/>
                                            </p:txEl>
                                          </p:spTgt>
                                        </p:tgtEl>
                                        <p:attrNameLst>
                                          <p:attrName>style.visibility</p:attrName>
                                        </p:attrNameLst>
                                      </p:cBhvr>
                                      <p:to>
                                        <p:strVal val="visible"/>
                                      </p:to>
                                    </p:set>
                                    <p:animEffect transition="in" filter="blinds(horizontal)">
                                      <p:cBhvr>
                                        <p:cTn id="10" dur="500"/>
                                        <p:tgtEl>
                                          <p:spTgt spid="3">
                                            <p:txEl>
                                              <p:charRg st="43" end="74"/>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charRg st="74" end="92"/>
                                            </p:txEl>
                                          </p:spTgt>
                                        </p:tgtEl>
                                        <p:attrNameLst>
                                          <p:attrName>style.visibility</p:attrName>
                                        </p:attrNameLst>
                                      </p:cBhvr>
                                      <p:to>
                                        <p:strVal val="visible"/>
                                      </p:to>
                                    </p:set>
                                    <p:animEffect transition="in" filter="blinds(horizontal)">
                                      <p:cBhvr>
                                        <p:cTn id="13" dur="500"/>
                                        <p:tgtEl>
                                          <p:spTgt spid="3">
                                            <p:txEl>
                                              <p:charRg st="74" end="9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charRg st="92" end="108"/>
                                            </p:txEl>
                                          </p:spTgt>
                                        </p:tgtEl>
                                        <p:attrNameLst>
                                          <p:attrName>style.visibility</p:attrName>
                                        </p:attrNameLst>
                                      </p:cBhvr>
                                      <p:to>
                                        <p:strVal val="visible"/>
                                      </p:to>
                                    </p:set>
                                    <p:animEffect transition="in" filter="blinds(horizontal)">
                                      <p:cBhvr>
                                        <p:cTn id="16" dur="500"/>
                                        <p:tgtEl>
                                          <p:spTgt spid="3">
                                            <p:txEl>
                                              <p:charRg st="92" end="108"/>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charRg st="108" end="131"/>
                                            </p:txEl>
                                          </p:spTgt>
                                        </p:tgtEl>
                                        <p:attrNameLst>
                                          <p:attrName>style.visibility</p:attrName>
                                        </p:attrNameLst>
                                      </p:cBhvr>
                                      <p:to>
                                        <p:strVal val="visible"/>
                                      </p:to>
                                    </p:set>
                                    <p:animEffect transition="in" filter="blinds(horizontal)">
                                      <p:cBhvr>
                                        <p:cTn id="19" dur="500"/>
                                        <p:tgtEl>
                                          <p:spTgt spid="3">
                                            <p:txEl>
                                              <p:charRg st="108" end="1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标题 1"/>
          <p:cNvSpPr>
            <a:spLocks noGrp="1"/>
          </p:cNvSpPr>
          <p:nvPr>
            <p:ph type="title"/>
          </p:nvPr>
        </p:nvSpPr>
        <p:spPr>
          <a:ln/>
        </p:spPr>
        <p:txBody>
          <a:bodyPr vert="horz" wrap="square" lIns="91440" tIns="45720" rIns="91440" bIns="45720" anchor="b"/>
          <a:p>
            <a:pPr>
              <a:buNone/>
            </a:pPr>
            <a:r>
              <a:rPr lang="zh-CN" altLang="en-US" dirty="0">
                <a:solidFill>
                  <a:srgbClr val="0039AC"/>
                </a:solidFill>
                <a:latin typeface="楷体_GB2312"/>
                <a:ea typeface="楷体_GB2312"/>
                <a:cs typeface="+mj-cs"/>
              </a:rPr>
              <a:t>示例</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ln/>
        </p:spPr>
        <p:txBody>
          <a:bodyPr vert="horz" wrap="square" lIns="91440" tIns="45720" rIns="91440" bIns="45720" anchor="t"/>
          <a:p>
            <a:pPr>
              <a:lnSpc>
                <a:spcPct val="100000"/>
              </a:lnSpc>
              <a:spcBef>
                <a:spcPts val="600"/>
              </a:spcBef>
            </a:pPr>
            <a:r>
              <a:rPr lang="zh-CN" altLang="zh-CN" sz="3200" dirty="0">
                <a:latin typeface="仿宋_GB2312"/>
                <a:ea typeface="仿宋_GB2312"/>
                <a:cs typeface="+mn-cs"/>
              </a:rPr>
              <a:t>例</a:t>
            </a:r>
            <a:r>
              <a:rPr lang="en-US" altLang="zh-CN" sz="3200" dirty="0">
                <a:latin typeface="仿宋_GB2312"/>
                <a:ea typeface="仿宋_GB2312"/>
                <a:cs typeface="+mn-cs"/>
              </a:rPr>
              <a:t>2 </a:t>
            </a:r>
            <a:r>
              <a:rPr lang="zh-CN" altLang="zh-CN" sz="3200" dirty="0">
                <a:latin typeface="仿宋_GB2312"/>
                <a:ea typeface="仿宋_GB2312"/>
                <a:cs typeface="+mn-cs"/>
              </a:rPr>
              <a:t>查询计算机系学生的姓名、修课的课程名和成绩，并将查询结果保存到新表</a:t>
            </a:r>
            <a:r>
              <a:rPr lang="en-US" altLang="zh-CN" sz="3200" dirty="0">
                <a:latin typeface="仿宋_GB2312"/>
                <a:ea typeface="仿宋_GB2312"/>
                <a:cs typeface="+mn-cs"/>
              </a:rPr>
              <a:t>S_ G_CS</a:t>
            </a:r>
            <a:r>
              <a:rPr lang="zh-CN" altLang="zh-CN" sz="3200" dirty="0">
                <a:latin typeface="仿宋_GB2312"/>
                <a:ea typeface="仿宋_GB2312"/>
                <a:cs typeface="+mn-cs"/>
              </a:rPr>
              <a:t>中。</a:t>
            </a:r>
            <a:endParaRPr lang="zh-CN" altLang="zh-CN" sz="3200" dirty="0">
              <a:latin typeface="仿宋_GB2312"/>
              <a:ea typeface="仿宋_GB2312"/>
              <a:cs typeface="+mn-cs"/>
            </a:endParaRPr>
          </a:p>
          <a:p>
            <a:pPr lvl="1">
              <a:lnSpc>
                <a:spcPct val="100000"/>
              </a:lnSpc>
              <a:spcBef>
                <a:spcPct val="0"/>
              </a:spcBef>
              <a:buNone/>
            </a:pPr>
            <a:r>
              <a:rPr lang="en-US" altLang="zh-CN" sz="3200" dirty="0">
                <a:solidFill>
                  <a:srgbClr val="0000FF"/>
                </a:solidFill>
                <a:latin typeface="仿宋_GB2312"/>
                <a:ea typeface="仿宋_GB2312"/>
              </a:rPr>
              <a:t>SELECT Sname, Cname , Grade  </a:t>
            </a:r>
            <a:endParaRPr lang="en-US" altLang="zh-CN" sz="3200" dirty="0">
              <a:solidFill>
                <a:srgbClr val="0000FF"/>
              </a:solidFill>
              <a:latin typeface="仿宋_GB2312"/>
              <a:ea typeface="仿宋_GB2312"/>
            </a:endParaRPr>
          </a:p>
          <a:p>
            <a:pPr lvl="1">
              <a:lnSpc>
                <a:spcPct val="100000"/>
              </a:lnSpc>
              <a:spcBef>
                <a:spcPct val="0"/>
              </a:spcBef>
              <a:buNone/>
            </a:pPr>
            <a:r>
              <a:rPr lang="en-US" altLang="zh-CN" sz="3200" dirty="0">
                <a:solidFill>
                  <a:srgbClr val="0000FF"/>
                </a:solidFill>
                <a:latin typeface="仿宋_GB2312"/>
                <a:ea typeface="仿宋_GB2312"/>
              </a:rPr>
              <a:t>  </a:t>
            </a:r>
            <a:r>
              <a:rPr lang="en-US" altLang="zh-CN" sz="3200" dirty="0">
                <a:solidFill>
                  <a:srgbClr val="FF0000"/>
                </a:solidFill>
                <a:latin typeface="仿宋_GB2312"/>
                <a:ea typeface="仿宋_GB2312"/>
              </a:rPr>
              <a:t>INTO S_G_CS</a:t>
            </a:r>
            <a:endParaRPr lang="zh-CN" altLang="zh-CN" sz="3200" dirty="0">
              <a:solidFill>
                <a:srgbClr val="FF0000"/>
              </a:solidFill>
              <a:latin typeface="仿宋_GB2312"/>
              <a:ea typeface="仿宋_GB2312"/>
            </a:endParaRPr>
          </a:p>
          <a:p>
            <a:pPr lvl="1">
              <a:lnSpc>
                <a:spcPct val="100000"/>
              </a:lnSpc>
              <a:spcBef>
                <a:spcPct val="0"/>
              </a:spcBef>
              <a:buNone/>
            </a:pPr>
            <a:r>
              <a:rPr lang="en-US" altLang="zh-CN" sz="3200" dirty="0">
                <a:solidFill>
                  <a:srgbClr val="0000FF"/>
                </a:solidFill>
                <a:latin typeface="仿宋_GB2312"/>
                <a:ea typeface="仿宋_GB2312"/>
              </a:rPr>
              <a:t>  FROM Student s JOIN SC </a:t>
            </a:r>
            <a:endParaRPr lang="en-US" altLang="zh-CN" sz="3200" dirty="0">
              <a:solidFill>
                <a:srgbClr val="0000FF"/>
              </a:solidFill>
              <a:latin typeface="仿宋_GB2312"/>
              <a:ea typeface="仿宋_GB2312"/>
            </a:endParaRPr>
          </a:p>
          <a:p>
            <a:pPr lvl="1">
              <a:lnSpc>
                <a:spcPct val="100000"/>
              </a:lnSpc>
              <a:spcBef>
                <a:spcPct val="0"/>
              </a:spcBef>
              <a:buNone/>
            </a:pPr>
            <a:r>
              <a:rPr lang="en-US" altLang="zh-CN" sz="3200" dirty="0">
                <a:solidFill>
                  <a:srgbClr val="0000FF"/>
                </a:solidFill>
                <a:latin typeface="仿宋_GB2312"/>
                <a:ea typeface="仿宋_GB2312"/>
              </a:rPr>
              <a:t>  ON s.Sno = SC.Sno</a:t>
            </a:r>
            <a:endParaRPr lang="zh-CN" altLang="zh-CN" sz="3200" dirty="0">
              <a:solidFill>
                <a:srgbClr val="0000FF"/>
              </a:solidFill>
              <a:latin typeface="仿宋_GB2312"/>
              <a:ea typeface="仿宋_GB2312"/>
            </a:endParaRPr>
          </a:p>
          <a:p>
            <a:pPr lvl="1">
              <a:lnSpc>
                <a:spcPct val="100000"/>
              </a:lnSpc>
              <a:spcBef>
                <a:spcPct val="0"/>
              </a:spcBef>
              <a:buNone/>
            </a:pPr>
            <a:r>
              <a:rPr lang="en-US" altLang="zh-CN" sz="3200" dirty="0">
                <a:solidFill>
                  <a:srgbClr val="0000FF"/>
                </a:solidFill>
                <a:latin typeface="仿宋_GB2312"/>
                <a:ea typeface="仿宋_GB2312"/>
              </a:rPr>
              <a:t>  JOIN Course c ON c.Cno = SC.Cno</a:t>
            </a:r>
            <a:endParaRPr lang="zh-CN" altLang="zh-CN" sz="3200" dirty="0">
              <a:solidFill>
                <a:srgbClr val="0000FF"/>
              </a:solidFill>
              <a:latin typeface="仿宋_GB2312"/>
              <a:ea typeface="仿宋_GB2312"/>
            </a:endParaRPr>
          </a:p>
          <a:p>
            <a:pPr lvl="1">
              <a:lnSpc>
                <a:spcPct val="100000"/>
              </a:lnSpc>
              <a:spcBef>
                <a:spcPct val="0"/>
              </a:spcBef>
              <a:buNone/>
            </a:pPr>
            <a:r>
              <a:rPr lang="en-US" altLang="zh-CN" sz="3200" dirty="0">
                <a:solidFill>
                  <a:srgbClr val="0000FF"/>
                </a:solidFill>
                <a:latin typeface="仿宋_GB2312"/>
                <a:ea typeface="仿宋_GB2312"/>
              </a:rPr>
              <a:t>  WHERE Sdept = '</a:t>
            </a:r>
            <a:r>
              <a:rPr lang="zh-CN" altLang="zh-CN" sz="3200" dirty="0">
                <a:solidFill>
                  <a:srgbClr val="0000FF"/>
                </a:solidFill>
                <a:latin typeface="仿宋_GB2312"/>
                <a:ea typeface="仿宋_GB2312"/>
              </a:rPr>
              <a:t>计算机系</a:t>
            </a:r>
            <a:r>
              <a:rPr lang="en-US" altLang="zh-CN" sz="3200" dirty="0">
                <a:solidFill>
                  <a:srgbClr val="0000FF"/>
                </a:solidFill>
                <a:latin typeface="仿宋_GB2312"/>
                <a:ea typeface="仿宋_GB2312"/>
              </a:rPr>
              <a:t>'</a:t>
            </a:r>
            <a:endParaRPr lang="zh-CN" altLang="en-US" sz="3200" dirty="0">
              <a:solidFill>
                <a:srgbClr val="0000FF"/>
              </a:solidFill>
              <a:latin typeface="仿宋_GB2312"/>
              <a:ea typeface="仿宋_GB2312"/>
            </a:endParaRPr>
          </a:p>
        </p:txBody>
      </p:sp>
      <p:sp>
        <p:nvSpPr>
          <p:cNvPr id="12595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FF0000"/>
                </a:solidFill>
              </a:rPr>
            </a:fld>
            <a:endParaRPr lang="zh-CN" altLang="en-US" sz="1200" dirty="0">
              <a:solidFill>
                <a:srgbClr val="FF0000"/>
              </a:solidFill>
            </a:endParaRPr>
          </a:p>
        </p:txBody>
      </p:sp>
      <p:sp>
        <p:nvSpPr>
          <p:cNvPr id="12595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FF0000"/>
                </a:solidFill>
              </a:rPr>
            </a:fld>
            <a:endParaRPr lang="zh-CN" altLang="en-US" sz="12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46"/>
                                            </p:txEl>
                                          </p:spTgt>
                                        </p:tgtEl>
                                        <p:attrNameLst>
                                          <p:attrName>style.visibility</p:attrName>
                                        </p:attrNameLst>
                                      </p:cBhvr>
                                      <p:to>
                                        <p:strVal val="visible"/>
                                      </p:to>
                                    </p:set>
                                    <p:animEffect transition="in" filter="blinds(horizontal)">
                                      <p:cBhvr>
                                        <p:cTn id="7" dur="500"/>
                                        <p:tgtEl>
                                          <p:spTgt spid="3">
                                            <p:txEl>
                                              <p:charRg st="0" end="4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charRg st="46" end="76"/>
                                            </p:txEl>
                                          </p:spTgt>
                                        </p:tgtEl>
                                        <p:attrNameLst>
                                          <p:attrName>style.visibility</p:attrName>
                                        </p:attrNameLst>
                                      </p:cBhvr>
                                      <p:to>
                                        <p:strVal val="visible"/>
                                      </p:to>
                                    </p:set>
                                    <p:animEffect transition="in" filter="blinds(horizontal)">
                                      <p:cBhvr>
                                        <p:cTn id="10" dur="500"/>
                                        <p:tgtEl>
                                          <p:spTgt spid="3">
                                            <p:txEl>
                                              <p:charRg st="46" end="76"/>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charRg st="76" end="90"/>
                                            </p:txEl>
                                          </p:spTgt>
                                        </p:tgtEl>
                                        <p:attrNameLst>
                                          <p:attrName>style.visibility</p:attrName>
                                        </p:attrNameLst>
                                      </p:cBhvr>
                                      <p:to>
                                        <p:strVal val="visible"/>
                                      </p:to>
                                    </p:set>
                                    <p:animEffect transition="in" filter="blinds(horizontal)">
                                      <p:cBhvr>
                                        <p:cTn id="13" dur="500"/>
                                        <p:tgtEl>
                                          <p:spTgt spid="3">
                                            <p:txEl>
                                              <p:charRg st="76" end="9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charRg st="90" end="116"/>
                                            </p:txEl>
                                          </p:spTgt>
                                        </p:tgtEl>
                                        <p:attrNameLst>
                                          <p:attrName>style.visibility</p:attrName>
                                        </p:attrNameLst>
                                      </p:cBhvr>
                                      <p:to>
                                        <p:strVal val="visible"/>
                                      </p:to>
                                    </p:set>
                                    <p:animEffect transition="in" filter="blinds(horizontal)">
                                      <p:cBhvr>
                                        <p:cTn id="16" dur="500"/>
                                        <p:tgtEl>
                                          <p:spTgt spid="3">
                                            <p:txEl>
                                              <p:charRg st="90" end="116"/>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charRg st="116" end="136"/>
                                            </p:txEl>
                                          </p:spTgt>
                                        </p:tgtEl>
                                        <p:attrNameLst>
                                          <p:attrName>style.visibility</p:attrName>
                                        </p:attrNameLst>
                                      </p:cBhvr>
                                      <p:to>
                                        <p:strVal val="visible"/>
                                      </p:to>
                                    </p:set>
                                    <p:animEffect transition="in" filter="blinds(horizontal)">
                                      <p:cBhvr>
                                        <p:cTn id="19" dur="500"/>
                                        <p:tgtEl>
                                          <p:spTgt spid="3">
                                            <p:txEl>
                                              <p:charRg st="116" end="136"/>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charRg st="136" end="170"/>
                                            </p:txEl>
                                          </p:spTgt>
                                        </p:tgtEl>
                                        <p:attrNameLst>
                                          <p:attrName>style.visibility</p:attrName>
                                        </p:attrNameLst>
                                      </p:cBhvr>
                                      <p:to>
                                        <p:strVal val="visible"/>
                                      </p:to>
                                    </p:set>
                                    <p:animEffect transition="in" filter="blinds(horizontal)">
                                      <p:cBhvr>
                                        <p:cTn id="22" dur="500"/>
                                        <p:tgtEl>
                                          <p:spTgt spid="3">
                                            <p:txEl>
                                              <p:charRg st="136" end="170"/>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charRg st="170" end="193"/>
                                            </p:txEl>
                                          </p:spTgt>
                                        </p:tgtEl>
                                        <p:attrNameLst>
                                          <p:attrName>style.visibility</p:attrName>
                                        </p:attrNameLst>
                                      </p:cBhvr>
                                      <p:to>
                                        <p:strVal val="visible"/>
                                      </p:to>
                                    </p:set>
                                    <p:animEffect transition="in" filter="blinds(horizontal)">
                                      <p:cBhvr>
                                        <p:cTn id="25" dur="500"/>
                                        <p:tgtEl>
                                          <p:spTgt spid="3">
                                            <p:txEl>
                                              <p:charRg st="170" end="1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标题 1"/>
          <p:cNvSpPr>
            <a:spLocks noGrp="1"/>
          </p:cNvSpPr>
          <p:nvPr>
            <p:ph type="title"/>
          </p:nvPr>
        </p:nvSpPr>
        <p:spPr>
          <a:ln/>
        </p:spPr>
        <p:txBody>
          <a:bodyPr vert="horz" wrap="square" lIns="91440" tIns="45720" rIns="91440" bIns="45720" anchor="b"/>
          <a:p>
            <a:pPr>
              <a:buNone/>
            </a:pPr>
            <a:r>
              <a:rPr lang="zh-CN" altLang="en-US" dirty="0">
                <a:solidFill>
                  <a:srgbClr val="0039AC"/>
                </a:solidFill>
                <a:latin typeface="楷体_GB2312"/>
                <a:ea typeface="楷体_GB2312"/>
                <a:cs typeface="+mj-cs"/>
              </a:rPr>
              <a:t>说明</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ln/>
        </p:spPr>
        <p:txBody>
          <a:bodyPr vert="horz" wrap="square" lIns="91440" tIns="45720" rIns="91440" bIns="45720" anchor="t"/>
          <a:p>
            <a:pPr/>
            <a:r>
              <a:rPr lang="zh-CN" altLang="zh-CN" sz="3400" dirty="0">
                <a:solidFill>
                  <a:srgbClr val="FF0000"/>
                </a:solidFill>
                <a:latin typeface="仿宋_GB2312"/>
                <a:ea typeface="仿宋_GB2312"/>
                <a:cs typeface="+mn-cs"/>
              </a:rPr>
              <a:t>可以对由</a:t>
            </a:r>
            <a:r>
              <a:rPr lang="en-US" altLang="zh-CN" sz="3400" dirty="0">
                <a:solidFill>
                  <a:srgbClr val="FF0000"/>
                </a:solidFill>
                <a:latin typeface="仿宋_GB2312"/>
                <a:ea typeface="仿宋_GB2312"/>
                <a:cs typeface="+mn-cs"/>
              </a:rPr>
              <a:t>SELECT … INTO …</a:t>
            </a:r>
            <a:r>
              <a:rPr lang="zh-CN" altLang="zh-CN" sz="3400" dirty="0">
                <a:solidFill>
                  <a:srgbClr val="FF0000"/>
                </a:solidFill>
                <a:latin typeface="仿宋_GB2312"/>
                <a:ea typeface="仿宋_GB2312"/>
                <a:cs typeface="+mn-cs"/>
              </a:rPr>
              <a:t>语句生成的表进行增、删、改、查操作。</a:t>
            </a:r>
            <a:endParaRPr lang="zh-CN" altLang="zh-CN" sz="3400" dirty="0">
              <a:solidFill>
                <a:srgbClr val="FF0000"/>
              </a:solidFill>
              <a:latin typeface="仿宋_GB2312"/>
              <a:ea typeface="仿宋_GB2312"/>
              <a:cs typeface="+mn-cs"/>
            </a:endParaRPr>
          </a:p>
          <a:p>
            <a:pPr/>
            <a:r>
              <a:rPr lang="zh-CN" altLang="zh-CN" sz="3400" dirty="0">
                <a:latin typeface="仿宋_GB2312"/>
                <a:ea typeface="仿宋_GB2312"/>
                <a:cs typeface="+mn-cs"/>
              </a:rPr>
              <a:t>例</a:t>
            </a:r>
            <a:r>
              <a:rPr lang="en-US" altLang="zh-CN" sz="3400" dirty="0">
                <a:latin typeface="仿宋_GB2312"/>
                <a:ea typeface="仿宋_GB2312"/>
                <a:cs typeface="+mn-cs"/>
              </a:rPr>
              <a:t>3 </a:t>
            </a:r>
            <a:r>
              <a:rPr lang="zh-CN" altLang="zh-CN" sz="3400" dirty="0">
                <a:latin typeface="仿宋_GB2312"/>
                <a:ea typeface="仿宋_GB2312"/>
                <a:cs typeface="+mn-cs"/>
              </a:rPr>
              <a:t>利用新生成的</a:t>
            </a:r>
            <a:r>
              <a:rPr lang="en-US" altLang="zh-CN" sz="3400" dirty="0">
                <a:latin typeface="仿宋_GB2312"/>
                <a:ea typeface="仿宋_GB2312"/>
                <a:cs typeface="+mn-cs"/>
              </a:rPr>
              <a:t>S_G_CS</a:t>
            </a:r>
            <a:r>
              <a:rPr lang="zh-CN" altLang="zh-CN" sz="3400" dirty="0">
                <a:latin typeface="仿宋_GB2312"/>
                <a:ea typeface="仿宋_GB2312"/>
                <a:cs typeface="+mn-cs"/>
              </a:rPr>
              <a:t>表，查询成绩大于等于</a:t>
            </a:r>
            <a:r>
              <a:rPr lang="en-US" altLang="zh-CN" sz="3400" dirty="0">
                <a:latin typeface="仿宋_GB2312"/>
                <a:ea typeface="仿宋_GB2312"/>
                <a:cs typeface="+mn-cs"/>
              </a:rPr>
              <a:t>90</a:t>
            </a:r>
            <a:r>
              <a:rPr lang="zh-CN" altLang="zh-CN" sz="3400" dirty="0">
                <a:latin typeface="仿宋_GB2312"/>
                <a:ea typeface="仿宋_GB2312"/>
                <a:cs typeface="+mn-cs"/>
              </a:rPr>
              <a:t>的学生的姓名、课程名和成绩。</a:t>
            </a:r>
            <a:endParaRPr lang="zh-CN" altLang="zh-CN" sz="3400" dirty="0">
              <a:latin typeface="仿宋_GB2312"/>
              <a:ea typeface="仿宋_GB2312"/>
              <a:cs typeface="+mn-cs"/>
            </a:endParaRPr>
          </a:p>
          <a:p>
            <a:pPr>
              <a:buNone/>
            </a:pPr>
            <a:r>
              <a:rPr lang="en-US" altLang="zh-CN" sz="3400" dirty="0">
                <a:solidFill>
                  <a:srgbClr val="0000FF"/>
                </a:solidFill>
                <a:latin typeface="仿宋_GB2312"/>
                <a:ea typeface="仿宋_GB2312"/>
                <a:cs typeface="+mn-cs"/>
              </a:rPr>
              <a:t>	SELECT * FROM S_G_CS </a:t>
            </a:r>
            <a:endParaRPr lang="en-US" altLang="zh-CN" sz="3400" dirty="0">
              <a:solidFill>
                <a:srgbClr val="0000FF"/>
              </a:solidFill>
              <a:latin typeface="仿宋_GB2312"/>
              <a:ea typeface="仿宋_GB2312"/>
              <a:cs typeface="+mn-cs"/>
            </a:endParaRPr>
          </a:p>
          <a:p>
            <a:pPr>
              <a:buNone/>
            </a:pPr>
            <a:r>
              <a:rPr lang="en-US" altLang="zh-CN" sz="3400" dirty="0">
                <a:solidFill>
                  <a:srgbClr val="0000FF"/>
                </a:solidFill>
                <a:latin typeface="仿宋_GB2312"/>
                <a:ea typeface="仿宋_GB2312"/>
                <a:cs typeface="+mn-cs"/>
              </a:rPr>
              <a:t>    WHERE Grade &gt;= 90</a:t>
            </a:r>
            <a:endParaRPr lang="zh-CN" altLang="en-US" sz="3400" dirty="0">
              <a:solidFill>
                <a:srgbClr val="0000FF"/>
              </a:solidFill>
              <a:latin typeface="仿宋_GB2312"/>
              <a:ea typeface="仿宋_GB2312"/>
              <a:cs typeface="+mn-cs"/>
            </a:endParaRPr>
          </a:p>
        </p:txBody>
      </p:sp>
      <p:sp>
        <p:nvSpPr>
          <p:cNvPr id="12698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FF0000"/>
                </a:solidFill>
              </a:rPr>
            </a:fld>
            <a:endParaRPr lang="zh-CN" altLang="en-US" sz="1200" dirty="0">
              <a:solidFill>
                <a:srgbClr val="FF0000"/>
              </a:solidFill>
            </a:endParaRPr>
          </a:p>
        </p:txBody>
      </p:sp>
      <p:sp>
        <p:nvSpPr>
          <p:cNvPr id="12698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FF0000"/>
                </a:solidFill>
              </a:rPr>
            </a:fld>
            <a:endParaRPr lang="zh-CN" altLang="en-US" sz="12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38"/>
                                            </p:txEl>
                                          </p:spTgt>
                                        </p:tgtEl>
                                        <p:attrNameLst>
                                          <p:attrName>style.visibility</p:attrName>
                                        </p:attrNameLst>
                                      </p:cBhvr>
                                      <p:to>
                                        <p:strVal val="visible"/>
                                      </p:to>
                                    </p:set>
                                    <p:animEffect transition="in" filter="blinds(horizontal)">
                                      <p:cBhvr>
                                        <p:cTn id="7" dur="500"/>
                                        <p:tgtEl>
                                          <p:spTgt spid="3">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38" end="80"/>
                                            </p:txEl>
                                          </p:spTgt>
                                        </p:tgtEl>
                                        <p:attrNameLst>
                                          <p:attrName>style.visibility</p:attrName>
                                        </p:attrNameLst>
                                      </p:cBhvr>
                                      <p:to>
                                        <p:strVal val="visible"/>
                                      </p:to>
                                    </p:set>
                                    <p:animEffect transition="in" filter="blinds(horizontal)">
                                      <p:cBhvr>
                                        <p:cTn id="12" dur="500"/>
                                        <p:tgtEl>
                                          <p:spTgt spid="3">
                                            <p:txEl>
                                              <p:charRg st="38" end="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80" end="103"/>
                                            </p:txEl>
                                          </p:spTgt>
                                        </p:tgtEl>
                                        <p:attrNameLst>
                                          <p:attrName>style.visibility</p:attrName>
                                        </p:attrNameLst>
                                      </p:cBhvr>
                                      <p:to>
                                        <p:strVal val="visible"/>
                                      </p:to>
                                    </p:set>
                                    <p:animEffect transition="in" filter="blinds(horizontal)">
                                      <p:cBhvr>
                                        <p:cTn id="17" dur="500"/>
                                        <p:tgtEl>
                                          <p:spTgt spid="3">
                                            <p:txEl>
                                              <p:charRg st="80" end="10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charRg st="103" end="125"/>
                                            </p:txEl>
                                          </p:spTgt>
                                        </p:tgtEl>
                                        <p:attrNameLst>
                                          <p:attrName>style.visibility</p:attrName>
                                        </p:attrNameLst>
                                      </p:cBhvr>
                                      <p:to>
                                        <p:strVal val="visible"/>
                                      </p:to>
                                    </p:set>
                                    <p:animEffect transition="in" filter="blinds(horizontal)">
                                      <p:cBhvr>
                                        <p:cTn id="22" dur="500"/>
                                        <p:tgtEl>
                                          <p:spTgt spid="3">
                                            <p:txEl>
                                              <p:charRg st="103" end="1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标题 1"/>
          <p:cNvSpPr>
            <a:spLocks noGrp="1"/>
          </p:cNvSpPr>
          <p:nvPr>
            <p:ph type="title"/>
          </p:nvPr>
        </p:nvSpPr>
        <p:spPr>
          <a:ln/>
        </p:spPr>
        <p:txBody>
          <a:bodyPr vert="horz" wrap="square" lIns="91440" tIns="45720" rIns="91440" bIns="45720" anchor="b"/>
          <a:p>
            <a:pPr>
              <a:buNone/>
            </a:pPr>
            <a:r>
              <a:rPr lang="zh-CN" altLang="en-US" dirty="0">
                <a:solidFill>
                  <a:srgbClr val="0039AC"/>
                </a:solidFill>
                <a:latin typeface="楷体_GB2312"/>
                <a:ea typeface="楷体_GB2312"/>
                <a:cs typeface="+mj-cs"/>
              </a:rPr>
              <a:t>示例</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ln/>
        </p:spPr>
        <p:txBody>
          <a:bodyPr vert="horz" wrap="square" lIns="91440" tIns="45720" rIns="91440" bIns="45720" anchor="t"/>
          <a:p>
            <a:pPr/>
            <a:r>
              <a:rPr lang="zh-CN" altLang="zh-CN" sz="3400" dirty="0">
                <a:latin typeface="仿宋_GB2312"/>
                <a:ea typeface="仿宋_GB2312"/>
                <a:cs typeface="+mn-cs"/>
              </a:rPr>
              <a:t>例</a:t>
            </a:r>
            <a:r>
              <a:rPr lang="en-US" altLang="zh-CN" sz="3400" dirty="0">
                <a:latin typeface="仿宋_GB2312"/>
                <a:ea typeface="仿宋_GB2312"/>
                <a:cs typeface="+mn-cs"/>
              </a:rPr>
              <a:t>4 </a:t>
            </a:r>
            <a:r>
              <a:rPr lang="zh-CN" altLang="zh-CN" sz="3400" dirty="0">
                <a:latin typeface="仿宋_GB2312"/>
                <a:ea typeface="仿宋_GB2312"/>
                <a:cs typeface="+mn-cs"/>
              </a:rPr>
              <a:t>统计每个系的学生人数和平均年龄，并将查询结果保存到</a:t>
            </a:r>
            <a:r>
              <a:rPr lang="en-US" altLang="zh-CN" sz="3400" dirty="0">
                <a:latin typeface="仿宋_GB2312"/>
                <a:ea typeface="仿宋_GB2312"/>
                <a:cs typeface="+mn-cs"/>
              </a:rPr>
              <a:t>Dept</a:t>
            </a:r>
            <a:r>
              <a:rPr lang="zh-CN" altLang="zh-CN" sz="3400" dirty="0">
                <a:latin typeface="仿宋_GB2312"/>
                <a:ea typeface="仿宋_GB2312"/>
                <a:cs typeface="+mn-cs"/>
              </a:rPr>
              <a:t>表中。</a:t>
            </a:r>
            <a:endParaRPr lang="zh-CN" altLang="zh-CN" sz="3400" dirty="0">
              <a:latin typeface="仿宋_GB2312"/>
              <a:ea typeface="仿宋_GB2312"/>
              <a:cs typeface="+mn-cs"/>
            </a:endParaRPr>
          </a:p>
          <a:p>
            <a:pPr>
              <a:spcBef>
                <a:spcPct val="0"/>
              </a:spcBef>
              <a:buNone/>
            </a:pPr>
            <a:r>
              <a:rPr lang="en-US" altLang="zh-CN" sz="3400" dirty="0">
                <a:solidFill>
                  <a:srgbClr val="0000FF"/>
                </a:solidFill>
                <a:latin typeface="仿宋_GB2312"/>
                <a:ea typeface="仿宋_GB2312"/>
                <a:cs typeface="+mn-cs"/>
              </a:rPr>
              <a:t>	SELECT Sdept AS </a:t>
            </a:r>
            <a:r>
              <a:rPr lang="zh-CN" altLang="zh-CN" sz="3400" dirty="0">
                <a:solidFill>
                  <a:srgbClr val="0000FF"/>
                </a:solidFill>
                <a:latin typeface="仿宋_GB2312"/>
                <a:ea typeface="仿宋_GB2312"/>
                <a:cs typeface="+mn-cs"/>
              </a:rPr>
              <a:t>系名</a:t>
            </a:r>
            <a:r>
              <a:rPr lang="en-US" altLang="zh-CN" sz="3400" dirty="0">
                <a:solidFill>
                  <a:srgbClr val="0000FF"/>
                </a:solidFill>
                <a:latin typeface="仿宋_GB2312"/>
                <a:ea typeface="仿宋_GB2312"/>
                <a:cs typeface="+mn-cs"/>
              </a:rPr>
              <a:t>, </a:t>
            </a:r>
            <a:endParaRPr lang="en-US" altLang="zh-CN" sz="3400" dirty="0">
              <a:solidFill>
                <a:srgbClr val="0000FF"/>
              </a:solidFill>
              <a:latin typeface="仿宋_GB2312"/>
              <a:ea typeface="仿宋_GB2312"/>
              <a:cs typeface="+mn-cs"/>
            </a:endParaRPr>
          </a:p>
          <a:p>
            <a:pPr>
              <a:spcBef>
                <a:spcPct val="0"/>
              </a:spcBef>
              <a:buNone/>
            </a:pPr>
            <a:r>
              <a:rPr lang="en-US" altLang="zh-CN" sz="3400" dirty="0">
                <a:solidFill>
                  <a:srgbClr val="0000FF"/>
                </a:solidFill>
                <a:latin typeface="仿宋_GB2312"/>
                <a:ea typeface="仿宋_GB2312"/>
                <a:cs typeface="+mn-cs"/>
              </a:rPr>
              <a:t>    COUNT(*) AS </a:t>
            </a:r>
            <a:r>
              <a:rPr lang="zh-CN" altLang="zh-CN" sz="3400" dirty="0">
                <a:solidFill>
                  <a:srgbClr val="0000FF"/>
                </a:solidFill>
                <a:latin typeface="仿宋_GB2312"/>
                <a:ea typeface="仿宋_GB2312"/>
                <a:cs typeface="+mn-cs"/>
              </a:rPr>
              <a:t>人数</a:t>
            </a:r>
            <a:r>
              <a:rPr lang="en-US" altLang="zh-CN" sz="3400" dirty="0">
                <a:solidFill>
                  <a:srgbClr val="0000FF"/>
                </a:solidFill>
                <a:latin typeface="仿宋_GB2312"/>
                <a:ea typeface="仿宋_GB2312"/>
                <a:cs typeface="+mn-cs"/>
              </a:rPr>
              <a:t>, </a:t>
            </a:r>
            <a:endParaRPr lang="en-US" altLang="zh-CN" sz="3400" dirty="0">
              <a:solidFill>
                <a:srgbClr val="0000FF"/>
              </a:solidFill>
              <a:latin typeface="仿宋_GB2312"/>
              <a:ea typeface="仿宋_GB2312"/>
              <a:cs typeface="+mn-cs"/>
            </a:endParaRPr>
          </a:p>
          <a:p>
            <a:pPr>
              <a:spcBef>
                <a:spcPct val="0"/>
              </a:spcBef>
              <a:buNone/>
            </a:pPr>
            <a:r>
              <a:rPr lang="en-US" altLang="zh-CN" sz="3400" dirty="0">
                <a:solidFill>
                  <a:srgbClr val="0000FF"/>
                </a:solidFill>
                <a:latin typeface="仿宋_GB2312"/>
                <a:ea typeface="仿宋_GB2312"/>
                <a:cs typeface="+mn-cs"/>
              </a:rPr>
              <a:t>    AVG(Sage) AS </a:t>
            </a:r>
            <a:r>
              <a:rPr lang="zh-CN" altLang="zh-CN" sz="3400" dirty="0">
                <a:solidFill>
                  <a:srgbClr val="0000FF"/>
                </a:solidFill>
                <a:latin typeface="仿宋_GB2312"/>
                <a:ea typeface="仿宋_GB2312"/>
                <a:cs typeface="+mn-cs"/>
              </a:rPr>
              <a:t>平均年龄</a:t>
            </a:r>
            <a:endParaRPr lang="zh-CN" altLang="zh-CN" sz="3400" dirty="0">
              <a:solidFill>
                <a:srgbClr val="0000FF"/>
              </a:solidFill>
              <a:latin typeface="仿宋_GB2312"/>
              <a:ea typeface="仿宋_GB2312"/>
              <a:cs typeface="+mn-cs"/>
            </a:endParaRPr>
          </a:p>
          <a:p>
            <a:pPr>
              <a:spcBef>
                <a:spcPct val="0"/>
              </a:spcBef>
              <a:buNone/>
            </a:pPr>
            <a:r>
              <a:rPr lang="en-US" altLang="zh-CN" sz="3400" dirty="0">
                <a:solidFill>
                  <a:srgbClr val="0000FF"/>
                </a:solidFill>
                <a:latin typeface="仿宋_GB2312"/>
                <a:ea typeface="仿宋_GB2312"/>
                <a:cs typeface="+mn-cs"/>
              </a:rPr>
              <a:t>  </a:t>
            </a:r>
            <a:r>
              <a:rPr lang="en-US" altLang="zh-CN" sz="3400" dirty="0">
                <a:solidFill>
                  <a:srgbClr val="FF0000"/>
                </a:solidFill>
                <a:latin typeface="仿宋_GB2312"/>
                <a:ea typeface="仿宋_GB2312"/>
                <a:cs typeface="+mn-cs"/>
              </a:rPr>
              <a:t>INTO Dept</a:t>
            </a:r>
            <a:endParaRPr lang="zh-CN" altLang="zh-CN" sz="3400" dirty="0">
              <a:solidFill>
                <a:srgbClr val="FF0000"/>
              </a:solidFill>
              <a:latin typeface="仿宋_GB2312"/>
              <a:ea typeface="仿宋_GB2312"/>
              <a:cs typeface="+mn-cs"/>
            </a:endParaRPr>
          </a:p>
          <a:p>
            <a:pPr>
              <a:spcBef>
                <a:spcPct val="0"/>
              </a:spcBef>
              <a:buNone/>
            </a:pPr>
            <a:r>
              <a:rPr lang="en-US" altLang="zh-CN" sz="3400" dirty="0">
                <a:solidFill>
                  <a:srgbClr val="0000FF"/>
                </a:solidFill>
                <a:latin typeface="仿宋_GB2312"/>
                <a:ea typeface="仿宋_GB2312"/>
                <a:cs typeface="+mn-cs"/>
              </a:rPr>
              <a:t>  FROM Student</a:t>
            </a:r>
            <a:endParaRPr lang="zh-CN" altLang="zh-CN" sz="3400" dirty="0">
              <a:solidFill>
                <a:srgbClr val="0000FF"/>
              </a:solidFill>
              <a:latin typeface="仿宋_GB2312"/>
              <a:ea typeface="仿宋_GB2312"/>
              <a:cs typeface="+mn-cs"/>
            </a:endParaRPr>
          </a:p>
          <a:p>
            <a:pPr>
              <a:spcBef>
                <a:spcPct val="0"/>
              </a:spcBef>
              <a:buNone/>
            </a:pPr>
            <a:r>
              <a:rPr lang="en-US" altLang="zh-CN" sz="3400" dirty="0">
                <a:solidFill>
                  <a:srgbClr val="0000FF"/>
                </a:solidFill>
                <a:latin typeface="仿宋_GB2312"/>
                <a:ea typeface="仿宋_GB2312"/>
                <a:cs typeface="+mn-cs"/>
              </a:rPr>
              <a:t>  GROUP BY Sdept</a:t>
            </a:r>
            <a:endParaRPr lang="zh-CN" altLang="en-US" sz="3400" dirty="0">
              <a:solidFill>
                <a:srgbClr val="0000FF"/>
              </a:solidFill>
              <a:latin typeface="仿宋_GB2312"/>
              <a:ea typeface="仿宋_GB2312"/>
              <a:cs typeface="+mn-cs"/>
            </a:endParaRPr>
          </a:p>
        </p:txBody>
      </p:sp>
      <p:sp>
        <p:nvSpPr>
          <p:cNvPr id="12800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FF0000"/>
                </a:solidFill>
              </a:rPr>
            </a:fld>
            <a:endParaRPr lang="zh-CN" altLang="en-US" sz="1200" dirty="0">
              <a:solidFill>
                <a:srgbClr val="FF0000"/>
              </a:solidFill>
            </a:endParaRPr>
          </a:p>
        </p:txBody>
      </p:sp>
      <p:sp>
        <p:nvSpPr>
          <p:cNvPr id="12800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FF0000"/>
                </a:solidFill>
              </a:rPr>
            </a:fld>
            <a:endParaRPr lang="zh-CN" altLang="en-US" sz="12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36"/>
                                            </p:txEl>
                                          </p:spTgt>
                                        </p:tgtEl>
                                        <p:attrNameLst>
                                          <p:attrName>style.visibility</p:attrName>
                                        </p:attrNameLst>
                                      </p:cBhvr>
                                      <p:to>
                                        <p:strVal val="visible"/>
                                      </p:to>
                                    </p:set>
                                    <p:animEffect transition="in" filter="blinds(horizontal)">
                                      <p:cBhvr>
                                        <p:cTn id="7" dur="500"/>
                                        <p:tgtEl>
                                          <p:spTgt spid="3">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36" end="58"/>
                                            </p:txEl>
                                          </p:spTgt>
                                        </p:tgtEl>
                                        <p:attrNameLst>
                                          <p:attrName>style.visibility</p:attrName>
                                        </p:attrNameLst>
                                      </p:cBhvr>
                                      <p:to>
                                        <p:strVal val="visible"/>
                                      </p:to>
                                    </p:set>
                                    <p:animEffect transition="in" filter="blinds(horizontal)">
                                      <p:cBhvr>
                                        <p:cTn id="12" dur="500"/>
                                        <p:tgtEl>
                                          <p:spTgt spid="3">
                                            <p:txEl>
                                              <p:charRg st="36"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58" end="79"/>
                                            </p:txEl>
                                          </p:spTgt>
                                        </p:tgtEl>
                                        <p:attrNameLst>
                                          <p:attrName>style.visibility</p:attrName>
                                        </p:attrNameLst>
                                      </p:cBhvr>
                                      <p:to>
                                        <p:strVal val="visible"/>
                                      </p:to>
                                    </p:set>
                                    <p:animEffect transition="in" filter="blinds(horizontal)">
                                      <p:cBhvr>
                                        <p:cTn id="17" dur="500"/>
                                        <p:tgtEl>
                                          <p:spTgt spid="3">
                                            <p:txEl>
                                              <p:charRg st="58" end="7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charRg st="79" end="101"/>
                                            </p:txEl>
                                          </p:spTgt>
                                        </p:tgtEl>
                                        <p:attrNameLst>
                                          <p:attrName>style.visibility</p:attrName>
                                        </p:attrNameLst>
                                      </p:cBhvr>
                                      <p:to>
                                        <p:strVal val="visible"/>
                                      </p:to>
                                    </p:set>
                                    <p:animEffect transition="in" filter="blinds(horizontal)">
                                      <p:cBhvr>
                                        <p:cTn id="22" dur="500"/>
                                        <p:tgtEl>
                                          <p:spTgt spid="3">
                                            <p:txEl>
                                              <p:charRg st="79" end="10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charRg st="101" end="113"/>
                                            </p:txEl>
                                          </p:spTgt>
                                        </p:tgtEl>
                                        <p:attrNameLst>
                                          <p:attrName>style.visibility</p:attrName>
                                        </p:attrNameLst>
                                      </p:cBhvr>
                                      <p:to>
                                        <p:strVal val="visible"/>
                                      </p:to>
                                    </p:set>
                                    <p:animEffect transition="in" filter="blinds(horizontal)">
                                      <p:cBhvr>
                                        <p:cTn id="27" dur="500"/>
                                        <p:tgtEl>
                                          <p:spTgt spid="3">
                                            <p:txEl>
                                              <p:charRg st="101" end="1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charRg st="113" end="128"/>
                                            </p:txEl>
                                          </p:spTgt>
                                        </p:tgtEl>
                                        <p:attrNameLst>
                                          <p:attrName>style.visibility</p:attrName>
                                        </p:attrNameLst>
                                      </p:cBhvr>
                                      <p:to>
                                        <p:strVal val="visible"/>
                                      </p:to>
                                    </p:set>
                                    <p:animEffect transition="in" filter="blinds(horizontal)">
                                      <p:cBhvr>
                                        <p:cTn id="32" dur="500"/>
                                        <p:tgtEl>
                                          <p:spTgt spid="3">
                                            <p:txEl>
                                              <p:charRg st="113" end="12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charRg st="128" end="145"/>
                                            </p:txEl>
                                          </p:spTgt>
                                        </p:tgtEl>
                                        <p:attrNameLst>
                                          <p:attrName>style.visibility</p:attrName>
                                        </p:attrNameLst>
                                      </p:cBhvr>
                                      <p:to>
                                        <p:strVal val="visible"/>
                                      </p:to>
                                    </p:set>
                                    <p:animEffect transition="in" filter="blinds(horizontal)">
                                      <p:cBhvr>
                                        <p:cTn id="37" dur="500"/>
                                        <p:tgtEl>
                                          <p:spTgt spid="3">
                                            <p:txEl>
                                              <p:charRg st="128" end="1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标题 1"/>
          <p:cNvSpPr>
            <a:spLocks noGrp="1"/>
          </p:cNvSpPr>
          <p:nvPr>
            <p:ph type="title"/>
          </p:nvPr>
        </p:nvSpPr>
        <p:spPr>
          <a:ln/>
        </p:spPr>
        <p:txBody>
          <a:bodyPr vert="horz" wrap="square" lIns="91440" tIns="45720" rIns="91440" bIns="45720" anchor="b"/>
          <a:p>
            <a:pPr>
              <a:buNone/>
            </a:pPr>
            <a:r>
              <a:rPr lang="zh-CN" altLang="en-US" dirty="0">
                <a:solidFill>
                  <a:srgbClr val="0039AC"/>
                </a:solidFill>
                <a:latin typeface="楷体_GB2312"/>
                <a:ea typeface="楷体_GB2312"/>
                <a:cs typeface="+mj-cs"/>
              </a:rPr>
              <a:t>示例</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ln/>
        </p:spPr>
        <p:txBody>
          <a:bodyPr vert="horz" wrap="square" lIns="91440" tIns="45720" rIns="91440" bIns="45720" anchor="t"/>
          <a:p>
            <a:pPr>
              <a:buNone/>
            </a:pPr>
            <a:r>
              <a:rPr lang="zh-CN" altLang="zh-CN" sz="3400" dirty="0">
                <a:latin typeface="仿宋_GB2312"/>
                <a:ea typeface="仿宋_GB2312"/>
                <a:cs typeface="+mn-cs"/>
              </a:rPr>
              <a:t>例</a:t>
            </a:r>
            <a:r>
              <a:rPr lang="en-US" altLang="zh-CN" sz="3400" dirty="0">
                <a:latin typeface="仿宋_GB2312"/>
                <a:ea typeface="仿宋_GB2312"/>
                <a:cs typeface="+mn-cs"/>
              </a:rPr>
              <a:t>5 </a:t>
            </a:r>
            <a:r>
              <a:rPr lang="zh-CN" altLang="zh-CN" sz="3400" dirty="0">
                <a:latin typeface="仿宋_GB2312"/>
                <a:ea typeface="仿宋_GB2312"/>
                <a:cs typeface="+mn-cs"/>
              </a:rPr>
              <a:t>利用例</a:t>
            </a:r>
            <a:r>
              <a:rPr lang="en-US" altLang="zh-CN" sz="3400" dirty="0">
                <a:latin typeface="仿宋_GB2312"/>
                <a:ea typeface="仿宋_GB2312"/>
                <a:cs typeface="+mn-cs"/>
              </a:rPr>
              <a:t>4</a:t>
            </a:r>
            <a:r>
              <a:rPr lang="zh-CN" altLang="zh-CN" sz="3400" dirty="0">
                <a:latin typeface="仿宋_GB2312"/>
                <a:ea typeface="仿宋_GB2312"/>
                <a:cs typeface="+mn-cs"/>
              </a:rPr>
              <a:t>生成的表，查询计算机系学生人数、姓名、年龄和平均年龄</a:t>
            </a:r>
            <a:endParaRPr lang="zh-CN" altLang="zh-CN" sz="3400" dirty="0">
              <a:latin typeface="仿宋_GB2312"/>
              <a:ea typeface="仿宋_GB2312"/>
              <a:cs typeface="+mn-cs"/>
            </a:endParaRPr>
          </a:p>
          <a:p>
            <a:pPr lvl="1">
              <a:spcBef>
                <a:spcPts val="600"/>
              </a:spcBef>
              <a:buNone/>
            </a:pPr>
            <a:r>
              <a:rPr lang="en-US" altLang="zh-CN" sz="3400" dirty="0">
                <a:solidFill>
                  <a:srgbClr val="0000FF"/>
                </a:solidFill>
                <a:latin typeface="仿宋_GB2312"/>
                <a:ea typeface="仿宋_GB2312"/>
              </a:rPr>
              <a:t>SELECT </a:t>
            </a:r>
            <a:r>
              <a:rPr lang="zh-CN" altLang="zh-CN" sz="3400" dirty="0">
                <a:solidFill>
                  <a:srgbClr val="0000FF"/>
                </a:solidFill>
                <a:latin typeface="仿宋_GB2312"/>
                <a:ea typeface="仿宋_GB2312"/>
              </a:rPr>
              <a:t>人数</a:t>
            </a:r>
            <a:r>
              <a:rPr lang="en-US" altLang="zh-CN" sz="3400" dirty="0">
                <a:solidFill>
                  <a:srgbClr val="0000FF"/>
                </a:solidFill>
                <a:latin typeface="仿宋_GB2312"/>
                <a:ea typeface="仿宋_GB2312"/>
              </a:rPr>
              <a:t>, Sname AS </a:t>
            </a:r>
            <a:r>
              <a:rPr lang="zh-CN" altLang="zh-CN" sz="3400" dirty="0">
                <a:solidFill>
                  <a:srgbClr val="0000FF"/>
                </a:solidFill>
                <a:latin typeface="仿宋_GB2312"/>
                <a:ea typeface="仿宋_GB2312"/>
              </a:rPr>
              <a:t>姓名</a:t>
            </a:r>
            <a:r>
              <a:rPr lang="en-US" altLang="zh-CN" sz="3400" dirty="0">
                <a:solidFill>
                  <a:srgbClr val="0000FF"/>
                </a:solidFill>
                <a:latin typeface="仿宋_GB2312"/>
                <a:ea typeface="仿宋_GB2312"/>
              </a:rPr>
              <a:t>, </a:t>
            </a:r>
            <a:endParaRPr lang="en-US" altLang="zh-CN" sz="3400" dirty="0">
              <a:solidFill>
                <a:srgbClr val="0000FF"/>
              </a:solidFill>
              <a:latin typeface="仿宋_GB2312"/>
              <a:ea typeface="仿宋_GB2312"/>
            </a:endParaRPr>
          </a:p>
          <a:p>
            <a:pPr lvl="1">
              <a:spcBef>
                <a:spcPts val="600"/>
              </a:spcBef>
              <a:buNone/>
            </a:pPr>
            <a:r>
              <a:rPr lang="en-US" altLang="zh-CN" sz="3400" dirty="0">
                <a:solidFill>
                  <a:srgbClr val="0000FF"/>
                </a:solidFill>
                <a:latin typeface="仿宋_GB2312"/>
                <a:ea typeface="仿宋_GB2312"/>
              </a:rPr>
              <a:t>  Sage AS </a:t>
            </a:r>
            <a:r>
              <a:rPr lang="zh-CN" altLang="zh-CN" sz="3400" dirty="0">
                <a:solidFill>
                  <a:srgbClr val="0000FF"/>
                </a:solidFill>
                <a:latin typeface="仿宋_GB2312"/>
                <a:ea typeface="仿宋_GB2312"/>
              </a:rPr>
              <a:t>年龄</a:t>
            </a:r>
            <a:r>
              <a:rPr lang="en-US" altLang="zh-CN" sz="3400" dirty="0">
                <a:solidFill>
                  <a:srgbClr val="0000FF"/>
                </a:solidFill>
                <a:latin typeface="仿宋_GB2312"/>
                <a:ea typeface="仿宋_GB2312"/>
              </a:rPr>
              <a:t>, </a:t>
            </a:r>
            <a:r>
              <a:rPr lang="zh-CN" altLang="zh-CN" sz="3400" dirty="0">
                <a:solidFill>
                  <a:srgbClr val="0000FF"/>
                </a:solidFill>
                <a:latin typeface="仿宋_GB2312"/>
                <a:ea typeface="仿宋_GB2312"/>
              </a:rPr>
              <a:t>平均年龄</a:t>
            </a:r>
            <a:endParaRPr lang="zh-CN" altLang="zh-CN" sz="3400" dirty="0">
              <a:solidFill>
                <a:srgbClr val="0000FF"/>
              </a:solidFill>
              <a:latin typeface="仿宋_GB2312"/>
              <a:ea typeface="仿宋_GB2312"/>
            </a:endParaRPr>
          </a:p>
          <a:p>
            <a:pPr lvl="1">
              <a:spcBef>
                <a:spcPts val="600"/>
              </a:spcBef>
              <a:buNone/>
            </a:pPr>
            <a:r>
              <a:rPr lang="en-US" altLang="zh-CN" sz="3400" dirty="0">
                <a:solidFill>
                  <a:srgbClr val="0000FF"/>
                </a:solidFill>
                <a:latin typeface="仿宋_GB2312"/>
                <a:ea typeface="仿宋_GB2312"/>
              </a:rPr>
              <a:t>  FROM Dept JOIN Student </a:t>
            </a:r>
            <a:endParaRPr lang="en-US" altLang="zh-CN" sz="3400" dirty="0">
              <a:solidFill>
                <a:srgbClr val="0000FF"/>
              </a:solidFill>
              <a:latin typeface="仿宋_GB2312"/>
              <a:ea typeface="仿宋_GB2312"/>
            </a:endParaRPr>
          </a:p>
          <a:p>
            <a:pPr lvl="1">
              <a:spcBef>
                <a:spcPts val="600"/>
              </a:spcBef>
              <a:buNone/>
            </a:pPr>
            <a:r>
              <a:rPr lang="en-US" altLang="zh-CN" sz="3400" dirty="0">
                <a:solidFill>
                  <a:srgbClr val="0000FF"/>
                </a:solidFill>
                <a:latin typeface="仿宋_GB2312"/>
                <a:ea typeface="仿宋_GB2312"/>
              </a:rPr>
              <a:t>  ON Dept.</a:t>
            </a:r>
            <a:r>
              <a:rPr lang="zh-CN" altLang="zh-CN" sz="3400" dirty="0">
                <a:solidFill>
                  <a:srgbClr val="0000FF"/>
                </a:solidFill>
                <a:latin typeface="仿宋_GB2312"/>
                <a:ea typeface="仿宋_GB2312"/>
              </a:rPr>
              <a:t>系名</a:t>
            </a:r>
            <a:r>
              <a:rPr lang="en-US" altLang="zh-CN" sz="3400" dirty="0">
                <a:solidFill>
                  <a:srgbClr val="0000FF"/>
                </a:solidFill>
                <a:latin typeface="仿宋_GB2312"/>
                <a:ea typeface="仿宋_GB2312"/>
              </a:rPr>
              <a:t>= Student.Sdept</a:t>
            </a:r>
            <a:endParaRPr lang="zh-CN" altLang="zh-CN" sz="3400" dirty="0">
              <a:solidFill>
                <a:srgbClr val="0000FF"/>
              </a:solidFill>
              <a:latin typeface="仿宋_GB2312"/>
              <a:ea typeface="仿宋_GB2312"/>
            </a:endParaRPr>
          </a:p>
          <a:p>
            <a:pPr lvl="1">
              <a:spcBef>
                <a:spcPts val="600"/>
              </a:spcBef>
              <a:buNone/>
            </a:pPr>
            <a:r>
              <a:rPr lang="en-US" altLang="zh-CN" sz="3400" dirty="0">
                <a:solidFill>
                  <a:srgbClr val="0000FF"/>
                </a:solidFill>
                <a:latin typeface="仿宋_GB2312"/>
                <a:ea typeface="仿宋_GB2312"/>
              </a:rPr>
              <a:t>  WHERE </a:t>
            </a:r>
            <a:r>
              <a:rPr lang="zh-CN" altLang="zh-CN" sz="3400" dirty="0">
                <a:solidFill>
                  <a:srgbClr val="0000FF"/>
                </a:solidFill>
                <a:latin typeface="仿宋_GB2312"/>
                <a:ea typeface="仿宋_GB2312"/>
              </a:rPr>
              <a:t>系名</a:t>
            </a:r>
            <a:r>
              <a:rPr lang="en-US" altLang="zh-CN" sz="3400" dirty="0">
                <a:solidFill>
                  <a:srgbClr val="0000FF"/>
                </a:solidFill>
                <a:latin typeface="仿宋_GB2312"/>
                <a:ea typeface="仿宋_GB2312"/>
              </a:rPr>
              <a:t>= '</a:t>
            </a:r>
            <a:r>
              <a:rPr lang="zh-CN" altLang="zh-CN" sz="3400" dirty="0">
                <a:solidFill>
                  <a:srgbClr val="0000FF"/>
                </a:solidFill>
                <a:latin typeface="仿宋_GB2312"/>
                <a:ea typeface="仿宋_GB2312"/>
              </a:rPr>
              <a:t>计算机系</a:t>
            </a:r>
            <a:r>
              <a:rPr lang="en-US" altLang="zh-CN" sz="3400" dirty="0">
                <a:solidFill>
                  <a:srgbClr val="0000FF"/>
                </a:solidFill>
                <a:latin typeface="仿宋_GB2312"/>
                <a:ea typeface="仿宋_GB2312"/>
              </a:rPr>
              <a:t>'</a:t>
            </a:r>
            <a:endParaRPr lang="zh-CN" altLang="en-US" sz="3400" dirty="0">
              <a:solidFill>
                <a:srgbClr val="0000FF"/>
              </a:solidFill>
              <a:latin typeface="仿宋_GB2312"/>
              <a:ea typeface="仿宋_GB2312"/>
            </a:endParaRPr>
          </a:p>
        </p:txBody>
      </p:sp>
      <p:sp>
        <p:nvSpPr>
          <p:cNvPr id="12902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FF0000"/>
                </a:solidFill>
              </a:rPr>
            </a:fld>
            <a:endParaRPr lang="zh-CN" altLang="en-US" sz="1200" dirty="0">
              <a:solidFill>
                <a:srgbClr val="FF0000"/>
              </a:solidFill>
            </a:endParaRPr>
          </a:p>
        </p:txBody>
      </p:sp>
      <p:sp>
        <p:nvSpPr>
          <p:cNvPr id="12902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FF0000"/>
                </a:solidFill>
              </a:rPr>
            </a:fld>
            <a:endParaRPr lang="zh-CN" altLang="en-US" sz="12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34"/>
                                            </p:txEl>
                                          </p:spTgt>
                                        </p:tgtEl>
                                        <p:attrNameLst>
                                          <p:attrName>style.visibility</p:attrName>
                                        </p:attrNameLst>
                                      </p:cBhvr>
                                      <p:to>
                                        <p:strVal val="visible"/>
                                      </p:to>
                                    </p:set>
                                    <p:animEffect transition="in" filter="blinds(horizontal)">
                                      <p:cBhvr>
                                        <p:cTn id="7" dur="500"/>
                                        <p:tgtEl>
                                          <p:spTgt spid="3">
                                            <p:txEl>
                                              <p:charRg st="0" end="34"/>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charRg st="34" end="59"/>
                                            </p:txEl>
                                          </p:spTgt>
                                        </p:tgtEl>
                                        <p:attrNameLst>
                                          <p:attrName>style.visibility</p:attrName>
                                        </p:attrNameLst>
                                      </p:cBhvr>
                                      <p:to>
                                        <p:strVal val="visible"/>
                                      </p:to>
                                    </p:set>
                                    <p:animEffect transition="in" filter="blinds(horizontal)">
                                      <p:cBhvr>
                                        <p:cTn id="10" dur="500"/>
                                        <p:tgtEl>
                                          <p:spTgt spid="3">
                                            <p:txEl>
                                              <p:charRg st="34" end="59"/>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charRg st="59" end="78"/>
                                            </p:txEl>
                                          </p:spTgt>
                                        </p:tgtEl>
                                        <p:attrNameLst>
                                          <p:attrName>style.visibility</p:attrName>
                                        </p:attrNameLst>
                                      </p:cBhvr>
                                      <p:to>
                                        <p:strVal val="visible"/>
                                      </p:to>
                                    </p:set>
                                    <p:animEffect transition="in" filter="blinds(horizontal)">
                                      <p:cBhvr>
                                        <p:cTn id="13" dur="500"/>
                                        <p:tgtEl>
                                          <p:spTgt spid="3">
                                            <p:txEl>
                                              <p:charRg st="59" end="78"/>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charRg st="78" end="104"/>
                                            </p:txEl>
                                          </p:spTgt>
                                        </p:tgtEl>
                                        <p:attrNameLst>
                                          <p:attrName>style.visibility</p:attrName>
                                        </p:attrNameLst>
                                      </p:cBhvr>
                                      <p:to>
                                        <p:strVal val="visible"/>
                                      </p:to>
                                    </p:set>
                                    <p:animEffect transition="in" filter="blinds(horizontal)">
                                      <p:cBhvr>
                                        <p:cTn id="16" dur="500"/>
                                        <p:tgtEl>
                                          <p:spTgt spid="3">
                                            <p:txEl>
                                              <p:charRg st="78" end="10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charRg st="104" end="132"/>
                                            </p:txEl>
                                          </p:spTgt>
                                        </p:tgtEl>
                                        <p:attrNameLst>
                                          <p:attrName>style.visibility</p:attrName>
                                        </p:attrNameLst>
                                      </p:cBhvr>
                                      <p:to>
                                        <p:strVal val="visible"/>
                                      </p:to>
                                    </p:set>
                                    <p:animEffect transition="in" filter="blinds(horizontal)">
                                      <p:cBhvr>
                                        <p:cTn id="19" dur="500"/>
                                        <p:tgtEl>
                                          <p:spTgt spid="3">
                                            <p:txEl>
                                              <p:charRg st="104" end="132"/>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charRg st="132" end="151"/>
                                            </p:txEl>
                                          </p:spTgt>
                                        </p:tgtEl>
                                        <p:attrNameLst>
                                          <p:attrName>style.visibility</p:attrName>
                                        </p:attrNameLst>
                                      </p:cBhvr>
                                      <p:to>
                                        <p:strVal val="visible"/>
                                      </p:to>
                                    </p:set>
                                    <p:animEffect transition="in" filter="blinds(horizontal)">
                                      <p:cBhvr>
                                        <p:cTn id="22" dur="500"/>
                                        <p:tgtEl>
                                          <p:spTgt spid="3">
                                            <p:txEl>
                                              <p:charRg st="132" end="1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标题 1"/>
          <p:cNvSpPr>
            <a:spLocks noGrp="1"/>
          </p:cNvSpPr>
          <p:nvPr>
            <p:ph type="title"/>
          </p:nvPr>
        </p:nvSpPr>
        <p:spPr>
          <a:ln/>
        </p:spPr>
        <p:txBody>
          <a:bodyPr vert="horz" wrap="square" lIns="91440" tIns="45720" rIns="91440" bIns="45720" anchor="b"/>
          <a:p>
            <a:pPr>
              <a:buNone/>
            </a:pPr>
            <a:r>
              <a:rPr lang="zh-CN" altLang="en-US" dirty="0">
                <a:solidFill>
                  <a:srgbClr val="0039AC"/>
                </a:solidFill>
                <a:latin typeface="楷体_GB2312"/>
                <a:ea typeface="楷体_GB2312"/>
                <a:cs typeface="+mj-cs"/>
              </a:rPr>
              <a:t>新表类型</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ln/>
        </p:spPr>
        <p:txBody>
          <a:bodyPr vert="horz" wrap="square" lIns="91440" tIns="45720" rIns="91440" bIns="45720" anchor="t"/>
          <a:p>
            <a:pPr/>
            <a:r>
              <a:rPr lang="zh-CN" altLang="zh-CN" sz="3000" dirty="0">
                <a:latin typeface="仿宋_GB2312"/>
                <a:ea typeface="仿宋_GB2312"/>
                <a:cs typeface="+mn-cs"/>
              </a:rPr>
              <a:t>用</a:t>
            </a:r>
            <a:r>
              <a:rPr lang="en-US" altLang="zh-CN" sz="3000" dirty="0">
                <a:latin typeface="仿宋_GB2312"/>
                <a:ea typeface="仿宋_GB2312"/>
                <a:cs typeface="+mn-cs"/>
              </a:rPr>
              <a:t>SELECT … INTO … </a:t>
            </a:r>
            <a:r>
              <a:rPr lang="zh-CN" altLang="zh-CN" sz="3000" dirty="0">
                <a:latin typeface="仿宋_GB2312"/>
                <a:ea typeface="仿宋_GB2312"/>
                <a:cs typeface="+mn-cs"/>
              </a:rPr>
              <a:t>可以</a:t>
            </a:r>
            <a:r>
              <a:rPr lang="zh-CN" altLang="en-US" sz="3000" dirty="0">
                <a:latin typeface="仿宋_GB2312"/>
                <a:ea typeface="仿宋_GB2312"/>
                <a:cs typeface="+mn-cs"/>
              </a:rPr>
              <a:t>创建</a:t>
            </a:r>
            <a:r>
              <a:rPr lang="zh-CN" altLang="zh-CN" sz="3000" dirty="0">
                <a:latin typeface="仿宋_GB2312"/>
                <a:ea typeface="仿宋_GB2312"/>
                <a:cs typeface="+mn-cs"/>
              </a:rPr>
              <a:t>永久表，也可以</a:t>
            </a:r>
            <a:r>
              <a:rPr lang="zh-CN" altLang="en-US" sz="3000" dirty="0">
                <a:latin typeface="仿宋_GB2312"/>
                <a:ea typeface="仿宋_GB2312"/>
                <a:cs typeface="+mn-cs"/>
              </a:rPr>
              <a:t>创建</a:t>
            </a:r>
            <a:r>
              <a:rPr lang="zh-CN" altLang="zh-CN" sz="3000" dirty="0">
                <a:latin typeface="仿宋_GB2312"/>
                <a:ea typeface="仿宋_GB2312"/>
                <a:cs typeface="+mn-cs"/>
              </a:rPr>
              <a:t>临时表（存储在内存中）：</a:t>
            </a:r>
            <a:endParaRPr lang="zh-CN" altLang="zh-CN" sz="3000" dirty="0">
              <a:latin typeface="仿宋_GB2312"/>
              <a:ea typeface="仿宋_GB2312"/>
              <a:cs typeface="+mn-cs"/>
            </a:endParaRPr>
          </a:p>
          <a:p>
            <a:pPr/>
            <a:r>
              <a:rPr lang="zh-CN" altLang="zh-CN" sz="3000" dirty="0">
                <a:solidFill>
                  <a:srgbClr val="FF0000"/>
                </a:solidFill>
                <a:latin typeface="仿宋_GB2312"/>
                <a:ea typeface="仿宋_GB2312"/>
                <a:cs typeface="+mn-cs"/>
              </a:rPr>
              <a:t>局部临时表</a:t>
            </a:r>
            <a:r>
              <a:rPr lang="zh-CN" altLang="en-US" sz="3000" dirty="0">
                <a:latin typeface="仿宋_GB2312"/>
                <a:ea typeface="仿宋_GB2312"/>
                <a:cs typeface="+mn-cs"/>
              </a:rPr>
              <a:t>（</a:t>
            </a:r>
            <a:r>
              <a:rPr lang="zh-CN" altLang="zh-CN" sz="3000" dirty="0">
                <a:latin typeface="仿宋_GB2312"/>
                <a:ea typeface="仿宋_GB2312"/>
                <a:cs typeface="+mn-cs"/>
              </a:rPr>
              <a:t>表名前加一个‘</a:t>
            </a:r>
            <a:r>
              <a:rPr lang="en-US" altLang="zh-CN" sz="3000" dirty="0">
                <a:latin typeface="仿宋_GB2312"/>
                <a:ea typeface="仿宋_GB2312"/>
                <a:cs typeface="+mn-cs"/>
              </a:rPr>
              <a:t>#</a:t>
            </a:r>
            <a:r>
              <a:rPr lang="zh-CN" altLang="zh-CN" sz="3000" dirty="0">
                <a:latin typeface="仿宋_GB2312"/>
                <a:ea typeface="仿宋_GB2312"/>
                <a:cs typeface="+mn-cs"/>
              </a:rPr>
              <a:t>’</a:t>
            </a:r>
            <a:r>
              <a:rPr lang="zh-CN" altLang="en-US" sz="3000" dirty="0">
                <a:latin typeface="仿宋_GB2312"/>
                <a:ea typeface="仿宋_GB2312"/>
                <a:cs typeface="+mn-cs"/>
              </a:rPr>
              <a:t>）：</a:t>
            </a:r>
            <a:r>
              <a:rPr lang="zh-CN" altLang="zh-CN" sz="3000" dirty="0">
                <a:latin typeface="仿宋_GB2312"/>
                <a:ea typeface="仿宋_GB2312"/>
                <a:cs typeface="+mn-cs"/>
              </a:rPr>
              <a:t>生存期为创建此表的连接的生存期，只能在创建此局部临时表的连接中使用；</a:t>
            </a:r>
            <a:endParaRPr lang="zh-CN" altLang="zh-CN" sz="3000" dirty="0">
              <a:latin typeface="仿宋_GB2312"/>
              <a:ea typeface="仿宋_GB2312"/>
              <a:cs typeface="+mn-cs"/>
            </a:endParaRPr>
          </a:p>
          <a:p>
            <a:pPr/>
            <a:r>
              <a:rPr lang="zh-CN" altLang="zh-CN" sz="3000" dirty="0">
                <a:solidFill>
                  <a:srgbClr val="FF0000"/>
                </a:solidFill>
                <a:latin typeface="仿宋_GB2312"/>
                <a:ea typeface="仿宋_GB2312"/>
                <a:cs typeface="+mn-cs"/>
              </a:rPr>
              <a:t>全局临时表</a:t>
            </a:r>
            <a:r>
              <a:rPr lang="en-US" altLang="zh-CN" sz="3000" dirty="0">
                <a:latin typeface="仿宋_GB2312"/>
                <a:ea typeface="仿宋_GB2312"/>
                <a:cs typeface="+mn-cs"/>
              </a:rPr>
              <a:t>(</a:t>
            </a:r>
            <a:r>
              <a:rPr lang="zh-CN" altLang="zh-CN" sz="3000" dirty="0">
                <a:latin typeface="仿宋_GB2312"/>
                <a:ea typeface="仿宋_GB2312"/>
                <a:cs typeface="+mn-cs"/>
              </a:rPr>
              <a:t>表名前加两个‘</a:t>
            </a:r>
            <a:r>
              <a:rPr lang="en-US" altLang="zh-CN" sz="3000" dirty="0">
                <a:latin typeface="仿宋_GB2312"/>
                <a:ea typeface="仿宋_GB2312"/>
                <a:cs typeface="+mn-cs"/>
              </a:rPr>
              <a:t>#</a:t>
            </a:r>
            <a:r>
              <a:rPr lang="zh-CN" altLang="zh-CN" sz="3000" dirty="0">
                <a:latin typeface="仿宋_GB2312"/>
                <a:ea typeface="仿宋_GB2312"/>
                <a:cs typeface="+mn-cs"/>
              </a:rPr>
              <a:t>’</a:t>
            </a:r>
            <a:r>
              <a:rPr lang="en-US" altLang="zh-CN" sz="3000" dirty="0">
                <a:latin typeface="仿宋_GB2312"/>
                <a:ea typeface="仿宋_GB2312"/>
                <a:cs typeface="+mn-cs"/>
              </a:rPr>
              <a:t>)</a:t>
            </a:r>
            <a:r>
              <a:rPr lang="zh-CN" altLang="en-US" sz="3000" dirty="0">
                <a:latin typeface="仿宋_GB2312"/>
                <a:ea typeface="仿宋_GB2312"/>
                <a:cs typeface="+mn-cs"/>
              </a:rPr>
              <a:t>：</a:t>
            </a:r>
            <a:r>
              <a:rPr lang="zh-CN" altLang="zh-CN" sz="3000" dirty="0">
                <a:latin typeface="仿宋_GB2312"/>
                <a:ea typeface="仿宋_GB2312"/>
                <a:cs typeface="+mn-cs"/>
              </a:rPr>
              <a:t>生存期</a:t>
            </a:r>
            <a:r>
              <a:rPr lang="zh-CN" altLang="en-US" sz="3000" dirty="0">
                <a:latin typeface="仿宋_GB2312"/>
                <a:ea typeface="仿宋_GB2312"/>
                <a:cs typeface="+mn-cs"/>
              </a:rPr>
              <a:t>同局部临时表</a:t>
            </a:r>
            <a:r>
              <a:rPr lang="zh-CN" altLang="zh-CN" sz="3000" dirty="0">
                <a:latin typeface="仿宋_GB2312"/>
                <a:ea typeface="仿宋_GB2312"/>
                <a:cs typeface="+mn-cs"/>
              </a:rPr>
              <a:t>，</a:t>
            </a:r>
            <a:r>
              <a:rPr lang="zh-CN" altLang="en-US" sz="3000" dirty="0">
                <a:latin typeface="仿宋_GB2312"/>
                <a:ea typeface="仿宋_GB2312"/>
                <a:cs typeface="+mn-cs"/>
              </a:rPr>
              <a:t>但</a:t>
            </a:r>
            <a:r>
              <a:rPr lang="zh-CN" altLang="zh-CN" sz="3000" dirty="0">
                <a:latin typeface="仿宋_GB2312"/>
                <a:ea typeface="仿宋_GB2312"/>
                <a:cs typeface="+mn-cs"/>
              </a:rPr>
              <a:t>在生存期内可以被所有连接使用。</a:t>
            </a:r>
            <a:r>
              <a:rPr lang="en-US" altLang="zh-CN" sz="3000" dirty="0">
                <a:latin typeface="仿宋_GB2312"/>
                <a:ea typeface="仿宋_GB2312"/>
                <a:cs typeface="+mn-cs"/>
              </a:rPr>
              <a:t> </a:t>
            </a:r>
            <a:endParaRPr lang="zh-CN" altLang="zh-CN" sz="3000" dirty="0">
              <a:latin typeface="仿宋_GB2312"/>
              <a:ea typeface="仿宋_GB2312"/>
              <a:cs typeface="+mn-cs"/>
            </a:endParaRPr>
          </a:p>
          <a:p>
            <a:pPr/>
            <a:endParaRPr lang="zh-CN" altLang="en-US" sz="3000" dirty="0">
              <a:latin typeface="仿宋_GB2312"/>
              <a:ea typeface="仿宋_GB2312"/>
              <a:cs typeface="+mn-cs"/>
            </a:endParaRPr>
          </a:p>
        </p:txBody>
      </p:sp>
      <p:sp>
        <p:nvSpPr>
          <p:cNvPr id="13005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FF0000"/>
                </a:solidFill>
              </a:rPr>
            </a:fld>
            <a:endParaRPr lang="zh-CN" altLang="en-US" sz="1200" dirty="0">
              <a:solidFill>
                <a:srgbClr val="FF0000"/>
              </a:solidFill>
            </a:endParaRPr>
          </a:p>
        </p:txBody>
      </p:sp>
      <p:sp>
        <p:nvSpPr>
          <p:cNvPr id="13005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FF0000"/>
                </a:solidFill>
              </a:rPr>
            </a:fld>
            <a:endParaRPr lang="zh-CN" altLang="en-US" sz="12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43"/>
                                            </p:txEl>
                                          </p:spTgt>
                                        </p:tgtEl>
                                        <p:attrNameLst>
                                          <p:attrName>style.visibility</p:attrName>
                                        </p:attrNameLst>
                                      </p:cBhvr>
                                      <p:to>
                                        <p:strVal val="visible"/>
                                      </p:to>
                                    </p:set>
                                    <p:animEffect transition="in" filter="blinds(horizontal)">
                                      <p:cBhvr>
                                        <p:cTn id="7" dur="500"/>
                                        <p:tgtEl>
                                          <p:spTgt spid="3">
                                            <p:txEl>
                                              <p:charRg st="0"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43" end="95"/>
                                            </p:txEl>
                                          </p:spTgt>
                                        </p:tgtEl>
                                        <p:attrNameLst>
                                          <p:attrName>style.visibility</p:attrName>
                                        </p:attrNameLst>
                                      </p:cBhvr>
                                      <p:to>
                                        <p:strVal val="visible"/>
                                      </p:to>
                                    </p:set>
                                    <p:animEffect transition="in" filter="blinds(horizontal)">
                                      <p:cBhvr>
                                        <p:cTn id="12" dur="500"/>
                                        <p:tgtEl>
                                          <p:spTgt spid="3">
                                            <p:txEl>
                                              <p:charRg st="43" end="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95" end="140"/>
                                            </p:txEl>
                                          </p:spTgt>
                                        </p:tgtEl>
                                        <p:attrNameLst>
                                          <p:attrName>style.visibility</p:attrName>
                                        </p:attrNameLst>
                                      </p:cBhvr>
                                      <p:to>
                                        <p:strVal val="visible"/>
                                      </p:to>
                                    </p:set>
                                    <p:animEffect transition="in" filter="blinds(horizontal)">
                                      <p:cBhvr>
                                        <p:cTn id="17" dur="500"/>
                                        <p:tgtEl>
                                          <p:spTgt spid="3">
                                            <p:txEl>
                                              <p:charRg st="95" end="1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标题 1"/>
          <p:cNvSpPr>
            <a:spLocks noGrp="1"/>
          </p:cNvSpPr>
          <p:nvPr>
            <p:ph type="title"/>
          </p:nvPr>
        </p:nvSpPr>
        <p:spPr>
          <a:ln/>
        </p:spPr>
        <p:txBody>
          <a:bodyPr vert="horz" wrap="square" lIns="91440" tIns="45720" rIns="91440" bIns="45720" anchor="b"/>
          <a:p>
            <a:pPr>
              <a:buNone/>
            </a:pPr>
            <a:r>
              <a:rPr lang="zh-CN" altLang="en-US" dirty="0">
                <a:solidFill>
                  <a:srgbClr val="0039AC"/>
                </a:solidFill>
                <a:latin typeface="楷体_GB2312"/>
                <a:ea typeface="楷体_GB2312"/>
                <a:cs typeface="+mj-cs"/>
              </a:rPr>
              <a:t>示例</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xfrm>
            <a:off x="539750" y="1341438"/>
            <a:ext cx="8108950" cy="4678362"/>
          </a:xfrm>
          <a:ln/>
        </p:spPr>
        <p:txBody>
          <a:bodyPr vert="horz" wrap="square" lIns="91440" tIns="45720" rIns="91440" bIns="45720" anchor="t"/>
          <a:p>
            <a:pPr/>
            <a:r>
              <a:rPr lang="zh-CN" altLang="zh-CN" sz="3200" dirty="0">
                <a:latin typeface="仿宋_GB2312"/>
                <a:ea typeface="仿宋_GB2312"/>
                <a:cs typeface="+mn-cs"/>
              </a:rPr>
              <a:t>例</a:t>
            </a:r>
            <a:r>
              <a:rPr lang="en-US" altLang="zh-CN" sz="3200" dirty="0">
                <a:latin typeface="仿宋_GB2312"/>
                <a:ea typeface="仿宋_GB2312"/>
                <a:cs typeface="+mn-cs"/>
              </a:rPr>
              <a:t>6 </a:t>
            </a:r>
            <a:r>
              <a:rPr lang="zh-CN" altLang="zh-CN" sz="3200" dirty="0">
                <a:latin typeface="仿宋_GB2312"/>
                <a:ea typeface="仿宋_GB2312"/>
                <a:cs typeface="+mn-cs"/>
              </a:rPr>
              <a:t>查询计算机系每个学生的选课门数，包括没有选课的学生，并将结果保存到一个局部临时表</a:t>
            </a:r>
            <a:r>
              <a:rPr lang="en-US" altLang="zh-CN" sz="3200" dirty="0">
                <a:latin typeface="仿宋_GB2312"/>
                <a:ea typeface="仿宋_GB2312"/>
                <a:cs typeface="+mn-cs"/>
              </a:rPr>
              <a:t>#CS_Sno</a:t>
            </a:r>
            <a:r>
              <a:rPr lang="zh-CN" altLang="zh-CN" sz="3200" dirty="0">
                <a:latin typeface="仿宋_GB2312"/>
                <a:ea typeface="仿宋_GB2312"/>
                <a:cs typeface="+mn-cs"/>
              </a:rPr>
              <a:t>。</a:t>
            </a:r>
            <a:endParaRPr lang="zh-CN" altLang="zh-CN" sz="3200" dirty="0">
              <a:latin typeface="仿宋_GB2312"/>
              <a:ea typeface="仿宋_GB2312"/>
              <a:cs typeface="+mn-cs"/>
            </a:endParaRPr>
          </a:p>
          <a:p>
            <a:pPr>
              <a:lnSpc>
                <a:spcPct val="100000"/>
              </a:lnSpc>
              <a:spcBef>
                <a:spcPct val="0"/>
              </a:spcBef>
              <a:buNone/>
            </a:pPr>
            <a:r>
              <a:rPr lang="en-US" altLang="zh-CN" sz="3000" dirty="0">
                <a:solidFill>
                  <a:srgbClr val="0000FF"/>
                </a:solidFill>
                <a:latin typeface="仿宋_GB2312"/>
                <a:ea typeface="仿宋_GB2312"/>
                <a:cs typeface="+mn-cs"/>
              </a:rPr>
              <a:t>SELECT S.Sno </a:t>
            </a:r>
            <a:r>
              <a:rPr lang="zh-CN" altLang="zh-CN" sz="3000" dirty="0">
                <a:solidFill>
                  <a:srgbClr val="0000FF"/>
                </a:solidFill>
                <a:latin typeface="仿宋_GB2312"/>
                <a:ea typeface="仿宋_GB2312"/>
                <a:cs typeface="+mn-cs"/>
              </a:rPr>
              <a:t>学号</a:t>
            </a:r>
            <a:r>
              <a:rPr lang="en-US" altLang="zh-CN" sz="3000" dirty="0">
                <a:solidFill>
                  <a:srgbClr val="0000FF"/>
                </a:solidFill>
                <a:latin typeface="仿宋_GB2312"/>
                <a:ea typeface="仿宋_GB2312"/>
                <a:cs typeface="+mn-cs"/>
              </a:rPr>
              <a:t>, Count(SC.Cno) </a:t>
            </a:r>
            <a:r>
              <a:rPr lang="zh-CN" altLang="zh-CN" sz="3000" dirty="0">
                <a:solidFill>
                  <a:srgbClr val="0000FF"/>
                </a:solidFill>
                <a:latin typeface="仿宋_GB2312"/>
                <a:ea typeface="仿宋_GB2312"/>
                <a:cs typeface="+mn-cs"/>
              </a:rPr>
              <a:t>选课门数</a:t>
            </a:r>
            <a:endParaRPr lang="zh-CN" altLang="zh-CN" sz="3000" dirty="0">
              <a:solidFill>
                <a:srgbClr val="0000FF"/>
              </a:solidFill>
              <a:latin typeface="仿宋_GB2312"/>
              <a:ea typeface="仿宋_GB2312"/>
              <a:cs typeface="+mn-cs"/>
            </a:endParaRPr>
          </a:p>
          <a:p>
            <a:pPr>
              <a:lnSpc>
                <a:spcPct val="100000"/>
              </a:lnSpc>
              <a:spcBef>
                <a:spcPct val="0"/>
              </a:spcBef>
              <a:buNone/>
            </a:pPr>
            <a:r>
              <a:rPr lang="en-US" altLang="zh-CN" sz="3000" dirty="0">
                <a:solidFill>
                  <a:srgbClr val="0000FF"/>
                </a:solidFill>
                <a:latin typeface="仿宋_GB2312"/>
                <a:ea typeface="仿宋_GB2312"/>
                <a:cs typeface="+mn-cs"/>
              </a:rPr>
              <a:t>  INTO #CS_Sno</a:t>
            </a:r>
            <a:endParaRPr lang="zh-CN" altLang="zh-CN" sz="3000" dirty="0">
              <a:solidFill>
                <a:srgbClr val="0000FF"/>
              </a:solidFill>
              <a:latin typeface="仿宋_GB2312"/>
              <a:ea typeface="仿宋_GB2312"/>
              <a:cs typeface="+mn-cs"/>
            </a:endParaRPr>
          </a:p>
          <a:p>
            <a:pPr>
              <a:lnSpc>
                <a:spcPct val="100000"/>
              </a:lnSpc>
              <a:spcBef>
                <a:spcPct val="0"/>
              </a:spcBef>
              <a:buNone/>
            </a:pPr>
            <a:r>
              <a:rPr lang="en-US" altLang="zh-CN" sz="3000" dirty="0">
                <a:solidFill>
                  <a:srgbClr val="0000FF"/>
                </a:solidFill>
                <a:latin typeface="仿宋_GB2312"/>
                <a:ea typeface="仿宋_GB2312"/>
                <a:cs typeface="+mn-cs"/>
              </a:rPr>
              <a:t>  FROM Student S LEFT JOIN SC </a:t>
            </a:r>
            <a:endParaRPr lang="en-US" altLang="zh-CN" sz="3000" dirty="0">
              <a:solidFill>
                <a:srgbClr val="0000FF"/>
              </a:solidFill>
              <a:latin typeface="仿宋_GB2312"/>
              <a:ea typeface="仿宋_GB2312"/>
              <a:cs typeface="+mn-cs"/>
            </a:endParaRPr>
          </a:p>
          <a:p>
            <a:pPr>
              <a:lnSpc>
                <a:spcPct val="100000"/>
              </a:lnSpc>
              <a:spcBef>
                <a:spcPct val="0"/>
              </a:spcBef>
              <a:buNone/>
            </a:pPr>
            <a:r>
              <a:rPr lang="en-US" altLang="zh-CN" sz="3000" dirty="0">
                <a:solidFill>
                  <a:srgbClr val="0000FF"/>
                </a:solidFill>
                <a:latin typeface="仿宋_GB2312"/>
                <a:ea typeface="仿宋_GB2312"/>
                <a:cs typeface="+mn-cs"/>
              </a:rPr>
              <a:t>  ON S.Sno = SC.Sno</a:t>
            </a:r>
            <a:endParaRPr lang="zh-CN" altLang="zh-CN" sz="3000" dirty="0">
              <a:solidFill>
                <a:srgbClr val="0000FF"/>
              </a:solidFill>
              <a:latin typeface="仿宋_GB2312"/>
              <a:ea typeface="仿宋_GB2312"/>
              <a:cs typeface="+mn-cs"/>
            </a:endParaRPr>
          </a:p>
          <a:p>
            <a:pPr>
              <a:lnSpc>
                <a:spcPct val="100000"/>
              </a:lnSpc>
              <a:spcBef>
                <a:spcPct val="0"/>
              </a:spcBef>
              <a:buNone/>
            </a:pPr>
            <a:r>
              <a:rPr lang="en-US" altLang="zh-CN" sz="3000" dirty="0">
                <a:solidFill>
                  <a:srgbClr val="0000FF"/>
                </a:solidFill>
                <a:latin typeface="仿宋_GB2312"/>
                <a:ea typeface="仿宋_GB2312"/>
                <a:cs typeface="+mn-cs"/>
              </a:rPr>
              <a:t>  WHERE Sdept = '</a:t>
            </a:r>
            <a:r>
              <a:rPr lang="zh-CN" altLang="zh-CN" sz="3000" dirty="0">
                <a:solidFill>
                  <a:srgbClr val="0000FF"/>
                </a:solidFill>
                <a:latin typeface="仿宋_GB2312"/>
                <a:ea typeface="仿宋_GB2312"/>
                <a:cs typeface="+mn-cs"/>
              </a:rPr>
              <a:t>计算机系</a:t>
            </a:r>
            <a:r>
              <a:rPr lang="en-US" altLang="zh-CN" sz="3000" dirty="0">
                <a:solidFill>
                  <a:srgbClr val="0000FF"/>
                </a:solidFill>
                <a:latin typeface="仿宋_GB2312"/>
                <a:ea typeface="仿宋_GB2312"/>
                <a:cs typeface="+mn-cs"/>
              </a:rPr>
              <a:t>'</a:t>
            </a:r>
            <a:endParaRPr lang="zh-CN" altLang="zh-CN" sz="3000" dirty="0">
              <a:solidFill>
                <a:srgbClr val="0000FF"/>
              </a:solidFill>
              <a:latin typeface="仿宋_GB2312"/>
              <a:ea typeface="仿宋_GB2312"/>
              <a:cs typeface="+mn-cs"/>
            </a:endParaRPr>
          </a:p>
          <a:p>
            <a:pPr>
              <a:lnSpc>
                <a:spcPct val="100000"/>
              </a:lnSpc>
              <a:spcBef>
                <a:spcPct val="0"/>
              </a:spcBef>
              <a:buNone/>
            </a:pPr>
            <a:r>
              <a:rPr lang="en-US" altLang="zh-CN" sz="3000" dirty="0">
                <a:solidFill>
                  <a:srgbClr val="0000FF"/>
                </a:solidFill>
                <a:latin typeface="仿宋_GB2312"/>
                <a:ea typeface="仿宋_GB2312"/>
                <a:cs typeface="+mn-cs"/>
              </a:rPr>
              <a:t>  GROUP BY S.Sno</a:t>
            </a:r>
            <a:endParaRPr lang="zh-CN" altLang="en-US" sz="3000" dirty="0">
              <a:solidFill>
                <a:srgbClr val="0000FF"/>
              </a:solidFill>
              <a:latin typeface="仿宋_GB2312"/>
              <a:ea typeface="仿宋_GB2312"/>
              <a:cs typeface="+mn-cs"/>
            </a:endParaRPr>
          </a:p>
        </p:txBody>
      </p:sp>
      <p:sp>
        <p:nvSpPr>
          <p:cNvPr id="13107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FF0000"/>
                </a:solidFill>
              </a:rPr>
            </a:fld>
            <a:endParaRPr lang="zh-CN" altLang="en-US" sz="1200" dirty="0">
              <a:solidFill>
                <a:srgbClr val="FF0000"/>
              </a:solidFill>
            </a:endParaRPr>
          </a:p>
        </p:txBody>
      </p:sp>
      <p:sp>
        <p:nvSpPr>
          <p:cNvPr id="13107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FF0000"/>
                </a:solidFill>
              </a:rPr>
            </a:fld>
            <a:endParaRPr lang="zh-CN" altLang="en-US" sz="12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52"/>
                                            </p:txEl>
                                          </p:spTgt>
                                        </p:tgtEl>
                                        <p:attrNameLst>
                                          <p:attrName>style.visibility</p:attrName>
                                        </p:attrNameLst>
                                      </p:cBhvr>
                                      <p:to>
                                        <p:strVal val="visible"/>
                                      </p:to>
                                    </p:set>
                                    <p:animEffect transition="in" filter="blinds(horizontal)">
                                      <p:cBhvr>
                                        <p:cTn id="7" dur="500"/>
                                        <p:tgtEl>
                                          <p:spTgt spid="3">
                                            <p:txEl>
                                              <p:charRg st="0" end="5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52" end="88"/>
                                            </p:txEl>
                                          </p:spTgt>
                                        </p:tgtEl>
                                        <p:attrNameLst>
                                          <p:attrName>style.visibility</p:attrName>
                                        </p:attrNameLst>
                                      </p:cBhvr>
                                      <p:to>
                                        <p:strVal val="visible"/>
                                      </p:to>
                                    </p:set>
                                    <p:animEffect transition="in" filter="blinds(horizontal)">
                                      <p:cBhvr>
                                        <p:cTn id="12" dur="500"/>
                                        <p:tgtEl>
                                          <p:spTgt spid="3">
                                            <p:txEl>
                                              <p:charRg st="52" end="8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88" end="103"/>
                                            </p:txEl>
                                          </p:spTgt>
                                        </p:tgtEl>
                                        <p:attrNameLst>
                                          <p:attrName>style.visibility</p:attrName>
                                        </p:attrNameLst>
                                      </p:cBhvr>
                                      <p:to>
                                        <p:strVal val="visible"/>
                                      </p:to>
                                    </p:set>
                                    <p:animEffect transition="in" filter="blinds(horizontal)">
                                      <p:cBhvr>
                                        <p:cTn id="17" dur="500"/>
                                        <p:tgtEl>
                                          <p:spTgt spid="3">
                                            <p:txEl>
                                              <p:charRg st="88" end="10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charRg st="103" end="134"/>
                                            </p:txEl>
                                          </p:spTgt>
                                        </p:tgtEl>
                                        <p:attrNameLst>
                                          <p:attrName>style.visibility</p:attrName>
                                        </p:attrNameLst>
                                      </p:cBhvr>
                                      <p:to>
                                        <p:strVal val="visible"/>
                                      </p:to>
                                    </p:set>
                                    <p:animEffect transition="in" filter="blinds(horizontal)">
                                      <p:cBhvr>
                                        <p:cTn id="22" dur="500"/>
                                        <p:tgtEl>
                                          <p:spTgt spid="3">
                                            <p:txEl>
                                              <p:charRg st="103" end="13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charRg st="134" end="154"/>
                                            </p:txEl>
                                          </p:spTgt>
                                        </p:tgtEl>
                                        <p:attrNameLst>
                                          <p:attrName>style.visibility</p:attrName>
                                        </p:attrNameLst>
                                      </p:cBhvr>
                                      <p:to>
                                        <p:strVal val="visible"/>
                                      </p:to>
                                    </p:set>
                                    <p:animEffect transition="in" filter="blinds(horizontal)">
                                      <p:cBhvr>
                                        <p:cTn id="27" dur="500"/>
                                        <p:tgtEl>
                                          <p:spTgt spid="3">
                                            <p:txEl>
                                              <p:charRg st="134" end="15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charRg st="154" end="177"/>
                                            </p:txEl>
                                          </p:spTgt>
                                        </p:tgtEl>
                                        <p:attrNameLst>
                                          <p:attrName>style.visibility</p:attrName>
                                        </p:attrNameLst>
                                      </p:cBhvr>
                                      <p:to>
                                        <p:strVal val="visible"/>
                                      </p:to>
                                    </p:set>
                                    <p:animEffect transition="in" filter="blinds(horizontal)">
                                      <p:cBhvr>
                                        <p:cTn id="32" dur="500"/>
                                        <p:tgtEl>
                                          <p:spTgt spid="3">
                                            <p:txEl>
                                              <p:charRg st="154" end="17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charRg st="177" end="194"/>
                                            </p:txEl>
                                          </p:spTgt>
                                        </p:tgtEl>
                                        <p:attrNameLst>
                                          <p:attrName>style.visibility</p:attrName>
                                        </p:attrNameLst>
                                      </p:cBhvr>
                                      <p:to>
                                        <p:strVal val="visible"/>
                                      </p:to>
                                    </p:set>
                                    <p:animEffect transition="in" filter="blinds(horizontal)">
                                      <p:cBhvr>
                                        <p:cTn id="37" dur="500"/>
                                        <p:tgtEl>
                                          <p:spTgt spid="3">
                                            <p:txEl>
                                              <p:charRg st="177" end="19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标题 1"/>
          <p:cNvSpPr>
            <a:spLocks noGrp="1"/>
          </p:cNvSpPr>
          <p:nvPr>
            <p:ph type="title"/>
          </p:nvPr>
        </p:nvSpPr>
        <p:spPr>
          <a:ln/>
        </p:spPr>
        <p:txBody>
          <a:bodyPr vert="horz" wrap="square" lIns="91440" tIns="45720" rIns="91440" bIns="45720" anchor="b"/>
          <a:p>
            <a:pPr>
              <a:buNone/>
            </a:pPr>
            <a:r>
              <a:rPr lang="zh-CN" altLang="en-US" dirty="0">
                <a:solidFill>
                  <a:srgbClr val="0039AC"/>
                </a:solidFill>
                <a:latin typeface="楷体_GB2312"/>
                <a:ea typeface="楷体_GB2312"/>
                <a:cs typeface="+mj-cs"/>
              </a:rPr>
              <a:t>示例</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ln/>
        </p:spPr>
        <p:txBody>
          <a:bodyPr vert="horz" wrap="square" lIns="91440" tIns="45720" rIns="91440" bIns="45720" anchor="t"/>
          <a:p>
            <a:pPr/>
            <a:r>
              <a:rPr lang="zh-CN" altLang="zh-CN" sz="3400" dirty="0">
                <a:latin typeface="仿宋_GB2312"/>
                <a:ea typeface="仿宋_GB2312"/>
                <a:cs typeface="+mn-cs"/>
              </a:rPr>
              <a:t>例</a:t>
            </a:r>
            <a:r>
              <a:rPr lang="en-US" altLang="zh-CN" sz="3400" dirty="0">
                <a:latin typeface="仿宋_GB2312"/>
                <a:ea typeface="仿宋_GB2312"/>
                <a:cs typeface="+mn-cs"/>
              </a:rPr>
              <a:t>7 </a:t>
            </a:r>
            <a:r>
              <a:rPr lang="zh-CN" altLang="zh-CN" sz="3400" dirty="0">
                <a:latin typeface="仿宋_GB2312"/>
                <a:ea typeface="仿宋_GB2312"/>
                <a:cs typeface="+mn-cs"/>
              </a:rPr>
              <a:t>利用例</a:t>
            </a:r>
            <a:r>
              <a:rPr lang="en-US" altLang="zh-CN" sz="3400" dirty="0">
                <a:latin typeface="仿宋_GB2312"/>
                <a:ea typeface="仿宋_GB2312"/>
                <a:cs typeface="+mn-cs"/>
              </a:rPr>
              <a:t>6</a:t>
            </a:r>
            <a:r>
              <a:rPr lang="zh-CN" altLang="zh-CN" sz="3400" dirty="0">
                <a:latin typeface="仿宋_GB2312"/>
                <a:ea typeface="仿宋_GB2312"/>
                <a:cs typeface="+mn-cs"/>
              </a:rPr>
              <a:t>创建的临时表，查询计算机系学生的学号、姓名和选课门数。</a:t>
            </a:r>
            <a:endParaRPr lang="zh-CN" altLang="zh-CN" sz="3400" dirty="0">
              <a:latin typeface="仿宋_GB2312"/>
              <a:ea typeface="仿宋_GB2312"/>
              <a:cs typeface="+mn-cs"/>
            </a:endParaRPr>
          </a:p>
          <a:p>
            <a:pPr>
              <a:buNone/>
            </a:pPr>
            <a:r>
              <a:rPr lang="en-US" altLang="zh-CN" sz="3400" dirty="0">
                <a:solidFill>
                  <a:srgbClr val="0000FF"/>
                </a:solidFill>
                <a:latin typeface="仿宋_GB2312"/>
                <a:ea typeface="仿宋_GB2312"/>
                <a:cs typeface="+mn-cs"/>
              </a:rPr>
              <a:t>  SELECT </a:t>
            </a:r>
            <a:r>
              <a:rPr lang="zh-CN" altLang="zh-CN" sz="3400" dirty="0">
                <a:solidFill>
                  <a:srgbClr val="0000FF"/>
                </a:solidFill>
                <a:latin typeface="仿宋_GB2312"/>
                <a:ea typeface="仿宋_GB2312"/>
                <a:cs typeface="+mn-cs"/>
              </a:rPr>
              <a:t>学号</a:t>
            </a:r>
            <a:r>
              <a:rPr lang="en-US" altLang="zh-CN" sz="3400" dirty="0">
                <a:solidFill>
                  <a:srgbClr val="0000FF"/>
                </a:solidFill>
                <a:latin typeface="仿宋_GB2312"/>
                <a:ea typeface="仿宋_GB2312"/>
                <a:cs typeface="+mn-cs"/>
              </a:rPr>
              <a:t>, Sname </a:t>
            </a:r>
            <a:r>
              <a:rPr lang="zh-CN" altLang="zh-CN" sz="3400" dirty="0">
                <a:solidFill>
                  <a:srgbClr val="0000FF"/>
                </a:solidFill>
                <a:latin typeface="仿宋_GB2312"/>
                <a:ea typeface="仿宋_GB2312"/>
                <a:cs typeface="+mn-cs"/>
              </a:rPr>
              <a:t>姓名</a:t>
            </a:r>
            <a:r>
              <a:rPr lang="en-US" altLang="zh-CN" sz="3400" dirty="0">
                <a:solidFill>
                  <a:srgbClr val="0000FF"/>
                </a:solidFill>
                <a:latin typeface="仿宋_GB2312"/>
                <a:ea typeface="仿宋_GB2312"/>
                <a:cs typeface="+mn-cs"/>
              </a:rPr>
              <a:t>, </a:t>
            </a:r>
            <a:r>
              <a:rPr lang="zh-CN" altLang="zh-CN" sz="3400" dirty="0">
                <a:solidFill>
                  <a:srgbClr val="0000FF"/>
                </a:solidFill>
                <a:latin typeface="仿宋_GB2312"/>
                <a:ea typeface="仿宋_GB2312"/>
                <a:cs typeface="+mn-cs"/>
              </a:rPr>
              <a:t>选课门数</a:t>
            </a:r>
            <a:endParaRPr lang="zh-CN" altLang="zh-CN" sz="3400" dirty="0">
              <a:solidFill>
                <a:srgbClr val="0000FF"/>
              </a:solidFill>
              <a:latin typeface="仿宋_GB2312"/>
              <a:ea typeface="仿宋_GB2312"/>
              <a:cs typeface="+mn-cs"/>
            </a:endParaRPr>
          </a:p>
          <a:p>
            <a:pPr>
              <a:buNone/>
            </a:pPr>
            <a:r>
              <a:rPr lang="en-US" altLang="zh-CN" sz="3400" dirty="0">
                <a:solidFill>
                  <a:srgbClr val="0000FF"/>
                </a:solidFill>
                <a:latin typeface="仿宋_GB2312"/>
                <a:ea typeface="仿宋_GB2312"/>
                <a:cs typeface="+mn-cs"/>
              </a:rPr>
              <a:t>    FROM Student S JOIN #CS_Sno T </a:t>
            </a:r>
            <a:endParaRPr lang="en-US" altLang="zh-CN" sz="3400" dirty="0">
              <a:solidFill>
                <a:srgbClr val="0000FF"/>
              </a:solidFill>
              <a:latin typeface="仿宋_GB2312"/>
              <a:ea typeface="仿宋_GB2312"/>
              <a:cs typeface="+mn-cs"/>
            </a:endParaRPr>
          </a:p>
          <a:p>
            <a:pPr>
              <a:buNone/>
            </a:pPr>
            <a:r>
              <a:rPr lang="en-US" altLang="zh-CN" sz="3400" dirty="0">
                <a:solidFill>
                  <a:srgbClr val="0000FF"/>
                </a:solidFill>
                <a:latin typeface="仿宋_GB2312"/>
                <a:ea typeface="仿宋_GB2312"/>
                <a:cs typeface="+mn-cs"/>
              </a:rPr>
              <a:t>    ON S.Sno = T.</a:t>
            </a:r>
            <a:r>
              <a:rPr lang="zh-CN" altLang="zh-CN" sz="3400" dirty="0">
                <a:solidFill>
                  <a:srgbClr val="0000FF"/>
                </a:solidFill>
                <a:latin typeface="仿宋_GB2312"/>
                <a:ea typeface="仿宋_GB2312"/>
                <a:cs typeface="+mn-cs"/>
              </a:rPr>
              <a:t>学号</a:t>
            </a:r>
            <a:endParaRPr lang="zh-CN" altLang="en-US" sz="3400" dirty="0">
              <a:solidFill>
                <a:srgbClr val="0000FF"/>
              </a:solidFill>
              <a:latin typeface="仿宋_GB2312"/>
              <a:ea typeface="仿宋_GB2312"/>
              <a:cs typeface="+mn-cs"/>
            </a:endParaRPr>
          </a:p>
        </p:txBody>
      </p:sp>
      <p:sp>
        <p:nvSpPr>
          <p:cNvPr id="13210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FF0000"/>
                </a:solidFill>
              </a:rPr>
            </a:fld>
            <a:endParaRPr lang="zh-CN" altLang="en-US" sz="1200" dirty="0">
              <a:solidFill>
                <a:srgbClr val="FF0000"/>
              </a:solidFill>
            </a:endParaRPr>
          </a:p>
        </p:txBody>
      </p:sp>
      <p:sp>
        <p:nvSpPr>
          <p:cNvPr id="13210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FF0000"/>
                </a:solidFill>
              </a:rPr>
            </a:fld>
            <a:endParaRPr lang="zh-CN" altLang="en-US" sz="1200" dirty="0">
              <a:solidFill>
                <a:srgbClr val="FF0000"/>
              </a:solidFill>
            </a:endParaRPr>
          </a:p>
        </p:txBody>
      </p:sp>
      <p:sp>
        <p:nvSpPr>
          <p:cNvPr id="6" name="动作按钮: 后退或前一项 5">
            <a:hlinkClick r:id="rId1" action="ppaction://hlinksldjump" highlightClick="1"/>
          </p:cNvPr>
          <p:cNvSpPr/>
          <p:nvPr/>
        </p:nvSpPr>
        <p:spPr>
          <a:xfrm>
            <a:off x="6948264" y="6309320"/>
            <a:ext cx="648072" cy="288032"/>
          </a:xfrm>
          <a:prstGeom prst="actionButtonBackPrevious">
            <a:avLst/>
          </a:prstGeom>
          <a:solidFill>
            <a:schemeClr val="accent2">
              <a:lumMod val="40000"/>
              <a:lumOff val="60000"/>
            </a:schemeClr>
          </a:solidFill>
          <a:ln>
            <a:solidFill>
              <a:schemeClr val="accent2">
                <a:lumMod val="40000"/>
                <a:lumOff val="6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35"/>
                                            </p:txEl>
                                          </p:spTgt>
                                        </p:tgtEl>
                                        <p:attrNameLst>
                                          <p:attrName>style.visibility</p:attrName>
                                        </p:attrNameLst>
                                      </p:cBhvr>
                                      <p:to>
                                        <p:strVal val="visible"/>
                                      </p:to>
                                    </p:set>
                                    <p:animEffect transition="in" filter="blinds(horizontal)">
                                      <p:cBhvr>
                                        <p:cTn id="7" dur="500"/>
                                        <p:tgtEl>
                                          <p:spTgt spid="3">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35" end="63"/>
                                            </p:txEl>
                                          </p:spTgt>
                                        </p:tgtEl>
                                        <p:attrNameLst>
                                          <p:attrName>style.visibility</p:attrName>
                                        </p:attrNameLst>
                                      </p:cBhvr>
                                      <p:to>
                                        <p:strVal val="visible"/>
                                      </p:to>
                                    </p:set>
                                    <p:animEffect transition="in" filter="blinds(horizontal)">
                                      <p:cBhvr>
                                        <p:cTn id="12" dur="500"/>
                                        <p:tgtEl>
                                          <p:spTgt spid="3">
                                            <p:txEl>
                                              <p:charRg st="35"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63" end="98"/>
                                            </p:txEl>
                                          </p:spTgt>
                                        </p:tgtEl>
                                        <p:attrNameLst>
                                          <p:attrName>style.visibility</p:attrName>
                                        </p:attrNameLst>
                                      </p:cBhvr>
                                      <p:to>
                                        <p:strVal val="visible"/>
                                      </p:to>
                                    </p:set>
                                    <p:animEffect transition="in" filter="blinds(horizontal)">
                                      <p:cBhvr>
                                        <p:cTn id="17" dur="500"/>
                                        <p:tgtEl>
                                          <p:spTgt spid="3">
                                            <p:txEl>
                                              <p:charRg st="63" end="9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charRg st="98" end="118"/>
                                            </p:txEl>
                                          </p:spTgt>
                                        </p:tgtEl>
                                        <p:attrNameLst>
                                          <p:attrName>style.visibility</p:attrName>
                                        </p:attrNameLst>
                                      </p:cBhvr>
                                      <p:to>
                                        <p:strVal val="visible"/>
                                      </p:to>
                                    </p:set>
                                    <p:animEffect transition="in" filter="blinds(horizontal)">
                                      <p:cBhvr>
                                        <p:cTn id="22" dur="500"/>
                                        <p:tgtEl>
                                          <p:spTgt spid="3">
                                            <p:txEl>
                                              <p:charRg st="98" end="1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标题 1"/>
          <p:cNvSpPr>
            <a:spLocks noGrp="1"/>
          </p:cNvSpPr>
          <p:nvPr>
            <p:ph type="title"/>
          </p:nvPr>
        </p:nvSpPr>
        <p:spPr>
          <a:ln/>
        </p:spPr>
        <p:txBody>
          <a:bodyPr vert="horz" wrap="square" lIns="91440" tIns="45720" rIns="91440" bIns="45720" anchor="b"/>
          <a:p>
            <a:pPr>
              <a:buNone/>
            </a:pPr>
            <a:r>
              <a:rPr lang="en-US" altLang="zh-CN" dirty="0">
                <a:solidFill>
                  <a:srgbClr val="0000FF"/>
                </a:solidFill>
                <a:latin typeface="楷体_GB2312"/>
                <a:ea typeface="楷体_GB2312"/>
                <a:cs typeface="+mj-cs"/>
              </a:rPr>
              <a:t>5.7 </a:t>
            </a:r>
            <a:r>
              <a:rPr lang="zh-CN" altLang="zh-CN" dirty="0">
                <a:solidFill>
                  <a:srgbClr val="0000FF"/>
                </a:solidFill>
                <a:latin typeface="楷体_GB2312"/>
                <a:ea typeface="楷体_GB2312"/>
                <a:cs typeface="+mj-cs"/>
              </a:rPr>
              <a:t>子查询</a:t>
            </a:r>
            <a:endParaRPr lang="zh-CN" altLang="en-US" dirty="0">
              <a:solidFill>
                <a:srgbClr val="0000FF"/>
              </a:solidFill>
              <a:latin typeface="楷体_GB2312"/>
              <a:ea typeface="楷体_GB2312"/>
              <a:cs typeface="+mj-cs"/>
            </a:endParaRPr>
          </a:p>
        </p:txBody>
      </p:sp>
      <p:sp>
        <p:nvSpPr>
          <p:cNvPr id="133123" name="内容占位符 2"/>
          <p:cNvSpPr>
            <a:spLocks noGrp="1"/>
          </p:cNvSpPr>
          <p:nvPr>
            <p:ph idx="1"/>
          </p:nvPr>
        </p:nvSpPr>
        <p:spPr>
          <a:xfrm>
            <a:off x="395288" y="1341438"/>
            <a:ext cx="8280400" cy="4751387"/>
          </a:xfrm>
          <a:ln/>
        </p:spPr>
        <p:txBody>
          <a:bodyPr vert="horz" wrap="square" lIns="91440" tIns="45720" rIns="91440" bIns="45720" anchor="t"/>
          <a:p>
            <a:pPr>
              <a:lnSpc>
                <a:spcPct val="100000"/>
              </a:lnSpc>
            </a:pPr>
            <a:r>
              <a:rPr lang="zh-CN" altLang="zh-CN" sz="3200" dirty="0">
                <a:latin typeface="仿宋_GB2312"/>
                <a:ea typeface="仿宋_GB2312"/>
                <a:cs typeface="+mn-cs"/>
              </a:rPr>
              <a:t>在</a:t>
            </a:r>
            <a:r>
              <a:rPr lang="en-US" altLang="zh-CN" sz="3200" dirty="0">
                <a:latin typeface="仿宋_GB2312"/>
                <a:ea typeface="仿宋_GB2312"/>
                <a:cs typeface="+mn-cs"/>
              </a:rPr>
              <a:t>SQL</a:t>
            </a:r>
            <a:r>
              <a:rPr lang="zh-CN" altLang="zh-CN" sz="3200" dirty="0">
                <a:latin typeface="仿宋_GB2312"/>
                <a:ea typeface="仿宋_GB2312"/>
                <a:cs typeface="+mn-cs"/>
              </a:rPr>
              <a:t>语言中，一个</a:t>
            </a:r>
            <a:r>
              <a:rPr lang="en-US" altLang="zh-CN" sz="3200" dirty="0">
                <a:latin typeface="仿宋_GB2312"/>
                <a:ea typeface="仿宋_GB2312"/>
                <a:cs typeface="+mn-cs"/>
              </a:rPr>
              <a:t>SELECT-FROM-WHERE</a:t>
            </a:r>
            <a:r>
              <a:rPr lang="zh-CN" altLang="zh-CN" sz="3200" dirty="0">
                <a:latin typeface="仿宋_GB2312"/>
                <a:ea typeface="仿宋_GB2312"/>
                <a:cs typeface="+mn-cs"/>
              </a:rPr>
              <a:t>语句称为一个</a:t>
            </a:r>
            <a:r>
              <a:rPr lang="zh-CN" altLang="zh-CN" sz="3200" dirty="0">
                <a:solidFill>
                  <a:srgbClr val="FF0000"/>
                </a:solidFill>
                <a:latin typeface="仿宋_GB2312"/>
                <a:ea typeface="仿宋_GB2312"/>
                <a:cs typeface="+mn-cs"/>
              </a:rPr>
              <a:t>查询块</a:t>
            </a:r>
            <a:r>
              <a:rPr lang="zh-CN" altLang="zh-CN" sz="3200" dirty="0">
                <a:latin typeface="仿宋_GB2312"/>
                <a:ea typeface="仿宋_GB2312"/>
                <a:cs typeface="+mn-cs"/>
              </a:rPr>
              <a:t>。</a:t>
            </a:r>
            <a:endParaRPr lang="zh-CN" altLang="zh-CN" sz="3200" dirty="0">
              <a:latin typeface="仿宋_GB2312"/>
              <a:ea typeface="仿宋_GB2312"/>
              <a:cs typeface="+mn-cs"/>
            </a:endParaRPr>
          </a:p>
          <a:p>
            <a:pPr>
              <a:lnSpc>
                <a:spcPct val="100000"/>
              </a:lnSpc>
            </a:pPr>
            <a:r>
              <a:rPr lang="zh-CN" altLang="zh-CN" sz="3200" dirty="0">
                <a:latin typeface="仿宋_GB2312"/>
                <a:ea typeface="仿宋_GB2312"/>
                <a:cs typeface="+mn-cs"/>
              </a:rPr>
              <a:t>如果在</a:t>
            </a:r>
            <a:r>
              <a:rPr lang="en-US" altLang="zh-CN" sz="3200" dirty="0">
                <a:latin typeface="仿宋_GB2312"/>
                <a:ea typeface="仿宋_GB2312"/>
                <a:cs typeface="+mn-cs"/>
              </a:rPr>
              <a:t>SELECT</a:t>
            </a:r>
            <a:r>
              <a:rPr lang="zh-CN" altLang="zh-CN" sz="3200" dirty="0">
                <a:latin typeface="仿宋_GB2312"/>
                <a:ea typeface="仿宋_GB2312"/>
                <a:cs typeface="+mn-cs"/>
              </a:rPr>
              <a:t>、</a:t>
            </a:r>
            <a:r>
              <a:rPr lang="en-US" altLang="zh-CN" sz="3200" dirty="0">
                <a:latin typeface="仿宋_GB2312"/>
                <a:ea typeface="仿宋_GB2312"/>
                <a:cs typeface="+mn-cs"/>
              </a:rPr>
              <a:t>INSERT</a:t>
            </a:r>
            <a:r>
              <a:rPr lang="zh-CN" altLang="zh-CN" sz="3200" dirty="0">
                <a:latin typeface="仿宋_GB2312"/>
                <a:ea typeface="仿宋_GB2312"/>
                <a:cs typeface="+mn-cs"/>
              </a:rPr>
              <a:t>、</a:t>
            </a:r>
            <a:r>
              <a:rPr lang="en-US" altLang="zh-CN" sz="3200" dirty="0">
                <a:latin typeface="仿宋_GB2312"/>
                <a:ea typeface="仿宋_GB2312"/>
                <a:cs typeface="+mn-cs"/>
              </a:rPr>
              <a:t>UPDATE</a:t>
            </a:r>
            <a:r>
              <a:rPr lang="zh-CN" altLang="zh-CN" sz="3200" dirty="0">
                <a:latin typeface="仿宋_GB2312"/>
                <a:ea typeface="仿宋_GB2312"/>
                <a:cs typeface="+mn-cs"/>
              </a:rPr>
              <a:t>或</a:t>
            </a:r>
            <a:r>
              <a:rPr lang="en-US" altLang="zh-CN" sz="3200" dirty="0">
                <a:latin typeface="仿宋_GB2312"/>
                <a:ea typeface="仿宋_GB2312"/>
                <a:cs typeface="+mn-cs"/>
              </a:rPr>
              <a:t>DELETE</a:t>
            </a:r>
            <a:r>
              <a:rPr lang="zh-CN" altLang="zh-CN" sz="3200" dirty="0">
                <a:latin typeface="仿宋_GB2312"/>
                <a:ea typeface="仿宋_GB2312"/>
                <a:cs typeface="+mn-cs"/>
              </a:rPr>
              <a:t>语句中</a:t>
            </a:r>
            <a:r>
              <a:rPr lang="zh-CN" altLang="en-US" sz="3200" dirty="0">
                <a:latin typeface="仿宋_GB2312"/>
                <a:ea typeface="仿宋_GB2312"/>
                <a:cs typeface="+mn-cs"/>
              </a:rPr>
              <a:t>嵌套了</a:t>
            </a:r>
            <a:r>
              <a:rPr lang="en-US" altLang="zh-CN" sz="3200" dirty="0">
                <a:latin typeface="仿宋_GB2312"/>
                <a:ea typeface="仿宋_GB2312"/>
                <a:cs typeface="+mn-cs"/>
              </a:rPr>
              <a:t>SELECT</a:t>
            </a:r>
            <a:r>
              <a:rPr lang="zh-CN" altLang="en-US" sz="3200" dirty="0">
                <a:latin typeface="仿宋_GB2312"/>
                <a:ea typeface="仿宋_GB2312"/>
                <a:cs typeface="+mn-cs"/>
              </a:rPr>
              <a:t>语句</a:t>
            </a:r>
            <a:r>
              <a:rPr lang="zh-CN" altLang="zh-CN" sz="3200" dirty="0">
                <a:latin typeface="仿宋_GB2312"/>
                <a:ea typeface="仿宋_GB2312"/>
                <a:cs typeface="+mn-cs"/>
              </a:rPr>
              <a:t>，则称之为</a:t>
            </a:r>
            <a:r>
              <a:rPr lang="zh-CN" altLang="zh-CN" sz="3200" dirty="0">
                <a:solidFill>
                  <a:srgbClr val="FF0000"/>
                </a:solidFill>
                <a:latin typeface="仿宋_GB2312"/>
                <a:ea typeface="仿宋_GB2312"/>
                <a:cs typeface="+mn-cs"/>
              </a:rPr>
              <a:t>子查询</a:t>
            </a:r>
            <a:r>
              <a:rPr lang="zh-CN" altLang="zh-CN" sz="3200" dirty="0">
                <a:latin typeface="仿宋_GB2312"/>
                <a:ea typeface="仿宋_GB2312"/>
                <a:cs typeface="+mn-cs"/>
              </a:rPr>
              <a:t>或</a:t>
            </a:r>
            <a:r>
              <a:rPr lang="zh-CN" altLang="zh-CN" sz="3200" dirty="0">
                <a:solidFill>
                  <a:srgbClr val="FF0000"/>
                </a:solidFill>
                <a:latin typeface="仿宋_GB2312"/>
                <a:ea typeface="仿宋_GB2312"/>
                <a:cs typeface="+mn-cs"/>
              </a:rPr>
              <a:t>内层查询</a:t>
            </a:r>
            <a:r>
              <a:rPr lang="zh-CN" altLang="zh-CN" sz="3200" dirty="0">
                <a:latin typeface="仿宋_GB2312"/>
                <a:ea typeface="仿宋_GB2312"/>
                <a:cs typeface="+mn-cs"/>
              </a:rPr>
              <a:t>；包含子查询的语句称为</a:t>
            </a:r>
            <a:r>
              <a:rPr lang="zh-CN" altLang="zh-CN" sz="3200" dirty="0">
                <a:solidFill>
                  <a:srgbClr val="FF0000"/>
                </a:solidFill>
                <a:latin typeface="仿宋_GB2312"/>
                <a:ea typeface="仿宋_GB2312"/>
                <a:cs typeface="+mn-cs"/>
              </a:rPr>
              <a:t>主查询</a:t>
            </a:r>
            <a:r>
              <a:rPr lang="zh-CN" altLang="zh-CN" sz="3200" dirty="0">
                <a:latin typeface="仿宋_GB2312"/>
                <a:ea typeface="仿宋_GB2312"/>
                <a:cs typeface="+mn-cs"/>
              </a:rPr>
              <a:t>或</a:t>
            </a:r>
            <a:r>
              <a:rPr lang="zh-CN" altLang="zh-CN" sz="3200" dirty="0">
                <a:solidFill>
                  <a:srgbClr val="FF0000"/>
                </a:solidFill>
                <a:latin typeface="仿宋_GB2312"/>
                <a:ea typeface="仿宋_GB2312"/>
                <a:cs typeface="+mn-cs"/>
              </a:rPr>
              <a:t>外层查询</a:t>
            </a:r>
            <a:r>
              <a:rPr lang="zh-CN" altLang="zh-CN" sz="3200" dirty="0">
                <a:latin typeface="仿宋_GB2312"/>
                <a:ea typeface="仿宋_GB2312"/>
                <a:cs typeface="+mn-cs"/>
              </a:rPr>
              <a:t>。</a:t>
            </a:r>
            <a:endParaRPr lang="en-US" altLang="zh-CN" sz="3200" dirty="0">
              <a:latin typeface="仿宋_GB2312"/>
              <a:ea typeface="仿宋_GB2312"/>
              <a:cs typeface="+mn-cs"/>
            </a:endParaRPr>
          </a:p>
          <a:p>
            <a:pPr>
              <a:lnSpc>
                <a:spcPct val="100000"/>
              </a:lnSpc>
            </a:pPr>
            <a:r>
              <a:rPr lang="zh-CN" altLang="zh-CN" sz="3200" dirty="0">
                <a:latin typeface="仿宋_GB2312"/>
                <a:ea typeface="仿宋_GB2312"/>
                <a:cs typeface="+mn-cs"/>
              </a:rPr>
              <a:t>子查询也可以嵌套在另一个子查询中。为了与外层查询有所区别，总是把子查询写在圆括号中</a:t>
            </a:r>
            <a:r>
              <a:rPr lang="zh-CN" altLang="en-US" sz="3200" dirty="0">
                <a:latin typeface="仿宋_GB2312"/>
                <a:ea typeface="仿宋_GB2312"/>
                <a:cs typeface="+mn-cs"/>
              </a:rPr>
              <a:t>。</a:t>
            </a:r>
            <a:endParaRPr lang="zh-CN" altLang="en-US" sz="3200" dirty="0">
              <a:latin typeface="仿宋_GB2312"/>
              <a:ea typeface="仿宋_GB2312"/>
              <a:cs typeface="+mn-cs"/>
            </a:endParaRPr>
          </a:p>
        </p:txBody>
      </p:sp>
      <p:sp>
        <p:nvSpPr>
          <p:cNvPr id="13312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3312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子查询</a:t>
            </a:r>
            <a:endParaRPr lang="zh-CN" altLang="en-US" dirty="0">
              <a:solidFill>
                <a:srgbClr val="0000FF"/>
              </a:solidFill>
              <a:latin typeface="楷体_GB2312"/>
              <a:ea typeface="楷体_GB2312"/>
              <a:cs typeface="+mj-cs"/>
            </a:endParaRPr>
          </a:p>
        </p:txBody>
      </p:sp>
      <p:sp>
        <p:nvSpPr>
          <p:cNvPr id="134147" name="内容占位符 2"/>
          <p:cNvSpPr>
            <a:spLocks noGrp="1"/>
          </p:cNvSpPr>
          <p:nvPr>
            <p:ph idx="1"/>
          </p:nvPr>
        </p:nvSpPr>
        <p:spPr>
          <a:xfrm>
            <a:off x="395288" y="1412875"/>
            <a:ext cx="8353425" cy="4679950"/>
          </a:xfrm>
          <a:ln/>
        </p:spPr>
        <p:txBody>
          <a:bodyPr vert="horz" wrap="square" lIns="91440" tIns="45720" rIns="91440" bIns="45720" anchor="t"/>
          <a:p>
            <a:pPr/>
            <a:r>
              <a:rPr lang="zh-CN" altLang="zh-CN" sz="3200" dirty="0">
                <a:latin typeface="仿宋_GB2312"/>
                <a:ea typeface="仿宋_GB2312"/>
                <a:cs typeface="+mn-cs"/>
              </a:rPr>
              <a:t>子查询语句</a:t>
            </a:r>
            <a:r>
              <a:rPr lang="zh-CN" altLang="en-US" sz="3200" dirty="0">
                <a:latin typeface="仿宋_GB2312"/>
                <a:ea typeface="仿宋_GB2312"/>
                <a:cs typeface="+mn-cs"/>
              </a:rPr>
              <a:t>通常出现</a:t>
            </a:r>
            <a:r>
              <a:rPr lang="zh-CN" altLang="zh-CN" sz="3200" dirty="0">
                <a:latin typeface="仿宋_GB2312"/>
                <a:ea typeface="仿宋_GB2312"/>
                <a:cs typeface="+mn-cs"/>
              </a:rPr>
              <a:t>在外层查询的</a:t>
            </a:r>
            <a:r>
              <a:rPr lang="en-US" altLang="zh-CN" sz="3200" dirty="0">
                <a:latin typeface="仿宋_GB2312"/>
                <a:ea typeface="仿宋_GB2312"/>
                <a:cs typeface="+mn-cs"/>
              </a:rPr>
              <a:t>WHERE</a:t>
            </a:r>
            <a:r>
              <a:rPr lang="zh-CN" altLang="zh-CN" sz="3200" dirty="0">
                <a:latin typeface="仿宋_GB2312"/>
                <a:ea typeface="仿宋_GB2312"/>
                <a:cs typeface="+mn-cs"/>
              </a:rPr>
              <a:t>子句或</a:t>
            </a:r>
            <a:r>
              <a:rPr lang="en-US" altLang="zh-CN" sz="3200" dirty="0">
                <a:latin typeface="仿宋_GB2312"/>
                <a:ea typeface="仿宋_GB2312"/>
                <a:cs typeface="+mn-cs"/>
              </a:rPr>
              <a:t>HAVING</a:t>
            </a:r>
            <a:r>
              <a:rPr lang="zh-CN" altLang="zh-CN" sz="3200" dirty="0">
                <a:latin typeface="仿宋_GB2312"/>
                <a:ea typeface="仿宋_GB2312"/>
                <a:cs typeface="+mn-cs"/>
              </a:rPr>
              <a:t>子句中，与运算符一起构成查询条件。</a:t>
            </a:r>
            <a:endParaRPr lang="zh-CN" altLang="zh-CN" sz="3200" dirty="0">
              <a:latin typeface="仿宋_GB2312"/>
              <a:ea typeface="仿宋_GB2312"/>
              <a:cs typeface="+mn-cs"/>
            </a:endParaRPr>
          </a:p>
          <a:p>
            <a:pPr/>
            <a:r>
              <a:rPr lang="zh-CN" altLang="zh-CN" sz="3200" dirty="0">
                <a:latin typeface="仿宋_GB2312"/>
                <a:ea typeface="仿宋_GB2312"/>
                <a:cs typeface="+mn-cs"/>
              </a:rPr>
              <a:t>子查询通常有如下几种形式：</a:t>
            </a:r>
            <a:endParaRPr lang="zh-CN" altLang="zh-CN" sz="3200" dirty="0">
              <a:latin typeface="仿宋_GB2312"/>
              <a:ea typeface="仿宋_GB2312"/>
              <a:cs typeface="+mn-cs"/>
            </a:endParaRPr>
          </a:p>
          <a:p>
            <a:pPr lvl="1"/>
            <a:r>
              <a:rPr lang="en-US" altLang="zh-CN" sz="3200" dirty="0">
                <a:solidFill>
                  <a:srgbClr val="FF0000"/>
                </a:solidFill>
                <a:latin typeface="仿宋_GB2312"/>
                <a:ea typeface="仿宋_GB2312"/>
              </a:rPr>
              <a:t>WHERE </a:t>
            </a:r>
            <a:r>
              <a:rPr lang="zh-CN" altLang="zh-CN" sz="3200" dirty="0">
                <a:solidFill>
                  <a:srgbClr val="FF0000"/>
                </a:solidFill>
                <a:latin typeface="仿宋_GB2312"/>
                <a:ea typeface="仿宋_GB2312"/>
              </a:rPr>
              <a:t>列名</a:t>
            </a:r>
            <a:r>
              <a:rPr lang="en-US" altLang="zh-CN" sz="3200" dirty="0">
                <a:solidFill>
                  <a:srgbClr val="FF0000"/>
                </a:solidFill>
                <a:latin typeface="仿宋_GB2312"/>
                <a:ea typeface="仿宋_GB2312"/>
              </a:rPr>
              <a:t> [NOT] IN (</a:t>
            </a:r>
            <a:r>
              <a:rPr lang="zh-CN" altLang="zh-CN" sz="3200" dirty="0">
                <a:solidFill>
                  <a:srgbClr val="FF0000"/>
                </a:solidFill>
                <a:latin typeface="仿宋_GB2312"/>
                <a:ea typeface="仿宋_GB2312"/>
              </a:rPr>
              <a:t>子查询</a:t>
            </a:r>
            <a:r>
              <a:rPr lang="en-US" altLang="zh-CN" sz="3200" dirty="0">
                <a:solidFill>
                  <a:srgbClr val="FF0000"/>
                </a:solidFill>
                <a:latin typeface="仿宋_GB2312"/>
                <a:ea typeface="仿宋_GB2312"/>
              </a:rPr>
              <a:t>)</a:t>
            </a:r>
            <a:endParaRPr lang="zh-CN" altLang="zh-CN" sz="3200" dirty="0">
              <a:solidFill>
                <a:srgbClr val="FF0000"/>
              </a:solidFill>
              <a:latin typeface="仿宋_GB2312"/>
              <a:ea typeface="仿宋_GB2312"/>
            </a:endParaRPr>
          </a:p>
          <a:p>
            <a:pPr lvl="1"/>
            <a:r>
              <a:rPr lang="en-US" altLang="zh-CN" sz="3200" dirty="0">
                <a:solidFill>
                  <a:srgbClr val="FF0000"/>
                </a:solidFill>
                <a:latin typeface="仿宋_GB2312"/>
                <a:ea typeface="仿宋_GB2312"/>
              </a:rPr>
              <a:t>WHERE </a:t>
            </a:r>
            <a:r>
              <a:rPr lang="zh-CN" altLang="zh-CN" sz="3200" dirty="0">
                <a:solidFill>
                  <a:srgbClr val="FF0000"/>
                </a:solidFill>
                <a:latin typeface="仿宋_GB2312"/>
                <a:ea typeface="仿宋_GB2312"/>
              </a:rPr>
              <a:t>列名 比较运算符</a:t>
            </a:r>
            <a:r>
              <a:rPr lang="en-US" altLang="zh-CN" sz="3200" dirty="0">
                <a:solidFill>
                  <a:srgbClr val="FF0000"/>
                </a:solidFill>
                <a:latin typeface="仿宋_GB2312"/>
                <a:ea typeface="仿宋_GB2312"/>
              </a:rPr>
              <a:t> (</a:t>
            </a:r>
            <a:r>
              <a:rPr lang="zh-CN" altLang="zh-CN" sz="3200" dirty="0">
                <a:solidFill>
                  <a:srgbClr val="FF0000"/>
                </a:solidFill>
                <a:latin typeface="仿宋_GB2312"/>
                <a:ea typeface="仿宋_GB2312"/>
              </a:rPr>
              <a:t>子查询</a:t>
            </a:r>
            <a:r>
              <a:rPr lang="en-US" altLang="zh-CN" sz="3200" dirty="0">
                <a:solidFill>
                  <a:srgbClr val="FF0000"/>
                </a:solidFill>
                <a:latin typeface="仿宋_GB2312"/>
                <a:ea typeface="仿宋_GB2312"/>
              </a:rPr>
              <a:t>)</a:t>
            </a:r>
            <a:endParaRPr lang="zh-CN" altLang="zh-CN" sz="3200" dirty="0">
              <a:solidFill>
                <a:srgbClr val="FF0000"/>
              </a:solidFill>
              <a:latin typeface="仿宋_GB2312"/>
              <a:ea typeface="仿宋_GB2312"/>
            </a:endParaRPr>
          </a:p>
          <a:p>
            <a:pPr lvl="1"/>
            <a:r>
              <a:rPr lang="en-US" altLang="zh-CN" sz="3200" dirty="0">
                <a:solidFill>
                  <a:srgbClr val="FF0000"/>
                </a:solidFill>
                <a:latin typeface="仿宋_GB2312"/>
                <a:ea typeface="仿宋_GB2312"/>
              </a:rPr>
              <a:t>WHERE EXISTS (</a:t>
            </a:r>
            <a:r>
              <a:rPr lang="zh-CN" altLang="zh-CN" sz="3200" dirty="0">
                <a:solidFill>
                  <a:srgbClr val="FF0000"/>
                </a:solidFill>
                <a:latin typeface="仿宋_GB2312"/>
                <a:ea typeface="仿宋_GB2312"/>
              </a:rPr>
              <a:t>子查询</a:t>
            </a:r>
            <a:r>
              <a:rPr lang="en-US" altLang="zh-CN" sz="3200" dirty="0">
                <a:solidFill>
                  <a:srgbClr val="FF0000"/>
                </a:solidFill>
                <a:latin typeface="仿宋_GB2312"/>
                <a:ea typeface="仿宋_GB2312"/>
              </a:rPr>
              <a:t>)</a:t>
            </a:r>
            <a:endParaRPr lang="zh-CN" altLang="en-US" sz="3200" dirty="0">
              <a:solidFill>
                <a:srgbClr val="FF0000"/>
              </a:solidFill>
              <a:latin typeface="仿宋_GB2312"/>
              <a:ea typeface="仿宋_GB2312"/>
            </a:endParaRPr>
          </a:p>
        </p:txBody>
      </p:sp>
      <p:sp>
        <p:nvSpPr>
          <p:cNvPr id="13414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3414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24579" name="内容占位符 2"/>
          <p:cNvSpPr>
            <a:spLocks noGrp="1"/>
          </p:cNvSpPr>
          <p:nvPr>
            <p:ph idx="1"/>
          </p:nvPr>
        </p:nvSpPr>
        <p:spPr>
          <a:xfrm>
            <a:off x="323850" y="1414463"/>
            <a:ext cx="8424863" cy="1943100"/>
          </a:xfrm>
          <a:ln/>
        </p:spPr>
        <p:txBody>
          <a:bodyPr vert="horz" wrap="square" lIns="91440" tIns="45720" rIns="91440" bIns="45720" anchor="t"/>
          <a:p>
            <a:pPr/>
            <a:r>
              <a:rPr lang="zh-CN" altLang="zh-CN" sz="3200" dirty="0">
                <a:latin typeface="仿宋_GB2312"/>
                <a:ea typeface="仿宋_GB2312"/>
                <a:cs typeface="+mn-cs"/>
              </a:rPr>
              <a:t>例</a:t>
            </a:r>
            <a:r>
              <a:rPr lang="en-US" altLang="zh-CN" sz="3200" dirty="0">
                <a:latin typeface="仿宋_GB2312"/>
                <a:ea typeface="仿宋_GB2312"/>
                <a:cs typeface="+mn-cs"/>
              </a:rPr>
              <a:t>5. </a:t>
            </a:r>
            <a:r>
              <a:rPr lang="zh-CN" altLang="zh-CN" sz="3200" dirty="0">
                <a:latin typeface="仿宋_GB2312"/>
                <a:ea typeface="仿宋_GB2312"/>
                <a:cs typeface="+mn-cs"/>
              </a:rPr>
              <a:t>含字符串常量的列。</a:t>
            </a:r>
            <a:endParaRPr lang="zh-CN" altLang="zh-CN" sz="3200" dirty="0">
              <a:latin typeface="仿宋_GB2312"/>
              <a:ea typeface="仿宋_GB2312"/>
              <a:cs typeface="+mn-cs"/>
            </a:endParaRPr>
          </a:p>
          <a:p>
            <a:pPr>
              <a:lnSpc>
                <a:spcPct val="100000"/>
              </a:lnSpc>
              <a:spcBef>
                <a:spcPct val="0"/>
              </a:spcBef>
              <a:buNone/>
            </a:pPr>
            <a:r>
              <a:rPr lang="en-US" altLang="zh-CN" sz="2800" dirty="0">
                <a:solidFill>
                  <a:srgbClr val="FF0000"/>
                </a:solidFill>
                <a:latin typeface="仿宋_GB2312"/>
                <a:ea typeface="仿宋_GB2312"/>
                <a:cs typeface="+mn-cs"/>
              </a:rPr>
              <a:t>SELECT Sname, '</a:t>
            </a:r>
            <a:r>
              <a:rPr lang="zh-CN" altLang="zh-CN" sz="2800" dirty="0">
                <a:solidFill>
                  <a:srgbClr val="FF0000"/>
                </a:solidFill>
                <a:latin typeface="仿宋_GB2312"/>
                <a:ea typeface="仿宋_GB2312"/>
                <a:cs typeface="+mn-cs"/>
              </a:rPr>
              <a:t>年份</a:t>
            </a:r>
            <a:r>
              <a:rPr lang="en-US" altLang="zh-CN" sz="2800" dirty="0">
                <a:solidFill>
                  <a:srgbClr val="FF0000"/>
                </a:solidFill>
                <a:latin typeface="仿宋_GB2312"/>
                <a:ea typeface="仿宋_GB2312"/>
                <a:cs typeface="+mn-cs"/>
              </a:rPr>
              <a:t>',2014–Sage FROM Student</a:t>
            </a:r>
            <a:endParaRPr lang="zh-CN" altLang="en-US" sz="2800" dirty="0">
              <a:solidFill>
                <a:srgbClr val="FF0000"/>
              </a:solidFill>
              <a:latin typeface="仿宋_GB2312"/>
              <a:ea typeface="仿宋_GB2312"/>
              <a:cs typeface="+mn-cs"/>
            </a:endParaRPr>
          </a:p>
        </p:txBody>
      </p:sp>
      <p:sp>
        <p:nvSpPr>
          <p:cNvPr id="2458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458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graphicFrame>
        <p:nvGraphicFramePr>
          <p:cNvPr id="6" name="表格 5"/>
          <p:cNvGraphicFramePr>
            <a:graphicFrameLocks noGrp="1"/>
          </p:cNvGraphicFramePr>
          <p:nvPr/>
        </p:nvGraphicFramePr>
        <p:xfrm>
          <a:off x="250825" y="2636838"/>
          <a:ext cx="5041900" cy="3313113"/>
        </p:xfrm>
        <a:graphic>
          <a:graphicData uri="http://schemas.openxmlformats.org/drawingml/2006/table">
            <a:tbl>
              <a:tblPr/>
              <a:tblGrid>
                <a:gridCol w="1111887"/>
                <a:gridCol w="976344"/>
                <a:gridCol w="720080"/>
                <a:gridCol w="792088"/>
                <a:gridCol w="1440160"/>
              </a:tblGrid>
              <a:tr h="301124">
                <a:tc>
                  <a:txBody>
                    <a:bodyPr/>
                    <a:lstStyle/>
                    <a:p>
                      <a:pPr indent="127000" algn="ctr">
                        <a:spcAft>
                          <a:spcPts val="0"/>
                        </a:spcAft>
                      </a:pPr>
                      <a:r>
                        <a:rPr lang="en-US" sz="1800" b="1" kern="1000" dirty="0" err="1">
                          <a:solidFill>
                            <a:srgbClr val="C00000"/>
                          </a:solidFill>
                          <a:latin typeface="Times New Roman" panose="02020603050405020304"/>
                          <a:ea typeface="方正书宋简体"/>
                          <a:cs typeface="Times New Roman" panose="02020603050405020304"/>
                        </a:rPr>
                        <a:t>Sno</a:t>
                      </a:r>
                      <a:endParaRPr lang="zh-CN" sz="20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C00000"/>
                          </a:solidFill>
                          <a:latin typeface="Times New Roman" panose="02020603050405020304"/>
                          <a:ea typeface="方正书宋简体"/>
                          <a:cs typeface="Times New Roman" panose="02020603050405020304"/>
                        </a:rPr>
                        <a:t>Sname</a:t>
                      </a:r>
                      <a:endParaRPr lang="zh-CN" sz="20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C00000"/>
                          </a:solidFill>
                          <a:latin typeface="Times New Roman" panose="02020603050405020304"/>
                          <a:ea typeface="方正书宋简体"/>
                          <a:cs typeface="Times New Roman" panose="02020603050405020304"/>
                        </a:rPr>
                        <a:t>Ssex</a:t>
                      </a:r>
                      <a:endParaRPr lang="zh-CN" sz="20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C00000"/>
                          </a:solidFill>
                          <a:latin typeface="Times New Roman" panose="02020603050405020304"/>
                          <a:ea typeface="方正书宋简体"/>
                          <a:cs typeface="Times New Roman" panose="02020603050405020304"/>
                        </a:rPr>
                        <a:t>Sage</a:t>
                      </a:r>
                      <a:endParaRPr lang="zh-CN" sz="20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C00000"/>
                          </a:solidFill>
                          <a:latin typeface="Times New Roman" panose="02020603050405020304"/>
                          <a:ea typeface="方正书宋简体"/>
                          <a:cs typeface="Times New Roman" panose="02020603050405020304"/>
                        </a:rPr>
                        <a:t>Sdept</a:t>
                      </a:r>
                      <a:endParaRPr lang="zh-CN" sz="20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0811101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李勇</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21</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0811102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刘晨</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0811103</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王敏</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0811104</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张小红</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19</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0821101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张立</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信息管理系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0821102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吴宾</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19</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信息管理系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0821103</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张海</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20</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信息管理系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0831101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钱小平</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21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通信工程系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0831102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王大力</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20</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通信工程系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0831103</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张姗姗</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19</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通信工程系</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5795963" y="2708275"/>
          <a:ext cx="3132138" cy="3017838"/>
        </p:xfrm>
        <a:graphic>
          <a:graphicData uri="http://schemas.openxmlformats.org/drawingml/2006/table">
            <a:tbl>
              <a:tblPr/>
              <a:tblGrid>
                <a:gridCol w="1096144"/>
                <a:gridCol w="1061162"/>
                <a:gridCol w="974534"/>
              </a:tblGrid>
              <a:tr h="261847">
                <a:tc>
                  <a:txBody>
                    <a:bodyPr/>
                    <a:lstStyle/>
                    <a:p>
                      <a:pPr indent="127000" algn="ctr">
                        <a:spcAft>
                          <a:spcPts val="0"/>
                        </a:spcAft>
                      </a:pPr>
                      <a:r>
                        <a:rPr lang="en-US" sz="1800" b="1" kern="1000" dirty="0" err="1">
                          <a:solidFill>
                            <a:srgbClr val="C00000"/>
                          </a:solidFill>
                          <a:latin typeface="Times New Roman" panose="02020603050405020304"/>
                          <a:ea typeface="方正书宋简体"/>
                          <a:cs typeface="Times New Roman" panose="02020603050405020304"/>
                        </a:rPr>
                        <a:t>Sname</a:t>
                      </a:r>
                      <a:endParaRPr lang="zh-CN" sz="20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7000" algn="ctr" defTabSz="914400" rtl="0" eaLnBrk="1" fontAlgn="auto" latinLnBrk="0" hangingPunct="1">
                        <a:lnSpc>
                          <a:spcPct val="100000"/>
                        </a:lnSpc>
                        <a:spcBef>
                          <a:spcPts val="0"/>
                        </a:spcBef>
                        <a:spcAft>
                          <a:spcPts val="0"/>
                        </a:spcAft>
                        <a:buClrTx/>
                        <a:buSzTx/>
                        <a:buFontTx/>
                        <a:buNone/>
                        <a:defRPr/>
                      </a:pPr>
                      <a:r>
                        <a:rPr lang="en-US" altLang="zh-CN" sz="1600" b="1" kern="1000" dirty="0" smtClean="0">
                          <a:solidFill>
                            <a:srgbClr val="C00000"/>
                          </a:solidFill>
                          <a:latin typeface="Times New Roman" panose="02020603050405020304"/>
                          <a:ea typeface="方正书宋简体"/>
                          <a:cs typeface="Times New Roman" panose="02020603050405020304"/>
                        </a:rPr>
                        <a:t>(</a:t>
                      </a:r>
                      <a:r>
                        <a:rPr lang="zh-CN" altLang="en-US" sz="1600" b="1" kern="1000" dirty="0" smtClean="0">
                          <a:solidFill>
                            <a:srgbClr val="C00000"/>
                          </a:solidFill>
                          <a:latin typeface="Times New Roman" panose="02020603050405020304"/>
                          <a:ea typeface="方正书宋简体"/>
                          <a:cs typeface="Times New Roman" panose="02020603050405020304"/>
                        </a:rPr>
                        <a:t>无列名</a:t>
                      </a:r>
                      <a:r>
                        <a:rPr lang="en-US" altLang="zh-CN" sz="1600" b="1" kern="1000" dirty="0" smtClean="0">
                          <a:solidFill>
                            <a:srgbClr val="C00000"/>
                          </a:solidFill>
                          <a:latin typeface="Times New Roman" panose="02020603050405020304"/>
                          <a:ea typeface="方正书宋简体"/>
                          <a:cs typeface="Times New Roman" panose="02020603050405020304"/>
                        </a:rPr>
                        <a:t>)</a:t>
                      </a:r>
                      <a:endParaRPr lang="zh-CN" sz="16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smtClean="0">
                          <a:solidFill>
                            <a:srgbClr val="C00000"/>
                          </a:solidFill>
                          <a:latin typeface="Times New Roman" panose="02020603050405020304"/>
                          <a:ea typeface="方正书宋简体"/>
                          <a:cs typeface="Times New Roman" panose="02020603050405020304"/>
                        </a:rPr>
                        <a:t>(</a:t>
                      </a:r>
                      <a:r>
                        <a:rPr lang="zh-CN" altLang="en-US" sz="1400" b="1" kern="1000" dirty="0" smtClean="0">
                          <a:solidFill>
                            <a:srgbClr val="C00000"/>
                          </a:solidFill>
                          <a:latin typeface="Times New Roman" panose="02020603050405020304"/>
                          <a:ea typeface="方正书宋简体"/>
                          <a:cs typeface="Times New Roman" panose="02020603050405020304"/>
                        </a:rPr>
                        <a:t>无列名</a:t>
                      </a:r>
                      <a:r>
                        <a:rPr lang="en-US" sz="1400" b="1" kern="1000" dirty="0" smtClean="0">
                          <a:solidFill>
                            <a:srgbClr val="C00000"/>
                          </a:solidFill>
                          <a:latin typeface="Times New Roman" panose="02020603050405020304"/>
                          <a:ea typeface="方正书宋简体"/>
                          <a:cs typeface="Times New Roman" panose="02020603050405020304"/>
                        </a:rPr>
                        <a:t>)</a:t>
                      </a:r>
                      <a:endParaRPr lang="zh-CN" sz="16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847">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李勇</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altLang="en-US" sz="1800" b="1" kern="1000" dirty="0" smtClean="0">
                          <a:solidFill>
                            <a:srgbClr val="FF3399"/>
                          </a:solidFill>
                          <a:latin typeface="Times New Roman" panose="02020603050405020304"/>
                          <a:ea typeface="方正书宋简体"/>
                          <a:cs typeface="Times New Roman" panose="02020603050405020304"/>
                        </a:rPr>
                        <a:t>年份</a:t>
                      </a:r>
                      <a:endParaRPr lang="zh-CN" sz="1800" b="1" kern="1000" dirty="0">
                        <a:solidFill>
                          <a:srgbClr val="FF3399"/>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smtClean="0">
                          <a:solidFill>
                            <a:srgbClr val="000000"/>
                          </a:solidFill>
                          <a:latin typeface="宋体" panose="02010600030101010101" pitchFamily="2" charset="-122"/>
                          <a:ea typeface="方正书宋简体"/>
                          <a:cs typeface="Times New Roman" panose="02020603050405020304"/>
                        </a:rPr>
                        <a:t>1988</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847">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刘晨</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altLang="en-US" sz="1800" b="1" kern="1000" smtClean="0">
                          <a:solidFill>
                            <a:srgbClr val="FF3399"/>
                          </a:solidFill>
                          <a:latin typeface="Times New Roman" panose="02020603050405020304"/>
                          <a:ea typeface="方正书宋简体"/>
                          <a:cs typeface="Times New Roman" panose="02020603050405020304"/>
                        </a:rPr>
                        <a:t>年份</a:t>
                      </a:r>
                      <a:endParaRPr lang="zh-CN" altLang="zh-CN" sz="1800" b="1" kern="1000" dirty="0">
                        <a:solidFill>
                          <a:srgbClr val="FF3399"/>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smtClean="0">
                          <a:solidFill>
                            <a:srgbClr val="000000"/>
                          </a:solidFill>
                          <a:latin typeface="宋体" panose="02010600030101010101" pitchFamily="2" charset="-122"/>
                          <a:ea typeface="方正书宋简体"/>
                          <a:cs typeface="Times New Roman" panose="02020603050405020304"/>
                        </a:rPr>
                        <a:t>1989</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847">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王敏</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altLang="en-US" sz="1800" b="1" kern="1000" smtClean="0">
                          <a:solidFill>
                            <a:srgbClr val="FF3399"/>
                          </a:solidFill>
                          <a:latin typeface="Times New Roman" panose="02020603050405020304"/>
                          <a:ea typeface="方正书宋简体"/>
                          <a:cs typeface="Times New Roman" panose="02020603050405020304"/>
                        </a:rPr>
                        <a:t>年份</a:t>
                      </a:r>
                      <a:endParaRPr lang="zh-CN" altLang="zh-CN" sz="1800" b="1" kern="1000" dirty="0">
                        <a:solidFill>
                          <a:srgbClr val="FF3399"/>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smtClean="0">
                          <a:solidFill>
                            <a:srgbClr val="000000"/>
                          </a:solidFill>
                          <a:latin typeface="宋体" panose="02010600030101010101" pitchFamily="2" charset="-122"/>
                          <a:ea typeface="方正书宋简体"/>
                          <a:cs typeface="Times New Roman" panose="02020603050405020304"/>
                        </a:rPr>
                        <a:t>1989</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847">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张小红</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altLang="en-US" sz="1800" b="1" kern="1000" smtClean="0">
                          <a:solidFill>
                            <a:srgbClr val="FF3399"/>
                          </a:solidFill>
                          <a:latin typeface="Times New Roman" panose="02020603050405020304"/>
                          <a:ea typeface="方正书宋简体"/>
                          <a:cs typeface="Times New Roman" panose="02020603050405020304"/>
                        </a:rPr>
                        <a:t>年份</a:t>
                      </a:r>
                      <a:endParaRPr lang="zh-CN" altLang="zh-CN" sz="1800" b="1" kern="1000" dirty="0">
                        <a:solidFill>
                          <a:srgbClr val="FF3399"/>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600" b="1" kern="1000" dirty="0" smtClean="0">
                          <a:solidFill>
                            <a:srgbClr val="000000"/>
                          </a:solidFill>
                          <a:latin typeface="宋体" panose="02010600030101010101" pitchFamily="2" charset="-122"/>
                          <a:ea typeface="方正书宋简体"/>
                          <a:cs typeface="Times New Roman" panose="02020603050405020304"/>
                        </a:rPr>
                        <a:t>1990</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847">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张立</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altLang="en-US" sz="1800" b="1" kern="1000" smtClean="0">
                          <a:solidFill>
                            <a:srgbClr val="FF3399"/>
                          </a:solidFill>
                          <a:latin typeface="Times New Roman" panose="02020603050405020304"/>
                          <a:ea typeface="方正书宋简体"/>
                          <a:cs typeface="Times New Roman" panose="02020603050405020304"/>
                        </a:rPr>
                        <a:t>年份</a:t>
                      </a:r>
                      <a:endParaRPr lang="zh-CN" altLang="zh-CN" sz="1800" b="1" kern="1000" dirty="0">
                        <a:solidFill>
                          <a:srgbClr val="FF3399"/>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600" b="1" kern="1000" dirty="0" smtClean="0">
                          <a:solidFill>
                            <a:srgbClr val="000000"/>
                          </a:solidFill>
                          <a:latin typeface="宋体" panose="02010600030101010101" pitchFamily="2" charset="-122"/>
                          <a:ea typeface="方正书宋简体"/>
                          <a:cs typeface="Times New Roman" panose="02020603050405020304"/>
                        </a:rPr>
                        <a:t>1989</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847">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吴宾</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altLang="en-US" sz="1800" b="1" kern="1000" smtClean="0">
                          <a:solidFill>
                            <a:srgbClr val="FF3399"/>
                          </a:solidFill>
                          <a:latin typeface="Times New Roman" panose="02020603050405020304"/>
                          <a:ea typeface="方正书宋简体"/>
                          <a:cs typeface="Times New Roman" panose="02020603050405020304"/>
                        </a:rPr>
                        <a:t>年份</a:t>
                      </a:r>
                      <a:endParaRPr lang="zh-CN" altLang="zh-CN" sz="1800" b="1" kern="1000" dirty="0">
                        <a:solidFill>
                          <a:srgbClr val="FF3399"/>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smtClean="0">
                          <a:solidFill>
                            <a:srgbClr val="000000"/>
                          </a:solidFill>
                          <a:latin typeface="宋体" panose="02010600030101010101" pitchFamily="2" charset="-122"/>
                          <a:ea typeface="方正书宋简体"/>
                          <a:cs typeface="Times New Roman" panose="02020603050405020304"/>
                        </a:rPr>
                        <a:t>1990</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847">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张海</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altLang="en-US" sz="1800" b="1" kern="1000" smtClean="0">
                          <a:solidFill>
                            <a:srgbClr val="FF3399"/>
                          </a:solidFill>
                          <a:latin typeface="Times New Roman" panose="02020603050405020304"/>
                          <a:ea typeface="方正书宋简体"/>
                          <a:cs typeface="Times New Roman" panose="02020603050405020304"/>
                        </a:rPr>
                        <a:t>年份</a:t>
                      </a:r>
                      <a:endParaRPr lang="zh-CN" altLang="zh-CN" sz="1800" b="1" kern="1000" dirty="0">
                        <a:solidFill>
                          <a:srgbClr val="FF3399"/>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smtClean="0">
                          <a:solidFill>
                            <a:srgbClr val="000000"/>
                          </a:solidFill>
                          <a:latin typeface="宋体" panose="02010600030101010101" pitchFamily="2" charset="-122"/>
                          <a:ea typeface="方正书宋简体"/>
                          <a:cs typeface="Times New Roman" panose="02020603050405020304"/>
                        </a:rPr>
                        <a:t>1989</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847">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钱小平</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altLang="en-US" sz="1800" b="1" kern="1000" smtClean="0">
                          <a:solidFill>
                            <a:srgbClr val="FF3399"/>
                          </a:solidFill>
                          <a:latin typeface="Times New Roman" panose="02020603050405020304"/>
                          <a:ea typeface="方正书宋简体"/>
                          <a:cs typeface="Times New Roman" panose="02020603050405020304"/>
                        </a:rPr>
                        <a:t>年份</a:t>
                      </a:r>
                      <a:endParaRPr lang="zh-CN" altLang="zh-CN" sz="1800" b="1" kern="1000" dirty="0">
                        <a:solidFill>
                          <a:srgbClr val="FF3399"/>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600" b="1" kern="1000" dirty="0" smtClean="0">
                          <a:solidFill>
                            <a:srgbClr val="000000"/>
                          </a:solidFill>
                          <a:latin typeface="宋体" panose="02010600030101010101" pitchFamily="2" charset="-122"/>
                          <a:ea typeface="方正书宋简体"/>
                          <a:cs typeface="Times New Roman" panose="02020603050405020304"/>
                        </a:rPr>
                        <a:t>1988</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847">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王大力</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altLang="en-US" sz="1800" b="1" kern="1000" dirty="0" smtClean="0">
                          <a:solidFill>
                            <a:srgbClr val="FF3399"/>
                          </a:solidFill>
                          <a:latin typeface="Times New Roman" panose="02020603050405020304"/>
                          <a:ea typeface="方正书宋简体"/>
                          <a:cs typeface="Times New Roman" panose="02020603050405020304"/>
                        </a:rPr>
                        <a:t>年份</a:t>
                      </a:r>
                      <a:endParaRPr lang="zh-CN" altLang="zh-CN" sz="1800" b="1" kern="1000" dirty="0">
                        <a:solidFill>
                          <a:srgbClr val="FF3399"/>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600" b="1" kern="1000" dirty="0" smtClean="0">
                          <a:solidFill>
                            <a:srgbClr val="000000"/>
                          </a:solidFill>
                          <a:latin typeface="宋体" panose="02010600030101010101" pitchFamily="2" charset="-122"/>
                          <a:ea typeface="方正书宋简体"/>
                          <a:cs typeface="Times New Roman" panose="02020603050405020304"/>
                        </a:rPr>
                        <a:t>1989</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847">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张姗姗</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altLang="en-US" sz="1800" b="1" kern="1000" dirty="0" smtClean="0">
                          <a:solidFill>
                            <a:srgbClr val="FF3399"/>
                          </a:solidFill>
                          <a:latin typeface="Times New Roman" panose="02020603050405020304"/>
                          <a:ea typeface="方正书宋简体"/>
                          <a:cs typeface="Times New Roman" panose="02020603050405020304"/>
                        </a:rPr>
                        <a:t>年份</a:t>
                      </a:r>
                      <a:endParaRPr lang="zh-CN" altLang="zh-CN" sz="1800" b="1" kern="1000" dirty="0">
                        <a:solidFill>
                          <a:srgbClr val="FF3399"/>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600" b="1" kern="1000" dirty="0" smtClean="0">
                          <a:solidFill>
                            <a:srgbClr val="000000"/>
                          </a:solidFill>
                          <a:latin typeface="宋体" panose="02010600030101010101" pitchFamily="2" charset="-122"/>
                          <a:ea typeface="方正书宋简体"/>
                          <a:cs typeface="Times New Roman" panose="02020603050405020304"/>
                        </a:rPr>
                        <a:t>1990</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右箭头 8"/>
          <p:cNvSpPr/>
          <p:nvPr/>
        </p:nvSpPr>
        <p:spPr>
          <a:xfrm>
            <a:off x="5316538" y="3860800"/>
            <a:ext cx="431800" cy="360363"/>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ppt_w</p:attrName>
                                        </p:attrNameLst>
                                      </p:cBhvr>
                                      <p:tavLst>
                                        <p:tav tm="0">
                                          <p:val>
                                            <p:strVal val="#ppt_w*0.70"/>
                                          </p:val>
                                        </p:tav>
                                        <p:tav tm="100000">
                                          <p:val>
                                            <p:strVal val="#ppt_w"/>
                                          </p:val>
                                        </p:tav>
                                      </p:tavLst>
                                    </p:anim>
                                    <p:anim calcmode="lin" valueType="num">
                                      <p:cBhvr>
                                        <p:cTn id="12" dur="1000" fill="hold"/>
                                        <p:tgtEl>
                                          <p:spTgt spid="9"/>
                                        </p:tgtEl>
                                        <p:attrNameLst>
                                          <p:attrName>ppt_h</p:attrName>
                                        </p:attrNameLst>
                                      </p:cBhvr>
                                      <p:tavLst>
                                        <p:tav tm="0">
                                          <p:val>
                                            <p:strVal val="#ppt_h"/>
                                          </p:val>
                                        </p:tav>
                                        <p:tav tm="100000">
                                          <p:val>
                                            <p:strVal val="#ppt_h"/>
                                          </p:val>
                                        </p:tav>
                                      </p:tavLst>
                                    </p:anim>
                                    <p:animEffect transition="in" filter="fade">
                                      <p:cBhvr>
                                        <p:cTn id="13" dur="1000"/>
                                        <p:tgtEl>
                                          <p:spTgt spid="9"/>
                                        </p:tgtEl>
                                      </p:cBhvr>
                                    </p:animEffect>
                                  </p:childTnLst>
                                </p:cTn>
                              </p:par>
                            </p:childTnLst>
                          </p:cTn>
                        </p:par>
                        <p:par>
                          <p:cTn id="14" fill="hold">
                            <p:stCondLst>
                              <p:cond delay="1500"/>
                            </p:stCondLst>
                            <p:childTnLst>
                              <p:par>
                                <p:cTn id="15" presetID="3" presetClass="entr" presetSubtype="1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标题 1"/>
          <p:cNvSpPr>
            <a:spLocks noGrp="1"/>
          </p:cNvSpPr>
          <p:nvPr>
            <p:ph type="title"/>
          </p:nvPr>
        </p:nvSpPr>
        <p:spPr>
          <a:xfrm>
            <a:off x="323850" y="304800"/>
            <a:ext cx="8496300" cy="819150"/>
          </a:xfrm>
          <a:ln/>
        </p:spPr>
        <p:txBody>
          <a:bodyPr vert="horz" wrap="square" lIns="91440" tIns="45720" rIns="91440" bIns="45720" anchor="b"/>
          <a:p>
            <a:pPr>
              <a:buNone/>
            </a:pPr>
            <a:r>
              <a:rPr lang="en-US" altLang="zh-CN" dirty="0">
                <a:solidFill>
                  <a:srgbClr val="0000FF"/>
                </a:solidFill>
                <a:latin typeface="楷体_GB2312"/>
                <a:ea typeface="楷体_GB2312"/>
                <a:cs typeface="+mj-cs"/>
              </a:rPr>
              <a:t>1.</a:t>
            </a:r>
            <a:r>
              <a:rPr lang="zh-CN" altLang="zh-CN" dirty="0">
                <a:solidFill>
                  <a:srgbClr val="0000FF"/>
                </a:solidFill>
                <a:latin typeface="楷体_GB2312"/>
                <a:ea typeface="楷体_GB2312"/>
                <a:cs typeface="+mj-cs"/>
              </a:rPr>
              <a:t>使用子查询进行基于集合的测试</a:t>
            </a:r>
            <a:endParaRPr lang="zh-CN" altLang="en-US" dirty="0">
              <a:solidFill>
                <a:srgbClr val="0000FF"/>
              </a:solidFill>
              <a:latin typeface="楷体_GB2312"/>
              <a:ea typeface="楷体_GB2312"/>
              <a:cs typeface="+mj-cs"/>
            </a:endParaRPr>
          </a:p>
        </p:txBody>
      </p:sp>
      <p:sp>
        <p:nvSpPr>
          <p:cNvPr id="135171" name="内容占位符 2"/>
          <p:cNvSpPr>
            <a:spLocks noGrp="1"/>
          </p:cNvSpPr>
          <p:nvPr>
            <p:ph idx="1"/>
          </p:nvPr>
        </p:nvSpPr>
        <p:spPr>
          <a:xfrm>
            <a:off x="566738" y="1414463"/>
            <a:ext cx="8001000" cy="3167062"/>
          </a:xfrm>
          <a:ln/>
        </p:spPr>
        <p:txBody>
          <a:bodyPr vert="horz" wrap="square" lIns="91440" tIns="45720" rIns="91440" bIns="45720" anchor="t"/>
          <a:p>
            <a:pPr/>
            <a:r>
              <a:rPr lang="zh-CN" altLang="en-US" dirty="0">
                <a:latin typeface="仿宋_GB2312"/>
                <a:ea typeface="仿宋_GB2312"/>
                <a:cs typeface="+mn-cs"/>
              </a:rPr>
              <a:t>子查询的结果往往是一个集合，</a:t>
            </a:r>
            <a:r>
              <a:rPr lang="en-US" altLang="zh-CN" dirty="0">
                <a:latin typeface="仿宋_GB2312"/>
                <a:ea typeface="仿宋_GB2312"/>
                <a:cs typeface="+mn-cs"/>
              </a:rPr>
              <a:t>IN</a:t>
            </a:r>
            <a:r>
              <a:rPr lang="zh-CN" altLang="en-US" dirty="0">
                <a:latin typeface="仿宋_GB2312"/>
                <a:ea typeface="仿宋_GB2312"/>
                <a:cs typeface="+mn-cs"/>
              </a:rPr>
              <a:t>就是在这个集合中进行操作</a:t>
            </a:r>
            <a:endParaRPr lang="en-US" altLang="zh-CN" dirty="0">
              <a:latin typeface="仿宋_GB2312"/>
              <a:ea typeface="仿宋_GB2312"/>
              <a:cs typeface="+mn-cs"/>
            </a:endParaRPr>
          </a:p>
          <a:p>
            <a:pPr>
              <a:buNone/>
            </a:pPr>
            <a:r>
              <a:rPr lang="en-US" altLang="zh-CN" dirty="0">
                <a:solidFill>
                  <a:srgbClr val="FF0000"/>
                </a:solidFill>
                <a:latin typeface="仿宋_GB2312"/>
                <a:ea typeface="楷体_GB2312"/>
                <a:cs typeface="+mn-cs"/>
              </a:rPr>
              <a:t>  </a:t>
            </a:r>
            <a:r>
              <a:rPr lang="en-US" altLang="zh-CN" dirty="0">
                <a:solidFill>
                  <a:srgbClr val="FF0000"/>
                </a:solidFill>
                <a:latin typeface="仿宋_GB2312"/>
                <a:ea typeface="仿宋_GB2312"/>
                <a:cs typeface="+mn-cs"/>
              </a:rPr>
              <a:t>WHERE </a:t>
            </a:r>
            <a:r>
              <a:rPr lang="zh-CN" altLang="zh-CN" dirty="0">
                <a:solidFill>
                  <a:srgbClr val="FF0000"/>
                </a:solidFill>
                <a:latin typeface="仿宋_GB2312"/>
                <a:ea typeface="仿宋_GB2312"/>
                <a:cs typeface="+mn-cs"/>
              </a:rPr>
              <a:t>表达式</a:t>
            </a:r>
            <a:r>
              <a:rPr lang="en-US" altLang="zh-CN" dirty="0">
                <a:solidFill>
                  <a:srgbClr val="FF0000"/>
                </a:solidFill>
                <a:latin typeface="仿宋_GB2312"/>
                <a:ea typeface="仿宋_GB2312"/>
                <a:cs typeface="+mn-cs"/>
              </a:rPr>
              <a:t> [NOT] IN ( </a:t>
            </a:r>
            <a:r>
              <a:rPr lang="zh-CN" altLang="zh-CN" dirty="0">
                <a:solidFill>
                  <a:srgbClr val="FF0000"/>
                </a:solidFill>
                <a:latin typeface="仿宋_GB2312"/>
                <a:ea typeface="仿宋_GB2312"/>
                <a:cs typeface="+mn-cs"/>
              </a:rPr>
              <a:t>子查询</a:t>
            </a:r>
            <a:r>
              <a:rPr lang="en-US" altLang="zh-CN" dirty="0">
                <a:solidFill>
                  <a:srgbClr val="FF0000"/>
                </a:solidFill>
                <a:latin typeface="仿宋_GB2312"/>
                <a:ea typeface="仿宋_GB2312"/>
                <a:cs typeface="+mn-cs"/>
              </a:rPr>
              <a:t> )</a:t>
            </a:r>
            <a:endParaRPr lang="zh-CN" altLang="zh-CN" dirty="0">
              <a:solidFill>
                <a:srgbClr val="FF0000"/>
              </a:solidFill>
              <a:latin typeface="仿宋_GB2312"/>
              <a:ea typeface="仿宋_GB2312"/>
              <a:cs typeface="+mn-cs"/>
            </a:endParaRPr>
          </a:p>
          <a:p>
            <a:pPr>
              <a:buNone/>
            </a:pPr>
            <a:endParaRPr lang="zh-CN" altLang="en-US" dirty="0">
              <a:latin typeface="仿宋_GB2312"/>
              <a:ea typeface="仿宋_GB2312"/>
              <a:cs typeface="+mn-cs"/>
            </a:endParaRPr>
          </a:p>
        </p:txBody>
      </p:sp>
      <p:sp>
        <p:nvSpPr>
          <p:cNvPr id="13517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3517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36195" name="内容占位符 2"/>
          <p:cNvSpPr>
            <a:spLocks noGrp="1"/>
          </p:cNvSpPr>
          <p:nvPr>
            <p:ph idx="1"/>
          </p:nvPr>
        </p:nvSpPr>
        <p:spPr>
          <a:xfrm>
            <a:off x="323850" y="1341438"/>
            <a:ext cx="8351838" cy="4605337"/>
          </a:xfrm>
          <a:ln/>
        </p:spPr>
        <p:txBody>
          <a:bodyPr vert="horz" wrap="square" lIns="91440" tIns="45720" rIns="91440" bIns="45720" anchor="t"/>
          <a:p>
            <a:pPr>
              <a:lnSpc>
                <a:spcPct val="100000"/>
              </a:lnSpc>
              <a:spcBef>
                <a:spcPct val="0"/>
              </a:spcBef>
            </a:pPr>
            <a:r>
              <a:rPr lang="zh-CN" altLang="zh-CN" sz="3200" dirty="0">
                <a:latin typeface="仿宋_GB2312"/>
                <a:ea typeface="仿宋_GB2312"/>
                <a:cs typeface="+mn-cs"/>
              </a:rPr>
              <a:t>例</a:t>
            </a:r>
            <a:r>
              <a:rPr lang="en-US" altLang="zh-CN" sz="3200" dirty="0">
                <a:latin typeface="仿宋_GB2312"/>
                <a:ea typeface="仿宋_GB2312"/>
                <a:cs typeface="+mn-cs"/>
              </a:rPr>
              <a:t>1 </a:t>
            </a:r>
            <a:r>
              <a:rPr lang="zh-CN" altLang="zh-CN" sz="3200" dirty="0">
                <a:latin typeface="仿宋_GB2312"/>
                <a:ea typeface="仿宋_GB2312"/>
                <a:cs typeface="+mn-cs"/>
              </a:rPr>
              <a:t>查询与“刘晨”在同一个系学习的学生。</a:t>
            </a:r>
            <a:endParaRPr lang="zh-CN" altLang="zh-CN" sz="3200" dirty="0">
              <a:latin typeface="仿宋_GB2312"/>
              <a:ea typeface="仿宋_GB2312"/>
              <a:cs typeface="+mn-cs"/>
            </a:endParaRPr>
          </a:p>
          <a:p>
            <a:pPr>
              <a:lnSpc>
                <a:spcPct val="100000"/>
              </a:lnSpc>
              <a:spcBef>
                <a:spcPct val="0"/>
              </a:spcBef>
              <a:buNone/>
            </a:pPr>
            <a:r>
              <a:rPr lang="en-US" altLang="zh-CN" sz="3200" dirty="0">
                <a:solidFill>
                  <a:srgbClr val="005800"/>
                </a:solidFill>
                <a:latin typeface="仿宋_GB2312"/>
                <a:ea typeface="仿宋_GB2312"/>
                <a:cs typeface="+mn-cs"/>
              </a:rPr>
              <a:t> SELECT Sno, Sname, Sdept </a:t>
            </a:r>
            <a:endParaRPr lang="en-US" altLang="zh-CN" sz="3200" dirty="0">
              <a:solidFill>
                <a:srgbClr val="005800"/>
              </a:solidFill>
              <a:latin typeface="仿宋_GB2312"/>
              <a:ea typeface="仿宋_GB2312"/>
              <a:cs typeface="+mn-cs"/>
            </a:endParaRPr>
          </a:p>
          <a:p>
            <a:pPr>
              <a:lnSpc>
                <a:spcPct val="100000"/>
              </a:lnSpc>
              <a:spcBef>
                <a:spcPct val="0"/>
              </a:spcBef>
              <a:buNone/>
            </a:pPr>
            <a:r>
              <a:rPr lang="en-US" altLang="zh-CN" sz="3200" dirty="0">
                <a:solidFill>
                  <a:srgbClr val="005800"/>
                </a:solidFill>
                <a:latin typeface="仿宋_GB2312"/>
                <a:ea typeface="仿宋_GB2312"/>
                <a:cs typeface="+mn-cs"/>
              </a:rPr>
              <a:t>  FROM Student</a:t>
            </a:r>
            <a:endParaRPr lang="en-US" altLang="zh-CN" sz="3200" dirty="0">
              <a:solidFill>
                <a:srgbClr val="005800"/>
              </a:solidFill>
              <a:latin typeface="仿宋_GB2312"/>
              <a:ea typeface="仿宋_GB2312"/>
              <a:cs typeface="+mn-cs"/>
            </a:endParaRPr>
          </a:p>
          <a:p>
            <a:pPr>
              <a:lnSpc>
                <a:spcPct val="100000"/>
              </a:lnSpc>
              <a:spcBef>
                <a:spcPct val="0"/>
              </a:spcBef>
              <a:buNone/>
            </a:pPr>
            <a:r>
              <a:rPr lang="en-US" altLang="zh-CN" sz="3200" dirty="0">
                <a:solidFill>
                  <a:srgbClr val="005800"/>
                </a:solidFill>
                <a:latin typeface="仿宋_GB2312"/>
                <a:ea typeface="仿宋_GB2312"/>
                <a:cs typeface="+mn-cs"/>
              </a:rPr>
              <a:t>  WHERE Sdept IN ( </a:t>
            </a:r>
            <a:endParaRPr lang="en-US" altLang="zh-CN" sz="3200" dirty="0">
              <a:solidFill>
                <a:srgbClr val="005800"/>
              </a:solidFill>
              <a:latin typeface="仿宋_GB2312"/>
              <a:ea typeface="仿宋_GB2312"/>
              <a:cs typeface="+mn-cs"/>
            </a:endParaRPr>
          </a:p>
          <a:p>
            <a:pPr>
              <a:lnSpc>
                <a:spcPct val="100000"/>
              </a:lnSpc>
              <a:spcBef>
                <a:spcPct val="0"/>
              </a:spcBef>
              <a:buNone/>
            </a:pPr>
            <a:r>
              <a:rPr lang="en-US" altLang="zh-CN" sz="3200" dirty="0">
                <a:solidFill>
                  <a:srgbClr val="005800"/>
                </a:solidFill>
                <a:latin typeface="仿宋_GB2312"/>
                <a:ea typeface="仿宋_GB2312"/>
                <a:cs typeface="+mn-cs"/>
              </a:rPr>
              <a:t>   SELECT Sdept FROM Student </a:t>
            </a:r>
            <a:endParaRPr lang="en-US" altLang="zh-CN" sz="3200" dirty="0">
              <a:solidFill>
                <a:srgbClr val="005800"/>
              </a:solidFill>
              <a:latin typeface="仿宋_GB2312"/>
              <a:ea typeface="仿宋_GB2312"/>
              <a:cs typeface="+mn-cs"/>
            </a:endParaRPr>
          </a:p>
          <a:p>
            <a:pPr>
              <a:lnSpc>
                <a:spcPct val="100000"/>
              </a:lnSpc>
              <a:spcBef>
                <a:spcPct val="0"/>
              </a:spcBef>
              <a:buNone/>
            </a:pPr>
            <a:r>
              <a:rPr lang="en-US" altLang="zh-CN" sz="3200" dirty="0">
                <a:solidFill>
                  <a:srgbClr val="005800"/>
                </a:solidFill>
                <a:latin typeface="仿宋_GB2312"/>
                <a:ea typeface="仿宋_GB2312"/>
                <a:cs typeface="+mn-cs"/>
              </a:rPr>
              <a:t>     WHERE Sname = '</a:t>
            </a:r>
            <a:r>
              <a:rPr lang="zh-CN" altLang="zh-CN" sz="3200" dirty="0">
                <a:solidFill>
                  <a:srgbClr val="005800"/>
                </a:solidFill>
                <a:latin typeface="仿宋_GB2312"/>
                <a:ea typeface="仿宋_GB2312"/>
                <a:cs typeface="+mn-cs"/>
              </a:rPr>
              <a:t>刘晨</a:t>
            </a:r>
            <a:r>
              <a:rPr lang="en-US" altLang="zh-CN" sz="3200" dirty="0">
                <a:solidFill>
                  <a:srgbClr val="005800"/>
                </a:solidFill>
                <a:latin typeface="仿宋_GB2312"/>
                <a:ea typeface="仿宋_GB2312"/>
                <a:cs typeface="+mn-cs"/>
              </a:rPr>
              <a:t>')</a:t>
            </a:r>
            <a:endParaRPr lang="en-US" altLang="zh-CN" sz="3200" dirty="0">
              <a:solidFill>
                <a:srgbClr val="005800"/>
              </a:solidFill>
              <a:latin typeface="仿宋_GB2312"/>
              <a:ea typeface="仿宋_GB2312"/>
              <a:cs typeface="+mn-cs"/>
            </a:endParaRPr>
          </a:p>
          <a:p>
            <a:pPr>
              <a:lnSpc>
                <a:spcPct val="100000"/>
              </a:lnSpc>
              <a:spcBef>
                <a:spcPct val="0"/>
              </a:spcBef>
              <a:buNone/>
            </a:pPr>
            <a:r>
              <a:rPr lang="en-US" altLang="zh-CN" sz="3200" dirty="0">
                <a:latin typeface="仿宋_GB2312"/>
                <a:ea typeface="仿宋_GB2312"/>
                <a:cs typeface="+mn-cs"/>
              </a:rPr>
              <a:t>  </a:t>
            </a:r>
            <a:r>
              <a:rPr lang="en-US" altLang="zh-CN" sz="3200" dirty="0">
                <a:solidFill>
                  <a:srgbClr val="C00000"/>
                </a:solidFill>
                <a:latin typeface="仿宋_GB2312"/>
                <a:ea typeface="仿宋_GB2312"/>
                <a:cs typeface="+mn-cs"/>
              </a:rPr>
              <a:t>AND Sname != '</a:t>
            </a:r>
            <a:r>
              <a:rPr lang="zh-CN" altLang="zh-CN" sz="3200" dirty="0">
                <a:solidFill>
                  <a:srgbClr val="C00000"/>
                </a:solidFill>
                <a:latin typeface="仿宋_GB2312"/>
                <a:ea typeface="仿宋_GB2312"/>
                <a:cs typeface="+mn-cs"/>
              </a:rPr>
              <a:t>刘晨</a:t>
            </a:r>
            <a:r>
              <a:rPr lang="en-US" altLang="zh-CN" sz="3200" dirty="0">
                <a:solidFill>
                  <a:srgbClr val="C00000"/>
                </a:solidFill>
                <a:latin typeface="仿宋_GB2312"/>
                <a:ea typeface="仿宋_GB2312"/>
                <a:cs typeface="+mn-cs"/>
              </a:rPr>
              <a:t>'</a:t>
            </a:r>
            <a:endParaRPr lang="zh-CN" altLang="en-US" sz="3200" dirty="0">
              <a:solidFill>
                <a:srgbClr val="C00000"/>
              </a:solidFill>
              <a:latin typeface="仿宋_GB2312"/>
              <a:ea typeface="仿宋_GB2312"/>
              <a:cs typeface="+mn-cs"/>
            </a:endParaRPr>
          </a:p>
        </p:txBody>
      </p:sp>
      <p:sp>
        <p:nvSpPr>
          <p:cNvPr id="13619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3619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
        <p:nvSpPr>
          <p:cNvPr id="6" name="右大括号 5"/>
          <p:cNvSpPr/>
          <p:nvPr/>
        </p:nvSpPr>
        <p:spPr>
          <a:xfrm>
            <a:off x="6300788" y="3500438"/>
            <a:ext cx="287338" cy="1152525"/>
          </a:xfrm>
          <a:prstGeom prst="rightBrace">
            <a:avLst/>
          </a:prstGeom>
          <a:ln w="25400">
            <a:solidFill>
              <a:srgbClr val="FF33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右大括号 6"/>
          <p:cNvSpPr/>
          <p:nvPr/>
        </p:nvSpPr>
        <p:spPr>
          <a:xfrm>
            <a:off x="7164388" y="2636838"/>
            <a:ext cx="287338" cy="2520950"/>
          </a:xfrm>
          <a:prstGeom prst="rightBrace">
            <a:avLst/>
          </a:prstGeom>
          <a:ln w="25400">
            <a:solidFill>
              <a:srgbClr val="FF33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TextBox 7"/>
          <p:cNvSpPr txBox="1"/>
          <p:nvPr/>
        </p:nvSpPr>
        <p:spPr>
          <a:xfrm>
            <a:off x="6600825" y="3862388"/>
            <a:ext cx="431800" cy="460375"/>
          </a:xfrm>
          <a:prstGeom prst="rect">
            <a:avLst/>
          </a:prstGeom>
          <a:noFill/>
          <a:ln w="9525">
            <a:noFill/>
          </a:ln>
        </p:spPr>
        <p:txBody>
          <a:bodyPr>
            <a:spAutoFit/>
          </a:bodyPr>
          <a:p>
            <a:pPr eaLnBrk="1" hangingPunct="1"/>
            <a:r>
              <a:rPr lang="zh-CN" altLang="en-US" sz="2400" b="1" dirty="0">
                <a:solidFill>
                  <a:srgbClr val="0000FF"/>
                </a:solidFill>
                <a:latin typeface="Verdana" panose="020B0604030504040204" pitchFamily="34" charset="0"/>
              </a:rPr>
              <a:t>①</a:t>
            </a:r>
            <a:endParaRPr lang="zh-CN" altLang="en-US" sz="2400" b="1" dirty="0">
              <a:solidFill>
                <a:srgbClr val="0000FF"/>
              </a:solidFill>
              <a:latin typeface="Verdana" panose="020B0604030504040204" pitchFamily="34" charset="0"/>
            </a:endParaRPr>
          </a:p>
        </p:txBody>
      </p:sp>
      <p:sp>
        <p:nvSpPr>
          <p:cNvPr id="9" name="TextBox 8"/>
          <p:cNvSpPr txBox="1"/>
          <p:nvPr/>
        </p:nvSpPr>
        <p:spPr>
          <a:xfrm>
            <a:off x="7451725" y="3644900"/>
            <a:ext cx="433388" cy="461963"/>
          </a:xfrm>
          <a:prstGeom prst="rect">
            <a:avLst/>
          </a:prstGeom>
          <a:noFill/>
          <a:ln w="9525">
            <a:noFill/>
          </a:ln>
        </p:spPr>
        <p:txBody>
          <a:bodyPr>
            <a:spAutoFit/>
          </a:bodyPr>
          <a:p>
            <a:pPr eaLnBrk="1" hangingPunct="1"/>
            <a:r>
              <a:rPr lang="zh-CN" altLang="en-US" sz="2400" b="1" dirty="0">
                <a:solidFill>
                  <a:srgbClr val="0000FF"/>
                </a:solidFill>
                <a:latin typeface="Verdana" panose="020B0604030504040204" pitchFamily="34" charset="0"/>
              </a:rPr>
              <a:t>②</a:t>
            </a:r>
            <a:endParaRPr lang="zh-CN" altLang="en-US" sz="2400" b="1" dirty="0">
              <a:solidFill>
                <a:srgbClr val="0000FF"/>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par>
                          <p:cTn id="14" fill="hold">
                            <p:stCondLst>
                              <p:cond delay="1500"/>
                            </p:stCondLst>
                            <p:childTnLst>
                              <p:par>
                                <p:cTn id="15" presetID="55"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strVal val="#ppt_w*0.70"/>
                                          </p:val>
                                        </p:tav>
                                        <p:tav tm="100000">
                                          <p:val>
                                            <p:strVal val="#ppt_w"/>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animEffect transition="in" filter="fade">
                                      <p:cBhvr>
                                        <p:cTn id="19" dur="1000"/>
                                        <p:tgtEl>
                                          <p:spTgt spid="7"/>
                                        </p:tgtEl>
                                      </p:cBhvr>
                                    </p:animEffect>
                                  </p:childTnLst>
                                </p:cTn>
                              </p:par>
                            </p:childTnLst>
                          </p:cTn>
                        </p:par>
                        <p:par>
                          <p:cTn id="20" fill="hold">
                            <p:stCondLst>
                              <p:cond delay="2500"/>
                            </p:stCondLst>
                            <p:childTnLst>
                              <p:par>
                                <p:cTn id="21" presetID="3" presetClass="entr" presetSubtype="1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37219" name="内容占位符 2"/>
          <p:cNvSpPr>
            <a:spLocks noGrp="1"/>
          </p:cNvSpPr>
          <p:nvPr>
            <p:ph idx="1"/>
          </p:nvPr>
        </p:nvSpPr>
        <p:spPr>
          <a:xfrm>
            <a:off x="611188" y="1341438"/>
            <a:ext cx="8001000" cy="3236912"/>
          </a:xfrm>
          <a:ln/>
        </p:spPr>
        <p:txBody>
          <a:bodyPr vert="horz" wrap="square" lIns="91440" tIns="45720" rIns="91440" bIns="45720" anchor="t"/>
          <a:p>
            <a:pPr/>
            <a:r>
              <a:rPr lang="zh-CN" altLang="zh-CN" sz="3200" dirty="0">
                <a:latin typeface="仿宋_GB2312"/>
                <a:ea typeface="仿宋_GB2312"/>
                <a:cs typeface="+mn-cs"/>
              </a:rPr>
              <a:t>例</a:t>
            </a:r>
            <a:r>
              <a:rPr lang="en-US" altLang="zh-CN" sz="3200" dirty="0">
                <a:latin typeface="仿宋_GB2312"/>
                <a:ea typeface="仿宋_GB2312"/>
                <a:cs typeface="+mn-cs"/>
              </a:rPr>
              <a:t>2 </a:t>
            </a:r>
            <a:r>
              <a:rPr lang="zh-CN" altLang="zh-CN" sz="3200" dirty="0">
                <a:latin typeface="仿宋_GB2312"/>
                <a:ea typeface="仿宋_GB2312"/>
                <a:cs typeface="+mn-cs"/>
              </a:rPr>
              <a:t>查询考试成绩大于</a:t>
            </a:r>
            <a:r>
              <a:rPr lang="en-US" altLang="zh-CN" sz="3200" dirty="0">
                <a:latin typeface="仿宋_GB2312"/>
                <a:ea typeface="仿宋_GB2312"/>
                <a:cs typeface="+mn-cs"/>
              </a:rPr>
              <a:t>90</a:t>
            </a:r>
            <a:r>
              <a:rPr lang="zh-CN" altLang="zh-CN" sz="3200" dirty="0">
                <a:latin typeface="仿宋_GB2312"/>
                <a:ea typeface="仿宋_GB2312"/>
                <a:cs typeface="+mn-cs"/>
              </a:rPr>
              <a:t>分的学生的学号和姓名。</a:t>
            </a:r>
            <a:endParaRPr lang="en-US" altLang="zh-CN" sz="3200" dirty="0">
              <a:latin typeface="仿宋_GB2312"/>
              <a:ea typeface="仿宋_GB2312"/>
              <a:cs typeface="+mn-cs"/>
            </a:endParaRPr>
          </a:p>
          <a:p>
            <a:pPr lvl="1">
              <a:lnSpc>
                <a:spcPct val="100000"/>
              </a:lnSpc>
              <a:spcBef>
                <a:spcPct val="0"/>
              </a:spcBef>
              <a:buNone/>
            </a:pPr>
            <a:r>
              <a:rPr lang="en-US" altLang="zh-CN" sz="3200" dirty="0">
                <a:solidFill>
                  <a:srgbClr val="005800"/>
                </a:solidFill>
                <a:latin typeface="仿宋_GB2312"/>
                <a:ea typeface="仿宋_GB2312"/>
              </a:rPr>
              <a:t>SELECT Sno, Sname FROM Student</a:t>
            </a:r>
            <a:endParaRPr lang="zh-CN" altLang="zh-CN" sz="3200" dirty="0">
              <a:solidFill>
                <a:srgbClr val="005800"/>
              </a:solidFill>
              <a:latin typeface="仿宋_GB2312"/>
              <a:ea typeface="仿宋_GB2312"/>
            </a:endParaRPr>
          </a:p>
          <a:p>
            <a:pPr lvl="1">
              <a:lnSpc>
                <a:spcPct val="100000"/>
              </a:lnSpc>
              <a:spcBef>
                <a:spcPct val="0"/>
              </a:spcBef>
              <a:buNone/>
            </a:pPr>
            <a:r>
              <a:rPr lang="en-US" altLang="zh-CN" sz="3200" dirty="0">
                <a:solidFill>
                  <a:srgbClr val="005800"/>
                </a:solidFill>
                <a:latin typeface="仿宋_GB2312"/>
                <a:ea typeface="仿宋_GB2312"/>
              </a:rPr>
              <a:t>  WHERE Sno IN (</a:t>
            </a:r>
            <a:endParaRPr lang="zh-CN" altLang="zh-CN" sz="3200" dirty="0">
              <a:solidFill>
                <a:srgbClr val="005800"/>
              </a:solidFill>
              <a:latin typeface="仿宋_GB2312"/>
              <a:ea typeface="仿宋_GB2312"/>
            </a:endParaRPr>
          </a:p>
          <a:p>
            <a:pPr lvl="1">
              <a:lnSpc>
                <a:spcPct val="100000"/>
              </a:lnSpc>
              <a:spcBef>
                <a:spcPct val="0"/>
              </a:spcBef>
              <a:buNone/>
            </a:pPr>
            <a:r>
              <a:rPr lang="en-US" altLang="zh-CN" sz="3200" dirty="0">
                <a:solidFill>
                  <a:srgbClr val="005800"/>
                </a:solidFill>
                <a:latin typeface="仿宋_GB2312"/>
                <a:ea typeface="仿宋_GB2312"/>
              </a:rPr>
              <a:t>      SELECT Sno FROM SC</a:t>
            </a:r>
            <a:endParaRPr lang="zh-CN" altLang="zh-CN" sz="3200" dirty="0">
              <a:solidFill>
                <a:srgbClr val="005800"/>
              </a:solidFill>
              <a:latin typeface="仿宋_GB2312"/>
              <a:ea typeface="仿宋_GB2312"/>
            </a:endParaRPr>
          </a:p>
          <a:p>
            <a:pPr lvl="1">
              <a:lnSpc>
                <a:spcPct val="100000"/>
              </a:lnSpc>
              <a:spcBef>
                <a:spcPct val="0"/>
              </a:spcBef>
              <a:buNone/>
            </a:pPr>
            <a:r>
              <a:rPr lang="en-US" altLang="zh-CN" sz="3200" dirty="0">
                <a:solidFill>
                  <a:srgbClr val="005800"/>
                </a:solidFill>
                <a:latin typeface="仿宋_GB2312"/>
                <a:ea typeface="仿宋_GB2312"/>
              </a:rPr>
              <a:t>        WHERE Grade &gt; 90 )</a:t>
            </a:r>
            <a:endParaRPr lang="zh-CN" altLang="en-US" sz="3200" dirty="0">
              <a:solidFill>
                <a:srgbClr val="005800"/>
              </a:solidFill>
              <a:latin typeface="仿宋_GB2312"/>
              <a:ea typeface="仿宋_GB2312"/>
            </a:endParaRPr>
          </a:p>
        </p:txBody>
      </p:sp>
      <p:sp>
        <p:nvSpPr>
          <p:cNvPr id="13722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3722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
        <p:nvSpPr>
          <p:cNvPr id="6" name="TextBox 5"/>
          <p:cNvSpPr txBox="1"/>
          <p:nvPr/>
        </p:nvSpPr>
        <p:spPr>
          <a:xfrm>
            <a:off x="755650" y="4564063"/>
            <a:ext cx="7561263" cy="1385887"/>
          </a:xfrm>
          <a:prstGeom prst="rect">
            <a:avLst/>
          </a:prstGeom>
          <a:noFill/>
          <a:ln w="9525">
            <a:noFill/>
          </a:ln>
        </p:spPr>
        <p:txBody>
          <a:bodyPr>
            <a:spAutoFit/>
          </a:bodyPr>
          <a:p>
            <a:pPr eaLnBrk="1" hangingPunct="1"/>
            <a:r>
              <a:rPr lang="en-US" altLang="zh-CN" sz="2800" b="1" dirty="0">
                <a:solidFill>
                  <a:srgbClr val="0000FF"/>
                </a:solidFill>
                <a:latin typeface="仿宋_GB2312"/>
                <a:ea typeface="仿宋_GB2312"/>
              </a:rPr>
              <a:t>SELECT SC.Sno, Sname FROM Student JOIN SC</a:t>
            </a:r>
            <a:endParaRPr lang="zh-CN" altLang="zh-CN" sz="2800" b="1" dirty="0">
              <a:solidFill>
                <a:srgbClr val="0000FF"/>
              </a:solidFill>
              <a:latin typeface="仿宋_GB2312"/>
              <a:ea typeface="仿宋_GB2312"/>
            </a:endParaRPr>
          </a:p>
          <a:p>
            <a:pPr eaLnBrk="1" hangingPunct="1"/>
            <a:r>
              <a:rPr lang="en-US" altLang="zh-CN" sz="2800" b="1" dirty="0">
                <a:solidFill>
                  <a:srgbClr val="0000FF"/>
                </a:solidFill>
                <a:latin typeface="仿宋_GB2312"/>
                <a:ea typeface="仿宋_GB2312"/>
              </a:rPr>
              <a:t>  ON Student.Sno = SC.Sno </a:t>
            </a:r>
            <a:endParaRPr lang="en-US" altLang="zh-CN" sz="2800" b="1" dirty="0">
              <a:solidFill>
                <a:srgbClr val="0000FF"/>
              </a:solidFill>
              <a:latin typeface="仿宋_GB2312"/>
              <a:ea typeface="仿宋_GB2312"/>
            </a:endParaRPr>
          </a:p>
          <a:p>
            <a:pPr eaLnBrk="1" hangingPunct="1"/>
            <a:r>
              <a:rPr lang="en-US" altLang="zh-CN" sz="2800" b="1" dirty="0">
                <a:solidFill>
                  <a:srgbClr val="0000FF"/>
                </a:solidFill>
                <a:latin typeface="仿宋_GB2312"/>
                <a:ea typeface="仿宋_GB2312"/>
              </a:rPr>
              <a:t>  WHERE Grade &gt; 90</a:t>
            </a:r>
            <a:endParaRPr lang="zh-CN" altLang="en-US" sz="2800" b="1" dirty="0">
              <a:solidFill>
                <a:srgbClr val="0000FF"/>
              </a:solidFill>
              <a:latin typeface="仿宋_GB2312"/>
              <a:ea typeface="仿宋_GB2312"/>
            </a:endParaRPr>
          </a:p>
        </p:txBody>
      </p:sp>
      <p:sp>
        <p:nvSpPr>
          <p:cNvPr id="7" name="右弧形箭头 6"/>
          <p:cNvSpPr/>
          <p:nvPr/>
        </p:nvSpPr>
        <p:spPr>
          <a:xfrm>
            <a:off x="6875463" y="3284538"/>
            <a:ext cx="1081088" cy="129698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smtClean="0">
                <a:ln>
                  <a:noFill/>
                </a:ln>
                <a:solidFill>
                  <a:srgbClr val="FF0000"/>
                </a:solidFill>
                <a:effectLst/>
                <a:uLnTx/>
                <a:uFillTx/>
                <a:latin typeface="方正舒体" panose="02010601030101010101" pitchFamily="2" charset="-122"/>
                <a:ea typeface="方正舒体" panose="02010601030101010101" pitchFamily="2" charset="-122"/>
                <a:cs typeface="+mn-cs"/>
              </a:rPr>
              <a:t>等价于</a:t>
            </a:r>
            <a:endParaRPr kumimoji="0" lang="zh-CN" altLang="en-US" sz="2000" b="1" i="0" u="none" strike="noStrike" kern="1200" cap="none" spc="0" normalizeH="0" baseline="0" noProof="0" dirty="0">
              <a:ln>
                <a:noFill/>
              </a:ln>
              <a:solidFill>
                <a:srgbClr val="FF0000"/>
              </a:solidFill>
              <a:effectLst/>
              <a:uLnTx/>
              <a:uFillTx/>
              <a:latin typeface="方正舒体" panose="02010601030101010101" pitchFamily="2" charset="-122"/>
              <a:ea typeface="方正舒体" panose="02010601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strVal val="#ppt_w*0.70"/>
                                          </p:val>
                                        </p:tav>
                                        <p:tav tm="100000">
                                          <p:val>
                                            <p:strVal val="#ppt_w"/>
                                          </p:val>
                                        </p:tav>
                                      </p:tavLst>
                                    </p:anim>
                                    <p:anim calcmode="lin" valueType="num">
                                      <p:cBhvr>
                                        <p:cTn id="14" dur="1000" fill="hold"/>
                                        <p:tgtEl>
                                          <p:spTgt spid="6"/>
                                        </p:tgtEl>
                                        <p:attrNameLst>
                                          <p:attrName>ppt_h</p:attrName>
                                        </p:attrNameLst>
                                      </p:cBhvr>
                                      <p:tavLst>
                                        <p:tav tm="0">
                                          <p:val>
                                            <p:strVal val="#ppt_h"/>
                                          </p:val>
                                        </p:tav>
                                        <p:tav tm="100000">
                                          <p:val>
                                            <p:strVal val="#ppt_h"/>
                                          </p:val>
                                        </p:tav>
                                      </p:tavLst>
                                    </p:anim>
                                    <p:animEffect transition="in" filter="fade">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38243" name="内容占位符 2"/>
          <p:cNvSpPr>
            <a:spLocks noGrp="1"/>
          </p:cNvSpPr>
          <p:nvPr>
            <p:ph idx="1"/>
          </p:nvPr>
        </p:nvSpPr>
        <p:spPr>
          <a:xfrm>
            <a:off x="566738" y="1414463"/>
            <a:ext cx="8037512" cy="3238500"/>
          </a:xfrm>
          <a:ln/>
        </p:spPr>
        <p:txBody>
          <a:bodyPr vert="horz" wrap="square" lIns="91440" tIns="45720" rIns="91440" bIns="45720" anchor="t"/>
          <a:p>
            <a:pPr>
              <a:lnSpc>
                <a:spcPct val="100000"/>
              </a:lnSpc>
              <a:spcBef>
                <a:spcPct val="0"/>
              </a:spcBef>
            </a:pPr>
            <a:r>
              <a:rPr lang="zh-CN" altLang="zh-CN" sz="3200" dirty="0">
                <a:latin typeface="仿宋_GB2312"/>
                <a:ea typeface="仿宋_GB2312"/>
                <a:cs typeface="+mn-cs"/>
              </a:rPr>
              <a:t>例</a:t>
            </a:r>
            <a:r>
              <a:rPr lang="en-US" altLang="zh-CN" sz="3200" dirty="0">
                <a:latin typeface="仿宋_GB2312"/>
                <a:ea typeface="仿宋_GB2312"/>
                <a:cs typeface="+mn-cs"/>
              </a:rPr>
              <a:t>3 </a:t>
            </a:r>
            <a:r>
              <a:rPr lang="zh-CN" altLang="zh-CN" sz="3200" dirty="0">
                <a:latin typeface="仿宋_GB2312"/>
                <a:ea typeface="仿宋_GB2312"/>
                <a:cs typeface="+mn-cs"/>
              </a:rPr>
              <a:t>查询计算机系选了“</a:t>
            </a:r>
            <a:r>
              <a:rPr lang="en-US" altLang="zh-CN" sz="3200" dirty="0">
                <a:latin typeface="仿宋_GB2312"/>
                <a:ea typeface="仿宋_GB2312"/>
                <a:cs typeface="+mn-cs"/>
              </a:rPr>
              <a:t>C002</a:t>
            </a:r>
            <a:r>
              <a:rPr lang="zh-CN" altLang="zh-CN" sz="3200" dirty="0">
                <a:latin typeface="仿宋_GB2312"/>
                <a:ea typeface="仿宋_GB2312"/>
                <a:cs typeface="+mn-cs"/>
              </a:rPr>
              <a:t>”课程的学生，列出姓名和性别。</a:t>
            </a:r>
            <a:r>
              <a:rPr lang="en-US" altLang="zh-CN" sz="3200" dirty="0">
                <a:latin typeface="仿宋_GB2312"/>
                <a:ea typeface="仿宋_GB2312"/>
                <a:cs typeface="+mn-cs"/>
              </a:rPr>
              <a:t>	</a:t>
            </a:r>
            <a:endParaRPr lang="zh-CN" altLang="zh-CN" sz="3200" dirty="0">
              <a:latin typeface="仿宋_GB2312"/>
              <a:ea typeface="仿宋_GB2312"/>
              <a:cs typeface="+mn-cs"/>
            </a:endParaRPr>
          </a:p>
          <a:p>
            <a:pPr>
              <a:lnSpc>
                <a:spcPct val="100000"/>
              </a:lnSpc>
              <a:spcBef>
                <a:spcPct val="0"/>
              </a:spcBef>
              <a:buNone/>
            </a:pPr>
            <a:r>
              <a:rPr lang="en-US" altLang="zh-CN" sz="3200" dirty="0">
                <a:solidFill>
                  <a:srgbClr val="005800"/>
                </a:solidFill>
                <a:latin typeface="仿宋_GB2312"/>
                <a:ea typeface="仿宋_GB2312"/>
                <a:cs typeface="+mn-cs"/>
              </a:rPr>
              <a:t>SELECT Sname, Ssex FROM Student</a:t>
            </a:r>
            <a:endParaRPr lang="zh-CN" altLang="zh-CN" sz="3200" dirty="0">
              <a:solidFill>
                <a:srgbClr val="005800"/>
              </a:solidFill>
              <a:latin typeface="仿宋_GB2312"/>
              <a:ea typeface="仿宋_GB2312"/>
              <a:cs typeface="+mn-cs"/>
            </a:endParaRPr>
          </a:p>
          <a:p>
            <a:pPr>
              <a:lnSpc>
                <a:spcPct val="100000"/>
              </a:lnSpc>
              <a:spcBef>
                <a:spcPct val="0"/>
              </a:spcBef>
              <a:buNone/>
            </a:pPr>
            <a:r>
              <a:rPr lang="en-US" altLang="zh-CN" sz="3200" dirty="0">
                <a:solidFill>
                  <a:srgbClr val="005800"/>
                </a:solidFill>
                <a:latin typeface="仿宋_GB2312"/>
                <a:ea typeface="仿宋_GB2312"/>
                <a:cs typeface="+mn-cs"/>
              </a:rPr>
              <a:t>  WHERE Sno IN ( SELECT Sno FROM SC </a:t>
            </a:r>
            <a:endParaRPr lang="en-US" altLang="zh-CN" sz="3200" dirty="0">
              <a:solidFill>
                <a:srgbClr val="005800"/>
              </a:solidFill>
              <a:latin typeface="仿宋_GB2312"/>
              <a:ea typeface="仿宋_GB2312"/>
              <a:cs typeface="+mn-cs"/>
            </a:endParaRPr>
          </a:p>
          <a:p>
            <a:pPr>
              <a:lnSpc>
                <a:spcPct val="100000"/>
              </a:lnSpc>
              <a:spcBef>
                <a:spcPct val="0"/>
              </a:spcBef>
              <a:buNone/>
            </a:pPr>
            <a:r>
              <a:rPr lang="en-US" altLang="zh-CN" sz="3200" dirty="0">
                <a:solidFill>
                  <a:srgbClr val="005800"/>
                </a:solidFill>
                <a:latin typeface="仿宋_GB2312"/>
                <a:ea typeface="仿宋_GB2312"/>
                <a:cs typeface="+mn-cs"/>
              </a:rPr>
              <a:t>     WHERE Cno = 'C002')</a:t>
            </a:r>
            <a:endParaRPr lang="zh-CN" altLang="zh-CN" sz="3200" dirty="0">
              <a:solidFill>
                <a:srgbClr val="005800"/>
              </a:solidFill>
              <a:latin typeface="仿宋_GB2312"/>
              <a:ea typeface="仿宋_GB2312"/>
              <a:cs typeface="+mn-cs"/>
            </a:endParaRPr>
          </a:p>
          <a:p>
            <a:pPr>
              <a:lnSpc>
                <a:spcPct val="100000"/>
              </a:lnSpc>
              <a:spcBef>
                <a:spcPct val="0"/>
              </a:spcBef>
              <a:buNone/>
            </a:pPr>
            <a:r>
              <a:rPr lang="en-US" altLang="zh-CN" sz="3200" dirty="0">
                <a:solidFill>
                  <a:srgbClr val="005800"/>
                </a:solidFill>
                <a:latin typeface="仿宋_GB2312"/>
                <a:ea typeface="仿宋_GB2312"/>
                <a:cs typeface="+mn-cs"/>
              </a:rPr>
              <a:t>  AND Sdept = '</a:t>
            </a:r>
            <a:r>
              <a:rPr lang="zh-CN" altLang="zh-CN" sz="3200" dirty="0">
                <a:solidFill>
                  <a:srgbClr val="005800"/>
                </a:solidFill>
                <a:latin typeface="仿宋_GB2312"/>
                <a:ea typeface="仿宋_GB2312"/>
                <a:cs typeface="+mn-cs"/>
              </a:rPr>
              <a:t>计算机系</a:t>
            </a:r>
            <a:r>
              <a:rPr lang="en-US" altLang="zh-CN" sz="3200" dirty="0">
                <a:solidFill>
                  <a:srgbClr val="005800"/>
                </a:solidFill>
                <a:latin typeface="仿宋_GB2312"/>
                <a:ea typeface="仿宋_GB2312"/>
                <a:cs typeface="+mn-cs"/>
              </a:rPr>
              <a:t>'</a:t>
            </a:r>
            <a:endParaRPr lang="zh-CN" altLang="en-US" sz="3200" dirty="0">
              <a:solidFill>
                <a:srgbClr val="005800"/>
              </a:solidFill>
              <a:latin typeface="仿宋_GB2312"/>
              <a:ea typeface="仿宋_GB2312"/>
              <a:cs typeface="+mn-cs"/>
            </a:endParaRPr>
          </a:p>
        </p:txBody>
      </p:sp>
      <p:sp>
        <p:nvSpPr>
          <p:cNvPr id="13824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3824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
        <p:nvSpPr>
          <p:cNvPr id="6" name="TextBox 5"/>
          <p:cNvSpPr txBox="1"/>
          <p:nvPr/>
        </p:nvSpPr>
        <p:spPr>
          <a:xfrm>
            <a:off x="468313" y="4652963"/>
            <a:ext cx="8135937" cy="1385887"/>
          </a:xfrm>
          <a:prstGeom prst="rect">
            <a:avLst/>
          </a:prstGeom>
          <a:noFill/>
          <a:ln w="9525">
            <a:noFill/>
          </a:ln>
        </p:spPr>
        <p:txBody>
          <a:bodyPr>
            <a:spAutoFit/>
          </a:bodyPr>
          <a:p>
            <a:pPr eaLnBrk="1" hangingPunct="1"/>
            <a:r>
              <a:rPr lang="en-US" altLang="zh-CN" sz="2800" b="1" dirty="0">
                <a:solidFill>
                  <a:srgbClr val="0000FF"/>
                </a:solidFill>
                <a:latin typeface="仿宋_GB2312"/>
                <a:ea typeface="仿宋_GB2312"/>
              </a:rPr>
              <a:t>SELECT Sname, Ssex FROM Student S JOIN SC </a:t>
            </a:r>
            <a:endParaRPr lang="en-US" altLang="zh-CN" sz="2800" b="1" dirty="0">
              <a:solidFill>
                <a:srgbClr val="0000FF"/>
              </a:solidFill>
              <a:latin typeface="仿宋_GB2312"/>
              <a:ea typeface="仿宋_GB2312"/>
            </a:endParaRPr>
          </a:p>
          <a:p>
            <a:pPr eaLnBrk="1" hangingPunct="1"/>
            <a:r>
              <a:rPr lang="en-US" altLang="zh-CN" sz="2800" b="1" dirty="0">
                <a:solidFill>
                  <a:srgbClr val="0000FF"/>
                </a:solidFill>
                <a:latin typeface="仿宋_GB2312"/>
                <a:ea typeface="仿宋_GB2312"/>
              </a:rPr>
              <a:t>  ON S.Sno = SC.Sno</a:t>
            </a:r>
            <a:endParaRPr lang="zh-CN" altLang="zh-CN" sz="2800" b="1" dirty="0">
              <a:solidFill>
                <a:srgbClr val="0000FF"/>
              </a:solidFill>
              <a:latin typeface="仿宋_GB2312"/>
              <a:ea typeface="仿宋_GB2312"/>
            </a:endParaRPr>
          </a:p>
          <a:p>
            <a:pPr eaLnBrk="1" hangingPunct="1"/>
            <a:r>
              <a:rPr lang="en-US" altLang="zh-CN" sz="2800" b="1" dirty="0">
                <a:solidFill>
                  <a:srgbClr val="0000FF"/>
                </a:solidFill>
                <a:latin typeface="仿宋_GB2312"/>
                <a:ea typeface="仿宋_GB2312"/>
              </a:rPr>
              <a:t>  WHERE Sdept = '</a:t>
            </a:r>
            <a:r>
              <a:rPr lang="zh-CN" altLang="zh-CN" sz="2800" b="1" dirty="0">
                <a:solidFill>
                  <a:srgbClr val="0000FF"/>
                </a:solidFill>
                <a:latin typeface="仿宋_GB2312"/>
                <a:ea typeface="仿宋_GB2312"/>
              </a:rPr>
              <a:t>计算机系</a:t>
            </a:r>
            <a:r>
              <a:rPr lang="en-US" altLang="zh-CN" sz="2800" b="1" dirty="0">
                <a:solidFill>
                  <a:srgbClr val="0000FF"/>
                </a:solidFill>
                <a:latin typeface="仿宋_GB2312"/>
                <a:ea typeface="仿宋_GB2312"/>
              </a:rPr>
              <a:t>' AND Cno = 'C002'</a:t>
            </a:r>
            <a:endParaRPr lang="zh-CN" altLang="en-US" sz="2800" b="1" dirty="0">
              <a:solidFill>
                <a:srgbClr val="0000FF"/>
              </a:solidFill>
              <a:latin typeface="仿宋_GB2312"/>
              <a:ea typeface="仿宋_GB2312"/>
            </a:endParaRPr>
          </a:p>
        </p:txBody>
      </p:sp>
      <p:sp>
        <p:nvSpPr>
          <p:cNvPr id="7" name="右弧形箭头 6"/>
          <p:cNvSpPr/>
          <p:nvPr/>
        </p:nvSpPr>
        <p:spPr>
          <a:xfrm rot="19578242">
            <a:off x="6883400" y="3451225"/>
            <a:ext cx="857250" cy="1295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smtClean="0">
                <a:ln>
                  <a:noFill/>
                </a:ln>
                <a:solidFill>
                  <a:srgbClr val="FF0000"/>
                </a:solidFill>
                <a:effectLst/>
                <a:uLnTx/>
                <a:uFillTx/>
                <a:latin typeface="方正舒体" panose="02010601030101010101" pitchFamily="2" charset="-122"/>
                <a:ea typeface="方正舒体" panose="02010601030101010101" pitchFamily="2" charset="-122"/>
                <a:cs typeface="+mn-cs"/>
              </a:rPr>
              <a:t>等价于</a:t>
            </a:r>
            <a:endParaRPr kumimoji="0" lang="zh-CN" altLang="en-US" sz="2000" b="1" i="0" u="none" strike="noStrike" kern="1200" cap="none" spc="0" normalizeH="0" baseline="0" noProof="0" dirty="0">
              <a:ln>
                <a:noFill/>
              </a:ln>
              <a:solidFill>
                <a:srgbClr val="FF0000"/>
              </a:solidFill>
              <a:effectLst/>
              <a:uLnTx/>
              <a:uFillTx/>
              <a:latin typeface="方正舒体" panose="02010601030101010101" pitchFamily="2" charset="-122"/>
              <a:ea typeface="方正舒体" panose="02010601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39267" name="内容占位符 2"/>
          <p:cNvSpPr>
            <a:spLocks noGrp="1"/>
          </p:cNvSpPr>
          <p:nvPr>
            <p:ph idx="1"/>
          </p:nvPr>
        </p:nvSpPr>
        <p:spPr>
          <a:ln/>
        </p:spPr>
        <p:txBody>
          <a:bodyPr vert="horz" wrap="square" lIns="91440" tIns="45720" rIns="91440" bIns="45720" anchor="t"/>
          <a:p>
            <a:pPr/>
            <a:r>
              <a:rPr lang="zh-CN" altLang="zh-CN" sz="3200" dirty="0">
                <a:latin typeface="仿宋_GB2312"/>
                <a:ea typeface="仿宋_GB2312"/>
                <a:cs typeface="+mn-cs"/>
              </a:rPr>
              <a:t>例</a:t>
            </a:r>
            <a:r>
              <a:rPr lang="en-US" altLang="zh-CN" sz="3200" dirty="0">
                <a:latin typeface="仿宋_GB2312"/>
                <a:ea typeface="仿宋_GB2312"/>
                <a:cs typeface="+mn-cs"/>
              </a:rPr>
              <a:t>4 </a:t>
            </a:r>
            <a:r>
              <a:rPr lang="zh-CN" altLang="zh-CN" sz="3200" dirty="0">
                <a:latin typeface="仿宋_GB2312"/>
                <a:ea typeface="仿宋_GB2312"/>
                <a:cs typeface="+mn-cs"/>
              </a:rPr>
              <a:t>查询选修了“</a:t>
            </a:r>
            <a:r>
              <a:rPr lang="en-US" altLang="zh-CN" sz="3200" dirty="0">
                <a:latin typeface="仿宋_GB2312"/>
                <a:ea typeface="仿宋_GB2312"/>
                <a:cs typeface="+mn-cs"/>
              </a:rPr>
              <a:t>VB</a:t>
            </a:r>
            <a:r>
              <a:rPr lang="zh-CN" altLang="zh-CN" sz="3200" dirty="0">
                <a:latin typeface="仿宋_GB2312"/>
                <a:ea typeface="仿宋_GB2312"/>
                <a:cs typeface="+mn-cs"/>
              </a:rPr>
              <a:t>”课程的学生的学号和姓名。</a:t>
            </a:r>
            <a:endParaRPr lang="en-US" altLang="zh-CN" sz="3200" dirty="0">
              <a:latin typeface="仿宋_GB2312"/>
              <a:ea typeface="仿宋_GB2312"/>
              <a:cs typeface="+mn-cs"/>
            </a:endParaRPr>
          </a:p>
          <a:p>
            <a:pPr>
              <a:spcBef>
                <a:spcPct val="0"/>
              </a:spcBef>
              <a:buNone/>
            </a:pPr>
            <a:r>
              <a:rPr lang="en-US" altLang="zh-CN" sz="3200" dirty="0">
                <a:solidFill>
                  <a:srgbClr val="005800"/>
                </a:solidFill>
                <a:latin typeface="仿宋_GB2312"/>
                <a:ea typeface="仿宋_GB2312"/>
                <a:cs typeface="+mn-cs"/>
              </a:rPr>
              <a:t>SELECT Sno, Sname FROM Student</a:t>
            </a:r>
            <a:endParaRPr lang="zh-CN" altLang="zh-CN" sz="3200" dirty="0">
              <a:solidFill>
                <a:srgbClr val="005800"/>
              </a:solidFill>
              <a:latin typeface="仿宋_GB2312"/>
              <a:ea typeface="仿宋_GB2312"/>
              <a:cs typeface="+mn-cs"/>
            </a:endParaRPr>
          </a:p>
          <a:p>
            <a:pPr>
              <a:spcBef>
                <a:spcPct val="0"/>
              </a:spcBef>
              <a:buNone/>
            </a:pPr>
            <a:r>
              <a:rPr lang="en-US" altLang="zh-CN" sz="3200" dirty="0">
                <a:solidFill>
                  <a:srgbClr val="005800"/>
                </a:solidFill>
                <a:latin typeface="仿宋_GB2312"/>
                <a:ea typeface="仿宋_GB2312"/>
                <a:cs typeface="+mn-cs"/>
              </a:rPr>
              <a:t>   WHERE Sno IN (</a:t>
            </a:r>
            <a:endParaRPr lang="zh-CN" altLang="zh-CN" sz="3200" dirty="0">
              <a:solidFill>
                <a:srgbClr val="005800"/>
              </a:solidFill>
              <a:latin typeface="仿宋_GB2312"/>
              <a:ea typeface="仿宋_GB2312"/>
              <a:cs typeface="+mn-cs"/>
            </a:endParaRPr>
          </a:p>
          <a:p>
            <a:pPr>
              <a:spcBef>
                <a:spcPct val="0"/>
              </a:spcBef>
              <a:buNone/>
            </a:pPr>
            <a:r>
              <a:rPr lang="en-US" altLang="zh-CN" sz="3200" dirty="0">
                <a:solidFill>
                  <a:srgbClr val="005800"/>
                </a:solidFill>
                <a:latin typeface="仿宋_GB2312"/>
                <a:ea typeface="仿宋_GB2312"/>
                <a:cs typeface="+mn-cs"/>
              </a:rPr>
              <a:t>      SELECT Sno FROM SC</a:t>
            </a:r>
            <a:endParaRPr lang="zh-CN" altLang="zh-CN" sz="3200" dirty="0">
              <a:solidFill>
                <a:srgbClr val="005800"/>
              </a:solidFill>
              <a:latin typeface="仿宋_GB2312"/>
              <a:ea typeface="仿宋_GB2312"/>
              <a:cs typeface="+mn-cs"/>
            </a:endParaRPr>
          </a:p>
          <a:p>
            <a:pPr>
              <a:spcBef>
                <a:spcPct val="0"/>
              </a:spcBef>
              <a:buNone/>
            </a:pPr>
            <a:r>
              <a:rPr lang="en-US" altLang="zh-CN" sz="3200" dirty="0">
                <a:solidFill>
                  <a:srgbClr val="005800"/>
                </a:solidFill>
                <a:latin typeface="仿宋_GB2312"/>
                <a:ea typeface="仿宋_GB2312"/>
                <a:cs typeface="+mn-cs"/>
              </a:rPr>
              <a:t>         WHERE Cno IN (</a:t>
            </a:r>
            <a:endParaRPr lang="zh-CN" altLang="zh-CN" sz="3200" dirty="0">
              <a:solidFill>
                <a:srgbClr val="005800"/>
              </a:solidFill>
              <a:latin typeface="仿宋_GB2312"/>
              <a:ea typeface="仿宋_GB2312"/>
              <a:cs typeface="+mn-cs"/>
            </a:endParaRPr>
          </a:p>
          <a:p>
            <a:pPr>
              <a:spcBef>
                <a:spcPct val="0"/>
              </a:spcBef>
              <a:buNone/>
            </a:pPr>
            <a:r>
              <a:rPr lang="en-US" altLang="zh-CN" sz="3200" dirty="0">
                <a:solidFill>
                  <a:srgbClr val="005800"/>
                </a:solidFill>
                <a:latin typeface="仿宋_GB2312"/>
                <a:ea typeface="仿宋_GB2312"/>
                <a:cs typeface="+mn-cs"/>
              </a:rPr>
              <a:t>           SELECT Cno FROM Course</a:t>
            </a:r>
            <a:endParaRPr lang="zh-CN" altLang="zh-CN" sz="3200" dirty="0">
              <a:solidFill>
                <a:srgbClr val="005800"/>
              </a:solidFill>
              <a:latin typeface="仿宋_GB2312"/>
              <a:ea typeface="仿宋_GB2312"/>
              <a:cs typeface="+mn-cs"/>
            </a:endParaRPr>
          </a:p>
          <a:p>
            <a:pPr>
              <a:spcBef>
                <a:spcPct val="0"/>
              </a:spcBef>
              <a:buNone/>
            </a:pPr>
            <a:r>
              <a:rPr lang="en-US" altLang="zh-CN" sz="3200" dirty="0">
                <a:solidFill>
                  <a:srgbClr val="005800"/>
                </a:solidFill>
                <a:latin typeface="仿宋_GB2312"/>
                <a:ea typeface="仿宋_GB2312"/>
                <a:cs typeface="+mn-cs"/>
              </a:rPr>
              <a:t>               WHERE Cname = 'VB'))</a:t>
            </a:r>
            <a:endParaRPr lang="zh-CN" altLang="en-US" b="0" dirty="0">
              <a:solidFill>
                <a:srgbClr val="005800"/>
              </a:solidFill>
              <a:latin typeface="仿宋_GB2312"/>
              <a:ea typeface="仿宋_GB2312"/>
              <a:cs typeface="+mn-cs"/>
            </a:endParaRPr>
          </a:p>
        </p:txBody>
      </p:sp>
      <p:sp>
        <p:nvSpPr>
          <p:cNvPr id="13926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3926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40291" name="内容占位符 2"/>
          <p:cNvSpPr>
            <a:spLocks noGrp="1"/>
          </p:cNvSpPr>
          <p:nvPr>
            <p:ph idx="1"/>
          </p:nvPr>
        </p:nvSpPr>
        <p:spPr>
          <a:ln/>
        </p:spPr>
        <p:txBody>
          <a:bodyPr vert="horz" wrap="square" lIns="91440" tIns="45720" rIns="91440" bIns="45720" anchor="t"/>
          <a:p>
            <a:pPr/>
            <a:r>
              <a:rPr lang="zh-CN" altLang="zh-CN" sz="3200" dirty="0">
                <a:latin typeface="仿宋_GB2312"/>
                <a:ea typeface="仿宋_GB2312"/>
                <a:cs typeface="+mn-cs"/>
              </a:rPr>
              <a:t>例</a:t>
            </a:r>
            <a:r>
              <a:rPr lang="en-US" altLang="zh-CN" sz="3200" dirty="0">
                <a:latin typeface="仿宋_GB2312"/>
                <a:ea typeface="仿宋_GB2312"/>
                <a:cs typeface="+mn-cs"/>
              </a:rPr>
              <a:t>5 </a:t>
            </a:r>
            <a:r>
              <a:rPr lang="zh-CN" altLang="zh-CN" sz="3200" dirty="0">
                <a:latin typeface="仿宋_GB2312"/>
                <a:ea typeface="仿宋_GB2312"/>
                <a:cs typeface="+mn-cs"/>
              </a:rPr>
              <a:t>在选修了</a:t>
            </a:r>
            <a:r>
              <a:rPr lang="en-US" altLang="zh-CN" sz="3200" dirty="0">
                <a:latin typeface="仿宋_GB2312"/>
                <a:ea typeface="仿宋_GB2312"/>
                <a:cs typeface="+mn-cs"/>
              </a:rPr>
              <a:t>VB</a:t>
            </a:r>
            <a:r>
              <a:rPr lang="zh-CN" altLang="zh-CN" sz="3200" dirty="0">
                <a:latin typeface="仿宋_GB2312"/>
                <a:ea typeface="仿宋_GB2312"/>
                <a:cs typeface="+mn-cs"/>
              </a:rPr>
              <a:t>课程的这些学生中，统计他们的选课门数和平均成绩。</a:t>
            </a:r>
            <a:endParaRPr lang="en-US" altLang="zh-CN" sz="3200" dirty="0">
              <a:latin typeface="仿宋_GB2312"/>
              <a:ea typeface="仿宋_GB2312"/>
              <a:cs typeface="+mn-cs"/>
            </a:endParaRPr>
          </a:p>
          <a:p>
            <a:pPr>
              <a:lnSpc>
                <a:spcPct val="100000"/>
              </a:lnSpc>
              <a:spcBef>
                <a:spcPct val="0"/>
              </a:spcBef>
              <a:buNone/>
            </a:pPr>
            <a:r>
              <a:rPr lang="en-US" altLang="zh-CN" sz="3200" dirty="0">
                <a:solidFill>
                  <a:srgbClr val="005800"/>
                </a:solidFill>
                <a:latin typeface="仿宋_GB2312"/>
                <a:ea typeface="仿宋_GB2312"/>
                <a:cs typeface="+mn-cs"/>
              </a:rPr>
              <a:t>SELECT Sno </a:t>
            </a:r>
            <a:r>
              <a:rPr lang="zh-CN" altLang="zh-CN" sz="3200" dirty="0">
                <a:solidFill>
                  <a:srgbClr val="005800"/>
                </a:solidFill>
                <a:latin typeface="仿宋_GB2312"/>
                <a:ea typeface="仿宋_GB2312"/>
                <a:cs typeface="+mn-cs"/>
              </a:rPr>
              <a:t>学号</a:t>
            </a:r>
            <a:r>
              <a:rPr lang="en-US" altLang="zh-CN" sz="3200" dirty="0">
                <a:solidFill>
                  <a:srgbClr val="005800"/>
                </a:solidFill>
                <a:latin typeface="仿宋_GB2312"/>
                <a:ea typeface="仿宋_GB2312"/>
                <a:cs typeface="+mn-cs"/>
              </a:rPr>
              <a:t>, COUNT(*) </a:t>
            </a:r>
            <a:r>
              <a:rPr lang="zh-CN" altLang="zh-CN" sz="3200" dirty="0">
                <a:solidFill>
                  <a:srgbClr val="005800"/>
                </a:solidFill>
                <a:latin typeface="仿宋_GB2312"/>
                <a:ea typeface="仿宋_GB2312"/>
                <a:cs typeface="+mn-cs"/>
              </a:rPr>
              <a:t>选课门数</a:t>
            </a:r>
            <a:r>
              <a:rPr lang="en-US" altLang="zh-CN" sz="3200" dirty="0">
                <a:solidFill>
                  <a:srgbClr val="005800"/>
                </a:solidFill>
                <a:latin typeface="仿宋_GB2312"/>
                <a:ea typeface="仿宋_GB2312"/>
                <a:cs typeface="+mn-cs"/>
              </a:rPr>
              <a:t>, AVG(Grade) </a:t>
            </a:r>
            <a:r>
              <a:rPr lang="zh-CN" altLang="zh-CN" sz="3200" dirty="0">
                <a:solidFill>
                  <a:srgbClr val="005800"/>
                </a:solidFill>
                <a:latin typeface="仿宋_GB2312"/>
                <a:ea typeface="仿宋_GB2312"/>
                <a:cs typeface="+mn-cs"/>
              </a:rPr>
              <a:t>平均成绩</a:t>
            </a:r>
            <a:endParaRPr lang="zh-CN" altLang="zh-CN" sz="3200" dirty="0">
              <a:solidFill>
                <a:srgbClr val="005800"/>
              </a:solidFill>
              <a:latin typeface="仿宋_GB2312"/>
              <a:ea typeface="仿宋_GB2312"/>
              <a:cs typeface="+mn-cs"/>
            </a:endParaRPr>
          </a:p>
          <a:p>
            <a:pPr>
              <a:lnSpc>
                <a:spcPct val="100000"/>
              </a:lnSpc>
              <a:spcBef>
                <a:spcPct val="0"/>
              </a:spcBef>
              <a:buNone/>
            </a:pPr>
            <a:r>
              <a:rPr lang="en-US" altLang="zh-CN" sz="3200" dirty="0">
                <a:solidFill>
                  <a:srgbClr val="005800"/>
                </a:solidFill>
                <a:latin typeface="仿宋_GB2312"/>
                <a:ea typeface="仿宋_GB2312"/>
                <a:cs typeface="+mn-cs"/>
              </a:rPr>
              <a:t>  FROM SC WHERE Sno IN (</a:t>
            </a:r>
            <a:endParaRPr lang="zh-CN" altLang="zh-CN" sz="3200" dirty="0">
              <a:solidFill>
                <a:srgbClr val="005800"/>
              </a:solidFill>
              <a:latin typeface="仿宋_GB2312"/>
              <a:ea typeface="仿宋_GB2312"/>
              <a:cs typeface="+mn-cs"/>
            </a:endParaRPr>
          </a:p>
          <a:p>
            <a:pPr>
              <a:lnSpc>
                <a:spcPct val="100000"/>
              </a:lnSpc>
              <a:spcBef>
                <a:spcPct val="0"/>
              </a:spcBef>
              <a:buNone/>
            </a:pPr>
            <a:r>
              <a:rPr lang="en-US" altLang="zh-CN" sz="3200" dirty="0">
                <a:solidFill>
                  <a:srgbClr val="005800"/>
                </a:solidFill>
                <a:latin typeface="仿宋_GB2312"/>
                <a:ea typeface="仿宋_GB2312"/>
                <a:cs typeface="+mn-cs"/>
              </a:rPr>
              <a:t>    SELECT Sno FROM SC JOIN Course C </a:t>
            </a:r>
            <a:endParaRPr lang="zh-CN" altLang="zh-CN" sz="3200" dirty="0">
              <a:solidFill>
                <a:srgbClr val="005800"/>
              </a:solidFill>
              <a:latin typeface="仿宋_GB2312"/>
              <a:ea typeface="仿宋_GB2312"/>
              <a:cs typeface="+mn-cs"/>
            </a:endParaRPr>
          </a:p>
          <a:p>
            <a:pPr>
              <a:lnSpc>
                <a:spcPct val="100000"/>
              </a:lnSpc>
              <a:spcBef>
                <a:spcPct val="0"/>
              </a:spcBef>
              <a:buNone/>
            </a:pPr>
            <a:r>
              <a:rPr lang="en-US" altLang="zh-CN" sz="3200" dirty="0">
                <a:solidFill>
                  <a:srgbClr val="005800"/>
                </a:solidFill>
                <a:latin typeface="仿宋_GB2312"/>
                <a:ea typeface="仿宋_GB2312"/>
                <a:cs typeface="+mn-cs"/>
              </a:rPr>
              <a:t>      ON C.Cno = SC.Cno</a:t>
            </a:r>
            <a:endParaRPr lang="zh-CN" altLang="zh-CN" sz="3200" dirty="0">
              <a:solidFill>
                <a:srgbClr val="005800"/>
              </a:solidFill>
              <a:latin typeface="仿宋_GB2312"/>
              <a:ea typeface="仿宋_GB2312"/>
              <a:cs typeface="+mn-cs"/>
            </a:endParaRPr>
          </a:p>
          <a:p>
            <a:pPr>
              <a:lnSpc>
                <a:spcPct val="100000"/>
              </a:lnSpc>
              <a:spcBef>
                <a:spcPct val="0"/>
              </a:spcBef>
              <a:buNone/>
            </a:pPr>
            <a:r>
              <a:rPr lang="en-US" altLang="zh-CN" sz="3200" dirty="0">
                <a:solidFill>
                  <a:srgbClr val="005800"/>
                </a:solidFill>
                <a:latin typeface="仿宋_GB2312"/>
                <a:ea typeface="仿宋_GB2312"/>
                <a:cs typeface="+mn-cs"/>
              </a:rPr>
              <a:t>      WHERE Cname = 'VB')</a:t>
            </a:r>
            <a:endParaRPr lang="zh-CN" altLang="zh-CN" sz="3200" dirty="0">
              <a:solidFill>
                <a:srgbClr val="005800"/>
              </a:solidFill>
              <a:latin typeface="仿宋_GB2312"/>
              <a:ea typeface="仿宋_GB2312"/>
              <a:cs typeface="+mn-cs"/>
            </a:endParaRPr>
          </a:p>
          <a:p>
            <a:pPr>
              <a:lnSpc>
                <a:spcPct val="100000"/>
              </a:lnSpc>
              <a:spcBef>
                <a:spcPct val="0"/>
              </a:spcBef>
              <a:buNone/>
            </a:pPr>
            <a:r>
              <a:rPr lang="en-US" altLang="zh-CN" sz="3200" dirty="0">
                <a:solidFill>
                  <a:srgbClr val="005800"/>
                </a:solidFill>
                <a:latin typeface="仿宋_GB2312"/>
                <a:ea typeface="仿宋_GB2312"/>
                <a:cs typeface="+mn-cs"/>
              </a:rPr>
              <a:t>  GROUP BY Sno</a:t>
            </a:r>
            <a:endParaRPr lang="zh-CN" altLang="zh-CN" sz="3200" dirty="0">
              <a:solidFill>
                <a:srgbClr val="005800"/>
              </a:solidFill>
              <a:latin typeface="仿宋_GB2312"/>
              <a:ea typeface="仿宋_GB2312"/>
              <a:cs typeface="+mn-cs"/>
            </a:endParaRPr>
          </a:p>
          <a:p>
            <a:pPr/>
            <a:endParaRPr lang="zh-CN" altLang="en-US" sz="3200" dirty="0">
              <a:latin typeface="仿宋_GB2312"/>
              <a:ea typeface="仿宋_GB2312"/>
              <a:cs typeface="+mn-cs"/>
            </a:endParaRPr>
          </a:p>
        </p:txBody>
      </p:sp>
      <p:sp>
        <p:nvSpPr>
          <p:cNvPr id="14029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4029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
        <p:nvSpPr>
          <p:cNvPr id="6" name="TextBox 5"/>
          <p:cNvSpPr txBox="1"/>
          <p:nvPr/>
        </p:nvSpPr>
        <p:spPr>
          <a:xfrm>
            <a:off x="5219700" y="5589588"/>
            <a:ext cx="3168650" cy="461962"/>
          </a:xfrm>
          <a:prstGeom prst="rect">
            <a:avLst/>
          </a:prstGeom>
          <a:noFill/>
          <a:ln w="9525">
            <a:noFill/>
          </a:ln>
        </p:spPr>
        <p:txBody>
          <a:bodyPr>
            <a:spAutoFit/>
          </a:bodyPr>
          <a:p>
            <a:pPr eaLnBrk="1" hangingPunct="1"/>
            <a:r>
              <a:rPr lang="zh-CN" altLang="en-US" sz="2400" b="1" dirty="0">
                <a:solidFill>
                  <a:srgbClr val="FF0000"/>
                </a:solidFill>
                <a:latin typeface="方正姚体" panose="02010601030101010101" pitchFamily="2" charset="-122"/>
                <a:ea typeface="方正姚体" panose="02010601030101010101" pitchFamily="2" charset="-122"/>
              </a:rPr>
              <a:t>不能用连接形式实现</a:t>
            </a:r>
            <a:endParaRPr lang="zh-CN" altLang="en-US" sz="2400" b="1" dirty="0">
              <a:solidFill>
                <a:srgbClr val="FF0000"/>
              </a:solidFill>
              <a:latin typeface="方正姚体" panose="02010601030101010101" pitchFamily="2" charset="-122"/>
              <a:ea typeface="方正姚体"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41315" name="内容占位符 2"/>
          <p:cNvSpPr>
            <a:spLocks noGrp="1"/>
          </p:cNvSpPr>
          <p:nvPr>
            <p:ph idx="1"/>
          </p:nvPr>
        </p:nvSpPr>
        <p:spPr>
          <a:ln/>
        </p:spPr>
        <p:txBody>
          <a:bodyPr vert="horz" wrap="square" lIns="91440" tIns="45720" rIns="91440" bIns="45720" anchor="t"/>
          <a:p>
            <a:pPr/>
            <a:r>
              <a:rPr lang="zh-CN" altLang="zh-CN" sz="3200" dirty="0">
                <a:latin typeface="仿宋_GB2312"/>
                <a:ea typeface="仿宋_GB2312"/>
                <a:cs typeface="+mn-cs"/>
              </a:rPr>
              <a:t>例</a:t>
            </a:r>
            <a:r>
              <a:rPr lang="en-US" altLang="zh-CN" sz="3200" dirty="0">
                <a:latin typeface="仿宋_GB2312"/>
                <a:ea typeface="仿宋_GB2312"/>
                <a:cs typeface="+mn-cs"/>
              </a:rPr>
              <a:t>6 </a:t>
            </a:r>
            <a:r>
              <a:rPr lang="zh-CN" altLang="zh-CN" sz="3200" dirty="0">
                <a:latin typeface="仿宋_GB2312"/>
                <a:ea typeface="仿宋_GB2312"/>
                <a:cs typeface="+mn-cs"/>
              </a:rPr>
              <a:t>查询选修了“</a:t>
            </a:r>
            <a:r>
              <a:rPr lang="en-US" altLang="zh-CN" sz="3200" dirty="0">
                <a:latin typeface="仿宋_GB2312"/>
                <a:ea typeface="仿宋_GB2312"/>
                <a:cs typeface="+mn-cs"/>
              </a:rPr>
              <a:t>VB</a:t>
            </a:r>
            <a:r>
              <a:rPr lang="zh-CN" altLang="zh-CN" sz="3200" dirty="0">
                <a:latin typeface="仿宋_GB2312"/>
                <a:ea typeface="仿宋_GB2312"/>
                <a:cs typeface="+mn-cs"/>
              </a:rPr>
              <a:t>”课程的学生的学号、姓名和</a:t>
            </a:r>
            <a:r>
              <a:rPr lang="en-US" altLang="zh-CN" sz="3200" dirty="0">
                <a:latin typeface="仿宋_GB2312"/>
                <a:ea typeface="仿宋_GB2312"/>
                <a:cs typeface="+mn-cs"/>
              </a:rPr>
              <a:t>VB</a:t>
            </a:r>
            <a:r>
              <a:rPr lang="zh-CN" altLang="zh-CN" sz="3200" dirty="0">
                <a:latin typeface="仿宋_GB2312"/>
                <a:ea typeface="仿宋_GB2312"/>
                <a:cs typeface="+mn-cs"/>
              </a:rPr>
              <a:t>成绩。</a:t>
            </a:r>
            <a:endParaRPr lang="zh-CN" altLang="zh-CN" sz="3200" dirty="0">
              <a:latin typeface="仿宋_GB2312"/>
              <a:ea typeface="仿宋_GB2312"/>
              <a:cs typeface="+mn-cs"/>
            </a:endParaRPr>
          </a:p>
          <a:p>
            <a:pPr>
              <a:spcBef>
                <a:spcPts val="600"/>
              </a:spcBef>
              <a:buNone/>
            </a:pPr>
            <a:r>
              <a:rPr lang="en-US" altLang="zh-CN" sz="3200" dirty="0">
                <a:solidFill>
                  <a:srgbClr val="005800"/>
                </a:solidFill>
                <a:latin typeface="仿宋_GB2312"/>
                <a:ea typeface="仿宋_GB2312"/>
                <a:cs typeface="+mn-cs"/>
              </a:rPr>
              <a:t> SELECT Student.Sno, Sname,Grade </a:t>
            </a:r>
            <a:endParaRPr lang="en-US" altLang="zh-CN" sz="3200" dirty="0">
              <a:solidFill>
                <a:srgbClr val="005800"/>
              </a:solidFill>
              <a:latin typeface="仿宋_GB2312"/>
              <a:ea typeface="仿宋_GB2312"/>
              <a:cs typeface="+mn-cs"/>
            </a:endParaRPr>
          </a:p>
          <a:p>
            <a:pPr>
              <a:spcBef>
                <a:spcPts val="600"/>
              </a:spcBef>
              <a:buNone/>
            </a:pPr>
            <a:r>
              <a:rPr lang="en-US" altLang="zh-CN" sz="3200" dirty="0">
                <a:solidFill>
                  <a:srgbClr val="005800"/>
                </a:solidFill>
                <a:latin typeface="仿宋_GB2312"/>
                <a:ea typeface="仿宋_GB2312"/>
                <a:cs typeface="+mn-cs"/>
              </a:rPr>
              <a:t>   FROM Student </a:t>
            </a:r>
            <a:endParaRPr lang="zh-CN" altLang="zh-CN" sz="3200" dirty="0">
              <a:solidFill>
                <a:srgbClr val="005800"/>
              </a:solidFill>
              <a:latin typeface="仿宋_GB2312"/>
              <a:ea typeface="仿宋_GB2312"/>
              <a:cs typeface="+mn-cs"/>
            </a:endParaRPr>
          </a:p>
          <a:p>
            <a:pPr>
              <a:spcBef>
                <a:spcPts val="600"/>
              </a:spcBef>
              <a:buNone/>
            </a:pPr>
            <a:r>
              <a:rPr lang="en-US" altLang="zh-CN" sz="3200" dirty="0">
                <a:solidFill>
                  <a:srgbClr val="005800"/>
                </a:solidFill>
                <a:latin typeface="仿宋_GB2312"/>
                <a:ea typeface="仿宋_GB2312"/>
                <a:cs typeface="+mn-cs"/>
              </a:rPr>
              <a:t>   JOIN SC ON Student.Sno = SC.Sno</a:t>
            </a:r>
            <a:endParaRPr lang="zh-CN" altLang="zh-CN" sz="3200" dirty="0">
              <a:solidFill>
                <a:srgbClr val="005800"/>
              </a:solidFill>
              <a:latin typeface="仿宋_GB2312"/>
              <a:ea typeface="仿宋_GB2312"/>
              <a:cs typeface="+mn-cs"/>
            </a:endParaRPr>
          </a:p>
          <a:p>
            <a:pPr>
              <a:spcBef>
                <a:spcPts val="600"/>
              </a:spcBef>
              <a:buNone/>
            </a:pPr>
            <a:r>
              <a:rPr lang="en-US" altLang="zh-CN" sz="3200" dirty="0">
                <a:solidFill>
                  <a:srgbClr val="005800"/>
                </a:solidFill>
                <a:latin typeface="仿宋_GB2312"/>
                <a:ea typeface="仿宋_GB2312"/>
                <a:cs typeface="+mn-cs"/>
              </a:rPr>
              <a:t>   JOIN Course ON Course.Cno = SC.Cno</a:t>
            </a:r>
            <a:endParaRPr lang="zh-CN" altLang="zh-CN" sz="3200" dirty="0">
              <a:solidFill>
                <a:srgbClr val="005800"/>
              </a:solidFill>
              <a:latin typeface="仿宋_GB2312"/>
              <a:ea typeface="仿宋_GB2312"/>
              <a:cs typeface="+mn-cs"/>
            </a:endParaRPr>
          </a:p>
          <a:p>
            <a:pPr>
              <a:spcBef>
                <a:spcPts val="600"/>
              </a:spcBef>
              <a:buNone/>
            </a:pPr>
            <a:r>
              <a:rPr lang="en-US" altLang="zh-CN" sz="3200" dirty="0">
                <a:solidFill>
                  <a:srgbClr val="005800"/>
                </a:solidFill>
                <a:latin typeface="仿宋_GB2312"/>
                <a:ea typeface="仿宋_GB2312"/>
                <a:cs typeface="+mn-cs"/>
              </a:rPr>
              <a:t>   WHERE Cname = 'VB'</a:t>
            </a:r>
            <a:endParaRPr lang="zh-CN" altLang="en-US" sz="3200" dirty="0">
              <a:solidFill>
                <a:srgbClr val="005800"/>
              </a:solidFill>
              <a:latin typeface="仿宋_GB2312"/>
              <a:ea typeface="仿宋_GB2312"/>
              <a:cs typeface="+mn-cs"/>
            </a:endParaRPr>
          </a:p>
        </p:txBody>
      </p:sp>
      <p:sp>
        <p:nvSpPr>
          <p:cNvPr id="14131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4131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
        <p:nvSpPr>
          <p:cNvPr id="6" name="TextBox 5"/>
          <p:cNvSpPr txBox="1"/>
          <p:nvPr/>
        </p:nvSpPr>
        <p:spPr>
          <a:xfrm>
            <a:off x="5292725" y="5589588"/>
            <a:ext cx="3095625" cy="461962"/>
          </a:xfrm>
          <a:prstGeom prst="rect">
            <a:avLst/>
          </a:prstGeom>
          <a:noFill/>
          <a:ln w="9525">
            <a:noFill/>
          </a:ln>
        </p:spPr>
        <p:txBody>
          <a:bodyPr>
            <a:spAutoFit/>
          </a:bodyPr>
          <a:p>
            <a:pPr eaLnBrk="1" hangingPunct="1"/>
            <a:r>
              <a:rPr lang="zh-CN" altLang="en-US" sz="2400" b="1" dirty="0">
                <a:solidFill>
                  <a:srgbClr val="FF0000"/>
                </a:solidFill>
                <a:latin typeface="方正姚体" panose="02010601030101010101" pitchFamily="2" charset="-122"/>
                <a:ea typeface="方正姚体" panose="02010601030101010101" pitchFamily="2" charset="-122"/>
              </a:rPr>
              <a:t>不能纯用子查询实现</a:t>
            </a:r>
            <a:endParaRPr lang="zh-CN" altLang="en-US" sz="2400" b="1" dirty="0">
              <a:solidFill>
                <a:srgbClr val="FF0000"/>
              </a:solidFill>
              <a:latin typeface="方正姚体" panose="02010601030101010101" pitchFamily="2" charset="-122"/>
              <a:ea typeface="方正姚体"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标题 1"/>
          <p:cNvSpPr>
            <a:spLocks noGrp="1"/>
          </p:cNvSpPr>
          <p:nvPr>
            <p:ph type="title"/>
          </p:nvPr>
        </p:nvSpPr>
        <p:spPr>
          <a:ln/>
        </p:spPr>
        <p:txBody>
          <a:bodyPr vert="horz" wrap="square" lIns="91440" tIns="45720" rIns="91440" bIns="45720" anchor="b"/>
          <a:p>
            <a:pPr>
              <a:buNone/>
            </a:pPr>
            <a:r>
              <a:rPr lang="en-US" altLang="zh-CN" dirty="0">
                <a:solidFill>
                  <a:srgbClr val="0000FF"/>
                </a:solidFill>
                <a:latin typeface="楷体_GB2312"/>
                <a:ea typeface="楷体_GB2312"/>
                <a:cs typeface="+mj-cs"/>
              </a:rPr>
              <a:t>2</a:t>
            </a:r>
            <a:r>
              <a:rPr lang="zh-CN" altLang="zh-CN" dirty="0">
                <a:solidFill>
                  <a:srgbClr val="0000FF"/>
                </a:solidFill>
                <a:latin typeface="楷体_GB2312"/>
                <a:ea typeface="楷体_GB2312"/>
                <a:cs typeface="+mj-cs"/>
              </a:rPr>
              <a:t>．使用子查询进行比较测试</a:t>
            </a:r>
            <a:endParaRPr lang="zh-CN" altLang="en-US" dirty="0">
              <a:solidFill>
                <a:srgbClr val="0000FF"/>
              </a:solidFill>
              <a:latin typeface="楷体_GB2312"/>
              <a:ea typeface="楷体_GB2312"/>
              <a:cs typeface="+mj-cs"/>
            </a:endParaRPr>
          </a:p>
        </p:txBody>
      </p:sp>
      <p:sp>
        <p:nvSpPr>
          <p:cNvPr id="142339"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通过比较运算符，将一个表达式的值与子查询返回的值进行比较。</a:t>
            </a:r>
            <a:endParaRPr lang="en-US" altLang="zh-CN" dirty="0">
              <a:latin typeface="仿宋_GB2312"/>
              <a:ea typeface="仿宋_GB2312"/>
              <a:cs typeface="+mn-cs"/>
            </a:endParaRPr>
          </a:p>
          <a:p>
            <a:pPr>
              <a:buNone/>
            </a:pPr>
            <a:r>
              <a:rPr lang="en-US" altLang="zh-CN" dirty="0">
                <a:solidFill>
                  <a:srgbClr val="FF0000"/>
                </a:solidFill>
                <a:latin typeface="仿宋_GB2312"/>
                <a:ea typeface="仿宋_GB2312"/>
                <a:cs typeface="+mn-cs"/>
              </a:rPr>
              <a:t> WHERE </a:t>
            </a:r>
            <a:r>
              <a:rPr lang="zh-CN" altLang="zh-CN" dirty="0">
                <a:solidFill>
                  <a:srgbClr val="FF0000"/>
                </a:solidFill>
                <a:latin typeface="仿宋_GB2312"/>
                <a:ea typeface="仿宋_GB2312"/>
                <a:cs typeface="+mn-cs"/>
              </a:rPr>
              <a:t>列名 比较运算符 （子查询）</a:t>
            </a:r>
            <a:endParaRPr lang="en-US" altLang="zh-CN" dirty="0">
              <a:solidFill>
                <a:srgbClr val="FF0000"/>
              </a:solidFill>
              <a:latin typeface="仿宋_GB2312"/>
              <a:ea typeface="仿宋_GB2312"/>
              <a:cs typeface="+mn-cs"/>
            </a:endParaRPr>
          </a:p>
          <a:p>
            <a:pPr/>
            <a:r>
              <a:rPr lang="zh-CN" altLang="zh-CN" dirty="0">
                <a:latin typeface="仿宋_GB2312"/>
                <a:ea typeface="仿宋_GB2312"/>
                <a:cs typeface="+mn-cs"/>
              </a:rPr>
              <a:t>要求子查询语句必须是返回</a:t>
            </a:r>
            <a:r>
              <a:rPr lang="zh-CN" altLang="zh-CN" dirty="0">
                <a:solidFill>
                  <a:srgbClr val="0000FF"/>
                </a:solidFill>
                <a:latin typeface="仿宋_GB2312"/>
                <a:ea typeface="仿宋_GB2312"/>
                <a:cs typeface="+mn-cs"/>
              </a:rPr>
              <a:t>单值</a:t>
            </a:r>
            <a:r>
              <a:rPr lang="zh-CN" altLang="zh-CN" dirty="0">
                <a:latin typeface="仿宋_GB2312"/>
                <a:ea typeface="仿宋_GB2312"/>
                <a:cs typeface="+mn-cs"/>
              </a:rPr>
              <a:t>的查询语句。</a:t>
            </a:r>
            <a:endParaRPr lang="zh-CN" altLang="en-US" dirty="0">
              <a:latin typeface="仿宋_GB2312"/>
              <a:ea typeface="仿宋_GB2312"/>
              <a:cs typeface="+mn-cs"/>
            </a:endParaRPr>
          </a:p>
        </p:txBody>
      </p:sp>
      <p:sp>
        <p:nvSpPr>
          <p:cNvPr id="14234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4234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43363" name="内容占位符 2"/>
          <p:cNvSpPr>
            <a:spLocks noGrp="1"/>
          </p:cNvSpPr>
          <p:nvPr>
            <p:ph idx="1"/>
          </p:nvPr>
        </p:nvSpPr>
        <p:spPr>
          <a:xfrm>
            <a:off x="539750" y="1412875"/>
            <a:ext cx="8027988" cy="4679950"/>
          </a:xfrm>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7 </a:t>
            </a:r>
            <a:r>
              <a:rPr lang="zh-CN" altLang="zh-CN" dirty="0">
                <a:latin typeface="仿宋_GB2312"/>
                <a:ea typeface="仿宋_GB2312"/>
                <a:cs typeface="+mn-cs"/>
              </a:rPr>
              <a:t>查询选了“</a:t>
            </a:r>
            <a:r>
              <a:rPr lang="en-US" altLang="zh-CN" dirty="0">
                <a:latin typeface="仿宋_GB2312"/>
                <a:ea typeface="仿宋_GB2312"/>
                <a:cs typeface="+mn-cs"/>
              </a:rPr>
              <a:t>C004</a:t>
            </a:r>
            <a:r>
              <a:rPr lang="zh-CN" altLang="zh-CN" dirty="0">
                <a:latin typeface="仿宋_GB2312"/>
                <a:ea typeface="仿宋_GB2312"/>
                <a:cs typeface="+mn-cs"/>
              </a:rPr>
              <a:t>”号课程且成绩高于此课程的平均成绩的学生的学号和成绩。</a:t>
            </a:r>
            <a:endParaRPr lang="en-US" altLang="zh-CN" dirty="0">
              <a:latin typeface="仿宋_GB2312"/>
              <a:ea typeface="仿宋_GB2312"/>
              <a:cs typeface="+mn-cs"/>
            </a:endParaRPr>
          </a:p>
          <a:p>
            <a:pPr lvl="1">
              <a:buNone/>
            </a:pPr>
            <a:r>
              <a:rPr lang="en-US" altLang="zh-CN" sz="3200" dirty="0">
                <a:solidFill>
                  <a:srgbClr val="005800"/>
                </a:solidFill>
                <a:latin typeface="仿宋_GB2312"/>
                <a:ea typeface="仿宋_GB2312"/>
              </a:rPr>
              <a:t>SELECT Sno , Grade FROM SC</a:t>
            </a:r>
            <a:endParaRPr lang="zh-CN" altLang="zh-CN" sz="3200" dirty="0">
              <a:solidFill>
                <a:srgbClr val="005800"/>
              </a:solidFill>
              <a:latin typeface="仿宋_GB2312"/>
              <a:ea typeface="仿宋_GB2312"/>
            </a:endParaRPr>
          </a:p>
          <a:p>
            <a:pPr lvl="1">
              <a:buNone/>
            </a:pPr>
            <a:r>
              <a:rPr lang="en-US" altLang="zh-CN" sz="3200" dirty="0">
                <a:solidFill>
                  <a:srgbClr val="005800"/>
                </a:solidFill>
                <a:latin typeface="仿宋_GB2312"/>
                <a:ea typeface="仿宋_GB2312"/>
              </a:rPr>
              <a:t>  WHERE Cno = 'C004' AND Grade </a:t>
            </a:r>
            <a:r>
              <a:rPr lang="en-US" altLang="zh-CN" sz="3200" dirty="0">
                <a:solidFill>
                  <a:srgbClr val="C00000"/>
                </a:solidFill>
                <a:latin typeface="仿宋_GB2312"/>
                <a:ea typeface="仿宋_GB2312"/>
              </a:rPr>
              <a:t>&gt;</a:t>
            </a:r>
            <a:r>
              <a:rPr lang="en-US" altLang="zh-CN" sz="3200" dirty="0">
                <a:solidFill>
                  <a:srgbClr val="005800"/>
                </a:solidFill>
                <a:latin typeface="仿宋_GB2312"/>
                <a:ea typeface="仿宋_GB2312"/>
              </a:rPr>
              <a:t> (</a:t>
            </a:r>
            <a:endParaRPr lang="zh-CN" altLang="zh-CN" sz="3200" dirty="0">
              <a:solidFill>
                <a:srgbClr val="005800"/>
              </a:solidFill>
              <a:latin typeface="仿宋_GB2312"/>
              <a:ea typeface="仿宋_GB2312"/>
            </a:endParaRPr>
          </a:p>
          <a:p>
            <a:pPr lvl="1">
              <a:buNone/>
            </a:pPr>
            <a:r>
              <a:rPr lang="en-US" altLang="zh-CN" sz="3200" dirty="0">
                <a:solidFill>
                  <a:srgbClr val="005800"/>
                </a:solidFill>
                <a:latin typeface="仿宋_GB2312"/>
                <a:ea typeface="仿宋_GB2312"/>
              </a:rPr>
              <a:t>    SELECT </a:t>
            </a:r>
            <a:r>
              <a:rPr lang="en-US" altLang="zh-CN" sz="3200" dirty="0">
                <a:solidFill>
                  <a:srgbClr val="C00000"/>
                </a:solidFill>
                <a:latin typeface="仿宋_GB2312"/>
                <a:ea typeface="仿宋_GB2312"/>
              </a:rPr>
              <a:t>AVG(Grade)</a:t>
            </a:r>
            <a:r>
              <a:rPr lang="en-US" altLang="zh-CN" sz="3200" dirty="0">
                <a:solidFill>
                  <a:srgbClr val="005800"/>
                </a:solidFill>
                <a:latin typeface="仿宋_GB2312"/>
                <a:ea typeface="仿宋_GB2312"/>
              </a:rPr>
              <a:t> FROM SC </a:t>
            </a:r>
            <a:endParaRPr lang="zh-CN" altLang="zh-CN" sz="3200" dirty="0">
              <a:solidFill>
                <a:srgbClr val="005800"/>
              </a:solidFill>
              <a:latin typeface="仿宋_GB2312"/>
              <a:ea typeface="仿宋_GB2312"/>
            </a:endParaRPr>
          </a:p>
          <a:p>
            <a:pPr lvl="1">
              <a:buNone/>
            </a:pPr>
            <a:r>
              <a:rPr lang="en-US" altLang="zh-CN" sz="3200" dirty="0">
                <a:solidFill>
                  <a:srgbClr val="005800"/>
                </a:solidFill>
                <a:latin typeface="仿宋_GB2312"/>
                <a:ea typeface="仿宋_GB2312"/>
              </a:rPr>
              <a:t>      WHERE Cno = 'C004')</a:t>
            </a:r>
            <a:endParaRPr lang="zh-CN" altLang="en-US" sz="3200" dirty="0">
              <a:solidFill>
                <a:srgbClr val="005800"/>
              </a:solidFill>
              <a:latin typeface="仿宋_GB2312"/>
              <a:ea typeface="仿宋_GB2312"/>
            </a:endParaRPr>
          </a:p>
        </p:txBody>
      </p:sp>
      <p:sp>
        <p:nvSpPr>
          <p:cNvPr id="14336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4336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44387"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8 </a:t>
            </a:r>
            <a:r>
              <a:rPr lang="zh-CN" altLang="zh-CN" dirty="0">
                <a:latin typeface="仿宋_GB2312"/>
                <a:ea typeface="仿宋_GB2312"/>
                <a:cs typeface="+mn-cs"/>
              </a:rPr>
              <a:t>查询计算机系年龄最大的学生的姓名和年龄。</a:t>
            </a:r>
            <a:endParaRPr lang="en-US" altLang="zh-CN" dirty="0">
              <a:latin typeface="仿宋_GB2312"/>
              <a:ea typeface="仿宋_GB2312"/>
              <a:cs typeface="+mn-cs"/>
            </a:endParaRPr>
          </a:p>
          <a:p>
            <a:pPr>
              <a:buNone/>
            </a:pPr>
            <a:r>
              <a:rPr lang="en-US" altLang="zh-CN" sz="3200" dirty="0">
                <a:solidFill>
                  <a:srgbClr val="005800"/>
                </a:solidFill>
                <a:latin typeface="仿宋_GB2312"/>
                <a:ea typeface="仿宋_GB2312"/>
                <a:cs typeface="+mn-cs"/>
              </a:rPr>
              <a:t>SELECT Sname, Sage FROM Student</a:t>
            </a:r>
            <a:endParaRPr lang="zh-CN" altLang="zh-CN" sz="3200" dirty="0">
              <a:solidFill>
                <a:srgbClr val="005800"/>
              </a:solidFill>
              <a:latin typeface="仿宋_GB2312"/>
              <a:ea typeface="仿宋_GB2312"/>
              <a:cs typeface="+mn-cs"/>
            </a:endParaRPr>
          </a:p>
          <a:p>
            <a:pPr>
              <a:buNone/>
            </a:pPr>
            <a:r>
              <a:rPr lang="en-US" altLang="zh-CN" sz="3200" dirty="0">
                <a:solidFill>
                  <a:srgbClr val="005800"/>
                </a:solidFill>
                <a:latin typeface="仿宋_GB2312"/>
                <a:ea typeface="仿宋_GB2312"/>
                <a:cs typeface="+mn-cs"/>
              </a:rPr>
              <a:t>  WHERE Sdept = '</a:t>
            </a:r>
            <a:r>
              <a:rPr lang="zh-CN" altLang="zh-CN" sz="3200" dirty="0">
                <a:solidFill>
                  <a:srgbClr val="005800"/>
                </a:solidFill>
                <a:latin typeface="仿宋_GB2312"/>
                <a:ea typeface="仿宋_GB2312"/>
                <a:cs typeface="+mn-cs"/>
              </a:rPr>
              <a:t>计算机系</a:t>
            </a:r>
            <a:r>
              <a:rPr lang="en-US" altLang="zh-CN" sz="3200" dirty="0">
                <a:solidFill>
                  <a:srgbClr val="005800"/>
                </a:solidFill>
                <a:latin typeface="仿宋_GB2312"/>
                <a:ea typeface="仿宋_GB2312"/>
                <a:cs typeface="+mn-cs"/>
              </a:rPr>
              <a:t>'</a:t>
            </a:r>
            <a:endParaRPr lang="zh-CN" altLang="zh-CN" sz="3200" dirty="0">
              <a:solidFill>
                <a:srgbClr val="005800"/>
              </a:solidFill>
              <a:latin typeface="仿宋_GB2312"/>
              <a:ea typeface="仿宋_GB2312"/>
              <a:cs typeface="+mn-cs"/>
            </a:endParaRPr>
          </a:p>
          <a:p>
            <a:pPr>
              <a:buNone/>
            </a:pPr>
            <a:r>
              <a:rPr lang="en-US" altLang="zh-CN" sz="3200" dirty="0">
                <a:solidFill>
                  <a:srgbClr val="005800"/>
                </a:solidFill>
                <a:latin typeface="仿宋_GB2312"/>
                <a:ea typeface="仿宋_GB2312"/>
                <a:cs typeface="+mn-cs"/>
              </a:rPr>
              <a:t>    AND Sage </a:t>
            </a:r>
            <a:r>
              <a:rPr lang="en-US" altLang="zh-CN" sz="3200" dirty="0">
                <a:solidFill>
                  <a:srgbClr val="C00000"/>
                </a:solidFill>
                <a:latin typeface="仿宋_GB2312"/>
                <a:ea typeface="仿宋_GB2312"/>
                <a:cs typeface="+mn-cs"/>
              </a:rPr>
              <a:t>=</a:t>
            </a:r>
            <a:r>
              <a:rPr lang="en-US" altLang="zh-CN" sz="3200" dirty="0">
                <a:solidFill>
                  <a:srgbClr val="005800"/>
                </a:solidFill>
                <a:latin typeface="仿宋_GB2312"/>
                <a:ea typeface="仿宋_GB2312"/>
                <a:cs typeface="+mn-cs"/>
              </a:rPr>
              <a:t> (</a:t>
            </a:r>
            <a:endParaRPr lang="zh-CN" altLang="zh-CN" sz="3200" dirty="0">
              <a:solidFill>
                <a:srgbClr val="005800"/>
              </a:solidFill>
              <a:latin typeface="仿宋_GB2312"/>
              <a:ea typeface="仿宋_GB2312"/>
              <a:cs typeface="+mn-cs"/>
            </a:endParaRPr>
          </a:p>
          <a:p>
            <a:pPr>
              <a:buNone/>
            </a:pPr>
            <a:r>
              <a:rPr lang="en-US" altLang="zh-CN" sz="3200" dirty="0">
                <a:solidFill>
                  <a:srgbClr val="005800"/>
                </a:solidFill>
                <a:latin typeface="仿宋_GB2312"/>
                <a:ea typeface="仿宋_GB2312"/>
                <a:cs typeface="+mn-cs"/>
              </a:rPr>
              <a:t>      SELECT </a:t>
            </a:r>
            <a:r>
              <a:rPr lang="en-US" altLang="zh-CN" sz="3200" dirty="0">
                <a:solidFill>
                  <a:srgbClr val="C00000"/>
                </a:solidFill>
                <a:latin typeface="仿宋_GB2312"/>
                <a:ea typeface="仿宋_GB2312"/>
                <a:cs typeface="+mn-cs"/>
              </a:rPr>
              <a:t>MAX(Sage)</a:t>
            </a:r>
            <a:r>
              <a:rPr lang="en-US" altLang="zh-CN" sz="3200" dirty="0">
                <a:solidFill>
                  <a:srgbClr val="005800"/>
                </a:solidFill>
                <a:latin typeface="仿宋_GB2312"/>
                <a:ea typeface="仿宋_GB2312"/>
                <a:cs typeface="+mn-cs"/>
              </a:rPr>
              <a:t> FROM Student </a:t>
            </a:r>
            <a:endParaRPr lang="zh-CN" altLang="zh-CN" sz="3200" dirty="0">
              <a:solidFill>
                <a:srgbClr val="005800"/>
              </a:solidFill>
              <a:latin typeface="仿宋_GB2312"/>
              <a:ea typeface="仿宋_GB2312"/>
              <a:cs typeface="+mn-cs"/>
            </a:endParaRPr>
          </a:p>
          <a:p>
            <a:pPr>
              <a:buNone/>
            </a:pPr>
            <a:r>
              <a:rPr lang="en-US" altLang="zh-CN" sz="3200" dirty="0">
                <a:solidFill>
                  <a:srgbClr val="005800"/>
                </a:solidFill>
                <a:latin typeface="仿宋_GB2312"/>
                <a:ea typeface="仿宋_GB2312"/>
                <a:cs typeface="+mn-cs"/>
              </a:rPr>
              <a:t>        WHERE Sdept = '</a:t>
            </a:r>
            <a:r>
              <a:rPr lang="zh-CN" altLang="zh-CN" sz="3200" dirty="0">
                <a:solidFill>
                  <a:srgbClr val="005800"/>
                </a:solidFill>
                <a:latin typeface="仿宋_GB2312"/>
                <a:ea typeface="仿宋_GB2312"/>
                <a:cs typeface="+mn-cs"/>
              </a:rPr>
              <a:t>计算机系</a:t>
            </a:r>
            <a:r>
              <a:rPr lang="en-US" altLang="zh-CN" sz="3200" dirty="0">
                <a:solidFill>
                  <a:srgbClr val="005800"/>
                </a:solidFill>
                <a:latin typeface="仿宋_GB2312"/>
                <a:ea typeface="仿宋_GB2312"/>
                <a:cs typeface="+mn-cs"/>
              </a:rPr>
              <a:t>')</a:t>
            </a:r>
            <a:endParaRPr lang="zh-CN" altLang="en-US" dirty="0">
              <a:solidFill>
                <a:srgbClr val="005800"/>
              </a:solidFill>
              <a:latin typeface="仿宋_GB2312"/>
              <a:ea typeface="仿宋_GB2312"/>
              <a:cs typeface="+mn-cs"/>
            </a:endParaRPr>
          </a:p>
        </p:txBody>
      </p:sp>
      <p:sp>
        <p:nvSpPr>
          <p:cNvPr id="14438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4438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指定列别名</a:t>
            </a:r>
            <a:endParaRPr lang="zh-CN" altLang="en-US" dirty="0">
              <a:solidFill>
                <a:srgbClr val="0000FF"/>
              </a:solidFill>
              <a:latin typeface="楷体_GB2312"/>
              <a:ea typeface="楷体_GB2312"/>
              <a:cs typeface="+mj-cs"/>
            </a:endParaRPr>
          </a:p>
        </p:txBody>
      </p:sp>
      <p:sp>
        <p:nvSpPr>
          <p:cNvPr id="25603" name="内容占位符 2"/>
          <p:cNvSpPr>
            <a:spLocks noGrp="1"/>
          </p:cNvSpPr>
          <p:nvPr>
            <p:ph idx="1"/>
          </p:nvPr>
        </p:nvSpPr>
        <p:spPr>
          <a:ln/>
        </p:spPr>
        <p:txBody>
          <a:bodyPr vert="horz" wrap="square" lIns="91440" tIns="45720" rIns="91440" bIns="45720" anchor="t"/>
          <a:p>
            <a:pPr>
              <a:buNone/>
            </a:pPr>
            <a:r>
              <a:rPr lang="en-US" altLang="zh-CN" dirty="0">
                <a:solidFill>
                  <a:srgbClr val="FF0000"/>
                </a:solidFill>
                <a:latin typeface="仿宋_GB2312"/>
                <a:ea typeface="仿宋_GB2312"/>
                <a:cs typeface="+mn-cs"/>
              </a:rPr>
              <a:t> [ </a:t>
            </a:r>
            <a:r>
              <a:rPr lang="zh-CN" altLang="zh-CN" dirty="0">
                <a:solidFill>
                  <a:srgbClr val="FF0000"/>
                </a:solidFill>
                <a:latin typeface="仿宋_GB2312"/>
                <a:ea typeface="仿宋_GB2312"/>
                <a:cs typeface="+mn-cs"/>
              </a:rPr>
              <a:t>列名</a:t>
            </a:r>
            <a:r>
              <a:rPr lang="en-US" altLang="zh-CN" dirty="0">
                <a:solidFill>
                  <a:srgbClr val="FF0000"/>
                </a:solidFill>
                <a:latin typeface="仿宋_GB2312"/>
                <a:ea typeface="仿宋_GB2312"/>
                <a:cs typeface="+mn-cs"/>
              </a:rPr>
              <a:t> | </a:t>
            </a:r>
            <a:r>
              <a:rPr lang="zh-CN" altLang="zh-CN" dirty="0">
                <a:solidFill>
                  <a:srgbClr val="FF0000"/>
                </a:solidFill>
                <a:latin typeface="仿宋_GB2312"/>
                <a:ea typeface="仿宋_GB2312"/>
                <a:cs typeface="+mn-cs"/>
              </a:rPr>
              <a:t>表达式</a:t>
            </a:r>
            <a:r>
              <a:rPr lang="en-US" altLang="zh-CN" dirty="0">
                <a:solidFill>
                  <a:srgbClr val="FF0000"/>
                </a:solidFill>
                <a:latin typeface="仿宋_GB2312"/>
                <a:ea typeface="仿宋_GB2312"/>
                <a:cs typeface="+mn-cs"/>
              </a:rPr>
              <a:t> ] [ AS ] </a:t>
            </a:r>
            <a:r>
              <a:rPr lang="zh-CN" altLang="zh-CN" dirty="0">
                <a:solidFill>
                  <a:srgbClr val="FF0000"/>
                </a:solidFill>
                <a:latin typeface="仿宋_GB2312"/>
                <a:ea typeface="仿宋_GB2312"/>
                <a:cs typeface="+mn-cs"/>
              </a:rPr>
              <a:t>列别名</a:t>
            </a:r>
            <a:endParaRPr lang="zh-CN" altLang="zh-CN" dirty="0">
              <a:solidFill>
                <a:srgbClr val="FF0000"/>
              </a:solidFill>
              <a:latin typeface="仿宋_GB2312"/>
              <a:ea typeface="仿宋_GB2312"/>
              <a:cs typeface="+mn-cs"/>
            </a:endParaRPr>
          </a:p>
          <a:p>
            <a:pPr/>
            <a:r>
              <a:rPr lang="zh-CN" altLang="zh-CN" dirty="0">
                <a:latin typeface="仿宋_GB2312"/>
                <a:ea typeface="仿宋_GB2312"/>
                <a:cs typeface="+mn-cs"/>
              </a:rPr>
              <a:t>或</a:t>
            </a:r>
            <a:endParaRPr lang="zh-CN" altLang="zh-CN" dirty="0">
              <a:latin typeface="仿宋_GB2312"/>
              <a:ea typeface="仿宋_GB2312"/>
              <a:cs typeface="+mn-cs"/>
            </a:endParaRPr>
          </a:p>
          <a:p>
            <a:pPr>
              <a:buNone/>
            </a:pPr>
            <a:r>
              <a:rPr lang="en-US" altLang="zh-CN" dirty="0">
                <a:solidFill>
                  <a:srgbClr val="FF0000"/>
                </a:solidFill>
                <a:latin typeface="仿宋_GB2312"/>
                <a:ea typeface="仿宋_GB2312"/>
                <a:cs typeface="+mn-cs"/>
              </a:rPr>
              <a:t>  </a:t>
            </a:r>
            <a:r>
              <a:rPr lang="zh-CN" altLang="zh-CN" dirty="0">
                <a:solidFill>
                  <a:srgbClr val="FF0000"/>
                </a:solidFill>
                <a:latin typeface="仿宋_GB2312"/>
                <a:ea typeface="仿宋_GB2312"/>
                <a:cs typeface="+mn-cs"/>
              </a:rPr>
              <a:t>列别名 ＝</a:t>
            </a:r>
            <a:r>
              <a:rPr lang="en-US" altLang="zh-CN" dirty="0">
                <a:solidFill>
                  <a:srgbClr val="FF0000"/>
                </a:solidFill>
                <a:latin typeface="仿宋_GB2312"/>
                <a:ea typeface="仿宋_GB2312"/>
                <a:cs typeface="+mn-cs"/>
              </a:rPr>
              <a:t> [ </a:t>
            </a:r>
            <a:r>
              <a:rPr lang="zh-CN" altLang="zh-CN" dirty="0">
                <a:solidFill>
                  <a:srgbClr val="FF0000"/>
                </a:solidFill>
                <a:latin typeface="仿宋_GB2312"/>
                <a:ea typeface="仿宋_GB2312"/>
                <a:cs typeface="+mn-cs"/>
              </a:rPr>
              <a:t>列名</a:t>
            </a:r>
            <a:r>
              <a:rPr lang="en-US" altLang="zh-CN" dirty="0">
                <a:solidFill>
                  <a:srgbClr val="FF0000"/>
                </a:solidFill>
                <a:latin typeface="仿宋_GB2312"/>
                <a:ea typeface="仿宋_GB2312"/>
                <a:cs typeface="+mn-cs"/>
              </a:rPr>
              <a:t> | </a:t>
            </a:r>
            <a:r>
              <a:rPr lang="zh-CN" altLang="zh-CN" dirty="0">
                <a:solidFill>
                  <a:srgbClr val="FF0000"/>
                </a:solidFill>
                <a:latin typeface="仿宋_GB2312"/>
                <a:ea typeface="仿宋_GB2312"/>
                <a:cs typeface="+mn-cs"/>
              </a:rPr>
              <a:t>表达式</a:t>
            </a:r>
            <a:r>
              <a:rPr lang="en-US" altLang="zh-CN" dirty="0">
                <a:solidFill>
                  <a:srgbClr val="FF0000"/>
                </a:solidFill>
                <a:latin typeface="仿宋_GB2312"/>
                <a:ea typeface="仿宋_GB2312"/>
                <a:cs typeface="+mn-cs"/>
              </a:rPr>
              <a:t> ]</a:t>
            </a:r>
            <a:endParaRPr lang="zh-CN" altLang="zh-CN" dirty="0">
              <a:solidFill>
                <a:srgbClr val="FF0000"/>
              </a:solidFill>
              <a:latin typeface="仿宋_GB2312"/>
              <a:ea typeface="仿宋_GB2312"/>
              <a:cs typeface="+mn-cs"/>
            </a:endParaRPr>
          </a:p>
          <a:p>
            <a:pPr/>
            <a:r>
              <a:rPr lang="zh-CN" altLang="zh-CN" dirty="0">
                <a:latin typeface="仿宋_GB2312"/>
                <a:ea typeface="仿宋_GB2312"/>
                <a:cs typeface="+mn-cs"/>
              </a:rPr>
              <a:t>例</a:t>
            </a:r>
            <a:r>
              <a:rPr lang="zh-CN" altLang="en-US" dirty="0">
                <a:latin typeface="仿宋_GB2312"/>
                <a:ea typeface="仿宋_GB2312"/>
                <a:cs typeface="+mn-cs"/>
              </a:rPr>
              <a:t>：</a:t>
            </a:r>
            <a:endParaRPr lang="en-US" altLang="zh-CN" dirty="0">
              <a:latin typeface="仿宋_GB2312"/>
              <a:ea typeface="仿宋_GB2312"/>
              <a:cs typeface="+mn-cs"/>
            </a:endParaRPr>
          </a:p>
          <a:p>
            <a:pPr>
              <a:buNone/>
            </a:pPr>
            <a:r>
              <a:rPr lang="en-US" altLang="zh-CN" dirty="0">
                <a:latin typeface="仿宋_GB2312"/>
                <a:ea typeface="仿宋_GB2312"/>
                <a:cs typeface="+mn-cs"/>
              </a:rPr>
              <a:t>SELECT Sname </a:t>
            </a:r>
            <a:r>
              <a:rPr lang="zh-CN" altLang="zh-CN" dirty="0">
                <a:latin typeface="仿宋_GB2312"/>
                <a:ea typeface="仿宋_GB2312"/>
                <a:cs typeface="+mn-cs"/>
              </a:rPr>
              <a:t>姓名</a:t>
            </a:r>
            <a:r>
              <a:rPr lang="en-US" altLang="zh-CN" dirty="0">
                <a:latin typeface="仿宋_GB2312"/>
                <a:ea typeface="仿宋_GB2312"/>
                <a:cs typeface="+mn-cs"/>
              </a:rPr>
              <a:t>, 2014-Sage </a:t>
            </a:r>
            <a:r>
              <a:rPr lang="zh-CN" altLang="zh-CN" dirty="0">
                <a:solidFill>
                  <a:srgbClr val="0000FF"/>
                </a:solidFill>
                <a:latin typeface="仿宋_GB2312"/>
                <a:ea typeface="仿宋_GB2312"/>
                <a:cs typeface="+mn-cs"/>
              </a:rPr>
              <a:t>年份</a:t>
            </a:r>
            <a:r>
              <a:rPr lang="zh-CN" altLang="zh-CN" dirty="0">
                <a:latin typeface="仿宋_GB2312"/>
                <a:ea typeface="仿宋_GB2312"/>
                <a:cs typeface="+mn-cs"/>
              </a:rPr>
              <a:t> </a:t>
            </a:r>
            <a:endParaRPr lang="zh-CN" altLang="zh-CN" dirty="0">
              <a:latin typeface="仿宋_GB2312"/>
              <a:ea typeface="仿宋_GB2312"/>
              <a:cs typeface="+mn-cs"/>
            </a:endParaRPr>
          </a:p>
          <a:p>
            <a:pPr>
              <a:buNone/>
            </a:pPr>
            <a:r>
              <a:rPr lang="en-US" altLang="zh-CN" dirty="0">
                <a:latin typeface="仿宋_GB2312"/>
                <a:ea typeface="仿宋_GB2312"/>
                <a:cs typeface="+mn-cs"/>
              </a:rPr>
              <a:t>  FROM Student</a:t>
            </a:r>
            <a:endParaRPr lang="zh-CN" altLang="en-US" dirty="0">
              <a:latin typeface="仿宋_GB2312"/>
              <a:ea typeface="仿宋_GB2312"/>
              <a:cs typeface="+mn-cs"/>
            </a:endParaRPr>
          </a:p>
        </p:txBody>
      </p:sp>
      <p:sp>
        <p:nvSpPr>
          <p:cNvPr id="2560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560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45411" name="内容占位符 2"/>
          <p:cNvSpPr>
            <a:spLocks noGrp="1"/>
          </p:cNvSpPr>
          <p:nvPr>
            <p:ph idx="1"/>
          </p:nvPr>
        </p:nvSpPr>
        <p:spPr>
          <a:ln/>
        </p:spPr>
        <p:txBody>
          <a:bodyPr vert="horz" wrap="square" lIns="91440" tIns="45720" rIns="91440" bIns="45720" anchor="t"/>
          <a:p>
            <a:pPr>
              <a:lnSpc>
                <a:spcPct val="100000"/>
              </a:lnSpc>
              <a:spcBef>
                <a:spcPts val="600"/>
              </a:spcBef>
            </a:pPr>
            <a:r>
              <a:rPr lang="zh-CN" altLang="zh-CN" dirty="0">
                <a:latin typeface="仿宋_GB2312"/>
                <a:ea typeface="仿宋_GB2312"/>
                <a:cs typeface="+mn-cs"/>
              </a:rPr>
              <a:t>例</a:t>
            </a:r>
            <a:r>
              <a:rPr lang="en-US" altLang="zh-CN" dirty="0">
                <a:latin typeface="仿宋_GB2312"/>
                <a:ea typeface="仿宋_GB2312"/>
                <a:cs typeface="+mn-cs"/>
              </a:rPr>
              <a:t>9 </a:t>
            </a:r>
            <a:r>
              <a:rPr lang="zh-CN" altLang="zh-CN" dirty="0">
                <a:latin typeface="仿宋_GB2312"/>
                <a:ea typeface="仿宋_GB2312"/>
                <a:cs typeface="+mn-cs"/>
              </a:rPr>
              <a:t>查询考试平均成绩高于全体学生的总平均成绩的学生的学号和平均成绩。</a:t>
            </a:r>
            <a:endParaRPr lang="zh-CN" altLang="zh-CN" dirty="0">
              <a:latin typeface="仿宋_GB2312"/>
              <a:ea typeface="仿宋_GB2312"/>
              <a:cs typeface="+mn-cs"/>
            </a:endParaRPr>
          </a:p>
          <a:p>
            <a:pPr lvl="1">
              <a:lnSpc>
                <a:spcPct val="100000"/>
              </a:lnSpc>
              <a:spcBef>
                <a:spcPts val="600"/>
              </a:spcBef>
              <a:buNone/>
            </a:pPr>
            <a:r>
              <a:rPr lang="en-US" altLang="zh-CN" sz="3200" dirty="0">
                <a:solidFill>
                  <a:srgbClr val="005800"/>
                </a:solidFill>
                <a:latin typeface="仿宋_GB2312"/>
                <a:ea typeface="仿宋_GB2312"/>
              </a:rPr>
              <a:t>SELECT Sno, AVG(Grade) </a:t>
            </a:r>
            <a:r>
              <a:rPr lang="zh-CN" altLang="zh-CN" sz="3200" dirty="0">
                <a:solidFill>
                  <a:srgbClr val="005800"/>
                </a:solidFill>
                <a:latin typeface="仿宋_GB2312"/>
                <a:ea typeface="仿宋_GB2312"/>
              </a:rPr>
              <a:t>平均成绩</a:t>
            </a:r>
            <a:endParaRPr lang="zh-CN" altLang="zh-CN" sz="3200" dirty="0">
              <a:solidFill>
                <a:srgbClr val="005800"/>
              </a:solidFill>
              <a:latin typeface="仿宋_GB2312"/>
              <a:ea typeface="仿宋_GB2312"/>
            </a:endParaRPr>
          </a:p>
          <a:p>
            <a:pPr lvl="1">
              <a:lnSpc>
                <a:spcPct val="100000"/>
              </a:lnSpc>
              <a:spcBef>
                <a:spcPts val="600"/>
              </a:spcBef>
              <a:buNone/>
            </a:pPr>
            <a:r>
              <a:rPr lang="en-US" altLang="zh-CN" sz="3200" dirty="0">
                <a:solidFill>
                  <a:srgbClr val="005800"/>
                </a:solidFill>
                <a:latin typeface="仿宋_GB2312"/>
                <a:ea typeface="仿宋_GB2312"/>
              </a:rPr>
              <a:t>  FROM SC </a:t>
            </a:r>
            <a:endParaRPr lang="zh-CN" altLang="zh-CN" sz="3200" dirty="0">
              <a:solidFill>
                <a:srgbClr val="005800"/>
              </a:solidFill>
              <a:latin typeface="仿宋_GB2312"/>
              <a:ea typeface="仿宋_GB2312"/>
            </a:endParaRPr>
          </a:p>
          <a:p>
            <a:pPr lvl="1">
              <a:lnSpc>
                <a:spcPct val="100000"/>
              </a:lnSpc>
              <a:spcBef>
                <a:spcPts val="600"/>
              </a:spcBef>
              <a:buNone/>
            </a:pPr>
            <a:r>
              <a:rPr lang="en-US" altLang="zh-CN" sz="3200" dirty="0">
                <a:solidFill>
                  <a:srgbClr val="005800"/>
                </a:solidFill>
                <a:latin typeface="仿宋_GB2312"/>
                <a:ea typeface="仿宋_GB2312"/>
              </a:rPr>
              <a:t>  GROUP BY Sno</a:t>
            </a:r>
            <a:endParaRPr lang="zh-CN" altLang="zh-CN" sz="3200" dirty="0">
              <a:solidFill>
                <a:srgbClr val="005800"/>
              </a:solidFill>
              <a:latin typeface="仿宋_GB2312"/>
              <a:ea typeface="仿宋_GB2312"/>
            </a:endParaRPr>
          </a:p>
          <a:p>
            <a:pPr lvl="1">
              <a:lnSpc>
                <a:spcPct val="100000"/>
              </a:lnSpc>
              <a:spcBef>
                <a:spcPts val="600"/>
              </a:spcBef>
              <a:buNone/>
            </a:pPr>
            <a:r>
              <a:rPr lang="en-US" altLang="zh-CN" sz="3200" dirty="0">
                <a:solidFill>
                  <a:srgbClr val="005800"/>
                </a:solidFill>
                <a:latin typeface="仿宋_GB2312"/>
                <a:ea typeface="仿宋_GB2312"/>
              </a:rPr>
              <a:t>  HAVING AVG(Grade) </a:t>
            </a:r>
            <a:r>
              <a:rPr lang="en-US" altLang="zh-CN" sz="3200" dirty="0">
                <a:solidFill>
                  <a:srgbClr val="C00000"/>
                </a:solidFill>
                <a:latin typeface="仿宋_GB2312"/>
                <a:ea typeface="仿宋_GB2312"/>
              </a:rPr>
              <a:t>&gt;</a:t>
            </a:r>
            <a:r>
              <a:rPr lang="en-US" altLang="zh-CN" sz="3200" dirty="0">
                <a:solidFill>
                  <a:srgbClr val="005800"/>
                </a:solidFill>
                <a:latin typeface="仿宋_GB2312"/>
                <a:ea typeface="仿宋_GB2312"/>
              </a:rPr>
              <a:t> (</a:t>
            </a:r>
            <a:endParaRPr lang="zh-CN" altLang="zh-CN" sz="3200" dirty="0">
              <a:solidFill>
                <a:srgbClr val="005800"/>
              </a:solidFill>
              <a:latin typeface="仿宋_GB2312"/>
              <a:ea typeface="仿宋_GB2312"/>
            </a:endParaRPr>
          </a:p>
          <a:p>
            <a:pPr lvl="1">
              <a:lnSpc>
                <a:spcPct val="100000"/>
              </a:lnSpc>
              <a:spcBef>
                <a:spcPts val="600"/>
              </a:spcBef>
              <a:buNone/>
            </a:pPr>
            <a:r>
              <a:rPr lang="en-US" altLang="zh-CN" sz="3200" dirty="0">
                <a:solidFill>
                  <a:srgbClr val="005800"/>
                </a:solidFill>
                <a:latin typeface="仿宋_GB2312"/>
                <a:ea typeface="仿宋_GB2312"/>
              </a:rPr>
              <a:t>    SELECT </a:t>
            </a:r>
            <a:r>
              <a:rPr lang="en-US" altLang="zh-CN" sz="3200" dirty="0">
                <a:solidFill>
                  <a:srgbClr val="C00000"/>
                </a:solidFill>
                <a:latin typeface="仿宋_GB2312"/>
                <a:ea typeface="仿宋_GB2312"/>
              </a:rPr>
              <a:t>AVG(Grade)</a:t>
            </a:r>
            <a:r>
              <a:rPr lang="en-US" altLang="zh-CN" sz="3200" dirty="0">
                <a:solidFill>
                  <a:srgbClr val="005800"/>
                </a:solidFill>
                <a:latin typeface="仿宋_GB2312"/>
                <a:ea typeface="仿宋_GB2312"/>
              </a:rPr>
              <a:t> FROM SC)</a:t>
            </a:r>
            <a:endParaRPr lang="zh-CN" altLang="en-US" dirty="0">
              <a:solidFill>
                <a:srgbClr val="005800"/>
              </a:solidFill>
              <a:latin typeface="仿宋_GB2312"/>
              <a:ea typeface="仿宋_GB2312"/>
            </a:endParaRPr>
          </a:p>
        </p:txBody>
      </p:sp>
      <p:sp>
        <p:nvSpPr>
          <p:cNvPr id="14541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4541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46435" name="内容占位符 2"/>
          <p:cNvSpPr>
            <a:spLocks noGrp="1"/>
          </p:cNvSpPr>
          <p:nvPr>
            <p:ph idx="1"/>
          </p:nvPr>
        </p:nvSpPr>
        <p:spPr>
          <a:ln/>
        </p:spPr>
        <p:txBody>
          <a:bodyPr vert="horz" wrap="square" lIns="91440" tIns="45720" rIns="91440" bIns="45720" anchor="t"/>
          <a:p>
            <a:pPr/>
            <a:r>
              <a:rPr lang="zh-CN" altLang="zh-CN" sz="3200" dirty="0">
                <a:latin typeface="仿宋_GB2312"/>
                <a:ea typeface="仿宋_GB2312"/>
                <a:cs typeface="+mn-cs"/>
              </a:rPr>
              <a:t>例</a:t>
            </a:r>
            <a:r>
              <a:rPr lang="en-US" altLang="zh-CN" sz="3200" dirty="0">
                <a:latin typeface="仿宋_GB2312"/>
                <a:ea typeface="仿宋_GB2312"/>
                <a:cs typeface="+mn-cs"/>
              </a:rPr>
              <a:t>10 </a:t>
            </a:r>
            <a:r>
              <a:rPr lang="zh-CN" altLang="zh-CN" sz="3200" dirty="0">
                <a:latin typeface="仿宋_GB2312"/>
                <a:ea typeface="仿宋_GB2312"/>
                <a:cs typeface="+mn-cs"/>
              </a:rPr>
              <a:t>查询没有选“</a:t>
            </a:r>
            <a:r>
              <a:rPr lang="en-US" altLang="zh-CN" sz="3200" dirty="0">
                <a:latin typeface="仿宋_GB2312"/>
                <a:ea typeface="仿宋_GB2312"/>
                <a:cs typeface="+mn-cs"/>
              </a:rPr>
              <a:t>C001</a:t>
            </a:r>
            <a:r>
              <a:rPr lang="zh-CN" altLang="zh-CN" sz="3200" dirty="0">
                <a:latin typeface="仿宋_GB2312"/>
                <a:ea typeface="仿宋_GB2312"/>
                <a:cs typeface="+mn-cs"/>
              </a:rPr>
              <a:t>”课程的学生姓名和所在系。</a:t>
            </a:r>
            <a:endParaRPr lang="en-US" altLang="zh-CN" sz="3200" dirty="0">
              <a:latin typeface="仿宋_GB2312"/>
              <a:ea typeface="仿宋_GB2312"/>
              <a:cs typeface="+mn-cs"/>
            </a:endParaRPr>
          </a:p>
          <a:p>
            <a:pPr>
              <a:buNone/>
            </a:pPr>
            <a:r>
              <a:rPr lang="en-US" altLang="zh-CN" sz="3200" dirty="0">
                <a:solidFill>
                  <a:srgbClr val="005800"/>
                </a:solidFill>
                <a:latin typeface="仿宋_GB2312"/>
                <a:ea typeface="仿宋_GB2312"/>
                <a:cs typeface="+mn-cs"/>
              </a:rPr>
              <a:t>SELECT Sname, Sdept FROM Student  </a:t>
            </a:r>
            <a:endParaRPr lang="zh-CN" altLang="zh-CN" sz="3200" dirty="0">
              <a:solidFill>
                <a:srgbClr val="005800"/>
              </a:solidFill>
              <a:latin typeface="仿宋_GB2312"/>
              <a:ea typeface="仿宋_GB2312"/>
              <a:cs typeface="+mn-cs"/>
            </a:endParaRPr>
          </a:p>
          <a:p>
            <a:pPr>
              <a:buNone/>
            </a:pPr>
            <a:r>
              <a:rPr lang="en-US" altLang="zh-CN" sz="3200" dirty="0">
                <a:solidFill>
                  <a:srgbClr val="005800"/>
                </a:solidFill>
                <a:latin typeface="仿宋_GB2312"/>
                <a:ea typeface="仿宋_GB2312"/>
                <a:cs typeface="+mn-cs"/>
              </a:rPr>
              <a:t>  WHERE Sno </a:t>
            </a:r>
            <a:r>
              <a:rPr lang="en-US" altLang="zh-CN" sz="3200" dirty="0">
                <a:solidFill>
                  <a:srgbClr val="C00000"/>
                </a:solidFill>
                <a:latin typeface="仿宋_GB2312"/>
                <a:ea typeface="仿宋_GB2312"/>
                <a:cs typeface="+mn-cs"/>
              </a:rPr>
              <a:t>NOT IN </a:t>
            </a:r>
            <a:r>
              <a:rPr lang="en-US" altLang="zh-CN" sz="3200" dirty="0">
                <a:solidFill>
                  <a:srgbClr val="005800"/>
                </a:solidFill>
                <a:latin typeface="仿宋_GB2312"/>
                <a:ea typeface="仿宋_GB2312"/>
                <a:cs typeface="+mn-cs"/>
              </a:rPr>
              <a:t>(</a:t>
            </a:r>
            <a:endParaRPr lang="zh-CN" altLang="zh-CN" sz="3200" dirty="0">
              <a:solidFill>
                <a:srgbClr val="005800"/>
              </a:solidFill>
              <a:latin typeface="仿宋_GB2312"/>
              <a:ea typeface="仿宋_GB2312"/>
              <a:cs typeface="+mn-cs"/>
            </a:endParaRPr>
          </a:p>
          <a:p>
            <a:pPr>
              <a:buNone/>
            </a:pPr>
            <a:r>
              <a:rPr lang="en-US" altLang="zh-CN" sz="3200" dirty="0">
                <a:solidFill>
                  <a:srgbClr val="005800"/>
                </a:solidFill>
                <a:latin typeface="仿宋_GB2312"/>
                <a:ea typeface="仿宋_GB2312"/>
                <a:cs typeface="+mn-cs"/>
              </a:rPr>
              <a:t>    SELECT Sno FROM SC   </a:t>
            </a:r>
            <a:endParaRPr lang="zh-CN" altLang="zh-CN" sz="3200" dirty="0">
              <a:solidFill>
                <a:srgbClr val="005800"/>
              </a:solidFill>
              <a:latin typeface="仿宋_GB2312"/>
              <a:ea typeface="仿宋_GB2312"/>
              <a:cs typeface="+mn-cs"/>
            </a:endParaRPr>
          </a:p>
          <a:p>
            <a:pPr>
              <a:buNone/>
            </a:pPr>
            <a:r>
              <a:rPr lang="en-US" altLang="zh-CN" sz="3200" dirty="0">
                <a:solidFill>
                  <a:srgbClr val="005800"/>
                </a:solidFill>
                <a:latin typeface="仿宋_GB2312"/>
                <a:ea typeface="仿宋_GB2312"/>
                <a:cs typeface="+mn-cs"/>
              </a:rPr>
              <a:t>       WHERE Cno = 'C001' )</a:t>
            </a:r>
            <a:endParaRPr lang="en-US" altLang="zh-CN" sz="3200" dirty="0">
              <a:solidFill>
                <a:srgbClr val="005800"/>
              </a:solidFill>
              <a:latin typeface="仿宋_GB2312"/>
              <a:ea typeface="仿宋_GB2312"/>
              <a:cs typeface="+mn-cs"/>
            </a:endParaRPr>
          </a:p>
          <a:p>
            <a:pPr>
              <a:lnSpc>
                <a:spcPct val="100000"/>
              </a:lnSpc>
              <a:buNone/>
            </a:pPr>
            <a:r>
              <a:rPr lang="zh-CN" altLang="en-US" sz="3200" dirty="0">
                <a:solidFill>
                  <a:srgbClr val="FF0000"/>
                </a:solidFill>
                <a:latin typeface="仿宋_GB2312"/>
                <a:ea typeface="仿宋_GB2312"/>
                <a:cs typeface="+mn-cs"/>
              </a:rPr>
              <a:t>注意：不能用连接查询和在子查询中否定的形式实现。</a:t>
            </a:r>
            <a:endParaRPr lang="zh-CN" altLang="en-US" sz="3200" dirty="0">
              <a:solidFill>
                <a:srgbClr val="FF0000"/>
              </a:solidFill>
              <a:latin typeface="仿宋_GB2312"/>
              <a:ea typeface="仿宋_GB2312"/>
              <a:cs typeface="+mn-cs"/>
            </a:endParaRPr>
          </a:p>
        </p:txBody>
      </p:sp>
      <p:sp>
        <p:nvSpPr>
          <p:cNvPr id="14643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4643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
        <p:nvSpPr>
          <p:cNvPr id="6" name="动作按钮: 后退或前一项 5">
            <a:hlinkClick r:id="rId1" action="ppaction://hlinksldjump" highlightClick="1"/>
          </p:cNvPr>
          <p:cNvSpPr/>
          <p:nvPr/>
        </p:nvSpPr>
        <p:spPr>
          <a:xfrm>
            <a:off x="6444208" y="6309320"/>
            <a:ext cx="648072" cy="288032"/>
          </a:xfrm>
          <a:prstGeom prst="actionButtonBackPrevious">
            <a:avLst/>
          </a:prstGeom>
          <a:solidFill>
            <a:schemeClr val="accent2">
              <a:lumMod val="40000"/>
              <a:lumOff val="60000"/>
            </a:schemeClr>
          </a:solidFill>
          <a:ln>
            <a:solidFill>
              <a:schemeClr val="accent2">
                <a:lumMod val="40000"/>
                <a:lumOff val="6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3" name="内容占位符 2"/>
          <p:cNvSpPr>
            <a:spLocks noGrp="1"/>
          </p:cNvSpPr>
          <p:nvPr>
            <p:ph idx="1"/>
          </p:nvPr>
        </p:nvSpPr>
        <p:spPr>
          <a:xfrm>
            <a:off x="566738" y="1414463"/>
            <a:ext cx="8001000" cy="4678363"/>
          </a:xfrm>
        </p:spPr>
        <p:txBody>
          <a:bodyPr vert="horz" wrap="square" lIns="91440" tIns="45720" rIns="91440" bIns="45720" numCol="1" anchor="t" anchorCtr="0" compatLnSpc="1"/>
          <a:lstStyle/>
          <a:p>
            <a:pPr marL="469900" marR="0" lvl="0" indent="-469900" algn="l" defTabSz="914400" rtl="0" eaLnBrk="0" fontAlgn="base" latinLnBrk="0" hangingPunct="0">
              <a:lnSpc>
                <a:spcPct val="110000"/>
              </a:lnSpc>
              <a:spcBef>
                <a:spcPct val="20000"/>
              </a:spcBef>
              <a:spcAft>
                <a:spcPct val="0"/>
              </a:spcAft>
              <a:buClr>
                <a:schemeClr val="accent2"/>
              </a:buClr>
              <a:buSzTx/>
              <a:buFont typeface="Wingdings" panose="05000000000000000000" pitchFamily="2" charset="2"/>
              <a:buChar char="o"/>
              <a:defRPr/>
            </a:pPr>
            <a:r>
              <a:rPr kumimoji="0" lang="zh-CN"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例</a:t>
            </a:r>
            <a:r>
              <a:rPr kumimoji="0" lang="en-US"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11 </a:t>
            </a:r>
            <a:r>
              <a:rPr kumimoji="0" lang="zh-CN"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查询计算机系没选</a:t>
            </a:r>
            <a:r>
              <a:rPr kumimoji="0" lang="en-US"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VB</a:t>
            </a:r>
            <a:r>
              <a:rPr kumimoji="0" lang="zh-CN"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的学生的姓名和</a:t>
            </a:r>
            <a:r>
              <a:rPr kumimoji="0" lang="zh-CN"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性别</a:t>
            </a:r>
            <a:r>
              <a:rPr kumimoji="0" lang="zh-CN" altLang="en-US"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a:t>
            </a:r>
            <a:endParaRPr kumimoji="0" lang="en-US"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smtClean="0">
                <a:ln>
                  <a:noFill/>
                </a:ln>
                <a:solidFill>
                  <a:srgbClr val="006600"/>
                </a:solidFill>
                <a:effectLst/>
                <a:uLnTx/>
                <a:uFillTx/>
                <a:latin typeface="仿宋_GB2312" pitchFamily="49" charset="-122"/>
                <a:ea typeface="仿宋_GB2312" pitchFamily="49" charset="-122"/>
                <a:cs typeface="+mn-cs"/>
              </a:rPr>
              <a:t>  SELECT </a:t>
            </a:r>
            <a:r>
              <a:rPr kumimoji="0" lang="en-US" altLang="zh-CN" sz="3200" b="1" i="0" u="none" strike="noStrike" kern="0" cap="none" spc="0" normalizeH="0" baseline="0" noProof="0" dirty="0" err="1">
                <a:ln>
                  <a:noFill/>
                </a:ln>
                <a:solidFill>
                  <a:srgbClr val="006600"/>
                </a:solidFill>
                <a:effectLst/>
                <a:uLnTx/>
                <a:uFillTx/>
                <a:latin typeface="仿宋_GB2312" pitchFamily="49" charset="-122"/>
                <a:ea typeface="仿宋_GB2312" pitchFamily="49" charset="-122"/>
                <a:cs typeface="+mn-cs"/>
              </a:rPr>
              <a:t>Sname</a:t>
            </a:r>
            <a:r>
              <a:rPr kumimoji="0" lang="en-US" altLang="zh-CN" sz="3200" b="1" i="0" u="none" strike="noStrike" kern="0" cap="none" spc="0" normalizeH="0" baseline="0" noProof="0" dirty="0">
                <a:ln>
                  <a:noFill/>
                </a:ln>
                <a:solidFill>
                  <a:srgbClr val="006600"/>
                </a:solidFill>
                <a:effectLst/>
                <a:uLnTx/>
                <a:uFillTx/>
                <a:latin typeface="仿宋_GB2312" pitchFamily="49" charset="-122"/>
                <a:ea typeface="仿宋_GB2312" pitchFamily="49" charset="-122"/>
                <a:cs typeface="+mn-cs"/>
              </a:rPr>
              <a:t>, </a:t>
            </a:r>
            <a:r>
              <a:rPr kumimoji="0" lang="en-US" altLang="zh-CN" sz="3200" b="1" i="0" u="none" strike="noStrike" kern="0" cap="none" spc="0" normalizeH="0" baseline="0" noProof="0" dirty="0" err="1">
                <a:ln>
                  <a:noFill/>
                </a:ln>
                <a:solidFill>
                  <a:srgbClr val="006600"/>
                </a:solidFill>
                <a:effectLst/>
                <a:uLnTx/>
                <a:uFillTx/>
                <a:latin typeface="仿宋_GB2312" pitchFamily="49" charset="-122"/>
                <a:ea typeface="仿宋_GB2312" pitchFamily="49" charset="-122"/>
                <a:cs typeface="+mn-cs"/>
              </a:rPr>
              <a:t>Ssex</a:t>
            </a:r>
            <a:r>
              <a:rPr kumimoji="0" lang="en-US" altLang="zh-CN" sz="3200" b="1" i="0" u="none" strike="noStrike" kern="0" cap="none" spc="0" normalizeH="0" baseline="0" noProof="0" dirty="0">
                <a:ln>
                  <a:noFill/>
                </a:ln>
                <a:solidFill>
                  <a:srgbClr val="006600"/>
                </a:solidFill>
                <a:effectLst/>
                <a:uLnTx/>
                <a:uFillTx/>
                <a:latin typeface="仿宋_GB2312" pitchFamily="49" charset="-122"/>
                <a:ea typeface="仿宋_GB2312" pitchFamily="49" charset="-122"/>
                <a:cs typeface="+mn-cs"/>
              </a:rPr>
              <a:t> FROM Student</a:t>
            </a:r>
            <a:endParaRPr kumimoji="0" lang="zh-CN" altLang="zh-CN" sz="3200" b="1" i="0" u="none" strike="noStrike" kern="0" cap="none" spc="0" normalizeH="0" baseline="0" noProof="0" dirty="0">
              <a:ln>
                <a:noFill/>
              </a:ln>
              <a:solidFill>
                <a:srgbClr val="006600"/>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a:ln>
                  <a:noFill/>
                </a:ln>
                <a:solidFill>
                  <a:srgbClr val="006600"/>
                </a:solidFill>
                <a:effectLst/>
                <a:uLnTx/>
                <a:uFillTx/>
                <a:latin typeface="仿宋_GB2312" pitchFamily="49" charset="-122"/>
                <a:ea typeface="仿宋_GB2312" pitchFamily="49" charset="-122"/>
                <a:cs typeface="+mn-cs"/>
              </a:rPr>
              <a:t>  </a:t>
            </a:r>
            <a:r>
              <a:rPr kumimoji="0" lang="en-US" altLang="zh-CN" sz="3200" b="1" i="0" u="none" strike="noStrike" kern="0" cap="none" spc="0" normalizeH="0" baseline="0" noProof="0" dirty="0" smtClean="0">
                <a:ln>
                  <a:noFill/>
                </a:ln>
                <a:solidFill>
                  <a:srgbClr val="006600"/>
                </a:solidFill>
                <a:effectLst/>
                <a:uLnTx/>
                <a:uFillTx/>
                <a:latin typeface="仿宋_GB2312" pitchFamily="49" charset="-122"/>
                <a:ea typeface="仿宋_GB2312" pitchFamily="49" charset="-122"/>
                <a:cs typeface="+mn-cs"/>
              </a:rPr>
              <a:t>  WHERE </a:t>
            </a:r>
            <a:r>
              <a:rPr kumimoji="0" lang="en-US" altLang="zh-CN" sz="3200" b="1" i="0" u="none" strike="noStrike" kern="0" cap="none" spc="0" normalizeH="0" baseline="0" noProof="0" dirty="0" err="1">
                <a:ln>
                  <a:noFill/>
                </a:ln>
                <a:solidFill>
                  <a:srgbClr val="006600"/>
                </a:solidFill>
                <a:effectLst/>
                <a:uLnTx/>
                <a:uFillTx/>
                <a:latin typeface="仿宋_GB2312" pitchFamily="49" charset="-122"/>
                <a:ea typeface="仿宋_GB2312" pitchFamily="49" charset="-122"/>
                <a:cs typeface="+mn-cs"/>
              </a:rPr>
              <a:t>Sno</a:t>
            </a:r>
            <a:r>
              <a:rPr kumimoji="0" lang="en-US" altLang="zh-CN" sz="3200" b="1" i="0" u="none" strike="noStrike" kern="0" cap="none" spc="0" normalizeH="0" baseline="0" noProof="0" dirty="0">
                <a:ln>
                  <a:noFill/>
                </a:ln>
                <a:solidFill>
                  <a:srgbClr val="006600"/>
                </a:solidFill>
                <a:effectLst/>
                <a:uLnTx/>
                <a:uFillTx/>
                <a:latin typeface="仿宋_GB2312" pitchFamily="49" charset="-122"/>
                <a:ea typeface="仿宋_GB2312" pitchFamily="49" charset="-122"/>
                <a:cs typeface="+mn-cs"/>
              </a:rPr>
              <a:t> NOT IN (</a:t>
            </a:r>
            <a:endParaRPr kumimoji="0" lang="zh-CN" altLang="zh-CN" sz="3200" b="1" i="0" u="none" strike="noStrike" kern="0" cap="none" spc="0" normalizeH="0" baseline="0" noProof="0" dirty="0">
              <a:ln>
                <a:noFill/>
              </a:ln>
              <a:solidFill>
                <a:srgbClr val="006600"/>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a:ln>
                  <a:noFill/>
                </a:ln>
                <a:solidFill>
                  <a:srgbClr val="006600"/>
                </a:solidFill>
                <a:effectLst/>
                <a:uLnTx/>
                <a:uFillTx/>
                <a:latin typeface="仿宋_GB2312" pitchFamily="49" charset="-122"/>
                <a:ea typeface="仿宋_GB2312" pitchFamily="49" charset="-122"/>
                <a:cs typeface="+mn-cs"/>
              </a:rPr>
              <a:t>    </a:t>
            </a:r>
            <a:r>
              <a:rPr kumimoji="0" lang="en-US" altLang="zh-CN" sz="3200" b="1" i="0" u="none" strike="noStrike" kern="0" cap="none" spc="0" normalizeH="0" baseline="0" noProof="0" dirty="0" smtClean="0">
                <a:ln>
                  <a:noFill/>
                </a:ln>
                <a:solidFill>
                  <a:srgbClr val="006600"/>
                </a:solidFill>
                <a:effectLst/>
                <a:uLnTx/>
                <a:uFillTx/>
                <a:latin typeface="仿宋_GB2312" pitchFamily="49" charset="-122"/>
                <a:ea typeface="仿宋_GB2312" pitchFamily="49" charset="-122"/>
                <a:cs typeface="+mn-cs"/>
              </a:rPr>
              <a:t>  SELECT </a:t>
            </a:r>
            <a:r>
              <a:rPr kumimoji="0" lang="en-US" altLang="zh-CN" sz="3200" b="1" i="0" u="none" strike="noStrike" kern="0" cap="none" spc="0" normalizeH="0" baseline="0" noProof="0" dirty="0" err="1">
                <a:ln>
                  <a:noFill/>
                </a:ln>
                <a:solidFill>
                  <a:srgbClr val="006600"/>
                </a:solidFill>
                <a:effectLst/>
                <a:uLnTx/>
                <a:uFillTx/>
                <a:latin typeface="仿宋_GB2312" pitchFamily="49" charset="-122"/>
                <a:ea typeface="仿宋_GB2312" pitchFamily="49" charset="-122"/>
                <a:cs typeface="+mn-cs"/>
              </a:rPr>
              <a:t>Sno</a:t>
            </a:r>
            <a:r>
              <a:rPr kumimoji="0" lang="en-US" altLang="zh-CN" sz="3200" b="1" i="0" u="none" strike="noStrike" kern="0" cap="none" spc="0" normalizeH="0" baseline="0" noProof="0" dirty="0">
                <a:ln>
                  <a:noFill/>
                </a:ln>
                <a:solidFill>
                  <a:srgbClr val="006600"/>
                </a:solidFill>
                <a:effectLst/>
                <a:uLnTx/>
                <a:uFillTx/>
                <a:latin typeface="仿宋_GB2312" pitchFamily="49" charset="-122"/>
                <a:ea typeface="仿宋_GB2312" pitchFamily="49" charset="-122"/>
                <a:cs typeface="+mn-cs"/>
              </a:rPr>
              <a:t> FROM SC JOIN Course </a:t>
            </a:r>
            <a:endParaRPr kumimoji="0" lang="en-US" altLang="zh-CN" sz="3200" b="1" i="0" u="none" strike="noStrike" kern="0" cap="none" spc="0" normalizeH="0" baseline="0" noProof="0" dirty="0" smtClean="0">
              <a:ln>
                <a:noFill/>
              </a:ln>
              <a:solidFill>
                <a:srgbClr val="006600"/>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a:ln>
                  <a:noFill/>
                </a:ln>
                <a:solidFill>
                  <a:srgbClr val="006600"/>
                </a:solidFill>
                <a:effectLst/>
                <a:uLnTx/>
                <a:uFillTx/>
                <a:latin typeface="仿宋_GB2312" pitchFamily="49" charset="-122"/>
                <a:ea typeface="仿宋_GB2312" pitchFamily="49" charset="-122"/>
                <a:cs typeface="+mn-cs"/>
              </a:rPr>
              <a:t> </a:t>
            </a:r>
            <a:r>
              <a:rPr kumimoji="0" lang="en-US" altLang="zh-CN" sz="3200" b="1" i="0" u="none" strike="noStrike" kern="0" cap="none" spc="0" normalizeH="0" baseline="0" noProof="0" dirty="0" smtClean="0">
                <a:ln>
                  <a:noFill/>
                </a:ln>
                <a:solidFill>
                  <a:srgbClr val="006600"/>
                </a:solidFill>
                <a:effectLst/>
                <a:uLnTx/>
                <a:uFillTx/>
                <a:latin typeface="仿宋_GB2312" pitchFamily="49" charset="-122"/>
                <a:ea typeface="仿宋_GB2312" pitchFamily="49" charset="-122"/>
                <a:cs typeface="+mn-cs"/>
              </a:rPr>
              <a:t>       ON </a:t>
            </a:r>
            <a:r>
              <a:rPr kumimoji="0" lang="en-US" altLang="zh-CN" sz="3200" b="1" i="0" u="none" strike="noStrike" kern="0" cap="none" spc="0" normalizeH="0" baseline="0" noProof="0" dirty="0" err="1">
                <a:ln>
                  <a:noFill/>
                </a:ln>
                <a:solidFill>
                  <a:srgbClr val="006600"/>
                </a:solidFill>
                <a:effectLst/>
                <a:uLnTx/>
                <a:uFillTx/>
                <a:latin typeface="仿宋_GB2312" pitchFamily="49" charset="-122"/>
                <a:ea typeface="仿宋_GB2312" pitchFamily="49" charset="-122"/>
                <a:cs typeface="+mn-cs"/>
              </a:rPr>
              <a:t>SC.Cno</a:t>
            </a:r>
            <a:r>
              <a:rPr kumimoji="0" lang="en-US" altLang="zh-CN" sz="3200" b="1" i="0" u="none" strike="noStrike" kern="0" cap="none" spc="0" normalizeH="0" baseline="0" noProof="0" dirty="0">
                <a:ln>
                  <a:noFill/>
                </a:ln>
                <a:solidFill>
                  <a:srgbClr val="006600"/>
                </a:solidFill>
                <a:effectLst/>
                <a:uLnTx/>
                <a:uFillTx/>
                <a:latin typeface="仿宋_GB2312" pitchFamily="49" charset="-122"/>
                <a:ea typeface="仿宋_GB2312" pitchFamily="49" charset="-122"/>
                <a:cs typeface="+mn-cs"/>
              </a:rPr>
              <a:t> = </a:t>
            </a:r>
            <a:r>
              <a:rPr kumimoji="0" lang="en-US" altLang="zh-CN" sz="3200" b="1" i="0" u="none" strike="noStrike" kern="0" cap="none" spc="0" normalizeH="0" baseline="0" noProof="0" dirty="0" err="1">
                <a:ln>
                  <a:noFill/>
                </a:ln>
                <a:solidFill>
                  <a:srgbClr val="006600"/>
                </a:solidFill>
                <a:effectLst/>
                <a:uLnTx/>
                <a:uFillTx/>
                <a:latin typeface="仿宋_GB2312" pitchFamily="49" charset="-122"/>
                <a:ea typeface="仿宋_GB2312" pitchFamily="49" charset="-122"/>
                <a:cs typeface="+mn-cs"/>
              </a:rPr>
              <a:t>Course.Cno</a:t>
            </a:r>
            <a:endParaRPr kumimoji="0" lang="zh-CN" altLang="zh-CN" sz="3200" b="1" i="0" u="none" strike="noStrike" kern="0" cap="none" spc="0" normalizeH="0" baseline="0" noProof="0" dirty="0">
              <a:ln>
                <a:noFill/>
              </a:ln>
              <a:solidFill>
                <a:srgbClr val="006600"/>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a:ln>
                  <a:noFill/>
                </a:ln>
                <a:solidFill>
                  <a:srgbClr val="006600"/>
                </a:solidFill>
                <a:effectLst/>
                <a:uLnTx/>
                <a:uFillTx/>
                <a:latin typeface="仿宋_GB2312" pitchFamily="49" charset="-122"/>
                <a:ea typeface="仿宋_GB2312" pitchFamily="49" charset="-122"/>
                <a:cs typeface="+mn-cs"/>
              </a:rPr>
              <a:t>     </a:t>
            </a:r>
            <a:r>
              <a:rPr kumimoji="0" lang="en-US" altLang="zh-CN" sz="3200" b="1" i="0" u="none" strike="noStrike" kern="0" cap="none" spc="0" normalizeH="0" baseline="0" noProof="0" dirty="0" smtClean="0">
                <a:ln>
                  <a:noFill/>
                </a:ln>
                <a:solidFill>
                  <a:srgbClr val="006600"/>
                </a:solidFill>
                <a:effectLst/>
                <a:uLnTx/>
                <a:uFillTx/>
                <a:latin typeface="仿宋_GB2312" pitchFamily="49" charset="-122"/>
                <a:ea typeface="仿宋_GB2312" pitchFamily="49" charset="-122"/>
                <a:cs typeface="+mn-cs"/>
              </a:rPr>
              <a:t>   WHERE </a:t>
            </a:r>
            <a:r>
              <a:rPr kumimoji="0" lang="en-US" altLang="zh-CN" sz="3200" b="1" i="0" u="none" strike="noStrike" kern="0" cap="none" spc="0" normalizeH="0" baseline="0" noProof="0" dirty="0" err="1">
                <a:ln>
                  <a:noFill/>
                </a:ln>
                <a:solidFill>
                  <a:srgbClr val="006600"/>
                </a:solidFill>
                <a:effectLst/>
                <a:uLnTx/>
                <a:uFillTx/>
                <a:latin typeface="仿宋_GB2312" pitchFamily="49" charset="-122"/>
                <a:ea typeface="仿宋_GB2312" pitchFamily="49" charset="-122"/>
                <a:cs typeface="+mn-cs"/>
              </a:rPr>
              <a:t>Cname</a:t>
            </a:r>
            <a:r>
              <a:rPr kumimoji="0" lang="en-US" altLang="zh-CN" sz="3200" b="1" i="0" u="none" strike="noStrike" kern="0" cap="none" spc="0" normalizeH="0" baseline="0" noProof="0" dirty="0">
                <a:ln>
                  <a:noFill/>
                </a:ln>
                <a:solidFill>
                  <a:srgbClr val="006600"/>
                </a:solidFill>
                <a:effectLst/>
                <a:uLnTx/>
                <a:uFillTx/>
                <a:latin typeface="仿宋_GB2312" pitchFamily="49" charset="-122"/>
                <a:ea typeface="仿宋_GB2312" pitchFamily="49" charset="-122"/>
                <a:cs typeface="+mn-cs"/>
              </a:rPr>
              <a:t> = 'VB')</a:t>
            </a:r>
            <a:endParaRPr kumimoji="0" lang="zh-CN" altLang="zh-CN" sz="3200" b="1" i="0" u="none" strike="noStrike" kern="0" cap="none" spc="0" normalizeH="0" baseline="0" noProof="0" dirty="0">
              <a:ln>
                <a:noFill/>
              </a:ln>
              <a:solidFill>
                <a:srgbClr val="006600"/>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smtClean="0">
                <a:ln>
                  <a:noFill/>
                </a:ln>
                <a:solidFill>
                  <a:srgbClr val="006600"/>
                </a:solidFill>
                <a:effectLst/>
                <a:uLnTx/>
                <a:uFillTx/>
                <a:latin typeface="仿宋_GB2312" pitchFamily="49" charset="-122"/>
                <a:ea typeface="仿宋_GB2312" pitchFamily="49" charset="-122"/>
                <a:cs typeface="+mn-cs"/>
              </a:rPr>
              <a:t>    AND </a:t>
            </a:r>
            <a:r>
              <a:rPr kumimoji="0" lang="en-US" altLang="zh-CN" sz="3200" b="1" i="0" u="none" strike="noStrike" kern="0" cap="none" spc="0" normalizeH="0" baseline="0" noProof="0" dirty="0" err="1">
                <a:ln>
                  <a:noFill/>
                </a:ln>
                <a:solidFill>
                  <a:srgbClr val="006600"/>
                </a:solidFill>
                <a:effectLst/>
                <a:uLnTx/>
                <a:uFillTx/>
                <a:latin typeface="仿宋_GB2312" pitchFamily="49" charset="-122"/>
                <a:ea typeface="仿宋_GB2312" pitchFamily="49" charset="-122"/>
                <a:cs typeface="+mn-cs"/>
              </a:rPr>
              <a:t>Sdept</a:t>
            </a:r>
            <a:r>
              <a:rPr kumimoji="0" lang="en-US" altLang="zh-CN" sz="3200" b="1" i="0" u="none" strike="noStrike" kern="0" cap="none" spc="0" normalizeH="0" baseline="0" noProof="0" dirty="0">
                <a:ln>
                  <a:noFill/>
                </a:ln>
                <a:solidFill>
                  <a:srgbClr val="006600"/>
                </a:solidFill>
                <a:effectLst/>
                <a:uLnTx/>
                <a:uFillTx/>
                <a:latin typeface="仿宋_GB2312" pitchFamily="49" charset="-122"/>
                <a:ea typeface="仿宋_GB2312" pitchFamily="49" charset="-122"/>
                <a:cs typeface="+mn-cs"/>
              </a:rPr>
              <a:t> = '</a:t>
            </a:r>
            <a:r>
              <a:rPr kumimoji="0" lang="zh-CN" altLang="zh-CN" sz="3200" b="1" i="0" u="none" strike="noStrike" kern="0" cap="none" spc="0" normalizeH="0" baseline="0" noProof="0" dirty="0">
                <a:ln>
                  <a:noFill/>
                </a:ln>
                <a:solidFill>
                  <a:srgbClr val="006600"/>
                </a:solidFill>
                <a:effectLst/>
                <a:uLnTx/>
                <a:uFillTx/>
                <a:latin typeface="仿宋_GB2312" pitchFamily="49" charset="-122"/>
                <a:ea typeface="仿宋_GB2312" pitchFamily="49" charset="-122"/>
                <a:cs typeface="+mn-cs"/>
              </a:rPr>
              <a:t>计算机系</a:t>
            </a:r>
            <a:r>
              <a:rPr kumimoji="0" lang="en-US" altLang="zh-CN" sz="3200" b="1" i="0" u="none" strike="noStrike" kern="0" cap="none" spc="0" normalizeH="0" baseline="0" noProof="0" dirty="0">
                <a:ln>
                  <a:noFill/>
                </a:ln>
                <a:solidFill>
                  <a:srgbClr val="006600"/>
                </a:solidFill>
                <a:effectLst/>
                <a:uLnTx/>
                <a:uFillTx/>
                <a:latin typeface="仿宋_GB2312" pitchFamily="49" charset="-122"/>
                <a:ea typeface="仿宋_GB2312" pitchFamily="49" charset="-122"/>
                <a:cs typeface="+mn-cs"/>
              </a:rPr>
              <a:t>'</a:t>
            </a:r>
            <a:endParaRPr kumimoji="0" lang="zh-CN" altLang="en-US" sz="3200" b="1" i="0" u="none" strike="noStrike" kern="0" cap="none" spc="0" normalizeH="0" baseline="0" noProof="0" dirty="0">
              <a:ln>
                <a:noFill/>
              </a:ln>
              <a:solidFill>
                <a:srgbClr val="006600"/>
              </a:solidFill>
              <a:effectLst/>
              <a:uLnTx/>
              <a:uFillTx/>
              <a:latin typeface="仿宋_GB2312" pitchFamily="49" charset="-122"/>
              <a:ea typeface="仿宋_GB2312" pitchFamily="49" charset="-122"/>
              <a:cs typeface="+mn-cs"/>
            </a:endParaRPr>
          </a:p>
        </p:txBody>
      </p:sp>
      <p:sp>
        <p:nvSpPr>
          <p:cNvPr id="14746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4746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标题 1"/>
          <p:cNvSpPr>
            <a:spLocks noGrp="1"/>
          </p:cNvSpPr>
          <p:nvPr>
            <p:ph type="title"/>
          </p:nvPr>
        </p:nvSpPr>
        <p:spPr>
          <a:ln/>
        </p:spPr>
        <p:txBody>
          <a:bodyPr vert="horz" wrap="square" lIns="91440" tIns="45720" rIns="91440" bIns="45720" anchor="b"/>
          <a:p>
            <a:pPr>
              <a:buNone/>
            </a:pPr>
            <a:r>
              <a:rPr lang="en-US" altLang="zh-CN" dirty="0">
                <a:solidFill>
                  <a:srgbClr val="0000FF"/>
                </a:solidFill>
                <a:latin typeface="楷体_GB2312"/>
                <a:ea typeface="楷体_GB2312"/>
                <a:cs typeface="+mj-cs"/>
              </a:rPr>
              <a:t>3. </a:t>
            </a:r>
            <a:r>
              <a:rPr lang="zh-CN" altLang="zh-CN" dirty="0">
                <a:solidFill>
                  <a:srgbClr val="0000FF"/>
                </a:solidFill>
                <a:latin typeface="楷体_GB2312"/>
                <a:ea typeface="楷体_GB2312"/>
                <a:cs typeface="+mj-cs"/>
              </a:rPr>
              <a:t>带</a:t>
            </a:r>
            <a:r>
              <a:rPr lang="en-US" altLang="zh-CN" dirty="0">
                <a:solidFill>
                  <a:srgbClr val="0000FF"/>
                </a:solidFill>
                <a:latin typeface="楷体_GB2312"/>
                <a:ea typeface="楷体_GB2312"/>
                <a:cs typeface="+mj-cs"/>
              </a:rPr>
              <a:t>EXISTS</a:t>
            </a:r>
            <a:r>
              <a:rPr lang="zh-CN" altLang="zh-CN" dirty="0">
                <a:solidFill>
                  <a:srgbClr val="0000FF"/>
                </a:solidFill>
                <a:latin typeface="楷体_GB2312"/>
                <a:ea typeface="楷体_GB2312"/>
                <a:cs typeface="+mj-cs"/>
              </a:rPr>
              <a:t>谓词的子查询</a:t>
            </a:r>
            <a:endParaRPr lang="zh-CN" altLang="en-US" dirty="0">
              <a:solidFill>
                <a:srgbClr val="0000FF"/>
              </a:solidFill>
              <a:latin typeface="楷体_GB2312"/>
              <a:ea typeface="楷体_GB2312"/>
              <a:cs typeface="+mj-cs"/>
            </a:endParaRPr>
          </a:p>
        </p:txBody>
      </p:sp>
      <p:sp>
        <p:nvSpPr>
          <p:cNvPr id="3" name="内容占位符 2"/>
          <p:cNvSpPr>
            <a:spLocks noGrp="1"/>
          </p:cNvSpPr>
          <p:nvPr>
            <p:ph idx="1"/>
          </p:nvPr>
        </p:nvSpPr>
        <p:spPr>
          <a:ln/>
        </p:spPr>
        <p:txBody>
          <a:bodyPr vert="horz" wrap="square" lIns="91440" tIns="45720" rIns="91440" bIns="45720" anchor="t"/>
          <a:p>
            <a:pPr/>
            <a:r>
              <a:rPr lang="en-US" altLang="zh-CN" sz="3200" dirty="0">
                <a:latin typeface="仿宋_GB2312"/>
                <a:ea typeface="仿宋_GB2312"/>
                <a:cs typeface="+mn-cs"/>
              </a:rPr>
              <a:t>EXISTS</a:t>
            </a:r>
            <a:r>
              <a:rPr lang="zh-CN" altLang="zh-CN" sz="3200" dirty="0">
                <a:latin typeface="仿宋_GB2312"/>
                <a:ea typeface="仿宋_GB2312"/>
                <a:cs typeface="+mn-cs"/>
              </a:rPr>
              <a:t>代表存在量词∃。</a:t>
            </a:r>
            <a:endParaRPr lang="zh-CN" altLang="zh-CN" sz="3200" dirty="0">
              <a:latin typeface="仿宋_GB2312"/>
              <a:ea typeface="仿宋_GB2312"/>
              <a:cs typeface="+mn-cs"/>
            </a:endParaRPr>
          </a:p>
          <a:p>
            <a:pPr lvl="1">
              <a:buNone/>
            </a:pPr>
            <a:r>
              <a:rPr lang="en-US" altLang="zh-CN" sz="3200" dirty="0">
                <a:solidFill>
                  <a:srgbClr val="FF0000"/>
                </a:solidFill>
                <a:latin typeface="仿宋_GB2312"/>
                <a:ea typeface="仿宋_GB2312"/>
              </a:rPr>
              <a:t>WHERE [NOT] EXISTS</a:t>
            </a:r>
            <a:r>
              <a:rPr lang="zh-CN" altLang="zh-CN" sz="3200" dirty="0">
                <a:solidFill>
                  <a:srgbClr val="FF0000"/>
                </a:solidFill>
                <a:latin typeface="仿宋_GB2312"/>
                <a:ea typeface="仿宋_GB2312"/>
              </a:rPr>
              <a:t>（子查询）</a:t>
            </a:r>
            <a:endParaRPr lang="zh-CN" altLang="zh-CN" sz="3200" dirty="0">
              <a:solidFill>
                <a:srgbClr val="FF0000"/>
              </a:solidFill>
              <a:latin typeface="仿宋_GB2312"/>
              <a:ea typeface="仿宋_GB2312"/>
            </a:endParaRPr>
          </a:p>
          <a:p>
            <a:pPr/>
            <a:r>
              <a:rPr lang="zh-CN" altLang="zh-CN" sz="3200" dirty="0">
                <a:latin typeface="仿宋_GB2312"/>
                <a:ea typeface="仿宋_GB2312"/>
                <a:cs typeface="+mn-cs"/>
              </a:rPr>
              <a:t>不返回查询的数据，只产生逻辑真值和假值。</a:t>
            </a:r>
            <a:endParaRPr lang="zh-CN" altLang="zh-CN" sz="3200" dirty="0">
              <a:latin typeface="仿宋_GB2312"/>
              <a:ea typeface="仿宋_GB2312"/>
              <a:cs typeface="+mn-cs"/>
            </a:endParaRPr>
          </a:p>
          <a:p>
            <a:pPr/>
            <a:r>
              <a:rPr lang="en-US" altLang="zh-CN" sz="3200" dirty="0">
                <a:solidFill>
                  <a:srgbClr val="0000FF"/>
                </a:solidFill>
                <a:latin typeface="仿宋_GB2312"/>
                <a:ea typeface="仿宋_GB2312"/>
                <a:cs typeface="+mn-cs"/>
              </a:rPr>
              <a:t>EXISTS</a:t>
            </a:r>
            <a:r>
              <a:rPr lang="zh-CN" altLang="zh-CN" sz="3200" dirty="0">
                <a:latin typeface="仿宋_GB2312"/>
                <a:ea typeface="仿宋_GB2312"/>
                <a:cs typeface="+mn-cs"/>
              </a:rPr>
              <a:t>：当子查询中有满足条件的数据时，返回真值，否则返回假值。</a:t>
            </a:r>
            <a:endParaRPr lang="zh-CN" altLang="zh-CN" sz="3200" dirty="0">
              <a:latin typeface="仿宋_GB2312"/>
              <a:ea typeface="仿宋_GB2312"/>
              <a:cs typeface="+mn-cs"/>
            </a:endParaRPr>
          </a:p>
          <a:p>
            <a:pPr/>
            <a:r>
              <a:rPr lang="en-US" altLang="zh-CN" sz="3200" dirty="0">
                <a:solidFill>
                  <a:srgbClr val="0000FF"/>
                </a:solidFill>
                <a:latin typeface="仿宋_GB2312"/>
                <a:ea typeface="仿宋_GB2312"/>
                <a:cs typeface="+mn-cs"/>
              </a:rPr>
              <a:t>NOT EXISTS</a:t>
            </a:r>
            <a:r>
              <a:rPr lang="zh-CN" altLang="zh-CN" sz="3200" dirty="0">
                <a:latin typeface="仿宋_GB2312"/>
                <a:ea typeface="仿宋_GB2312"/>
                <a:cs typeface="+mn-cs"/>
              </a:rPr>
              <a:t>：当子查询中有满足条件的数据时，返回假值；否则返回真值。</a:t>
            </a:r>
            <a:endParaRPr lang="zh-CN" altLang="en-US" sz="3200" dirty="0">
              <a:latin typeface="仿宋_GB2312"/>
              <a:ea typeface="仿宋_GB2312"/>
              <a:cs typeface="+mn-cs"/>
            </a:endParaRPr>
          </a:p>
        </p:txBody>
      </p:sp>
      <p:sp>
        <p:nvSpPr>
          <p:cNvPr id="14848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4848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15"/>
                                            </p:txEl>
                                          </p:spTgt>
                                        </p:tgtEl>
                                        <p:attrNameLst>
                                          <p:attrName>style.visibility</p:attrName>
                                        </p:attrNameLst>
                                      </p:cBhvr>
                                      <p:to>
                                        <p:strVal val="visible"/>
                                      </p:to>
                                    </p:set>
                                    <p:animEffect transition="in" filter="blinds(horizontal)">
                                      <p:cBhvr>
                                        <p:cTn id="7" dur="500"/>
                                        <p:tgtEl>
                                          <p:spTgt spid="3">
                                            <p:txEl>
                                              <p:charRg st="0" end="1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charRg st="15" end="39"/>
                                            </p:txEl>
                                          </p:spTgt>
                                        </p:tgtEl>
                                        <p:attrNameLst>
                                          <p:attrName>style.visibility</p:attrName>
                                        </p:attrNameLst>
                                      </p:cBhvr>
                                      <p:to>
                                        <p:strVal val="visible"/>
                                      </p:to>
                                    </p:set>
                                    <p:animEffect transition="in" filter="blinds(horizontal)">
                                      <p:cBhvr>
                                        <p:cTn id="10" dur="500"/>
                                        <p:tgtEl>
                                          <p:spTgt spid="3">
                                            <p:txEl>
                                              <p:charRg st="15" end="3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charRg st="39" end="60"/>
                                            </p:txEl>
                                          </p:spTgt>
                                        </p:tgtEl>
                                        <p:attrNameLst>
                                          <p:attrName>style.visibility</p:attrName>
                                        </p:attrNameLst>
                                      </p:cBhvr>
                                      <p:to>
                                        <p:strVal val="visible"/>
                                      </p:to>
                                    </p:set>
                                    <p:animEffect transition="in" filter="blinds(horizontal)">
                                      <p:cBhvr>
                                        <p:cTn id="15" dur="500"/>
                                        <p:tgtEl>
                                          <p:spTgt spid="3">
                                            <p:txEl>
                                              <p:charRg st="39" end="6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charRg st="60" end="95"/>
                                            </p:txEl>
                                          </p:spTgt>
                                        </p:tgtEl>
                                        <p:attrNameLst>
                                          <p:attrName>style.visibility</p:attrName>
                                        </p:attrNameLst>
                                      </p:cBhvr>
                                      <p:to>
                                        <p:strVal val="visible"/>
                                      </p:to>
                                    </p:set>
                                    <p:animEffect transition="in" filter="blinds(horizontal)">
                                      <p:cBhvr>
                                        <p:cTn id="20" dur="500"/>
                                        <p:tgtEl>
                                          <p:spTgt spid="3">
                                            <p:txEl>
                                              <p:charRg st="60" end="9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charRg st="95" end="134"/>
                                            </p:txEl>
                                          </p:spTgt>
                                        </p:tgtEl>
                                        <p:attrNameLst>
                                          <p:attrName>style.visibility</p:attrName>
                                        </p:attrNameLst>
                                      </p:cBhvr>
                                      <p:to>
                                        <p:strVal val="visible"/>
                                      </p:to>
                                    </p:set>
                                    <p:animEffect transition="in" filter="blinds(horizontal)">
                                      <p:cBhvr>
                                        <p:cTn id="25" dur="500"/>
                                        <p:tgtEl>
                                          <p:spTgt spid="3">
                                            <p:txEl>
                                              <p:charRg st="95" end="1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3"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12  </a:t>
            </a:r>
            <a:r>
              <a:rPr lang="zh-CN" altLang="zh-CN" dirty="0">
                <a:latin typeface="仿宋_GB2312"/>
                <a:ea typeface="仿宋_GB2312"/>
                <a:cs typeface="+mn-cs"/>
              </a:rPr>
              <a:t>查询选修了“</a:t>
            </a:r>
            <a:r>
              <a:rPr lang="en-US" altLang="zh-CN" dirty="0">
                <a:latin typeface="仿宋_GB2312"/>
                <a:ea typeface="仿宋_GB2312"/>
                <a:cs typeface="+mn-cs"/>
              </a:rPr>
              <a:t>C002</a:t>
            </a:r>
            <a:r>
              <a:rPr lang="zh-CN" altLang="zh-CN" dirty="0">
                <a:latin typeface="仿宋_GB2312"/>
                <a:ea typeface="仿宋_GB2312"/>
                <a:cs typeface="+mn-cs"/>
              </a:rPr>
              <a:t>”号课程的学生姓名。</a:t>
            </a:r>
            <a:endParaRPr lang="zh-CN" altLang="zh-CN" dirty="0">
              <a:latin typeface="仿宋_GB2312"/>
              <a:ea typeface="仿宋_GB2312"/>
              <a:cs typeface="+mn-cs"/>
            </a:endParaRPr>
          </a:p>
          <a:p>
            <a:pPr>
              <a:spcBef>
                <a:spcPct val="0"/>
              </a:spcBef>
              <a:buNone/>
            </a:pPr>
            <a:r>
              <a:rPr lang="en-US" altLang="zh-CN" dirty="0">
                <a:solidFill>
                  <a:srgbClr val="0000FF"/>
                </a:solidFill>
                <a:latin typeface="仿宋_GB2312"/>
                <a:ea typeface="仿宋_GB2312"/>
                <a:cs typeface="+mn-cs"/>
              </a:rPr>
              <a:t>  SELECT Sname FROM Student </a:t>
            </a:r>
            <a:endParaRPr lang="zh-CN" altLang="zh-CN" dirty="0">
              <a:solidFill>
                <a:srgbClr val="0000FF"/>
              </a:solidFill>
              <a:latin typeface="仿宋_GB2312"/>
              <a:ea typeface="仿宋_GB2312"/>
              <a:cs typeface="+mn-cs"/>
            </a:endParaRPr>
          </a:p>
          <a:p>
            <a:pPr>
              <a:spcBef>
                <a:spcPct val="0"/>
              </a:spcBef>
              <a:buNone/>
            </a:pPr>
            <a:r>
              <a:rPr lang="en-US" altLang="zh-CN" dirty="0">
                <a:solidFill>
                  <a:srgbClr val="0000FF"/>
                </a:solidFill>
                <a:latin typeface="仿宋_GB2312"/>
                <a:ea typeface="仿宋_GB2312"/>
                <a:cs typeface="+mn-cs"/>
              </a:rPr>
              <a:t>    WHERE </a:t>
            </a:r>
            <a:r>
              <a:rPr lang="en-US" altLang="zh-CN" dirty="0">
                <a:solidFill>
                  <a:srgbClr val="FF0000"/>
                </a:solidFill>
                <a:latin typeface="仿宋_GB2312"/>
                <a:ea typeface="仿宋_GB2312"/>
                <a:cs typeface="+mn-cs"/>
              </a:rPr>
              <a:t>EXISTS</a:t>
            </a:r>
            <a:r>
              <a:rPr lang="en-US" altLang="zh-CN" dirty="0">
                <a:solidFill>
                  <a:srgbClr val="0000FF"/>
                </a:solidFill>
                <a:latin typeface="仿宋_GB2312"/>
                <a:ea typeface="仿宋_GB2312"/>
                <a:cs typeface="+mn-cs"/>
              </a:rPr>
              <a:t> (</a:t>
            </a:r>
            <a:endParaRPr lang="zh-CN" altLang="zh-CN" dirty="0">
              <a:solidFill>
                <a:srgbClr val="0000FF"/>
              </a:solidFill>
              <a:latin typeface="仿宋_GB2312"/>
              <a:ea typeface="仿宋_GB2312"/>
              <a:cs typeface="+mn-cs"/>
            </a:endParaRPr>
          </a:p>
          <a:p>
            <a:pPr>
              <a:spcBef>
                <a:spcPct val="0"/>
              </a:spcBef>
              <a:buNone/>
            </a:pPr>
            <a:r>
              <a:rPr lang="en-US" altLang="zh-CN" dirty="0">
                <a:solidFill>
                  <a:srgbClr val="0000FF"/>
                </a:solidFill>
                <a:latin typeface="仿宋_GB2312"/>
                <a:ea typeface="仿宋_GB2312"/>
                <a:cs typeface="+mn-cs"/>
              </a:rPr>
              <a:t>      SELECT * FROM SC</a:t>
            </a:r>
            <a:endParaRPr lang="zh-CN" altLang="zh-CN" dirty="0">
              <a:solidFill>
                <a:srgbClr val="0000FF"/>
              </a:solidFill>
              <a:latin typeface="仿宋_GB2312"/>
              <a:ea typeface="仿宋_GB2312"/>
              <a:cs typeface="+mn-cs"/>
            </a:endParaRPr>
          </a:p>
          <a:p>
            <a:pPr>
              <a:spcBef>
                <a:spcPct val="0"/>
              </a:spcBef>
              <a:buNone/>
            </a:pPr>
            <a:r>
              <a:rPr lang="en-US" altLang="zh-CN" dirty="0">
                <a:solidFill>
                  <a:srgbClr val="0000FF"/>
                </a:solidFill>
                <a:latin typeface="仿宋_GB2312"/>
                <a:ea typeface="仿宋_GB2312"/>
                <a:cs typeface="+mn-cs"/>
              </a:rPr>
              <a:t>       WHERE </a:t>
            </a:r>
            <a:r>
              <a:rPr lang="en-US" altLang="zh-CN" dirty="0">
                <a:solidFill>
                  <a:srgbClr val="FF0000"/>
                </a:solidFill>
                <a:latin typeface="仿宋_GB2312"/>
                <a:ea typeface="仿宋_GB2312"/>
                <a:cs typeface="+mn-cs"/>
              </a:rPr>
              <a:t>Sno = Student.Sno</a:t>
            </a:r>
            <a:endParaRPr lang="en-US" altLang="zh-CN" dirty="0">
              <a:solidFill>
                <a:srgbClr val="FF0000"/>
              </a:solidFill>
              <a:latin typeface="仿宋_GB2312"/>
              <a:ea typeface="仿宋_GB2312"/>
              <a:cs typeface="+mn-cs"/>
            </a:endParaRPr>
          </a:p>
          <a:p>
            <a:pPr>
              <a:spcBef>
                <a:spcPct val="0"/>
              </a:spcBef>
              <a:buNone/>
            </a:pPr>
            <a:r>
              <a:rPr lang="en-US" altLang="zh-CN" dirty="0">
                <a:solidFill>
                  <a:srgbClr val="0000FF"/>
                </a:solidFill>
                <a:latin typeface="仿宋_GB2312"/>
                <a:ea typeface="仿宋_GB2312"/>
                <a:cs typeface="+mn-cs"/>
              </a:rPr>
              <a:t>       AND Cno = 'C002')</a:t>
            </a:r>
            <a:endParaRPr lang="zh-CN" altLang="en-US" dirty="0">
              <a:solidFill>
                <a:srgbClr val="0000FF"/>
              </a:solidFill>
              <a:latin typeface="仿宋_GB2312"/>
              <a:ea typeface="仿宋_GB2312"/>
              <a:cs typeface="+mn-cs"/>
            </a:endParaRPr>
          </a:p>
        </p:txBody>
      </p:sp>
      <p:sp>
        <p:nvSpPr>
          <p:cNvPr id="14950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4950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26"/>
                                            </p:txEl>
                                          </p:spTgt>
                                        </p:tgtEl>
                                        <p:attrNameLst>
                                          <p:attrName>style.visibility</p:attrName>
                                        </p:attrNameLst>
                                      </p:cBhvr>
                                      <p:to>
                                        <p:strVal val="visible"/>
                                      </p:to>
                                    </p:set>
                                    <p:animEffect transition="in" filter="blinds(horizontal)">
                                      <p:cBhvr>
                                        <p:cTn id="7" dur="500"/>
                                        <p:tgtEl>
                                          <p:spTgt spid="3">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26" end="55"/>
                                            </p:txEl>
                                          </p:spTgt>
                                        </p:tgtEl>
                                        <p:attrNameLst>
                                          <p:attrName>style.visibility</p:attrName>
                                        </p:attrNameLst>
                                      </p:cBhvr>
                                      <p:to>
                                        <p:strVal val="visible"/>
                                      </p:to>
                                    </p:set>
                                    <p:animEffect transition="in" filter="blinds(horizontal)">
                                      <p:cBhvr>
                                        <p:cTn id="12" dur="500"/>
                                        <p:tgtEl>
                                          <p:spTgt spid="3">
                                            <p:txEl>
                                              <p:charRg st="26" end="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55" end="74"/>
                                            </p:txEl>
                                          </p:spTgt>
                                        </p:tgtEl>
                                        <p:attrNameLst>
                                          <p:attrName>style.visibility</p:attrName>
                                        </p:attrNameLst>
                                      </p:cBhvr>
                                      <p:to>
                                        <p:strVal val="visible"/>
                                      </p:to>
                                    </p:set>
                                    <p:animEffect transition="in" filter="blinds(horizontal)">
                                      <p:cBhvr>
                                        <p:cTn id="17" dur="500"/>
                                        <p:tgtEl>
                                          <p:spTgt spid="3">
                                            <p:txEl>
                                              <p:charRg st="55" end="7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charRg st="74" end="97"/>
                                            </p:txEl>
                                          </p:spTgt>
                                        </p:tgtEl>
                                        <p:attrNameLst>
                                          <p:attrName>style.visibility</p:attrName>
                                        </p:attrNameLst>
                                      </p:cBhvr>
                                      <p:to>
                                        <p:strVal val="visible"/>
                                      </p:to>
                                    </p:set>
                                    <p:animEffect transition="in" filter="blinds(horizontal)">
                                      <p:cBhvr>
                                        <p:cTn id="22" dur="500"/>
                                        <p:tgtEl>
                                          <p:spTgt spid="3">
                                            <p:txEl>
                                              <p:charRg st="74" end="9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charRg st="97" end="128"/>
                                            </p:txEl>
                                          </p:spTgt>
                                        </p:tgtEl>
                                        <p:attrNameLst>
                                          <p:attrName>style.visibility</p:attrName>
                                        </p:attrNameLst>
                                      </p:cBhvr>
                                      <p:to>
                                        <p:strVal val="visible"/>
                                      </p:to>
                                    </p:set>
                                    <p:animEffect transition="in" filter="blinds(horizontal)">
                                      <p:cBhvr>
                                        <p:cTn id="27" dur="500"/>
                                        <p:tgtEl>
                                          <p:spTgt spid="3">
                                            <p:txEl>
                                              <p:charRg st="97" end="12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charRg st="128" end="153"/>
                                            </p:txEl>
                                          </p:spTgt>
                                        </p:tgtEl>
                                        <p:attrNameLst>
                                          <p:attrName>style.visibility</p:attrName>
                                        </p:attrNameLst>
                                      </p:cBhvr>
                                      <p:to>
                                        <p:strVal val="visible"/>
                                      </p:to>
                                    </p:set>
                                    <p:animEffect transition="in" filter="blinds(horizontal)">
                                      <p:cBhvr>
                                        <p:cTn id="32" dur="500"/>
                                        <p:tgtEl>
                                          <p:spTgt spid="3">
                                            <p:txEl>
                                              <p:charRg st="128" end="1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注意</a:t>
            </a:r>
            <a:endParaRPr lang="zh-CN" altLang="en-US" dirty="0">
              <a:solidFill>
                <a:srgbClr val="0000FF"/>
              </a:solidFill>
              <a:latin typeface="楷体_GB2312"/>
              <a:ea typeface="楷体_GB2312"/>
              <a:cs typeface="+mj-cs"/>
            </a:endParaRPr>
          </a:p>
        </p:txBody>
      </p:sp>
      <p:sp>
        <p:nvSpPr>
          <p:cNvPr id="3" name="内容占位符 2"/>
          <p:cNvSpPr>
            <a:spLocks noGrp="1"/>
          </p:cNvSpPr>
          <p:nvPr>
            <p:ph idx="1"/>
          </p:nvPr>
        </p:nvSpPr>
        <p:spPr>
          <a:ln/>
        </p:spPr>
        <p:txBody>
          <a:bodyPr vert="horz" wrap="square" lIns="91440" tIns="45720" rIns="91440" bIns="45720" anchor="t"/>
          <a:p>
            <a:pPr/>
            <a:r>
              <a:rPr lang="zh-CN" altLang="zh-CN" sz="3200" dirty="0">
                <a:latin typeface="仿宋_GB2312"/>
                <a:ea typeface="仿宋_GB2312"/>
                <a:cs typeface="+mn-cs"/>
              </a:rPr>
              <a:t>带</a:t>
            </a:r>
            <a:r>
              <a:rPr lang="en-US" altLang="zh-CN" sz="3200" dirty="0">
                <a:latin typeface="仿宋_GB2312"/>
                <a:ea typeface="仿宋_GB2312"/>
                <a:cs typeface="+mn-cs"/>
              </a:rPr>
              <a:t>EXISTS</a:t>
            </a:r>
            <a:r>
              <a:rPr lang="zh-CN" altLang="zh-CN" sz="3200" dirty="0">
                <a:latin typeface="仿宋_GB2312"/>
                <a:ea typeface="仿宋_GB2312"/>
                <a:cs typeface="+mn-cs"/>
              </a:rPr>
              <a:t>谓词的查询是</a:t>
            </a:r>
            <a:r>
              <a:rPr lang="zh-CN" altLang="zh-CN" sz="3200" dirty="0">
                <a:solidFill>
                  <a:srgbClr val="FF0000"/>
                </a:solidFill>
                <a:latin typeface="仿宋_GB2312"/>
                <a:ea typeface="仿宋_GB2312"/>
                <a:cs typeface="+mn-cs"/>
              </a:rPr>
              <a:t>先</a:t>
            </a:r>
            <a:r>
              <a:rPr lang="zh-CN" altLang="en-US" sz="3200" dirty="0">
                <a:solidFill>
                  <a:srgbClr val="FF0000"/>
                </a:solidFill>
                <a:latin typeface="仿宋_GB2312"/>
                <a:ea typeface="仿宋_GB2312"/>
                <a:cs typeface="+mn-cs"/>
              </a:rPr>
              <a:t>外后内</a:t>
            </a:r>
            <a:r>
              <a:rPr lang="zh-CN" altLang="en-US" sz="3200" dirty="0">
                <a:latin typeface="仿宋_GB2312"/>
                <a:ea typeface="仿宋_GB2312"/>
                <a:cs typeface="+mn-cs"/>
              </a:rPr>
              <a:t>，即先</a:t>
            </a:r>
            <a:r>
              <a:rPr lang="zh-CN" altLang="zh-CN" sz="3200" dirty="0">
                <a:latin typeface="仿宋_GB2312"/>
                <a:ea typeface="仿宋_GB2312"/>
                <a:cs typeface="+mn-cs"/>
              </a:rPr>
              <a:t>执行外层查询，再执行内层查询。</a:t>
            </a:r>
            <a:endParaRPr lang="en-US" altLang="zh-CN" sz="3200" dirty="0">
              <a:latin typeface="仿宋_GB2312"/>
              <a:ea typeface="仿宋_GB2312"/>
              <a:cs typeface="+mn-cs"/>
            </a:endParaRPr>
          </a:p>
          <a:p>
            <a:pPr/>
            <a:r>
              <a:rPr lang="zh-CN" altLang="zh-CN" sz="3200" dirty="0">
                <a:latin typeface="仿宋_GB2312"/>
                <a:ea typeface="仿宋_GB2312"/>
                <a:cs typeface="+mn-cs"/>
              </a:rPr>
              <a:t>外层查询的值决定内层查询的结果；</a:t>
            </a:r>
            <a:endParaRPr lang="en-US" altLang="zh-CN" sz="3200" dirty="0">
              <a:latin typeface="仿宋_GB2312"/>
              <a:ea typeface="仿宋_GB2312"/>
              <a:cs typeface="+mn-cs"/>
            </a:endParaRPr>
          </a:p>
          <a:p>
            <a:pPr/>
            <a:r>
              <a:rPr lang="zh-CN" altLang="zh-CN" sz="3200" dirty="0">
                <a:latin typeface="仿宋_GB2312"/>
                <a:ea typeface="仿宋_GB2312"/>
                <a:cs typeface="+mn-cs"/>
              </a:rPr>
              <a:t>内层查询的执行次数由外层查询的结果决定。</a:t>
            </a:r>
            <a:endParaRPr lang="en-US" altLang="zh-CN" sz="3200" dirty="0">
              <a:latin typeface="仿宋_GB2312"/>
              <a:ea typeface="仿宋_GB2312"/>
              <a:cs typeface="+mn-cs"/>
            </a:endParaRPr>
          </a:p>
          <a:p>
            <a:pPr/>
            <a:r>
              <a:rPr lang="zh-CN" altLang="zh-CN" sz="3200" dirty="0">
                <a:latin typeface="仿宋_GB2312"/>
                <a:ea typeface="仿宋_GB2312"/>
                <a:cs typeface="+mn-cs"/>
              </a:rPr>
              <a:t>由于</a:t>
            </a:r>
            <a:r>
              <a:rPr lang="en-US" altLang="zh-CN" sz="3200" dirty="0">
                <a:latin typeface="仿宋_GB2312"/>
                <a:ea typeface="仿宋_GB2312"/>
                <a:cs typeface="+mn-cs"/>
              </a:rPr>
              <a:t>EXISTS</a:t>
            </a:r>
            <a:r>
              <a:rPr lang="zh-CN" altLang="zh-CN" sz="3200" dirty="0">
                <a:latin typeface="仿宋_GB2312"/>
                <a:ea typeface="仿宋_GB2312"/>
                <a:cs typeface="+mn-cs"/>
              </a:rPr>
              <a:t>的子查询只返回真</a:t>
            </a:r>
            <a:r>
              <a:rPr lang="zh-CN" altLang="en-US" sz="3200" dirty="0">
                <a:latin typeface="仿宋_GB2312"/>
                <a:ea typeface="仿宋_GB2312"/>
                <a:cs typeface="+mn-cs"/>
              </a:rPr>
              <a:t>、</a:t>
            </a:r>
            <a:r>
              <a:rPr lang="zh-CN" altLang="zh-CN" sz="3200" dirty="0">
                <a:latin typeface="仿宋_GB2312"/>
                <a:ea typeface="仿宋_GB2312"/>
                <a:cs typeface="+mn-cs"/>
              </a:rPr>
              <a:t>假值，因此在子查询中指定列名没有意义，通常都用“</a:t>
            </a:r>
            <a:r>
              <a:rPr lang="en-US" altLang="zh-CN" sz="3200" dirty="0">
                <a:solidFill>
                  <a:srgbClr val="FF0000"/>
                </a:solidFill>
                <a:latin typeface="仿宋_GB2312"/>
                <a:ea typeface="仿宋_GB2312"/>
                <a:cs typeface="+mn-cs"/>
              </a:rPr>
              <a:t>*</a:t>
            </a:r>
            <a:r>
              <a:rPr lang="zh-CN" altLang="zh-CN" sz="3200" dirty="0">
                <a:latin typeface="仿宋_GB2312"/>
                <a:ea typeface="仿宋_GB2312"/>
                <a:cs typeface="+mn-cs"/>
              </a:rPr>
              <a:t>”</a:t>
            </a:r>
            <a:endParaRPr lang="zh-CN" altLang="en-US" sz="3200" dirty="0">
              <a:latin typeface="仿宋_GB2312"/>
              <a:ea typeface="仿宋_GB2312"/>
              <a:cs typeface="+mn-cs"/>
            </a:endParaRPr>
          </a:p>
        </p:txBody>
      </p:sp>
      <p:sp>
        <p:nvSpPr>
          <p:cNvPr id="15053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5053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36"/>
                                            </p:txEl>
                                          </p:spTgt>
                                        </p:tgtEl>
                                        <p:attrNameLst>
                                          <p:attrName>style.visibility</p:attrName>
                                        </p:attrNameLst>
                                      </p:cBhvr>
                                      <p:to>
                                        <p:strVal val="visible"/>
                                      </p:to>
                                    </p:set>
                                    <p:animEffect transition="in" filter="blinds(horizontal)">
                                      <p:cBhvr>
                                        <p:cTn id="7" dur="500"/>
                                        <p:tgtEl>
                                          <p:spTgt spid="3">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36" end="53"/>
                                            </p:txEl>
                                          </p:spTgt>
                                        </p:tgtEl>
                                        <p:attrNameLst>
                                          <p:attrName>style.visibility</p:attrName>
                                        </p:attrNameLst>
                                      </p:cBhvr>
                                      <p:to>
                                        <p:strVal val="visible"/>
                                      </p:to>
                                    </p:set>
                                    <p:animEffect transition="in" filter="blinds(horizontal)">
                                      <p:cBhvr>
                                        <p:cTn id="12" dur="500"/>
                                        <p:tgtEl>
                                          <p:spTgt spid="3">
                                            <p:txEl>
                                              <p:charRg st="36"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53" end="74"/>
                                            </p:txEl>
                                          </p:spTgt>
                                        </p:tgtEl>
                                        <p:attrNameLst>
                                          <p:attrName>style.visibility</p:attrName>
                                        </p:attrNameLst>
                                      </p:cBhvr>
                                      <p:to>
                                        <p:strVal val="visible"/>
                                      </p:to>
                                    </p:set>
                                    <p:animEffect transition="in" filter="blinds(horizontal)">
                                      <p:cBhvr>
                                        <p:cTn id="17" dur="500"/>
                                        <p:tgtEl>
                                          <p:spTgt spid="3">
                                            <p:txEl>
                                              <p:charRg st="53" end="7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charRg st="74" end="118"/>
                                            </p:txEl>
                                          </p:spTgt>
                                        </p:tgtEl>
                                        <p:attrNameLst>
                                          <p:attrName>style.visibility</p:attrName>
                                        </p:attrNameLst>
                                      </p:cBhvr>
                                      <p:to>
                                        <p:strVal val="visible"/>
                                      </p:to>
                                    </p:set>
                                    <p:animEffect transition="in" filter="blinds(horizontal)">
                                      <p:cBhvr>
                                        <p:cTn id="22" dur="500"/>
                                        <p:tgtEl>
                                          <p:spTgt spid="3">
                                            <p:txEl>
                                              <p:charRg st="74" end="1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例</a:t>
            </a:r>
            <a:r>
              <a:rPr lang="en-US" altLang="zh-CN" dirty="0">
                <a:solidFill>
                  <a:srgbClr val="0000FF"/>
                </a:solidFill>
                <a:latin typeface="楷体_GB2312"/>
                <a:ea typeface="楷体_GB2312"/>
                <a:cs typeface="+mj-cs"/>
              </a:rPr>
              <a:t>12</a:t>
            </a:r>
            <a:r>
              <a:rPr lang="zh-CN" altLang="en-US" dirty="0">
                <a:solidFill>
                  <a:srgbClr val="0000FF"/>
                </a:solidFill>
                <a:latin typeface="楷体_GB2312"/>
                <a:ea typeface="楷体_GB2312"/>
                <a:cs typeface="+mj-cs"/>
              </a:rPr>
              <a:t>执行顺序</a:t>
            </a:r>
            <a:endParaRPr lang="zh-CN" altLang="en-US" dirty="0">
              <a:solidFill>
                <a:srgbClr val="0000FF"/>
              </a:solidFill>
              <a:latin typeface="楷体_GB2312"/>
              <a:ea typeface="楷体_GB2312"/>
              <a:cs typeface="+mj-cs"/>
            </a:endParaRPr>
          </a:p>
        </p:txBody>
      </p:sp>
      <p:sp>
        <p:nvSpPr>
          <p:cNvPr id="3" name="内容占位符 2"/>
          <p:cNvSpPr>
            <a:spLocks noGrp="1"/>
          </p:cNvSpPr>
          <p:nvPr>
            <p:ph idx="1"/>
          </p:nvPr>
        </p:nvSpPr>
        <p:spPr>
          <a:xfrm>
            <a:off x="566738" y="1268413"/>
            <a:ext cx="8001000" cy="4752975"/>
          </a:xfrm>
          <a:ln/>
        </p:spPr>
        <p:txBody>
          <a:bodyPr vert="horz" wrap="square" lIns="91440" tIns="45720" rIns="91440" bIns="45720" anchor="t"/>
          <a:p>
            <a:pPr>
              <a:lnSpc>
                <a:spcPct val="100000"/>
              </a:lnSpc>
              <a:spcBef>
                <a:spcPts val="600"/>
              </a:spcBef>
            </a:pPr>
            <a:r>
              <a:rPr lang="zh-CN" altLang="en-US" sz="3000" dirty="0">
                <a:latin typeface="仿宋_GB2312"/>
                <a:ea typeface="仿宋_GB2312"/>
                <a:cs typeface="+mn-cs"/>
              </a:rPr>
              <a:t>① </a:t>
            </a:r>
            <a:r>
              <a:rPr lang="zh-CN" altLang="zh-CN" sz="3000" dirty="0">
                <a:latin typeface="仿宋_GB2312"/>
                <a:ea typeface="仿宋_GB2312"/>
                <a:cs typeface="+mn-cs"/>
              </a:rPr>
              <a:t>无条件执行外层查询语句，在外层查询的结果集中取第一行结果，得到</a:t>
            </a:r>
            <a:r>
              <a:rPr lang="en-US" altLang="zh-CN" sz="3000" dirty="0">
                <a:latin typeface="仿宋_GB2312"/>
                <a:ea typeface="仿宋_GB2312"/>
                <a:cs typeface="+mn-cs"/>
              </a:rPr>
              <a:t>Sno</a:t>
            </a:r>
            <a:r>
              <a:rPr lang="zh-CN" altLang="zh-CN" sz="3000" dirty="0">
                <a:latin typeface="仿宋_GB2312"/>
                <a:ea typeface="仿宋_GB2312"/>
                <a:cs typeface="+mn-cs"/>
              </a:rPr>
              <a:t>的一个当前值。</a:t>
            </a:r>
            <a:endParaRPr lang="zh-CN" altLang="zh-CN" sz="3000" dirty="0">
              <a:latin typeface="仿宋_GB2312"/>
              <a:ea typeface="仿宋_GB2312"/>
              <a:cs typeface="+mn-cs"/>
            </a:endParaRPr>
          </a:p>
          <a:p>
            <a:pPr>
              <a:lnSpc>
                <a:spcPct val="100000"/>
              </a:lnSpc>
              <a:spcBef>
                <a:spcPts val="600"/>
              </a:spcBef>
            </a:pPr>
            <a:r>
              <a:rPr lang="zh-CN" altLang="en-US" sz="3000" dirty="0">
                <a:latin typeface="仿宋_GB2312"/>
                <a:ea typeface="仿宋_GB2312"/>
                <a:cs typeface="+mn-cs"/>
              </a:rPr>
              <a:t>② </a:t>
            </a:r>
            <a:r>
              <a:rPr lang="zh-CN" altLang="zh-CN" sz="3000" dirty="0">
                <a:latin typeface="仿宋_GB2312"/>
                <a:ea typeface="仿宋_GB2312"/>
                <a:cs typeface="+mn-cs"/>
              </a:rPr>
              <a:t>将外层的</a:t>
            </a:r>
            <a:r>
              <a:rPr lang="en-US" altLang="zh-CN" sz="3000" dirty="0">
                <a:latin typeface="仿宋_GB2312"/>
                <a:ea typeface="仿宋_GB2312"/>
                <a:cs typeface="+mn-cs"/>
              </a:rPr>
              <a:t>Sno</a:t>
            </a:r>
            <a:r>
              <a:rPr lang="zh-CN" altLang="zh-CN" sz="3000" dirty="0">
                <a:latin typeface="仿宋_GB2312"/>
                <a:ea typeface="仿宋_GB2312"/>
                <a:cs typeface="+mn-cs"/>
              </a:rPr>
              <a:t>值作为已知值执行内层查询，如果在内层查询中有满足</a:t>
            </a:r>
            <a:r>
              <a:rPr lang="en-US" altLang="zh-CN" sz="3000" dirty="0">
                <a:latin typeface="仿宋_GB2312"/>
                <a:ea typeface="仿宋_GB2312"/>
                <a:cs typeface="+mn-cs"/>
              </a:rPr>
              <a:t>WHERE</a:t>
            </a:r>
            <a:r>
              <a:rPr lang="zh-CN" altLang="zh-CN" sz="3000" dirty="0">
                <a:latin typeface="仿宋_GB2312"/>
                <a:ea typeface="仿宋_GB2312"/>
                <a:cs typeface="+mn-cs"/>
              </a:rPr>
              <a:t>条件的记录，则</a:t>
            </a:r>
            <a:r>
              <a:rPr lang="en-US" altLang="zh-CN" sz="3000" dirty="0">
                <a:latin typeface="仿宋_GB2312"/>
                <a:ea typeface="仿宋_GB2312"/>
                <a:cs typeface="+mn-cs"/>
              </a:rPr>
              <a:t>EXISTS</a:t>
            </a:r>
            <a:r>
              <a:rPr lang="zh-CN" altLang="zh-CN" sz="3000" dirty="0">
                <a:latin typeface="仿宋_GB2312"/>
                <a:ea typeface="仿宋_GB2312"/>
                <a:cs typeface="+mn-cs"/>
              </a:rPr>
              <a:t>返回</a:t>
            </a:r>
            <a:r>
              <a:rPr lang="en-US" altLang="zh-CN" sz="3000" dirty="0">
                <a:latin typeface="仿宋_GB2312"/>
                <a:ea typeface="仿宋_GB2312"/>
                <a:cs typeface="+mn-cs"/>
              </a:rPr>
              <a:t>True</a:t>
            </a:r>
            <a:r>
              <a:rPr lang="zh-CN" altLang="zh-CN" sz="3000" dirty="0">
                <a:latin typeface="仿宋_GB2312"/>
                <a:ea typeface="仿宋_GB2312"/>
                <a:cs typeface="+mn-cs"/>
              </a:rPr>
              <a:t>，如果</a:t>
            </a:r>
            <a:r>
              <a:rPr lang="zh-CN" altLang="en-US" sz="3000" dirty="0">
                <a:latin typeface="仿宋_GB2312"/>
                <a:ea typeface="仿宋_GB2312"/>
                <a:cs typeface="+mn-cs"/>
              </a:rPr>
              <a:t>没有</a:t>
            </a:r>
            <a:r>
              <a:rPr lang="zh-CN" altLang="zh-CN" sz="3000" dirty="0">
                <a:latin typeface="仿宋_GB2312"/>
                <a:ea typeface="仿宋_GB2312"/>
                <a:cs typeface="+mn-cs"/>
              </a:rPr>
              <a:t>，则返回</a:t>
            </a:r>
            <a:r>
              <a:rPr lang="en-US" altLang="zh-CN" sz="3000" dirty="0">
                <a:latin typeface="仿宋_GB2312"/>
                <a:ea typeface="仿宋_GB2312"/>
                <a:cs typeface="+mn-cs"/>
              </a:rPr>
              <a:t>False</a:t>
            </a:r>
            <a:r>
              <a:rPr lang="zh-CN" altLang="zh-CN" sz="3000" dirty="0">
                <a:latin typeface="仿宋_GB2312"/>
                <a:ea typeface="仿宋_GB2312"/>
                <a:cs typeface="+mn-cs"/>
              </a:rPr>
              <a:t>，表示在外层查询结果集中的当前行数据不是满足要求的结果。</a:t>
            </a:r>
            <a:endParaRPr lang="zh-CN" altLang="zh-CN" sz="3000" dirty="0">
              <a:latin typeface="仿宋_GB2312"/>
              <a:ea typeface="仿宋_GB2312"/>
              <a:cs typeface="+mn-cs"/>
            </a:endParaRPr>
          </a:p>
          <a:p>
            <a:pPr>
              <a:lnSpc>
                <a:spcPct val="100000"/>
              </a:lnSpc>
              <a:spcBef>
                <a:spcPts val="600"/>
              </a:spcBef>
            </a:pPr>
            <a:r>
              <a:rPr lang="zh-CN" altLang="zh-CN" sz="3000" dirty="0">
                <a:latin typeface="仿宋_GB2312"/>
                <a:ea typeface="仿宋_GB2312"/>
                <a:cs typeface="+mn-cs"/>
              </a:rPr>
              <a:t>③ 顺序处理外层</a:t>
            </a:r>
            <a:r>
              <a:rPr lang="en-US" altLang="zh-CN" sz="3000" dirty="0">
                <a:latin typeface="仿宋_GB2312"/>
                <a:ea typeface="仿宋_GB2312"/>
                <a:cs typeface="+mn-cs"/>
              </a:rPr>
              <a:t>Student</a:t>
            </a:r>
            <a:r>
              <a:rPr lang="zh-CN" altLang="zh-CN" sz="3000" dirty="0">
                <a:latin typeface="仿宋_GB2312"/>
                <a:ea typeface="仿宋_GB2312"/>
                <a:cs typeface="+mn-cs"/>
              </a:rPr>
              <a:t>表的第</a:t>
            </a:r>
            <a:r>
              <a:rPr lang="en-US" altLang="zh-CN" sz="3000" dirty="0">
                <a:latin typeface="仿宋_GB2312"/>
                <a:ea typeface="仿宋_GB2312"/>
                <a:cs typeface="+mn-cs"/>
              </a:rPr>
              <a:t>2</a:t>
            </a:r>
            <a:r>
              <a:rPr lang="zh-CN" altLang="zh-CN" sz="3000" dirty="0">
                <a:latin typeface="仿宋_GB2312"/>
                <a:ea typeface="仿宋_GB2312"/>
                <a:cs typeface="+mn-cs"/>
              </a:rPr>
              <a:t>、</a:t>
            </a:r>
            <a:r>
              <a:rPr lang="en-US" altLang="zh-CN" sz="3000" dirty="0">
                <a:latin typeface="仿宋_GB2312"/>
                <a:ea typeface="仿宋_GB2312"/>
                <a:cs typeface="+mn-cs"/>
              </a:rPr>
              <a:t>3</a:t>
            </a:r>
            <a:r>
              <a:rPr lang="zh-CN" altLang="zh-CN" sz="3000" dirty="0">
                <a:latin typeface="仿宋_GB2312"/>
                <a:ea typeface="仿宋_GB2312"/>
                <a:cs typeface="+mn-cs"/>
              </a:rPr>
              <a:t>、… 行数据，直到处理完所有行。</a:t>
            </a:r>
            <a:endParaRPr lang="zh-CN" altLang="en-US" sz="3000" dirty="0">
              <a:latin typeface="仿宋_GB2312"/>
              <a:ea typeface="仿宋_GB2312"/>
              <a:cs typeface="+mn-cs"/>
            </a:endParaRPr>
          </a:p>
        </p:txBody>
      </p:sp>
      <p:sp>
        <p:nvSpPr>
          <p:cNvPr id="15155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5155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44"/>
                                            </p:txEl>
                                          </p:spTgt>
                                        </p:tgtEl>
                                        <p:attrNameLst>
                                          <p:attrName>style.visibility</p:attrName>
                                        </p:attrNameLst>
                                      </p:cBhvr>
                                      <p:to>
                                        <p:strVal val="visible"/>
                                      </p:to>
                                    </p:set>
                                    <p:animEffect transition="in" filter="blinds(horizontal)">
                                      <p:cBhvr>
                                        <p:cTn id="7" dur="500"/>
                                        <p:tgtEl>
                                          <p:spTgt spid="3">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44" end="144"/>
                                            </p:txEl>
                                          </p:spTgt>
                                        </p:tgtEl>
                                        <p:attrNameLst>
                                          <p:attrName>style.visibility</p:attrName>
                                        </p:attrNameLst>
                                      </p:cBhvr>
                                      <p:to>
                                        <p:strVal val="visible"/>
                                      </p:to>
                                    </p:set>
                                    <p:animEffect transition="in" filter="blinds(horizontal)">
                                      <p:cBhvr>
                                        <p:cTn id="12" dur="500"/>
                                        <p:tgtEl>
                                          <p:spTgt spid="3">
                                            <p:txEl>
                                              <p:charRg st="44" end="1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144" end="182"/>
                                            </p:txEl>
                                          </p:spTgt>
                                        </p:tgtEl>
                                        <p:attrNameLst>
                                          <p:attrName>style.visibility</p:attrName>
                                        </p:attrNameLst>
                                      </p:cBhvr>
                                      <p:to>
                                        <p:strVal val="visible"/>
                                      </p:to>
                                    </p:set>
                                    <p:animEffect transition="in" filter="blinds(horizontal)">
                                      <p:cBhvr>
                                        <p:cTn id="17" dur="500"/>
                                        <p:tgtEl>
                                          <p:spTgt spid="3">
                                            <p:txEl>
                                              <p:charRg st="144" end="1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3" name="内容占位符 2"/>
          <p:cNvSpPr>
            <a:spLocks noGrp="1"/>
          </p:cNvSpPr>
          <p:nvPr>
            <p:ph idx="1"/>
          </p:nvPr>
        </p:nvSpPr>
        <p:spPr>
          <a:xfrm>
            <a:off x="468313" y="1414463"/>
            <a:ext cx="8351838" cy="4678363"/>
          </a:xfrm>
        </p:spPr>
        <p:txBody>
          <a:bodyPr vert="horz" wrap="square" lIns="91440" tIns="45720" rIns="91440" bIns="45720" numCol="1" anchor="t" anchorCtr="0" compatLnSpc="1"/>
          <a:lstStyle/>
          <a:p>
            <a:pPr marL="469900" marR="0" lvl="0" indent="-469900" algn="l" defTabSz="914400" rtl="0" eaLnBrk="0" fontAlgn="base" latinLnBrk="0" hangingPunct="0">
              <a:lnSpc>
                <a:spcPct val="110000"/>
              </a:lnSpc>
              <a:spcBef>
                <a:spcPct val="20000"/>
              </a:spcBef>
              <a:spcAft>
                <a:spcPct val="0"/>
              </a:spcAft>
              <a:buClr>
                <a:schemeClr val="accent2"/>
              </a:buClr>
              <a:buSzTx/>
              <a:buFont typeface="Wingdings" panose="05000000000000000000" pitchFamily="2" charset="2"/>
              <a:buChar char="o"/>
              <a:defRPr/>
            </a:pPr>
            <a:r>
              <a:rPr kumimoji="0" lang="zh-CN" altLang="zh-CN" sz="32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例</a:t>
            </a:r>
            <a:r>
              <a:rPr kumimoji="0" lang="en-US" altLang="zh-CN" sz="32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13 </a:t>
            </a:r>
            <a:r>
              <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查询</a:t>
            </a:r>
            <a:r>
              <a:rPr kumimoji="0" lang="zh-CN" altLang="zh-CN" sz="32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选了</a:t>
            </a:r>
            <a:r>
              <a:rPr kumimoji="0" lang="en-US" altLang="zh-CN" sz="32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VB</a:t>
            </a:r>
            <a:r>
              <a:rPr kumimoji="0" lang="zh-CN" altLang="zh-CN" sz="32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课程的学生姓名和所在</a:t>
            </a:r>
            <a:r>
              <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系</a:t>
            </a:r>
            <a:endParaRPr kumimoji="0" lang="zh-CN" altLang="zh-CN" sz="32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  SELECT </a:t>
            </a:r>
            <a:r>
              <a:rPr kumimoji="0" lang="en-US" altLang="zh-CN" sz="32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cs typeface="+mn-cs"/>
              </a:rPr>
              <a:t>Sname</a:t>
            </a: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32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cs typeface="+mn-cs"/>
              </a:rPr>
              <a:t>Sdept</a:t>
            </a: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FROM Student  </a:t>
            </a:r>
            <a:endParaRPr kumimoji="0" lang="zh-CN"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WHERE EXISTS (</a:t>
            </a:r>
            <a:endParaRPr kumimoji="0" lang="zh-CN"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32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 </a:t>
            </a: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SELECT * FROM SC   </a:t>
            </a:r>
            <a:endParaRPr kumimoji="0" lang="zh-CN"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32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 WHERE </a:t>
            </a: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EXISTS (</a:t>
            </a:r>
            <a:endParaRPr kumimoji="0" lang="zh-CN"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32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  SELECT </a:t>
            </a: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FROM Course</a:t>
            </a:r>
            <a:endParaRPr kumimoji="0" lang="zh-CN"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32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  WHERE </a:t>
            </a:r>
            <a:r>
              <a:rPr kumimoji="0" lang="en-US" altLang="zh-CN" sz="32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cs typeface="+mn-cs"/>
              </a:rPr>
              <a:t>Cno</a:t>
            </a: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 </a:t>
            </a:r>
            <a:r>
              <a:rPr kumimoji="0" lang="en-US" altLang="zh-CN" sz="32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cs typeface="+mn-cs"/>
              </a:rPr>
              <a:t>SC.Cno</a:t>
            </a: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AND </a:t>
            </a:r>
            <a:r>
              <a:rPr kumimoji="0" lang="en-US" altLang="zh-CN" sz="3200" b="1" i="0" u="none" strike="noStrike" kern="0" cap="none" spc="0" normalizeH="0" baseline="0" noProof="0" dirty="0" err="1" smtClean="0">
                <a:ln>
                  <a:noFill/>
                </a:ln>
                <a:solidFill>
                  <a:srgbClr val="0000FF"/>
                </a:solidFill>
                <a:effectLst/>
                <a:uLnTx/>
                <a:uFillTx/>
                <a:latin typeface="仿宋_GB2312" pitchFamily="49" charset="-122"/>
                <a:ea typeface="仿宋_GB2312" pitchFamily="49" charset="-122"/>
                <a:cs typeface="+mn-cs"/>
              </a:rPr>
              <a:t>Cname</a:t>
            </a:r>
            <a:r>
              <a:rPr kumimoji="0" lang="en-US" altLang="zh-CN" sz="32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='VB</a:t>
            </a: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a:t>
            </a:r>
            <a:endParaRPr kumimoji="0" lang="zh-CN"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32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AND </a:t>
            </a:r>
            <a:r>
              <a:rPr kumimoji="0" lang="en-US" altLang="zh-CN" sz="32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cs typeface="+mn-cs"/>
              </a:rPr>
              <a:t>Sno</a:t>
            </a: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 </a:t>
            </a:r>
            <a:r>
              <a:rPr kumimoji="0" lang="en-US" altLang="zh-CN" sz="32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cs typeface="+mn-cs"/>
              </a:rPr>
              <a:t>Student.Sno</a:t>
            </a: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a:t>
            </a:r>
            <a:endParaRPr kumimoji="0" lang="zh-CN" altLang="en-US"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p:txBody>
      </p:sp>
      <p:sp>
        <p:nvSpPr>
          <p:cNvPr id="15258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5258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53603"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14 </a:t>
            </a:r>
            <a:r>
              <a:rPr lang="zh-CN" altLang="zh-CN" dirty="0">
                <a:latin typeface="仿宋_GB2312"/>
                <a:ea typeface="仿宋_GB2312"/>
                <a:cs typeface="+mn-cs"/>
              </a:rPr>
              <a:t>查询没选“</a:t>
            </a:r>
            <a:r>
              <a:rPr lang="en-US" altLang="zh-CN" dirty="0">
                <a:latin typeface="仿宋_GB2312"/>
                <a:ea typeface="仿宋_GB2312"/>
                <a:cs typeface="+mn-cs"/>
              </a:rPr>
              <a:t>C001</a:t>
            </a:r>
            <a:r>
              <a:rPr lang="zh-CN" altLang="zh-CN" dirty="0">
                <a:latin typeface="仿宋_GB2312"/>
                <a:ea typeface="仿宋_GB2312"/>
                <a:cs typeface="+mn-cs"/>
              </a:rPr>
              <a:t>”号课程的学生姓名和所在系。</a:t>
            </a:r>
            <a:endParaRPr lang="en-US" altLang="zh-CN" dirty="0">
              <a:latin typeface="仿宋_GB2312"/>
              <a:ea typeface="仿宋_GB2312"/>
              <a:cs typeface="+mn-cs"/>
            </a:endParaRPr>
          </a:p>
          <a:p>
            <a:pPr marL="438150" lvl="1" indent="0">
              <a:buNone/>
            </a:pPr>
            <a:r>
              <a:rPr lang="en-US" altLang="zh-CN" sz="3200" dirty="0">
                <a:solidFill>
                  <a:srgbClr val="0000FF"/>
                </a:solidFill>
                <a:latin typeface="仿宋_GB2312"/>
                <a:ea typeface="仿宋_GB2312"/>
              </a:rPr>
              <a:t>SELECT Sname, Sdept FROM Student  </a:t>
            </a:r>
            <a:endParaRPr lang="zh-CN" altLang="zh-CN" sz="3200" dirty="0">
              <a:solidFill>
                <a:srgbClr val="0000FF"/>
              </a:solidFill>
              <a:latin typeface="仿宋_GB2312"/>
              <a:ea typeface="仿宋_GB2312"/>
            </a:endParaRPr>
          </a:p>
          <a:p>
            <a:pPr marL="438150" lvl="1" indent="0">
              <a:buNone/>
            </a:pPr>
            <a:r>
              <a:rPr lang="en-US" altLang="zh-CN" sz="3200" dirty="0">
                <a:solidFill>
                  <a:srgbClr val="0000FF"/>
                </a:solidFill>
                <a:latin typeface="仿宋_GB2312"/>
                <a:ea typeface="仿宋_GB2312"/>
              </a:rPr>
              <a:t>  WHERE NOT EXISTS (</a:t>
            </a:r>
            <a:endParaRPr lang="zh-CN" altLang="zh-CN" sz="3200" dirty="0">
              <a:solidFill>
                <a:srgbClr val="0000FF"/>
              </a:solidFill>
              <a:latin typeface="仿宋_GB2312"/>
              <a:ea typeface="仿宋_GB2312"/>
            </a:endParaRPr>
          </a:p>
          <a:p>
            <a:pPr marL="438150" lvl="1" indent="0">
              <a:buNone/>
            </a:pPr>
            <a:r>
              <a:rPr lang="en-US" altLang="zh-CN" sz="3200" dirty="0">
                <a:solidFill>
                  <a:srgbClr val="0000FF"/>
                </a:solidFill>
                <a:latin typeface="仿宋_GB2312"/>
                <a:ea typeface="仿宋_GB2312"/>
              </a:rPr>
              <a:t>    SELECT * FROM SC   </a:t>
            </a:r>
            <a:endParaRPr lang="zh-CN" altLang="zh-CN" sz="3200" dirty="0">
              <a:solidFill>
                <a:srgbClr val="0000FF"/>
              </a:solidFill>
              <a:latin typeface="仿宋_GB2312"/>
              <a:ea typeface="仿宋_GB2312"/>
            </a:endParaRPr>
          </a:p>
          <a:p>
            <a:pPr marL="438150" lvl="1" indent="0">
              <a:buNone/>
            </a:pPr>
            <a:r>
              <a:rPr lang="en-US" altLang="zh-CN" sz="3200" dirty="0">
                <a:solidFill>
                  <a:srgbClr val="0000FF"/>
                </a:solidFill>
                <a:latin typeface="仿宋_GB2312"/>
                <a:ea typeface="仿宋_GB2312"/>
              </a:rPr>
              <a:t>       WHERE Sno = Student.Sno </a:t>
            </a:r>
            <a:endParaRPr lang="zh-CN" altLang="zh-CN" sz="3200" dirty="0">
              <a:solidFill>
                <a:srgbClr val="0000FF"/>
              </a:solidFill>
              <a:latin typeface="仿宋_GB2312"/>
              <a:ea typeface="仿宋_GB2312"/>
            </a:endParaRPr>
          </a:p>
          <a:p>
            <a:pPr marL="438150" lvl="1" indent="0">
              <a:buNone/>
            </a:pPr>
            <a:r>
              <a:rPr lang="en-US" altLang="zh-CN" sz="3200" dirty="0">
                <a:solidFill>
                  <a:srgbClr val="0000FF"/>
                </a:solidFill>
                <a:latin typeface="仿宋_GB2312"/>
                <a:ea typeface="仿宋_GB2312"/>
              </a:rPr>
              <a:t>         AND Cno = 'C001' )</a:t>
            </a:r>
            <a:endParaRPr lang="zh-CN" altLang="en-US" sz="3200" dirty="0">
              <a:solidFill>
                <a:srgbClr val="0000FF"/>
              </a:solidFill>
              <a:latin typeface="仿宋_GB2312"/>
              <a:ea typeface="仿宋_GB2312"/>
            </a:endParaRPr>
          </a:p>
        </p:txBody>
      </p:sp>
      <p:sp>
        <p:nvSpPr>
          <p:cNvPr id="15360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5360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54627"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15  </a:t>
            </a:r>
            <a:r>
              <a:rPr lang="zh-CN" altLang="zh-CN" dirty="0">
                <a:latin typeface="仿宋_GB2312"/>
                <a:ea typeface="仿宋_GB2312"/>
                <a:cs typeface="+mn-cs"/>
              </a:rPr>
              <a:t>查询计算机系没有选修</a:t>
            </a:r>
            <a:r>
              <a:rPr lang="en-US" altLang="zh-CN" dirty="0">
                <a:latin typeface="仿宋_GB2312"/>
                <a:ea typeface="仿宋_GB2312"/>
                <a:cs typeface="+mn-cs"/>
              </a:rPr>
              <a:t>VB</a:t>
            </a:r>
            <a:r>
              <a:rPr lang="zh-CN" altLang="zh-CN" dirty="0">
                <a:latin typeface="仿宋_GB2312"/>
                <a:ea typeface="仿宋_GB2312"/>
                <a:cs typeface="+mn-cs"/>
              </a:rPr>
              <a:t>课程的学生的姓名和性别</a:t>
            </a:r>
            <a:r>
              <a:rPr lang="zh-CN" altLang="en-US" dirty="0">
                <a:latin typeface="仿宋_GB2312"/>
                <a:ea typeface="仿宋_GB2312"/>
                <a:cs typeface="+mn-cs"/>
              </a:rPr>
              <a:t>。</a:t>
            </a:r>
            <a:endParaRPr lang="en-US" altLang="zh-CN" dirty="0">
              <a:latin typeface="仿宋_GB2312"/>
              <a:ea typeface="仿宋_GB2312"/>
              <a:cs typeface="+mn-cs"/>
            </a:endParaRPr>
          </a:p>
          <a:p>
            <a:pPr marL="438150" lvl="1" indent="0">
              <a:lnSpc>
                <a:spcPct val="100000"/>
              </a:lnSpc>
              <a:spcBef>
                <a:spcPct val="0"/>
              </a:spcBef>
              <a:buNone/>
            </a:pPr>
            <a:r>
              <a:rPr lang="en-US" altLang="zh-CN" sz="3200" dirty="0">
                <a:solidFill>
                  <a:srgbClr val="0000FF"/>
                </a:solidFill>
                <a:latin typeface="仿宋_GB2312"/>
                <a:ea typeface="仿宋_GB2312"/>
              </a:rPr>
              <a:t>SELECT Sname, Ssex FROM Student</a:t>
            </a:r>
            <a:endParaRPr lang="zh-CN" altLang="zh-CN" sz="3200" dirty="0">
              <a:solidFill>
                <a:srgbClr val="0000FF"/>
              </a:solidFill>
              <a:latin typeface="仿宋_GB2312"/>
              <a:ea typeface="仿宋_GB2312"/>
            </a:endParaRPr>
          </a:p>
          <a:p>
            <a:pPr marL="438150" lvl="1" indent="0">
              <a:lnSpc>
                <a:spcPct val="100000"/>
              </a:lnSpc>
              <a:spcBef>
                <a:spcPct val="0"/>
              </a:spcBef>
              <a:buNone/>
            </a:pPr>
            <a:r>
              <a:rPr lang="en-US" altLang="zh-CN" sz="3200" dirty="0">
                <a:solidFill>
                  <a:srgbClr val="0000FF"/>
                </a:solidFill>
                <a:latin typeface="仿宋_GB2312"/>
                <a:ea typeface="仿宋_GB2312"/>
              </a:rPr>
              <a:t>  WHERE Sdept = '</a:t>
            </a:r>
            <a:r>
              <a:rPr lang="zh-CN" altLang="zh-CN" sz="3200" dirty="0">
                <a:solidFill>
                  <a:srgbClr val="0000FF"/>
                </a:solidFill>
                <a:latin typeface="仿宋_GB2312"/>
                <a:ea typeface="仿宋_GB2312"/>
              </a:rPr>
              <a:t>计算机系</a:t>
            </a:r>
            <a:r>
              <a:rPr lang="en-US" altLang="zh-CN" sz="3200" dirty="0">
                <a:solidFill>
                  <a:srgbClr val="0000FF"/>
                </a:solidFill>
                <a:latin typeface="仿宋_GB2312"/>
                <a:ea typeface="仿宋_GB2312"/>
              </a:rPr>
              <a:t>'</a:t>
            </a:r>
            <a:endParaRPr lang="zh-CN" altLang="zh-CN" sz="3200" dirty="0">
              <a:solidFill>
                <a:srgbClr val="0000FF"/>
              </a:solidFill>
              <a:latin typeface="仿宋_GB2312"/>
              <a:ea typeface="仿宋_GB2312"/>
            </a:endParaRPr>
          </a:p>
          <a:p>
            <a:pPr marL="438150" lvl="1" indent="0">
              <a:lnSpc>
                <a:spcPct val="100000"/>
              </a:lnSpc>
              <a:spcBef>
                <a:spcPct val="0"/>
              </a:spcBef>
              <a:buNone/>
            </a:pPr>
            <a:r>
              <a:rPr lang="en-US" altLang="zh-CN" sz="3200" dirty="0">
                <a:solidFill>
                  <a:srgbClr val="0000FF"/>
                </a:solidFill>
                <a:latin typeface="仿宋_GB2312"/>
                <a:ea typeface="仿宋_GB2312"/>
              </a:rPr>
              <a:t>    AND NOT EXISTS(</a:t>
            </a:r>
            <a:endParaRPr lang="zh-CN" altLang="zh-CN" sz="3200" dirty="0">
              <a:solidFill>
                <a:srgbClr val="0000FF"/>
              </a:solidFill>
              <a:latin typeface="仿宋_GB2312"/>
              <a:ea typeface="仿宋_GB2312"/>
            </a:endParaRPr>
          </a:p>
          <a:p>
            <a:pPr marL="438150" lvl="1" indent="0">
              <a:lnSpc>
                <a:spcPct val="100000"/>
              </a:lnSpc>
              <a:spcBef>
                <a:spcPct val="0"/>
              </a:spcBef>
              <a:buNone/>
            </a:pPr>
            <a:r>
              <a:rPr lang="en-US" altLang="zh-CN" sz="3200" dirty="0">
                <a:solidFill>
                  <a:srgbClr val="0000FF"/>
                </a:solidFill>
                <a:latin typeface="仿宋_GB2312"/>
                <a:ea typeface="仿宋_GB2312"/>
              </a:rPr>
              <a:t>      SELECT * FROM SC JOIN Course C</a:t>
            </a:r>
            <a:endParaRPr lang="zh-CN" altLang="zh-CN" sz="3200" dirty="0">
              <a:solidFill>
                <a:srgbClr val="0000FF"/>
              </a:solidFill>
              <a:latin typeface="仿宋_GB2312"/>
              <a:ea typeface="仿宋_GB2312"/>
            </a:endParaRPr>
          </a:p>
          <a:p>
            <a:pPr marL="438150" lvl="1" indent="0">
              <a:lnSpc>
                <a:spcPct val="100000"/>
              </a:lnSpc>
              <a:spcBef>
                <a:spcPct val="0"/>
              </a:spcBef>
              <a:buNone/>
            </a:pPr>
            <a:r>
              <a:rPr lang="en-US" altLang="zh-CN" sz="3200" dirty="0">
                <a:solidFill>
                  <a:srgbClr val="0000FF"/>
                </a:solidFill>
                <a:latin typeface="仿宋_GB2312"/>
                <a:ea typeface="仿宋_GB2312"/>
              </a:rPr>
              <a:t>        ON C.Cno = SC.Cno</a:t>
            </a:r>
            <a:endParaRPr lang="zh-CN" altLang="zh-CN" sz="3200" dirty="0">
              <a:solidFill>
                <a:srgbClr val="0000FF"/>
              </a:solidFill>
              <a:latin typeface="仿宋_GB2312"/>
              <a:ea typeface="仿宋_GB2312"/>
            </a:endParaRPr>
          </a:p>
          <a:p>
            <a:pPr marL="438150" lvl="1" indent="0">
              <a:lnSpc>
                <a:spcPct val="100000"/>
              </a:lnSpc>
              <a:spcBef>
                <a:spcPct val="0"/>
              </a:spcBef>
              <a:buNone/>
            </a:pPr>
            <a:r>
              <a:rPr lang="en-US" altLang="zh-CN" sz="3200" dirty="0">
                <a:solidFill>
                  <a:srgbClr val="0000FF"/>
                </a:solidFill>
                <a:latin typeface="仿宋_GB2312"/>
                <a:ea typeface="仿宋_GB2312"/>
              </a:rPr>
              <a:t>        WHERE Sno = Student.Sno</a:t>
            </a:r>
            <a:endParaRPr lang="zh-CN" altLang="zh-CN" sz="3200" dirty="0">
              <a:solidFill>
                <a:srgbClr val="0000FF"/>
              </a:solidFill>
              <a:latin typeface="仿宋_GB2312"/>
              <a:ea typeface="仿宋_GB2312"/>
            </a:endParaRPr>
          </a:p>
          <a:p>
            <a:pPr marL="438150" lvl="1" indent="0">
              <a:lnSpc>
                <a:spcPct val="100000"/>
              </a:lnSpc>
              <a:spcBef>
                <a:spcPct val="0"/>
              </a:spcBef>
              <a:buNone/>
            </a:pPr>
            <a:r>
              <a:rPr lang="en-US" altLang="zh-CN" sz="3200" dirty="0">
                <a:solidFill>
                  <a:srgbClr val="0000FF"/>
                </a:solidFill>
                <a:latin typeface="仿宋_GB2312"/>
                <a:ea typeface="仿宋_GB2312"/>
              </a:rPr>
              <a:t>       AND Cname = 'VB')</a:t>
            </a:r>
            <a:endParaRPr lang="zh-CN" altLang="en-US" sz="3200" dirty="0">
              <a:solidFill>
                <a:srgbClr val="0000FF"/>
              </a:solidFill>
              <a:latin typeface="仿宋_GB2312"/>
              <a:ea typeface="仿宋_GB2312"/>
            </a:endParaRPr>
          </a:p>
        </p:txBody>
      </p:sp>
      <p:sp>
        <p:nvSpPr>
          <p:cNvPr id="15462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5462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指定列别名后的查询结果</a:t>
            </a:r>
            <a:endParaRPr lang="zh-CN" altLang="en-US" dirty="0">
              <a:solidFill>
                <a:srgbClr val="0000FF"/>
              </a:solidFill>
              <a:latin typeface="楷体_GB2312"/>
              <a:ea typeface="楷体_GB2312"/>
              <a:cs typeface="+mj-cs"/>
            </a:endParaRPr>
          </a:p>
        </p:txBody>
      </p:sp>
      <p:sp>
        <p:nvSpPr>
          <p:cNvPr id="26627"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6628"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graphicFrame>
        <p:nvGraphicFramePr>
          <p:cNvPr id="6" name="表格 5"/>
          <p:cNvGraphicFramePr>
            <a:graphicFrameLocks noGrp="1"/>
          </p:cNvGraphicFramePr>
          <p:nvPr/>
        </p:nvGraphicFramePr>
        <p:xfrm>
          <a:off x="468313" y="1484313"/>
          <a:ext cx="5040313" cy="3313113"/>
        </p:xfrm>
        <a:graphic>
          <a:graphicData uri="http://schemas.openxmlformats.org/drawingml/2006/table">
            <a:tbl>
              <a:tblPr/>
              <a:tblGrid>
                <a:gridCol w="1111887"/>
                <a:gridCol w="976344"/>
                <a:gridCol w="720080"/>
                <a:gridCol w="792088"/>
                <a:gridCol w="1440160"/>
              </a:tblGrid>
              <a:tr h="301124">
                <a:tc>
                  <a:txBody>
                    <a:bodyPr/>
                    <a:lstStyle/>
                    <a:p>
                      <a:pPr indent="127000" algn="ctr">
                        <a:spcAft>
                          <a:spcPts val="0"/>
                        </a:spcAft>
                      </a:pPr>
                      <a:r>
                        <a:rPr lang="en-US" sz="1800" b="1" kern="1000" dirty="0" err="1">
                          <a:solidFill>
                            <a:srgbClr val="C00000"/>
                          </a:solidFill>
                          <a:latin typeface="Times New Roman" panose="02020603050405020304"/>
                          <a:ea typeface="方正书宋简体"/>
                          <a:cs typeface="Times New Roman" panose="02020603050405020304"/>
                        </a:rPr>
                        <a:t>Sno</a:t>
                      </a:r>
                      <a:endParaRPr lang="zh-CN" sz="20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C00000"/>
                          </a:solidFill>
                          <a:latin typeface="Times New Roman" panose="02020603050405020304"/>
                          <a:ea typeface="方正书宋简体"/>
                          <a:cs typeface="Times New Roman" panose="02020603050405020304"/>
                        </a:rPr>
                        <a:t>Sname</a:t>
                      </a:r>
                      <a:endParaRPr lang="zh-CN" sz="20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C00000"/>
                          </a:solidFill>
                          <a:latin typeface="Times New Roman" panose="02020603050405020304"/>
                          <a:ea typeface="方正书宋简体"/>
                          <a:cs typeface="Times New Roman" panose="02020603050405020304"/>
                        </a:rPr>
                        <a:t>Ssex</a:t>
                      </a:r>
                      <a:endParaRPr lang="zh-CN" sz="20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C00000"/>
                          </a:solidFill>
                          <a:latin typeface="Times New Roman" panose="02020603050405020304"/>
                          <a:ea typeface="方正书宋简体"/>
                          <a:cs typeface="Times New Roman" panose="02020603050405020304"/>
                        </a:rPr>
                        <a:t>Sage</a:t>
                      </a:r>
                      <a:endParaRPr lang="zh-CN" sz="20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C00000"/>
                          </a:solidFill>
                          <a:latin typeface="Times New Roman" panose="02020603050405020304"/>
                          <a:ea typeface="方正书宋简体"/>
                          <a:cs typeface="Times New Roman" panose="02020603050405020304"/>
                        </a:rPr>
                        <a:t>Sdept</a:t>
                      </a:r>
                      <a:endParaRPr lang="zh-CN" sz="20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0811101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李勇</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21</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0811102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刘晨</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0811103</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王敏</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0811104</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张小红</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19</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0821101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张立</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信息管理系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0821102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吴宾</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19</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信息管理系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0821103</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张海</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20</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信息管理系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0831101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钱小平</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21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通信工程系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0831102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王大力</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20</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通信工程系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0831103</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张姗姗</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19</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通信工程系</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6156325" y="2708275"/>
          <a:ext cx="2447925" cy="3316288"/>
        </p:xfrm>
        <a:graphic>
          <a:graphicData uri="http://schemas.openxmlformats.org/drawingml/2006/table">
            <a:tbl>
              <a:tblPr/>
              <a:tblGrid>
                <a:gridCol w="1300645"/>
                <a:gridCol w="1147628"/>
              </a:tblGrid>
              <a:tr h="301124">
                <a:tc>
                  <a:txBody>
                    <a:bodyPr/>
                    <a:lstStyle/>
                    <a:p>
                      <a:pPr indent="127000" algn="ctr">
                        <a:spcAft>
                          <a:spcPts val="0"/>
                        </a:spcAft>
                      </a:pPr>
                      <a:r>
                        <a:rPr lang="en-US" sz="1800" b="1" kern="1000" dirty="0" err="1">
                          <a:solidFill>
                            <a:srgbClr val="C00000"/>
                          </a:solidFill>
                          <a:latin typeface="Times New Roman" panose="02020603050405020304"/>
                          <a:ea typeface="方正书宋简体"/>
                          <a:cs typeface="Times New Roman" panose="02020603050405020304"/>
                        </a:rPr>
                        <a:t>Sname</a:t>
                      </a:r>
                      <a:endParaRPr lang="zh-CN" sz="20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altLang="en-US" sz="2000" b="1" kern="1000" dirty="0" smtClean="0">
                          <a:solidFill>
                            <a:srgbClr val="0000FF"/>
                          </a:solidFill>
                          <a:latin typeface="Times New Roman" panose="02020603050405020304"/>
                          <a:ea typeface="方正书宋简体"/>
                          <a:cs typeface="Times New Roman" panose="02020603050405020304"/>
                        </a:rPr>
                        <a:t>年份</a:t>
                      </a:r>
                      <a:endParaRPr lang="zh-CN" sz="20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李勇</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smtClean="0">
                          <a:solidFill>
                            <a:srgbClr val="000000"/>
                          </a:solidFill>
                          <a:latin typeface="宋体" panose="02010600030101010101" pitchFamily="2" charset="-122"/>
                          <a:ea typeface="方正书宋简体"/>
                          <a:cs typeface="Times New Roman" panose="02020603050405020304"/>
                        </a:rPr>
                        <a:t>1988</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刘晨</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smtClean="0">
                          <a:solidFill>
                            <a:srgbClr val="000000"/>
                          </a:solidFill>
                          <a:latin typeface="宋体" panose="02010600030101010101" pitchFamily="2" charset="-122"/>
                          <a:ea typeface="方正书宋简体"/>
                          <a:cs typeface="Times New Roman" panose="02020603050405020304"/>
                        </a:rPr>
                        <a:t>1989</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王敏</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smtClean="0">
                          <a:solidFill>
                            <a:srgbClr val="000000"/>
                          </a:solidFill>
                          <a:latin typeface="宋体" panose="02010600030101010101" pitchFamily="2" charset="-122"/>
                          <a:ea typeface="方正书宋简体"/>
                          <a:cs typeface="Times New Roman" panose="02020603050405020304"/>
                        </a:rPr>
                        <a:t>1989</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张小红</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800" b="1" kern="1000" dirty="0" smtClean="0">
                          <a:solidFill>
                            <a:srgbClr val="000000"/>
                          </a:solidFill>
                          <a:latin typeface="宋体" panose="02010600030101010101" pitchFamily="2" charset="-122"/>
                          <a:ea typeface="方正书宋简体"/>
                          <a:cs typeface="Times New Roman" panose="02020603050405020304"/>
                        </a:rPr>
                        <a:t>1990</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张立</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800" b="1" kern="1000" dirty="0" smtClean="0">
                          <a:solidFill>
                            <a:srgbClr val="000000"/>
                          </a:solidFill>
                          <a:latin typeface="宋体" panose="02010600030101010101" pitchFamily="2" charset="-122"/>
                          <a:ea typeface="方正书宋简体"/>
                          <a:cs typeface="Times New Roman" panose="02020603050405020304"/>
                        </a:rPr>
                        <a:t>1989</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吴宾</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smtClean="0">
                          <a:solidFill>
                            <a:srgbClr val="000000"/>
                          </a:solidFill>
                          <a:latin typeface="宋体" panose="02010600030101010101" pitchFamily="2" charset="-122"/>
                          <a:ea typeface="方正书宋简体"/>
                          <a:cs typeface="Times New Roman" panose="02020603050405020304"/>
                        </a:rPr>
                        <a:t>1990</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张海</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smtClean="0">
                          <a:solidFill>
                            <a:srgbClr val="000000"/>
                          </a:solidFill>
                          <a:latin typeface="宋体" panose="02010600030101010101" pitchFamily="2" charset="-122"/>
                          <a:ea typeface="方正书宋简体"/>
                          <a:cs typeface="Times New Roman" panose="02020603050405020304"/>
                        </a:rPr>
                        <a:t>1989</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钱小平</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800" b="1" kern="1000" dirty="0" smtClean="0">
                          <a:solidFill>
                            <a:srgbClr val="000000"/>
                          </a:solidFill>
                          <a:latin typeface="宋体" panose="02010600030101010101" pitchFamily="2" charset="-122"/>
                          <a:ea typeface="方正书宋简体"/>
                          <a:cs typeface="Times New Roman" panose="02020603050405020304"/>
                        </a:rPr>
                        <a:t>1988</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王大力</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800" b="1" kern="1000" dirty="0" smtClean="0">
                          <a:solidFill>
                            <a:srgbClr val="000000"/>
                          </a:solidFill>
                          <a:latin typeface="宋体" panose="02010600030101010101" pitchFamily="2" charset="-122"/>
                          <a:ea typeface="方正书宋简体"/>
                          <a:cs typeface="Times New Roman" panose="02020603050405020304"/>
                        </a:rPr>
                        <a:t>1989</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张姗姗</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800" b="1" kern="1000" dirty="0" smtClean="0">
                          <a:solidFill>
                            <a:srgbClr val="000000"/>
                          </a:solidFill>
                          <a:latin typeface="宋体" panose="02010600030101010101" pitchFamily="2" charset="-122"/>
                          <a:ea typeface="方正书宋简体"/>
                          <a:cs typeface="Times New Roman" panose="02020603050405020304"/>
                        </a:rPr>
                        <a:t>1990</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上弧形箭头 7"/>
          <p:cNvSpPr/>
          <p:nvPr/>
        </p:nvSpPr>
        <p:spPr>
          <a:xfrm rot="1677123">
            <a:off x="5775325" y="1828800"/>
            <a:ext cx="1439863" cy="576263"/>
          </a:xfrm>
          <a:prstGeom prst="curvedDown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TextBox 8"/>
          <p:cNvSpPr txBox="1"/>
          <p:nvPr/>
        </p:nvSpPr>
        <p:spPr>
          <a:xfrm>
            <a:off x="6732588" y="1341438"/>
            <a:ext cx="2303462" cy="922337"/>
          </a:xfrm>
          <a:prstGeom prst="rect">
            <a:avLst/>
          </a:prstGeom>
          <a:noFill/>
          <a:ln w="9525">
            <a:noFill/>
          </a:ln>
        </p:spPr>
        <p:txBody>
          <a:bodyPr>
            <a:spAutoFit/>
          </a:bodyPr>
          <a:p>
            <a:pPr eaLnBrk="1" hangingPunct="1"/>
            <a:r>
              <a:rPr lang="en-US" altLang="zh-CN" dirty="0">
                <a:solidFill>
                  <a:srgbClr val="FF0000"/>
                </a:solidFill>
                <a:latin typeface="Verdana" panose="020B0604030504040204" pitchFamily="34" charset="0"/>
              </a:rPr>
              <a:t>SELECT Sname, 2014 - Sage </a:t>
            </a:r>
            <a:r>
              <a:rPr lang="zh-CN" altLang="en-US" b="1" dirty="0">
                <a:solidFill>
                  <a:srgbClr val="0000FF"/>
                </a:solidFill>
                <a:latin typeface="Verdana" panose="020B0604030504040204" pitchFamily="34" charset="0"/>
              </a:rPr>
              <a:t>年份</a:t>
            </a:r>
            <a:endParaRPr lang="en-US" altLang="zh-CN" b="1" dirty="0">
              <a:solidFill>
                <a:srgbClr val="0000FF"/>
              </a:solidFill>
              <a:latin typeface="Verdana" panose="020B0604030504040204" pitchFamily="34" charset="0"/>
            </a:endParaRPr>
          </a:p>
          <a:p>
            <a:pPr eaLnBrk="1" hangingPunct="1"/>
            <a:r>
              <a:rPr lang="en-US" altLang="zh-CN" dirty="0">
                <a:solidFill>
                  <a:srgbClr val="FF0000"/>
                </a:solidFill>
                <a:latin typeface="Verdana" panose="020B0604030504040204" pitchFamily="34" charset="0"/>
              </a:rPr>
              <a:t>    FROM Student</a:t>
            </a:r>
            <a:endParaRPr lang="zh-CN" altLang="en-US"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strVal val="#ppt_w*0.70"/>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Effect transition="in" filter="fade">
                                      <p:cBhvr>
                                        <p:cTn id="19" dur="1000"/>
                                        <p:tgtEl>
                                          <p:spTgt spid="8"/>
                                        </p:tgtEl>
                                      </p:cBhvr>
                                    </p:animEffect>
                                  </p:childTnLst>
                                </p:cTn>
                              </p:par>
                            </p:childTnLst>
                          </p:cTn>
                        </p:par>
                        <p:par>
                          <p:cTn id="20" fill="hold">
                            <p:stCondLst>
                              <p:cond delay="1000"/>
                            </p:stCondLst>
                            <p:childTnLst>
                              <p:par>
                                <p:cTn id="21" presetID="3" presetClass="entr" presetSubtype="1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3" name="内容占位符 2"/>
          <p:cNvSpPr>
            <a:spLocks noGrp="1"/>
          </p:cNvSpPr>
          <p:nvPr>
            <p:ph idx="1"/>
          </p:nvPr>
        </p:nvSpPr>
        <p:spPr>
          <a:xfrm>
            <a:off x="566738" y="1414463"/>
            <a:ext cx="8001000" cy="4678363"/>
          </a:xfrm>
        </p:spPr>
        <p:txBody>
          <a:bodyPr vert="horz" wrap="square" lIns="91440" tIns="45720" rIns="91440" bIns="45720" numCol="1" anchor="t" anchorCtr="0" compatLnSpc="1"/>
          <a:lstStyle/>
          <a:p>
            <a:pPr marL="469900" marR="0" lvl="0" indent="-469900" algn="l" defTabSz="914400" rtl="0" eaLnBrk="0" fontAlgn="base" latinLnBrk="0" hangingPunct="0">
              <a:lnSpc>
                <a:spcPct val="110000"/>
              </a:lnSpc>
              <a:spcBef>
                <a:spcPct val="20000"/>
              </a:spcBef>
              <a:spcAft>
                <a:spcPct val="0"/>
              </a:spcAft>
              <a:buClr>
                <a:schemeClr val="accent2"/>
              </a:buClr>
              <a:buSzTx/>
              <a:buFont typeface="Wingdings" panose="05000000000000000000" pitchFamily="2" charset="2"/>
              <a:buChar char="o"/>
              <a:defRPr/>
            </a:pPr>
            <a:r>
              <a:rPr kumimoji="0" lang="zh-CN"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例</a:t>
            </a:r>
            <a:r>
              <a:rPr kumimoji="0" lang="en-US"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16  </a:t>
            </a:r>
            <a:r>
              <a:rPr kumimoji="0" lang="zh-CN"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查询每个系年龄最大的学生姓名、所在系和年龄</a:t>
            </a:r>
            <a:r>
              <a:rPr kumimoji="0" lang="zh-CN"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a:t>
            </a:r>
            <a:endParaRPr kumimoji="0" lang="en-US"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select </a:t>
            </a:r>
            <a:r>
              <a:rPr kumimoji="0" lang="en-US" altLang="zh-CN" sz="32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cs typeface="+mn-cs"/>
              </a:rPr>
              <a:t>sname,sdept,sage</a:t>
            </a: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a:t>
            </a:r>
            <a:endParaRPr kumimoji="0" lang="en-US" altLang="zh-CN" sz="32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32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 from </a:t>
            </a: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Student s1</a:t>
            </a:r>
            <a:endParaRPr kumimoji="0" lang="zh-CN"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where not exists (</a:t>
            </a:r>
            <a:endParaRPr kumimoji="0" lang="zh-CN"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select * from Student s2</a:t>
            </a:r>
            <a:endParaRPr kumimoji="0" lang="zh-CN"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where s1.Sdept = s2.Sdept </a:t>
            </a:r>
            <a:endParaRPr kumimoji="0" lang="en-US" altLang="zh-CN" sz="32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32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        and </a:t>
            </a:r>
            <a:r>
              <a:rPr kumimoji="0" lang="en-US" altLang="zh-CN"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s2.Sage &gt; s1.Sage)</a:t>
            </a:r>
            <a:endParaRPr kumimoji="0" lang="zh-CN" altLang="en-US" sz="32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p:txBody>
      </p:sp>
      <p:sp>
        <p:nvSpPr>
          <p:cNvPr id="15565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5565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标题 1"/>
          <p:cNvSpPr>
            <a:spLocks noGrp="1"/>
          </p:cNvSpPr>
          <p:nvPr>
            <p:ph type="title"/>
          </p:nvPr>
        </p:nvSpPr>
        <p:spPr>
          <a:ln/>
        </p:spPr>
        <p:txBody>
          <a:bodyPr vert="horz" wrap="square" lIns="91440" tIns="45720" rIns="91440" bIns="45720" anchor="b"/>
          <a:p>
            <a:pPr>
              <a:buNone/>
            </a:pPr>
            <a:r>
              <a:rPr lang="en-US" altLang="zh-CN" dirty="0">
                <a:solidFill>
                  <a:srgbClr val="0000FF"/>
                </a:solidFill>
                <a:latin typeface="楷体_GB2312"/>
                <a:ea typeface="楷体_GB2312"/>
                <a:cs typeface="+mj-cs"/>
              </a:rPr>
              <a:t>5.8  </a:t>
            </a:r>
            <a:r>
              <a:rPr lang="zh-CN" altLang="zh-CN" dirty="0">
                <a:solidFill>
                  <a:srgbClr val="0000FF"/>
                </a:solidFill>
                <a:latin typeface="楷体_GB2312"/>
                <a:ea typeface="楷体_GB2312"/>
                <a:cs typeface="+mj-cs"/>
              </a:rPr>
              <a:t>数据更改功能</a:t>
            </a:r>
            <a:endParaRPr lang="zh-CN" altLang="en-US" dirty="0">
              <a:solidFill>
                <a:srgbClr val="0000FF"/>
              </a:solidFill>
              <a:latin typeface="楷体_GB2312"/>
              <a:ea typeface="楷体_GB2312"/>
              <a:cs typeface="+mj-cs"/>
            </a:endParaRPr>
          </a:p>
        </p:txBody>
      </p:sp>
      <p:sp>
        <p:nvSpPr>
          <p:cNvPr id="156675" name="内容占位符 2"/>
          <p:cNvSpPr>
            <a:spLocks noGrp="1"/>
          </p:cNvSpPr>
          <p:nvPr>
            <p:ph idx="1"/>
          </p:nvPr>
        </p:nvSpPr>
        <p:spPr>
          <a:xfrm>
            <a:off x="827088" y="1557338"/>
            <a:ext cx="7416800" cy="4319587"/>
          </a:xfrm>
          <a:ln/>
        </p:spPr>
        <p:txBody>
          <a:bodyPr vert="horz" wrap="square" lIns="91440" tIns="45720" rIns="91440" bIns="45720" anchor="t"/>
          <a:p>
            <a:pPr/>
            <a:r>
              <a:rPr lang="en-US" altLang="zh-CN" dirty="0">
                <a:latin typeface="仿宋_GB2312"/>
                <a:ea typeface="仿宋_GB2312"/>
                <a:cs typeface="+mn-cs"/>
              </a:rPr>
              <a:t>5.8.1 </a:t>
            </a:r>
            <a:r>
              <a:rPr lang="zh-CN" altLang="zh-CN" dirty="0">
                <a:latin typeface="仿宋_GB2312"/>
                <a:ea typeface="仿宋_GB2312"/>
                <a:cs typeface="+mn-cs"/>
              </a:rPr>
              <a:t>插入数据</a:t>
            </a:r>
            <a:endParaRPr lang="en-US" altLang="zh-CN" dirty="0">
              <a:latin typeface="仿宋_GB2312"/>
              <a:ea typeface="仿宋_GB2312"/>
              <a:cs typeface="+mn-cs"/>
            </a:endParaRPr>
          </a:p>
          <a:p>
            <a:pPr/>
            <a:r>
              <a:rPr lang="en-US" altLang="zh-CN" dirty="0">
                <a:latin typeface="仿宋_GB2312"/>
                <a:ea typeface="仿宋_GB2312"/>
                <a:cs typeface="+mn-cs"/>
              </a:rPr>
              <a:t>5.8.2 </a:t>
            </a:r>
            <a:r>
              <a:rPr lang="zh-CN" altLang="zh-CN" dirty="0">
                <a:latin typeface="仿宋_GB2312"/>
                <a:ea typeface="仿宋_GB2312"/>
                <a:cs typeface="+mn-cs"/>
              </a:rPr>
              <a:t>更新数据</a:t>
            </a:r>
            <a:endParaRPr lang="en-US" altLang="zh-CN" dirty="0">
              <a:latin typeface="仿宋_GB2312"/>
              <a:ea typeface="仿宋_GB2312"/>
              <a:cs typeface="+mn-cs"/>
            </a:endParaRPr>
          </a:p>
          <a:p>
            <a:pPr/>
            <a:r>
              <a:rPr lang="en-US" altLang="zh-CN" dirty="0">
                <a:latin typeface="仿宋_GB2312"/>
                <a:ea typeface="仿宋_GB2312"/>
                <a:cs typeface="+mn-cs"/>
              </a:rPr>
              <a:t>5.8.3 </a:t>
            </a:r>
            <a:r>
              <a:rPr lang="zh-CN" altLang="zh-CN" dirty="0">
                <a:latin typeface="仿宋_GB2312"/>
                <a:ea typeface="仿宋_GB2312"/>
                <a:cs typeface="+mn-cs"/>
              </a:rPr>
              <a:t>删除数据</a:t>
            </a:r>
            <a:endParaRPr lang="zh-CN" altLang="en-US" dirty="0">
              <a:latin typeface="仿宋_GB2312"/>
              <a:ea typeface="仿宋_GB2312"/>
              <a:cs typeface="+mn-cs"/>
            </a:endParaRPr>
          </a:p>
        </p:txBody>
      </p:sp>
      <p:sp>
        <p:nvSpPr>
          <p:cNvPr id="15667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5667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标题 1"/>
          <p:cNvSpPr>
            <a:spLocks noGrp="1"/>
          </p:cNvSpPr>
          <p:nvPr>
            <p:ph type="title"/>
          </p:nvPr>
        </p:nvSpPr>
        <p:spPr>
          <a:ln/>
        </p:spPr>
        <p:txBody>
          <a:bodyPr vert="horz" wrap="square" lIns="91440" tIns="45720" rIns="91440" bIns="45720" anchor="b"/>
          <a:p>
            <a:pPr>
              <a:buNone/>
            </a:pPr>
            <a:r>
              <a:rPr lang="en-US" altLang="zh-CN" dirty="0">
                <a:solidFill>
                  <a:srgbClr val="0000FF"/>
                </a:solidFill>
                <a:latin typeface="楷体_GB2312"/>
                <a:ea typeface="楷体_GB2312"/>
                <a:cs typeface="+mj-cs"/>
              </a:rPr>
              <a:t>5.2.1 </a:t>
            </a:r>
            <a:r>
              <a:rPr lang="zh-CN" altLang="en-US" dirty="0">
                <a:solidFill>
                  <a:srgbClr val="0000FF"/>
                </a:solidFill>
                <a:latin typeface="楷体_GB2312"/>
                <a:ea typeface="楷体_GB2312"/>
                <a:cs typeface="+mj-cs"/>
              </a:rPr>
              <a:t>插入数据</a:t>
            </a:r>
            <a:endParaRPr lang="zh-CN" altLang="en-US" dirty="0">
              <a:solidFill>
                <a:srgbClr val="0000FF"/>
              </a:solidFill>
              <a:latin typeface="楷体_GB2312"/>
              <a:ea typeface="楷体_GB2312"/>
              <a:cs typeface="+mj-cs"/>
            </a:endParaRPr>
          </a:p>
        </p:txBody>
      </p:sp>
      <p:sp>
        <p:nvSpPr>
          <p:cNvPr id="157699" name="内容占位符 2"/>
          <p:cNvSpPr>
            <a:spLocks noGrp="1"/>
          </p:cNvSpPr>
          <p:nvPr>
            <p:ph idx="1"/>
          </p:nvPr>
        </p:nvSpPr>
        <p:spPr>
          <a:xfrm>
            <a:off x="468313" y="1414463"/>
            <a:ext cx="8280400" cy="4678362"/>
          </a:xfrm>
          <a:ln/>
        </p:spPr>
        <p:txBody>
          <a:bodyPr vert="horz" wrap="square" lIns="91440" tIns="45720" rIns="91440" bIns="45720" anchor="t"/>
          <a:p>
            <a:pPr algn="just" eaLnBrk="1" hangingPunct="1">
              <a:buFontTx/>
              <a:buNone/>
            </a:pPr>
            <a:r>
              <a:rPr lang="en-US" altLang="zh-CN" dirty="0">
                <a:solidFill>
                  <a:srgbClr val="FF0000"/>
                </a:solidFill>
                <a:latin typeface="仿宋_GB2312"/>
                <a:ea typeface="仿宋_GB2312"/>
                <a:cs typeface="+mn-cs"/>
              </a:rPr>
              <a:t>INSERT INTO &lt;</a:t>
            </a:r>
            <a:r>
              <a:rPr lang="zh-CN" altLang="en-US" dirty="0">
                <a:solidFill>
                  <a:srgbClr val="FF0000"/>
                </a:solidFill>
                <a:latin typeface="仿宋_GB2312"/>
                <a:ea typeface="仿宋_GB2312"/>
                <a:cs typeface="+mn-cs"/>
              </a:rPr>
              <a:t>表名</a:t>
            </a:r>
            <a:r>
              <a:rPr lang="en-US" altLang="zh-CN" dirty="0">
                <a:solidFill>
                  <a:srgbClr val="FF0000"/>
                </a:solidFill>
                <a:latin typeface="仿宋_GB2312"/>
                <a:ea typeface="仿宋_GB2312"/>
                <a:cs typeface="+mn-cs"/>
              </a:rPr>
              <a:t>&gt; [(&lt;</a:t>
            </a:r>
            <a:r>
              <a:rPr lang="zh-CN" altLang="en-US" dirty="0">
                <a:solidFill>
                  <a:srgbClr val="FF0000"/>
                </a:solidFill>
                <a:latin typeface="仿宋_GB2312"/>
                <a:ea typeface="仿宋_GB2312"/>
                <a:cs typeface="+mn-cs"/>
              </a:rPr>
              <a:t>列名表</a:t>
            </a:r>
            <a:r>
              <a:rPr lang="en-US" altLang="zh-CN" dirty="0">
                <a:solidFill>
                  <a:srgbClr val="FF0000"/>
                </a:solidFill>
                <a:latin typeface="仿宋_GB2312"/>
                <a:ea typeface="仿宋_GB2312"/>
                <a:cs typeface="+mn-cs"/>
              </a:rPr>
              <a:t>&gt;)] </a:t>
            </a:r>
            <a:endParaRPr lang="en-US" altLang="zh-CN" dirty="0">
              <a:solidFill>
                <a:srgbClr val="FF0000"/>
              </a:solidFill>
              <a:latin typeface="仿宋_GB2312"/>
              <a:ea typeface="仿宋_GB2312"/>
              <a:cs typeface="+mn-cs"/>
            </a:endParaRPr>
          </a:p>
          <a:p>
            <a:pPr algn="just" eaLnBrk="1" hangingPunct="1">
              <a:buFontTx/>
              <a:buNone/>
            </a:pPr>
            <a:r>
              <a:rPr lang="en-US" altLang="zh-CN" dirty="0">
                <a:solidFill>
                  <a:srgbClr val="FF0000"/>
                </a:solidFill>
                <a:latin typeface="仿宋_GB2312"/>
                <a:ea typeface="仿宋_GB2312"/>
                <a:cs typeface="+mn-cs"/>
              </a:rPr>
              <a:t>     VALUES </a:t>
            </a:r>
            <a:r>
              <a:rPr lang="zh-CN" altLang="en-US" dirty="0">
                <a:solidFill>
                  <a:srgbClr val="FF0000"/>
                </a:solidFill>
                <a:latin typeface="仿宋_GB2312"/>
                <a:ea typeface="仿宋_GB2312"/>
                <a:cs typeface="+mn-cs"/>
              </a:rPr>
              <a:t>（值表）</a:t>
            </a:r>
            <a:endParaRPr lang="zh-CN" altLang="en-US" dirty="0">
              <a:solidFill>
                <a:srgbClr val="FF0000"/>
              </a:solidFill>
              <a:latin typeface="仿宋_GB2312"/>
              <a:ea typeface="仿宋_GB2312"/>
              <a:cs typeface="+mn-cs"/>
            </a:endParaRPr>
          </a:p>
          <a:p>
            <a:pPr eaLnBrk="1" hangingPunct="1"/>
            <a:r>
              <a:rPr lang="zh-CN" altLang="en-US" dirty="0">
                <a:latin typeface="宋体" panose="02010600030101010101" pitchFamily="2" charset="-122"/>
                <a:ea typeface="+mn-ea"/>
                <a:cs typeface="+mn-cs"/>
              </a:rPr>
              <a:t>功能：新增一个符合表结构的数据行，将值表数据按表中列定义顺序或</a:t>
            </a:r>
            <a:r>
              <a:rPr lang="en-US" altLang="zh-CN" dirty="0">
                <a:latin typeface="宋体" panose="02010600030101010101" pitchFamily="2" charset="-122"/>
                <a:ea typeface="+mn-ea"/>
                <a:cs typeface="+mn-cs"/>
              </a:rPr>
              <a:t>[</a:t>
            </a:r>
            <a:r>
              <a:rPr lang="zh-CN" altLang="en-US" dirty="0">
                <a:latin typeface="宋体" panose="02010600030101010101" pitchFamily="2" charset="-122"/>
                <a:ea typeface="+mn-ea"/>
                <a:cs typeface="+mn-cs"/>
              </a:rPr>
              <a:t>列名表</a:t>
            </a:r>
            <a:r>
              <a:rPr lang="en-US" altLang="zh-CN" dirty="0">
                <a:latin typeface="宋体" panose="02010600030101010101" pitchFamily="2" charset="-122"/>
                <a:ea typeface="+mn-ea"/>
                <a:cs typeface="+mn-cs"/>
              </a:rPr>
              <a:t>]</a:t>
            </a:r>
            <a:r>
              <a:rPr lang="zh-CN" altLang="en-US" dirty="0">
                <a:latin typeface="宋体" panose="02010600030101010101" pitchFamily="2" charset="-122"/>
                <a:ea typeface="+mn-ea"/>
                <a:cs typeface="+mn-cs"/>
              </a:rPr>
              <a:t>顺序赋给对应列名。</a:t>
            </a:r>
            <a:endParaRPr lang="zh-CN" altLang="en-US" dirty="0">
              <a:latin typeface="仿宋_GB2312"/>
              <a:ea typeface="仿宋_GB2312"/>
              <a:cs typeface="+mn-cs"/>
            </a:endParaRPr>
          </a:p>
        </p:txBody>
      </p:sp>
      <p:sp>
        <p:nvSpPr>
          <p:cNvPr id="15770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5770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说明</a:t>
            </a:r>
            <a:endParaRPr lang="zh-CN" altLang="en-US" dirty="0">
              <a:solidFill>
                <a:srgbClr val="0000FF"/>
              </a:solidFill>
              <a:latin typeface="楷体_GB2312"/>
              <a:ea typeface="楷体_GB2312"/>
              <a:cs typeface="+mj-cs"/>
            </a:endParaRPr>
          </a:p>
        </p:txBody>
      </p:sp>
      <p:sp>
        <p:nvSpPr>
          <p:cNvPr id="158723" name="内容占位符 2"/>
          <p:cNvSpPr>
            <a:spLocks noGrp="1"/>
          </p:cNvSpPr>
          <p:nvPr>
            <p:ph idx="1"/>
          </p:nvPr>
        </p:nvSpPr>
        <p:spPr>
          <a:ln/>
        </p:spPr>
        <p:txBody>
          <a:bodyPr vert="horz" wrap="square" lIns="91440" tIns="45720" rIns="91440" bIns="45720" anchor="t"/>
          <a:p>
            <a:pPr algn="just" eaLnBrk="1" hangingPunct="1"/>
            <a:r>
              <a:rPr lang="zh-CN" altLang="en-US" dirty="0">
                <a:latin typeface="仿宋_GB2312"/>
                <a:ea typeface="仿宋_GB2312"/>
                <a:cs typeface="+mn-cs"/>
              </a:rPr>
              <a:t>值与列名按顺序对应，要求值类型与列数据类型一致。</a:t>
            </a:r>
            <a:endParaRPr lang="zh-CN" altLang="en-US" dirty="0">
              <a:latin typeface="仿宋_GB2312"/>
              <a:ea typeface="仿宋_GB2312"/>
              <a:cs typeface="+mn-cs"/>
            </a:endParaRPr>
          </a:p>
          <a:p>
            <a:pPr algn="just" eaLnBrk="1" hangingPunct="1"/>
            <a:r>
              <a:rPr lang="zh-CN" altLang="en-US" dirty="0">
                <a:latin typeface="仿宋_GB2312"/>
                <a:ea typeface="仿宋_GB2312"/>
                <a:cs typeface="+mn-cs"/>
              </a:rPr>
              <a:t>对语句中无值对应的列名赋</a:t>
            </a:r>
            <a:r>
              <a:rPr lang="en-US" altLang="zh-CN" dirty="0">
                <a:latin typeface="仿宋_GB2312"/>
                <a:ea typeface="仿宋_GB2312"/>
                <a:cs typeface="+mn-cs"/>
              </a:rPr>
              <a:t>NULL</a:t>
            </a:r>
            <a:r>
              <a:rPr lang="zh-CN" altLang="en-US" dirty="0">
                <a:latin typeface="仿宋_GB2312"/>
                <a:ea typeface="仿宋_GB2312"/>
                <a:cs typeface="+mn-cs"/>
              </a:rPr>
              <a:t>。</a:t>
            </a:r>
            <a:endParaRPr lang="zh-CN" altLang="en-US" dirty="0">
              <a:latin typeface="仿宋_GB2312"/>
              <a:ea typeface="仿宋_GB2312"/>
              <a:cs typeface="+mn-cs"/>
            </a:endParaRPr>
          </a:p>
          <a:p>
            <a:pPr eaLnBrk="1" hangingPunct="1"/>
            <a:r>
              <a:rPr lang="zh-CN" altLang="en-US" dirty="0">
                <a:latin typeface="仿宋_GB2312"/>
                <a:ea typeface="仿宋_GB2312"/>
                <a:cs typeface="+mn-cs"/>
              </a:rPr>
              <a:t>如果没有指明列名表，则新插入记录的值的顺序必须与表中列的顺序一致，且每一列均有值（可为空）。</a:t>
            </a:r>
            <a:endParaRPr lang="zh-CN" altLang="en-US" dirty="0">
              <a:latin typeface="仿宋_GB2312"/>
              <a:ea typeface="仿宋_GB2312"/>
              <a:cs typeface="+mn-cs"/>
            </a:endParaRPr>
          </a:p>
          <a:p>
            <a:pPr/>
            <a:endParaRPr lang="zh-CN" altLang="en-US" dirty="0">
              <a:latin typeface="仿宋_GB2312"/>
              <a:ea typeface="仿宋_GB2312"/>
              <a:cs typeface="+mn-cs"/>
            </a:endParaRPr>
          </a:p>
        </p:txBody>
      </p:sp>
      <p:sp>
        <p:nvSpPr>
          <p:cNvPr id="15872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5872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59747" name="内容占位符 2"/>
          <p:cNvSpPr>
            <a:spLocks noGrp="1"/>
          </p:cNvSpPr>
          <p:nvPr>
            <p:ph idx="1"/>
          </p:nvPr>
        </p:nvSpPr>
        <p:spPr>
          <a:ln/>
        </p:spPr>
        <p:txBody>
          <a:bodyPr vert="horz" wrap="square" lIns="91440" tIns="45720" rIns="91440" bIns="45720" anchor="t"/>
          <a:p>
            <a:pPr/>
            <a:r>
              <a:rPr lang="zh-CN" altLang="zh-CN" sz="3200" dirty="0">
                <a:latin typeface="仿宋_GB2312"/>
                <a:ea typeface="仿宋_GB2312"/>
                <a:cs typeface="+mn-cs"/>
              </a:rPr>
              <a:t>例</a:t>
            </a:r>
            <a:r>
              <a:rPr lang="en-US" altLang="zh-CN" sz="3200" dirty="0">
                <a:latin typeface="仿宋_GB2312"/>
                <a:ea typeface="仿宋_GB2312"/>
                <a:cs typeface="+mn-cs"/>
              </a:rPr>
              <a:t>1  </a:t>
            </a:r>
            <a:r>
              <a:rPr lang="zh-CN" altLang="zh-CN" sz="3200" dirty="0">
                <a:latin typeface="仿宋_GB2312"/>
                <a:ea typeface="仿宋_GB2312"/>
                <a:cs typeface="+mn-cs"/>
              </a:rPr>
              <a:t>将一个新生插入到</a:t>
            </a:r>
            <a:r>
              <a:rPr lang="en-US" altLang="zh-CN" sz="3200" dirty="0">
                <a:latin typeface="仿宋_GB2312"/>
                <a:ea typeface="仿宋_GB2312"/>
                <a:cs typeface="+mn-cs"/>
              </a:rPr>
              <a:t>Student</a:t>
            </a:r>
            <a:r>
              <a:rPr lang="zh-CN" altLang="zh-CN" sz="3200" dirty="0">
                <a:latin typeface="仿宋_GB2312"/>
                <a:ea typeface="仿宋_GB2312"/>
                <a:cs typeface="+mn-cs"/>
              </a:rPr>
              <a:t>表中，其学号为：</a:t>
            </a:r>
            <a:r>
              <a:rPr lang="en-US" altLang="zh-CN" sz="3200" dirty="0">
                <a:latin typeface="仿宋_GB2312"/>
                <a:ea typeface="仿宋_GB2312"/>
                <a:cs typeface="+mn-cs"/>
              </a:rPr>
              <a:t>0821105</a:t>
            </a:r>
            <a:r>
              <a:rPr lang="zh-CN" altLang="zh-CN" sz="3200" dirty="0">
                <a:latin typeface="仿宋_GB2312"/>
                <a:ea typeface="仿宋_GB2312"/>
                <a:cs typeface="+mn-cs"/>
              </a:rPr>
              <a:t>，姓名为：陈冬，性别为：男，年龄</a:t>
            </a:r>
            <a:r>
              <a:rPr lang="en-US" altLang="zh-CN" sz="3200" dirty="0">
                <a:latin typeface="仿宋_GB2312"/>
                <a:ea typeface="仿宋_GB2312"/>
                <a:cs typeface="+mn-cs"/>
              </a:rPr>
              <a:t>18</a:t>
            </a:r>
            <a:r>
              <a:rPr lang="zh-CN" altLang="zh-CN" sz="3200" dirty="0">
                <a:latin typeface="仿宋_GB2312"/>
                <a:ea typeface="仿宋_GB2312"/>
                <a:cs typeface="+mn-cs"/>
              </a:rPr>
              <a:t>岁，信息管理系学生。</a:t>
            </a:r>
            <a:endParaRPr lang="zh-CN" altLang="zh-CN" sz="3200" dirty="0">
              <a:latin typeface="仿宋_GB2312"/>
              <a:ea typeface="仿宋_GB2312"/>
              <a:cs typeface="+mn-cs"/>
            </a:endParaRPr>
          </a:p>
          <a:p>
            <a:pPr>
              <a:buNone/>
            </a:pPr>
            <a:r>
              <a:rPr lang="en-US" altLang="zh-CN" sz="3200" dirty="0">
                <a:solidFill>
                  <a:srgbClr val="005800"/>
                </a:solidFill>
                <a:latin typeface="仿宋_GB2312"/>
                <a:ea typeface="仿宋_GB2312"/>
                <a:cs typeface="+mn-cs"/>
              </a:rPr>
              <a:t> INSERT INTO Student VALUES</a:t>
            </a:r>
            <a:endParaRPr lang="en-US" altLang="zh-CN" sz="3200" dirty="0">
              <a:solidFill>
                <a:srgbClr val="005800"/>
              </a:solidFill>
              <a:latin typeface="仿宋_GB2312"/>
              <a:ea typeface="仿宋_GB2312"/>
              <a:cs typeface="+mn-cs"/>
            </a:endParaRPr>
          </a:p>
          <a:p>
            <a:pPr>
              <a:buNone/>
            </a:pPr>
            <a:r>
              <a:rPr lang="en-US" altLang="zh-CN" sz="3200" dirty="0">
                <a:solidFill>
                  <a:srgbClr val="005800"/>
                </a:solidFill>
                <a:latin typeface="仿宋_GB2312"/>
                <a:ea typeface="仿宋_GB2312"/>
                <a:cs typeface="+mn-cs"/>
              </a:rPr>
              <a:t> ('0821105', '</a:t>
            </a:r>
            <a:r>
              <a:rPr lang="zh-CN" altLang="zh-CN" sz="3200" dirty="0">
                <a:solidFill>
                  <a:srgbClr val="005800"/>
                </a:solidFill>
                <a:latin typeface="仿宋_GB2312"/>
                <a:ea typeface="仿宋_GB2312"/>
                <a:cs typeface="+mn-cs"/>
              </a:rPr>
              <a:t>陈冬</a:t>
            </a:r>
            <a:r>
              <a:rPr lang="en-US" altLang="zh-CN" sz="3200" dirty="0">
                <a:solidFill>
                  <a:srgbClr val="005800"/>
                </a:solidFill>
                <a:latin typeface="仿宋_GB2312"/>
                <a:ea typeface="仿宋_GB2312"/>
                <a:cs typeface="+mn-cs"/>
              </a:rPr>
              <a:t>', '</a:t>
            </a:r>
            <a:r>
              <a:rPr lang="zh-CN" altLang="zh-CN" sz="3200" dirty="0">
                <a:solidFill>
                  <a:srgbClr val="005800"/>
                </a:solidFill>
                <a:latin typeface="仿宋_GB2312"/>
                <a:ea typeface="仿宋_GB2312"/>
                <a:cs typeface="+mn-cs"/>
              </a:rPr>
              <a:t>男</a:t>
            </a:r>
            <a:r>
              <a:rPr lang="en-US" altLang="zh-CN" sz="3200" dirty="0">
                <a:solidFill>
                  <a:srgbClr val="005800"/>
                </a:solidFill>
                <a:latin typeface="仿宋_GB2312"/>
                <a:ea typeface="仿宋_GB2312"/>
                <a:cs typeface="+mn-cs"/>
              </a:rPr>
              <a:t>', 18, '</a:t>
            </a:r>
            <a:r>
              <a:rPr lang="zh-CN" altLang="zh-CN" sz="3200" dirty="0">
                <a:solidFill>
                  <a:srgbClr val="005800"/>
                </a:solidFill>
                <a:latin typeface="仿宋_GB2312"/>
                <a:ea typeface="仿宋_GB2312"/>
                <a:cs typeface="+mn-cs"/>
              </a:rPr>
              <a:t>信息管理系</a:t>
            </a:r>
            <a:r>
              <a:rPr lang="en-US" altLang="zh-CN" sz="3200" dirty="0">
                <a:solidFill>
                  <a:srgbClr val="005800"/>
                </a:solidFill>
                <a:latin typeface="仿宋_GB2312"/>
                <a:ea typeface="仿宋_GB2312"/>
                <a:cs typeface="+mn-cs"/>
              </a:rPr>
              <a:t>')</a:t>
            </a:r>
            <a:endParaRPr lang="zh-CN" altLang="en-US" sz="3200" dirty="0">
              <a:solidFill>
                <a:srgbClr val="005800"/>
              </a:solidFill>
              <a:latin typeface="仿宋_GB2312"/>
              <a:ea typeface="仿宋_GB2312"/>
              <a:cs typeface="+mn-cs"/>
            </a:endParaRPr>
          </a:p>
        </p:txBody>
      </p:sp>
      <p:sp>
        <p:nvSpPr>
          <p:cNvPr id="15974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5974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3" name="内容占位符 2"/>
          <p:cNvSpPr>
            <a:spLocks noGrp="1"/>
          </p:cNvSpPr>
          <p:nvPr>
            <p:ph idx="1"/>
          </p:nvPr>
        </p:nvSpPr>
        <p:spPr>
          <a:xfrm>
            <a:off x="395288" y="1414463"/>
            <a:ext cx="8353425" cy="4678363"/>
          </a:xfrm>
        </p:spPr>
        <p:txBody>
          <a:bodyPr vert="horz" wrap="square" lIns="91440" tIns="45720" rIns="91440" bIns="45720" numCol="1" anchor="t" anchorCtr="0" compatLnSpc="1"/>
          <a:lstStyle/>
          <a:p>
            <a:pPr marL="469900" marR="0" lvl="0" indent="-469900" algn="l" defTabSz="914400" rtl="0" eaLnBrk="0" fontAlgn="base" latinLnBrk="0" hangingPunct="0">
              <a:lnSpc>
                <a:spcPct val="110000"/>
              </a:lnSpc>
              <a:spcBef>
                <a:spcPct val="20000"/>
              </a:spcBef>
              <a:spcAft>
                <a:spcPct val="0"/>
              </a:spcAft>
              <a:buClr>
                <a:schemeClr val="accent2"/>
              </a:buClr>
              <a:buSzTx/>
              <a:buFont typeface="Wingdings" panose="05000000000000000000" pitchFamily="2" charset="2"/>
              <a:buChar char="o"/>
              <a:defRPr/>
            </a:pPr>
            <a:r>
              <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例</a:t>
            </a:r>
            <a:r>
              <a:rPr kumimoji="0" lang="en-US"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2  </a:t>
            </a:r>
            <a:r>
              <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在</a:t>
            </a:r>
            <a:r>
              <a:rPr kumimoji="0" lang="en-US"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SC</a:t>
            </a:r>
            <a:r>
              <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表中插入一条新记录，学号为“</a:t>
            </a:r>
            <a:r>
              <a:rPr kumimoji="0" lang="en-US"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0821105</a:t>
            </a:r>
            <a:r>
              <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”，选修的课程号为“</a:t>
            </a:r>
            <a:r>
              <a:rPr kumimoji="0" lang="en-US"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C001</a:t>
            </a:r>
            <a:r>
              <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”，成绩暂缺。</a:t>
            </a:r>
            <a:endPar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469900" marR="0" lvl="0" indent="-469900" algn="l" defTabSz="914400" rtl="0" eaLnBrk="0" fontAlgn="base" latinLnBrk="0" hangingPunct="0">
              <a:lnSpc>
                <a:spcPct val="100000"/>
              </a:lnSpc>
              <a:spcBef>
                <a:spcPts val="60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smtClean="0">
                <a:ln>
                  <a:noFill/>
                </a:ln>
                <a:solidFill>
                  <a:srgbClr val="005800"/>
                </a:solidFill>
                <a:effectLst/>
                <a:uLnTx/>
                <a:uFillTx/>
                <a:latin typeface="仿宋_GB2312" pitchFamily="49" charset="-122"/>
                <a:ea typeface="仿宋_GB2312" pitchFamily="49" charset="-122"/>
                <a:cs typeface="+mn-cs"/>
              </a:rPr>
              <a:t> INSERT INTO SC(</a:t>
            </a:r>
            <a:r>
              <a:rPr kumimoji="0" lang="en-US" altLang="zh-CN" sz="3200" b="1" i="0" u="none" strike="noStrike" kern="0" cap="none" spc="0" normalizeH="0" baseline="0" noProof="0" dirty="0" err="1" smtClean="0">
                <a:ln>
                  <a:noFill/>
                </a:ln>
                <a:solidFill>
                  <a:srgbClr val="005800"/>
                </a:solidFill>
                <a:effectLst/>
                <a:uLnTx/>
                <a:uFillTx/>
                <a:latin typeface="仿宋_GB2312" pitchFamily="49" charset="-122"/>
                <a:ea typeface="仿宋_GB2312" pitchFamily="49" charset="-122"/>
                <a:cs typeface="+mn-cs"/>
              </a:rPr>
              <a:t>Sno</a:t>
            </a:r>
            <a:r>
              <a:rPr kumimoji="0" lang="en-US" altLang="zh-CN" sz="3200" b="1" i="0" u="none" strike="noStrike" kern="0" cap="none" spc="0" normalizeH="0" baseline="0" noProof="0" dirty="0" smtClean="0">
                <a:ln>
                  <a:noFill/>
                </a:ln>
                <a:solidFill>
                  <a:srgbClr val="005800"/>
                </a:solidFill>
                <a:effectLst/>
                <a:uLnTx/>
                <a:uFillTx/>
                <a:latin typeface="仿宋_GB2312" pitchFamily="49" charset="-122"/>
                <a:ea typeface="仿宋_GB2312" pitchFamily="49" charset="-122"/>
                <a:cs typeface="+mn-cs"/>
              </a:rPr>
              <a:t>, </a:t>
            </a:r>
            <a:r>
              <a:rPr kumimoji="0" lang="en-US" altLang="zh-CN" sz="3200" b="1" i="0" u="none" strike="noStrike" kern="0" cap="none" spc="0" normalizeH="0" baseline="0" noProof="0" dirty="0" err="1" smtClean="0">
                <a:ln>
                  <a:noFill/>
                </a:ln>
                <a:solidFill>
                  <a:srgbClr val="005800"/>
                </a:solidFill>
                <a:effectLst/>
                <a:uLnTx/>
                <a:uFillTx/>
                <a:latin typeface="仿宋_GB2312" pitchFamily="49" charset="-122"/>
                <a:ea typeface="仿宋_GB2312" pitchFamily="49" charset="-122"/>
                <a:cs typeface="+mn-cs"/>
              </a:rPr>
              <a:t>Cno</a:t>
            </a:r>
            <a:r>
              <a:rPr kumimoji="0" lang="en-US" altLang="zh-CN" sz="3200" b="1" i="0" u="none" strike="noStrike" kern="0" cap="none" spc="0" normalizeH="0" baseline="0" noProof="0" dirty="0" smtClean="0">
                <a:ln>
                  <a:noFill/>
                </a:ln>
                <a:solidFill>
                  <a:srgbClr val="005800"/>
                </a:solidFill>
                <a:effectLst/>
                <a:uLnTx/>
                <a:uFillTx/>
                <a:latin typeface="仿宋_GB2312" pitchFamily="49" charset="-122"/>
                <a:ea typeface="仿宋_GB2312" pitchFamily="49" charset="-122"/>
                <a:cs typeface="+mn-cs"/>
              </a:rPr>
              <a:t>)   </a:t>
            </a:r>
            <a:endParaRPr kumimoji="0" lang="en-US" altLang="zh-CN" sz="3200" b="1" i="0" u="none" strike="noStrike" kern="0" cap="none" spc="0" normalizeH="0" baseline="0" noProof="0" dirty="0" smtClean="0">
              <a:ln>
                <a:noFill/>
              </a:ln>
              <a:solidFill>
                <a:srgbClr val="005800"/>
              </a:solidFill>
              <a:effectLst/>
              <a:uLnTx/>
              <a:uFillTx/>
              <a:latin typeface="仿宋_GB2312" pitchFamily="49" charset="-122"/>
              <a:ea typeface="仿宋_GB2312" pitchFamily="49" charset="-122"/>
              <a:cs typeface="+mn-cs"/>
            </a:endParaRPr>
          </a:p>
          <a:p>
            <a:pPr marL="469900" marR="0" lvl="0" indent="-469900" algn="l" defTabSz="914400" rtl="0" eaLnBrk="0" fontAlgn="base" latinLnBrk="0" hangingPunct="0">
              <a:lnSpc>
                <a:spcPct val="100000"/>
              </a:lnSpc>
              <a:spcBef>
                <a:spcPts val="60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smtClean="0">
                <a:ln>
                  <a:noFill/>
                </a:ln>
                <a:solidFill>
                  <a:srgbClr val="005800"/>
                </a:solidFill>
                <a:effectLst/>
                <a:uLnTx/>
                <a:uFillTx/>
                <a:latin typeface="仿宋_GB2312" pitchFamily="49" charset="-122"/>
                <a:ea typeface="仿宋_GB2312" pitchFamily="49" charset="-122"/>
                <a:cs typeface="+mn-cs"/>
              </a:rPr>
              <a:t>   VALUES('0821105', 'C001')</a:t>
            </a:r>
            <a:endParaRPr kumimoji="0" lang="en-US" altLang="zh-CN" sz="3200" b="1" i="0" u="none" strike="noStrike" kern="0" cap="none" spc="0" normalizeH="0" baseline="0" noProof="0" dirty="0" smtClean="0">
              <a:ln>
                <a:noFill/>
              </a:ln>
              <a:solidFill>
                <a:srgbClr val="005800"/>
              </a:solidFill>
              <a:effectLst/>
              <a:uLnTx/>
              <a:uFillTx/>
              <a:latin typeface="仿宋_GB2312" pitchFamily="49" charset="-122"/>
              <a:ea typeface="仿宋_GB2312" pitchFamily="49" charset="-122"/>
              <a:cs typeface="+mn-cs"/>
            </a:endParaRPr>
          </a:p>
          <a:p>
            <a:pPr marL="342900" marR="0" lvl="0" indent="-342900" algn="just" defTabSz="914400" rtl="0" eaLnBrk="0" fontAlgn="base" latinLnBrk="0" hangingPunct="0">
              <a:lnSpc>
                <a:spcPct val="110000"/>
              </a:lnSpc>
              <a:spcBef>
                <a:spcPct val="20000"/>
              </a:spcBef>
              <a:spcAft>
                <a:spcPct val="0"/>
              </a:spcAft>
              <a:buClr>
                <a:schemeClr val="accent2"/>
              </a:buClr>
              <a:buSzTx/>
              <a:buFont typeface="Wingdings" panose="05000000000000000000" pitchFamily="2" charset="2"/>
              <a:buNone/>
              <a:defRPr/>
            </a:pPr>
            <a:r>
              <a:rPr kumimoji="0" lang="zh-CN" altLang="en-US" sz="2800" b="1" i="0" u="none" strike="noStrike" kern="0" cap="none" spc="0" normalizeH="0" baseline="0" noProof="0" dirty="0" smtClean="0">
                <a:ln>
                  <a:noFill/>
                </a:ln>
                <a:solidFill>
                  <a:srgbClr val="FF0000"/>
                </a:solidFill>
                <a:effectLst/>
                <a:uLnTx/>
                <a:uFillTx/>
                <a:latin typeface="方正姚体" panose="02010601030101010101" pitchFamily="2" charset="-122"/>
                <a:ea typeface="方正姚体" panose="02010601030101010101" pitchFamily="2" charset="-122"/>
                <a:cs typeface="+mn-cs"/>
              </a:rPr>
              <a:t>① 此时必须列出列名（因为有缺省） </a:t>
            </a:r>
            <a:endParaRPr kumimoji="0" lang="zh-CN" altLang="en-US" sz="2800" b="1" i="0" u="none" strike="noStrike" kern="0" cap="none" spc="0" normalizeH="0" baseline="0" noProof="0" dirty="0" smtClean="0">
              <a:ln>
                <a:noFill/>
              </a:ln>
              <a:solidFill>
                <a:srgbClr val="FF0000"/>
              </a:solidFill>
              <a:effectLst/>
              <a:uLnTx/>
              <a:uFillTx/>
              <a:latin typeface="方正姚体" panose="02010601030101010101" pitchFamily="2" charset="-122"/>
              <a:ea typeface="方正姚体" panose="02010601030101010101" pitchFamily="2" charset="-122"/>
              <a:cs typeface="+mn-cs"/>
            </a:endParaRPr>
          </a:p>
          <a:p>
            <a:pPr marL="342900" marR="0" lvl="0" indent="-342900" algn="just" defTabSz="914400" rtl="0" eaLnBrk="0" fontAlgn="base" latinLnBrk="0" hangingPunct="0">
              <a:lnSpc>
                <a:spcPct val="110000"/>
              </a:lnSpc>
              <a:spcBef>
                <a:spcPct val="20000"/>
              </a:spcBef>
              <a:spcAft>
                <a:spcPct val="0"/>
              </a:spcAft>
              <a:buClr>
                <a:schemeClr val="accent2"/>
              </a:buClr>
              <a:buSzTx/>
              <a:buFont typeface="Wingdings" panose="05000000000000000000" pitchFamily="2" charset="2"/>
              <a:buNone/>
              <a:defRPr/>
            </a:pPr>
            <a:r>
              <a:rPr kumimoji="0" lang="zh-CN" altLang="en-US" sz="2800" b="1" i="0" u="none" strike="noStrike" kern="0" cap="none" spc="0" normalizeH="0" baseline="0" noProof="0" dirty="0" smtClean="0">
                <a:ln>
                  <a:noFill/>
                </a:ln>
                <a:solidFill>
                  <a:srgbClr val="FF0000"/>
                </a:solidFill>
                <a:effectLst/>
                <a:uLnTx/>
                <a:uFillTx/>
                <a:latin typeface="方正姚体" panose="02010601030101010101" pitchFamily="2" charset="-122"/>
                <a:ea typeface="方正姚体" panose="02010601030101010101" pitchFamily="2" charset="-122"/>
                <a:cs typeface="+mn-cs"/>
              </a:rPr>
              <a:t>② </a:t>
            </a:r>
            <a:r>
              <a:rPr kumimoji="0" lang="en-US" altLang="zh-CN" sz="2800" b="1" i="0" u="none" strike="noStrike" kern="0" cap="none" spc="0" normalizeH="0" baseline="0" noProof="0" dirty="0" smtClean="0">
                <a:ln>
                  <a:noFill/>
                </a:ln>
                <a:solidFill>
                  <a:srgbClr val="FF0000"/>
                </a:solidFill>
                <a:effectLst/>
                <a:uLnTx/>
                <a:uFillTx/>
                <a:latin typeface="方正姚体" panose="02010601030101010101" pitchFamily="2" charset="-122"/>
                <a:ea typeface="方正姚体" panose="02010601030101010101" pitchFamily="2" charset="-122"/>
                <a:cs typeface="+mn-cs"/>
              </a:rPr>
              <a:t>SC</a:t>
            </a:r>
            <a:r>
              <a:rPr kumimoji="0" lang="zh-CN" altLang="en-US" sz="2800" b="1" i="0" u="none" strike="noStrike" kern="0" cap="none" spc="0" normalizeH="0" baseline="0" noProof="0" dirty="0" smtClean="0">
                <a:ln>
                  <a:noFill/>
                </a:ln>
                <a:solidFill>
                  <a:srgbClr val="FF0000"/>
                </a:solidFill>
                <a:effectLst/>
                <a:uLnTx/>
                <a:uFillTx/>
                <a:latin typeface="方正姚体" panose="02010601030101010101" pitchFamily="2" charset="-122"/>
                <a:ea typeface="方正姚体" panose="02010601030101010101" pitchFamily="2" charset="-122"/>
                <a:cs typeface="+mn-cs"/>
              </a:rPr>
              <a:t>中的</a:t>
            </a:r>
            <a:r>
              <a:rPr kumimoji="0" lang="en-US" altLang="zh-CN" sz="2800" b="1" i="0" u="none" strike="noStrike" kern="0" cap="none" spc="0" normalizeH="0" baseline="0" noProof="0" dirty="0" smtClean="0">
                <a:ln>
                  <a:noFill/>
                </a:ln>
                <a:solidFill>
                  <a:srgbClr val="FF0000"/>
                </a:solidFill>
                <a:effectLst/>
                <a:uLnTx/>
                <a:uFillTx/>
                <a:latin typeface="方正姚体" panose="02010601030101010101" pitchFamily="2" charset="-122"/>
                <a:ea typeface="方正姚体" panose="02010601030101010101" pitchFamily="2" charset="-122"/>
                <a:cs typeface="+mn-cs"/>
              </a:rPr>
              <a:t>Grade</a:t>
            </a:r>
            <a:r>
              <a:rPr kumimoji="0" lang="zh-CN" altLang="en-US" sz="2800" b="1" i="0" u="none" strike="noStrike" kern="0" cap="none" spc="0" normalizeH="0" baseline="0" noProof="0" dirty="0" smtClean="0">
                <a:ln>
                  <a:noFill/>
                </a:ln>
                <a:solidFill>
                  <a:srgbClr val="FF0000"/>
                </a:solidFill>
                <a:effectLst/>
                <a:uLnTx/>
                <a:uFillTx/>
                <a:latin typeface="方正姚体" panose="02010601030101010101" pitchFamily="2" charset="-122"/>
                <a:ea typeface="方正姚体" panose="02010601030101010101" pitchFamily="2" charset="-122"/>
                <a:cs typeface="+mn-cs"/>
              </a:rPr>
              <a:t>必须允许为</a:t>
            </a:r>
            <a:r>
              <a:rPr kumimoji="0" lang="en-US" altLang="zh-CN" sz="2800" b="1" i="0" u="none" strike="noStrike" kern="0" cap="none" spc="0" normalizeH="0" baseline="0" noProof="0" dirty="0" smtClean="0">
                <a:ln>
                  <a:noFill/>
                </a:ln>
                <a:solidFill>
                  <a:srgbClr val="FF0000"/>
                </a:solidFill>
                <a:effectLst/>
                <a:uLnTx/>
                <a:uFillTx/>
                <a:latin typeface="方正姚体" panose="02010601030101010101" pitchFamily="2" charset="-122"/>
                <a:ea typeface="方正姚体" panose="02010601030101010101" pitchFamily="2" charset="-122"/>
                <a:cs typeface="+mn-cs"/>
              </a:rPr>
              <a:t>NULL</a:t>
            </a:r>
            <a:endParaRPr kumimoji="0" lang="en-US" altLang="zh-CN" sz="2800" b="1" i="0" u="none" strike="noStrike" kern="0" cap="none" spc="0" normalizeH="0" baseline="0" noProof="0" dirty="0" smtClean="0">
              <a:ln>
                <a:noFill/>
              </a:ln>
              <a:solidFill>
                <a:srgbClr val="FF0000"/>
              </a:solidFill>
              <a:effectLst/>
              <a:uLnTx/>
              <a:uFillTx/>
              <a:latin typeface="方正姚体" panose="02010601030101010101" pitchFamily="2" charset="-122"/>
              <a:ea typeface="方正姚体" panose="02010601030101010101" pitchFamily="2" charset="-122"/>
              <a:cs typeface="+mn-cs"/>
            </a:endParaRPr>
          </a:p>
          <a:p>
            <a:pPr marL="342900" marR="0" lvl="0" indent="-342900" algn="just" defTabSz="914400" rtl="0" eaLnBrk="0" fontAlgn="base" latinLnBrk="0" hangingPunct="0">
              <a:lnSpc>
                <a:spcPct val="110000"/>
              </a:lnSpc>
              <a:spcBef>
                <a:spcPct val="200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smtClean="0">
                <a:ln>
                  <a:noFill/>
                </a:ln>
                <a:solidFill>
                  <a:srgbClr val="FF0000"/>
                </a:solidFill>
                <a:effectLst/>
                <a:uLnTx/>
                <a:uFillTx/>
                <a:latin typeface="方正姚体" panose="02010601030101010101" pitchFamily="2" charset="-122"/>
                <a:ea typeface="方正姚体" panose="02010601030101010101" pitchFamily="2" charset="-122"/>
                <a:cs typeface="+mn-cs"/>
              </a:rPr>
              <a:t>	 </a:t>
            </a:r>
            <a:r>
              <a:rPr kumimoji="0" lang="zh-CN" altLang="en-US" sz="2800" b="1" i="0" u="none" strike="noStrike" kern="0" cap="none" spc="0" normalizeH="0" baseline="0" noProof="0" dirty="0" smtClean="0">
                <a:ln>
                  <a:noFill/>
                </a:ln>
                <a:solidFill>
                  <a:srgbClr val="FF0000"/>
                </a:solidFill>
                <a:effectLst/>
                <a:uLnTx/>
                <a:uFillTx/>
                <a:latin typeface="方正姚体" panose="02010601030101010101" pitchFamily="2" charset="-122"/>
                <a:ea typeface="方正姚体" panose="02010601030101010101" pitchFamily="2" charset="-122"/>
                <a:cs typeface="+mn-cs"/>
              </a:rPr>
              <a:t>实际插入的值为：</a:t>
            </a:r>
            <a:r>
              <a:rPr kumimoji="0" lang="en-US" altLang="zh-CN" sz="2800" b="1" i="0" u="none" strike="noStrike" kern="0" cap="none" spc="0" normalizeH="0" baseline="0" noProof="0" dirty="0" smtClean="0">
                <a:ln>
                  <a:noFill/>
                </a:ln>
                <a:solidFill>
                  <a:srgbClr val="0000FF"/>
                </a:solidFill>
                <a:effectLst/>
                <a:uLnTx/>
                <a:uFillTx/>
                <a:latin typeface="方正姚体" panose="02010601030101010101" pitchFamily="2" charset="-122"/>
                <a:ea typeface="方正姚体" panose="02010601030101010101" pitchFamily="2" charset="-122"/>
                <a:cs typeface="+mn-cs"/>
              </a:rPr>
              <a:t>('0821105', 'C001'</a:t>
            </a:r>
            <a:r>
              <a:rPr kumimoji="0" lang="zh-CN" altLang="en-US" sz="2800" b="1" i="0" u="none" strike="noStrike" kern="0" cap="none" spc="0" normalizeH="0" baseline="0" noProof="0" dirty="0" smtClean="0">
                <a:ln>
                  <a:noFill/>
                </a:ln>
                <a:solidFill>
                  <a:srgbClr val="0000FF"/>
                </a:solidFill>
                <a:effectLst/>
                <a:uLnTx/>
                <a:uFillTx/>
                <a:latin typeface="方正姚体" panose="02010601030101010101" pitchFamily="2" charset="-122"/>
                <a:ea typeface="方正姚体" panose="02010601030101010101" pitchFamily="2" charset="-122"/>
                <a:cs typeface="+mn-cs"/>
              </a:rPr>
              <a:t>，</a:t>
            </a:r>
            <a:r>
              <a:rPr kumimoji="0" lang="en-US" altLang="zh-CN" sz="2800" b="1" i="0" u="none" strike="noStrike" kern="0" cap="none" spc="0" normalizeH="0" baseline="0" noProof="0" dirty="0" smtClean="0">
                <a:ln>
                  <a:noFill/>
                </a:ln>
                <a:solidFill>
                  <a:srgbClr val="0000FF"/>
                </a:solidFill>
                <a:effectLst/>
                <a:uLnTx/>
                <a:uFillTx/>
                <a:latin typeface="方正姚体" panose="02010601030101010101" pitchFamily="2" charset="-122"/>
                <a:ea typeface="方正姚体" panose="02010601030101010101" pitchFamily="2" charset="-122"/>
                <a:cs typeface="+mn-cs"/>
              </a:rPr>
              <a:t>NULL)</a:t>
            </a:r>
            <a:endParaRPr kumimoji="0" lang="en-US" altLang="zh-CN" sz="2800" b="1" i="0" u="none" strike="noStrike" kern="0" cap="none" spc="0" normalizeH="0" baseline="0" noProof="0" dirty="0" smtClean="0">
              <a:ln>
                <a:noFill/>
              </a:ln>
              <a:solidFill>
                <a:srgbClr val="0000FF"/>
              </a:solidFill>
              <a:effectLst/>
              <a:uLnTx/>
              <a:uFillTx/>
              <a:latin typeface="方正姚体" panose="02010601030101010101" pitchFamily="2" charset="-122"/>
              <a:ea typeface="方正姚体" panose="02010601030101010101" pitchFamily="2" charset="-122"/>
              <a:cs typeface="+mn-cs"/>
            </a:endParaRPr>
          </a:p>
          <a:p>
            <a:pPr marL="469900" marR="0" lvl="0" indent="-469900" algn="l" defTabSz="914400" rtl="0" eaLnBrk="0" fontAlgn="base" latinLnBrk="0" hangingPunct="0">
              <a:lnSpc>
                <a:spcPct val="100000"/>
              </a:lnSpc>
              <a:spcBef>
                <a:spcPts val="600"/>
              </a:spcBef>
              <a:spcAft>
                <a:spcPct val="0"/>
              </a:spcAft>
              <a:buClr>
                <a:schemeClr val="accent2"/>
              </a:buClr>
              <a:buSzTx/>
              <a:buFont typeface="Wingdings" panose="05000000000000000000" pitchFamily="2" charset="2"/>
              <a:buNone/>
              <a:defRPr/>
            </a:pPr>
            <a:endParaRPr kumimoji="0" lang="zh-CN" altLang="en-US" sz="3200" b="1" i="0" u="none" strike="noStrike" kern="0" cap="none" spc="0" normalizeH="0" baseline="0" noProof="0" dirty="0">
              <a:ln>
                <a:noFill/>
              </a:ln>
              <a:solidFill>
                <a:srgbClr val="005800"/>
              </a:solidFill>
              <a:effectLst/>
              <a:uLnTx/>
              <a:uFillTx/>
              <a:latin typeface="仿宋_GB2312" pitchFamily="49" charset="-122"/>
              <a:ea typeface="仿宋_GB2312" pitchFamily="49" charset="-122"/>
              <a:cs typeface="+mn-cs"/>
            </a:endParaRPr>
          </a:p>
        </p:txBody>
      </p:sp>
      <p:sp>
        <p:nvSpPr>
          <p:cNvPr id="16077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6077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多行插入</a:t>
            </a:r>
            <a:endParaRPr lang="zh-CN" altLang="en-US" dirty="0">
              <a:solidFill>
                <a:srgbClr val="0000FF"/>
              </a:solidFill>
              <a:latin typeface="楷体_GB2312"/>
              <a:ea typeface="楷体_GB2312"/>
              <a:cs typeface="+mj-cs"/>
            </a:endParaRPr>
          </a:p>
        </p:txBody>
      </p:sp>
      <p:sp>
        <p:nvSpPr>
          <p:cNvPr id="3" name="内容占位符 2"/>
          <p:cNvSpPr>
            <a:spLocks noGrp="1"/>
          </p:cNvSpPr>
          <p:nvPr>
            <p:ph idx="1"/>
          </p:nvPr>
        </p:nvSpPr>
        <p:spPr>
          <a:xfrm>
            <a:off x="566738" y="1414463"/>
            <a:ext cx="8001000" cy="4678363"/>
          </a:xfrm>
        </p:spPr>
        <p:txBody>
          <a:bodyPr vert="horz" wrap="square" lIns="91440" tIns="45720" rIns="91440" bIns="45720" numCol="1" anchor="t" anchorCtr="0" compatLnSpc="1"/>
          <a:lstStyle/>
          <a:p>
            <a:pPr marL="469900" marR="0" lvl="0" indent="-469900" algn="l" defTabSz="914400" rtl="0" eaLnBrk="0" fontAlgn="base" latinLnBrk="0" hangingPunct="0">
              <a:lnSpc>
                <a:spcPct val="110000"/>
              </a:lnSpc>
              <a:spcBef>
                <a:spcPct val="20000"/>
              </a:spcBef>
              <a:spcAft>
                <a:spcPct val="0"/>
              </a:spcAft>
              <a:buClr>
                <a:schemeClr val="accent2"/>
              </a:buClr>
              <a:buSzTx/>
              <a:buFont typeface="Wingdings" panose="05000000000000000000" pitchFamily="2" charset="2"/>
              <a:buChar char="o"/>
              <a:defRPr/>
            </a:pPr>
            <a:r>
              <a:rPr kumimoji="0" lang="zh-CN"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多行插入数据的</a:t>
            </a:r>
            <a:r>
              <a:rPr kumimoji="0" lang="en-US"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INSERT</a:t>
            </a:r>
            <a:r>
              <a:rPr kumimoji="0" lang="zh-CN"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语句的</a:t>
            </a:r>
            <a:r>
              <a:rPr kumimoji="0" lang="zh-CN"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格式</a:t>
            </a:r>
            <a:r>
              <a:rPr kumimoji="0" lang="zh-CN" altLang="en-US"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a:t>
            </a:r>
            <a:endParaRPr kumimoji="0" lang="en-US"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10000"/>
              </a:lnSpc>
              <a:spcBef>
                <a:spcPct val="20000"/>
              </a:spcBef>
              <a:spcAft>
                <a:spcPct val="0"/>
              </a:spcAft>
              <a:buClr>
                <a:schemeClr val="accent2"/>
              </a:buClr>
              <a:buSzTx/>
              <a:buFont typeface="Wingdings" panose="05000000000000000000" pitchFamily="2" charset="2"/>
              <a:buNone/>
              <a:defRPr/>
            </a:pPr>
            <a:r>
              <a:rPr kumimoji="0" lang="en-US" altLang="zh-CN" sz="36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INSERT </a:t>
            </a:r>
            <a:r>
              <a:rPr kumimoji="0" lang="en-US" altLang="zh-CN" sz="36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[INTO] &lt;</a:t>
            </a:r>
            <a:r>
              <a:rPr kumimoji="0" lang="zh-CN" altLang="zh-CN" sz="36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表名</a:t>
            </a:r>
            <a:r>
              <a:rPr kumimoji="0" lang="en-US" altLang="zh-CN" sz="36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&gt; [(&lt;</a:t>
            </a:r>
            <a:r>
              <a:rPr kumimoji="0" lang="zh-CN" altLang="zh-CN" sz="36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列名表</a:t>
            </a:r>
            <a:r>
              <a:rPr kumimoji="0" lang="en-US" altLang="zh-CN" sz="36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&gt;)]</a:t>
            </a:r>
            <a:endParaRPr kumimoji="0" lang="en-US" altLang="zh-CN" sz="36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10000"/>
              </a:lnSpc>
              <a:spcBef>
                <a:spcPct val="20000"/>
              </a:spcBef>
              <a:spcAft>
                <a:spcPct val="0"/>
              </a:spcAft>
              <a:buClr>
                <a:schemeClr val="accent2"/>
              </a:buClr>
              <a:buSzTx/>
              <a:buFont typeface="Wingdings" panose="05000000000000000000" pitchFamily="2" charset="2"/>
              <a:buNone/>
              <a:defRPr/>
            </a:pPr>
            <a:r>
              <a:rPr kumimoji="0" lang="en-US" altLang="zh-CN" sz="36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  SELECT</a:t>
            </a:r>
            <a:r>
              <a:rPr kumimoji="0" lang="zh-CN" altLang="zh-CN" sz="36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语句</a:t>
            </a:r>
            <a:endParaRPr kumimoji="0" lang="zh-CN" altLang="zh-CN" sz="36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endParaRPr>
          </a:p>
          <a:p>
            <a:pPr marL="469900" marR="0" lvl="0" indent="-469900" algn="l" defTabSz="914400" rtl="0" eaLnBrk="0" fontAlgn="base" latinLnBrk="0" hangingPunct="0">
              <a:lnSpc>
                <a:spcPct val="110000"/>
              </a:lnSpc>
              <a:spcBef>
                <a:spcPct val="20000"/>
              </a:spcBef>
              <a:spcAft>
                <a:spcPct val="0"/>
              </a:spcAft>
              <a:buClr>
                <a:schemeClr val="accent2"/>
              </a:buClr>
              <a:buSzTx/>
              <a:buFont typeface="Wingdings" panose="05000000000000000000" pitchFamily="2" charset="2"/>
              <a:buChar char="o"/>
              <a:defRPr/>
            </a:pPr>
            <a:r>
              <a:rPr kumimoji="0" lang="zh-CN"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此语句是将查询产生的结果集插入到表中。</a:t>
            </a:r>
            <a:endParaRPr kumimoji="0" lang="zh-CN" altLang="en-US"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endParaRPr>
          </a:p>
        </p:txBody>
      </p:sp>
      <p:sp>
        <p:nvSpPr>
          <p:cNvPr id="16179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6179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3" name="内容占位符 2"/>
          <p:cNvSpPr>
            <a:spLocks noGrp="1"/>
          </p:cNvSpPr>
          <p:nvPr>
            <p:ph idx="1"/>
          </p:nvPr>
        </p:nvSpPr>
        <p:spPr>
          <a:xfrm>
            <a:off x="566738" y="1341438"/>
            <a:ext cx="8181975" cy="4751388"/>
          </a:xfrm>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Char char="o"/>
              <a:defRPr/>
            </a:pPr>
            <a:r>
              <a:rPr kumimoji="0" lang="zh-CN" altLang="zh-CN" sz="24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例</a:t>
            </a:r>
            <a:r>
              <a:rPr kumimoji="0" lang="en-US" altLang="zh-CN" sz="24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3 </a:t>
            </a:r>
            <a:r>
              <a:rPr kumimoji="0" lang="zh-CN" altLang="zh-CN" sz="24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本示例首先创建一个新表，然后将计算机系每个学生的姓名、选的课程名和考试成绩插入到此表中。</a:t>
            </a:r>
            <a:endParaRPr kumimoji="0" lang="zh-CN" altLang="zh-CN" sz="24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469900" marR="0" lvl="0" indent="-46990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Char char="o"/>
              <a:defRPr/>
            </a:pPr>
            <a:r>
              <a:rPr kumimoji="0" lang="zh-CN" altLang="zh-CN" sz="24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a:t>
            </a:r>
            <a:r>
              <a:rPr kumimoji="0" lang="en-US" altLang="zh-CN" sz="24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1</a:t>
            </a:r>
            <a:r>
              <a:rPr kumimoji="0" lang="zh-CN" altLang="zh-CN" sz="24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）创建表</a:t>
            </a:r>
            <a:endParaRPr kumimoji="0" lang="zh-CN" altLang="zh-CN" sz="24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CREATE TABLE </a:t>
            </a:r>
            <a:r>
              <a:rPr kumimoji="0" lang="en-US" altLang="zh-CN" sz="24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cs typeface="+mn-cs"/>
              </a:rPr>
              <a:t>CS_Student</a:t>
            </a:r>
            <a:r>
              <a:rPr kumimoji="0"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a:t>
            </a:r>
            <a:endParaRPr kumimoji="0" lang="zh-CN"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4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cs typeface="+mn-cs"/>
              </a:rPr>
              <a:t>Sname</a:t>
            </a:r>
            <a:r>
              <a:rPr kumimoji="0"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varchar(20) ,</a:t>
            </a:r>
            <a:endParaRPr kumimoji="0" lang="zh-CN"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4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cs typeface="+mn-cs"/>
              </a:rPr>
              <a:t>Cname</a:t>
            </a:r>
            <a:r>
              <a:rPr kumimoji="0"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varchar(40) ,</a:t>
            </a:r>
            <a:endParaRPr kumimoji="0" lang="zh-CN"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Grade </a:t>
            </a:r>
            <a:r>
              <a:rPr kumimoji="0" lang="en-US" altLang="zh-CN" sz="24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cs typeface="+mn-cs"/>
              </a:rPr>
              <a:t>tinyint</a:t>
            </a:r>
            <a:r>
              <a:rPr kumimoji="0"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rPr>
              <a:t> )</a:t>
            </a:r>
            <a:endParaRPr kumimoji="0" lang="zh-CN"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cs typeface="+mn-cs"/>
            </a:endParaRPr>
          </a:p>
          <a:p>
            <a:pPr marL="469900" marR="0" lvl="0" indent="-46990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Char char="o"/>
              <a:defRPr/>
            </a:pPr>
            <a:r>
              <a:rPr kumimoji="0" lang="zh-CN" altLang="zh-CN" sz="24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a:t>
            </a:r>
            <a:r>
              <a:rPr kumimoji="0" lang="en-US" altLang="zh-CN" sz="24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2</a:t>
            </a:r>
            <a:r>
              <a:rPr kumimoji="0" lang="zh-CN" altLang="zh-CN" sz="24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）插入数据</a:t>
            </a:r>
            <a:endParaRPr kumimoji="0" lang="zh-CN" altLang="zh-CN" sz="24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endParaRPr>
          </a:p>
          <a:p>
            <a:pPr marL="438150" marR="0" lvl="1"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INSERT INTO </a:t>
            </a:r>
            <a:r>
              <a:rPr kumimoji="0" lang="en-US" altLang="zh-CN" sz="24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rPr>
              <a:t>CS_Student</a:t>
            </a:r>
            <a:r>
              <a:rPr kumimoji="0"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 </a:t>
            </a:r>
            <a:endParaRPr kumimoji="0" lang="zh-CN"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endParaRPr>
          </a:p>
          <a:p>
            <a:pPr marL="438150" marR="0" lvl="1"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 </a:t>
            </a:r>
            <a:r>
              <a:rPr kumimoji="0" lang="en-US" altLang="zh-CN" sz="24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rPr>
              <a:t>SELECT </a:t>
            </a:r>
            <a:r>
              <a:rPr kumimoji="0" lang="en-US" altLang="zh-CN" sz="24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rPr>
              <a:t>Sname</a:t>
            </a:r>
            <a:r>
              <a:rPr kumimoji="0"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 </a:t>
            </a:r>
            <a:r>
              <a:rPr kumimoji="0" lang="en-US" altLang="zh-CN" sz="24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rPr>
              <a:t>Cname</a:t>
            </a:r>
            <a:r>
              <a:rPr kumimoji="0"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 Grade FROM Student S </a:t>
            </a:r>
            <a:endParaRPr kumimoji="0" lang="zh-CN"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endParaRPr>
          </a:p>
          <a:p>
            <a:pPr marL="438150" marR="0" lvl="1"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4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rPr>
              <a:t> JOIN </a:t>
            </a:r>
            <a:r>
              <a:rPr kumimoji="0"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SC ON </a:t>
            </a:r>
            <a:r>
              <a:rPr kumimoji="0" lang="en-US" altLang="zh-CN" sz="24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rPr>
              <a:t>S.Sno</a:t>
            </a:r>
            <a:r>
              <a:rPr kumimoji="0"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 = </a:t>
            </a:r>
            <a:r>
              <a:rPr kumimoji="0" lang="en-US" altLang="zh-CN" sz="24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rPr>
              <a:t>SC.Sno</a:t>
            </a:r>
            <a:endParaRPr kumimoji="0" lang="zh-CN"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endParaRPr>
          </a:p>
          <a:p>
            <a:pPr marL="438150" marR="0" lvl="1"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 </a:t>
            </a:r>
            <a:r>
              <a:rPr kumimoji="0" lang="en-US" altLang="zh-CN" sz="24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rPr>
              <a:t>JOIN </a:t>
            </a:r>
            <a:r>
              <a:rPr kumimoji="0"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Course C ON </a:t>
            </a:r>
            <a:r>
              <a:rPr kumimoji="0" lang="en-US" altLang="zh-CN" sz="24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rPr>
              <a:t>C.Cno</a:t>
            </a:r>
            <a:r>
              <a:rPr kumimoji="0"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 = </a:t>
            </a:r>
            <a:r>
              <a:rPr kumimoji="0" lang="en-US" altLang="zh-CN" sz="24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rPr>
              <a:t>SC.Cno</a:t>
            </a:r>
            <a:r>
              <a:rPr kumimoji="0"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 </a:t>
            </a:r>
            <a:endParaRPr kumimoji="0" lang="zh-CN"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endParaRPr>
          </a:p>
          <a:p>
            <a:pPr marL="438150" marR="0" lvl="1"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24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rPr>
              <a:t> </a:t>
            </a:r>
            <a:r>
              <a:rPr kumimoji="0"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WHERE </a:t>
            </a:r>
            <a:r>
              <a:rPr kumimoji="0" lang="en-US" altLang="zh-CN" sz="2400" b="1" i="0" u="none" strike="noStrike" kern="0" cap="none" spc="0" normalizeH="0" baseline="0" noProof="0" dirty="0" err="1">
                <a:ln>
                  <a:noFill/>
                </a:ln>
                <a:solidFill>
                  <a:srgbClr val="0000FF"/>
                </a:solidFill>
                <a:effectLst/>
                <a:uLnTx/>
                <a:uFillTx/>
                <a:latin typeface="仿宋_GB2312" pitchFamily="49" charset="-122"/>
                <a:ea typeface="仿宋_GB2312" pitchFamily="49" charset="-122"/>
              </a:rPr>
              <a:t>Sdept</a:t>
            </a:r>
            <a:r>
              <a:rPr kumimoji="0"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 = '</a:t>
            </a:r>
            <a:r>
              <a:rPr kumimoji="0" lang="zh-CN"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计算机系</a:t>
            </a:r>
            <a:r>
              <a:rPr kumimoji="0"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 </a:t>
            </a:r>
            <a:endParaRPr kumimoji="0" lang="zh-CN" altLang="en-US"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endParaRPr>
          </a:p>
        </p:txBody>
      </p:sp>
      <p:sp>
        <p:nvSpPr>
          <p:cNvPr id="16282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6282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标题 1"/>
          <p:cNvSpPr>
            <a:spLocks noGrp="1"/>
          </p:cNvSpPr>
          <p:nvPr>
            <p:ph type="title"/>
          </p:nvPr>
        </p:nvSpPr>
        <p:spPr>
          <a:ln/>
        </p:spPr>
        <p:txBody>
          <a:bodyPr vert="horz" wrap="square" lIns="91440" tIns="45720" rIns="91440" bIns="45720" anchor="b"/>
          <a:p>
            <a:pPr>
              <a:buNone/>
            </a:pPr>
            <a:r>
              <a:rPr lang="en-US" altLang="zh-CN" dirty="0">
                <a:solidFill>
                  <a:srgbClr val="0000FF"/>
                </a:solidFill>
                <a:latin typeface="楷体_GB2312"/>
                <a:ea typeface="楷体_GB2312"/>
                <a:cs typeface="+mj-cs"/>
              </a:rPr>
              <a:t>5.2.2 </a:t>
            </a:r>
            <a:r>
              <a:rPr lang="zh-CN" altLang="zh-CN" dirty="0">
                <a:solidFill>
                  <a:srgbClr val="0000FF"/>
                </a:solidFill>
                <a:latin typeface="楷体_GB2312"/>
                <a:ea typeface="楷体_GB2312"/>
                <a:cs typeface="+mj-cs"/>
              </a:rPr>
              <a:t>更新数据</a:t>
            </a:r>
            <a:endParaRPr lang="zh-CN" altLang="en-US" dirty="0">
              <a:solidFill>
                <a:srgbClr val="0000FF"/>
              </a:solidFill>
              <a:latin typeface="楷体_GB2312"/>
              <a:ea typeface="楷体_GB2312"/>
              <a:cs typeface="+mj-cs"/>
            </a:endParaRPr>
          </a:p>
        </p:txBody>
      </p:sp>
      <p:sp>
        <p:nvSpPr>
          <p:cNvPr id="3" name="内容占位符 2"/>
          <p:cNvSpPr>
            <a:spLocks noGrp="1"/>
          </p:cNvSpPr>
          <p:nvPr>
            <p:ph idx="1"/>
          </p:nvPr>
        </p:nvSpPr>
        <p:spPr>
          <a:xfrm>
            <a:off x="566738" y="1414463"/>
            <a:ext cx="8001000" cy="46783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120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 UPDATE </a:t>
            </a:r>
            <a:r>
              <a:rPr kumimoji="0" lang="en-US" altLang="zh-CN" sz="32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&lt;</a:t>
            </a:r>
            <a:r>
              <a:rPr kumimoji="0" lang="zh-CN" altLang="zh-CN" sz="32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表名</a:t>
            </a:r>
            <a:r>
              <a:rPr kumimoji="0" lang="en-US" altLang="zh-CN" sz="32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&gt; SET &lt;</a:t>
            </a:r>
            <a:r>
              <a:rPr kumimoji="0" lang="zh-CN" altLang="zh-CN" sz="32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列名</a:t>
            </a:r>
            <a:r>
              <a:rPr kumimoji="0" lang="en-US" altLang="zh-CN" sz="32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&gt; </a:t>
            </a:r>
            <a:r>
              <a:rPr kumimoji="0" lang="en-US" altLang="zh-CN" sz="32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a:t>
            </a:r>
            <a:endParaRPr kumimoji="0" lang="en-US" altLang="zh-CN" sz="32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120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 </a:t>
            </a:r>
            <a:r>
              <a:rPr kumimoji="0" lang="en-US" altLang="zh-CN" sz="32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 </a:t>
            </a:r>
            <a:r>
              <a:rPr kumimoji="0" lang="zh-CN" altLang="zh-CN" sz="32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表达式</a:t>
            </a:r>
            <a:r>
              <a:rPr kumimoji="0" lang="en-US" altLang="zh-CN" sz="32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 | DEFAULT | NULL }[,… n]</a:t>
            </a:r>
            <a:endParaRPr kumimoji="0" lang="zh-CN" altLang="zh-CN" sz="32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120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 [ </a:t>
            </a:r>
            <a:r>
              <a:rPr kumimoji="0" lang="en-US" altLang="zh-CN" sz="32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FROM &lt;</a:t>
            </a:r>
            <a:r>
              <a:rPr kumimoji="0" lang="zh-CN" altLang="zh-CN" sz="32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条件表名</a:t>
            </a:r>
            <a:r>
              <a:rPr kumimoji="0" lang="en-US" altLang="zh-CN" sz="32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&gt; [ ,...n ] ]</a:t>
            </a:r>
            <a:endParaRPr kumimoji="0" lang="zh-CN" altLang="zh-CN" sz="32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1200"/>
              </a:spcBef>
              <a:spcAft>
                <a:spcPct val="0"/>
              </a:spcAft>
              <a:buClr>
                <a:schemeClr val="accent2"/>
              </a:buClr>
              <a:buSzTx/>
              <a:buFont typeface="Wingdings" panose="05000000000000000000" pitchFamily="2" charset="2"/>
              <a:buNone/>
              <a:defRPr/>
            </a:pPr>
            <a:r>
              <a:rPr kumimoji="0" lang="en-US" altLang="zh-CN" sz="32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 [ WHERE &lt;</a:t>
            </a:r>
            <a:r>
              <a:rPr kumimoji="0" lang="zh-CN" altLang="zh-CN" sz="32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更新条件</a:t>
            </a:r>
            <a:r>
              <a:rPr kumimoji="0" lang="en-US" altLang="zh-CN" sz="32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&gt; </a:t>
            </a:r>
            <a:r>
              <a:rPr kumimoji="0" lang="en-US" altLang="zh-CN" sz="32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a:t>
            </a:r>
            <a:endParaRPr kumimoji="0" lang="en-US" altLang="zh-CN" sz="32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endParaRPr>
          </a:p>
          <a:p>
            <a:pPr marL="469900" marR="0" lvl="0" indent="-469900" algn="l" defTabSz="914400" rtl="0" eaLnBrk="0" fontAlgn="base" latinLnBrk="0" hangingPunct="0">
              <a:lnSpc>
                <a:spcPct val="100000"/>
              </a:lnSpc>
              <a:spcBef>
                <a:spcPts val="1200"/>
              </a:spcBef>
              <a:spcAft>
                <a:spcPct val="0"/>
              </a:spcAft>
              <a:buClr>
                <a:schemeClr val="accent2"/>
              </a:buClr>
              <a:buSzTx/>
              <a:buFont typeface="Wingdings" panose="05000000000000000000" pitchFamily="2" charset="2"/>
              <a:buChar char="o"/>
              <a:defRPr/>
            </a:pPr>
            <a:r>
              <a:rPr kumimoji="0" lang="en-US" altLang="zh-CN" sz="32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&lt;</a:t>
            </a:r>
            <a:r>
              <a:rPr kumimoji="0" lang="zh-CN" altLang="zh-CN" sz="32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表名</a:t>
            </a:r>
            <a:r>
              <a:rPr kumimoji="0" lang="en-US" altLang="zh-CN" sz="32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&gt;</a:t>
            </a:r>
            <a:r>
              <a:rPr kumimoji="0" lang="en-US"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 :</a:t>
            </a:r>
            <a:r>
              <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要修改数据的表名。</a:t>
            </a:r>
            <a:endPar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469900" marR="0" lvl="0" indent="-469900" algn="l" defTabSz="914400" rtl="0" eaLnBrk="0" fontAlgn="base" latinLnBrk="0" hangingPunct="0">
              <a:lnSpc>
                <a:spcPct val="100000"/>
              </a:lnSpc>
              <a:spcBef>
                <a:spcPts val="1200"/>
              </a:spcBef>
              <a:spcAft>
                <a:spcPct val="0"/>
              </a:spcAft>
              <a:buClr>
                <a:schemeClr val="accent2"/>
              </a:buClr>
              <a:buSzTx/>
              <a:buFont typeface="Wingdings" panose="05000000000000000000" pitchFamily="2" charset="2"/>
              <a:buChar char="o"/>
              <a:defRPr/>
            </a:pPr>
            <a:r>
              <a:rPr kumimoji="0" lang="en-US" altLang="zh-CN" sz="32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SET &lt;</a:t>
            </a:r>
            <a:r>
              <a:rPr kumimoji="0" lang="zh-CN" altLang="en-US" sz="32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列名</a:t>
            </a:r>
            <a:r>
              <a:rPr kumimoji="0" lang="en-US" altLang="zh-CN" sz="3200" b="1" i="0" u="none" strike="noStrike" kern="0" cap="none" spc="0" normalizeH="0" baseline="0" noProof="0" dirty="0" smtClean="0">
                <a:ln>
                  <a:noFill/>
                </a:ln>
                <a:solidFill>
                  <a:srgbClr val="0000FF"/>
                </a:solidFill>
                <a:effectLst/>
                <a:uLnTx/>
                <a:uFillTx/>
                <a:latin typeface="仿宋_GB2312" pitchFamily="49" charset="-122"/>
                <a:ea typeface="仿宋_GB2312" pitchFamily="49" charset="-122"/>
                <a:cs typeface="+mn-cs"/>
              </a:rPr>
              <a:t>&gt;</a:t>
            </a:r>
            <a:r>
              <a:rPr kumimoji="0" lang="en-US"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a:t>
            </a:r>
            <a:r>
              <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指定要修改的列。</a:t>
            </a:r>
            <a:endPar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p:txBody>
      </p:sp>
      <p:sp>
        <p:nvSpPr>
          <p:cNvPr id="16384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6384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无条件更新</a:t>
            </a:r>
            <a:endParaRPr lang="zh-CN" altLang="en-US" dirty="0">
              <a:solidFill>
                <a:srgbClr val="0000FF"/>
              </a:solidFill>
              <a:latin typeface="楷体_GB2312"/>
              <a:ea typeface="楷体_GB2312"/>
              <a:cs typeface="+mj-cs"/>
            </a:endParaRPr>
          </a:p>
        </p:txBody>
      </p:sp>
      <p:sp>
        <p:nvSpPr>
          <p:cNvPr id="164867" name="内容占位符 2"/>
          <p:cNvSpPr>
            <a:spLocks noGrp="1"/>
          </p:cNvSpPr>
          <p:nvPr>
            <p:ph idx="1"/>
          </p:nvPr>
        </p:nvSpPr>
        <p:spPr>
          <a:xfrm>
            <a:off x="566738" y="1557338"/>
            <a:ext cx="8001000" cy="4535487"/>
          </a:xfrm>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4 </a:t>
            </a:r>
            <a:r>
              <a:rPr lang="zh-CN" altLang="zh-CN" dirty="0">
                <a:latin typeface="仿宋_GB2312"/>
                <a:ea typeface="仿宋_GB2312"/>
                <a:cs typeface="+mn-cs"/>
              </a:rPr>
              <a:t>将所有学生的年龄加</a:t>
            </a:r>
            <a:r>
              <a:rPr lang="en-US" altLang="zh-CN" dirty="0">
                <a:latin typeface="仿宋_GB2312"/>
                <a:ea typeface="仿宋_GB2312"/>
                <a:cs typeface="+mn-cs"/>
              </a:rPr>
              <a:t>1</a:t>
            </a:r>
            <a:r>
              <a:rPr lang="zh-CN" altLang="zh-CN" dirty="0">
                <a:latin typeface="仿宋_GB2312"/>
                <a:ea typeface="仿宋_GB2312"/>
                <a:cs typeface="+mn-cs"/>
              </a:rPr>
              <a:t>。</a:t>
            </a:r>
            <a:endParaRPr lang="zh-CN" altLang="zh-CN" dirty="0">
              <a:latin typeface="仿宋_GB2312"/>
              <a:ea typeface="仿宋_GB2312"/>
              <a:cs typeface="+mn-cs"/>
            </a:endParaRPr>
          </a:p>
          <a:p>
            <a:pPr lvl="1">
              <a:buNone/>
            </a:pPr>
            <a:r>
              <a:rPr lang="en-US" altLang="zh-CN" dirty="0">
                <a:solidFill>
                  <a:srgbClr val="005800"/>
                </a:solidFill>
                <a:latin typeface="仿宋_GB2312"/>
                <a:ea typeface="仿宋_GB2312"/>
              </a:rPr>
              <a:t>UPDATE Student </a:t>
            </a:r>
            <a:endParaRPr lang="en-US" altLang="zh-CN" dirty="0">
              <a:solidFill>
                <a:srgbClr val="005800"/>
              </a:solidFill>
              <a:latin typeface="仿宋_GB2312"/>
              <a:ea typeface="仿宋_GB2312"/>
            </a:endParaRPr>
          </a:p>
          <a:p>
            <a:pPr lvl="1">
              <a:buNone/>
            </a:pPr>
            <a:r>
              <a:rPr lang="en-US" altLang="zh-CN" dirty="0">
                <a:solidFill>
                  <a:srgbClr val="005800"/>
                </a:solidFill>
                <a:latin typeface="仿宋_GB2312"/>
                <a:ea typeface="仿宋_GB2312"/>
              </a:rPr>
              <a:t>  SET Sage = Sage + 1</a:t>
            </a:r>
            <a:endParaRPr lang="zh-CN" altLang="en-US" dirty="0">
              <a:solidFill>
                <a:srgbClr val="005800"/>
              </a:solidFill>
              <a:latin typeface="仿宋_GB2312"/>
              <a:ea typeface="仿宋_GB2312"/>
            </a:endParaRPr>
          </a:p>
        </p:txBody>
      </p:sp>
      <p:sp>
        <p:nvSpPr>
          <p:cNvPr id="16486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6486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a:spLocks noGrp="1"/>
          </p:cNvSpPr>
          <p:nvPr>
            <p:ph type="title"/>
          </p:nvPr>
        </p:nvSpPr>
        <p:spPr>
          <a:ln/>
        </p:spPr>
        <p:txBody>
          <a:bodyPr vert="horz" wrap="square" lIns="91440" tIns="45720" rIns="91440" bIns="45720" anchor="b"/>
          <a:p>
            <a:pPr>
              <a:buNone/>
            </a:pPr>
            <a:r>
              <a:rPr lang="en-US" altLang="zh-CN" dirty="0">
                <a:solidFill>
                  <a:srgbClr val="0000FF"/>
                </a:solidFill>
                <a:latin typeface="楷体_GB2312"/>
                <a:ea typeface="楷体_GB2312"/>
                <a:cs typeface="+mj-cs"/>
              </a:rPr>
              <a:t>2.</a:t>
            </a:r>
            <a:r>
              <a:rPr lang="zh-CN" altLang="zh-CN" dirty="0">
                <a:solidFill>
                  <a:srgbClr val="0000FF"/>
                </a:solidFill>
                <a:latin typeface="楷体_GB2312"/>
                <a:ea typeface="楷体_GB2312"/>
                <a:cs typeface="+mj-cs"/>
              </a:rPr>
              <a:t>选择表中的若干元组</a:t>
            </a:r>
            <a:endParaRPr lang="zh-CN" altLang="en-US" dirty="0">
              <a:solidFill>
                <a:srgbClr val="0000FF"/>
              </a:solidFill>
              <a:latin typeface="楷体_GB2312"/>
              <a:ea typeface="楷体_GB2312"/>
              <a:cs typeface="+mj-cs"/>
            </a:endParaRPr>
          </a:p>
        </p:txBody>
      </p:sp>
      <p:sp>
        <p:nvSpPr>
          <p:cNvPr id="27651"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消除</a:t>
            </a:r>
            <a:r>
              <a:rPr lang="zh-CN" altLang="en-US" dirty="0">
                <a:latin typeface="仿宋_GB2312"/>
                <a:ea typeface="仿宋_GB2312"/>
                <a:cs typeface="+mn-cs"/>
              </a:rPr>
              <a:t>结果集中的重复行</a:t>
            </a:r>
            <a:endParaRPr lang="en-US" altLang="zh-CN" dirty="0">
              <a:latin typeface="仿宋_GB2312"/>
              <a:ea typeface="仿宋_GB2312"/>
              <a:cs typeface="+mn-cs"/>
            </a:endParaRPr>
          </a:p>
          <a:p>
            <a:pPr/>
            <a:r>
              <a:rPr lang="zh-CN" altLang="zh-CN" dirty="0">
                <a:latin typeface="仿宋_GB2312"/>
                <a:ea typeface="仿宋_GB2312"/>
                <a:cs typeface="+mn-cs"/>
              </a:rPr>
              <a:t>查询满足条件的元组</a:t>
            </a:r>
            <a:endParaRPr lang="zh-CN" altLang="en-US" dirty="0">
              <a:latin typeface="仿宋_GB2312"/>
              <a:ea typeface="仿宋_GB2312"/>
              <a:cs typeface="+mn-cs"/>
            </a:endParaRPr>
          </a:p>
        </p:txBody>
      </p:sp>
      <p:sp>
        <p:nvSpPr>
          <p:cNvPr id="2765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765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标题 1"/>
          <p:cNvSpPr>
            <a:spLocks noGrp="1"/>
          </p:cNvSpPr>
          <p:nvPr>
            <p:ph type="title"/>
          </p:nvPr>
        </p:nvSpPr>
        <p:spPr>
          <a:ln/>
        </p:spPr>
        <p:txBody>
          <a:bodyPr vert="horz" wrap="square" lIns="91440" tIns="45720" rIns="91440" bIns="45720" anchor="b"/>
          <a:p>
            <a:pPr>
              <a:buNone/>
            </a:pPr>
            <a:r>
              <a:rPr lang="zh-CN" altLang="zh-CN" dirty="0">
                <a:solidFill>
                  <a:srgbClr val="0000FF"/>
                </a:solidFill>
                <a:latin typeface="楷体_GB2312"/>
                <a:ea typeface="楷体_GB2312"/>
                <a:cs typeface="+mj-cs"/>
              </a:rPr>
              <a:t>有条件更新</a:t>
            </a:r>
            <a:endParaRPr lang="zh-CN" altLang="en-US" dirty="0">
              <a:solidFill>
                <a:srgbClr val="0000FF"/>
              </a:solidFill>
              <a:latin typeface="楷体_GB2312"/>
              <a:ea typeface="楷体_GB2312"/>
              <a:cs typeface="+mj-cs"/>
            </a:endParaRPr>
          </a:p>
        </p:txBody>
      </p:sp>
      <p:sp>
        <p:nvSpPr>
          <p:cNvPr id="3" name="内容占位符 2"/>
          <p:cNvSpPr>
            <a:spLocks noGrp="1"/>
          </p:cNvSpPr>
          <p:nvPr>
            <p:ph idx="1"/>
          </p:nvPr>
        </p:nvSpPr>
        <p:spPr>
          <a:xfrm>
            <a:off x="566738" y="1484313"/>
            <a:ext cx="8001000" cy="4608513"/>
          </a:xfrm>
        </p:spPr>
        <p:txBody>
          <a:bodyPr vert="horz" wrap="square" lIns="91440" tIns="45720" rIns="91440" bIns="45720" numCol="1" anchor="t" anchorCtr="0" compatLnSpc="1"/>
          <a:lstStyle/>
          <a:p>
            <a:pPr marL="0" marR="0" lvl="0" indent="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Char char="o"/>
              <a:defRPr/>
            </a:pPr>
            <a:r>
              <a:rPr kumimoji="0" lang="zh-CN" altLang="en-US"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更改表中满足条件的行中指定的列值：</a:t>
            </a:r>
            <a:endParaRPr kumimoji="0" lang="zh-CN" altLang="en-US"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438150" marR="0" lvl="1" indent="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Char char="n"/>
              <a:defRPr/>
            </a:pPr>
            <a:r>
              <a:rPr kumimoji="0" lang="en-US"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rPr>
              <a:t> </a:t>
            </a:r>
            <a:r>
              <a:rPr kumimoji="0" lang="zh-CN" altLang="en-US"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rPr>
              <a:t>基于本表条件的更新 </a:t>
            </a:r>
            <a:endParaRPr kumimoji="0" lang="zh-CN" altLang="en-US"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endParaRPr>
          </a:p>
          <a:p>
            <a:pPr marL="438150" marR="0" lvl="1" indent="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Char char="n"/>
              <a:defRPr/>
            </a:pPr>
            <a:r>
              <a:rPr kumimoji="0" lang="en-US"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rPr>
              <a:t> </a:t>
            </a:r>
            <a:r>
              <a:rPr kumimoji="0" lang="zh-CN" altLang="en-US"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rPr>
              <a:t>基于其它表条件的更新</a:t>
            </a:r>
            <a:endParaRPr kumimoji="0" lang="zh-CN" altLang="en-US"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endParaRPr>
          </a:p>
          <a:p>
            <a:pPr marL="469900" marR="0" lvl="0" indent="-469900" algn="l" defTabSz="914400" rtl="0" eaLnBrk="0" fontAlgn="base" latinLnBrk="0" hangingPunct="0">
              <a:lnSpc>
                <a:spcPct val="110000"/>
              </a:lnSpc>
              <a:spcBef>
                <a:spcPct val="20000"/>
              </a:spcBef>
              <a:spcAft>
                <a:spcPct val="0"/>
              </a:spcAft>
              <a:buClr>
                <a:schemeClr val="accent2"/>
              </a:buClr>
              <a:buSzTx/>
              <a:buFont typeface="Wingdings" panose="05000000000000000000" pitchFamily="2" charset="2"/>
              <a:buChar char="o"/>
              <a:defRPr/>
            </a:pPr>
            <a:endParaRPr kumimoji="0" lang="zh-CN" altLang="en-US"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endParaRPr>
          </a:p>
        </p:txBody>
      </p:sp>
      <p:sp>
        <p:nvSpPr>
          <p:cNvPr id="16589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6589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标题 1"/>
          <p:cNvSpPr>
            <a:spLocks noGrp="1"/>
          </p:cNvSpPr>
          <p:nvPr>
            <p:ph type="title"/>
          </p:nvPr>
        </p:nvSpPr>
        <p:spPr>
          <a:ln/>
        </p:spPr>
        <p:txBody>
          <a:bodyPr vert="horz" wrap="square" lIns="91440" tIns="45720" rIns="91440" bIns="45720" anchor="b"/>
          <a:p>
            <a:pPr>
              <a:buNone/>
            </a:pPr>
            <a:r>
              <a:rPr lang="zh-CN" altLang="zh-CN" dirty="0">
                <a:solidFill>
                  <a:srgbClr val="0000FF"/>
                </a:solidFill>
                <a:latin typeface="楷体_GB2312"/>
                <a:ea typeface="楷体_GB2312"/>
                <a:cs typeface="+mj-cs"/>
              </a:rPr>
              <a:t>基于本表条件的更新</a:t>
            </a:r>
            <a:endParaRPr lang="zh-CN" altLang="en-US" dirty="0">
              <a:solidFill>
                <a:srgbClr val="0000FF"/>
              </a:solidFill>
              <a:latin typeface="楷体_GB2312"/>
              <a:ea typeface="楷体_GB2312"/>
              <a:cs typeface="+mj-cs"/>
            </a:endParaRPr>
          </a:p>
        </p:txBody>
      </p:sp>
      <p:sp>
        <p:nvSpPr>
          <p:cNvPr id="166915"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5 </a:t>
            </a:r>
            <a:r>
              <a:rPr lang="zh-CN" altLang="zh-CN" dirty="0">
                <a:latin typeface="仿宋_GB2312"/>
                <a:ea typeface="仿宋_GB2312"/>
                <a:cs typeface="+mn-cs"/>
              </a:rPr>
              <a:t>将“</a:t>
            </a:r>
            <a:r>
              <a:rPr lang="en-US" altLang="zh-CN" dirty="0">
                <a:latin typeface="仿宋_GB2312"/>
                <a:ea typeface="仿宋_GB2312"/>
                <a:cs typeface="+mn-cs"/>
              </a:rPr>
              <a:t>0811104</a:t>
            </a:r>
            <a:r>
              <a:rPr lang="zh-CN" altLang="zh-CN" dirty="0">
                <a:latin typeface="仿宋_GB2312"/>
                <a:ea typeface="仿宋_GB2312"/>
                <a:cs typeface="+mn-cs"/>
              </a:rPr>
              <a:t>”号学生的年龄改为</a:t>
            </a:r>
            <a:r>
              <a:rPr lang="en-US" altLang="zh-CN" dirty="0">
                <a:latin typeface="仿宋_GB2312"/>
                <a:ea typeface="仿宋_GB2312"/>
                <a:cs typeface="+mn-cs"/>
              </a:rPr>
              <a:t>18</a:t>
            </a:r>
            <a:r>
              <a:rPr lang="zh-CN" altLang="zh-CN" dirty="0">
                <a:latin typeface="仿宋_GB2312"/>
                <a:ea typeface="仿宋_GB2312"/>
                <a:cs typeface="+mn-cs"/>
              </a:rPr>
              <a:t>岁。</a:t>
            </a:r>
            <a:endParaRPr lang="zh-CN" altLang="zh-CN" dirty="0">
              <a:latin typeface="仿宋_GB2312"/>
              <a:ea typeface="仿宋_GB2312"/>
              <a:cs typeface="+mn-cs"/>
            </a:endParaRPr>
          </a:p>
          <a:p>
            <a:pPr lvl="1">
              <a:buNone/>
            </a:pPr>
            <a:r>
              <a:rPr lang="en-US" altLang="zh-CN" dirty="0">
                <a:solidFill>
                  <a:srgbClr val="005800"/>
                </a:solidFill>
                <a:latin typeface="仿宋_GB2312"/>
                <a:ea typeface="仿宋_GB2312"/>
              </a:rPr>
              <a:t>UPDATE Student SET Sage = 18</a:t>
            </a:r>
            <a:endParaRPr lang="zh-CN" altLang="zh-CN" dirty="0">
              <a:solidFill>
                <a:srgbClr val="005800"/>
              </a:solidFill>
              <a:latin typeface="仿宋_GB2312"/>
              <a:ea typeface="仿宋_GB2312"/>
            </a:endParaRPr>
          </a:p>
          <a:p>
            <a:pPr lvl="1">
              <a:buNone/>
            </a:pPr>
            <a:r>
              <a:rPr lang="en-US" altLang="zh-CN" dirty="0">
                <a:solidFill>
                  <a:srgbClr val="005800"/>
                </a:solidFill>
                <a:latin typeface="仿宋_GB2312"/>
                <a:ea typeface="仿宋_GB2312"/>
              </a:rPr>
              <a:t>  WHERE Sno = '0811104'</a:t>
            </a:r>
            <a:endParaRPr lang="zh-CN" altLang="en-US" dirty="0">
              <a:solidFill>
                <a:srgbClr val="005800"/>
              </a:solidFill>
              <a:latin typeface="仿宋_GB2312"/>
              <a:ea typeface="仿宋_GB2312"/>
            </a:endParaRPr>
          </a:p>
        </p:txBody>
      </p:sp>
      <p:sp>
        <p:nvSpPr>
          <p:cNvPr id="16691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6691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标题 1"/>
          <p:cNvSpPr>
            <a:spLocks noGrp="1"/>
          </p:cNvSpPr>
          <p:nvPr>
            <p:ph type="title"/>
          </p:nvPr>
        </p:nvSpPr>
        <p:spPr>
          <a:ln/>
        </p:spPr>
        <p:txBody>
          <a:bodyPr vert="horz" wrap="square" lIns="91440" tIns="45720" rIns="91440" bIns="45720" anchor="b"/>
          <a:p>
            <a:pPr>
              <a:buNone/>
            </a:pPr>
            <a:r>
              <a:rPr lang="zh-CN" altLang="zh-CN" dirty="0">
                <a:solidFill>
                  <a:srgbClr val="0000FF"/>
                </a:solidFill>
                <a:latin typeface="楷体_GB2312"/>
                <a:ea typeface="楷体_GB2312"/>
                <a:cs typeface="+mj-cs"/>
              </a:rPr>
              <a:t>基于其他表条件的更新</a:t>
            </a:r>
            <a:endParaRPr lang="zh-CN" altLang="en-US" dirty="0">
              <a:solidFill>
                <a:srgbClr val="0000FF"/>
              </a:solidFill>
              <a:latin typeface="楷体_GB2312"/>
              <a:ea typeface="楷体_GB2312"/>
              <a:cs typeface="+mj-cs"/>
            </a:endParaRPr>
          </a:p>
        </p:txBody>
      </p:sp>
      <p:sp>
        <p:nvSpPr>
          <p:cNvPr id="167939" name="内容占位符 2"/>
          <p:cNvSpPr>
            <a:spLocks noGrp="1"/>
          </p:cNvSpPr>
          <p:nvPr>
            <p:ph idx="1"/>
          </p:nvPr>
        </p:nvSpPr>
        <p:spPr>
          <a:xfrm>
            <a:off x="323850" y="1341438"/>
            <a:ext cx="8496300" cy="4824412"/>
          </a:xfrm>
          <a:ln/>
        </p:spPr>
        <p:txBody>
          <a:bodyPr vert="horz" wrap="square" lIns="91440" tIns="45720" rIns="91440" bIns="45720" anchor="t"/>
          <a:p>
            <a:pPr>
              <a:lnSpc>
                <a:spcPct val="100000"/>
              </a:lnSpc>
              <a:spcBef>
                <a:spcPct val="0"/>
              </a:spcBef>
            </a:pPr>
            <a:r>
              <a:rPr lang="zh-CN" altLang="zh-CN" sz="3200" dirty="0">
                <a:latin typeface="仿宋_GB2312"/>
                <a:ea typeface="仿宋_GB2312"/>
                <a:cs typeface="+mn-cs"/>
              </a:rPr>
              <a:t>例</a:t>
            </a:r>
            <a:r>
              <a:rPr lang="en-US" altLang="zh-CN" sz="3200" dirty="0">
                <a:latin typeface="仿宋_GB2312"/>
                <a:ea typeface="仿宋_GB2312"/>
                <a:cs typeface="+mn-cs"/>
              </a:rPr>
              <a:t>6 </a:t>
            </a:r>
            <a:r>
              <a:rPr lang="zh-CN" altLang="zh-CN" sz="3200" dirty="0">
                <a:latin typeface="仿宋_GB2312"/>
                <a:ea typeface="仿宋_GB2312"/>
                <a:cs typeface="+mn-cs"/>
              </a:rPr>
              <a:t>将计算机系全体学生的成绩加</a:t>
            </a:r>
            <a:r>
              <a:rPr lang="en-US" altLang="zh-CN" sz="3200" dirty="0">
                <a:latin typeface="仿宋_GB2312"/>
                <a:ea typeface="仿宋_GB2312"/>
                <a:cs typeface="+mn-cs"/>
              </a:rPr>
              <a:t>5</a:t>
            </a:r>
            <a:r>
              <a:rPr lang="zh-CN" altLang="zh-CN" sz="3200" dirty="0">
                <a:latin typeface="仿宋_GB2312"/>
                <a:ea typeface="仿宋_GB2312"/>
                <a:cs typeface="+mn-cs"/>
              </a:rPr>
              <a:t>分。</a:t>
            </a:r>
            <a:endParaRPr lang="zh-CN" altLang="zh-CN" sz="3200" dirty="0">
              <a:latin typeface="仿宋_GB2312"/>
              <a:ea typeface="仿宋_GB2312"/>
              <a:cs typeface="+mn-cs"/>
            </a:endParaRPr>
          </a:p>
          <a:p>
            <a:pPr>
              <a:lnSpc>
                <a:spcPct val="100000"/>
              </a:lnSpc>
              <a:spcBef>
                <a:spcPts val="600"/>
              </a:spcBef>
            </a:pPr>
            <a:r>
              <a:rPr lang="zh-CN" altLang="zh-CN" sz="3200" dirty="0">
                <a:solidFill>
                  <a:srgbClr val="FF0000"/>
                </a:solidFill>
                <a:latin typeface="仿宋_GB2312"/>
                <a:ea typeface="仿宋_GB2312"/>
                <a:cs typeface="+mn-cs"/>
              </a:rPr>
              <a:t>用子查询实现</a:t>
            </a:r>
            <a:endParaRPr lang="zh-CN" altLang="zh-CN" sz="3200" dirty="0">
              <a:solidFill>
                <a:srgbClr val="FF0000"/>
              </a:solidFill>
              <a:latin typeface="仿宋_GB2312"/>
              <a:ea typeface="仿宋_GB2312"/>
              <a:cs typeface="+mn-cs"/>
            </a:endParaRPr>
          </a:p>
          <a:p>
            <a:pPr>
              <a:lnSpc>
                <a:spcPct val="100000"/>
              </a:lnSpc>
              <a:spcBef>
                <a:spcPct val="0"/>
              </a:spcBef>
              <a:buNone/>
            </a:pPr>
            <a:r>
              <a:rPr lang="en-US" altLang="zh-CN" sz="3200" dirty="0">
                <a:solidFill>
                  <a:srgbClr val="005800"/>
                </a:solidFill>
                <a:latin typeface="仿宋_GB2312"/>
                <a:ea typeface="仿宋_GB2312"/>
                <a:cs typeface="+mn-cs"/>
              </a:rPr>
              <a:t> UPDATE SC SET Grade = Grade + 5</a:t>
            </a:r>
            <a:endParaRPr lang="zh-CN" altLang="zh-CN" sz="3200" dirty="0">
              <a:solidFill>
                <a:srgbClr val="005800"/>
              </a:solidFill>
              <a:latin typeface="仿宋_GB2312"/>
              <a:ea typeface="仿宋_GB2312"/>
              <a:cs typeface="+mn-cs"/>
            </a:endParaRPr>
          </a:p>
          <a:p>
            <a:pPr lvl="1">
              <a:lnSpc>
                <a:spcPct val="100000"/>
              </a:lnSpc>
              <a:spcBef>
                <a:spcPct val="0"/>
              </a:spcBef>
              <a:buNone/>
            </a:pPr>
            <a:r>
              <a:rPr lang="en-US" altLang="zh-CN" sz="3200" dirty="0">
                <a:solidFill>
                  <a:srgbClr val="005800"/>
                </a:solidFill>
                <a:latin typeface="仿宋_GB2312"/>
                <a:ea typeface="仿宋_GB2312"/>
              </a:rPr>
              <a:t>WHERE Sno IN(SELECT Sno FROM Student</a:t>
            </a:r>
            <a:endParaRPr lang="zh-CN" altLang="zh-CN" sz="3200" dirty="0">
              <a:solidFill>
                <a:srgbClr val="005800"/>
              </a:solidFill>
              <a:latin typeface="仿宋_GB2312"/>
              <a:ea typeface="仿宋_GB2312"/>
            </a:endParaRPr>
          </a:p>
          <a:p>
            <a:pPr lvl="1">
              <a:lnSpc>
                <a:spcPct val="100000"/>
              </a:lnSpc>
              <a:spcBef>
                <a:spcPct val="0"/>
              </a:spcBef>
              <a:buNone/>
            </a:pPr>
            <a:r>
              <a:rPr lang="en-US" altLang="zh-CN" sz="3200" dirty="0">
                <a:solidFill>
                  <a:srgbClr val="005800"/>
                </a:solidFill>
                <a:latin typeface="仿宋_GB2312"/>
                <a:ea typeface="仿宋_GB2312"/>
              </a:rPr>
              <a:t>     WHERE Sdept = '</a:t>
            </a:r>
            <a:r>
              <a:rPr lang="zh-CN" altLang="zh-CN" sz="3200" dirty="0">
                <a:solidFill>
                  <a:srgbClr val="005800"/>
                </a:solidFill>
                <a:latin typeface="仿宋_GB2312"/>
                <a:ea typeface="仿宋_GB2312"/>
              </a:rPr>
              <a:t>计算机系</a:t>
            </a:r>
            <a:r>
              <a:rPr lang="en-US" altLang="zh-CN" sz="3200" dirty="0">
                <a:solidFill>
                  <a:srgbClr val="005800"/>
                </a:solidFill>
                <a:latin typeface="仿宋_GB2312"/>
                <a:ea typeface="仿宋_GB2312"/>
              </a:rPr>
              <a:t>' )</a:t>
            </a:r>
            <a:endParaRPr lang="en-US" altLang="zh-CN" sz="3200" dirty="0">
              <a:solidFill>
                <a:srgbClr val="005800"/>
              </a:solidFill>
              <a:latin typeface="仿宋_GB2312"/>
              <a:ea typeface="仿宋_GB2312"/>
            </a:endParaRPr>
          </a:p>
          <a:p>
            <a:pPr>
              <a:lnSpc>
                <a:spcPct val="100000"/>
              </a:lnSpc>
              <a:spcBef>
                <a:spcPts val="600"/>
              </a:spcBef>
            </a:pPr>
            <a:r>
              <a:rPr lang="zh-CN" altLang="zh-CN" sz="3200" dirty="0">
                <a:solidFill>
                  <a:srgbClr val="FF0000"/>
                </a:solidFill>
                <a:latin typeface="仿宋_GB2312"/>
                <a:ea typeface="仿宋_GB2312"/>
                <a:cs typeface="+mn-cs"/>
              </a:rPr>
              <a:t>用</a:t>
            </a:r>
            <a:r>
              <a:rPr lang="zh-CN" altLang="en-US" sz="3200" dirty="0">
                <a:solidFill>
                  <a:srgbClr val="FF0000"/>
                </a:solidFill>
                <a:latin typeface="仿宋_GB2312"/>
                <a:ea typeface="仿宋_GB2312"/>
                <a:cs typeface="+mn-cs"/>
              </a:rPr>
              <a:t>多表连接</a:t>
            </a:r>
            <a:r>
              <a:rPr lang="zh-CN" altLang="zh-CN" sz="3200" dirty="0">
                <a:solidFill>
                  <a:srgbClr val="FF0000"/>
                </a:solidFill>
                <a:latin typeface="仿宋_GB2312"/>
                <a:ea typeface="仿宋_GB2312"/>
                <a:cs typeface="+mn-cs"/>
              </a:rPr>
              <a:t>实现</a:t>
            </a:r>
            <a:endParaRPr lang="zh-CN" altLang="zh-CN" sz="3200" dirty="0">
              <a:solidFill>
                <a:srgbClr val="FF0000"/>
              </a:solidFill>
              <a:latin typeface="仿宋_GB2312"/>
              <a:ea typeface="仿宋_GB2312"/>
              <a:cs typeface="+mn-cs"/>
            </a:endParaRPr>
          </a:p>
          <a:p>
            <a:pPr>
              <a:lnSpc>
                <a:spcPct val="100000"/>
              </a:lnSpc>
              <a:spcBef>
                <a:spcPct val="0"/>
              </a:spcBef>
              <a:buNone/>
            </a:pPr>
            <a:r>
              <a:rPr lang="en-US" altLang="zh-CN" sz="2800" dirty="0">
                <a:solidFill>
                  <a:srgbClr val="005800"/>
                </a:solidFill>
                <a:latin typeface="仿宋_GB2312"/>
                <a:ea typeface="仿宋_GB2312"/>
                <a:cs typeface="+mn-cs"/>
              </a:rPr>
              <a:t>UPDATE SC SET Grade = Grade + 5</a:t>
            </a:r>
            <a:endParaRPr lang="zh-CN" altLang="zh-CN" sz="2800" dirty="0">
              <a:solidFill>
                <a:srgbClr val="005800"/>
              </a:solidFill>
              <a:latin typeface="仿宋_GB2312"/>
              <a:ea typeface="仿宋_GB2312"/>
              <a:cs typeface="+mn-cs"/>
            </a:endParaRPr>
          </a:p>
          <a:p>
            <a:pPr>
              <a:lnSpc>
                <a:spcPct val="100000"/>
              </a:lnSpc>
              <a:spcBef>
                <a:spcPct val="0"/>
              </a:spcBef>
              <a:buNone/>
            </a:pPr>
            <a:r>
              <a:rPr lang="en-US" altLang="zh-CN" sz="2800" dirty="0">
                <a:solidFill>
                  <a:srgbClr val="005800"/>
                </a:solidFill>
                <a:latin typeface="仿宋_GB2312"/>
                <a:ea typeface="仿宋_GB2312"/>
                <a:cs typeface="+mn-cs"/>
              </a:rPr>
              <a:t>  FROM SC JOIN Student ON SC.Sno = Student.Sno</a:t>
            </a:r>
            <a:endParaRPr lang="zh-CN" altLang="zh-CN" sz="2800" dirty="0">
              <a:solidFill>
                <a:srgbClr val="005800"/>
              </a:solidFill>
              <a:latin typeface="仿宋_GB2312"/>
              <a:ea typeface="仿宋_GB2312"/>
              <a:cs typeface="+mn-cs"/>
            </a:endParaRPr>
          </a:p>
          <a:p>
            <a:pPr>
              <a:lnSpc>
                <a:spcPct val="100000"/>
              </a:lnSpc>
              <a:spcBef>
                <a:spcPct val="0"/>
              </a:spcBef>
              <a:buNone/>
            </a:pPr>
            <a:r>
              <a:rPr lang="en-US" altLang="zh-CN" sz="2800" dirty="0">
                <a:solidFill>
                  <a:srgbClr val="005800"/>
                </a:solidFill>
                <a:latin typeface="仿宋_GB2312"/>
                <a:ea typeface="仿宋_GB2312"/>
                <a:cs typeface="+mn-cs"/>
              </a:rPr>
              <a:t>  WHERE Sdept = '</a:t>
            </a:r>
            <a:r>
              <a:rPr lang="zh-CN" altLang="zh-CN" sz="2800" dirty="0">
                <a:solidFill>
                  <a:srgbClr val="005800"/>
                </a:solidFill>
                <a:latin typeface="仿宋_GB2312"/>
                <a:ea typeface="仿宋_GB2312"/>
                <a:cs typeface="+mn-cs"/>
              </a:rPr>
              <a:t>计算机系</a:t>
            </a:r>
            <a:r>
              <a:rPr lang="en-US" altLang="zh-CN" sz="2800" dirty="0">
                <a:solidFill>
                  <a:srgbClr val="005800"/>
                </a:solidFill>
                <a:latin typeface="仿宋_GB2312"/>
                <a:ea typeface="仿宋_GB2312"/>
                <a:cs typeface="+mn-cs"/>
              </a:rPr>
              <a:t>'</a:t>
            </a:r>
            <a:endParaRPr lang="zh-CN" altLang="en-US" sz="2800" dirty="0">
              <a:solidFill>
                <a:srgbClr val="005800"/>
              </a:solidFill>
              <a:latin typeface="仿宋_GB2312"/>
              <a:ea typeface="仿宋_GB2312"/>
              <a:cs typeface="+mn-cs"/>
            </a:endParaRPr>
          </a:p>
        </p:txBody>
      </p:sp>
      <p:sp>
        <p:nvSpPr>
          <p:cNvPr id="16794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6794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68963" name="内容占位符 2"/>
          <p:cNvSpPr>
            <a:spLocks noGrp="1"/>
          </p:cNvSpPr>
          <p:nvPr>
            <p:ph idx="1"/>
          </p:nvPr>
        </p:nvSpPr>
        <p:spPr>
          <a:xfrm>
            <a:off x="566738" y="1484313"/>
            <a:ext cx="8001000" cy="4608512"/>
          </a:xfrm>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7 </a:t>
            </a:r>
            <a:r>
              <a:rPr lang="zh-CN" altLang="zh-CN" dirty="0">
                <a:latin typeface="仿宋_GB2312"/>
                <a:ea typeface="仿宋_GB2312"/>
                <a:cs typeface="+mn-cs"/>
              </a:rPr>
              <a:t>将学分最低的课程的学分加</a:t>
            </a:r>
            <a:r>
              <a:rPr lang="en-US" altLang="zh-CN" dirty="0">
                <a:latin typeface="仿宋_GB2312"/>
                <a:ea typeface="仿宋_GB2312"/>
                <a:cs typeface="+mn-cs"/>
              </a:rPr>
              <a:t>2</a:t>
            </a:r>
            <a:r>
              <a:rPr lang="zh-CN" altLang="zh-CN" dirty="0">
                <a:latin typeface="仿宋_GB2312"/>
                <a:ea typeface="仿宋_GB2312"/>
                <a:cs typeface="+mn-cs"/>
              </a:rPr>
              <a:t>分</a:t>
            </a:r>
            <a:endParaRPr lang="zh-CN" altLang="zh-CN" dirty="0">
              <a:latin typeface="仿宋_GB2312"/>
              <a:ea typeface="仿宋_GB2312"/>
              <a:cs typeface="+mn-cs"/>
            </a:endParaRPr>
          </a:p>
          <a:p>
            <a:pPr>
              <a:spcBef>
                <a:spcPts val="1200"/>
              </a:spcBef>
              <a:buNone/>
            </a:pPr>
            <a:r>
              <a:rPr lang="en-US" altLang="zh-CN" sz="3200" dirty="0">
                <a:solidFill>
                  <a:srgbClr val="005800"/>
                </a:solidFill>
                <a:latin typeface="仿宋_GB2312"/>
                <a:ea typeface="仿宋_GB2312"/>
                <a:cs typeface="+mn-cs"/>
              </a:rPr>
              <a:t>UPDATE Course SET Credit = Credit + 2</a:t>
            </a:r>
            <a:endParaRPr lang="zh-CN" altLang="zh-CN" sz="3200" dirty="0">
              <a:solidFill>
                <a:srgbClr val="005800"/>
              </a:solidFill>
              <a:latin typeface="仿宋_GB2312"/>
              <a:ea typeface="仿宋_GB2312"/>
              <a:cs typeface="+mn-cs"/>
            </a:endParaRPr>
          </a:p>
          <a:p>
            <a:pPr>
              <a:buNone/>
            </a:pPr>
            <a:r>
              <a:rPr lang="en-US" altLang="zh-CN" sz="3200" dirty="0">
                <a:solidFill>
                  <a:srgbClr val="005800"/>
                </a:solidFill>
                <a:latin typeface="仿宋_GB2312"/>
                <a:ea typeface="仿宋_GB2312"/>
                <a:cs typeface="+mn-cs"/>
              </a:rPr>
              <a:t>  WHERE Credit = ( </a:t>
            </a:r>
            <a:endParaRPr lang="zh-CN" altLang="zh-CN" sz="3200" dirty="0">
              <a:solidFill>
                <a:srgbClr val="005800"/>
              </a:solidFill>
              <a:latin typeface="仿宋_GB2312"/>
              <a:ea typeface="仿宋_GB2312"/>
              <a:cs typeface="+mn-cs"/>
            </a:endParaRPr>
          </a:p>
          <a:p>
            <a:pPr>
              <a:buNone/>
            </a:pPr>
            <a:r>
              <a:rPr lang="en-US" altLang="zh-CN" sz="3200" dirty="0">
                <a:solidFill>
                  <a:srgbClr val="005800"/>
                </a:solidFill>
                <a:latin typeface="仿宋_GB2312"/>
                <a:ea typeface="仿宋_GB2312"/>
                <a:cs typeface="+mn-cs"/>
              </a:rPr>
              <a:t>   SELECT MIN(Credit) FROM Course )</a:t>
            </a:r>
            <a:endParaRPr lang="zh-CN" altLang="en-US" sz="3200" dirty="0">
              <a:solidFill>
                <a:srgbClr val="005800"/>
              </a:solidFill>
              <a:latin typeface="仿宋_GB2312"/>
              <a:ea typeface="仿宋_GB2312"/>
              <a:cs typeface="+mn-cs"/>
            </a:endParaRPr>
          </a:p>
        </p:txBody>
      </p:sp>
      <p:sp>
        <p:nvSpPr>
          <p:cNvPr id="16896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6896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9986" name="内容占位符 2"/>
          <p:cNvSpPr>
            <a:spLocks noGrp="1"/>
          </p:cNvSpPr>
          <p:nvPr>
            <p:ph idx="1"/>
          </p:nvPr>
        </p:nvSpPr>
        <p:spPr>
          <a:xfrm>
            <a:off x="611188" y="404813"/>
            <a:ext cx="8001000" cy="2016125"/>
          </a:xfrm>
          <a:ln/>
        </p:spPr>
        <p:txBody>
          <a:bodyPr vert="horz" wrap="square" lIns="91440" tIns="45720" rIns="91440" bIns="45720" anchor="t"/>
          <a:p>
            <a:pPr>
              <a:lnSpc>
                <a:spcPct val="100000"/>
              </a:lnSpc>
              <a:spcBef>
                <a:spcPts val="200"/>
              </a:spcBef>
            </a:pPr>
            <a:r>
              <a:rPr lang="zh-CN" altLang="zh-CN" sz="3000" dirty="0">
                <a:latin typeface="仿宋_GB2312"/>
                <a:ea typeface="仿宋_GB2312"/>
                <a:cs typeface="+mn-cs"/>
              </a:rPr>
              <a:t>例</a:t>
            </a:r>
            <a:r>
              <a:rPr lang="en-US" altLang="zh-CN" sz="3000" dirty="0">
                <a:latin typeface="仿宋_GB2312"/>
                <a:ea typeface="仿宋_GB2312"/>
                <a:cs typeface="+mn-cs"/>
              </a:rPr>
              <a:t>8 </a:t>
            </a:r>
            <a:r>
              <a:rPr lang="zh-CN" altLang="zh-CN" sz="3000" dirty="0">
                <a:latin typeface="仿宋_GB2312"/>
                <a:ea typeface="仿宋_GB2312"/>
                <a:cs typeface="+mn-cs"/>
              </a:rPr>
              <a:t>修改</a:t>
            </a:r>
            <a:r>
              <a:rPr lang="en-US" altLang="zh-CN" sz="3000" dirty="0">
                <a:latin typeface="仿宋_GB2312"/>
                <a:ea typeface="仿宋_GB2312"/>
                <a:cs typeface="+mn-cs"/>
              </a:rPr>
              <a:t>VB</a:t>
            </a:r>
            <a:r>
              <a:rPr lang="zh-CN" altLang="zh-CN" sz="3000" dirty="0">
                <a:latin typeface="仿宋_GB2312"/>
                <a:ea typeface="仿宋_GB2312"/>
                <a:cs typeface="+mn-cs"/>
              </a:rPr>
              <a:t>考试成绩，修改规则如下：</a:t>
            </a:r>
            <a:endParaRPr lang="zh-CN" altLang="zh-CN" sz="3000" dirty="0">
              <a:latin typeface="仿宋_GB2312"/>
              <a:ea typeface="仿宋_GB2312"/>
              <a:cs typeface="+mn-cs"/>
            </a:endParaRPr>
          </a:p>
          <a:p>
            <a:pPr lvl="1">
              <a:lnSpc>
                <a:spcPct val="100000"/>
              </a:lnSpc>
              <a:spcBef>
                <a:spcPts val="200"/>
              </a:spcBef>
            </a:pPr>
            <a:r>
              <a:rPr lang="zh-CN" altLang="zh-CN" sz="3000" dirty="0">
                <a:latin typeface="仿宋_GB2312"/>
                <a:ea typeface="仿宋_GB2312"/>
              </a:rPr>
              <a:t>对通信工程系学生，成绩加</a:t>
            </a:r>
            <a:r>
              <a:rPr lang="en-US" altLang="zh-CN" sz="3000" dirty="0">
                <a:latin typeface="仿宋_GB2312"/>
                <a:ea typeface="仿宋_GB2312"/>
              </a:rPr>
              <a:t>10</a:t>
            </a:r>
            <a:r>
              <a:rPr lang="zh-CN" altLang="zh-CN" sz="3000" dirty="0">
                <a:latin typeface="仿宋_GB2312"/>
                <a:ea typeface="仿宋_GB2312"/>
              </a:rPr>
              <a:t>分；</a:t>
            </a:r>
            <a:endParaRPr lang="zh-CN" altLang="zh-CN" sz="3000" dirty="0">
              <a:latin typeface="仿宋_GB2312"/>
              <a:ea typeface="仿宋_GB2312"/>
            </a:endParaRPr>
          </a:p>
          <a:p>
            <a:pPr lvl="1">
              <a:lnSpc>
                <a:spcPct val="100000"/>
              </a:lnSpc>
              <a:spcBef>
                <a:spcPts val="200"/>
              </a:spcBef>
            </a:pPr>
            <a:r>
              <a:rPr lang="zh-CN" altLang="zh-CN" sz="3000" dirty="0">
                <a:latin typeface="仿宋_GB2312"/>
                <a:ea typeface="仿宋_GB2312"/>
              </a:rPr>
              <a:t>对信息管理系学生，成绩加</a:t>
            </a:r>
            <a:r>
              <a:rPr lang="en-US" altLang="zh-CN" sz="3000" dirty="0">
                <a:latin typeface="仿宋_GB2312"/>
                <a:ea typeface="仿宋_GB2312"/>
              </a:rPr>
              <a:t>5</a:t>
            </a:r>
            <a:r>
              <a:rPr lang="zh-CN" altLang="zh-CN" sz="3000" dirty="0">
                <a:latin typeface="仿宋_GB2312"/>
                <a:ea typeface="仿宋_GB2312"/>
              </a:rPr>
              <a:t>分；</a:t>
            </a:r>
            <a:endParaRPr lang="zh-CN" altLang="zh-CN" sz="3000" dirty="0">
              <a:latin typeface="仿宋_GB2312"/>
              <a:ea typeface="仿宋_GB2312"/>
            </a:endParaRPr>
          </a:p>
          <a:p>
            <a:pPr lvl="1">
              <a:lnSpc>
                <a:spcPct val="100000"/>
              </a:lnSpc>
              <a:spcBef>
                <a:spcPts val="200"/>
              </a:spcBef>
            </a:pPr>
            <a:r>
              <a:rPr lang="zh-CN" altLang="zh-CN" sz="3000" dirty="0">
                <a:latin typeface="仿宋_GB2312"/>
                <a:ea typeface="仿宋_GB2312"/>
              </a:rPr>
              <a:t>对其他系学生，成绩不变。</a:t>
            </a:r>
            <a:endParaRPr lang="zh-CN" altLang="en-US" sz="3000" dirty="0">
              <a:latin typeface="仿宋_GB2312"/>
              <a:ea typeface="仿宋_GB2312"/>
            </a:endParaRPr>
          </a:p>
        </p:txBody>
      </p:sp>
      <p:sp>
        <p:nvSpPr>
          <p:cNvPr id="169987"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69988"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ontrols>
      <mc:AlternateContent xmlns:mc="http://schemas.openxmlformats.org/markup-compatibility/2006">
        <mc:Choice xmlns:v="urn:schemas-microsoft-com:vml" Requires="v">
          <p:control spid="169989" name="" r:id="rId1" imgW="8137525" imgH="3384550"/>
        </mc:Choice>
        <mc:Fallback>
          <p:control name="" r:id="rId1" imgW="8137525" imgH="3384550">
            <p:pic>
              <p:nvPicPr>
                <p:cNvPr id="0" name="TextBox1"/>
                <p:cNvPicPr/>
                <p:nvPr/>
              </p:nvPicPr>
              <p:blipFill>
                <a:blip r:embed="rId2"/>
                <a:stretch>
                  <a:fillRect/>
                </a:stretch>
              </p:blipFill>
              <p:spPr>
                <a:xfrm>
                  <a:off x="611188" y="2636838"/>
                  <a:ext cx="8137525" cy="3384550"/>
                </a:xfrm>
                <a:prstGeom prst="rect">
                  <a:avLst/>
                </a:prstGeom>
              </p:spPr>
            </p:pic>
          </p:control>
        </mc:Fallback>
      </mc:AlternateContent>
    </p:controls>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标题 1"/>
          <p:cNvSpPr>
            <a:spLocks noGrp="1"/>
          </p:cNvSpPr>
          <p:nvPr>
            <p:ph type="title"/>
          </p:nvPr>
        </p:nvSpPr>
        <p:spPr>
          <a:ln/>
        </p:spPr>
        <p:txBody>
          <a:bodyPr vert="horz" wrap="square" lIns="91440" tIns="45720" rIns="91440" bIns="45720" anchor="b"/>
          <a:p>
            <a:pPr>
              <a:buNone/>
            </a:pPr>
            <a:r>
              <a:rPr lang="en-US" altLang="zh-CN" dirty="0">
                <a:solidFill>
                  <a:srgbClr val="0000FF"/>
                </a:solidFill>
                <a:latin typeface="楷体_GB2312"/>
                <a:ea typeface="楷体_GB2312"/>
                <a:cs typeface="+mj-cs"/>
              </a:rPr>
              <a:t>5.8.3  </a:t>
            </a:r>
            <a:r>
              <a:rPr lang="zh-CN" altLang="zh-CN" dirty="0">
                <a:solidFill>
                  <a:srgbClr val="0000FF"/>
                </a:solidFill>
                <a:latin typeface="楷体_GB2312"/>
                <a:ea typeface="楷体_GB2312"/>
                <a:cs typeface="+mj-cs"/>
              </a:rPr>
              <a:t>删除数据</a:t>
            </a:r>
            <a:endParaRPr lang="zh-CN" altLang="en-US" dirty="0">
              <a:solidFill>
                <a:srgbClr val="0000FF"/>
              </a:solidFill>
              <a:latin typeface="楷体_GB2312"/>
              <a:ea typeface="楷体_GB2312"/>
              <a:cs typeface="+mj-cs"/>
            </a:endParaRPr>
          </a:p>
        </p:txBody>
      </p:sp>
      <p:sp>
        <p:nvSpPr>
          <p:cNvPr id="171011" name="内容占位符 2"/>
          <p:cNvSpPr>
            <a:spLocks noGrp="1"/>
          </p:cNvSpPr>
          <p:nvPr>
            <p:ph idx="1"/>
          </p:nvPr>
        </p:nvSpPr>
        <p:spPr>
          <a:xfrm>
            <a:off x="468313" y="1414463"/>
            <a:ext cx="8280400" cy="4678362"/>
          </a:xfrm>
          <a:ln/>
        </p:spPr>
        <p:txBody>
          <a:bodyPr vert="horz" wrap="square" lIns="91440" tIns="45720" rIns="91440" bIns="45720" anchor="t"/>
          <a:p>
            <a:pPr marL="438150" lvl="1" indent="0">
              <a:buNone/>
            </a:pPr>
            <a:r>
              <a:rPr lang="en-US" altLang="zh-CN" sz="3200" dirty="0">
                <a:solidFill>
                  <a:srgbClr val="FF0000"/>
                </a:solidFill>
                <a:latin typeface="仿宋_GB2312"/>
                <a:ea typeface="仿宋_GB2312"/>
              </a:rPr>
              <a:t>DELETE [ FROM ] &lt;</a:t>
            </a:r>
            <a:r>
              <a:rPr lang="zh-CN" altLang="zh-CN" sz="3200" dirty="0">
                <a:solidFill>
                  <a:srgbClr val="FF0000"/>
                </a:solidFill>
                <a:latin typeface="仿宋_GB2312"/>
                <a:ea typeface="仿宋_GB2312"/>
              </a:rPr>
              <a:t>表名</a:t>
            </a:r>
            <a:r>
              <a:rPr lang="en-US" altLang="zh-CN" sz="3200" dirty="0">
                <a:solidFill>
                  <a:srgbClr val="FF0000"/>
                </a:solidFill>
                <a:latin typeface="仿宋_GB2312"/>
                <a:ea typeface="仿宋_GB2312"/>
              </a:rPr>
              <a:t>&gt; </a:t>
            </a:r>
            <a:endParaRPr lang="zh-CN" altLang="zh-CN" sz="3200" dirty="0">
              <a:solidFill>
                <a:srgbClr val="FF0000"/>
              </a:solidFill>
              <a:latin typeface="仿宋_GB2312"/>
              <a:ea typeface="仿宋_GB2312"/>
            </a:endParaRPr>
          </a:p>
          <a:p>
            <a:pPr marL="438150" lvl="1" indent="0">
              <a:buNone/>
            </a:pPr>
            <a:r>
              <a:rPr lang="en-US" altLang="zh-CN" sz="3200" dirty="0">
                <a:solidFill>
                  <a:srgbClr val="FF0000"/>
                </a:solidFill>
                <a:latin typeface="仿宋_GB2312"/>
                <a:ea typeface="仿宋_GB2312"/>
              </a:rPr>
              <a:t>[ FROM &lt;</a:t>
            </a:r>
            <a:r>
              <a:rPr lang="zh-CN" altLang="zh-CN" sz="3200" dirty="0">
                <a:solidFill>
                  <a:srgbClr val="FF0000"/>
                </a:solidFill>
                <a:latin typeface="仿宋_GB2312"/>
                <a:ea typeface="仿宋_GB2312"/>
              </a:rPr>
              <a:t>条件表名</a:t>
            </a:r>
            <a:r>
              <a:rPr lang="en-US" altLang="zh-CN" sz="3200" dirty="0">
                <a:solidFill>
                  <a:srgbClr val="FF0000"/>
                </a:solidFill>
                <a:latin typeface="仿宋_GB2312"/>
                <a:ea typeface="仿宋_GB2312"/>
              </a:rPr>
              <a:t>&gt; [ ,...n ] ]</a:t>
            </a:r>
            <a:endParaRPr lang="zh-CN" altLang="zh-CN" sz="3200" dirty="0">
              <a:solidFill>
                <a:srgbClr val="FF0000"/>
              </a:solidFill>
              <a:latin typeface="仿宋_GB2312"/>
              <a:ea typeface="仿宋_GB2312"/>
            </a:endParaRPr>
          </a:p>
          <a:p>
            <a:pPr marL="438150" lvl="1" indent="0">
              <a:buNone/>
            </a:pPr>
            <a:r>
              <a:rPr lang="en-US" altLang="zh-CN" sz="3200" dirty="0">
                <a:solidFill>
                  <a:srgbClr val="FF0000"/>
                </a:solidFill>
                <a:latin typeface="仿宋_GB2312"/>
                <a:ea typeface="仿宋_GB2312"/>
              </a:rPr>
              <a:t>[ WHERE &lt;</a:t>
            </a:r>
            <a:r>
              <a:rPr lang="zh-CN" altLang="zh-CN" sz="3200" dirty="0">
                <a:solidFill>
                  <a:srgbClr val="FF0000"/>
                </a:solidFill>
                <a:latin typeface="仿宋_GB2312"/>
                <a:ea typeface="仿宋_GB2312"/>
              </a:rPr>
              <a:t>删除条件</a:t>
            </a:r>
            <a:r>
              <a:rPr lang="en-US" altLang="zh-CN" sz="3200" dirty="0">
                <a:solidFill>
                  <a:srgbClr val="FF0000"/>
                </a:solidFill>
                <a:latin typeface="仿宋_GB2312"/>
                <a:ea typeface="仿宋_GB2312"/>
              </a:rPr>
              <a:t>&gt; ]</a:t>
            </a:r>
            <a:endParaRPr lang="en-US" altLang="zh-CN" sz="3200" dirty="0">
              <a:solidFill>
                <a:srgbClr val="FF0000"/>
              </a:solidFill>
              <a:latin typeface="仿宋_GB2312"/>
              <a:ea typeface="仿宋_GB2312"/>
            </a:endParaRPr>
          </a:p>
          <a:p>
            <a:pPr/>
            <a:r>
              <a:rPr lang="en-US" altLang="zh-CN" sz="3400" dirty="0">
                <a:solidFill>
                  <a:srgbClr val="0000FF"/>
                </a:solidFill>
                <a:latin typeface="仿宋_GB2312"/>
                <a:ea typeface="仿宋_GB2312"/>
                <a:cs typeface="+mn-cs"/>
              </a:rPr>
              <a:t>&lt;</a:t>
            </a:r>
            <a:r>
              <a:rPr lang="zh-CN" altLang="zh-CN" sz="3400" dirty="0">
                <a:solidFill>
                  <a:srgbClr val="0000FF"/>
                </a:solidFill>
                <a:latin typeface="仿宋_GB2312"/>
                <a:ea typeface="仿宋_GB2312"/>
                <a:cs typeface="+mn-cs"/>
              </a:rPr>
              <a:t>表名</a:t>
            </a:r>
            <a:r>
              <a:rPr lang="en-US" altLang="zh-CN" sz="3400" dirty="0">
                <a:solidFill>
                  <a:srgbClr val="0000FF"/>
                </a:solidFill>
                <a:latin typeface="仿宋_GB2312"/>
                <a:ea typeface="仿宋_GB2312"/>
                <a:cs typeface="+mn-cs"/>
              </a:rPr>
              <a:t>&gt;</a:t>
            </a:r>
            <a:r>
              <a:rPr lang="zh-CN" altLang="en-US" sz="3400" dirty="0">
                <a:latin typeface="仿宋_GB2312"/>
                <a:ea typeface="仿宋_GB2312"/>
                <a:cs typeface="+mn-cs"/>
              </a:rPr>
              <a:t>：</a:t>
            </a:r>
            <a:r>
              <a:rPr lang="zh-CN" altLang="zh-CN" sz="3400" dirty="0">
                <a:latin typeface="仿宋_GB2312"/>
                <a:ea typeface="仿宋_GB2312"/>
                <a:cs typeface="+mn-cs"/>
              </a:rPr>
              <a:t>要删除数据的表。</a:t>
            </a:r>
            <a:endParaRPr lang="zh-CN" altLang="zh-CN" sz="3400" dirty="0">
              <a:latin typeface="仿宋_GB2312"/>
              <a:ea typeface="仿宋_GB2312"/>
              <a:cs typeface="+mn-cs"/>
            </a:endParaRPr>
          </a:p>
          <a:p>
            <a:pPr/>
            <a:r>
              <a:rPr lang="en-US" altLang="zh-CN" sz="3400" dirty="0">
                <a:solidFill>
                  <a:srgbClr val="0000FF"/>
                </a:solidFill>
                <a:latin typeface="仿宋_GB2312"/>
                <a:ea typeface="仿宋_GB2312"/>
                <a:cs typeface="+mn-cs"/>
              </a:rPr>
              <a:t>WHERE</a:t>
            </a:r>
            <a:r>
              <a:rPr lang="zh-CN" altLang="en-US" sz="3400" dirty="0">
                <a:latin typeface="仿宋_GB2312"/>
                <a:ea typeface="仿宋_GB2312"/>
                <a:cs typeface="+mn-cs"/>
              </a:rPr>
              <a:t>：</a:t>
            </a:r>
            <a:r>
              <a:rPr lang="zh-CN" altLang="zh-CN" sz="3400" dirty="0">
                <a:latin typeface="仿宋_GB2312"/>
                <a:ea typeface="仿宋_GB2312"/>
                <a:cs typeface="+mn-cs"/>
              </a:rPr>
              <a:t>只删除满足</a:t>
            </a:r>
            <a:r>
              <a:rPr lang="en-US" altLang="zh-CN" sz="3400" dirty="0">
                <a:latin typeface="仿宋_GB2312"/>
                <a:ea typeface="仿宋_GB2312"/>
                <a:cs typeface="+mn-cs"/>
              </a:rPr>
              <a:t>WHERE</a:t>
            </a:r>
            <a:r>
              <a:rPr lang="zh-CN" altLang="zh-CN" sz="3400" dirty="0">
                <a:latin typeface="仿宋_GB2312"/>
                <a:ea typeface="仿宋_GB2312"/>
                <a:cs typeface="+mn-cs"/>
              </a:rPr>
              <a:t>子句条件的记录。如果省略</a:t>
            </a:r>
            <a:r>
              <a:rPr lang="en-US" altLang="zh-CN" sz="3400" dirty="0">
                <a:latin typeface="仿宋_GB2312"/>
                <a:ea typeface="仿宋_GB2312"/>
                <a:cs typeface="+mn-cs"/>
              </a:rPr>
              <a:t>WHERE</a:t>
            </a:r>
            <a:r>
              <a:rPr lang="zh-CN" altLang="zh-CN" sz="3400" dirty="0">
                <a:latin typeface="仿宋_GB2312"/>
                <a:ea typeface="仿宋_GB2312"/>
                <a:cs typeface="+mn-cs"/>
              </a:rPr>
              <a:t>子句，则表示要无条件删除表中的全部记录。</a:t>
            </a:r>
            <a:endParaRPr lang="zh-CN" altLang="en-US" sz="3400" dirty="0">
              <a:latin typeface="仿宋_GB2312"/>
              <a:ea typeface="仿宋_GB2312"/>
              <a:cs typeface="+mn-cs"/>
            </a:endParaRPr>
          </a:p>
        </p:txBody>
      </p:sp>
      <p:sp>
        <p:nvSpPr>
          <p:cNvPr id="17101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7101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标题 1"/>
          <p:cNvSpPr>
            <a:spLocks noGrp="1"/>
          </p:cNvSpPr>
          <p:nvPr>
            <p:ph type="title"/>
          </p:nvPr>
        </p:nvSpPr>
        <p:spPr>
          <a:ln/>
        </p:spPr>
        <p:txBody>
          <a:bodyPr vert="horz" wrap="square" lIns="91440" tIns="45720" rIns="91440" bIns="45720" anchor="b"/>
          <a:p>
            <a:pPr>
              <a:buNone/>
            </a:pPr>
            <a:r>
              <a:rPr lang="zh-CN" altLang="zh-CN" dirty="0">
                <a:solidFill>
                  <a:srgbClr val="0000FF"/>
                </a:solidFill>
                <a:latin typeface="楷体_GB2312"/>
                <a:ea typeface="楷体_GB2312"/>
                <a:cs typeface="+mj-cs"/>
              </a:rPr>
              <a:t>无条件删除</a:t>
            </a:r>
            <a:endParaRPr lang="zh-CN" altLang="en-US" dirty="0">
              <a:solidFill>
                <a:srgbClr val="0000FF"/>
              </a:solidFill>
              <a:latin typeface="楷体_GB2312"/>
              <a:ea typeface="楷体_GB2312"/>
              <a:cs typeface="+mj-cs"/>
            </a:endParaRPr>
          </a:p>
        </p:txBody>
      </p:sp>
      <p:sp>
        <p:nvSpPr>
          <p:cNvPr id="172035" name="内容占位符 2"/>
          <p:cNvSpPr>
            <a:spLocks noGrp="1"/>
          </p:cNvSpPr>
          <p:nvPr>
            <p:ph idx="1"/>
          </p:nvPr>
        </p:nvSpPr>
        <p:spPr>
          <a:xfrm>
            <a:off x="566738" y="1700213"/>
            <a:ext cx="8001000" cy="4392612"/>
          </a:xfrm>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9 </a:t>
            </a:r>
            <a:r>
              <a:rPr lang="zh-CN" altLang="zh-CN" dirty="0">
                <a:latin typeface="仿宋_GB2312"/>
                <a:ea typeface="仿宋_GB2312"/>
                <a:cs typeface="+mn-cs"/>
              </a:rPr>
              <a:t>删除所有学生的选课记录。</a:t>
            </a:r>
            <a:endParaRPr lang="zh-CN" altLang="zh-CN" dirty="0">
              <a:latin typeface="仿宋_GB2312"/>
              <a:ea typeface="仿宋_GB2312"/>
              <a:cs typeface="+mn-cs"/>
            </a:endParaRPr>
          </a:p>
          <a:p>
            <a:pPr>
              <a:buNone/>
            </a:pPr>
            <a:r>
              <a:rPr lang="en-US" altLang="zh-CN" dirty="0">
                <a:latin typeface="仿宋_GB2312"/>
                <a:ea typeface="仿宋_GB2312"/>
                <a:cs typeface="+mn-cs"/>
              </a:rPr>
              <a:t>	</a:t>
            </a:r>
            <a:r>
              <a:rPr lang="en-US" altLang="zh-CN" dirty="0">
                <a:solidFill>
                  <a:srgbClr val="005800"/>
                </a:solidFill>
                <a:latin typeface="仿宋_GB2312"/>
                <a:ea typeface="仿宋_GB2312"/>
                <a:cs typeface="+mn-cs"/>
              </a:rPr>
              <a:t>DELETE FROM SC</a:t>
            </a:r>
            <a:endParaRPr lang="zh-CN" altLang="en-US" dirty="0">
              <a:solidFill>
                <a:srgbClr val="005800"/>
              </a:solidFill>
              <a:latin typeface="仿宋_GB2312"/>
              <a:ea typeface="仿宋_GB2312"/>
              <a:cs typeface="+mn-cs"/>
            </a:endParaRPr>
          </a:p>
        </p:txBody>
      </p:sp>
      <p:sp>
        <p:nvSpPr>
          <p:cNvPr id="17203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7203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标题 1"/>
          <p:cNvSpPr>
            <a:spLocks noGrp="1"/>
          </p:cNvSpPr>
          <p:nvPr>
            <p:ph type="title"/>
          </p:nvPr>
        </p:nvSpPr>
        <p:spPr>
          <a:ln/>
        </p:spPr>
        <p:txBody>
          <a:bodyPr vert="horz" wrap="square" lIns="91440" tIns="45720" rIns="91440" bIns="45720" anchor="b"/>
          <a:p>
            <a:pPr>
              <a:buNone/>
            </a:pPr>
            <a:r>
              <a:rPr lang="zh-CN" altLang="zh-CN" dirty="0">
                <a:solidFill>
                  <a:srgbClr val="0000FF"/>
                </a:solidFill>
                <a:latin typeface="楷体_GB2312"/>
                <a:ea typeface="楷体_GB2312"/>
                <a:cs typeface="+mj-cs"/>
              </a:rPr>
              <a:t>有条件删除</a:t>
            </a:r>
            <a:endParaRPr lang="zh-CN" altLang="en-US" dirty="0">
              <a:solidFill>
                <a:srgbClr val="0000FF"/>
              </a:solidFill>
              <a:latin typeface="楷体_GB2312"/>
              <a:ea typeface="楷体_GB2312"/>
              <a:cs typeface="+mj-cs"/>
            </a:endParaRPr>
          </a:p>
        </p:txBody>
      </p:sp>
      <p:sp>
        <p:nvSpPr>
          <p:cNvPr id="173059" name="内容占位符 2"/>
          <p:cNvSpPr>
            <a:spLocks noGrp="1"/>
          </p:cNvSpPr>
          <p:nvPr>
            <p:ph idx="1"/>
          </p:nvPr>
        </p:nvSpPr>
        <p:spPr>
          <a:ln/>
        </p:spPr>
        <p:txBody>
          <a:bodyPr vert="horz" wrap="square" lIns="91440" tIns="45720" rIns="91440" bIns="45720" anchor="t"/>
          <a:p>
            <a:pPr eaLnBrk="1" hangingPunct="1"/>
            <a:r>
              <a:rPr lang="zh-CN" altLang="en-US" dirty="0">
                <a:latin typeface="仿宋_GB2312"/>
                <a:ea typeface="仿宋_GB2312"/>
                <a:cs typeface="+mn-cs"/>
              </a:rPr>
              <a:t>删除满足条件的数据行：</a:t>
            </a:r>
            <a:endParaRPr lang="zh-CN" altLang="en-US" dirty="0">
              <a:latin typeface="仿宋_GB2312"/>
              <a:ea typeface="仿宋_GB2312"/>
              <a:cs typeface="+mn-cs"/>
            </a:endParaRPr>
          </a:p>
          <a:p>
            <a:pPr eaLnBrk="1" hangingPunct="1">
              <a:buFontTx/>
              <a:buNone/>
            </a:pPr>
            <a:r>
              <a:rPr lang="zh-CN" altLang="en-US" dirty="0">
                <a:latin typeface="仿宋_GB2312"/>
                <a:ea typeface="仿宋_GB2312"/>
                <a:cs typeface="+mn-cs"/>
              </a:rPr>
              <a:t>  ① 基于本表条件的删除 </a:t>
            </a:r>
            <a:endParaRPr lang="zh-CN" altLang="en-US" dirty="0">
              <a:latin typeface="仿宋_GB2312"/>
              <a:ea typeface="仿宋_GB2312"/>
              <a:cs typeface="+mn-cs"/>
            </a:endParaRPr>
          </a:p>
          <a:p>
            <a:pPr eaLnBrk="1" hangingPunct="1">
              <a:buFontTx/>
              <a:buNone/>
            </a:pPr>
            <a:r>
              <a:rPr lang="zh-CN" altLang="en-US" dirty="0">
                <a:latin typeface="仿宋_GB2312"/>
                <a:ea typeface="仿宋_GB2312"/>
                <a:cs typeface="+mn-cs"/>
              </a:rPr>
              <a:t>  ② 基于其他表条件的删除</a:t>
            </a:r>
            <a:endParaRPr lang="zh-CN" altLang="en-US" dirty="0">
              <a:latin typeface="仿宋_GB2312"/>
              <a:ea typeface="仿宋_GB2312"/>
              <a:cs typeface="+mn-cs"/>
            </a:endParaRPr>
          </a:p>
        </p:txBody>
      </p:sp>
      <p:sp>
        <p:nvSpPr>
          <p:cNvPr id="17306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7306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基于本表条件的删除</a:t>
            </a:r>
            <a:endParaRPr lang="zh-CN" altLang="en-US" dirty="0">
              <a:solidFill>
                <a:srgbClr val="0000FF"/>
              </a:solidFill>
              <a:latin typeface="楷体_GB2312"/>
              <a:ea typeface="楷体_GB2312"/>
              <a:cs typeface="+mj-cs"/>
            </a:endParaRPr>
          </a:p>
        </p:txBody>
      </p:sp>
      <p:sp>
        <p:nvSpPr>
          <p:cNvPr id="174083"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10 </a:t>
            </a:r>
            <a:r>
              <a:rPr lang="zh-CN" altLang="zh-CN" dirty="0">
                <a:latin typeface="仿宋_GB2312"/>
                <a:ea typeface="仿宋_GB2312"/>
                <a:cs typeface="+mn-cs"/>
              </a:rPr>
              <a:t>删除所有不及格学生的选课记录。</a:t>
            </a:r>
            <a:endParaRPr lang="zh-CN" altLang="zh-CN" dirty="0">
              <a:latin typeface="仿宋_GB2312"/>
              <a:ea typeface="仿宋_GB2312"/>
              <a:cs typeface="+mn-cs"/>
            </a:endParaRPr>
          </a:p>
          <a:p>
            <a:pPr lvl="1">
              <a:buNone/>
            </a:pPr>
            <a:r>
              <a:rPr lang="en-US" altLang="zh-CN" dirty="0">
                <a:solidFill>
                  <a:srgbClr val="005800"/>
                </a:solidFill>
                <a:latin typeface="仿宋_GB2312"/>
                <a:ea typeface="仿宋_GB2312"/>
              </a:rPr>
              <a:t>DELETE FROM SC </a:t>
            </a:r>
            <a:endParaRPr lang="en-US" altLang="zh-CN" dirty="0">
              <a:solidFill>
                <a:srgbClr val="005800"/>
              </a:solidFill>
              <a:latin typeface="仿宋_GB2312"/>
              <a:ea typeface="仿宋_GB2312"/>
            </a:endParaRPr>
          </a:p>
          <a:p>
            <a:pPr lvl="1">
              <a:buNone/>
            </a:pPr>
            <a:r>
              <a:rPr lang="en-US" altLang="zh-CN" dirty="0">
                <a:solidFill>
                  <a:srgbClr val="005800"/>
                </a:solidFill>
                <a:latin typeface="仿宋_GB2312"/>
                <a:ea typeface="仿宋_GB2312"/>
              </a:rPr>
              <a:t>  WHERE Grade &lt; 60</a:t>
            </a:r>
            <a:endParaRPr lang="zh-CN" altLang="en-US" dirty="0">
              <a:solidFill>
                <a:srgbClr val="005800"/>
              </a:solidFill>
              <a:latin typeface="仿宋_GB2312"/>
              <a:ea typeface="仿宋_GB2312"/>
            </a:endParaRPr>
          </a:p>
        </p:txBody>
      </p:sp>
      <p:sp>
        <p:nvSpPr>
          <p:cNvPr id="17408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7408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标题 1"/>
          <p:cNvSpPr>
            <a:spLocks noGrp="1"/>
          </p:cNvSpPr>
          <p:nvPr>
            <p:ph type="title"/>
          </p:nvPr>
        </p:nvSpPr>
        <p:spPr>
          <a:ln/>
        </p:spPr>
        <p:txBody>
          <a:bodyPr vert="horz" wrap="square" lIns="91440" tIns="45720" rIns="91440" bIns="45720" anchor="b"/>
          <a:p>
            <a:pPr>
              <a:buNone/>
            </a:pPr>
            <a:r>
              <a:rPr lang="zh-CN" altLang="zh-CN" dirty="0">
                <a:solidFill>
                  <a:srgbClr val="0000FF"/>
                </a:solidFill>
                <a:latin typeface="楷体_GB2312"/>
                <a:ea typeface="楷体_GB2312"/>
                <a:cs typeface="+mj-cs"/>
              </a:rPr>
              <a:t>基于其他表条件的删除</a:t>
            </a:r>
            <a:endParaRPr lang="zh-CN" altLang="en-US" dirty="0">
              <a:solidFill>
                <a:srgbClr val="0000FF"/>
              </a:solidFill>
              <a:latin typeface="楷体_GB2312"/>
              <a:ea typeface="楷体_GB2312"/>
              <a:cs typeface="+mj-cs"/>
            </a:endParaRPr>
          </a:p>
        </p:txBody>
      </p:sp>
      <p:sp>
        <p:nvSpPr>
          <p:cNvPr id="175107" name="内容占位符 2"/>
          <p:cNvSpPr>
            <a:spLocks noGrp="1"/>
          </p:cNvSpPr>
          <p:nvPr>
            <p:ph idx="1"/>
          </p:nvPr>
        </p:nvSpPr>
        <p:spPr>
          <a:xfrm>
            <a:off x="323850" y="1341438"/>
            <a:ext cx="8496300" cy="4751387"/>
          </a:xfrm>
          <a:ln/>
        </p:spPr>
        <p:txBody>
          <a:bodyPr vert="horz" wrap="square" lIns="91440" tIns="45720" rIns="91440" bIns="45720" anchor="t"/>
          <a:p>
            <a:pPr eaLnBrk="1" hangingPunct="1">
              <a:lnSpc>
                <a:spcPct val="100000"/>
              </a:lnSpc>
              <a:spcBef>
                <a:spcPts val="300"/>
              </a:spcBef>
            </a:pPr>
            <a:r>
              <a:rPr lang="zh-CN" altLang="en-US" dirty="0">
                <a:solidFill>
                  <a:srgbClr val="FF0000"/>
                </a:solidFill>
                <a:latin typeface="仿宋_GB2312"/>
                <a:ea typeface="仿宋_GB2312"/>
                <a:cs typeface="+mn-cs"/>
              </a:rPr>
              <a:t>用子查询实现</a:t>
            </a:r>
            <a:endParaRPr lang="zh-CN" altLang="en-US" dirty="0">
              <a:solidFill>
                <a:srgbClr val="FF0000"/>
              </a:solidFill>
              <a:latin typeface="仿宋_GB2312"/>
              <a:ea typeface="仿宋_GB2312"/>
              <a:cs typeface="+mn-cs"/>
            </a:endParaRPr>
          </a:p>
          <a:p>
            <a:pPr algn="just" eaLnBrk="1" hangingPunct="1">
              <a:lnSpc>
                <a:spcPct val="100000"/>
              </a:lnSpc>
              <a:spcBef>
                <a:spcPts val="300"/>
              </a:spcBef>
              <a:buFontTx/>
              <a:buNone/>
            </a:pPr>
            <a:r>
              <a:rPr lang="zh-CN" altLang="en-US" dirty="0">
                <a:latin typeface="仿宋_GB2312"/>
                <a:ea typeface="仿宋_GB2312"/>
                <a:cs typeface="+mn-cs"/>
              </a:rPr>
              <a:t>    </a:t>
            </a:r>
            <a:r>
              <a:rPr lang="en-US" altLang="zh-CN" dirty="0">
                <a:latin typeface="仿宋_GB2312"/>
                <a:ea typeface="仿宋_GB2312"/>
                <a:cs typeface="+mn-cs"/>
              </a:rPr>
              <a:t>DELETE FROM </a:t>
            </a:r>
            <a:r>
              <a:rPr lang="zh-CN" altLang="en-US" dirty="0">
                <a:latin typeface="仿宋_GB2312"/>
                <a:ea typeface="仿宋_GB2312"/>
                <a:cs typeface="+mn-cs"/>
              </a:rPr>
              <a:t>删除表名 </a:t>
            </a:r>
            <a:endParaRPr lang="zh-CN" altLang="en-US" dirty="0">
              <a:latin typeface="仿宋_GB2312"/>
              <a:ea typeface="仿宋_GB2312"/>
              <a:cs typeface="+mn-cs"/>
            </a:endParaRPr>
          </a:p>
          <a:p>
            <a:pPr algn="just" eaLnBrk="1" hangingPunct="1">
              <a:lnSpc>
                <a:spcPct val="100000"/>
              </a:lnSpc>
              <a:spcBef>
                <a:spcPts val="300"/>
              </a:spcBef>
              <a:buFontTx/>
              <a:buNone/>
            </a:pPr>
            <a:r>
              <a:rPr lang="zh-CN" altLang="en-US" dirty="0">
                <a:latin typeface="仿宋_GB2312"/>
                <a:ea typeface="仿宋_GB2312"/>
                <a:cs typeface="+mn-cs"/>
              </a:rPr>
              <a:t>      </a:t>
            </a:r>
            <a:r>
              <a:rPr lang="en-US" altLang="zh-CN" dirty="0">
                <a:latin typeface="仿宋_GB2312"/>
                <a:ea typeface="仿宋_GB2312"/>
                <a:cs typeface="+mn-cs"/>
              </a:rPr>
              <a:t>WHERE </a:t>
            </a:r>
            <a:r>
              <a:rPr lang="zh-CN" altLang="en-US" dirty="0">
                <a:latin typeface="仿宋_GB2312"/>
                <a:ea typeface="仿宋_GB2312"/>
                <a:cs typeface="+mn-cs"/>
              </a:rPr>
              <a:t>列名 </a:t>
            </a:r>
            <a:r>
              <a:rPr lang="en-US" altLang="zh-CN" dirty="0">
                <a:latin typeface="仿宋_GB2312"/>
                <a:ea typeface="仿宋_GB2312"/>
                <a:cs typeface="+mn-cs"/>
              </a:rPr>
              <a:t>IN</a:t>
            </a:r>
            <a:r>
              <a:rPr lang="zh-CN" altLang="en-US" dirty="0">
                <a:latin typeface="仿宋_GB2312"/>
                <a:ea typeface="仿宋_GB2312"/>
                <a:cs typeface="+mn-cs"/>
              </a:rPr>
              <a:t>（子查询）</a:t>
            </a:r>
            <a:endParaRPr lang="zh-CN" altLang="en-US" dirty="0">
              <a:solidFill>
                <a:srgbClr val="FF0000"/>
              </a:solidFill>
              <a:latin typeface="仿宋_GB2312"/>
              <a:ea typeface="仿宋_GB2312"/>
              <a:cs typeface="+mn-cs"/>
            </a:endParaRPr>
          </a:p>
          <a:p>
            <a:pPr eaLnBrk="1" hangingPunct="1">
              <a:lnSpc>
                <a:spcPct val="100000"/>
              </a:lnSpc>
              <a:spcBef>
                <a:spcPts val="300"/>
              </a:spcBef>
            </a:pPr>
            <a:r>
              <a:rPr lang="zh-CN" altLang="en-US" dirty="0">
                <a:solidFill>
                  <a:srgbClr val="FF0000"/>
                </a:solidFill>
                <a:latin typeface="仿宋_GB2312"/>
                <a:ea typeface="仿宋_GB2312"/>
                <a:cs typeface="+mn-cs"/>
              </a:rPr>
              <a:t>用多表连接实现</a:t>
            </a:r>
            <a:endParaRPr lang="zh-CN" altLang="en-US" dirty="0">
              <a:solidFill>
                <a:srgbClr val="FF0000"/>
              </a:solidFill>
              <a:latin typeface="仿宋_GB2312"/>
              <a:ea typeface="仿宋_GB2312"/>
              <a:cs typeface="+mn-cs"/>
            </a:endParaRPr>
          </a:p>
          <a:p>
            <a:pPr eaLnBrk="1" hangingPunct="1">
              <a:lnSpc>
                <a:spcPct val="100000"/>
              </a:lnSpc>
              <a:spcBef>
                <a:spcPts val="300"/>
              </a:spcBef>
              <a:buFontTx/>
              <a:buNone/>
            </a:pPr>
            <a:r>
              <a:rPr lang="zh-CN" altLang="en-US" sz="3400" dirty="0">
                <a:solidFill>
                  <a:srgbClr val="FF0000"/>
                </a:solidFill>
                <a:latin typeface="仿宋_GB2312"/>
                <a:ea typeface="仿宋_GB2312"/>
                <a:cs typeface="+mn-cs"/>
              </a:rPr>
              <a:t>   </a:t>
            </a:r>
            <a:r>
              <a:rPr lang="en-US" altLang="zh-CN" sz="3400" dirty="0">
                <a:latin typeface="仿宋_GB2312"/>
                <a:ea typeface="仿宋_GB2312"/>
                <a:cs typeface="+mn-cs"/>
              </a:rPr>
              <a:t>DELETE FROM </a:t>
            </a:r>
            <a:r>
              <a:rPr lang="zh-CN" altLang="en-US" sz="3400" dirty="0">
                <a:latin typeface="仿宋_GB2312"/>
                <a:ea typeface="仿宋_GB2312"/>
                <a:cs typeface="+mn-cs"/>
              </a:rPr>
              <a:t>删除表名</a:t>
            </a:r>
            <a:endParaRPr lang="zh-CN" altLang="en-US" sz="3400" dirty="0">
              <a:latin typeface="仿宋_GB2312"/>
              <a:ea typeface="仿宋_GB2312"/>
              <a:cs typeface="+mn-cs"/>
            </a:endParaRPr>
          </a:p>
          <a:p>
            <a:pPr eaLnBrk="1" hangingPunct="1">
              <a:lnSpc>
                <a:spcPct val="100000"/>
              </a:lnSpc>
              <a:spcBef>
                <a:spcPts val="300"/>
              </a:spcBef>
              <a:buFontTx/>
              <a:buNone/>
            </a:pPr>
            <a:r>
              <a:rPr lang="zh-CN" altLang="en-US" sz="3400" dirty="0">
                <a:latin typeface="仿宋_GB2312"/>
                <a:ea typeface="仿宋_GB2312"/>
                <a:cs typeface="+mn-cs"/>
              </a:rPr>
              <a:t>     </a:t>
            </a:r>
            <a:r>
              <a:rPr lang="en-US" altLang="zh-CN" sz="3400" dirty="0">
                <a:latin typeface="仿宋_GB2312"/>
                <a:ea typeface="仿宋_GB2312"/>
                <a:cs typeface="+mn-cs"/>
              </a:rPr>
              <a:t>FROM </a:t>
            </a:r>
            <a:r>
              <a:rPr lang="zh-CN" altLang="en-US" sz="3400" dirty="0">
                <a:latin typeface="仿宋_GB2312"/>
                <a:ea typeface="仿宋_GB2312"/>
                <a:cs typeface="+mn-cs"/>
              </a:rPr>
              <a:t>连接表名</a:t>
            </a:r>
            <a:r>
              <a:rPr lang="en-US" altLang="zh-CN" sz="3400" dirty="0">
                <a:latin typeface="仿宋_GB2312"/>
                <a:ea typeface="仿宋_GB2312"/>
                <a:cs typeface="+mn-cs"/>
              </a:rPr>
              <a:t>1 JOIN </a:t>
            </a:r>
            <a:r>
              <a:rPr lang="zh-CN" altLang="en-US" sz="3400" dirty="0">
                <a:latin typeface="仿宋_GB2312"/>
                <a:ea typeface="仿宋_GB2312"/>
                <a:cs typeface="+mn-cs"/>
              </a:rPr>
              <a:t>连接表名</a:t>
            </a:r>
            <a:r>
              <a:rPr lang="en-US" altLang="zh-CN" sz="3400" dirty="0">
                <a:latin typeface="仿宋_GB2312"/>
                <a:ea typeface="仿宋_GB2312"/>
                <a:cs typeface="+mn-cs"/>
              </a:rPr>
              <a:t>2 </a:t>
            </a:r>
            <a:endParaRPr lang="en-US" altLang="zh-CN" sz="3400" dirty="0">
              <a:latin typeface="仿宋_GB2312"/>
              <a:ea typeface="仿宋_GB2312"/>
              <a:cs typeface="+mn-cs"/>
            </a:endParaRPr>
          </a:p>
          <a:p>
            <a:pPr eaLnBrk="1" hangingPunct="1">
              <a:lnSpc>
                <a:spcPct val="100000"/>
              </a:lnSpc>
              <a:spcBef>
                <a:spcPts val="300"/>
              </a:spcBef>
              <a:buFontTx/>
              <a:buNone/>
            </a:pPr>
            <a:r>
              <a:rPr lang="en-US" altLang="zh-CN" sz="3400" dirty="0">
                <a:latin typeface="仿宋_GB2312"/>
                <a:ea typeface="仿宋_GB2312"/>
                <a:cs typeface="+mn-cs"/>
              </a:rPr>
              <a:t>     ON </a:t>
            </a:r>
            <a:r>
              <a:rPr lang="zh-CN" altLang="en-US" sz="3400" dirty="0">
                <a:latin typeface="仿宋_GB2312"/>
                <a:ea typeface="仿宋_GB2312"/>
                <a:cs typeface="+mn-cs"/>
              </a:rPr>
              <a:t>连接条件</a:t>
            </a:r>
            <a:endParaRPr lang="zh-CN" altLang="en-US" sz="3400" dirty="0">
              <a:latin typeface="仿宋_GB2312"/>
              <a:ea typeface="仿宋_GB2312"/>
              <a:cs typeface="+mn-cs"/>
            </a:endParaRPr>
          </a:p>
          <a:p>
            <a:pPr eaLnBrk="1" hangingPunct="1">
              <a:lnSpc>
                <a:spcPct val="100000"/>
              </a:lnSpc>
              <a:spcBef>
                <a:spcPts val="300"/>
              </a:spcBef>
              <a:buFontTx/>
              <a:buNone/>
            </a:pPr>
            <a:r>
              <a:rPr lang="zh-CN" altLang="en-US" sz="3400" dirty="0">
                <a:latin typeface="仿宋_GB2312"/>
                <a:ea typeface="仿宋_GB2312"/>
                <a:cs typeface="+mn-cs"/>
              </a:rPr>
              <a:t>     </a:t>
            </a:r>
            <a:r>
              <a:rPr lang="en-US" altLang="zh-CN" sz="3400" dirty="0">
                <a:latin typeface="仿宋_GB2312"/>
                <a:ea typeface="仿宋_GB2312"/>
                <a:cs typeface="+mn-cs"/>
              </a:rPr>
              <a:t>WHERE </a:t>
            </a:r>
            <a:r>
              <a:rPr lang="zh-CN" altLang="en-US" sz="3400" dirty="0">
                <a:latin typeface="仿宋_GB2312"/>
                <a:ea typeface="仿宋_GB2312"/>
                <a:cs typeface="+mn-cs"/>
              </a:rPr>
              <a:t>删除条件</a:t>
            </a:r>
            <a:endParaRPr lang="zh-CN" altLang="en-US" sz="3400" dirty="0">
              <a:latin typeface="仿宋_GB2312"/>
              <a:ea typeface="仿宋_GB2312"/>
              <a:cs typeface="+mn-cs"/>
            </a:endParaRPr>
          </a:p>
          <a:p>
            <a:pPr>
              <a:lnSpc>
                <a:spcPct val="100000"/>
              </a:lnSpc>
              <a:spcBef>
                <a:spcPts val="300"/>
              </a:spcBef>
            </a:pPr>
            <a:endParaRPr lang="zh-CN" altLang="en-US" dirty="0">
              <a:latin typeface="仿宋_GB2312"/>
              <a:ea typeface="仿宋_GB2312"/>
              <a:cs typeface="+mn-cs"/>
            </a:endParaRPr>
          </a:p>
        </p:txBody>
      </p:sp>
      <p:sp>
        <p:nvSpPr>
          <p:cNvPr id="17510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7510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228600" y="0"/>
            <a:ext cx="8088313" cy="990600"/>
          </a:xfrm>
          <a:ln/>
        </p:spPr>
        <p:txBody>
          <a:bodyPr vert="horz" wrap="square" lIns="91440" tIns="45720" rIns="91440" bIns="45720" anchor="b"/>
          <a:p>
            <a:pPr eaLnBrk="1" hangingPunct="1">
              <a:buNone/>
            </a:pPr>
            <a:r>
              <a:rPr lang="zh-CN" altLang="zh-CN" dirty="0">
                <a:solidFill>
                  <a:srgbClr val="0000FF"/>
                </a:solidFill>
                <a:latin typeface="楷体_GB2312"/>
                <a:ea typeface="楷体_GB2312"/>
                <a:cs typeface="+mj-cs"/>
              </a:rPr>
              <a:t>消除</a:t>
            </a:r>
            <a:r>
              <a:rPr lang="zh-CN" altLang="en-US" dirty="0">
                <a:solidFill>
                  <a:srgbClr val="0000FF"/>
                </a:solidFill>
                <a:latin typeface="楷体_GB2312"/>
                <a:ea typeface="楷体_GB2312"/>
                <a:cs typeface="+mj-cs"/>
              </a:rPr>
              <a:t>结果集中的重复行</a:t>
            </a:r>
            <a:endParaRPr lang="zh-CN" altLang="en-US" dirty="0">
              <a:solidFill>
                <a:srgbClr val="0000FF"/>
              </a:solidFill>
              <a:latin typeface="楷体_GB2312"/>
              <a:ea typeface="楷体_GB2312"/>
              <a:cs typeface="+mj-cs"/>
            </a:endParaRPr>
          </a:p>
        </p:txBody>
      </p:sp>
      <p:sp>
        <p:nvSpPr>
          <p:cNvPr id="28675" name="Rectangle 4"/>
          <p:cNvSpPr>
            <a:spLocks noGrp="1"/>
          </p:cNvSpPr>
          <p:nvPr>
            <p:ph idx="1"/>
          </p:nvPr>
        </p:nvSpPr>
        <p:spPr>
          <a:xfrm>
            <a:off x="609600" y="1484313"/>
            <a:ext cx="7994650" cy="649287"/>
          </a:xfrm>
          <a:ln/>
        </p:spPr>
        <p:txBody>
          <a:bodyPr vert="horz" wrap="square" lIns="91440" tIns="45720" rIns="91440" bIns="45720" anchor="t"/>
          <a:p>
            <a:pPr eaLnBrk="1" hangingPunct="1">
              <a:spcBef>
                <a:spcPct val="0"/>
              </a:spcBef>
              <a:buFontTx/>
              <a:buNone/>
            </a:pPr>
            <a:r>
              <a:rPr lang="zh-CN" altLang="en-US" sz="3300" dirty="0">
                <a:latin typeface="Times New Roman" panose="02020603050405020304" pitchFamily="18" charset="0"/>
                <a:ea typeface="+mn-ea"/>
                <a:cs typeface="+mn-cs"/>
              </a:rPr>
              <a:t>	</a:t>
            </a:r>
            <a:r>
              <a:rPr lang="en-US" altLang="zh-CN" sz="3300" dirty="0">
                <a:latin typeface="Times New Roman" panose="02020603050405020304" pitchFamily="18" charset="0"/>
                <a:ea typeface="+mn-ea"/>
                <a:cs typeface="+mn-cs"/>
              </a:rPr>
              <a:t>SELECT  </a:t>
            </a:r>
            <a:r>
              <a:rPr lang="en-US" altLang="zh-CN" sz="3300" dirty="0">
                <a:solidFill>
                  <a:srgbClr val="FF0000"/>
                </a:solidFill>
                <a:latin typeface="Times New Roman" panose="02020603050405020304" pitchFamily="18" charset="0"/>
                <a:ea typeface="+mn-ea"/>
                <a:cs typeface="+mn-cs"/>
              </a:rPr>
              <a:t>DISTINCT</a:t>
            </a:r>
            <a:r>
              <a:rPr lang="en-US" altLang="zh-CN" sz="3300" dirty="0">
                <a:latin typeface="Times New Roman" panose="02020603050405020304" pitchFamily="18" charset="0"/>
                <a:ea typeface="+mn-ea"/>
                <a:cs typeface="+mn-cs"/>
              </a:rPr>
              <a:t>  Sno   FROM  SC</a:t>
            </a:r>
            <a:endParaRPr lang="en-US" altLang="zh-CN" sz="3300" dirty="0">
              <a:latin typeface="Times New Roman" panose="02020603050405020304" pitchFamily="18" charset="0"/>
              <a:ea typeface="+mn-ea"/>
              <a:cs typeface="+mn-cs"/>
            </a:endParaRPr>
          </a:p>
          <a:p>
            <a:pPr eaLnBrk="1" hangingPunct="1">
              <a:spcBef>
                <a:spcPct val="0"/>
              </a:spcBef>
              <a:buFontTx/>
              <a:buNone/>
            </a:pPr>
            <a:r>
              <a:rPr lang="en-US" altLang="zh-CN" sz="3300" dirty="0">
                <a:latin typeface="Times New Roman" panose="02020603050405020304" pitchFamily="18" charset="0"/>
                <a:ea typeface="+mn-ea"/>
                <a:cs typeface="+mn-cs"/>
              </a:rPr>
              <a:t>      </a:t>
            </a:r>
            <a:endParaRPr lang="en-US" altLang="zh-CN" sz="3300" dirty="0">
              <a:latin typeface="Times New Roman" panose="02020603050405020304" pitchFamily="18" charset="0"/>
              <a:ea typeface="仿宋_GB2312"/>
              <a:cs typeface="+mn-cs"/>
            </a:endParaRPr>
          </a:p>
        </p:txBody>
      </p:sp>
      <p:sp>
        <p:nvSpPr>
          <p:cNvPr id="28676" name="日期占位符 6"/>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8677" name="灯片编号占位符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graphicFrame>
        <p:nvGraphicFramePr>
          <p:cNvPr id="12" name="表格 11"/>
          <p:cNvGraphicFramePr>
            <a:graphicFrameLocks noGrp="1"/>
          </p:cNvGraphicFramePr>
          <p:nvPr/>
        </p:nvGraphicFramePr>
        <p:xfrm>
          <a:off x="684213" y="2492375"/>
          <a:ext cx="3240088" cy="3529013"/>
        </p:xfrm>
        <a:graphic>
          <a:graphicData uri="http://schemas.openxmlformats.org/drawingml/2006/table">
            <a:tbl>
              <a:tblPr/>
              <a:tblGrid>
                <a:gridCol w="1079994"/>
                <a:gridCol w="1079994"/>
                <a:gridCol w="1080372"/>
              </a:tblGrid>
              <a:tr h="294033">
                <a:tc>
                  <a:txBody>
                    <a:bodyPr/>
                    <a:lstStyle/>
                    <a:p>
                      <a:pPr indent="127000" algn="ctr">
                        <a:spcAft>
                          <a:spcPts val="0"/>
                        </a:spcAft>
                      </a:pPr>
                      <a:r>
                        <a:rPr lang="en-US" sz="1800" b="1" kern="1000" dirty="0" err="1">
                          <a:solidFill>
                            <a:srgbClr val="FF0000"/>
                          </a:solidFill>
                          <a:latin typeface="Times New Roman" panose="02020603050405020304"/>
                          <a:ea typeface="方正书宋简体"/>
                          <a:cs typeface="Times New Roman" panose="02020603050405020304"/>
                        </a:rPr>
                        <a:t>Sno</a:t>
                      </a:r>
                      <a:endParaRPr lang="zh-CN" sz="2000" b="1" kern="1000" dirty="0">
                        <a:solidFill>
                          <a:srgbClr val="FF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FF0000"/>
                          </a:solidFill>
                          <a:latin typeface="Times New Roman" panose="02020603050405020304"/>
                          <a:ea typeface="方正书宋简体"/>
                          <a:cs typeface="Times New Roman" panose="02020603050405020304"/>
                        </a:rPr>
                        <a:t>Cno</a:t>
                      </a:r>
                      <a:endParaRPr lang="zh-CN" sz="2000" b="1" kern="1000" dirty="0">
                        <a:solidFill>
                          <a:srgbClr val="FF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FF0000"/>
                          </a:solidFill>
                          <a:latin typeface="Times New Roman" panose="02020603050405020304"/>
                          <a:ea typeface="方正书宋简体"/>
                          <a:cs typeface="Times New Roman" panose="02020603050405020304"/>
                        </a:rPr>
                        <a:t>Grade</a:t>
                      </a:r>
                      <a:endParaRPr lang="zh-CN" sz="2000" b="1" kern="1000" dirty="0">
                        <a:solidFill>
                          <a:srgbClr val="FF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0811101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C001  </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96</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0811101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C002  </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80</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0811101</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C003  </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84</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0811101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C005  </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62</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0811102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C001  </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92</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0811102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C002  </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90</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0811102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C004  </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84</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0821102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C001  </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76</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0821102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C004  </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85</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0821102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C005  </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73</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0821102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C007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NULL</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3" name="表格 12"/>
          <p:cNvGraphicFramePr>
            <a:graphicFrameLocks noGrp="1"/>
          </p:cNvGraphicFramePr>
          <p:nvPr/>
        </p:nvGraphicFramePr>
        <p:xfrm>
          <a:off x="5148263" y="2492375"/>
          <a:ext cx="1176338" cy="3529013"/>
        </p:xfrm>
        <a:graphic>
          <a:graphicData uri="http://schemas.openxmlformats.org/drawingml/2006/table">
            <a:tbl>
              <a:tblPr/>
              <a:tblGrid>
                <a:gridCol w="1175994"/>
              </a:tblGrid>
              <a:tr h="294033">
                <a:tc>
                  <a:txBody>
                    <a:bodyPr/>
                    <a:lstStyle/>
                    <a:p>
                      <a:pPr indent="127000" algn="ctr">
                        <a:spcAft>
                          <a:spcPts val="0"/>
                        </a:spcAft>
                      </a:pPr>
                      <a:r>
                        <a:rPr lang="en-US" sz="1800" b="1" kern="1000" dirty="0" err="1">
                          <a:solidFill>
                            <a:srgbClr val="FF0000"/>
                          </a:solidFill>
                          <a:latin typeface="Times New Roman" panose="02020603050405020304"/>
                          <a:ea typeface="方正书宋简体"/>
                          <a:cs typeface="Times New Roman" panose="02020603050405020304"/>
                        </a:rPr>
                        <a:t>Sno</a:t>
                      </a:r>
                      <a:endParaRPr lang="zh-CN" sz="2000" b="1" kern="1000" dirty="0">
                        <a:solidFill>
                          <a:srgbClr val="FF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0811101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0811101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0811101</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0811101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0811102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0811102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0811102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0821102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0821102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0821102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0821102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4" name="表格 13"/>
          <p:cNvGraphicFramePr>
            <a:graphicFrameLocks noGrp="1"/>
          </p:cNvGraphicFramePr>
          <p:nvPr/>
        </p:nvGraphicFramePr>
        <p:xfrm>
          <a:off x="7500938" y="3429000"/>
          <a:ext cx="1103313" cy="1176338"/>
        </p:xfrm>
        <a:graphic>
          <a:graphicData uri="http://schemas.openxmlformats.org/drawingml/2006/table">
            <a:tbl>
              <a:tblPr/>
              <a:tblGrid>
                <a:gridCol w="1103986"/>
              </a:tblGrid>
              <a:tr h="294033">
                <a:tc>
                  <a:txBody>
                    <a:bodyPr/>
                    <a:lstStyle/>
                    <a:p>
                      <a:pPr indent="127000" algn="ctr">
                        <a:spcAft>
                          <a:spcPts val="0"/>
                        </a:spcAft>
                      </a:pPr>
                      <a:r>
                        <a:rPr lang="en-US" sz="1800" b="1" kern="1000" dirty="0" err="1">
                          <a:solidFill>
                            <a:srgbClr val="FF0000"/>
                          </a:solidFill>
                          <a:latin typeface="Times New Roman" panose="02020603050405020304"/>
                          <a:ea typeface="方正书宋简体"/>
                          <a:cs typeface="Times New Roman" panose="02020603050405020304"/>
                        </a:rPr>
                        <a:t>Sno</a:t>
                      </a:r>
                      <a:endParaRPr lang="zh-CN" sz="2000" b="1" kern="1000" dirty="0">
                        <a:solidFill>
                          <a:srgbClr val="FF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0811101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0811102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033">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0821102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5" name="右箭头 14"/>
          <p:cNvSpPr/>
          <p:nvPr/>
        </p:nvSpPr>
        <p:spPr>
          <a:xfrm>
            <a:off x="3995738" y="3716338"/>
            <a:ext cx="1081088" cy="433388"/>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右箭头 15"/>
          <p:cNvSpPr/>
          <p:nvPr/>
        </p:nvSpPr>
        <p:spPr>
          <a:xfrm>
            <a:off x="6372225" y="3789363"/>
            <a:ext cx="1079500" cy="431800"/>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TextBox 16"/>
          <p:cNvSpPr txBox="1"/>
          <p:nvPr/>
        </p:nvSpPr>
        <p:spPr>
          <a:xfrm>
            <a:off x="4140200" y="3284538"/>
            <a:ext cx="719138" cy="461962"/>
          </a:xfrm>
          <a:prstGeom prst="rect">
            <a:avLst/>
          </a:prstGeom>
          <a:noFill/>
          <a:ln w="9525">
            <a:noFill/>
          </a:ln>
        </p:spPr>
        <p:txBody>
          <a:bodyPr>
            <a:spAutoFit/>
          </a:bodyPr>
          <a:p>
            <a:pPr eaLnBrk="1" hangingPunct="1"/>
            <a:r>
              <a:rPr lang="en-US" altLang="zh-CN" sz="2400" b="1" dirty="0">
                <a:solidFill>
                  <a:srgbClr val="0000FF"/>
                </a:solidFill>
                <a:latin typeface="仿宋_GB2312"/>
                <a:ea typeface="仿宋_GB2312"/>
              </a:rPr>
              <a:t>Sno</a:t>
            </a:r>
            <a:endParaRPr lang="zh-CN" altLang="en-US" sz="2400" b="1" dirty="0">
              <a:solidFill>
                <a:srgbClr val="0000FF"/>
              </a:solidFill>
              <a:latin typeface="仿宋_GB2312"/>
              <a:ea typeface="仿宋_GB2312"/>
            </a:endParaRPr>
          </a:p>
        </p:txBody>
      </p:sp>
      <p:sp>
        <p:nvSpPr>
          <p:cNvPr id="18" name="TextBox 17"/>
          <p:cNvSpPr txBox="1"/>
          <p:nvPr/>
        </p:nvSpPr>
        <p:spPr>
          <a:xfrm>
            <a:off x="6311900" y="3030538"/>
            <a:ext cx="1512888" cy="830262"/>
          </a:xfrm>
          <a:prstGeom prst="rect">
            <a:avLst/>
          </a:prstGeom>
          <a:noFill/>
          <a:ln w="9525">
            <a:noFill/>
          </a:ln>
        </p:spPr>
        <p:txBody>
          <a:bodyPr>
            <a:spAutoFit/>
          </a:bodyPr>
          <a:p>
            <a:pPr eaLnBrk="1" hangingPunct="1"/>
            <a:r>
              <a:rPr lang="en-US" altLang="zh-CN" sz="2400" b="1" dirty="0">
                <a:solidFill>
                  <a:srgbClr val="0000FF"/>
                </a:solidFill>
                <a:latin typeface="仿宋_GB2312"/>
                <a:ea typeface="仿宋_GB2312"/>
              </a:rPr>
              <a:t>DISTINCT Sno</a:t>
            </a:r>
            <a:endParaRPr lang="zh-CN" altLang="en-US" sz="2400" b="1" dirty="0">
              <a:solidFill>
                <a:srgbClr val="0000FF"/>
              </a:solidFill>
              <a:latin typeface="仿宋_GB2312"/>
              <a:ea typeface="仿宋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par>
                          <p:cTn id="13" fill="hold">
                            <p:stCondLst>
                              <p:cond delay="500"/>
                            </p:stCondLst>
                            <p:childTnLst>
                              <p:par>
                                <p:cTn id="14" presetID="55"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1000" fill="hold"/>
                                        <p:tgtEl>
                                          <p:spTgt spid="15"/>
                                        </p:tgtEl>
                                        <p:attrNameLst>
                                          <p:attrName>ppt_w</p:attrName>
                                        </p:attrNameLst>
                                      </p:cBhvr>
                                      <p:tavLst>
                                        <p:tav tm="0">
                                          <p:val>
                                            <p:strVal val="#ppt_w*0.70"/>
                                          </p:val>
                                        </p:tav>
                                        <p:tav tm="100000">
                                          <p:val>
                                            <p:strVal val="#ppt_w"/>
                                          </p:val>
                                        </p:tav>
                                      </p:tavLst>
                                    </p:anim>
                                    <p:anim calcmode="lin" valueType="num">
                                      <p:cBhvr>
                                        <p:cTn id="17" dur="1000" fill="hold"/>
                                        <p:tgtEl>
                                          <p:spTgt spid="15"/>
                                        </p:tgtEl>
                                        <p:attrNameLst>
                                          <p:attrName>ppt_h</p:attrName>
                                        </p:attrNameLst>
                                      </p:cBhvr>
                                      <p:tavLst>
                                        <p:tav tm="0">
                                          <p:val>
                                            <p:strVal val="#ppt_h"/>
                                          </p:val>
                                        </p:tav>
                                        <p:tav tm="100000">
                                          <p:val>
                                            <p:strVal val="#ppt_h"/>
                                          </p:val>
                                        </p:tav>
                                      </p:tavLst>
                                    </p:anim>
                                    <p:animEffect transition="in" filter="fade">
                                      <p:cBhvr>
                                        <p:cTn id="18" dur="1000"/>
                                        <p:tgtEl>
                                          <p:spTgt spid="15"/>
                                        </p:tgtEl>
                                      </p:cBhvr>
                                    </p:animEffect>
                                  </p:childTnLst>
                                </p:cTn>
                              </p:par>
                            </p:childTnLst>
                          </p:cTn>
                        </p:par>
                        <p:par>
                          <p:cTn id="19" fill="hold">
                            <p:stCondLst>
                              <p:cond delay="1500"/>
                            </p:stCondLst>
                            <p:childTnLst>
                              <p:par>
                                <p:cTn id="20" presetID="3" presetClass="entr" presetSubtype="1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par>
                          <p:cTn id="28" fill="hold">
                            <p:stCondLst>
                              <p:cond delay="500"/>
                            </p:stCondLst>
                            <p:childTnLst>
                              <p:par>
                                <p:cTn id="29" presetID="55"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1000" fill="hold"/>
                                        <p:tgtEl>
                                          <p:spTgt spid="16"/>
                                        </p:tgtEl>
                                        <p:attrNameLst>
                                          <p:attrName>ppt_w</p:attrName>
                                        </p:attrNameLst>
                                      </p:cBhvr>
                                      <p:tavLst>
                                        <p:tav tm="0">
                                          <p:val>
                                            <p:strVal val="#ppt_w*0.70"/>
                                          </p:val>
                                        </p:tav>
                                        <p:tav tm="100000">
                                          <p:val>
                                            <p:strVal val="#ppt_w"/>
                                          </p:val>
                                        </p:tav>
                                      </p:tavLst>
                                    </p:anim>
                                    <p:anim calcmode="lin" valueType="num">
                                      <p:cBhvr>
                                        <p:cTn id="32" dur="1000" fill="hold"/>
                                        <p:tgtEl>
                                          <p:spTgt spid="16"/>
                                        </p:tgtEl>
                                        <p:attrNameLst>
                                          <p:attrName>ppt_h</p:attrName>
                                        </p:attrNameLst>
                                      </p:cBhvr>
                                      <p:tavLst>
                                        <p:tav tm="0">
                                          <p:val>
                                            <p:strVal val="#ppt_h"/>
                                          </p:val>
                                        </p:tav>
                                        <p:tav tm="100000">
                                          <p:val>
                                            <p:strVal val="#ppt_h"/>
                                          </p:val>
                                        </p:tav>
                                      </p:tavLst>
                                    </p:anim>
                                    <p:animEffect transition="in" filter="fade">
                                      <p:cBhvr>
                                        <p:cTn id="33" dur="1000"/>
                                        <p:tgtEl>
                                          <p:spTgt spid="16"/>
                                        </p:tgtEl>
                                      </p:cBhvr>
                                    </p:animEffect>
                                  </p:childTnLst>
                                </p:cTn>
                              </p:par>
                            </p:childTnLst>
                          </p:cTn>
                        </p:par>
                        <p:par>
                          <p:cTn id="34" fill="hold">
                            <p:stCondLst>
                              <p:cond delay="1500"/>
                            </p:stCondLst>
                            <p:childTnLst>
                              <p:par>
                                <p:cTn id="35" presetID="3" presetClass="entr" presetSubtype="1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76131" name="内容占位符 2"/>
          <p:cNvSpPr>
            <a:spLocks noGrp="1"/>
          </p:cNvSpPr>
          <p:nvPr>
            <p:ph idx="1"/>
          </p:nvPr>
        </p:nvSpPr>
        <p:spPr>
          <a:xfrm>
            <a:off x="395288" y="1341438"/>
            <a:ext cx="8569325" cy="4751387"/>
          </a:xfrm>
          <a:ln/>
        </p:spPr>
        <p:txBody>
          <a:bodyPr vert="horz" wrap="square" lIns="91440" tIns="45720" rIns="91440" bIns="45720" anchor="t"/>
          <a:p>
            <a:pPr>
              <a:lnSpc>
                <a:spcPct val="100000"/>
              </a:lnSpc>
              <a:spcBef>
                <a:spcPct val="0"/>
              </a:spcBef>
              <a:buNone/>
            </a:pPr>
            <a:r>
              <a:rPr lang="zh-CN" altLang="zh-CN" sz="2800" dirty="0">
                <a:latin typeface="仿宋_GB2312"/>
                <a:ea typeface="仿宋_GB2312"/>
                <a:cs typeface="+mn-cs"/>
              </a:rPr>
              <a:t>例</a:t>
            </a:r>
            <a:r>
              <a:rPr lang="en-US" altLang="zh-CN" sz="2800" dirty="0">
                <a:latin typeface="仿宋_GB2312"/>
                <a:ea typeface="仿宋_GB2312"/>
                <a:cs typeface="+mn-cs"/>
              </a:rPr>
              <a:t>11 </a:t>
            </a:r>
            <a:r>
              <a:rPr lang="zh-CN" altLang="zh-CN" sz="2800" dirty="0">
                <a:latin typeface="仿宋_GB2312"/>
                <a:ea typeface="仿宋_GB2312"/>
                <a:cs typeface="+mn-cs"/>
              </a:rPr>
              <a:t>删除计算机系不及格学生的选课记录</a:t>
            </a:r>
            <a:endParaRPr lang="zh-CN" altLang="zh-CN" sz="2800" dirty="0">
              <a:latin typeface="仿宋_GB2312"/>
              <a:ea typeface="仿宋_GB2312"/>
              <a:cs typeface="+mn-cs"/>
            </a:endParaRPr>
          </a:p>
          <a:p>
            <a:pPr>
              <a:lnSpc>
                <a:spcPct val="100000"/>
              </a:lnSpc>
              <a:spcBef>
                <a:spcPct val="0"/>
              </a:spcBef>
            </a:pPr>
            <a:r>
              <a:rPr lang="zh-CN" altLang="zh-CN" sz="2800" dirty="0">
                <a:solidFill>
                  <a:srgbClr val="FF0000"/>
                </a:solidFill>
                <a:latin typeface="仿宋_GB2312"/>
                <a:ea typeface="仿宋_GB2312"/>
                <a:cs typeface="+mn-cs"/>
              </a:rPr>
              <a:t>用子查询实现</a:t>
            </a:r>
            <a:endParaRPr lang="zh-CN" altLang="zh-CN" sz="2800" dirty="0">
              <a:latin typeface="仿宋_GB2312"/>
              <a:ea typeface="仿宋_GB2312"/>
              <a:cs typeface="+mn-cs"/>
            </a:endParaRPr>
          </a:p>
          <a:p>
            <a:pPr lvl="1">
              <a:lnSpc>
                <a:spcPct val="100000"/>
              </a:lnSpc>
              <a:spcBef>
                <a:spcPct val="0"/>
              </a:spcBef>
              <a:buNone/>
            </a:pPr>
            <a:r>
              <a:rPr lang="en-US" altLang="zh-CN" sz="2800" dirty="0">
                <a:solidFill>
                  <a:srgbClr val="005800"/>
                </a:solidFill>
                <a:latin typeface="仿宋_GB2312"/>
                <a:ea typeface="仿宋_GB2312"/>
              </a:rPr>
              <a:t>DELETE FROM SC</a:t>
            </a:r>
            <a:endParaRPr lang="zh-CN" altLang="zh-CN" sz="2800" dirty="0">
              <a:solidFill>
                <a:srgbClr val="005800"/>
              </a:solidFill>
              <a:latin typeface="仿宋_GB2312"/>
              <a:ea typeface="仿宋_GB2312"/>
            </a:endParaRPr>
          </a:p>
          <a:p>
            <a:pPr lvl="1">
              <a:lnSpc>
                <a:spcPct val="100000"/>
              </a:lnSpc>
              <a:spcBef>
                <a:spcPct val="0"/>
              </a:spcBef>
              <a:buNone/>
            </a:pPr>
            <a:r>
              <a:rPr lang="en-US" altLang="zh-CN" sz="2800" dirty="0">
                <a:solidFill>
                  <a:srgbClr val="005800"/>
                </a:solidFill>
                <a:latin typeface="仿宋_GB2312"/>
                <a:ea typeface="仿宋_GB2312"/>
              </a:rPr>
              <a:t>  WHERE Grade &lt; 60 AND Sno IN (</a:t>
            </a:r>
            <a:endParaRPr lang="zh-CN" altLang="zh-CN" sz="2800" dirty="0">
              <a:solidFill>
                <a:srgbClr val="005800"/>
              </a:solidFill>
              <a:latin typeface="仿宋_GB2312"/>
              <a:ea typeface="仿宋_GB2312"/>
            </a:endParaRPr>
          </a:p>
          <a:p>
            <a:pPr lvl="1">
              <a:lnSpc>
                <a:spcPct val="100000"/>
              </a:lnSpc>
              <a:spcBef>
                <a:spcPct val="0"/>
              </a:spcBef>
              <a:buNone/>
            </a:pPr>
            <a:r>
              <a:rPr lang="en-US" altLang="zh-CN" sz="2800" dirty="0">
                <a:solidFill>
                  <a:srgbClr val="005800"/>
                </a:solidFill>
                <a:latin typeface="仿宋_GB2312"/>
                <a:ea typeface="仿宋_GB2312"/>
              </a:rPr>
              <a:t>    SELECT Sno FROM Student </a:t>
            </a:r>
            <a:endParaRPr lang="zh-CN" altLang="zh-CN" sz="2800" dirty="0">
              <a:solidFill>
                <a:srgbClr val="005800"/>
              </a:solidFill>
              <a:latin typeface="仿宋_GB2312"/>
              <a:ea typeface="仿宋_GB2312"/>
            </a:endParaRPr>
          </a:p>
          <a:p>
            <a:pPr lvl="1">
              <a:lnSpc>
                <a:spcPct val="100000"/>
              </a:lnSpc>
              <a:spcBef>
                <a:spcPct val="0"/>
              </a:spcBef>
              <a:buNone/>
            </a:pPr>
            <a:r>
              <a:rPr lang="en-US" altLang="zh-CN" sz="2800" dirty="0">
                <a:solidFill>
                  <a:srgbClr val="005800"/>
                </a:solidFill>
                <a:latin typeface="仿宋_GB2312"/>
                <a:ea typeface="仿宋_GB2312"/>
              </a:rPr>
              <a:t>      WHERE Sdept = '</a:t>
            </a:r>
            <a:r>
              <a:rPr lang="zh-CN" altLang="zh-CN" sz="2800" dirty="0">
                <a:solidFill>
                  <a:srgbClr val="005800"/>
                </a:solidFill>
                <a:latin typeface="仿宋_GB2312"/>
                <a:ea typeface="仿宋_GB2312"/>
              </a:rPr>
              <a:t>计算机系</a:t>
            </a:r>
            <a:r>
              <a:rPr lang="en-US" altLang="zh-CN" sz="2800" dirty="0">
                <a:solidFill>
                  <a:srgbClr val="005800"/>
                </a:solidFill>
                <a:latin typeface="仿宋_GB2312"/>
                <a:ea typeface="仿宋_GB2312"/>
              </a:rPr>
              <a:t>' )</a:t>
            </a:r>
            <a:endParaRPr lang="en-US" altLang="zh-CN" sz="2800" dirty="0">
              <a:solidFill>
                <a:srgbClr val="005800"/>
              </a:solidFill>
              <a:latin typeface="仿宋_GB2312"/>
              <a:ea typeface="仿宋_GB2312"/>
            </a:endParaRPr>
          </a:p>
          <a:p>
            <a:pPr>
              <a:lnSpc>
                <a:spcPct val="100000"/>
              </a:lnSpc>
              <a:spcBef>
                <a:spcPct val="0"/>
              </a:spcBef>
            </a:pPr>
            <a:r>
              <a:rPr lang="zh-CN" altLang="zh-CN" sz="2800" dirty="0">
                <a:solidFill>
                  <a:srgbClr val="FF0000"/>
                </a:solidFill>
                <a:latin typeface="仿宋_GB2312"/>
                <a:ea typeface="仿宋_GB2312"/>
                <a:cs typeface="+mn-cs"/>
              </a:rPr>
              <a:t>用多表连接实现</a:t>
            </a:r>
            <a:endParaRPr lang="zh-CN" altLang="zh-CN" sz="2800" dirty="0">
              <a:solidFill>
                <a:srgbClr val="FF0000"/>
              </a:solidFill>
              <a:latin typeface="仿宋_GB2312"/>
              <a:ea typeface="仿宋_GB2312"/>
              <a:cs typeface="+mn-cs"/>
            </a:endParaRPr>
          </a:p>
          <a:p>
            <a:pPr lvl="1">
              <a:lnSpc>
                <a:spcPct val="100000"/>
              </a:lnSpc>
              <a:spcBef>
                <a:spcPct val="0"/>
              </a:spcBef>
              <a:buNone/>
            </a:pPr>
            <a:r>
              <a:rPr lang="en-US" altLang="zh-CN" sz="2800" dirty="0">
                <a:solidFill>
                  <a:srgbClr val="0000FF"/>
                </a:solidFill>
                <a:latin typeface="仿宋_GB2312"/>
                <a:ea typeface="仿宋_GB2312"/>
              </a:rPr>
              <a:t>DELETE FROM SC </a:t>
            </a:r>
            <a:endParaRPr lang="zh-CN" altLang="zh-CN" sz="2800" dirty="0">
              <a:solidFill>
                <a:srgbClr val="0000FF"/>
              </a:solidFill>
              <a:latin typeface="仿宋_GB2312"/>
              <a:ea typeface="仿宋_GB2312"/>
            </a:endParaRPr>
          </a:p>
          <a:p>
            <a:pPr lvl="1">
              <a:lnSpc>
                <a:spcPct val="100000"/>
              </a:lnSpc>
              <a:spcBef>
                <a:spcPct val="0"/>
              </a:spcBef>
              <a:buNone/>
            </a:pPr>
            <a:r>
              <a:rPr lang="en-US" altLang="zh-CN" sz="2800" dirty="0">
                <a:solidFill>
                  <a:srgbClr val="0000FF"/>
                </a:solidFill>
                <a:latin typeface="仿宋_GB2312"/>
                <a:ea typeface="仿宋_GB2312"/>
              </a:rPr>
              <a:t>  FROM SC JOIN Student ON SC.Sno = Student.Sno</a:t>
            </a:r>
            <a:endParaRPr lang="zh-CN" altLang="zh-CN" sz="2800" dirty="0">
              <a:solidFill>
                <a:srgbClr val="0000FF"/>
              </a:solidFill>
              <a:latin typeface="仿宋_GB2312"/>
              <a:ea typeface="仿宋_GB2312"/>
            </a:endParaRPr>
          </a:p>
          <a:p>
            <a:pPr lvl="1">
              <a:lnSpc>
                <a:spcPct val="100000"/>
              </a:lnSpc>
              <a:spcBef>
                <a:spcPct val="0"/>
              </a:spcBef>
              <a:buNone/>
            </a:pPr>
            <a:r>
              <a:rPr lang="en-US" altLang="zh-CN" sz="2800" dirty="0">
                <a:solidFill>
                  <a:srgbClr val="0000FF"/>
                </a:solidFill>
                <a:latin typeface="仿宋_GB2312"/>
                <a:ea typeface="仿宋_GB2312"/>
              </a:rPr>
              <a:t>    WHERE Sdept = '</a:t>
            </a:r>
            <a:r>
              <a:rPr lang="zh-CN" altLang="zh-CN" sz="2800" dirty="0">
                <a:solidFill>
                  <a:srgbClr val="0000FF"/>
                </a:solidFill>
                <a:latin typeface="仿宋_GB2312"/>
                <a:ea typeface="仿宋_GB2312"/>
              </a:rPr>
              <a:t>计算机系</a:t>
            </a:r>
            <a:r>
              <a:rPr lang="en-US" altLang="zh-CN" sz="2800" dirty="0">
                <a:solidFill>
                  <a:srgbClr val="0000FF"/>
                </a:solidFill>
                <a:latin typeface="仿宋_GB2312"/>
                <a:ea typeface="仿宋_GB2312"/>
              </a:rPr>
              <a:t>' AND Grade &lt; 60</a:t>
            </a:r>
            <a:endParaRPr lang="zh-CN" altLang="zh-CN" sz="2800" dirty="0">
              <a:solidFill>
                <a:srgbClr val="0000FF"/>
              </a:solidFill>
              <a:latin typeface="仿宋_GB2312"/>
              <a:ea typeface="仿宋_GB2312"/>
            </a:endParaRPr>
          </a:p>
          <a:p>
            <a:pPr>
              <a:lnSpc>
                <a:spcPct val="100000"/>
              </a:lnSpc>
              <a:spcBef>
                <a:spcPct val="0"/>
              </a:spcBef>
            </a:pPr>
            <a:endParaRPr lang="zh-CN" altLang="en-US" sz="3200" dirty="0">
              <a:latin typeface="仿宋_GB2312"/>
              <a:ea typeface="仿宋_GB2312"/>
              <a:cs typeface="+mn-cs"/>
            </a:endParaRPr>
          </a:p>
        </p:txBody>
      </p:sp>
      <p:sp>
        <p:nvSpPr>
          <p:cNvPr id="17613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7613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77155" name="内容占位符 2"/>
          <p:cNvSpPr>
            <a:spLocks noGrp="1"/>
          </p:cNvSpPr>
          <p:nvPr>
            <p:ph idx="1"/>
          </p:nvPr>
        </p:nvSpPr>
        <p:spPr>
          <a:xfrm>
            <a:off x="468313" y="1414463"/>
            <a:ext cx="8280400" cy="4678362"/>
          </a:xfrm>
          <a:ln/>
        </p:spPr>
        <p:txBody>
          <a:bodyPr vert="horz" wrap="square" lIns="91440" tIns="45720" rIns="91440" bIns="45720" anchor="t"/>
          <a:p>
            <a:pPr>
              <a:lnSpc>
                <a:spcPct val="100000"/>
              </a:lnSpc>
              <a:spcBef>
                <a:spcPct val="0"/>
              </a:spcBef>
              <a:buNone/>
            </a:pPr>
            <a:r>
              <a:rPr lang="zh-CN" altLang="zh-CN" sz="2600" dirty="0">
                <a:latin typeface="仿宋_GB2312"/>
                <a:ea typeface="仿宋_GB2312"/>
                <a:cs typeface="+mn-cs"/>
              </a:rPr>
              <a:t>例</a:t>
            </a:r>
            <a:r>
              <a:rPr lang="en-US" altLang="zh-CN" sz="2600" dirty="0">
                <a:latin typeface="仿宋_GB2312"/>
                <a:ea typeface="仿宋_GB2312"/>
                <a:cs typeface="+mn-cs"/>
              </a:rPr>
              <a:t>12 </a:t>
            </a:r>
            <a:r>
              <a:rPr lang="zh-CN" altLang="zh-CN" sz="2600" dirty="0">
                <a:latin typeface="仿宋_GB2312"/>
                <a:ea typeface="仿宋_GB2312"/>
                <a:cs typeface="+mn-cs"/>
              </a:rPr>
              <a:t>删除信息管理系考试成绩不及格的学生的不及格课程的选课记录。</a:t>
            </a:r>
            <a:endParaRPr lang="zh-CN" altLang="zh-CN" sz="2600" dirty="0">
              <a:latin typeface="仿宋_GB2312"/>
              <a:ea typeface="仿宋_GB2312"/>
              <a:cs typeface="+mn-cs"/>
            </a:endParaRPr>
          </a:p>
          <a:p>
            <a:pPr>
              <a:lnSpc>
                <a:spcPct val="100000"/>
              </a:lnSpc>
              <a:spcBef>
                <a:spcPts val="600"/>
              </a:spcBef>
            </a:pPr>
            <a:r>
              <a:rPr lang="zh-CN" altLang="zh-CN" sz="2600" dirty="0">
                <a:solidFill>
                  <a:srgbClr val="FF0000"/>
                </a:solidFill>
                <a:latin typeface="仿宋_GB2312"/>
                <a:ea typeface="仿宋_GB2312"/>
                <a:cs typeface="+mn-cs"/>
              </a:rPr>
              <a:t>用多表连接形式实现</a:t>
            </a:r>
            <a:endParaRPr lang="zh-CN" altLang="zh-CN" sz="2600" dirty="0">
              <a:solidFill>
                <a:srgbClr val="FF0000"/>
              </a:solidFill>
              <a:latin typeface="仿宋_GB2312"/>
              <a:ea typeface="仿宋_GB2312"/>
              <a:cs typeface="+mn-cs"/>
            </a:endParaRPr>
          </a:p>
          <a:p>
            <a:pPr lvl="1">
              <a:lnSpc>
                <a:spcPct val="100000"/>
              </a:lnSpc>
              <a:spcBef>
                <a:spcPct val="0"/>
              </a:spcBef>
              <a:buNone/>
            </a:pPr>
            <a:r>
              <a:rPr lang="en-US" altLang="zh-CN" sz="2600" dirty="0">
                <a:solidFill>
                  <a:srgbClr val="005800"/>
                </a:solidFill>
                <a:latin typeface="仿宋_GB2312"/>
                <a:ea typeface="仿宋_GB2312"/>
              </a:rPr>
              <a:t>DELETE FROM SC </a:t>
            </a:r>
            <a:endParaRPr lang="zh-CN" altLang="zh-CN" sz="2600" dirty="0">
              <a:solidFill>
                <a:srgbClr val="005800"/>
              </a:solidFill>
              <a:latin typeface="仿宋_GB2312"/>
              <a:ea typeface="仿宋_GB2312"/>
            </a:endParaRPr>
          </a:p>
          <a:p>
            <a:pPr lvl="1">
              <a:lnSpc>
                <a:spcPct val="100000"/>
              </a:lnSpc>
              <a:spcBef>
                <a:spcPct val="0"/>
              </a:spcBef>
              <a:buNone/>
            </a:pPr>
            <a:r>
              <a:rPr lang="en-US" altLang="zh-CN" sz="2600" dirty="0">
                <a:solidFill>
                  <a:srgbClr val="005800"/>
                </a:solidFill>
                <a:latin typeface="仿宋_GB2312"/>
                <a:ea typeface="仿宋_GB2312"/>
              </a:rPr>
              <a:t>  FROM Student S JOIN SC ON S.Sno = SC.sno</a:t>
            </a:r>
            <a:endParaRPr lang="zh-CN" altLang="zh-CN" sz="2600" dirty="0">
              <a:solidFill>
                <a:srgbClr val="005800"/>
              </a:solidFill>
              <a:latin typeface="仿宋_GB2312"/>
              <a:ea typeface="仿宋_GB2312"/>
            </a:endParaRPr>
          </a:p>
          <a:p>
            <a:pPr lvl="1">
              <a:lnSpc>
                <a:spcPct val="100000"/>
              </a:lnSpc>
              <a:spcBef>
                <a:spcPct val="0"/>
              </a:spcBef>
              <a:buNone/>
            </a:pPr>
            <a:r>
              <a:rPr lang="en-US" altLang="zh-CN" sz="2600" dirty="0">
                <a:solidFill>
                  <a:srgbClr val="005800"/>
                </a:solidFill>
                <a:latin typeface="仿宋_GB2312"/>
                <a:ea typeface="仿宋_GB2312"/>
              </a:rPr>
              <a:t>  WHERE Sdept =‘</a:t>
            </a:r>
            <a:r>
              <a:rPr lang="zh-CN" altLang="zh-CN" sz="2600" dirty="0">
                <a:solidFill>
                  <a:srgbClr val="005800"/>
                </a:solidFill>
                <a:latin typeface="仿宋_GB2312"/>
                <a:ea typeface="仿宋_GB2312"/>
              </a:rPr>
              <a:t>信息管理系</a:t>
            </a:r>
            <a:r>
              <a:rPr lang="en-US" altLang="zh-CN" sz="2600" dirty="0">
                <a:solidFill>
                  <a:srgbClr val="005800"/>
                </a:solidFill>
                <a:latin typeface="仿宋_GB2312"/>
                <a:ea typeface="仿宋_GB2312"/>
              </a:rPr>
              <a:t>’AND Grade &lt; 60</a:t>
            </a:r>
            <a:endParaRPr lang="zh-CN" altLang="zh-CN" sz="2600" dirty="0">
              <a:solidFill>
                <a:srgbClr val="005800"/>
              </a:solidFill>
              <a:latin typeface="仿宋_GB2312"/>
              <a:ea typeface="仿宋_GB2312"/>
            </a:endParaRPr>
          </a:p>
          <a:p>
            <a:pPr>
              <a:lnSpc>
                <a:spcPct val="100000"/>
              </a:lnSpc>
              <a:spcBef>
                <a:spcPts val="600"/>
              </a:spcBef>
            </a:pPr>
            <a:r>
              <a:rPr lang="zh-CN" altLang="zh-CN" sz="2600" dirty="0">
                <a:solidFill>
                  <a:srgbClr val="FF0000"/>
                </a:solidFill>
                <a:latin typeface="仿宋_GB2312"/>
                <a:ea typeface="仿宋_GB2312"/>
                <a:cs typeface="+mn-cs"/>
              </a:rPr>
              <a:t>用子查询形式实现</a:t>
            </a:r>
            <a:endParaRPr lang="zh-CN" altLang="zh-CN" sz="2600" dirty="0">
              <a:solidFill>
                <a:srgbClr val="FF0000"/>
              </a:solidFill>
              <a:latin typeface="仿宋_GB2312"/>
              <a:ea typeface="仿宋_GB2312"/>
              <a:cs typeface="+mn-cs"/>
            </a:endParaRPr>
          </a:p>
          <a:p>
            <a:pPr lvl="1">
              <a:lnSpc>
                <a:spcPct val="100000"/>
              </a:lnSpc>
              <a:spcBef>
                <a:spcPct val="0"/>
              </a:spcBef>
              <a:buNone/>
            </a:pPr>
            <a:r>
              <a:rPr lang="en-US" altLang="zh-CN" sz="2600" dirty="0">
                <a:solidFill>
                  <a:srgbClr val="005800"/>
                </a:solidFill>
                <a:latin typeface="仿宋_GB2312"/>
                <a:ea typeface="仿宋_GB2312"/>
              </a:rPr>
              <a:t>DELETE FROM SC  WHERE Sno IN (</a:t>
            </a:r>
            <a:endParaRPr lang="zh-CN" altLang="zh-CN" sz="2600" dirty="0">
              <a:solidFill>
                <a:srgbClr val="005800"/>
              </a:solidFill>
              <a:latin typeface="仿宋_GB2312"/>
              <a:ea typeface="仿宋_GB2312"/>
            </a:endParaRPr>
          </a:p>
          <a:p>
            <a:pPr lvl="1">
              <a:lnSpc>
                <a:spcPct val="100000"/>
              </a:lnSpc>
              <a:spcBef>
                <a:spcPct val="0"/>
              </a:spcBef>
              <a:buNone/>
            </a:pPr>
            <a:r>
              <a:rPr lang="en-US" altLang="zh-CN" sz="2600" dirty="0">
                <a:solidFill>
                  <a:srgbClr val="005800"/>
                </a:solidFill>
                <a:latin typeface="仿宋_GB2312"/>
                <a:ea typeface="仿宋_GB2312"/>
              </a:rPr>
              <a:t>   SELECT Sno FROM Student </a:t>
            </a:r>
            <a:endParaRPr lang="zh-CN" altLang="zh-CN" sz="2600" dirty="0">
              <a:solidFill>
                <a:srgbClr val="005800"/>
              </a:solidFill>
              <a:latin typeface="仿宋_GB2312"/>
              <a:ea typeface="仿宋_GB2312"/>
            </a:endParaRPr>
          </a:p>
          <a:p>
            <a:pPr lvl="1">
              <a:lnSpc>
                <a:spcPct val="100000"/>
              </a:lnSpc>
              <a:spcBef>
                <a:spcPct val="0"/>
              </a:spcBef>
              <a:buNone/>
            </a:pPr>
            <a:r>
              <a:rPr lang="en-US" altLang="zh-CN" sz="2600" dirty="0">
                <a:solidFill>
                  <a:srgbClr val="005800"/>
                </a:solidFill>
                <a:latin typeface="仿宋_GB2312"/>
                <a:ea typeface="仿宋_GB2312"/>
              </a:rPr>
              <a:t>    WHERE Sdept = ‘</a:t>
            </a:r>
            <a:r>
              <a:rPr lang="zh-CN" altLang="zh-CN" sz="2600" dirty="0">
                <a:solidFill>
                  <a:srgbClr val="005800"/>
                </a:solidFill>
                <a:latin typeface="仿宋_GB2312"/>
                <a:ea typeface="仿宋_GB2312"/>
              </a:rPr>
              <a:t>信息管理系</a:t>
            </a:r>
            <a:r>
              <a:rPr lang="en-US" altLang="zh-CN" sz="2600" dirty="0">
                <a:solidFill>
                  <a:srgbClr val="005800"/>
                </a:solidFill>
                <a:latin typeface="仿宋_GB2312"/>
                <a:ea typeface="仿宋_GB2312"/>
              </a:rPr>
              <a:t>’)</a:t>
            </a:r>
            <a:endParaRPr lang="zh-CN" altLang="zh-CN" sz="2600" dirty="0">
              <a:solidFill>
                <a:srgbClr val="005800"/>
              </a:solidFill>
              <a:latin typeface="仿宋_GB2312"/>
              <a:ea typeface="仿宋_GB2312"/>
            </a:endParaRPr>
          </a:p>
          <a:p>
            <a:pPr lvl="1">
              <a:lnSpc>
                <a:spcPct val="100000"/>
              </a:lnSpc>
              <a:spcBef>
                <a:spcPct val="0"/>
              </a:spcBef>
              <a:buNone/>
            </a:pPr>
            <a:r>
              <a:rPr lang="en-US" altLang="zh-CN" sz="2600" dirty="0">
                <a:solidFill>
                  <a:srgbClr val="005800"/>
                </a:solidFill>
                <a:latin typeface="仿宋_GB2312"/>
                <a:ea typeface="仿宋_GB2312"/>
              </a:rPr>
              <a:t> AND Grade &lt; 60</a:t>
            </a:r>
            <a:endParaRPr lang="zh-CN" altLang="en-US" sz="2600" dirty="0">
              <a:solidFill>
                <a:srgbClr val="005800"/>
              </a:solidFill>
              <a:latin typeface="仿宋_GB2312"/>
              <a:ea typeface="仿宋_GB2312"/>
            </a:endParaRPr>
          </a:p>
        </p:txBody>
      </p:sp>
      <p:sp>
        <p:nvSpPr>
          <p:cNvPr id="17715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7715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小结</a:t>
            </a:r>
            <a:endParaRPr lang="zh-CN" altLang="en-US" dirty="0">
              <a:solidFill>
                <a:srgbClr val="0000FF"/>
              </a:solidFill>
              <a:latin typeface="楷体_GB2312"/>
              <a:ea typeface="楷体_GB2312"/>
              <a:cs typeface="+mj-cs"/>
            </a:endParaRPr>
          </a:p>
        </p:txBody>
      </p:sp>
      <p:sp>
        <p:nvSpPr>
          <p:cNvPr id="178179" name="内容占位符 2"/>
          <p:cNvSpPr>
            <a:spLocks noGrp="1"/>
          </p:cNvSpPr>
          <p:nvPr>
            <p:ph idx="1"/>
          </p:nvPr>
        </p:nvSpPr>
        <p:spPr>
          <a:xfrm>
            <a:off x="323850" y="1414463"/>
            <a:ext cx="8496300" cy="4678362"/>
          </a:xfrm>
          <a:ln/>
        </p:spPr>
        <p:txBody>
          <a:bodyPr vert="horz" wrap="square" lIns="91440" tIns="45720" rIns="91440" bIns="45720" anchor="t"/>
          <a:p>
            <a:pPr/>
            <a:r>
              <a:rPr lang="zh-CN" altLang="zh-CN" sz="3400" dirty="0">
                <a:latin typeface="仿宋_GB2312"/>
                <a:ea typeface="仿宋_GB2312"/>
                <a:cs typeface="+mn-cs"/>
              </a:rPr>
              <a:t>当查询语句的目标列中包含聚合函数时，若没有分组子句，则目标列中只能写聚合函数，而不能再写其他列名。若包含分组子句，则在查询的目标列中除了可以写聚合函数外，只能写分组依据列。</a:t>
            </a:r>
            <a:endParaRPr lang="zh-CN" altLang="zh-CN" sz="3400" dirty="0">
              <a:latin typeface="仿宋_GB2312"/>
              <a:ea typeface="仿宋_GB2312"/>
              <a:cs typeface="+mn-cs"/>
            </a:endParaRPr>
          </a:p>
          <a:p>
            <a:pPr/>
            <a:r>
              <a:rPr lang="zh-CN" altLang="zh-CN" sz="3400" dirty="0">
                <a:latin typeface="仿宋_GB2312"/>
                <a:ea typeface="仿宋_GB2312"/>
                <a:cs typeface="+mn-cs"/>
              </a:rPr>
              <a:t>对行的过滤条件一般用</a:t>
            </a:r>
            <a:r>
              <a:rPr lang="en-US" altLang="zh-CN" sz="3400" dirty="0">
                <a:latin typeface="仿宋_GB2312"/>
                <a:ea typeface="仿宋_GB2312"/>
                <a:cs typeface="+mn-cs"/>
              </a:rPr>
              <a:t>WHERE</a:t>
            </a:r>
            <a:r>
              <a:rPr lang="zh-CN" altLang="zh-CN" sz="3400" dirty="0">
                <a:latin typeface="仿宋_GB2312"/>
                <a:ea typeface="仿宋_GB2312"/>
                <a:cs typeface="+mn-cs"/>
              </a:rPr>
              <a:t>子句实现，对组的过滤条件用</a:t>
            </a:r>
            <a:r>
              <a:rPr lang="en-US" altLang="zh-CN" sz="3400" dirty="0">
                <a:latin typeface="仿宋_GB2312"/>
                <a:ea typeface="仿宋_GB2312"/>
                <a:cs typeface="+mn-cs"/>
              </a:rPr>
              <a:t>HAVING</a:t>
            </a:r>
            <a:r>
              <a:rPr lang="zh-CN" altLang="zh-CN" sz="3400" dirty="0">
                <a:latin typeface="仿宋_GB2312"/>
                <a:ea typeface="仿宋_GB2312"/>
                <a:cs typeface="+mn-cs"/>
              </a:rPr>
              <a:t>子句实现。</a:t>
            </a:r>
            <a:endParaRPr lang="zh-CN" altLang="en-US" sz="3400" dirty="0">
              <a:latin typeface="仿宋_GB2312"/>
              <a:ea typeface="仿宋_GB2312"/>
              <a:cs typeface="+mn-cs"/>
            </a:endParaRPr>
          </a:p>
        </p:txBody>
      </p:sp>
      <p:sp>
        <p:nvSpPr>
          <p:cNvPr id="17818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7818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小结</a:t>
            </a:r>
            <a:endParaRPr lang="zh-CN" altLang="en-US" dirty="0">
              <a:solidFill>
                <a:srgbClr val="0000FF"/>
              </a:solidFill>
              <a:latin typeface="楷体_GB2312"/>
              <a:ea typeface="楷体_GB2312"/>
              <a:cs typeface="+mj-cs"/>
            </a:endParaRPr>
          </a:p>
        </p:txBody>
      </p:sp>
      <p:sp>
        <p:nvSpPr>
          <p:cNvPr id="179203" name="内容占位符 2"/>
          <p:cNvSpPr>
            <a:spLocks noGrp="1"/>
          </p:cNvSpPr>
          <p:nvPr>
            <p:ph idx="1"/>
          </p:nvPr>
        </p:nvSpPr>
        <p:spPr>
          <a:xfrm>
            <a:off x="468313" y="1414463"/>
            <a:ext cx="8099425" cy="4678362"/>
          </a:xfrm>
          <a:ln/>
        </p:spPr>
        <p:txBody>
          <a:bodyPr vert="horz" wrap="square" lIns="91440" tIns="45720" rIns="91440" bIns="45720" anchor="t"/>
          <a:p>
            <a:pPr>
              <a:spcBef>
                <a:spcPts val="600"/>
              </a:spcBef>
            </a:pPr>
            <a:r>
              <a:rPr lang="zh-CN" altLang="zh-CN" sz="3400" dirty="0">
                <a:latin typeface="仿宋_GB2312"/>
                <a:ea typeface="仿宋_GB2312"/>
                <a:cs typeface="+mn-cs"/>
              </a:rPr>
              <a:t>不能将对统计后的结果进行筛选的条件写在</a:t>
            </a:r>
            <a:r>
              <a:rPr lang="en-US" altLang="zh-CN" sz="3400" dirty="0">
                <a:latin typeface="仿宋_GB2312"/>
                <a:ea typeface="仿宋_GB2312"/>
                <a:cs typeface="+mn-cs"/>
              </a:rPr>
              <a:t>WHERE</a:t>
            </a:r>
            <a:r>
              <a:rPr lang="zh-CN" altLang="zh-CN" sz="3400" dirty="0">
                <a:latin typeface="仿宋_GB2312"/>
                <a:ea typeface="仿宋_GB2312"/>
                <a:cs typeface="+mn-cs"/>
              </a:rPr>
              <a:t>子句中，应该写在</a:t>
            </a:r>
            <a:r>
              <a:rPr lang="en-US" altLang="zh-CN" sz="3400" dirty="0">
                <a:latin typeface="仿宋_GB2312"/>
                <a:ea typeface="仿宋_GB2312"/>
                <a:cs typeface="+mn-cs"/>
              </a:rPr>
              <a:t>HAVING</a:t>
            </a:r>
            <a:r>
              <a:rPr lang="zh-CN" altLang="zh-CN" sz="3400" dirty="0">
                <a:latin typeface="仿宋_GB2312"/>
                <a:ea typeface="仿宋_GB2312"/>
                <a:cs typeface="+mn-cs"/>
              </a:rPr>
              <a:t>子句中。</a:t>
            </a:r>
            <a:endParaRPr lang="zh-CN" altLang="zh-CN" sz="3400" dirty="0">
              <a:latin typeface="仿宋_GB2312"/>
              <a:ea typeface="仿宋_GB2312"/>
              <a:cs typeface="+mn-cs"/>
            </a:endParaRPr>
          </a:p>
          <a:p>
            <a:pPr>
              <a:spcBef>
                <a:spcPts val="600"/>
              </a:spcBef>
            </a:pPr>
            <a:r>
              <a:rPr lang="zh-CN" altLang="zh-CN" sz="3400" dirty="0">
                <a:latin typeface="仿宋_GB2312"/>
                <a:ea typeface="仿宋_GB2312"/>
                <a:cs typeface="+mn-cs"/>
              </a:rPr>
              <a:t>例如：查询平均年龄大于</a:t>
            </a:r>
            <a:r>
              <a:rPr lang="en-US" altLang="zh-CN" sz="3400" dirty="0">
                <a:latin typeface="仿宋_GB2312"/>
                <a:ea typeface="仿宋_GB2312"/>
                <a:cs typeface="+mn-cs"/>
              </a:rPr>
              <a:t>20</a:t>
            </a:r>
            <a:r>
              <a:rPr lang="zh-CN" altLang="zh-CN" sz="3400" dirty="0">
                <a:latin typeface="仿宋_GB2312"/>
                <a:ea typeface="仿宋_GB2312"/>
                <a:cs typeface="+mn-cs"/>
              </a:rPr>
              <a:t>的系：</a:t>
            </a:r>
            <a:endParaRPr lang="zh-CN" altLang="zh-CN" sz="3400" dirty="0">
              <a:latin typeface="仿宋_GB2312"/>
              <a:ea typeface="仿宋_GB2312"/>
              <a:cs typeface="+mn-cs"/>
            </a:endParaRPr>
          </a:p>
          <a:p>
            <a:pPr lvl="1">
              <a:spcBef>
                <a:spcPts val="600"/>
              </a:spcBef>
              <a:buNone/>
            </a:pPr>
            <a:r>
              <a:rPr lang="en-US" altLang="zh-CN" sz="3400" dirty="0">
                <a:solidFill>
                  <a:srgbClr val="0000FF"/>
                </a:solidFill>
                <a:latin typeface="仿宋_GB2312"/>
                <a:ea typeface="仿宋_GB2312"/>
              </a:rPr>
              <a:t>WHERE AVG(Sage) &gt; 20  </a:t>
            </a:r>
            <a:endParaRPr lang="zh-CN" altLang="zh-CN" sz="3400" dirty="0">
              <a:solidFill>
                <a:srgbClr val="0000FF"/>
              </a:solidFill>
              <a:latin typeface="仿宋_GB2312"/>
              <a:ea typeface="仿宋_GB2312"/>
            </a:endParaRPr>
          </a:p>
          <a:p>
            <a:pPr lvl="1">
              <a:spcBef>
                <a:spcPts val="600"/>
              </a:spcBef>
              <a:buNone/>
            </a:pPr>
            <a:r>
              <a:rPr lang="en-US" altLang="zh-CN" sz="3400" dirty="0">
                <a:solidFill>
                  <a:srgbClr val="0000FF"/>
                </a:solidFill>
                <a:latin typeface="仿宋_GB2312"/>
                <a:ea typeface="仿宋_GB2312"/>
              </a:rPr>
              <a:t>HAVING AVG(Sage) &gt; 20</a:t>
            </a:r>
            <a:endParaRPr lang="zh-CN" altLang="en-US" sz="3400" dirty="0">
              <a:solidFill>
                <a:srgbClr val="0000FF"/>
              </a:solidFill>
              <a:latin typeface="仿宋_GB2312"/>
              <a:ea typeface="仿宋_GB2312"/>
            </a:endParaRPr>
          </a:p>
        </p:txBody>
      </p:sp>
      <p:sp>
        <p:nvSpPr>
          <p:cNvPr id="17920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7920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
        <p:nvSpPr>
          <p:cNvPr id="6" name="TextBox 5"/>
          <p:cNvSpPr txBox="1"/>
          <p:nvPr/>
        </p:nvSpPr>
        <p:spPr>
          <a:xfrm>
            <a:off x="5795963" y="4489450"/>
            <a:ext cx="720725" cy="523875"/>
          </a:xfrm>
          <a:prstGeom prst="rect">
            <a:avLst/>
          </a:prstGeom>
          <a:noFill/>
          <a:ln w="9525">
            <a:noFill/>
          </a:ln>
        </p:spPr>
        <p:txBody>
          <a:bodyPr>
            <a:spAutoFit/>
          </a:bodyPr>
          <a:p>
            <a:pPr eaLnBrk="1" hangingPunct="1"/>
            <a:r>
              <a:rPr lang="zh-CN" altLang="en-US" sz="2800" b="1" dirty="0">
                <a:solidFill>
                  <a:srgbClr val="FF0000"/>
                </a:solidFill>
                <a:latin typeface="Verdana" panose="020B0604030504040204" pitchFamily="34" charset="0"/>
              </a:rPr>
              <a:t>√</a:t>
            </a:r>
            <a:endParaRPr lang="zh-CN" altLang="en-US" sz="2800" b="1" dirty="0">
              <a:solidFill>
                <a:srgbClr val="FF0000"/>
              </a:solidFill>
              <a:latin typeface="Verdana" panose="020B0604030504040204" pitchFamily="34" charset="0"/>
            </a:endParaRPr>
          </a:p>
        </p:txBody>
      </p:sp>
      <p:sp>
        <p:nvSpPr>
          <p:cNvPr id="7" name="TextBox 6"/>
          <p:cNvSpPr txBox="1"/>
          <p:nvPr/>
        </p:nvSpPr>
        <p:spPr>
          <a:xfrm>
            <a:off x="5795963" y="3860800"/>
            <a:ext cx="720725" cy="585788"/>
          </a:xfrm>
          <a:prstGeom prst="rect">
            <a:avLst/>
          </a:prstGeom>
          <a:noFill/>
          <a:ln w="9525">
            <a:noFill/>
          </a:ln>
        </p:spPr>
        <p:txBody>
          <a:bodyPr>
            <a:spAutoFit/>
          </a:bodyPr>
          <a:p>
            <a:pPr eaLnBrk="1" hangingPunct="1"/>
            <a:r>
              <a:rPr lang="en-US" altLang="zh-CN" sz="3200" b="1" dirty="0">
                <a:solidFill>
                  <a:srgbClr val="FF0000"/>
                </a:solidFill>
                <a:latin typeface="Verdana" panose="020B0604030504040204" pitchFamily="34" charset="0"/>
              </a:rPr>
              <a:t>X</a:t>
            </a:r>
            <a:endParaRPr lang="zh-CN" altLang="en-US" sz="3200" b="1" dirty="0">
              <a:solidFill>
                <a:srgbClr val="FF0000"/>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小结</a:t>
            </a:r>
            <a:endParaRPr lang="zh-CN" altLang="en-US" dirty="0">
              <a:solidFill>
                <a:srgbClr val="0000FF"/>
              </a:solidFill>
              <a:latin typeface="楷体_GB2312"/>
              <a:ea typeface="楷体_GB2312"/>
              <a:cs typeface="+mj-cs"/>
            </a:endParaRPr>
          </a:p>
        </p:txBody>
      </p:sp>
      <p:sp>
        <p:nvSpPr>
          <p:cNvPr id="180227" name="内容占位符 2"/>
          <p:cNvSpPr>
            <a:spLocks noGrp="1"/>
          </p:cNvSpPr>
          <p:nvPr>
            <p:ph idx="1"/>
          </p:nvPr>
        </p:nvSpPr>
        <p:spPr>
          <a:ln/>
        </p:spPr>
        <p:txBody>
          <a:bodyPr vert="horz" wrap="square" lIns="91440" tIns="45720" rIns="91440" bIns="45720" anchor="t"/>
          <a:p>
            <a:pPr/>
            <a:r>
              <a:rPr lang="zh-CN" altLang="zh-CN" sz="3400" dirty="0">
                <a:latin typeface="仿宋_GB2312"/>
                <a:ea typeface="仿宋_GB2312"/>
                <a:cs typeface="+mn-cs"/>
              </a:rPr>
              <a:t>不能将列值与统计结果值进行比较的条件写在</a:t>
            </a:r>
            <a:r>
              <a:rPr lang="en-US" altLang="zh-CN" sz="3400" dirty="0">
                <a:latin typeface="仿宋_GB2312"/>
                <a:ea typeface="仿宋_GB2312"/>
                <a:cs typeface="+mn-cs"/>
              </a:rPr>
              <a:t>WHERE</a:t>
            </a:r>
            <a:r>
              <a:rPr lang="zh-CN" altLang="zh-CN" sz="3400" dirty="0">
                <a:latin typeface="仿宋_GB2312"/>
                <a:ea typeface="仿宋_GB2312"/>
                <a:cs typeface="+mn-cs"/>
              </a:rPr>
              <a:t>子句中，这种条件一般都用子查询来实现。</a:t>
            </a:r>
            <a:endParaRPr lang="zh-CN" altLang="zh-CN" sz="3400" dirty="0">
              <a:latin typeface="仿宋_GB2312"/>
              <a:ea typeface="仿宋_GB2312"/>
              <a:cs typeface="+mn-cs"/>
            </a:endParaRPr>
          </a:p>
          <a:p>
            <a:pPr/>
            <a:r>
              <a:rPr lang="zh-CN" altLang="zh-CN" sz="3400" dirty="0">
                <a:latin typeface="仿宋_GB2312"/>
                <a:ea typeface="仿宋_GB2312"/>
                <a:cs typeface="+mn-cs"/>
              </a:rPr>
              <a:t>例：查询年龄大于平均年龄的学生：</a:t>
            </a:r>
            <a:endParaRPr lang="zh-CN" altLang="zh-CN" sz="3400" dirty="0">
              <a:latin typeface="仿宋_GB2312"/>
              <a:ea typeface="仿宋_GB2312"/>
              <a:cs typeface="+mn-cs"/>
            </a:endParaRPr>
          </a:p>
          <a:p>
            <a:pPr lvl="1">
              <a:buNone/>
            </a:pPr>
            <a:r>
              <a:rPr lang="en-US" altLang="zh-CN" sz="3400" dirty="0">
                <a:solidFill>
                  <a:srgbClr val="0000FF"/>
                </a:solidFill>
                <a:latin typeface="仿宋_GB2312"/>
                <a:ea typeface="仿宋_GB2312"/>
              </a:rPr>
              <a:t>WHERE Sage &gt; AVG(Sage)  </a:t>
            </a:r>
            <a:endParaRPr lang="zh-CN" altLang="zh-CN" sz="3400" dirty="0">
              <a:solidFill>
                <a:srgbClr val="0000FF"/>
              </a:solidFill>
              <a:latin typeface="仿宋_GB2312"/>
              <a:ea typeface="仿宋_GB2312"/>
            </a:endParaRPr>
          </a:p>
          <a:p>
            <a:pPr lvl="1">
              <a:buNone/>
            </a:pPr>
            <a:r>
              <a:rPr lang="en-US" altLang="zh-CN" sz="3400" dirty="0">
                <a:solidFill>
                  <a:srgbClr val="0000FF"/>
                </a:solidFill>
                <a:latin typeface="仿宋_GB2312"/>
                <a:ea typeface="仿宋_GB2312"/>
              </a:rPr>
              <a:t>WHERE Sage &gt; ( SELECT AVG(Sage) FROM Student )</a:t>
            </a:r>
            <a:endParaRPr lang="zh-CN" altLang="en-US" sz="3400" dirty="0">
              <a:solidFill>
                <a:srgbClr val="0000FF"/>
              </a:solidFill>
              <a:latin typeface="仿宋_GB2312"/>
              <a:ea typeface="仿宋_GB2312"/>
            </a:endParaRPr>
          </a:p>
        </p:txBody>
      </p:sp>
      <p:sp>
        <p:nvSpPr>
          <p:cNvPr id="18022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8022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
        <p:nvSpPr>
          <p:cNvPr id="6" name="TextBox 5"/>
          <p:cNvSpPr txBox="1"/>
          <p:nvPr/>
        </p:nvSpPr>
        <p:spPr>
          <a:xfrm>
            <a:off x="5795963" y="5157788"/>
            <a:ext cx="720725" cy="646112"/>
          </a:xfrm>
          <a:prstGeom prst="rect">
            <a:avLst/>
          </a:prstGeom>
          <a:noFill/>
          <a:ln w="9525">
            <a:noFill/>
          </a:ln>
        </p:spPr>
        <p:txBody>
          <a:bodyPr>
            <a:spAutoFit/>
          </a:bodyPr>
          <a:p>
            <a:pPr eaLnBrk="1" hangingPunct="1"/>
            <a:r>
              <a:rPr lang="zh-CN" altLang="en-US" sz="3600" b="1" dirty="0">
                <a:solidFill>
                  <a:srgbClr val="FF0000"/>
                </a:solidFill>
                <a:latin typeface="Verdana" panose="020B0604030504040204" pitchFamily="34" charset="0"/>
              </a:rPr>
              <a:t>√</a:t>
            </a:r>
            <a:endParaRPr lang="zh-CN" altLang="en-US" sz="3600" b="1" dirty="0">
              <a:solidFill>
                <a:srgbClr val="FF0000"/>
              </a:solidFill>
              <a:latin typeface="Verdana" panose="020B0604030504040204" pitchFamily="34" charset="0"/>
            </a:endParaRPr>
          </a:p>
        </p:txBody>
      </p:sp>
      <p:sp>
        <p:nvSpPr>
          <p:cNvPr id="7" name="TextBox 6"/>
          <p:cNvSpPr txBox="1"/>
          <p:nvPr/>
        </p:nvSpPr>
        <p:spPr>
          <a:xfrm>
            <a:off x="5940425" y="3924300"/>
            <a:ext cx="719138" cy="584200"/>
          </a:xfrm>
          <a:prstGeom prst="rect">
            <a:avLst/>
          </a:prstGeom>
          <a:noFill/>
          <a:ln w="9525">
            <a:noFill/>
          </a:ln>
        </p:spPr>
        <p:txBody>
          <a:bodyPr>
            <a:spAutoFit/>
          </a:bodyPr>
          <a:p>
            <a:pPr eaLnBrk="1" hangingPunct="1"/>
            <a:r>
              <a:rPr lang="en-US" altLang="zh-CN" sz="3200" b="1" dirty="0">
                <a:solidFill>
                  <a:srgbClr val="FF0000"/>
                </a:solidFill>
                <a:latin typeface="Verdana" panose="020B0604030504040204" pitchFamily="34" charset="0"/>
              </a:rPr>
              <a:t>X</a:t>
            </a:r>
            <a:endParaRPr lang="zh-CN" altLang="en-US" sz="3200" b="1" dirty="0">
              <a:solidFill>
                <a:srgbClr val="FF0000"/>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小结</a:t>
            </a:r>
            <a:endParaRPr lang="zh-CN" altLang="en-US" dirty="0">
              <a:solidFill>
                <a:srgbClr val="0000FF"/>
              </a:solidFill>
              <a:latin typeface="楷体_GB2312"/>
              <a:ea typeface="楷体_GB2312"/>
              <a:cs typeface="+mj-cs"/>
            </a:endParaRPr>
          </a:p>
        </p:txBody>
      </p:sp>
      <p:sp>
        <p:nvSpPr>
          <p:cNvPr id="181251"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当查询目标列来自多个表时，必须用多表连接实现。子查询语句中的列不能用在外层查询中。</a:t>
            </a:r>
            <a:endParaRPr lang="zh-CN" altLang="zh-CN" dirty="0">
              <a:latin typeface="仿宋_GB2312"/>
              <a:ea typeface="仿宋_GB2312"/>
              <a:cs typeface="+mn-cs"/>
            </a:endParaRPr>
          </a:p>
          <a:p>
            <a:pPr/>
            <a:r>
              <a:rPr lang="zh-CN" altLang="zh-CN" dirty="0">
                <a:latin typeface="仿宋_GB2312"/>
                <a:ea typeface="仿宋_GB2312"/>
                <a:cs typeface="+mn-cs"/>
              </a:rPr>
              <a:t>使用</a:t>
            </a:r>
            <a:r>
              <a:rPr lang="zh-CN" altLang="en-US" dirty="0">
                <a:latin typeface="仿宋_GB2312"/>
                <a:ea typeface="仿宋_GB2312"/>
                <a:cs typeface="+mn-cs"/>
              </a:rPr>
              <a:t>自</a:t>
            </a:r>
            <a:r>
              <a:rPr lang="zh-CN" altLang="zh-CN" dirty="0">
                <a:latin typeface="仿宋_GB2312"/>
                <a:ea typeface="仿宋_GB2312"/>
                <a:cs typeface="+mn-cs"/>
              </a:rPr>
              <a:t>连接时，必须为表取别名，使其在逻辑上成为两张表。</a:t>
            </a:r>
            <a:endParaRPr lang="zh-CN" altLang="en-US" dirty="0">
              <a:latin typeface="仿宋_GB2312"/>
              <a:ea typeface="仿宋_GB2312"/>
              <a:cs typeface="+mn-cs"/>
            </a:endParaRPr>
          </a:p>
        </p:txBody>
      </p:sp>
      <p:sp>
        <p:nvSpPr>
          <p:cNvPr id="18125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8125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小结</a:t>
            </a:r>
            <a:endParaRPr lang="zh-CN" altLang="en-US" dirty="0">
              <a:solidFill>
                <a:srgbClr val="0000FF"/>
              </a:solidFill>
              <a:latin typeface="楷体_GB2312"/>
              <a:ea typeface="楷体_GB2312"/>
              <a:cs typeface="+mj-cs"/>
            </a:endParaRPr>
          </a:p>
        </p:txBody>
      </p:sp>
      <p:sp>
        <p:nvSpPr>
          <p:cNvPr id="182275"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带否定条件的查询一般用子查询实现</a:t>
            </a:r>
            <a:r>
              <a:rPr lang="en-US" altLang="zh-CN" dirty="0">
                <a:latin typeface="仿宋_GB2312"/>
                <a:ea typeface="仿宋_GB2312"/>
                <a:cs typeface="+mn-cs"/>
              </a:rPr>
              <a:t>NOT IN</a:t>
            </a:r>
            <a:r>
              <a:rPr lang="zh-CN" altLang="zh-CN" dirty="0">
                <a:latin typeface="仿宋_GB2312"/>
                <a:ea typeface="仿宋_GB2312"/>
                <a:cs typeface="+mn-cs"/>
              </a:rPr>
              <a:t>或（</a:t>
            </a:r>
            <a:r>
              <a:rPr lang="en-US" altLang="zh-CN" dirty="0">
                <a:latin typeface="仿宋_GB2312"/>
                <a:ea typeface="仿宋_GB2312"/>
                <a:cs typeface="+mn-cs"/>
              </a:rPr>
              <a:t>NOT EIXSTS</a:t>
            </a:r>
            <a:r>
              <a:rPr lang="zh-CN" altLang="zh-CN" dirty="0">
                <a:latin typeface="仿宋_GB2312"/>
                <a:ea typeface="仿宋_GB2312"/>
                <a:cs typeface="+mn-cs"/>
              </a:rPr>
              <a:t>），不用多表连接实现。</a:t>
            </a:r>
            <a:endParaRPr lang="zh-CN" altLang="zh-CN" dirty="0">
              <a:latin typeface="仿宋_GB2312"/>
              <a:ea typeface="仿宋_GB2312"/>
              <a:cs typeface="+mn-cs"/>
            </a:endParaRPr>
          </a:p>
          <a:p>
            <a:pPr/>
            <a:r>
              <a:rPr lang="zh-CN" altLang="zh-CN" dirty="0">
                <a:latin typeface="仿宋_GB2312"/>
                <a:ea typeface="仿宋_GB2312"/>
                <a:cs typeface="+mn-cs"/>
              </a:rPr>
              <a:t>当使用</a:t>
            </a:r>
            <a:r>
              <a:rPr lang="en-US" altLang="zh-CN" dirty="0">
                <a:latin typeface="仿宋_GB2312"/>
                <a:ea typeface="仿宋_GB2312"/>
                <a:cs typeface="+mn-cs"/>
              </a:rPr>
              <a:t>TOP</a:t>
            </a:r>
            <a:r>
              <a:rPr lang="zh-CN" altLang="zh-CN" dirty="0">
                <a:latin typeface="仿宋_GB2312"/>
                <a:ea typeface="仿宋_GB2312"/>
                <a:cs typeface="+mn-cs"/>
              </a:rPr>
              <a:t>子句限制选取结果集中的前若干行数据时，一般情况下都要有</a:t>
            </a:r>
            <a:r>
              <a:rPr lang="en-US" altLang="zh-CN" dirty="0">
                <a:latin typeface="仿宋_GB2312"/>
                <a:ea typeface="仿宋_GB2312"/>
                <a:cs typeface="+mn-cs"/>
              </a:rPr>
              <a:t>ORDER BY</a:t>
            </a:r>
            <a:r>
              <a:rPr lang="zh-CN" altLang="zh-CN" dirty="0">
                <a:latin typeface="仿宋_GB2312"/>
                <a:ea typeface="仿宋_GB2312"/>
                <a:cs typeface="+mn-cs"/>
              </a:rPr>
              <a:t>子句和它配合。</a:t>
            </a:r>
            <a:endParaRPr lang="zh-CN" altLang="en-US" dirty="0">
              <a:latin typeface="仿宋_GB2312"/>
              <a:ea typeface="仿宋_GB2312"/>
              <a:cs typeface="+mn-cs"/>
            </a:endParaRPr>
          </a:p>
        </p:txBody>
      </p:sp>
      <p:sp>
        <p:nvSpPr>
          <p:cNvPr id="18227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8227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Rectangle 2"/>
          <p:cNvSpPr>
            <a:spLocks noGrp="1"/>
          </p:cNvSpPr>
          <p:nvPr>
            <p:ph type="title"/>
          </p:nvPr>
        </p:nvSpPr>
        <p:spPr>
          <a:xfrm>
            <a:off x="574675" y="304800"/>
            <a:ext cx="8001000" cy="820738"/>
          </a:xfrm>
          <a:ln/>
        </p:spPr>
        <p:txBody>
          <a:bodyPr vert="horz" wrap="square" lIns="91440" tIns="45720" rIns="91440" bIns="45720" anchor="b"/>
          <a:p>
            <a:pPr algn="ctr" eaLnBrk="1" hangingPunct="1"/>
            <a:r>
              <a:rPr lang="zh-CN" altLang="en-US" sz="4400" b="1" dirty="0">
                <a:solidFill>
                  <a:srgbClr val="0039AC"/>
                </a:solidFill>
                <a:latin typeface="楷体_GB2312"/>
                <a:ea typeface="楷体_GB2312"/>
              </a:rPr>
              <a:t>本章作业</a:t>
            </a:r>
            <a:endParaRPr lang="zh-CN" altLang="en-US" sz="4400" b="1" dirty="0">
              <a:solidFill>
                <a:srgbClr val="0039AC"/>
              </a:solidFill>
              <a:latin typeface="楷体_GB2312"/>
              <a:ea typeface="楷体_GB2312"/>
            </a:endParaRPr>
          </a:p>
        </p:txBody>
      </p:sp>
      <p:sp>
        <p:nvSpPr>
          <p:cNvPr id="7172" name="Rectangle 3"/>
          <p:cNvSpPr>
            <a:spLocks noGrp="1" noChangeArrowheads="1"/>
          </p:cNvSpPr>
          <p:nvPr>
            <p:ph type="body" sz="half" idx="1"/>
          </p:nvPr>
        </p:nvSpPr>
        <p:spPr>
          <a:xfrm>
            <a:off x="4356100" y="1844675"/>
            <a:ext cx="4219575" cy="3529013"/>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4000" b="1" i="0" u="none" strike="noStrike" kern="0" cap="none" spc="0" normalizeH="0" baseline="0" noProof="0" dirty="0" smtClean="0">
                <a:ln>
                  <a:noFill/>
                </a:ln>
                <a:solidFill>
                  <a:srgbClr val="FF0000"/>
                </a:solidFill>
                <a:effectLst/>
                <a:uLnTx/>
                <a:uFillTx/>
                <a:latin typeface="+mn-ea"/>
                <a:ea typeface="+mn-ea"/>
                <a:cs typeface="+mn-cs"/>
              </a:rPr>
              <a:t>P117</a:t>
            </a:r>
            <a:endParaRPr kumimoji="0" lang="en-US" altLang="zh-CN" sz="4000" b="1" i="0" u="none" strike="noStrike" kern="0" cap="none" spc="0" normalizeH="0" baseline="0" noProof="0" dirty="0" smtClean="0">
              <a:ln>
                <a:noFill/>
              </a:ln>
              <a:solidFill>
                <a:srgbClr val="FF0000"/>
              </a:solidFill>
              <a:effectLst/>
              <a:uLnTx/>
              <a:uFillTx/>
              <a:latin typeface="+mn-ea"/>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4000" b="1" i="0" u="none" strike="noStrike" kern="0" cap="none" spc="0" normalizeH="0" baseline="0" noProof="0" dirty="0" smtClean="0">
                <a:ln>
                  <a:noFill/>
                </a:ln>
                <a:solidFill>
                  <a:srgbClr val="FF0000"/>
                </a:solidFill>
                <a:effectLst/>
                <a:uLnTx/>
                <a:uFillTx/>
                <a:latin typeface="+mn-lt"/>
                <a:ea typeface="+mn-ea"/>
                <a:cs typeface="+mn-cs"/>
              </a:rPr>
              <a:t>选择题</a:t>
            </a:r>
            <a:endParaRPr kumimoji="0" lang="en-US" altLang="zh-CN" sz="4000" b="1" i="0" u="none" strike="noStrike" kern="0" cap="none" spc="0" normalizeH="0" baseline="0" noProof="0" dirty="0" smtClean="0">
              <a:ln>
                <a:noFill/>
              </a:ln>
              <a:solidFill>
                <a:srgbClr val="FF0000"/>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4000" b="1" i="0" u="none" strike="noStrike" kern="0" cap="none" spc="0" normalizeH="0" baseline="0" noProof="0" dirty="0" smtClean="0">
                <a:ln>
                  <a:noFill/>
                </a:ln>
                <a:solidFill>
                  <a:srgbClr val="FF0000"/>
                </a:solidFill>
                <a:effectLst/>
                <a:uLnTx/>
                <a:uFillTx/>
                <a:latin typeface="+mn-lt"/>
                <a:ea typeface="+mn-ea"/>
                <a:cs typeface="+mn-cs"/>
              </a:rPr>
              <a:t>简答题：</a:t>
            </a:r>
            <a:r>
              <a:rPr kumimoji="0" lang="zh-CN" altLang="en-US" sz="3600" b="0" i="0" u="none" strike="noStrike" kern="0" cap="none" spc="0" normalizeH="0" baseline="0" noProof="0" dirty="0" smtClean="0">
                <a:ln>
                  <a:noFill/>
                </a:ln>
                <a:solidFill>
                  <a:srgbClr val="FF0000"/>
                </a:solidFill>
                <a:effectLst/>
                <a:uLnTx/>
                <a:uFillTx/>
                <a:latin typeface="+mn-lt"/>
                <a:ea typeface="+mn-ea"/>
                <a:cs typeface="+mn-cs"/>
              </a:rPr>
              <a:t>思考</a:t>
            </a:r>
            <a:endParaRPr kumimoji="0" lang="en-US" altLang="zh-CN" sz="3600" b="0" i="0" u="none" strike="noStrike" kern="0" cap="none" spc="0" normalizeH="0" baseline="0" noProof="0" smtClean="0">
              <a:ln>
                <a:noFill/>
              </a:ln>
              <a:solidFill>
                <a:srgbClr val="FF0000"/>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4000" b="1" i="0" u="none" strike="noStrike" kern="0" cap="none" spc="0" normalizeH="0" baseline="0" noProof="0" smtClean="0">
                <a:ln>
                  <a:noFill/>
                </a:ln>
                <a:solidFill>
                  <a:srgbClr val="FF0000"/>
                </a:solidFill>
                <a:effectLst/>
                <a:uLnTx/>
                <a:uFillTx/>
                <a:latin typeface="+mn-lt"/>
                <a:ea typeface="+mn-ea"/>
                <a:cs typeface="+mn-cs"/>
              </a:rPr>
              <a:t>上机</a:t>
            </a:r>
            <a:r>
              <a:rPr kumimoji="0" lang="zh-CN" altLang="en-US" sz="4000" b="1" i="0" u="none" strike="noStrike" kern="0" cap="none" spc="0" normalizeH="0" baseline="0" noProof="0" dirty="0">
                <a:ln>
                  <a:noFill/>
                </a:ln>
                <a:solidFill>
                  <a:srgbClr val="FF0000"/>
                </a:solidFill>
                <a:effectLst/>
                <a:uLnTx/>
                <a:uFillTx/>
                <a:latin typeface="+mn-lt"/>
                <a:ea typeface="+mn-ea"/>
                <a:cs typeface="+mn-cs"/>
              </a:rPr>
              <a:t>练习：</a:t>
            </a:r>
            <a:r>
              <a:rPr kumimoji="0" lang="en-US" altLang="zh-CN" sz="4000" b="1" i="0" u="none" strike="noStrike" kern="0" cap="none" spc="0" normalizeH="0" baseline="0" noProof="0" dirty="0" smtClean="0">
                <a:ln>
                  <a:noFill/>
                </a:ln>
                <a:solidFill>
                  <a:srgbClr val="FF0000"/>
                </a:solidFill>
                <a:effectLst/>
                <a:uLnTx/>
                <a:uFillTx/>
                <a:latin typeface="+mn-ea"/>
                <a:ea typeface="+mn-ea"/>
                <a:cs typeface="+mn-cs"/>
              </a:rPr>
              <a:t>C.2</a:t>
            </a:r>
            <a:endParaRPr kumimoji="0" lang="zh-CN" altLang="en-US" sz="4000" b="1" i="0" u="none" strike="noStrike" kern="0" cap="none" spc="0" normalizeH="0" baseline="0" noProof="0" dirty="0">
              <a:ln>
                <a:noFill/>
              </a:ln>
              <a:solidFill>
                <a:srgbClr val="FF0000"/>
              </a:solidFill>
              <a:effectLst/>
              <a:uLnTx/>
              <a:uFillTx/>
              <a:latin typeface="+mn-ea"/>
              <a:ea typeface="+mn-ea"/>
              <a:cs typeface="+mn-cs"/>
            </a:endParaRPr>
          </a:p>
        </p:txBody>
      </p:sp>
      <p:graphicFrame>
        <p:nvGraphicFramePr>
          <p:cNvPr id="416772" name="Object 4"/>
          <p:cNvGraphicFramePr>
            <a:graphicFrameLocks noGrp="1" noChangeAspect="1"/>
          </p:cNvGraphicFramePr>
          <p:nvPr>
            <p:ph type="clipArt" sz="half" idx="2"/>
          </p:nvPr>
        </p:nvGraphicFramePr>
        <p:xfrm>
          <a:off x="395288" y="1989138"/>
          <a:ext cx="3648075" cy="2928937"/>
        </p:xfrm>
        <a:graphic>
          <a:graphicData uri="http://schemas.openxmlformats.org/presentationml/2006/ole">
            <mc:AlternateContent xmlns:mc="http://schemas.openxmlformats.org/markup-compatibility/2006">
              <mc:Choice xmlns:v="urn:schemas-microsoft-com:vml" Requires="v">
                <p:oleObj spid="_x0000_s3076" name="" r:id="rId1" imgW="4006850" imgH="2857500" progId="">
                  <p:embed/>
                </p:oleObj>
              </mc:Choice>
              <mc:Fallback>
                <p:oleObj name="" r:id="rId1" imgW="4006850" imgH="2857500" progId="">
                  <p:embed/>
                  <p:pic>
                    <p:nvPicPr>
                      <p:cNvPr id="0" name="图片 3075"/>
                      <p:cNvPicPr/>
                      <p:nvPr/>
                    </p:nvPicPr>
                    <p:blipFill>
                      <a:blip r:embed="rId2"/>
                      <a:srcRect/>
                      <a:stretch>
                        <a:fillRect/>
                      </a:stretch>
                    </p:blipFill>
                    <p:spPr>
                      <a:xfrm>
                        <a:off x="395288" y="1989138"/>
                        <a:ext cx="3648075" cy="2928937"/>
                      </a:xfrm>
                      <a:prstGeom prst="rect">
                        <a:avLst/>
                      </a:prstGeom>
                      <a:noFill/>
                      <a:ln w="38100">
                        <a:miter/>
                      </a:ln>
                    </p:spPr>
                  </p:pic>
                </p:oleObj>
              </mc:Fallback>
            </mc:AlternateContent>
          </a:graphicData>
        </a:graphic>
      </p:graphicFrame>
      <p:sp>
        <p:nvSpPr>
          <p:cNvPr id="183301" name="日期占位符 8"/>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3">
              <a:rPr lang="zh-CN" altLang="en-US" sz="1200" dirty="0"/>
            </a:fld>
            <a:endParaRPr lang="zh-CN" altLang="en-US" sz="1200" dirty="0"/>
          </a:p>
        </p:txBody>
      </p:sp>
      <p:sp>
        <p:nvSpPr>
          <p:cNvPr id="183302"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fld>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6772"/>
                                        </p:tgtEl>
                                        <p:attrNameLst>
                                          <p:attrName>style.visibility</p:attrName>
                                        </p:attrNameLst>
                                      </p:cBhvr>
                                      <p:to>
                                        <p:strVal val="visible"/>
                                      </p:to>
                                    </p:set>
                                    <p:animEffect transition="in" filter="dissolve">
                                      <p:cBhvr>
                                        <p:cTn id="7" dur="500"/>
                                        <p:tgtEl>
                                          <p:spTgt spid="416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注意</a:t>
            </a:r>
            <a:endParaRPr lang="zh-CN" altLang="en-US" dirty="0">
              <a:solidFill>
                <a:srgbClr val="0000FF"/>
              </a:solidFill>
              <a:latin typeface="楷体_GB2312"/>
              <a:ea typeface="楷体_GB2312"/>
              <a:cs typeface="+mj-cs"/>
            </a:endParaRPr>
          </a:p>
        </p:txBody>
      </p:sp>
      <p:sp>
        <p:nvSpPr>
          <p:cNvPr id="29699" name="Rectangle 3"/>
          <p:cNvSpPr>
            <a:spLocks noGrp="1"/>
          </p:cNvSpPr>
          <p:nvPr>
            <p:ph idx="1"/>
          </p:nvPr>
        </p:nvSpPr>
        <p:spPr>
          <a:xfrm>
            <a:off x="539750" y="1484313"/>
            <a:ext cx="8064500" cy="4608512"/>
          </a:xfrm>
          <a:ln/>
        </p:spPr>
        <p:txBody>
          <a:bodyPr vert="horz" wrap="square" lIns="91440" tIns="45720" rIns="91440" bIns="45720" anchor="t"/>
          <a:p>
            <a:pPr eaLnBrk="1" hangingPunct="1"/>
            <a:r>
              <a:rPr lang="en-US" altLang="zh-CN" dirty="0">
                <a:latin typeface="仿宋_GB2312"/>
                <a:ea typeface="仿宋_GB2312"/>
                <a:cs typeface="+mn-cs"/>
              </a:rPr>
              <a:t>SELECT</a:t>
            </a:r>
            <a:r>
              <a:rPr lang="zh-CN" altLang="en-US" dirty="0">
                <a:latin typeface="仿宋_GB2312"/>
                <a:ea typeface="仿宋_GB2312"/>
                <a:cs typeface="+mn-cs"/>
              </a:rPr>
              <a:t>语句不会自动去掉结果中的重复行，如果要求结果中不出现行，必须要明确地指出</a:t>
            </a:r>
            <a:endParaRPr lang="zh-CN" altLang="en-US" dirty="0">
              <a:latin typeface="仿宋_GB2312"/>
              <a:ea typeface="仿宋_GB2312"/>
              <a:cs typeface="+mn-cs"/>
            </a:endParaRPr>
          </a:p>
          <a:p>
            <a:pPr eaLnBrk="1" hangingPunct="1"/>
            <a:r>
              <a:rPr lang="en-US" altLang="zh-CN" dirty="0">
                <a:latin typeface="仿宋_GB2312"/>
                <a:ea typeface="仿宋_GB2312"/>
                <a:cs typeface="+mn-cs"/>
              </a:rPr>
              <a:t>DISTINCT</a:t>
            </a:r>
            <a:r>
              <a:rPr lang="zh-CN" altLang="en-US" dirty="0">
                <a:latin typeface="仿宋_GB2312"/>
                <a:ea typeface="仿宋_GB2312"/>
                <a:cs typeface="+mn-cs"/>
              </a:rPr>
              <a:t>是确保检索后的每一行是唯一的，这种唯一性是相对于其他行来说的。</a:t>
            </a:r>
            <a:endParaRPr lang="zh-CN" altLang="en-US" dirty="0">
              <a:latin typeface="仿宋_GB2312"/>
              <a:ea typeface="仿宋_GB2312"/>
              <a:cs typeface="+mn-cs"/>
            </a:endParaRPr>
          </a:p>
        </p:txBody>
      </p:sp>
      <p:sp>
        <p:nvSpPr>
          <p:cNvPr id="2970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970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xfrm>
            <a:off x="323850" y="188913"/>
            <a:ext cx="8286750" cy="801687"/>
          </a:xfrm>
          <a:ln/>
        </p:spPr>
        <p:txBody>
          <a:bodyPr vert="horz" wrap="square" lIns="91440" tIns="45720" rIns="91440" bIns="45720" anchor="b"/>
          <a:p>
            <a:pPr eaLnBrk="1" hangingPunct="1"/>
            <a:r>
              <a:rPr lang="en-US" altLang="zh-CN" sz="4000" dirty="0">
                <a:solidFill>
                  <a:srgbClr val="0000FF"/>
                </a:solidFill>
                <a:latin typeface="楷体_GB2312"/>
                <a:ea typeface="楷体_GB2312"/>
                <a:cs typeface="+mj-cs"/>
              </a:rPr>
              <a:t>2. </a:t>
            </a:r>
            <a:r>
              <a:rPr lang="zh-CN" altLang="en-US" sz="4000" dirty="0">
                <a:solidFill>
                  <a:srgbClr val="0000FF"/>
                </a:solidFill>
                <a:latin typeface="楷体_GB2312"/>
                <a:ea typeface="楷体_GB2312"/>
                <a:cs typeface="+mj-cs"/>
              </a:rPr>
              <a:t>查询满足条件的元组</a:t>
            </a:r>
            <a:endParaRPr lang="zh-CN" altLang="en-US" sz="3600" dirty="0">
              <a:solidFill>
                <a:srgbClr val="0000FF"/>
              </a:solidFill>
              <a:latin typeface="宋体" panose="02010600030101010101" pitchFamily="2" charset="-122"/>
              <a:ea typeface="+mj-ea"/>
              <a:cs typeface="+mj-cs"/>
            </a:endParaRPr>
          </a:p>
        </p:txBody>
      </p:sp>
      <p:sp>
        <p:nvSpPr>
          <p:cNvPr id="30723" name="Rectangle 3"/>
          <p:cNvSpPr>
            <a:spLocks noGrp="1"/>
          </p:cNvSpPr>
          <p:nvPr>
            <p:ph idx="1"/>
          </p:nvPr>
        </p:nvSpPr>
        <p:spPr>
          <a:xfrm>
            <a:off x="684213" y="1773238"/>
            <a:ext cx="7632700" cy="4176712"/>
          </a:xfrm>
          <a:ln/>
        </p:spPr>
        <p:txBody>
          <a:bodyPr vert="horz" wrap="square" lIns="91440" tIns="45720" rIns="91440" bIns="45720" anchor="t"/>
          <a:p>
            <a:pPr eaLnBrk="1" hangingPunct="1"/>
            <a:r>
              <a:rPr lang="zh-CN" altLang="en-US" sz="4200" dirty="0">
                <a:latin typeface="仿宋_GB2312"/>
                <a:ea typeface="仿宋_GB2312"/>
                <a:cs typeface="+mn-cs"/>
              </a:rPr>
              <a:t>查询满足条件的元组可通过</a:t>
            </a:r>
            <a:endParaRPr lang="zh-CN" altLang="en-US" sz="4200" dirty="0">
              <a:latin typeface="仿宋_GB2312"/>
              <a:ea typeface="仿宋_GB2312"/>
              <a:cs typeface="+mn-cs"/>
            </a:endParaRPr>
          </a:p>
          <a:p>
            <a:pPr eaLnBrk="1" hangingPunct="1">
              <a:buFontTx/>
              <a:buNone/>
            </a:pPr>
            <a:r>
              <a:rPr lang="en-US" altLang="zh-CN" sz="4200" dirty="0">
                <a:latin typeface="仿宋_GB2312"/>
                <a:ea typeface="仿宋_GB2312"/>
                <a:cs typeface="+mn-cs"/>
              </a:rPr>
              <a:t>   </a:t>
            </a:r>
            <a:r>
              <a:rPr lang="en-US" altLang="zh-CN" sz="4200" dirty="0">
                <a:solidFill>
                  <a:srgbClr val="FF0000"/>
                </a:solidFill>
                <a:latin typeface="仿宋_GB2312"/>
                <a:ea typeface="仿宋_GB2312"/>
                <a:cs typeface="+mn-cs"/>
              </a:rPr>
              <a:t>WHERE</a:t>
            </a:r>
            <a:r>
              <a:rPr lang="zh-CN" altLang="en-US" sz="4200" dirty="0">
                <a:latin typeface="仿宋_GB2312"/>
                <a:ea typeface="仿宋_GB2312"/>
                <a:cs typeface="+mn-cs"/>
              </a:rPr>
              <a:t>子句实现。</a:t>
            </a:r>
            <a:endParaRPr lang="en-US" altLang="zh-CN" sz="2900" dirty="0">
              <a:solidFill>
                <a:srgbClr val="0000FF"/>
              </a:solidFill>
              <a:latin typeface="仿宋_GB2312"/>
              <a:ea typeface="仿宋_GB2312"/>
              <a:cs typeface="+mn-cs"/>
            </a:endParaRPr>
          </a:p>
          <a:p>
            <a:pPr eaLnBrk="1" hangingPunct="1"/>
            <a:endParaRPr lang="zh-CN" altLang="en-US" sz="2900" dirty="0">
              <a:latin typeface="仿宋_GB2312"/>
              <a:ea typeface="仿宋_GB2312"/>
              <a:cs typeface="+mn-cs"/>
            </a:endParaRPr>
          </a:p>
        </p:txBody>
      </p:sp>
      <p:sp>
        <p:nvSpPr>
          <p:cNvPr id="30724" name="日期占位符 4"/>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0725"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90"/>
          <p:cNvSpPr>
            <a:spLocks noGrp="1"/>
          </p:cNvSpPr>
          <p:nvPr>
            <p:ph type="title"/>
          </p:nvPr>
        </p:nvSpPr>
        <p:spPr>
          <a:ln/>
        </p:spPr>
        <p:txBody>
          <a:bodyPr vert="horz" wrap="square" lIns="91440" tIns="45720" rIns="91440" bIns="45720" anchor="b"/>
          <a:p>
            <a:pPr algn="ctr" eaLnBrk="1" hangingPunct="1"/>
            <a:r>
              <a:rPr lang="zh-CN" altLang="en-US" sz="4000" b="1" dirty="0">
                <a:solidFill>
                  <a:srgbClr val="0000FF"/>
                </a:solidFill>
                <a:latin typeface="华文楷体" panose="02010600040101010101" pitchFamily="2" charset="-122"/>
                <a:ea typeface="华文楷体" panose="02010600040101010101" pitchFamily="2" charset="-122"/>
              </a:rPr>
              <a:t>常用的查询条件</a:t>
            </a:r>
            <a:endParaRPr lang="zh-CN" altLang="en-US" sz="4000" b="1" dirty="0">
              <a:solidFill>
                <a:srgbClr val="0000FF"/>
              </a:solidFill>
              <a:latin typeface="华文楷体" panose="02010600040101010101" pitchFamily="2" charset="-122"/>
              <a:ea typeface="华文楷体" panose="02010600040101010101" pitchFamily="2" charset="-122"/>
            </a:endParaRPr>
          </a:p>
        </p:txBody>
      </p:sp>
      <p:graphicFrame>
        <p:nvGraphicFramePr>
          <p:cNvPr id="498783" name="Group 95"/>
          <p:cNvGraphicFramePr>
            <a:graphicFrameLocks noGrp="1"/>
          </p:cNvGraphicFramePr>
          <p:nvPr>
            <p:ph idx="1"/>
          </p:nvPr>
        </p:nvGraphicFramePr>
        <p:xfrm>
          <a:off x="681038" y="1452563"/>
          <a:ext cx="7851775" cy="4279900"/>
        </p:xfrm>
        <a:graphic>
          <a:graphicData uri="http://schemas.openxmlformats.org/drawingml/2006/table">
            <a:tbl>
              <a:tblPr/>
              <a:tblGrid>
                <a:gridCol w="2288233"/>
                <a:gridCol w="5562599"/>
              </a:tblGrid>
              <a:tr h="576063">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2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查询条件</a:t>
                      </a:r>
                      <a:endParaRPr kumimoji="1" lang="zh-CN" altLang="en-US" sz="6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pP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谓     词</a:t>
                      </a:r>
                      <a:endParaRPr kumimoji="1" lang="zh-CN" altLang="en-US" sz="6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6064">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比较运算符</a:t>
                      </a:r>
                      <a:endParaRPr kumimoji="1" lang="zh-CN" altLang="en-US" sz="6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76200" algn="l" defTabSz="914400" rtl="0" eaLnBrk="1" fontAlgn="base" latinLnBrk="1" hangingPunct="1">
                        <a:lnSpc>
                          <a:spcPct val="100000"/>
                        </a:lnSpc>
                        <a:spcBef>
                          <a:spcPct val="0"/>
                        </a:spcBef>
                        <a:spcAft>
                          <a:spcPct val="0"/>
                        </a:spcAft>
                        <a:buClrTx/>
                        <a:buSzTx/>
                        <a:buFontTx/>
                        <a:buNone/>
                      </a:pPr>
                      <a:r>
                        <a:rPr kumimoji="1" lang="en-US" altLang="zh-CN" sz="2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 &gt;, &gt;=, &lt;, &lt;=, &lt;&gt;</a:t>
                      </a:r>
                      <a:r>
                        <a:rPr kumimoji="1" lang="zh-CN" altLang="en-US" sz="2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（或</a:t>
                      </a:r>
                      <a:r>
                        <a:rPr kumimoji="1" lang="en-US" altLang="zh-CN" sz="2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r>
                        <a:rPr kumimoji="1" lang="zh-CN" altLang="en-US" sz="2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3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6576">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确定范围</a:t>
                      </a:r>
                      <a:endParaRPr kumimoji="1" lang="zh-CN" altLang="en-US" sz="6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2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BETWEEN AND, NOT BETWEEN AND</a:t>
                      </a:r>
                      <a:endParaRPr kumimoji="1" lang="en-US" altLang="zh-CN" sz="6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5099">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确定集合</a:t>
                      </a:r>
                      <a:endParaRPr kumimoji="1" lang="zh-CN" altLang="en-US" sz="6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2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IN, NOT IN</a:t>
                      </a:r>
                      <a:endParaRPr kumimoji="1" lang="en-US" altLang="zh-CN" sz="6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5099">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字符匹配</a:t>
                      </a:r>
                      <a:endParaRPr kumimoji="1" lang="zh-CN" altLang="en-US" sz="6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LIKE, NOT LIKE </a:t>
                      </a:r>
                      <a:endParaRPr kumimoji="1" lang="en-US" altLang="zh-CN" sz="6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6576">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空值</a:t>
                      </a:r>
                      <a:endParaRPr kumimoji="1" lang="zh-CN" altLang="en-US" sz="6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IS NULL, IS NOT NULL</a:t>
                      </a:r>
                      <a:endParaRPr kumimoji="1" lang="en-US" altLang="zh-CN" sz="6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5099">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zh-CN" altLang="en-US"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多重条件</a:t>
                      </a:r>
                      <a:endParaRPr kumimoji="1" lang="zh-CN" altLang="en-US" sz="6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pPr>
                      <a:r>
                        <a:rPr kumimoji="1" lang="en-US" altLang="zh-CN" sz="2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AND, OR</a:t>
                      </a:r>
                      <a:endParaRPr kumimoji="1" lang="en-US" altLang="zh-CN" sz="60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1773"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fld>
            <a:endParaRPr lang="zh-CN" altLang="en-US" sz="1200" dirty="0"/>
          </a:p>
        </p:txBody>
      </p:sp>
      <p:sp>
        <p:nvSpPr>
          <p:cNvPr id="31774"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en-US" altLang="ko-KR" sz="1200" dirty="0"/>
            </a:fld>
            <a:endParaRPr lang="en-US" altLang="ko-KR"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idx="4294967295"/>
          </p:nvPr>
        </p:nvSpPr>
        <p:spPr>
          <a:xfrm>
            <a:off x="574675" y="304800"/>
            <a:ext cx="8174038" cy="819150"/>
          </a:xfrm>
          <a:ln/>
        </p:spPr>
        <p:txBody>
          <a:bodyPr vert="horz" wrap="square" lIns="91440" tIns="45720" rIns="91440" bIns="45720" anchor="b"/>
          <a:p>
            <a:pPr algn="ctr" eaLnBrk="1" hangingPunct="1"/>
            <a:r>
              <a:rPr lang="zh-CN" altLang="en-US" sz="4000" b="1" dirty="0">
                <a:solidFill>
                  <a:srgbClr val="0000FF"/>
                </a:solidFill>
                <a:latin typeface="华文楷体" panose="02010600040101010101" pitchFamily="2" charset="-122"/>
                <a:ea typeface="华文楷体" panose="02010600040101010101" pitchFamily="2" charset="-122"/>
              </a:rPr>
              <a:t>第</a:t>
            </a:r>
            <a:r>
              <a:rPr lang="en-US" altLang="zh-CN" sz="4000" b="1" dirty="0">
                <a:solidFill>
                  <a:srgbClr val="0000FF"/>
                </a:solidFill>
                <a:latin typeface="华文楷体" panose="02010600040101010101" pitchFamily="2" charset="-122"/>
                <a:ea typeface="华文楷体" panose="02010600040101010101" pitchFamily="2" charset="-122"/>
              </a:rPr>
              <a:t>5</a:t>
            </a:r>
            <a:r>
              <a:rPr lang="zh-CN" altLang="en-US" sz="4000" b="1" dirty="0">
                <a:solidFill>
                  <a:srgbClr val="0000FF"/>
                </a:solidFill>
                <a:latin typeface="华文楷体" panose="02010600040101010101" pitchFamily="2" charset="-122"/>
                <a:ea typeface="华文楷体" panose="02010600040101010101" pitchFamily="2" charset="-122"/>
              </a:rPr>
              <a:t>章</a:t>
            </a:r>
            <a:r>
              <a:rPr lang="zh-CN" altLang="en-US" sz="4400" b="1" dirty="0">
                <a:solidFill>
                  <a:srgbClr val="0000FF"/>
                </a:solidFill>
                <a:latin typeface="华文楷体" panose="02010600040101010101" pitchFamily="2" charset="-122"/>
                <a:ea typeface="华文楷体" panose="02010600040101010101" pitchFamily="2" charset="-122"/>
              </a:rPr>
              <a:t> </a:t>
            </a:r>
            <a:r>
              <a:rPr lang="zh-CN" altLang="zh-CN" sz="4000" b="1" dirty="0">
                <a:solidFill>
                  <a:srgbClr val="0000FF"/>
                </a:solidFill>
                <a:latin typeface="华文楷体" panose="02010600040101010101" pitchFamily="2" charset="-122"/>
                <a:ea typeface="华文楷体" panose="02010600040101010101" pitchFamily="2" charset="-122"/>
              </a:rPr>
              <a:t>数据</a:t>
            </a:r>
            <a:r>
              <a:rPr lang="zh-CN" altLang="en-US" sz="4000" b="1" dirty="0">
                <a:solidFill>
                  <a:srgbClr val="0000FF"/>
                </a:solidFill>
                <a:latin typeface="华文楷体" panose="02010600040101010101" pitchFamily="2" charset="-122"/>
                <a:ea typeface="华文楷体" panose="02010600040101010101" pitchFamily="2" charset="-122"/>
              </a:rPr>
              <a:t>操作语句</a:t>
            </a:r>
            <a:endParaRPr lang="zh-CN" altLang="en-US" sz="4000" b="1" dirty="0">
              <a:solidFill>
                <a:srgbClr val="0000FF"/>
              </a:solidFill>
              <a:latin typeface="华文楷体" panose="02010600040101010101" pitchFamily="2" charset="-122"/>
              <a:ea typeface="华文楷体" panose="02010600040101010101" pitchFamily="2" charset="-122"/>
            </a:endParaRPr>
          </a:p>
        </p:txBody>
      </p:sp>
      <p:sp>
        <p:nvSpPr>
          <p:cNvPr id="13315" name="Rectangle 3"/>
          <p:cNvSpPr>
            <a:spLocks noGrp="1"/>
          </p:cNvSpPr>
          <p:nvPr>
            <p:ph type="body" idx="4294967295"/>
          </p:nvPr>
        </p:nvSpPr>
        <p:spPr>
          <a:xfrm>
            <a:off x="827088" y="1341438"/>
            <a:ext cx="7707312" cy="4751387"/>
          </a:xfrm>
          <a:ln/>
        </p:spPr>
        <p:txBody>
          <a:bodyPr vert="horz" wrap="square" lIns="91440" tIns="45720" rIns="91440" bIns="45720" anchor="t"/>
          <a:p>
            <a:pPr eaLnBrk="1" hangingPunct="1">
              <a:lnSpc>
                <a:spcPct val="110000"/>
              </a:lnSpc>
              <a:spcBef>
                <a:spcPts val="600"/>
              </a:spcBef>
              <a:buNone/>
            </a:pPr>
            <a:r>
              <a:rPr lang="en-US" altLang="zh-CN" sz="3200" b="1" dirty="0">
                <a:latin typeface="仿宋_GB2312"/>
                <a:ea typeface="仿宋_GB2312"/>
              </a:rPr>
              <a:t>5.1 </a:t>
            </a:r>
            <a:r>
              <a:rPr lang="zh-CN" altLang="en-US" sz="3200" b="1" dirty="0">
                <a:latin typeface="仿宋_GB2312"/>
                <a:ea typeface="仿宋_GB2312"/>
              </a:rPr>
              <a:t>查询语句基本结构</a:t>
            </a:r>
            <a:endParaRPr lang="en-US" altLang="zh-CN" sz="3200" b="1" dirty="0">
              <a:latin typeface="仿宋_GB2312"/>
              <a:ea typeface="仿宋_GB2312"/>
            </a:endParaRPr>
          </a:p>
          <a:p>
            <a:pPr eaLnBrk="1" hangingPunct="1">
              <a:lnSpc>
                <a:spcPct val="110000"/>
              </a:lnSpc>
              <a:spcBef>
                <a:spcPts val="600"/>
              </a:spcBef>
              <a:buNone/>
            </a:pPr>
            <a:r>
              <a:rPr lang="en-US" altLang="zh-CN" sz="3200" b="1" dirty="0">
                <a:latin typeface="仿宋_GB2312"/>
                <a:ea typeface="仿宋_GB2312"/>
              </a:rPr>
              <a:t>5.2 </a:t>
            </a:r>
            <a:r>
              <a:rPr lang="zh-CN" altLang="en-US" sz="3200" b="1" dirty="0">
                <a:latin typeface="仿宋_GB2312"/>
                <a:ea typeface="仿宋_GB2312"/>
              </a:rPr>
              <a:t>单表查询</a:t>
            </a:r>
            <a:endParaRPr lang="en-US" altLang="zh-CN" sz="3200" b="1" dirty="0">
              <a:latin typeface="仿宋_GB2312"/>
              <a:ea typeface="仿宋_GB2312"/>
            </a:endParaRPr>
          </a:p>
          <a:p>
            <a:pPr eaLnBrk="1" hangingPunct="1">
              <a:lnSpc>
                <a:spcPct val="110000"/>
              </a:lnSpc>
              <a:spcBef>
                <a:spcPts val="600"/>
              </a:spcBef>
              <a:buNone/>
            </a:pPr>
            <a:r>
              <a:rPr lang="en-US" altLang="zh-CN" sz="3200" b="1" dirty="0">
                <a:latin typeface="仿宋_GB2312"/>
                <a:ea typeface="仿宋_GB2312"/>
              </a:rPr>
              <a:t>5.3 </a:t>
            </a:r>
            <a:r>
              <a:rPr lang="zh-CN" altLang="en-US" sz="3200" b="1" dirty="0">
                <a:latin typeface="仿宋_GB2312"/>
                <a:ea typeface="仿宋_GB2312"/>
              </a:rPr>
              <a:t>多表连接查询</a:t>
            </a:r>
            <a:endParaRPr lang="en-US" altLang="zh-CN" sz="3200" b="1" dirty="0">
              <a:latin typeface="仿宋_GB2312"/>
              <a:ea typeface="仿宋_GB2312"/>
            </a:endParaRPr>
          </a:p>
          <a:p>
            <a:pPr eaLnBrk="1" hangingPunct="1">
              <a:lnSpc>
                <a:spcPct val="110000"/>
              </a:lnSpc>
              <a:spcBef>
                <a:spcPts val="600"/>
              </a:spcBef>
              <a:buNone/>
            </a:pPr>
            <a:r>
              <a:rPr lang="en-US" altLang="zh-CN" sz="3200" b="1" dirty="0">
                <a:latin typeface="仿宋_GB2312"/>
                <a:ea typeface="仿宋_GB2312"/>
              </a:rPr>
              <a:t>5.4 </a:t>
            </a:r>
            <a:r>
              <a:rPr lang="zh-CN" altLang="en-US" sz="3200" b="1" dirty="0">
                <a:latin typeface="仿宋_GB2312"/>
                <a:ea typeface="仿宋_GB2312"/>
              </a:rPr>
              <a:t>使用</a:t>
            </a:r>
            <a:r>
              <a:rPr lang="en-US" altLang="zh-CN" sz="3200" b="1" dirty="0">
                <a:latin typeface="仿宋_GB2312"/>
                <a:ea typeface="仿宋_GB2312"/>
              </a:rPr>
              <a:t>TOP</a:t>
            </a:r>
            <a:r>
              <a:rPr lang="zh-CN" altLang="en-US" sz="3200" b="1" dirty="0">
                <a:latin typeface="仿宋_GB2312"/>
                <a:ea typeface="仿宋_GB2312"/>
              </a:rPr>
              <a:t>限制结果集行数</a:t>
            </a:r>
            <a:endParaRPr lang="en-US" altLang="zh-CN" sz="3200" b="1" dirty="0">
              <a:latin typeface="仿宋_GB2312"/>
              <a:ea typeface="仿宋_GB2312"/>
            </a:endParaRPr>
          </a:p>
          <a:p>
            <a:pPr eaLnBrk="1" hangingPunct="1">
              <a:lnSpc>
                <a:spcPct val="110000"/>
              </a:lnSpc>
              <a:spcBef>
                <a:spcPts val="600"/>
              </a:spcBef>
              <a:buNone/>
            </a:pPr>
            <a:r>
              <a:rPr lang="en-US" altLang="zh-CN" sz="3200" b="1" dirty="0">
                <a:latin typeface="仿宋_GB2312"/>
                <a:ea typeface="仿宋_GB2312"/>
              </a:rPr>
              <a:t>5.5 CASE</a:t>
            </a:r>
            <a:r>
              <a:rPr lang="zh-CN" altLang="en-US" sz="3200" b="1" dirty="0">
                <a:latin typeface="仿宋_GB2312"/>
                <a:ea typeface="仿宋_GB2312"/>
              </a:rPr>
              <a:t>表达式</a:t>
            </a:r>
            <a:endParaRPr lang="en-US" altLang="zh-CN" sz="3200" b="1" dirty="0">
              <a:latin typeface="仿宋_GB2312"/>
              <a:ea typeface="仿宋_GB2312"/>
            </a:endParaRPr>
          </a:p>
          <a:p>
            <a:pPr eaLnBrk="1" hangingPunct="1">
              <a:spcBef>
                <a:spcPts val="600"/>
              </a:spcBef>
              <a:buNone/>
            </a:pPr>
            <a:r>
              <a:rPr lang="en-US" altLang="zh-CN" sz="3200" b="1" dirty="0">
                <a:latin typeface="仿宋_GB2312"/>
                <a:ea typeface="仿宋_GB2312"/>
              </a:rPr>
              <a:t>5.6 </a:t>
            </a:r>
            <a:r>
              <a:rPr lang="zh-CN" altLang="en-US" sz="3200" b="1" dirty="0">
                <a:latin typeface="仿宋_GB2312"/>
                <a:ea typeface="仿宋_GB2312"/>
              </a:rPr>
              <a:t>将查询结果保存到表中</a:t>
            </a:r>
            <a:endParaRPr lang="en-US" altLang="zh-CN" sz="3200" b="1" dirty="0">
              <a:latin typeface="仿宋_GB2312"/>
              <a:ea typeface="仿宋_GB2312"/>
            </a:endParaRPr>
          </a:p>
          <a:p>
            <a:pPr eaLnBrk="1" hangingPunct="1">
              <a:spcBef>
                <a:spcPts val="600"/>
              </a:spcBef>
              <a:buNone/>
            </a:pPr>
            <a:r>
              <a:rPr lang="en-US" altLang="zh-CN" sz="3200" b="1" dirty="0">
                <a:latin typeface="仿宋_GB2312"/>
                <a:ea typeface="仿宋_GB2312"/>
              </a:rPr>
              <a:t>5.7 </a:t>
            </a:r>
            <a:r>
              <a:rPr lang="zh-CN" altLang="en-US" sz="3200" b="1" dirty="0">
                <a:latin typeface="仿宋_GB2312"/>
                <a:ea typeface="仿宋_GB2312"/>
              </a:rPr>
              <a:t>子查询</a:t>
            </a:r>
            <a:endParaRPr lang="en-US" altLang="zh-CN" sz="3200" b="1" dirty="0">
              <a:latin typeface="仿宋_GB2312"/>
              <a:ea typeface="仿宋_GB2312"/>
            </a:endParaRPr>
          </a:p>
          <a:p>
            <a:pPr eaLnBrk="1" hangingPunct="1">
              <a:spcBef>
                <a:spcPts val="600"/>
              </a:spcBef>
              <a:buNone/>
            </a:pPr>
            <a:r>
              <a:rPr lang="en-US" altLang="zh-CN" sz="3200" b="1" dirty="0">
                <a:latin typeface="仿宋_GB2312"/>
                <a:ea typeface="仿宋_GB2312"/>
              </a:rPr>
              <a:t>5.8 </a:t>
            </a:r>
            <a:r>
              <a:rPr lang="zh-CN" altLang="en-US" sz="3200" b="1" dirty="0">
                <a:latin typeface="仿宋_GB2312"/>
                <a:ea typeface="仿宋_GB2312"/>
              </a:rPr>
              <a:t>数据更改功能</a:t>
            </a:r>
            <a:endParaRPr lang="en-US" altLang="zh-CN" sz="3200" b="1" dirty="0">
              <a:latin typeface="仿宋_GB2312"/>
              <a:ea typeface="仿宋_GB2312"/>
            </a:endParaRPr>
          </a:p>
        </p:txBody>
      </p:sp>
      <p:sp>
        <p:nvSpPr>
          <p:cNvPr id="13316" name="日期占位符 3"/>
          <p:cNvSpPr txBox="1">
            <a:spLocks noGrp="1"/>
          </p:cNvSpPr>
          <p:nvPr>
            <p:ph type="dt" sz="half" idx="2"/>
          </p:nvPr>
        </p:nvSpPr>
        <p:spPr>
          <a:xfrm>
            <a:off x="609600" y="6245225"/>
            <a:ext cx="2090738" cy="476250"/>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3317" name="灯片编号占位符 4"/>
          <p:cNvSpPr txBox="1"/>
          <p:nvPr/>
        </p:nvSpPr>
        <p:spPr>
          <a:xfrm>
            <a:off x="6553200" y="6245225"/>
            <a:ext cx="1981200" cy="476250"/>
          </a:xfrm>
          <a:prstGeom prst="rect">
            <a:avLst/>
          </a:prstGeom>
          <a:noFill/>
          <a:ln w="9525">
            <a:noFill/>
          </a:ln>
        </p:spPr>
        <p:txBody>
          <a:bodyPr/>
          <a:p>
            <a:pPr algn="r" eaLnBrk="1" hangingPunct="1"/>
            <a:fld id="{9A0DB2DC-4C9A-4742-B13C-FB6460FD3503}" type="slidenum">
              <a:rPr lang="zh-CN" altLang="en-US" sz="1200" dirty="0">
                <a:solidFill>
                  <a:srgbClr val="0000FF"/>
                </a:solidFill>
                <a:latin typeface="Verdana" panose="020B0604030504040204" pitchFamily="34" charset="0"/>
              </a:rPr>
            </a:fld>
            <a:endParaRPr lang="zh-CN" altLang="en-US" sz="1200" dirty="0">
              <a:solidFill>
                <a:srgbClr val="0000FF"/>
              </a:solidFill>
              <a:latin typeface="Verdan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xfrm>
            <a:off x="900113" y="260350"/>
            <a:ext cx="7366000" cy="730250"/>
          </a:xfrm>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a:t>
            </a:r>
            <a:r>
              <a:rPr lang="en-US" altLang="zh-CN" dirty="0">
                <a:solidFill>
                  <a:srgbClr val="0000FF"/>
                </a:solidFill>
                <a:latin typeface="楷体_GB2312"/>
                <a:ea typeface="楷体_GB2312"/>
                <a:cs typeface="+mj-cs"/>
              </a:rPr>
              <a:t>1</a:t>
            </a:r>
            <a:r>
              <a:rPr lang="zh-CN" altLang="en-US" dirty="0">
                <a:solidFill>
                  <a:srgbClr val="0000FF"/>
                </a:solidFill>
                <a:latin typeface="楷体_GB2312"/>
                <a:ea typeface="楷体_GB2312"/>
                <a:cs typeface="+mj-cs"/>
              </a:rPr>
              <a:t>）比较大小</a:t>
            </a:r>
            <a:endParaRPr lang="zh-CN" altLang="en-US" dirty="0">
              <a:solidFill>
                <a:schemeClr val="tx2"/>
              </a:solidFill>
              <a:latin typeface="楷体_GB2312"/>
              <a:ea typeface="楷体_GB2312"/>
              <a:cs typeface="+mj-cs"/>
            </a:endParaRPr>
          </a:p>
        </p:txBody>
      </p:sp>
      <p:sp>
        <p:nvSpPr>
          <p:cNvPr id="32771" name="Rectangle 4"/>
          <p:cNvSpPr>
            <a:spLocks noGrp="1"/>
          </p:cNvSpPr>
          <p:nvPr>
            <p:ph idx="1"/>
          </p:nvPr>
        </p:nvSpPr>
        <p:spPr>
          <a:xfrm>
            <a:off x="539750" y="1196975"/>
            <a:ext cx="8064500" cy="1655763"/>
          </a:xfrm>
          <a:ln/>
        </p:spPr>
        <p:txBody>
          <a:bodyPr vert="horz" wrap="square" lIns="91440" tIns="45720" rIns="91440" bIns="45720" anchor="t"/>
          <a:p>
            <a:pPr eaLnBrk="1" hangingPunct="1">
              <a:lnSpc>
                <a:spcPct val="100000"/>
              </a:lnSpc>
              <a:spcBef>
                <a:spcPct val="0"/>
              </a:spcBef>
              <a:buFontTx/>
              <a:buNone/>
            </a:pPr>
            <a:r>
              <a:rPr lang="zh-CN" altLang="en-US" sz="3300" dirty="0">
                <a:latin typeface="仿宋_GB2312"/>
                <a:ea typeface="仿宋_GB2312"/>
                <a:cs typeface="+mn-cs"/>
              </a:rPr>
              <a:t>例</a:t>
            </a:r>
            <a:r>
              <a:rPr lang="en-US" altLang="zh-CN" sz="3300" dirty="0">
                <a:latin typeface="仿宋_GB2312"/>
                <a:ea typeface="仿宋_GB2312"/>
                <a:cs typeface="+mn-cs"/>
              </a:rPr>
              <a:t>7</a:t>
            </a:r>
            <a:r>
              <a:rPr lang="zh-CN" altLang="en-US" sz="3300" dirty="0">
                <a:latin typeface="仿宋_GB2312"/>
                <a:ea typeface="仿宋_GB2312"/>
                <a:cs typeface="+mn-cs"/>
              </a:rPr>
              <a:t>．查询计算机系全体学生。 </a:t>
            </a:r>
            <a:endParaRPr lang="en-US" altLang="zh-CN" sz="3300" dirty="0">
              <a:latin typeface="仿宋_GB2312"/>
              <a:ea typeface="仿宋_GB2312"/>
              <a:cs typeface="+mn-cs"/>
            </a:endParaRPr>
          </a:p>
          <a:p>
            <a:pPr lvl="1">
              <a:lnSpc>
                <a:spcPct val="100000"/>
              </a:lnSpc>
              <a:spcBef>
                <a:spcPct val="0"/>
              </a:spcBef>
              <a:buNone/>
            </a:pPr>
            <a:r>
              <a:rPr lang="en-US" altLang="zh-CN" sz="3200" dirty="0">
                <a:solidFill>
                  <a:srgbClr val="FF0000"/>
                </a:solidFill>
                <a:latin typeface="仿宋_GB2312"/>
                <a:ea typeface="仿宋_GB2312"/>
              </a:rPr>
              <a:t>SELECT Sname FROM Student  </a:t>
            </a:r>
            <a:endParaRPr lang="zh-CN" altLang="zh-CN" sz="3200" dirty="0">
              <a:solidFill>
                <a:srgbClr val="FF0000"/>
              </a:solidFill>
              <a:latin typeface="仿宋_GB2312"/>
              <a:ea typeface="仿宋_GB2312"/>
            </a:endParaRPr>
          </a:p>
          <a:p>
            <a:pPr lvl="1">
              <a:lnSpc>
                <a:spcPct val="100000"/>
              </a:lnSpc>
              <a:spcBef>
                <a:spcPct val="0"/>
              </a:spcBef>
              <a:buNone/>
            </a:pPr>
            <a:r>
              <a:rPr lang="en-US" altLang="zh-CN" sz="3200" dirty="0">
                <a:solidFill>
                  <a:srgbClr val="FF0000"/>
                </a:solidFill>
                <a:latin typeface="仿宋_GB2312"/>
                <a:ea typeface="仿宋_GB2312"/>
              </a:rPr>
              <a:t>  WHERE Sdept = '</a:t>
            </a:r>
            <a:r>
              <a:rPr lang="zh-CN" altLang="zh-CN" sz="3200" dirty="0">
                <a:solidFill>
                  <a:srgbClr val="FF0000"/>
                </a:solidFill>
                <a:latin typeface="仿宋_GB2312"/>
                <a:ea typeface="仿宋_GB2312"/>
              </a:rPr>
              <a:t>计算机系</a:t>
            </a:r>
            <a:r>
              <a:rPr lang="en-US" altLang="zh-CN" sz="3200" dirty="0">
                <a:solidFill>
                  <a:srgbClr val="FF0000"/>
                </a:solidFill>
                <a:latin typeface="仿宋_GB2312"/>
                <a:ea typeface="仿宋_GB2312"/>
              </a:rPr>
              <a:t>'</a:t>
            </a:r>
            <a:endParaRPr lang="zh-CN" altLang="en-US" sz="3300" dirty="0">
              <a:solidFill>
                <a:srgbClr val="FF0000"/>
              </a:solidFill>
              <a:latin typeface="仿宋_GB2312"/>
              <a:ea typeface="仿宋_GB2312"/>
            </a:endParaRPr>
          </a:p>
        </p:txBody>
      </p:sp>
      <p:sp>
        <p:nvSpPr>
          <p:cNvPr id="32772"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2773" name="灯片编号占位符 8"/>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graphicFrame>
        <p:nvGraphicFramePr>
          <p:cNvPr id="10" name="表格 9"/>
          <p:cNvGraphicFramePr>
            <a:graphicFrameLocks noGrp="1"/>
          </p:cNvGraphicFramePr>
          <p:nvPr/>
        </p:nvGraphicFramePr>
        <p:xfrm>
          <a:off x="971550" y="2781300"/>
          <a:ext cx="5040313" cy="3311525"/>
        </p:xfrm>
        <a:graphic>
          <a:graphicData uri="http://schemas.openxmlformats.org/drawingml/2006/table">
            <a:tbl>
              <a:tblPr/>
              <a:tblGrid>
                <a:gridCol w="1111887"/>
                <a:gridCol w="976344"/>
                <a:gridCol w="720080"/>
                <a:gridCol w="792088"/>
                <a:gridCol w="1440160"/>
              </a:tblGrid>
              <a:tr h="301124">
                <a:tc>
                  <a:txBody>
                    <a:bodyPr/>
                    <a:lstStyle/>
                    <a:p>
                      <a:pPr indent="127000" algn="ctr">
                        <a:spcAft>
                          <a:spcPts val="0"/>
                        </a:spcAft>
                      </a:pPr>
                      <a:r>
                        <a:rPr lang="en-US" sz="1800" b="1" kern="1000" dirty="0" err="1">
                          <a:solidFill>
                            <a:srgbClr val="0000FF"/>
                          </a:solidFill>
                          <a:latin typeface="Times New Roman" panose="02020603050405020304"/>
                          <a:ea typeface="方正书宋简体"/>
                          <a:cs typeface="Times New Roman" panose="02020603050405020304"/>
                        </a:rPr>
                        <a:t>Sno</a:t>
                      </a:r>
                      <a:endParaRPr lang="zh-CN" sz="20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0000FF"/>
                          </a:solidFill>
                          <a:latin typeface="Times New Roman" panose="02020603050405020304"/>
                          <a:ea typeface="方正书宋简体"/>
                          <a:cs typeface="Times New Roman" panose="02020603050405020304"/>
                        </a:rPr>
                        <a:t>Sname</a:t>
                      </a:r>
                      <a:endParaRPr lang="zh-CN" sz="20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0000FF"/>
                          </a:solidFill>
                          <a:latin typeface="Times New Roman" panose="02020603050405020304"/>
                          <a:ea typeface="方正书宋简体"/>
                          <a:cs typeface="Times New Roman" panose="02020603050405020304"/>
                        </a:rPr>
                        <a:t>Ssex</a:t>
                      </a:r>
                      <a:endParaRPr lang="zh-CN" sz="20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FF"/>
                          </a:solidFill>
                          <a:latin typeface="Times New Roman" panose="02020603050405020304"/>
                          <a:ea typeface="方正书宋简体"/>
                          <a:cs typeface="Times New Roman" panose="02020603050405020304"/>
                        </a:rPr>
                        <a:t>Sage</a:t>
                      </a:r>
                      <a:endParaRPr lang="zh-CN" sz="20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0000FF"/>
                          </a:solidFill>
                          <a:latin typeface="Times New Roman" panose="02020603050405020304"/>
                          <a:ea typeface="方正书宋简体"/>
                          <a:cs typeface="Times New Roman" panose="02020603050405020304"/>
                        </a:rPr>
                        <a:t>Sdept</a:t>
                      </a:r>
                      <a:endParaRPr lang="zh-CN" sz="20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0811101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李勇</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21</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0811102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刘晨</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计算机系</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0811103</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王敏</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0811104</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张小红</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19</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0821101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张立</a:t>
                      </a:r>
                      <a:r>
                        <a:rPr lang="en-US" sz="1800" b="1" kern="100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信息管理系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0821102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吴宾</a:t>
                      </a:r>
                      <a:r>
                        <a:rPr lang="en-US" sz="1800" b="1" kern="100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19</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信息管理系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0821103</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张海</a:t>
                      </a:r>
                      <a:r>
                        <a:rPr lang="en-US" sz="1800" b="1" kern="100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20</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信息管理系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0831101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钱小平</a:t>
                      </a:r>
                      <a:r>
                        <a:rPr lang="en-US" sz="1800" b="1" kern="100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21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通信工程系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0831102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王大力</a:t>
                      </a:r>
                      <a:r>
                        <a:rPr lang="en-US" sz="1800" b="1" kern="100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20</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通信工程系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0831103</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张姗姗</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19</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通信工程系</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表格 10"/>
          <p:cNvGraphicFramePr>
            <a:graphicFrameLocks noGrp="1"/>
          </p:cNvGraphicFramePr>
          <p:nvPr/>
        </p:nvGraphicFramePr>
        <p:xfrm>
          <a:off x="7164388" y="3357563"/>
          <a:ext cx="976313" cy="1504950"/>
        </p:xfrm>
        <a:graphic>
          <a:graphicData uri="http://schemas.openxmlformats.org/drawingml/2006/table">
            <a:tbl>
              <a:tblPr/>
              <a:tblGrid>
                <a:gridCol w="976344"/>
              </a:tblGrid>
              <a:tr h="301124">
                <a:tc>
                  <a:txBody>
                    <a:bodyPr/>
                    <a:lstStyle/>
                    <a:p>
                      <a:pPr indent="127000" algn="ctr">
                        <a:spcAft>
                          <a:spcPts val="0"/>
                        </a:spcAft>
                      </a:pPr>
                      <a:r>
                        <a:rPr lang="en-US" sz="1800" b="1" kern="1000" dirty="0" err="1">
                          <a:solidFill>
                            <a:srgbClr val="0000FF"/>
                          </a:solidFill>
                          <a:latin typeface="Times New Roman" panose="02020603050405020304"/>
                          <a:ea typeface="方正书宋简体"/>
                          <a:cs typeface="Times New Roman" panose="02020603050405020304"/>
                        </a:rPr>
                        <a:t>Sname</a:t>
                      </a:r>
                      <a:endParaRPr lang="zh-CN" sz="20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李勇</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刘晨</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王敏</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张小红</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右箭头 11"/>
          <p:cNvSpPr/>
          <p:nvPr/>
        </p:nvSpPr>
        <p:spPr>
          <a:xfrm>
            <a:off x="6156325" y="3933825"/>
            <a:ext cx="863600"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1000" fill="hold"/>
                                        <p:tgtEl>
                                          <p:spTgt spid="12"/>
                                        </p:tgtEl>
                                        <p:attrNameLst>
                                          <p:attrName>ppt_w</p:attrName>
                                        </p:attrNameLst>
                                      </p:cBhvr>
                                      <p:tavLst>
                                        <p:tav tm="0">
                                          <p:val>
                                            <p:strVal val="#ppt_w*0.70"/>
                                          </p:val>
                                        </p:tav>
                                        <p:tav tm="100000">
                                          <p:val>
                                            <p:strVal val="#ppt_w"/>
                                          </p:val>
                                        </p:tav>
                                      </p:tavLst>
                                    </p:anim>
                                    <p:anim calcmode="lin" valueType="num">
                                      <p:cBhvr>
                                        <p:cTn id="12" dur="1000" fill="hold"/>
                                        <p:tgtEl>
                                          <p:spTgt spid="12"/>
                                        </p:tgtEl>
                                        <p:attrNameLst>
                                          <p:attrName>ppt_h</p:attrName>
                                        </p:attrNameLst>
                                      </p:cBhvr>
                                      <p:tavLst>
                                        <p:tav tm="0">
                                          <p:val>
                                            <p:strVal val="#ppt_h"/>
                                          </p:val>
                                        </p:tav>
                                        <p:tav tm="100000">
                                          <p:val>
                                            <p:strVal val="#ppt_h"/>
                                          </p:val>
                                        </p:tav>
                                      </p:tavLst>
                                    </p:anim>
                                    <p:animEffect transition="in" filter="fade">
                                      <p:cBhvr>
                                        <p:cTn id="13" dur="1000"/>
                                        <p:tgtEl>
                                          <p:spTgt spid="12"/>
                                        </p:tgtEl>
                                      </p:cBhvr>
                                    </p:animEffect>
                                  </p:childTnLst>
                                </p:cTn>
                              </p:par>
                            </p:childTnLst>
                          </p:cTn>
                        </p:par>
                        <p:par>
                          <p:cTn id="14" fill="hold">
                            <p:stCondLst>
                              <p:cond delay="1500"/>
                            </p:stCondLst>
                            <p:childTnLst>
                              <p:par>
                                <p:cTn id="15" presetID="3" presetClass="entr" presetSubtype="1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33795" name="内容占位符 2"/>
          <p:cNvSpPr>
            <a:spLocks noGrp="1"/>
          </p:cNvSpPr>
          <p:nvPr>
            <p:ph idx="1"/>
          </p:nvPr>
        </p:nvSpPr>
        <p:spPr>
          <a:ln/>
        </p:spPr>
        <p:txBody>
          <a:bodyPr vert="horz" wrap="square" lIns="91440" tIns="45720" rIns="91440" bIns="45720" anchor="t"/>
          <a:p>
            <a:pPr>
              <a:spcBef>
                <a:spcPts val="1200"/>
              </a:spcBef>
            </a:pPr>
            <a:r>
              <a:rPr lang="zh-CN" altLang="zh-CN" dirty="0">
                <a:latin typeface="仿宋_GB2312"/>
                <a:ea typeface="仿宋_GB2312"/>
                <a:cs typeface="+mn-cs"/>
              </a:rPr>
              <a:t>例</a:t>
            </a:r>
            <a:r>
              <a:rPr lang="en-US" altLang="zh-CN" dirty="0">
                <a:latin typeface="仿宋_GB2312"/>
                <a:ea typeface="仿宋_GB2312"/>
                <a:cs typeface="+mn-cs"/>
              </a:rPr>
              <a:t>8.</a:t>
            </a:r>
            <a:r>
              <a:rPr lang="zh-CN" altLang="zh-CN" dirty="0">
                <a:latin typeface="仿宋_GB2312"/>
                <a:ea typeface="仿宋_GB2312"/>
                <a:cs typeface="+mn-cs"/>
              </a:rPr>
              <a:t>查询年龄</a:t>
            </a:r>
            <a:r>
              <a:rPr lang="en-US" altLang="zh-CN" dirty="0">
                <a:latin typeface="仿宋_GB2312"/>
                <a:ea typeface="仿宋_GB2312"/>
                <a:cs typeface="+mn-cs"/>
              </a:rPr>
              <a:t>20</a:t>
            </a:r>
            <a:r>
              <a:rPr lang="zh-CN" altLang="zh-CN" dirty="0">
                <a:latin typeface="仿宋_GB2312"/>
                <a:ea typeface="仿宋_GB2312"/>
                <a:cs typeface="+mn-cs"/>
              </a:rPr>
              <a:t>岁以下的学生姓名及年龄。</a:t>
            </a:r>
            <a:endParaRPr lang="zh-CN" altLang="zh-CN" dirty="0">
              <a:latin typeface="仿宋_GB2312"/>
              <a:ea typeface="仿宋_GB2312"/>
              <a:cs typeface="+mn-cs"/>
            </a:endParaRPr>
          </a:p>
          <a:p>
            <a:pPr>
              <a:spcBef>
                <a:spcPts val="1200"/>
              </a:spcBef>
              <a:buNone/>
            </a:pPr>
            <a:r>
              <a:rPr lang="en-US" altLang="zh-CN" dirty="0">
                <a:solidFill>
                  <a:srgbClr val="FF0000"/>
                </a:solidFill>
                <a:latin typeface="仿宋_GB2312"/>
                <a:ea typeface="仿宋_GB2312"/>
                <a:cs typeface="+mn-cs"/>
              </a:rPr>
              <a:t> SELECT Sname, Sage FROM Student </a:t>
            </a:r>
            <a:endParaRPr lang="zh-CN" altLang="zh-CN" dirty="0">
              <a:solidFill>
                <a:srgbClr val="FF0000"/>
              </a:solidFill>
              <a:latin typeface="仿宋_GB2312"/>
              <a:ea typeface="仿宋_GB2312"/>
              <a:cs typeface="+mn-cs"/>
            </a:endParaRPr>
          </a:p>
          <a:p>
            <a:pPr>
              <a:spcBef>
                <a:spcPts val="1200"/>
              </a:spcBef>
              <a:buNone/>
            </a:pPr>
            <a:r>
              <a:rPr lang="en-US" altLang="zh-CN" dirty="0">
                <a:solidFill>
                  <a:srgbClr val="FF0000"/>
                </a:solidFill>
                <a:latin typeface="仿宋_GB2312"/>
                <a:ea typeface="仿宋_GB2312"/>
                <a:cs typeface="+mn-cs"/>
              </a:rPr>
              <a:t>   WHERE Sage &lt; 20</a:t>
            </a:r>
            <a:endParaRPr lang="zh-CN" altLang="en-US" dirty="0">
              <a:solidFill>
                <a:srgbClr val="FF0000"/>
              </a:solidFill>
              <a:latin typeface="仿宋_GB2312"/>
              <a:ea typeface="仿宋_GB2312"/>
              <a:cs typeface="+mn-cs"/>
            </a:endParaRPr>
          </a:p>
        </p:txBody>
      </p:sp>
      <p:sp>
        <p:nvSpPr>
          <p:cNvPr id="3379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379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34819" name="内容占位符 2"/>
          <p:cNvSpPr>
            <a:spLocks noGrp="1"/>
          </p:cNvSpPr>
          <p:nvPr>
            <p:ph idx="1"/>
          </p:nvPr>
        </p:nvSpPr>
        <p:spPr>
          <a:xfrm>
            <a:off x="566738" y="1196975"/>
            <a:ext cx="8001000" cy="1725613"/>
          </a:xfrm>
          <a:ln/>
        </p:spPr>
        <p:txBody>
          <a:bodyPr vert="horz" wrap="square" lIns="91440" tIns="45720" rIns="91440" bIns="45720" anchor="t"/>
          <a:p>
            <a:pPr>
              <a:lnSpc>
                <a:spcPct val="100000"/>
              </a:lnSpc>
              <a:spcBef>
                <a:spcPct val="0"/>
              </a:spcBef>
            </a:pPr>
            <a:r>
              <a:rPr lang="zh-CN" altLang="zh-CN" dirty="0">
                <a:latin typeface="仿宋_GB2312"/>
                <a:ea typeface="仿宋_GB2312"/>
                <a:cs typeface="+mn-cs"/>
              </a:rPr>
              <a:t>例</a:t>
            </a:r>
            <a:r>
              <a:rPr lang="en-US" altLang="zh-CN" dirty="0">
                <a:latin typeface="仿宋_GB2312"/>
                <a:ea typeface="仿宋_GB2312"/>
                <a:cs typeface="+mn-cs"/>
              </a:rPr>
              <a:t>9.</a:t>
            </a:r>
            <a:r>
              <a:rPr lang="zh-CN" altLang="zh-CN" dirty="0">
                <a:latin typeface="仿宋_GB2312"/>
                <a:ea typeface="仿宋_GB2312"/>
                <a:cs typeface="+mn-cs"/>
              </a:rPr>
              <a:t>查询成绩不及格学生的学号。</a:t>
            </a:r>
            <a:endParaRPr lang="zh-CN" altLang="zh-CN" dirty="0">
              <a:latin typeface="仿宋_GB2312"/>
              <a:ea typeface="仿宋_GB2312"/>
              <a:cs typeface="+mn-cs"/>
            </a:endParaRPr>
          </a:p>
          <a:p>
            <a:pPr lvl="1">
              <a:lnSpc>
                <a:spcPct val="100000"/>
              </a:lnSpc>
              <a:spcBef>
                <a:spcPct val="0"/>
              </a:spcBef>
              <a:buNone/>
            </a:pPr>
            <a:r>
              <a:rPr lang="en-US" altLang="zh-CN" dirty="0">
                <a:solidFill>
                  <a:srgbClr val="FF0000"/>
                </a:solidFill>
                <a:latin typeface="仿宋_GB2312"/>
                <a:ea typeface="仿宋_GB2312"/>
              </a:rPr>
              <a:t>SELECT DISTINCT Sno  FROM SC </a:t>
            </a:r>
            <a:endParaRPr lang="zh-CN" altLang="zh-CN" dirty="0">
              <a:solidFill>
                <a:srgbClr val="FF0000"/>
              </a:solidFill>
              <a:latin typeface="仿宋_GB2312"/>
              <a:ea typeface="仿宋_GB2312"/>
            </a:endParaRPr>
          </a:p>
          <a:p>
            <a:pPr lvl="1">
              <a:lnSpc>
                <a:spcPct val="100000"/>
              </a:lnSpc>
              <a:spcBef>
                <a:spcPct val="0"/>
              </a:spcBef>
              <a:buNone/>
            </a:pPr>
            <a:r>
              <a:rPr lang="en-US" altLang="zh-CN" dirty="0">
                <a:solidFill>
                  <a:srgbClr val="FF0000"/>
                </a:solidFill>
                <a:latin typeface="仿宋_GB2312"/>
                <a:ea typeface="仿宋_GB2312"/>
              </a:rPr>
              <a:t>WHERE Grade &lt; 60</a:t>
            </a:r>
            <a:endParaRPr lang="zh-CN" altLang="en-US" dirty="0">
              <a:solidFill>
                <a:srgbClr val="FF0000"/>
              </a:solidFill>
              <a:latin typeface="仿宋_GB2312"/>
              <a:ea typeface="仿宋_GB2312"/>
            </a:endParaRPr>
          </a:p>
        </p:txBody>
      </p:sp>
      <p:sp>
        <p:nvSpPr>
          <p:cNvPr id="3482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482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graphicFrame>
        <p:nvGraphicFramePr>
          <p:cNvPr id="6" name="表格 5"/>
          <p:cNvGraphicFramePr>
            <a:graphicFrameLocks noGrp="1"/>
          </p:cNvGraphicFramePr>
          <p:nvPr/>
        </p:nvGraphicFramePr>
        <p:xfrm>
          <a:off x="1042988" y="2924175"/>
          <a:ext cx="4608513" cy="3025775"/>
        </p:xfrm>
        <a:graphic>
          <a:graphicData uri="http://schemas.openxmlformats.org/drawingml/2006/table">
            <a:tbl>
              <a:tblPr/>
              <a:tblGrid>
                <a:gridCol w="1535992"/>
                <a:gridCol w="1535992"/>
                <a:gridCol w="1536528"/>
              </a:tblGrid>
              <a:tr h="274940">
                <a:tc>
                  <a:txBody>
                    <a:bodyPr/>
                    <a:lstStyle/>
                    <a:p>
                      <a:pPr indent="127000" algn="ctr">
                        <a:spcAft>
                          <a:spcPts val="0"/>
                        </a:spcAft>
                      </a:pPr>
                      <a:r>
                        <a:rPr lang="en-US" sz="1600" b="1" kern="1000" dirty="0" err="1">
                          <a:solidFill>
                            <a:srgbClr val="0000FF"/>
                          </a:solidFill>
                          <a:latin typeface="Times New Roman" panose="02020603050405020304"/>
                          <a:ea typeface="方正书宋简体"/>
                          <a:cs typeface="Times New Roman" panose="02020603050405020304"/>
                        </a:rPr>
                        <a:t>Sno</a:t>
                      </a:r>
                      <a:endParaRPr lang="zh-CN" sz="18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err="1">
                          <a:solidFill>
                            <a:srgbClr val="0000FF"/>
                          </a:solidFill>
                          <a:latin typeface="Times New Roman" panose="02020603050405020304"/>
                          <a:ea typeface="方正书宋简体"/>
                          <a:cs typeface="Times New Roman" panose="02020603050405020304"/>
                        </a:rPr>
                        <a:t>Cno</a:t>
                      </a:r>
                      <a:endParaRPr lang="zh-CN" sz="18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rgbClr val="0000FF"/>
                          </a:solidFill>
                          <a:latin typeface="Times New Roman" panose="02020603050405020304"/>
                          <a:ea typeface="方正书宋简体"/>
                          <a:cs typeface="Times New Roman" panose="02020603050405020304"/>
                        </a:rPr>
                        <a:t>Grade</a:t>
                      </a:r>
                      <a:endParaRPr lang="zh-CN" sz="18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panose="02020603050405020304"/>
                          <a:ea typeface="方正书宋简体"/>
                          <a:cs typeface="Times New Roman" panose="02020603050405020304"/>
                        </a:rPr>
                        <a:t>0811101</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C001  </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96</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panose="02020603050405020304"/>
                          <a:ea typeface="方正书宋简体"/>
                          <a:cs typeface="Times New Roman" panose="02020603050405020304"/>
                        </a:rPr>
                        <a:t>0811101</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C002  </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smtClean="0">
                          <a:solidFill>
                            <a:srgbClr val="FF3399"/>
                          </a:solidFill>
                          <a:latin typeface="Times New Roman" panose="02020603050405020304"/>
                          <a:ea typeface="方正书宋简体"/>
                          <a:cs typeface="Times New Roman" panose="02020603050405020304"/>
                        </a:rPr>
                        <a:t>55</a:t>
                      </a:r>
                      <a:endParaRPr lang="zh-CN" sz="1800" b="1" kern="1000" dirty="0">
                        <a:solidFill>
                          <a:srgbClr val="FF3399"/>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panose="02020603050405020304"/>
                          <a:ea typeface="方正书宋简体"/>
                          <a:cs typeface="Times New Roman" panose="02020603050405020304"/>
                        </a:rPr>
                        <a:t>0811101</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C003  </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84</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panose="02020603050405020304"/>
                          <a:ea typeface="方正书宋简体"/>
                          <a:cs typeface="Times New Roman" panose="02020603050405020304"/>
                        </a:rPr>
                        <a:t>0811101</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C005  </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smtClean="0">
                          <a:solidFill>
                            <a:srgbClr val="FF3399"/>
                          </a:solidFill>
                          <a:latin typeface="Times New Roman" panose="02020603050405020304"/>
                          <a:ea typeface="方正书宋简体"/>
                          <a:cs typeface="Times New Roman" panose="02020603050405020304"/>
                        </a:rPr>
                        <a:t>52</a:t>
                      </a:r>
                      <a:endParaRPr lang="zh-CN" sz="1800" b="1" kern="1000" dirty="0">
                        <a:solidFill>
                          <a:srgbClr val="FF3399"/>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panose="02020603050405020304"/>
                          <a:ea typeface="方正书宋简体"/>
                          <a:cs typeface="Times New Roman" panose="02020603050405020304"/>
                        </a:rPr>
                        <a:t>0811102</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C001  </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rgbClr val="000000"/>
                          </a:solidFill>
                          <a:latin typeface="Times New Roman" panose="02020603050405020304"/>
                          <a:ea typeface="方正书宋简体"/>
                          <a:cs typeface="Times New Roman" panose="02020603050405020304"/>
                        </a:rPr>
                        <a:t>92</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panose="02020603050405020304"/>
                          <a:ea typeface="方正书宋简体"/>
                          <a:cs typeface="Times New Roman" panose="02020603050405020304"/>
                        </a:rPr>
                        <a:t>0811102</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C002  </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90</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panose="02020603050405020304"/>
                          <a:ea typeface="方正书宋简体"/>
                          <a:cs typeface="Times New Roman" panose="02020603050405020304"/>
                        </a:rPr>
                        <a:t>0821102</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C004  </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85</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0821102</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C005  </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73</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panose="02020603050405020304"/>
                          <a:ea typeface="方正书宋简体"/>
                          <a:cs typeface="Times New Roman" panose="02020603050405020304"/>
                        </a:rPr>
                        <a:t>0821102</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C007  </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rgbClr val="C00000"/>
                          </a:solidFill>
                          <a:latin typeface="Times New Roman" panose="02020603050405020304"/>
                          <a:ea typeface="方正书宋简体"/>
                          <a:cs typeface="Times New Roman" panose="02020603050405020304"/>
                        </a:rPr>
                        <a:t>NULL</a:t>
                      </a:r>
                      <a:endParaRPr lang="zh-CN" sz="18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panose="02020603050405020304"/>
                          <a:ea typeface="方正书宋简体"/>
                          <a:cs typeface="Times New Roman" panose="02020603050405020304"/>
                        </a:rPr>
                        <a:t>0821103</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C001  </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rgbClr val="FF3399"/>
                          </a:solidFill>
                          <a:latin typeface="Times New Roman" panose="02020603050405020304"/>
                          <a:ea typeface="方正书宋简体"/>
                          <a:cs typeface="Times New Roman" panose="02020603050405020304"/>
                        </a:rPr>
                        <a:t>50</a:t>
                      </a:r>
                      <a:endParaRPr lang="zh-CN" sz="1800" b="1" kern="1000" dirty="0">
                        <a:solidFill>
                          <a:srgbClr val="FF3399"/>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右箭头 8"/>
          <p:cNvSpPr/>
          <p:nvPr/>
        </p:nvSpPr>
        <p:spPr>
          <a:xfrm>
            <a:off x="5795963" y="4005263"/>
            <a:ext cx="720725" cy="287338"/>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10" name="表格 9"/>
          <p:cNvGraphicFramePr>
            <a:graphicFrameLocks noGrp="1"/>
          </p:cNvGraphicFramePr>
          <p:nvPr/>
        </p:nvGraphicFramePr>
        <p:xfrm>
          <a:off x="6588125" y="3644900"/>
          <a:ext cx="1439863" cy="936625"/>
        </p:xfrm>
        <a:graphic>
          <a:graphicData uri="http://schemas.openxmlformats.org/drawingml/2006/table">
            <a:tbl>
              <a:tblPr/>
              <a:tblGrid>
                <a:gridCol w="1440160"/>
              </a:tblGrid>
              <a:tr h="312035">
                <a:tc>
                  <a:txBody>
                    <a:bodyPr/>
                    <a:lstStyle/>
                    <a:p>
                      <a:pPr indent="127000" algn="ctr">
                        <a:spcAft>
                          <a:spcPts val="0"/>
                        </a:spcAft>
                      </a:pPr>
                      <a:r>
                        <a:rPr lang="en-US" sz="1800" b="1" kern="1000" dirty="0" err="1">
                          <a:solidFill>
                            <a:srgbClr val="0000FF"/>
                          </a:solidFill>
                          <a:latin typeface="Times New Roman" panose="02020603050405020304"/>
                          <a:ea typeface="方正书宋简体"/>
                          <a:cs typeface="Times New Roman" panose="02020603050405020304"/>
                        </a:rPr>
                        <a:t>Sno</a:t>
                      </a:r>
                      <a:endParaRPr lang="zh-CN" sz="20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035">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0811101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035">
                <a:tc>
                  <a:txBody>
                    <a:bodyPr/>
                    <a:lstStyle/>
                    <a:p>
                      <a:pPr indent="127000" algn="ctr">
                        <a:spcAft>
                          <a:spcPts val="0"/>
                        </a:spcAft>
                      </a:pPr>
                      <a:r>
                        <a:rPr lang="en-US" sz="1800" b="1" kern="1000" dirty="0" smtClean="0">
                          <a:solidFill>
                            <a:srgbClr val="000000"/>
                          </a:solidFill>
                          <a:latin typeface="Times New Roman" panose="02020603050405020304"/>
                          <a:ea typeface="方正书宋简体"/>
                          <a:cs typeface="Times New Roman" panose="02020603050405020304"/>
                        </a:rPr>
                        <a:t>0821103</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ppt_w</p:attrName>
                                        </p:attrNameLst>
                                      </p:cBhvr>
                                      <p:tavLst>
                                        <p:tav tm="0">
                                          <p:val>
                                            <p:strVal val="#ppt_w*0.70"/>
                                          </p:val>
                                        </p:tav>
                                        <p:tav tm="100000">
                                          <p:val>
                                            <p:strVal val="#ppt_w"/>
                                          </p:val>
                                        </p:tav>
                                      </p:tavLst>
                                    </p:anim>
                                    <p:anim calcmode="lin" valueType="num">
                                      <p:cBhvr>
                                        <p:cTn id="12" dur="1000" fill="hold"/>
                                        <p:tgtEl>
                                          <p:spTgt spid="9"/>
                                        </p:tgtEl>
                                        <p:attrNameLst>
                                          <p:attrName>ppt_h</p:attrName>
                                        </p:attrNameLst>
                                      </p:cBhvr>
                                      <p:tavLst>
                                        <p:tav tm="0">
                                          <p:val>
                                            <p:strVal val="#ppt_h"/>
                                          </p:val>
                                        </p:tav>
                                        <p:tav tm="100000">
                                          <p:val>
                                            <p:strVal val="#ppt_h"/>
                                          </p:val>
                                        </p:tav>
                                      </p:tavLst>
                                    </p:anim>
                                    <p:animEffect transition="in" filter="fade">
                                      <p:cBhvr>
                                        <p:cTn id="13" dur="1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a:t>
            </a:r>
            <a:r>
              <a:rPr lang="en-US" altLang="zh-CN" dirty="0">
                <a:solidFill>
                  <a:srgbClr val="0000FF"/>
                </a:solidFill>
                <a:latin typeface="楷体_GB2312"/>
                <a:ea typeface="楷体_GB2312"/>
                <a:cs typeface="+mj-cs"/>
              </a:rPr>
              <a:t>2</a:t>
            </a:r>
            <a:r>
              <a:rPr lang="zh-CN" altLang="en-US" dirty="0">
                <a:solidFill>
                  <a:srgbClr val="0000FF"/>
                </a:solidFill>
                <a:latin typeface="楷体_GB2312"/>
                <a:ea typeface="楷体_GB2312"/>
                <a:cs typeface="+mj-cs"/>
              </a:rPr>
              <a:t>）确定范围</a:t>
            </a:r>
            <a:endParaRPr lang="zh-CN" altLang="en-US" dirty="0">
              <a:solidFill>
                <a:srgbClr val="0000FF"/>
              </a:solidFill>
              <a:latin typeface="楷体_GB2312"/>
              <a:ea typeface="楷体_GB2312"/>
              <a:cs typeface="+mj-cs"/>
            </a:endParaRPr>
          </a:p>
        </p:txBody>
      </p:sp>
      <p:sp>
        <p:nvSpPr>
          <p:cNvPr id="35843" name="Rectangle 3"/>
          <p:cNvSpPr>
            <a:spLocks noGrp="1"/>
          </p:cNvSpPr>
          <p:nvPr>
            <p:ph idx="1"/>
          </p:nvPr>
        </p:nvSpPr>
        <p:spPr>
          <a:ln/>
        </p:spPr>
        <p:txBody>
          <a:bodyPr vert="horz" wrap="square" lIns="91440" tIns="45720" rIns="91440" bIns="45720" anchor="t"/>
          <a:p>
            <a:pPr eaLnBrk="1" hangingPunct="1"/>
            <a:r>
              <a:rPr lang="en-US" altLang="zh-CN" sz="3300" dirty="0">
                <a:solidFill>
                  <a:srgbClr val="FF0000"/>
                </a:solidFill>
                <a:latin typeface="仿宋_GB2312"/>
                <a:ea typeface="仿宋_GB2312"/>
                <a:cs typeface="+mn-cs"/>
              </a:rPr>
              <a:t>BETWEEN </a:t>
            </a:r>
            <a:r>
              <a:rPr lang="en-US" altLang="zh-CN" sz="3300" dirty="0">
                <a:solidFill>
                  <a:srgbClr val="FF0000"/>
                </a:solidFill>
                <a:latin typeface="Times New Roman" panose="02020603050405020304" pitchFamily="18" charset="0"/>
                <a:ea typeface="仿宋_GB2312"/>
                <a:cs typeface="+mn-cs"/>
              </a:rPr>
              <a:t>… </a:t>
            </a:r>
            <a:r>
              <a:rPr lang="en-US" altLang="zh-CN" sz="3300" dirty="0">
                <a:solidFill>
                  <a:srgbClr val="FF0000"/>
                </a:solidFill>
                <a:latin typeface="仿宋_GB2312"/>
                <a:ea typeface="仿宋_GB2312"/>
                <a:cs typeface="+mn-cs"/>
              </a:rPr>
              <a:t>AND </a:t>
            </a:r>
            <a:r>
              <a:rPr lang="en-US" altLang="zh-CN" sz="3300" dirty="0">
                <a:solidFill>
                  <a:srgbClr val="FF0000"/>
                </a:solidFill>
                <a:latin typeface="Times New Roman" panose="02020603050405020304" pitchFamily="18" charset="0"/>
                <a:ea typeface="仿宋_GB2312"/>
                <a:cs typeface="+mn-cs"/>
              </a:rPr>
              <a:t>…</a:t>
            </a:r>
            <a:endParaRPr lang="en-US" altLang="zh-CN" sz="3300" dirty="0">
              <a:solidFill>
                <a:srgbClr val="FF0000"/>
              </a:solidFill>
              <a:latin typeface="仿宋_GB2312"/>
              <a:ea typeface="仿宋_GB2312"/>
              <a:cs typeface="+mn-cs"/>
            </a:endParaRPr>
          </a:p>
          <a:p>
            <a:pPr eaLnBrk="1" hangingPunct="1"/>
            <a:r>
              <a:rPr lang="en-US" altLang="zh-CN" sz="3300" dirty="0">
                <a:solidFill>
                  <a:srgbClr val="FF0000"/>
                </a:solidFill>
                <a:latin typeface="仿宋_GB2312"/>
                <a:ea typeface="仿宋_GB2312"/>
                <a:cs typeface="+mn-cs"/>
              </a:rPr>
              <a:t>NOT BETWEEN </a:t>
            </a:r>
            <a:r>
              <a:rPr lang="en-US" altLang="zh-CN" sz="3300" dirty="0">
                <a:solidFill>
                  <a:srgbClr val="FF0000"/>
                </a:solidFill>
                <a:latin typeface="Times New Roman" panose="02020603050405020304" pitchFamily="18" charset="0"/>
                <a:ea typeface="仿宋_GB2312"/>
                <a:cs typeface="+mn-cs"/>
              </a:rPr>
              <a:t>… </a:t>
            </a:r>
            <a:r>
              <a:rPr lang="en-US" altLang="zh-CN" sz="3300" dirty="0">
                <a:solidFill>
                  <a:srgbClr val="FF0000"/>
                </a:solidFill>
                <a:latin typeface="仿宋_GB2312"/>
                <a:ea typeface="仿宋_GB2312"/>
                <a:cs typeface="+mn-cs"/>
              </a:rPr>
              <a:t>AND </a:t>
            </a:r>
            <a:r>
              <a:rPr lang="en-US" altLang="zh-CN" sz="3300" dirty="0">
                <a:solidFill>
                  <a:srgbClr val="FF0000"/>
                </a:solidFill>
                <a:latin typeface="Times New Roman" panose="02020603050405020304" pitchFamily="18" charset="0"/>
                <a:ea typeface="仿宋_GB2312"/>
                <a:cs typeface="+mn-cs"/>
              </a:rPr>
              <a:t>…</a:t>
            </a:r>
            <a:endParaRPr lang="en-US" altLang="zh-CN" sz="3300" dirty="0">
              <a:solidFill>
                <a:srgbClr val="FF0000"/>
              </a:solidFill>
              <a:latin typeface="仿宋_GB2312"/>
              <a:ea typeface="仿宋_GB2312"/>
              <a:cs typeface="+mn-cs"/>
            </a:endParaRPr>
          </a:p>
          <a:p>
            <a:pPr eaLnBrk="1" hangingPunct="1"/>
            <a:r>
              <a:rPr lang="zh-CN" altLang="en-US" sz="3300" dirty="0">
                <a:latin typeface="宋体" panose="02010600030101010101" pitchFamily="2" charset="-122"/>
                <a:ea typeface="+mn-ea"/>
                <a:cs typeface="+mn-cs"/>
              </a:rPr>
              <a:t>作用：查找属性值在或不在指定范围内的元组。</a:t>
            </a:r>
            <a:endParaRPr lang="zh-CN" altLang="en-US" sz="3300" dirty="0">
              <a:latin typeface="宋体" panose="02010600030101010101" pitchFamily="2" charset="-122"/>
              <a:ea typeface="+mn-ea"/>
              <a:cs typeface="+mn-cs"/>
            </a:endParaRPr>
          </a:p>
          <a:p>
            <a:pPr eaLnBrk="1" hangingPunct="1"/>
            <a:r>
              <a:rPr lang="zh-CN" altLang="en-US" sz="3300" dirty="0">
                <a:latin typeface="宋体" panose="02010600030101010101" pitchFamily="2" charset="-122"/>
                <a:ea typeface="+mn-ea"/>
                <a:cs typeface="+mn-cs"/>
              </a:rPr>
              <a:t>说明：</a:t>
            </a:r>
            <a:endParaRPr lang="zh-CN" altLang="en-US" sz="3300" dirty="0">
              <a:latin typeface="宋体" panose="02010600030101010101" pitchFamily="2" charset="-122"/>
              <a:ea typeface="+mn-ea"/>
              <a:cs typeface="+mn-cs"/>
            </a:endParaRPr>
          </a:p>
          <a:p>
            <a:pPr lvl="2" eaLnBrk="1" hangingPunct="1">
              <a:buFontTx/>
              <a:buNone/>
            </a:pPr>
            <a:r>
              <a:rPr lang="en-US" altLang="zh-CN" sz="2800" dirty="0">
                <a:latin typeface="Times New Roman" panose="02020603050405020304" pitchFamily="18" charset="0"/>
                <a:ea typeface="+mn-ea"/>
              </a:rPr>
              <a:t>BETWEEN</a:t>
            </a:r>
            <a:r>
              <a:rPr lang="zh-CN" altLang="en-US" sz="2800" dirty="0">
                <a:latin typeface="宋体" panose="02010600030101010101" pitchFamily="2" charset="-122"/>
                <a:ea typeface="+mn-ea"/>
              </a:rPr>
              <a:t>后是范围的下限（低值）</a:t>
            </a:r>
            <a:endParaRPr lang="zh-CN" altLang="en-US" sz="2800" dirty="0">
              <a:latin typeface="宋体" panose="02010600030101010101" pitchFamily="2" charset="-122"/>
              <a:ea typeface="+mn-ea"/>
            </a:endParaRPr>
          </a:p>
          <a:p>
            <a:pPr lvl="2" eaLnBrk="1" hangingPunct="1">
              <a:buFontTx/>
              <a:buNone/>
            </a:pPr>
            <a:r>
              <a:rPr lang="en-US" altLang="zh-CN" sz="2800" dirty="0">
                <a:latin typeface="Times New Roman" panose="02020603050405020304" pitchFamily="18" charset="0"/>
                <a:ea typeface="+mn-ea"/>
              </a:rPr>
              <a:t>AND</a:t>
            </a:r>
            <a:r>
              <a:rPr lang="zh-CN" altLang="en-US" sz="2800" dirty="0">
                <a:latin typeface="宋体" panose="02010600030101010101" pitchFamily="2" charset="-122"/>
                <a:ea typeface="+mn-ea"/>
              </a:rPr>
              <a:t>后是范围的上限（高值）</a:t>
            </a:r>
            <a:r>
              <a:rPr lang="zh-CN" altLang="en-US" sz="2000" dirty="0">
                <a:latin typeface="宋体" panose="02010600030101010101" pitchFamily="2" charset="-122"/>
                <a:ea typeface="+mn-ea"/>
              </a:rPr>
              <a:t> </a:t>
            </a:r>
            <a:endParaRPr lang="zh-CN" altLang="en-US" sz="2000" dirty="0">
              <a:latin typeface="宋体" panose="02010600030101010101" pitchFamily="2" charset="-122"/>
              <a:ea typeface="+mn-ea"/>
            </a:endParaRPr>
          </a:p>
          <a:p>
            <a:pPr eaLnBrk="1" hangingPunct="1"/>
            <a:endParaRPr lang="zh-CN" altLang="en-US" sz="2900" dirty="0">
              <a:latin typeface="宋体" panose="02010600030101010101" pitchFamily="2" charset="-122"/>
              <a:ea typeface="+mn-ea"/>
              <a:cs typeface="+mn-cs"/>
            </a:endParaRPr>
          </a:p>
        </p:txBody>
      </p:sp>
      <p:sp>
        <p:nvSpPr>
          <p:cNvPr id="3584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584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504836" name="Rectangle 4"/>
          <p:cNvSpPr/>
          <p:nvPr/>
        </p:nvSpPr>
        <p:spPr>
          <a:xfrm>
            <a:off x="468313" y="1341438"/>
            <a:ext cx="7989887" cy="1143000"/>
          </a:xfrm>
          <a:prstGeom prst="rect">
            <a:avLst/>
          </a:prstGeom>
          <a:noFill/>
          <a:ln w="9525">
            <a:noFill/>
          </a:ln>
        </p:spPr>
        <p:txBody>
          <a:bodyPr lIns="92075" tIns="46038" rIns="92075" bIns="46038" anchor="ctr"/>
          <a:p>
            <a:pPr eaLnBrk="1" hangingPunct="1"/>
            <a:r>
              <a:rPr lang="zh-CN" altLang="en-US" sz="3200" b="1" dirty="0">
                <a:latin typeface="仿宋_GB2312"/>
                <a:ea typeface="仿宋_GB2312"/>
              </a:rPr>
              <a:t>例</a:t>
            </a:r>
            <a:r>
              <a:rPr lang="en-US" altLang="zh-CN" sz="3200" b="1" dirty="0">
                <a:latin typeface="仿宋_GB2312"/>
                <a:ea typeface="仿宋_GB2312"/>
              </a:rPr>
              <a:t>10</a:t>
            </a:r>
            <a:r>
              <a:rPr lang="zh-CN" altLang="en-US" sz="3200" b="1" dirty="0">
                <a:latin typeface="仿宋_GB2312"/>
                <a:ea typeface="仿宋_GB2312"/>
              </a:rPr>
              <a:t>．查询年龄在</a:t>
            </a:r>
            <a:r>
              <a:rPr lang="en-US" altLang="zh-CN" sz="3200" b="1" dirty="0">
                <a:latin typeface="仿宋_GB2312"/>
                <a:ea typeface="仿宋_GB2312"/>
              </a:rPr>
              <a:t>20</a:t>
            </a:r>
            <a:r>
              <a:rPr lang="zh-CN" altLang="en-US" sz="3200" b="1" dirty="0">
                <a:latin typeface="仿宋_GB2312"/>
                <a:ea typeface="仿宋_GB2312"/>
              </a:rPr>
              <a:t>～</a:t>
            </a:r>
            <a:r>
              <a:rPr lang="en-US" altLang="zh-CN" sz="3200" b="1" dirty="0">
                <a:latin typeface="仿宋_GB2312"/>
                <a:ea typeface="仿宋_GB2312"/>
              </a:rPr>
              <a:t>23</a:t>
            </a:r>
            <a:r>
              <a:rPr lang="zh-CN" altLang="en-US" sz="3200" b="1" dirty="0">
                <a:latin typeface="仿宋_GB2312"/>
                <a:ea typeface="仿宋_GB2312"/>
              </a:rPr>
              <a:t>岁之间的学生的姓名、所在系和年龄。 </a:t>
            </a:r>
            <a:endParaRPr lang="zh-CN" altLang="en-US" sz="3200" b="1" dirty="0">
              <a:latin typeface="仿宋_GB2312"/>
              <a:ea typeface="仿宋_GB2312"/>
            </a:endParaRPr>
          </a:p>
        </p:txBody>
      </p:sp>
      <p:sp>
        <p:nvSpPr>
          <p:cNvPr id="504837" name="Rectangle 5"/>
          <p:cNvSpPr>
            <a:spLocks noGrp="1"/>
          </p:cNvSpPr>
          <p:nvPr>
            <p:ph idx="1"/>
          </p:nvPr>
        </p:nvSpPr>
        <p:spPr>
          <a:xfrm>
            <a:off x="468313" y="2492375"/>
            <a:ext cx="8280400" cy="1295400"/>
          </a:xfrm>
          <a:ln/>
        </p:spPr>
        <p:txBody>
          <a:bodyPr vert="horz" wrap="square" lIns="91440" tIns="45720" rIns="91440" bIns="45720" anchor="t"/>
          <a:p>
            <a:pPr eaLnBrk="1" hangingPunct="1">
              <a:buFontTx/>
              <a:buNone/>
            </a:pPr>
            <a:r>
              <a:rPr lang="en-US" altLang="zh-CN" sz="2900" dirty="0">
                <a:solidFill>
                  <a:srgbClr val="FF0000"/>
                </a:solidFill>
                <a:latin typeface="仿宋_GB2312"/>
                <a:ea typeface="仿宋_GB2312"/>
                <a:cs typeface="+mn-cs"/>
              </a:rPr>
              <a:t>SELECT Sname, Sdept, Sage  FROM Student </a:t>
            </a:r>
            <a:endParaRPr lang="en-US" altLang="zh-CN" sz="2900" dirty="0">
              <a:solidFill>
                <a:srgbClr val="FF0000"/>
              </a:solidFill>
              <a:latin typeface="仿宋_GB2312"/>
              <a:ea typeface="仿宋_GB2312"/>
              <a:cs typeface="+mn-cs"/>
            </a:endParaRPr>
          </a:p>
          <a:p>
            <a:pPr eaLnBrk="1" hangingPunct="1">
              <a:buFontTx/>
              <a:buNone/>
            </a:pPr>
            <a:r>
              <a:rPr lang="en-US" altLang="zh-CN" sz="2900" dirty="0">
                <a:solidFill>
                  <a:srgbClr val="FF0000"/>
                </a:solidFill>
                <a:latin typeface="仿宋_GB2312"/>
                <a:ea typeface="仿宋_GB2312"/>
                <a:cs typeface="+mn-cs"/>
              </a:rPr>
              <a:t>	 WHERE Sage </a:t>
            </a:r>
            <a:r>
              <a:rPr lang="en-US" altLang="zh-CN" sz="2900" dirty="0">
                <a:solidFill>
                  <a:srgbClr val="C00000"/>
                </a:solidFill>
                <a:latin typeface="仿宋_GB2312"/>
                <a:ea typeface="仿宋_GB2312"/>
                <a:cs typeface="+mn-cs"/>
              </a:rPr>
              <a:t>BETWEEN 20 AND 23 </a:t>
            </a:r>
            <a:endParaRPr lang="en-US" altLang="zh-CN" sz="2900" dirty="0">
              <a:solidFill>
                <a:srgbClr val="C00000"/>
              </a:solidFill>
              <a:latin typeface="仿宋_GB2312"/>
              <a:ea typeface="仿宋_GB2312"/>
              <a:cs typeface="+mn-cs"/>
            </a:endParaRPr>
          </a:p>
        </p:txBody>
      </p:sp>
      <p:sp>
        <p:nvSpPr>
          <p:cNvPr id="504838" name="Rectangle 6"/>
          <p:cNvSpPr/>
          <p:nvPr/>
        </p:nvSpPr>
        <p:spPr>
          <a:xfrm>
            <a:off x="395288" y="3789363"/>
            <a:ext cx="8534400" cy="1727200"/>
          </a:xfrm>
          <a:prstGeom prst="rect">
            <a:avLst/>
          </a:prstGeom>
          <a:noFill/>
          <a:ln w="9525">
            <a:noFill/>
          </a:ln>
        </p:spPr>
        <p:txBody>
          <a:bodyPr/>
          <a:p>
            <a:pPr marL="342900" indent="-342900" algn="just" eaLnBrk="1" hangingPunct="1">
              <a:spcBef>
                <a:spcPct val="20000"/>
              </a:spcBef>
            </a:pPr>
            <a:r>
              <a:rPr lang="zh-CN" altLang="en-US" sz="3200" b="1" dirty="0">
                <a:solidFill>
                  <a:srgbClr val="009900"/>
                </a:solidFill>
                <a:latin typeface="仿宋_GB2312"/>
                <a:ea typeface="仿宋_GB2312"/>
              </a:rPr>
              <a:t>等价于：</a:t>
            </a:r>
            <a:endParaRPr lang="zh-CN" altLang="en-US" sz="3200" b="1" dirty="0">
              <a:solidFill>
                <a:srgbClr val="009900"/>
              </a:solidFill>
              <a:latin typeface="仿宋_GB2312"/>
              <a:ea typeface="仿宋_GB2312"/>
            </a:endParaRPr>
          </a:p>
          <a:p>
            <a:pPr marL="342900" indent="-342900" algn="just" eaLnBrk="1" hangingPunct="1">
              <a:spcBef>
                <a:spcPct val="20000"/>
              </a:spcBef>
            </a:pPr>
            <a:r>
              <a:rPr lang="zh-CN" altLang="en-US" sz="3200" b="1" dirty="0">
                <a:latin typeface="仿宋_GB2312"/>
                <a:ea typeface="仿宋_GB2312"/>
              </a:rPr>
              <a:t>	</a:t>
            </a:r>
            <a:r>
              <a:rPr lang="en-US" altLang="zh-CN" sz="3200" b="1" dirty="0">
                <a:solidFill>
                  <a:srgbClr val="FF0000"/>
                </a:solidFill>
                <a:latin typeface="仿宋_GB2312"/>
                <a:ea typeface="仿宋_GB2312"/>
              </a:rPr>
              <a:t>SELECT Sname,Sdept,Sage FROM Student </a:t>
            </a:r>
            <a:endParaRPr lang="en-US" altLang="zh-CN" sz="3200" b="1" dirty="0">
              <a:solidFill>
                <a:srgbClr val="FF0000"/>
              </a:solidFill>
              <a:latin typeface="仿宋_GB2312"/>
              <a:ea typeface="仿宋_GB2312"/>
            </a:endParaRPr>
          </a:p>
          <a:p>
            <a:pPr marL="342900" indent="-342900" algn="just" eaLnBrk="1" hangingPunct="1">
              <a:spcBef>
                <a:spcPct val="20000"/>
              </a:spcBef>
            </a:pPr>
            <a:r>
              <a:rPr lang="en-US" altLang="zh-CN" sz="3200" b="1" dirty="0">
                <a:solidFill>
                  <a:srgbClr val="FF0000"/>
                </a:solidFill>
                <a:latin typeface="仿宋_GB2312"/>
                <a:ea typeface="仿宋_GB2312"/>
              </a:rPr>
              <a:t>	  WHERE </a:t>
            </a:r>
            <a:r>
              <a:rPr lang="en-US" altLang="zh-CN" sz="3200" b="1" dirty="0">
                <a:solidFill>
                  <a:srgbClr val="C00000"/>
                </a:solidFill>
                <a:latin typeface="仿宋_GB2312"/>
                <a:ea typeface="仿宋_GB2312"/>
              </a:rPr>
              <a:t>Sage &gt;=20 AND Sage&lt;=23 </a:t>
            </a:r>
            <a:endParaRPr lang="en-US" altLang="zh-CN" sz="3200" b="1" dirty="0">
              <a:solidFill>
                <a:srgbClr val="C00000"/>
              </a:solidFill>
              <a:latin typeface="仿宋_GB2312"/>
              <a:ea typeface="仿宋_GB2312"/>
            </a:endParaRPr>
          </a:p>
        </p:txBody>
      </p:sp>
      <p:sp>
        <p:nvSpPr>
          <p:cNvPr id="36870" name="日期占位符 5"/>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6871"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4836"/>
                                        </p:tgtEl>
                                        <p:attrNameLst>
                                          <p:attrName>style.visibility</p:attrName>
                                        </p:attrNameLst>
                                      </p:cBhvr>
                                      <p:to>
                                        <p:strVal val="visible"/>
                                      </p:to>
                                    </p:set>
                                    <p:animEffect transition="in" filter="dissolve">
                                      <p:cBhvr>
                                        <p:cTn id="7" dur="500"/>
                                        <p:tgtEl>
                                          <p:spTgt spid="5048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504837">
                                            <p:txEl>
                                              <p:charRg st="0" end="41"/>
                                            </p:txEl>
                                          </p:spTgt>
                                        </p:tgtEl>
                                        <p:attrNameLst>
                                          <p:attrName>style.visibility</p:attrName>
                                        </p:attrNameLst>
                                      </p:cBhvr>
                                      <p:to>
                                        <p:strVal val="visible"/>
                                      </p:to>
                                    </p:set>
                                    <p:animEffect transition="in" filter="wipe(up)">
                                      <p:cBhvr>
                                        <p:cTn id="12" dur="75"/>
                                        <p:tgtEl>
                                          <p:spTgt spid="504837">
                                            <p:txEl>
                                              <p:charRg st="0"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504837">
                                            <p:txEl>
                                              <p:charRg st="41" end="73"/>
                                            </p:txEl>
                                          </p:spTgt>
                                        </p:tgtEl>
                                        <p:attrNameLst>
                                          <p:attrName>style.visibility</p:attrName>
                                        </p:attrNameLst>
                                      </p:cBhvr>
                                      <p:to>
                                        <p:strVal val="visible"/>
                                      </p:to>
                                    </p:set>
                                    <p:animEffect transition="in" filter="wipe(up)">
                                      <p:cBhvr>
                                        <p:cTn id="17" dur="75"/>
                                        <p:tgtEl>
                                          <p:spTgt spid="504837">
                                            <p:txEl>
                                              <p:charRg st="41" end="7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504838"/>
                                        </p:tgtEl>
                                        <p:attrNameLst>
                                          <p:attrName>style.visibility</p:attrName>
                                        </p:attrNameLst>
                                      </p:cBhvr>
                                      <p:to>
                                        <p:strVal val="visible"/>
                                      </p:to>
                                    </p:set>
                                    <p:animEffect transition="in" filter="wipe(up)">
                                      <p:cBhvr>
                                        <p:cTn id="22" dur="75"/>
                                        <p:tgtEl>
                                          <p:spTgt spid="504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p:bldP spid="504837" grpId="0" build="p"/>
      <p:bldP spid="5048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505860" name="Rectangle 4"/>
          <p:cNvSpPr/>
          <p:nvPr/>
        </p:nvSpPr>
        <p:spPr>
          <a:xfrm>
            <a:off x="539750" y="1268413"/>
            <a:ext cx="7989888" cy="1143000"/>
          </a:xfrm>
          <a:prstGeom prst="rect">
            <a:avLst/>
          </a:prstGeom>
          <a:noFill/>
          <a:ln w="9525">
            <a:noFill/>
          </a:ln>
        </p:spPr>
        <p:txBody>
          <a:bodyPr lIns="92075" tIns="46038" rIns="92075" bIns="46038" anchor="ctr"/>
          <a:p>
            <a:pPr eaLnBrk="1" hangingPunct="1"/>
            <a:r>
              <a:rPr lang="zh-CN" altLang="en-US" sz="3200" b="1" dirty="0">
                <a:latin typeface="仿宋_GB2312"/>
                <a:ea typeface="仿宋_GB2312"/>
              </a:rPr>
              <a:t>例</a:t>
            </a:r>
            <a:r>
              <a:rPr lang="en-US" altLang="zh-CN" sz="3200" b="1" dirty="0">
                <a:latin typeface="仿宋_GB2312"/>
                <a:ea typeface="仿宋_GB2312"/>
              </a:rPr>
              <a:t>11</a:t>
            </a:r>
            <a:r>
              <a:rPr lang="zh-CN" altLang="en-US" sz="3200" b="1" dirty="0">
                <a:latin typeface="仿宋_GB2312"/>
                <a:ea typeface="仿宋_GB2312"/>
              </a:rPr>
              <a:t>．查询年龄不在</a:t>
            </a:r>
            <a:r>
              <a:rPr lang="en-US" altLang="zh-CN" sz="3200" b="1" dirty="0">
                <a:latin typeface="仿宋_GB2312"/>
                <a:ea typeface="仿宋_GB2312"/>
              </a:rPr>
              <a:t>20</a:t>
            </a:r>
            <a:r>
              <a:rPr lang="zh-CN" altLang="en-US" sz="3200" b="1" dirty="0">
                <a:latin typeface="仿宋_GB2312"/>
                <a:ea typeface="仿宋_GB2312"/>
              </a:rPr>
              <a:t>～</a:t>
            </a:r>
            <a:r>
              <a:rPr lang="en-US" altLang="zh-CN" sz="3200" b="1" dirty="0">
                <a:latin typeface="仿宋_GB2312"/>
                <a:ea typeface="仿宋_GB2312"/>
              </a:rPr>
              <a:t>23</a:t>
            </a:r>
            <a:r>
              <a:rPr lang="zh-CN" altLang="en-US" sz="3200" b="1" dirty="0">
                <a:latin typeface="仿宋_GB2312"/>
                <a:ea typeface="仿宋_GB2312"/>
              </a:rPr>
              <a:t>之间的学生姓名、所在系和年龄。 </a:t>
            </a:r>
            <a:endParaRPr lang="zh-CN" altLang="en-US" sz="3200" b="1" dirty="0">
              <a:latin typeface="仿宋_GB2312"/>
              <a:ea typeface="仿宋_GB2312"/>
            </a:endParaRPr>
          </a:p>
        </p:txBody>
      </p:sp>
      <p:sp>
        <p:nvSpPr>
          <p:cNvPr id="505861" name="Rectangle 5"/>
          <p:cNvSpPr>
            <a:spLocks noGrp="1"/>
          </p:cNvSpPr>
          <p:nvPr>
            <p:ph idx="1"/>
          </p:nvPr>
        </p:nvSpPr>
        <p:spPr>
          <a:xfrm>
            <a:off x="468313" y="2368550"/>
            <a:ext cx="8302625" cy="1131888"/>
          </a:xfrm>
          <a:ln/>
        </p:spPr>
        <p:txBody>
          <a:bodyPr vert="horz" wrap="square" lIns="91440" tIns="45720" rIns="91440" bIns="45720" anchor="t"/>
          <a:p>
            <a:pPr eaLnBrk="1" hangingPunct="1">
              <a:buFontTx/>
              <a:buNone/>
            </a:pPr>
            <a:r>
              <a:rPr lang="en-US" altLang="zh-CN" sz="2900" dirty="0">
                <a:solidFill>
                  <a:srgbClr val="FF0000"/>
                </a:solidFill>
                <a:latin typeface="仿宋_GB2312"/>
                <a:ea typeface="仿宋_GB2312"/>
                <a:cs typeface="+mn-cs"/>
              </a:rPr>
              <a:t>SELECT Sname, Sdept, Sage  FROM Student </a:t>
            </a:r>
            <a:endParaRPr lang="en-US" altLang="zh-CN" sz="2900" dirty="0">
              <a:solidFill>
                <a:srgbClr val="FF0000"/>
              </a:solidFill>
              <a:latin typeface="仿宋_GB2312"/>
              <a:ea typeface="仿宋_GB2312"/>
              <a:cs typeface="+mn-cs"/>
            </a:endParaRPr>
          </a:p>
          <a:p>
            <a:pPr eaLnBrk="1" hangingPunct="1">
              <a:buFontTx/>
              <a:buNone/>
            </a:pPr>
            <a:r>
              <a:rPr lang="en-US" altLang="zh-CN" sz="2900" dirty="0">
                <a:solidFill>
                  <a:srgbClr val="FF0000"/>
                </a:solidFill>
                <a:latin typeface="仿宋_GB2312"/>
                <a:ea typeface="仿宋_GB2312"/>
                <a:cs typeface="+mn-cs"/>
              </a:rPr>
              <a:t>  WHERE Sage </a:t>
            </a:r>
            <a:r>
              <a:rPr lang="en-US" altLang="zh-CN" sz="2900" dirty="0">
                <a:solidFill>
                  <a:srgbClr val="C00000"/>
                </a:solidFill>
                <a:latin typeface="仿宋_GB2312"/>
                <a:ea typeface="仿宋_GB2312"/>
                <a:cs typeface="+mn-cs"/>
              </a:rPr>
              <a:t>NOT BETWEEN 20 AND 23</a:t>
            </a:r>
            <a:endParaRPr lang="zh-CN" altLang="en-US" sz="2900" dirty="0">
              <a:solidFill>
                <a:srgbClr val="C00000"/>
              </a:solidFill>
              <a:latin typeface="仿宋_GB2312"/>
              <a:ea typeface="仿宋_GB2312"/>
              <a:cs typeface="+mn-cs"/>
            </a:endParaRPr>
          </a:p>
        </p:txBody>
      </p:sp>
      <p:sp>
        <p:nvSpPr>
          <p:cNvPr id="505862" name="Rectangle 6"/>
          <p:cNvSpPr/>
          <p:nvPr/>
        </p:nvSpPr>
        <p:spPr>
          <a:xfrm>
            <a:off x="323850" y="3573463"/>
            <a:ext cx="8520113" cy="1981200"/>
          </a:xfrm>
          <a:prstGeom prst="rect">
            <a:avLst/>
          </a:prstGeom>
          <a:noFill/>
          <a:ln w="9525">
            <a:noFill/>
          </a:ln>
        </p:spPr>
        <p:txBody>
          <a:bodyPr/>
          <a:p>
            <a:pPr marL="342900" indent="-342900" algn="just" eaLnBrk="1" hangingPunct="1">
              <a:spcBef>
                <a:spcPct val="20000"/>
              </a:spcBef>
            </a:pPr>
            <a:r>
              <a:rPr lang="zh-CN" altLang="en-US" sz="3200" b="1" dirty="0">
                <a:solidFill>
                  <a:srgbClr val="006600"/>
                </a:solidFill>
                <a:latin typeface="仿宋_GB2312"/>
                <a:ea typeface="仿宋_GB2312"/>
              </a:rPr>
              <a:t>等价于：</a:t>
            </a:r>
            <a:endParaRPr lang="zh-CN" altLang="en-US" sz="3200" b="1" dirty="0">
              <a:solidFill>
                <a:srgbClr val="006600"/>
              </a:solidFill>
              <a:latin typeface="仿宋_GB2312"/>
              <a:ea typeface="仿宋_GB2312"/>
            </a:endParaRPr>
          </a:p>
          <a:p>
            <a:pPr marL="342900" indent="-342900" algn="just" eaLnBrk="1" hangingPunct="1">
              <a:spcBef>
                <a:spcPct val="20000"/>
              </a:spcBef>
            </a:pPr>
            <a:r>
              <a:rPr lang="zh-CN" altLang="en-US" sz="3200" b="1" dirty="0">
                <a:latin typeface="仿宋_GB2312"/>
                <a:ea typeface="仿宋_GB2312"/>
              </a:rPr>
              <a:t>	</a:t>
            </a:r>
            <a:r>
              <a:rPr lang="en-US" altLang="zh-CN" sz="3200" b="1" dirty="0">
                <a:solidFill>
                  <a:srgbClr val="FF0000"/>
                </a:solidFill>
                <a:latin typeface="仿宋_GB2312"/>
                <a:ea typeface="仿宋_GB2312"/>
              </a:rPr>
              <a:t>SELECT Sname, Sdept, Sage  FROM Student </a:t>
            </a:r>
            <a:endParaRPr lang="en-US" altLang="zh-CN" sz="3200" b="1" dirty="0">
              <a:solidFill>
                <a:srgbClr val="FF0000"/>
              </a:solidFill>
              <a:latin typeface="仿宋_GB2312"/>
              <a:ea typeface="仿宋_GB2312"/>
            </a:endParaRPr>
          </a:p>
          <a:p>
            <a:pPr marL="342900" indent="-342900" eaLnBrk="1" hangingPunct="1">
              <a:spcBef>
                <a:spcPct val="20000"/>
              </a:spcBef>
            </a:pPr>
            <a:r>
              <a:rPr lang="en-US" altLang="zh-CN" sz="3200" b="1" dirty="0">
                <a:solidFill>
                  <a:srgbClr val="FF0000"/>
                </a:solidFill>
                <a:latin typeface="仿宋_GB2312"/>
                <a:ea typeface="仿宋_GB2312"/>
              </a:rPr>
              <a:t> 	  WHERE </a:t>
            </a:r>
            <a:r>
              <a:rPr lang="en-US" altLang="zh-CN" sz="3200" b="1" dirty="0">
                <a:solidFill>
                  <a:srgbClr val="C00000"/>
                </a:solidFill>
                <a:latin typeface="仿宋_GB2312"/>
                <a:ea typeface="仿宋_GB2312"/>
              </a:rPr>
              <a:t>Sage &lt;20 OR Sage&gt;23</a:t>
            </a:r>
            <a:endParaRPr lang="en-US" altLang="zh-CN" sz="3200" b="1" dirty="0">
              <a:solidFill>
                <a:srgbClr val="C00000"/>
              </a:solidFill>
              <a:latin typeface="仿宋_GB2312"/>
              <a:ea typeface="仿宋_GB2312"/>
            </a:endParaRPr>
          </a:p>
        </p:txBody>
      </p:sp>
      <p:sp>
        <p:nvSpPr>
          <p:cNvPr id="37894" name="日期占位符 5"/>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7895"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05860"/>
                                        </p:tgtEl>
                                        <p:attrNameLst>
                                          <p:attrName>style.visibility</p:attrName>
                                        </p:attrNameLst>
                                      </p:cBhvr>
                                      <p:to>
                                        <p:strVal val="visible"/>
                                      </p:to>
                                    </p:set>
                                    <p:animEffect transition="in" filter="checkerboard(across)">
                                      <p:cBhvr>
                                        <p:cTn id="7" dur="500"/>
                                        <p:tgtEl>
                                          <p:spTgt spid="5058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505861">
                                            <p:txEl>
                                              <p:charRg st="0" end="41"/>
                                            </p:txEl>
                                          </p:spTgt>
                                        </p:tgtEl>
                                        <p:attrNameLst>
                                          <p:attrName>style.visibility</p:attrName>
                                        </p:attrNameLst>
                                      </p:cBhvr>
                                      <p:to>
                                        <p:strVal val="visible"/>
                                      </p:to>
                                    </p:set>
                                    <p:animEffect transition="in" filter="wipe(up)">
                                      <p:cBhvr>
                                        <p:cTn id="12" dur="75"/>
                                        <p:tgtEl>
                                          <p:spTgt spid="505861">
                                            <p:txEl>
                                              <p:charRg st="0"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505861">
                                            <p:txEl>
                                              <p:charRg st="41" end="76"/>
                                            </p:txEl>
                                          </p:spTgt>
                                        </p:tgtEl>
                                        <p:attrNameLst>
                                          <p:attrName>style.visibility</p:attrName>
                                        </p:attrNameLst>
                                      </p:cBhvr>
                                      <p:to>
                                        <p:strVal val="visible"/>
                                      </p:to>
                                    </p:set>
                                    <p:animEffect transition="in" filter="wipe(up)">
                                      <p:cBhvr>
                                        <p:cTn id="17" dur="75"/>
                                        <p:tgtEl>
                                          <p:spTgt spid="505861">
                                            <p:txEl>
                                              <p:charRg st="41" end="7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505862"/>
                                        </p:tgtEl>
                                        <p:attrNameLst>
                                          <p:attrName>style.visibility</p:attrName>
                                        </p:attrNameLst>
                                      </p:cBhvr>
                                      <p:to>
                                        <p:strVal val="visible"/>
                                      </p:to>
                                    </p:set>
                                    <p:animEffect transition="in" filter="wipe(up)">
                                      <p:cBhvr>
                                        <p:cTn id="22" dur="75"/>
                                        <p:tgtEl>
                                          <p:spTgt spid="505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60" grpId="0"/>
      <p:bldP spid="505861" grpId="0" build="p"/>
      <p:bldP spid="50586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示例：日期比较</a:t>
            </a:r>
            <a:endParaRPr lang="zh-CN" altLang="en-US" dirty="0">
              <a:solidFill>
                <a:srgbClr val="0000FF"/>
              </a:solidFill>
              <a:latin typeface="楷体_GB2312"/>
              <a:ea typeface="楷体_GB2312"/>
              <a:cs typeface="+mj-cs"/>
            </a:endParaRPr>
          </a:p>
        </p:txBody>
      </p:sp>
      <p:sp>
        <p:nvSpPr>
          <p:cNvPr id="38915" name="内容占位符 2"/>
          <p:cNvSpPr>
            <a:spLocks noGrp="1"/>
          </p:cNvSpPr>
          <p:nvPr>
            <p:ph idx="1"/>
          </p:nvPr>
        </p:nvSpPr>
        <p:spPr>
          <a:xfrm>
            <a:off x="566738" y="1414463"/>
            <a:ext cx="8108950" cy="4678362"/>
          </a:xfrm>
          <a:ln/>
        </p:spPr>
        <p:txBody>
          <a:bodyPr vert="horz" wrap="square" lIns="91440" tIns="45720" rIns="91440" bIns="45720" anchor="t"/>
          <a:p>
            <a:pPr/>
            <a:r>
              <a:rPr lang="zh-CN" altLang="zh-CN" sz="3200" dirty="0">
                <a:latin typeface="仿宋_GB2312"/>
                <a:ea typeface="仿宋_GB2312"/>
                <a:cs typeface="+mn-cs"/>
              </a:rPr>
              <a:t>例</a:t>
            </a:r>
            <a:r>
              <a:rPr lang="en-US" altLang="zh-CN" sz="3200" dirty="0">
                <a:latin typeface="仿宋_GB2312"/>
                <a:ea typeface="仿宋_GB2312"/>
                <a:cs typeface="+mn-cs"/>
              </a:rPr>
              <a:t>12.</a:t>
            </a:r>
            <a:r>
              <a:rPr lang="zh-CN" altLang="zh-CN" sz="3200" dirty="0">
                <a:latin typeface="仿宋_GB2312"/>
                <a:ea typeface="仿宋_GB2312"/>
                <a:cs typeface="+mn-cs"/>
              </a:rPr>
              <a:t> 设有图书表（</a:t>
            </a:r>
            <a:r>
              <a:rPr lang="en-US" altLang="zh-CN" sz="3200" dirty="0">
                <a:latin typeface="仿宋_GB2312"/>
                <a:ea typeface="仿宋_GB2312"/>
                <a:cs typeface="+mn-cs"/>
              </a:rPr>
              <a:t>titles</a:t>
            </a:r>
            <a:r>
              <a:rPr lang="zh-CN" altLang="zh-CN" sz="3200" dirty="0">
                <a:latin typeface="仿宋_GB2312"/>
                <a:ea typeface="仿宋_GB2312"/>
                <a:cs typeface="+mn-cs"/>
              </a:rPr>
              <a:t>），其中包含书号（</a:t>
            </a:r>
            <a:r>
              <a:rPr lang="en-US" altLang="zh-CN" sz="3200" dirty="0">
                <a:latin typeface="仿宋_GB2312"/>
                <a:ea typeface="仿宋_GB2312"/>
                <a:cs typeface="+mn-cs"/>
              </a:rPr>
              <a:t>title_id</a:t>
            </a:r>
            <a:r>
              <a:rPr lang="zh-CN" altLang="zh-CN" sz="3200" dirty="0">
                <a:latin typeface="仿宋_GB2312"/>
                <a:ea typeface="仿宋_GB2312"/>
                <a:cs typeface="+mn-cs"/>
              </a:rPr>
              <a:t>）、类型（</a:t>
            </a:r>
            <a:r>
              <a:rPr lang="en-US" altLang="zh-CN" sz="3200" dirty="0">
                <a:latin typeface="仿宋_GB2312"/>
                <a:ea typeface="仿宋_GB2312"/>
                <a:cs typeface="+mn-cs"/>
              </a:rPr>
              <a:t>type</a:t>
            </a:r>
            <a:r>
              <a:rPr lang="zh-CN" altLang="zh-CN" sz="3200" dirty="0">
                <a:latin typeface="仿宋_GB2312"/>
                <a:ea typeface="仿宋_GB2312"/>
                <a:cs typeface="+mn-cs"/>
              </a:rPr>
              <a:t>）、价格（</a:t>
            </a:r>
            <a:r>
              <a:rPr lang="en-US" altLang="zh-CN" sz="3200" dirty="0">
                <a:latin typeface="仿宋_GB2312"/>
                <a:ea typeface="仿宋_GB2312"/>
                <a:cs typeface="+mn-cs"/>
              </a:rPr>
              <a:t>price</a:t>
            </a:r>
            <a:r>
              <a:rPr lang="zh-CN" altLang="zh-CN" sz="3200" dirty="0">
                <a:latin typeface="仿宋_GB2312"/>
                <a:ea typeface="仿宋_GB2312"/>
                <a:cs typeface="+mn-cs"/>
              </a:rPr>
              <a:t>）和出版日期（</a:t>
            </a:r>
            <a:r>
              <a:rPr lang="en-US" altLang="zh-CN" sz="3200" dirty="0">
                <a:latin typeface="仿宋_GB2312"/>
                <a:ea typeface="仿宋_GB2312"/>
                <a:cs typeface="+mn-cs"/>
              </a:rPr>
              <a:t>pubdate</a:t>
            </a:r>
            <a:r>
              <a:rPr lang="zh-CN" altLang="zh-CN" sz="3200" dirty="0">
                <a:latin typeface="仿宋_GB2312"/>
                <a:ea typeface="仿宋_GB2312"/>
                <a:cs typeface="+mn-cs"/>
              </a:rPr>
              <a:t>）列，查询</a:t>
            </a:r>
            <a:r>
              <a:rPr lang="en-US" altLang="zh-CN" sz="3200" dirty="0">
                <a:latin typeface="仿宋_GB2312"/>
                <a:ea typeface="仿宋_GB2312"/>
                <a:cs typeface="+mn-cs"/>
              </a:rPr>
              <a:t>2014</a:t>
            </a:r>
            <a:r>
              <a:rPr lang="zh-CN" altLang="zh-CN" sz="3200" dirty="0">
                <a:latin typeface="仿宋_GB2312"/>
                <a:ea typeface="仿宋_GB2312"/>
                <a:cs typeface="+mn-cs"/>
              </a:rPr>
              <a:t>年上半年出版的图书</a:t>
            </a:r>
            <a:r>
              <a:rPr lang="zh-CN" altLang="en-US" sz="3200" dirty="0">
                <a:latin typeface="仿宋_GB2312"/>
                <a:ea typeface="仿宋_GB2312"/>
                <a:cs typeface="+mn-cs"/>
              </a:rPr>
              <a:t>详细</a:t>
            </a:r>
            <a:r>
              <a:rPr lang="zh-CN" altLang="zh-CN" sz="3200" dirty="0">
                <a:latin typeface="仿宋_GB2312"/>
                <a:ea typeface="仿宋_GB2312"/>
                <a:cs typeface="+mn-cs"/>
              </a:rPr>
              <a:t>信息：</a:t>
            </a:r>
            <a:endParaRPr lang="zh-CN" altLang="zh-CN" sz="3200" dirty="0">
              <a:latin typeface="仿宋_GB2312"/>
              <a:ea typeface="仿宋_GB2312"/>
              <a:cs typeface="+mn-cs"/>
            </a:endParaRPr>
          </a:p>
          <a:p>
            <a:pPr lvl="1">
              <a:buNone/>
            </a:pPr>
            <a:r>
              <a:rPr lang="en-US" altLang="zh-CN" sz="2800" dirty="0">
                <a:solidFill>
                  <a:srgbClr val="FF0000"/>
                </a:solidFill>
                <a:latin typeface="仿宋_GB2312"/>
                <a:ea typeface="仿宋_GB2312"/>
              </a:rPr>
              <a:t>SELECT title_id, type, price, pubdate </a:t>
            </a:r>
            <a:endParaRPr lang="en-US" altLang="zh-CN" sz="2800" dirty="0">
              <a:solidFill>
                <a:srgbClr val="FF0000"/>
              </a:solidFill>
              <a:latin typeface="仿宋_GB2312"/>
              <a:ea typeface="仿宋_GB2312"/>
            </a:endParaRPr>
          </a:p>
          <a:p>
            <a:pPr lvl="1">
              <a:buNone/>
            </a:pPr>
            <a:r>
              <a:rPr lang="en-US" altLang="zh-CN" sz="2800" dirty="0">
                <a:solidFill>
                  <a:srgbClr val="FF0000"/>
                </a:solidFill>
                <a:latin typeface="仿宋_GB2312"/>
                <a:ea typeface="仿宋_GB2312"/>
              </a:rPr>
              <a:t>  FROM titles </a:t>
            </a:r>
            <a:endParaRPr lang="zh-CN" altLang="zh-CN" sz="2800" dirty="0">
              <a:solidFill>
                <a:srgbClr val="FF0000"/>
              </a:solidFill>
              <a:latin typeface="仿宋_GB2312"/>
              <a:ea typeface="仿宋_GB2312"/>
            </a:endParaRPr>
          </a:p>
          <a:p>
            <a:pPr lvl="1">
              <a:buNone/>
            </a:pPr>
            <a:r>
              <a:rPr lang="en-US" altLang="zh-CN" sz="2800" dirty="0">
                <a:solidFill>
                  <a:srgbClr val="FF0000"/>
                </a:solidFill>
                <a:latin typeface="仿宋_GB2312"/>
                <a:ea typeface="仿宋_GB2312"/>
              </a:rPr>
              <a:t>  WHERE pubdate BETWEEN ‘2014/1/1' AND ‘2014/6/30'</a:t>
            </a:r>
            <a:endParaRPr lang="zh-CN" altLang="en-US" sz="2800" dirty="0">
              <a:solidFill>
                <a:srgbClr val="FF0000"/>
              </a:solidFill>
              <a:latin typeface="仿宋_GB2312"/>
              <a:ea typeface="仿宋_GB2312"/>
            </a:endParaRPr>
          </a:p>
        </p:txBody>
      </p:sp>
      <p:sp>
        <p:nvSpPr>
          <p:cNvPr id="3891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891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a:t>
            </a:r>
            <a:r>
              <a:rPr lang="en-US" altLang="zh-CN" dirty="0">
                <a:solidFill>
                  <a:srgbClr val="0000FF"/>
                </a:solidFill>
                <a:latin typeface="楷体_GB2312"/>
                <a:ea typeface="楷体_GB2312"/>
                <a:cs typeface="+mj-cs"/>
              </a:rPr>
              <a:t>3</a:t>
            </a:r>
            <a:r>
              <a:rPr lang="zh-CN" altLang="en-US" dirty="0">
                <a:solidFill>
                  <a:srgbClr val="0000FF"/>
                </a:solidFill>
                <a:latin typeface="楷体_GB2312"/>
                <a:ea typeface="楷体_GB2312"/>
                <a:cs typeface="+mj-cs"/>
              </a:rPr>
              <a:t>）确定集合（</a:t>
            </a:r>
            <a:r>
              <a:rPr lang="en-US" altLang="zh-CN" dirty="0">
                <a:solidFill>
                  <a:srgbClr val="0000FF"/>
                </a:solidFill>
                <a:latin typeface="楷体_GB2312"/>
                <a:ea typeface="楷体_GB2312"/>
                <a:cs typeface="+mj-cs"/>
              </a:rPr>
              <a:t>IN</a:t>
            </a:r>
            <a:r>
              <a:rPr lang="zh-CN" altLang="en-US" dirty="0">
                <a:solidFill>
                  <a:srgbClr val="0000FF"/>
                </a:solidFill>
                <a:latin typeface="楷体_GB2312"/>
                <a:ea typeface="楷体_GB2312"/>
                <a:cs typeface="+mj-cs"/>
              </a:rPr>
              <a:t>）</a:t>
            </a:r>
            <a:endParaRPr lang="zh-CN" altLang="en-US" dirty="0">
              <a:solidFill>
                <a:srgbClr val="0000FF"/>
              </a:solidFill>
              <a:latin typeface="楷体_GB2312"/>
              <a:ea typeface="楷体_GB2312"/>
              <a:cs typeface="+mj-cs"/>
            </a:endParaRPr>
          </a:p>
        </p:txBody>
      </p:sp>
      <p:sp>
        <p:nvSpPr>
          <p:cNvPr id="39939" name="Rectangle 3"/>
          <p:cNvSpPr>
            <a:spLocks noGrp="1"/>
          </p:cNvSpPr>
          <p:nvPr>
            <p:ph idx="1"/>
          </p:nvPr>
        </p:nvSpPr>
        <p:spPr>
          <a:xfrm>
            <a:off x="468313" y="1484313"/>
            <a:ext cx="8370887" cy="4608512"/>
          </a:xfrm>
          <a:ln/>
        </p:spPr>
        <p:txBody>
          <a:bodyPr vert="horz" wrap="square" lIns="91440" tIns="45720" rIns="91440" bIns="45720" anchor="t"/>
          <a:p>
            <a:pPr eaLnBrk="1" hangingPunct="1"/>
            <a:r>
              <a:rPr lang="zh-CN" altLang="en-US" sz="4100" dirty="0">
                <a:solidFill>
                  <a:srgbClr val="FF0000"/>
                </a:solidFill>
                <a:latin typeface="宋体" panose="02010600030101010101" pitchFamily="2" charset="-122"/>
                <a:ea typeface="+mn-ea"/>
                <a:cs typeface="+mn-cs"/>
              </a:rPr>
              <a:t>作用</a:t>
            </a:r>
            <a:r>
              <a:rPr lang="zh-CN" altLang="en-US" sz="4100" dirty="0">
                <a:latin typeface="宋体" panose="02010600030101010101" pitchFamily="2" charset="-122"/>
                <a:ea typeface="+mn-ea"/>
                <a:cs typeface="+mn-cs"/>
              </a:rPr>
              <a:t>：用来查找属性值属于指定集合的元组。</a:t>
            </a:r>
            <a:r>
              <a:rPr lang="en-US" altLang="zh-CN" sz="4100" dirty="0">
                <a:latin typeface="宋体" panose="02010600030101010101" pitchFamily="2" charset="-122"/>
                <a:ea typeface="+mn-ea"/>
                <a:cs typeface="+mn-cs"/>
              </a:rPr>
              <a:t> </a:t>
            </a:r>
            <a:endParaRPr lang="en-US" altLang="zh-CN" sz="4100" dirty="0">
              <a:latin typeface="宋体" panose="02010600030101010101" pitchFamily="2" charset="-122"/>
              <a:ea typeface="+mn-ea"/>
              <a:cs typeface="+mn-cs"/>
            </a:endParaRPr>
          </a:p>
          <a:p>
            <a:pPr eaLnBrk="1" hangingPunct="1"/>
            <a:r>
              <a:rPr lang="zh-CN" altLang="en-US" sz="3300" dirty="0">
                <a:latin typeface="宋体" panose="02010600030101010101" pitchFamily="2" charset="-122"/>
                <a:ea typeface="+mn-ea"/>
                <a:cs typeface="+mn-cs"/>
              </a:rPr>
              <a:t>格式：</a:t>
            </a:r>
            <a:endParaRPr lang="zh-CN" altLang="en-US" sz="3300" dirty="0">
              <a:latin typeface="宋体" panose="02010600030101010101" pitchFamily="2" charset="-122"/>
              <a:ea typeface="+mn-ea"/>
              <a:cs typeface="+mn-cs"/>
            </a:endParaRPr>
          </a:p>
          <a:p>
            <a:pPr eaLnBrk="1" hangingPunct="1">
              <a:buFontTx/>
              <a:buNone/>
            </a:pPr>
            <a:r>
              <a:rPr lang="zh-CN" altLang="en-US" sz="3300" dirty="0">
                <a:latin typeface="Times New Roman" panose="02020603050405020304" pitchFamily="18" charset="0"/>
                <a:ea typeface="+mn-ea"/>
                <a:cs typeface="+mn-cs"/>
              </a:rPr>
              <a:t>    </a:t>
            </a:r>
            <a:r>
              <a:rPr lang="zh-CN" altLang="en-US" sz="3700" dirty="0">
                <a:solidFill>
                  <a:srgbClr val="FF0000"/>
                </a:solidFill>
                <a:latin typeface="Times New Roman" panose="02020603050405020304" pitchFamily="18" charset="0"/>
                <a:ea typeface="+mn-ea"/>
                <a:cs typeface="+mn-cs"/>
              </a:rPr>
              <a:t>列名 </a:t>
            </a:r>
            <a:r>
              <a:rPr lang="en-US" altLang="zh-CN" sz="3700" dirty="0">
                <a:solidFill>
                  <a:srgbClr val="FF0000"/>
                </a:solidFill>
                <a:latin typeface="Times New Roman" panose="02020603050405020304" pitchFamily="18" charset="0"/>
                <a:ea typeface="+mn-ea"/>
                <a:cs typeface="+mn-cs"/>
              </a:rPr>
              <a:t> </a:t>
            </a:r>
            <a:r>
              <a:rPr lang="zh-CN" altLang="en-US" sz="3700" dirty="0">
                <a:solidFill>
                  <a:srgbClr val="FF0000"/>
                </a:solidFill>
                <a:latin typeface="Times New Roman" panose="02020603050405020304" pitchFamily="18" charset="0"/>
                <a:ea typeface="+mn-ea"/>
                <a:cs typeface="+mn-cs"/>
              </a:rPr>
              <a:t> </a:t>
            </a:r>
            <a:r>
              <a:rPr lang="en-US" altLang="zh-CN" sz="3700" dirty="0">
                <a:solidFill>
                  <a:srgbClr val="FF0000"/>
                </a:solidFill>
                <a:latin typeface="Times New Roman" panose="02020603050405020304" pitchFamily="18" charset="0"/>
                <a:ea typeface="+mn-ea"/>
                <a:cs typeface="+mn-cs"/>
              </a:rPr>
              <a:t>[NOT] IN (</a:t>
            </a:r>
            <a:r>
              <a:rPr lang="zh-CN" altLang="en-US" sz="3700" dirty="0">
                <a:solidFill>
                  <a:srgbClr val="FF0000"/>
                </a:solidFill>
                <a:latin typeface="Times New Roman" panose="02020603050405020304" pitchFamily="18" charset="0"/>
                <a:ea typeface="+mn-ea"/>
                <a:cs typeface="+mn-cs"/>
              </a:rPr>
              <a:t>常量</a:t>
            </a:r>
            <a:r>
              <a:rPr lang="en-US" altLang="zh-CN" sz="3700" dirty="0">
                <a:solidFill>
                  <a:srgbClr val="FF0000"/>
                </a:solidFill>
                <a:latin typeface="Times New Roman" panose="02020603050405020304" pitchFamily="18" charset="0"/>
                <a:ea typeface="+mn-ea"/>
                <a:cs typeface="+mn-cs"/>
              </a:rPr>
              <a:t>1, </a:t>
            </a:r>
            <a:r>
              <a:rPr lang="zh-CN" altLang="en-US" sz="3700" dirty="0">
                <a:solidFill>
                  <a:srgbClr val="FF0000"/>
                </a:solidFill>
                <a:latin typeface="Times New Roman" panose="02020603050405020304" pitchFamily="18" charset="0"/>
                <a:ea typeface="+mn-ea"/>
                <a:cs typeface="+mn-cs"/>
              </a:rPr>
              <a:t>常量</a:t>
            </a:r>
            <a:r>
              <a:rPr lang="en-US" altLang="zh-CN" sz="3700" dirty="0">
                <a:solidFill>
                  <a:srgbClr val="FF0000"/>
                </a:solidFill>
                <a:latin typeface="Times New Roman" panose="02020603050405020304" pitchFamily="18" charset="0"/>
                <a:ea typeface="+mn-ea"/>
                <a:cs typeface="+mn-cs"/>
              </a:rPr>
              <a:t>2, …)</a:t>
            </a:r>
            <a:endParaRPr lang="en-US" altLang="zh-CN" sz="3700" dirty="0">
              <a:solidFill>
                <a:srgbClr val="FF0000"/>
              </a:solidFill>
              <a:latin typeface="Times New Roman" panose="02020603050405020304" pitchFamily="18" charset="0"/>
              <a:ea typeface="+mn-ea"/>
              <a:cs typeface="+mn-cs"/>
            </a:endParaRPr>
          </a:p>
        </p:txBody>
      </p:sp>
      <p:sp>
        <p:nvSpPr>
          <p:cNvPr id="3994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994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507908" name="Rectangle 4"/>
          <p:cNvSpPr/>
          <p:nvPr/>
        </p:nvSpPr>
        <p:spPr>
          <a:xfrm>
            <a:off x="468313" y="2276475"/>
            <a:ext cx="8529637" cy="1439863"/>
          </a:xfrm>
          <a:prstGeom prst="rect">
            <a:avLst/>
          </a:prstGeom>
          <a:noFill/>
          <a:ln w="9525">
            <a:noFill/>
          </a:ln>
        </p:spPr>
        <p:txBody>
          <a:bodyPr lIns="92075" tIns="46038" rIns="92075" bIns="46038" anchor="ctr"/>
          <a:p>
            <a:pPr eaLnBrk="1" hangingPunct="1"/>
            <a:r>
              <a:rPr lang="en-US" altLang="zh-CN" sz="2800" b="1" dirty="0">
                <a:solidFill>
                  <a:srgbClr val="005800"/>
                </a:solidFill>
                <a:latin typeface="仿宋_GB2312"/>
                <a:ea typeface="仿宋_GB2312"/>
              </a:rPr>
              <a:t>SELECT Sname, Ssex  FROM Student </a:t>
            </a:r>
            <a:endParaRPr lang="en-US" altLang="zh-CN" sz="2800" b="1" dirty="0">
              <a:solidFill>
                <a:srgbClr val="005800"/>
              </a:solidFill>
              <a:latin typeface="仿宋_GB2312"/>
              <a:ea typeface="仿宋_GB2312"/>
            </a:endParaRPr>
          </a:p>
          <a:p>
            <a:pPr eaLnBrk="1" hangingPunct="1"/>
            <a:r>
              <a:rPr lang="en-US" altLang="zh-CN" sz="2800" b="1" dirty="0">
                <a:solidFill>
                  <a:srgbClr val="005800"/>
                </a:solidFill>
                <a:latin typeface="仿宋_GB2312"/>
                <a:ea typeface="仿宋_GB2312"/>
              </a:rPr>
              <a:t>  WHERE Sdept </a:t>
            </a:r>
            <a:r>
              <a:rPr lang="en-US" altLang="zh-CN" sz="2800" b="1" dirty="0">
                <a:solidFill>
                  <a:srgbClr val="C00000"/>
                </a:solidFill>
                <a:latin typeface="仿宋_GB2312"/>
                <a:ea typeface="仿宋_GB2312"/>
              </a:rPr>
              <a:t>IN</a:t>
            </a:r>
            <a:r>
              <a:rPr lang="zh-CN" altLang="en-US" sz="2800" b="1" dirty="0">
                <a:solidFill>
                  <a:srgbClr val="005800"/>
                </a:solidFill>
                <a:latin typeface="仿宋_GB2312"/>
                <a:ea typeface="仿宋_GB2312"/>
              </a:rPr>
              <a:t>（</a:t>
            </a:r>
            <a:r>
              <a:rPr lang="en-US" altLang="zh-CN" sz="2800" b="1" dirty="0">
                <a:solidFill>
                  <a:srgbClr val="005800"/>
                </a:solidFill>
                <a:latin typeface="仿宋_GB2312"/>
                <a:ea typeface="仿宋_GB2312"/>
              </a:rPr>
              <a:t> '</a:t>
            </a:r>
            <a:r>
              <a:rPr lang="zh-CN" altLang="zh-CN" sz="2800" b="1" dirty="0">
                <a:solidFill>
                  <a:srgbClr val="005800"/>
                </a:solidFill>
                <a:latin typeface="仿宋_GB2312"/>
                <a:ea typeface="仿宋_GB2312"/>
              </a:rPr>
              <a:t>信息管理系</a:t>
            </a:r>
            <a:r>
              <a:rPr lang="en-US" altLang="zh-CN" sz="2800" b="1" dirty="0">
                <a:solidFill>
                  <a:srgbClr val="005800"/>
                </a:solidFill>
                <a:latin typeface="仿宋_GB2312"/>
                <a:ea typeface="仿宋_GB2312"/>
              </a:rPr>
              <a:t>', '</a:t>
            </a:r>
            <a:r>
              <a:rPr lang="zh-CN" altLang="zh-CN" sz="2800" b="1" dirty="0">
                <a:solidFill>
                  <a:srgbClr val="005800"/>
                </a:solidFill>
                <a:latin typeface="仿宋_GB2312"/>
                <a:ea typeface="仿宋_GB2312"/>
              </a:rPr>
              <a:t>通信工程系</a:t>
            </a:r>
            <a:r>
              <a:rPr lang="en-US" altLang="zh-CN" sz="2800" b="1" dirty="0">
                <a:solidFill>
                  <a:srgbClr val="005800"/>
                </a:solidFill>
                <a:latin typeface="仿宋_GB2312"/>
                <a:ea typeface="仿宋_GB2312"/>
              </a:rPr>
              <a:t>',  </a:t>
            </a:r>
            <a:endParaRPr lang="en-US" altLang="zh-CN" sz="2800" b="1" dirty="0">
              <a:solidFill>
                <a:srgbClr val="005800"/>
              </a:solidFill>
              <a:latin typeface="仿宋_GB2312"/>
              <a:ea typeface="仿宋_GB2312"/>
            </a:endParaRPr>
          </a:p>
          <a:p>
            <a:pPr eaLnBrk="1" hangingPunct="1"/>
            <a:r>
              <a:rPr lang="en-US" altLang="zh-CN" sz="2800" b="1" dirty="0">
                <a:solidFill>
                  <a:srgbClr val="005800"/>
                </a:solidFill>
                <a:latin typeface="仿宋_GB2312"/>
                <a:ea typeface="仿宋_GB2312"/>
              </a:rPr>
              <a:t>  '</a:t>
            </a:r>
            <a:r>
              <a:rPr lang="zh-CN" altLang="zh-CN" sz="2800" b="1" dirty="0">
                <a:solidFill>
                  <a:srgbClr val="005800"/>
                </a:solidFill>
                <a:latin typeface="仿宋_GB2312"/>
                <a:ea typeface="仿宋_GB2312"/>
              </a:rPr>
              <a:t>计算机系</a:t>
            </a:r>
            <a:r>
              <a:rPr lang="en-US" altLang="zh-CN" sz="2800" b="1" dirty="0">
                <a:solidFill>
                  <a:srgbClr val="005800"/>
                </a:solidFill>
                <a:latin typeface="仿宋_GB2312"/>
                <a:ea typeface="仿宋_GB2312"/>
              </a:rPr>
              <a:t>'</a:t>
            </a:r>
            <a:r>
              <a:rPr lang="zh-CN" altLang="en-US" sz="2800" b="1" dirty="0">
                <a:solidFill>
                  <a:srgbClr val="005800"/>
                </a:solidFill>
                <a:latin typeface="仿宋_GB2312"/>
                <a:ea typeface="仿宋_GB2312"/>
              </a:rPr>
              <a:t>） </a:t>
            </a:r>
            <a:endParaRPr lang="zh-CN" altLang="en-US" sz="2800" b="1" dirty="0">
              <a:solidFill>
                <a:srgbClr val="005800"/>
              </a:solidFill>
              <a:latin typeface="仿宋_GB2312"/>
              <a:ea typeface="仿宋_GB2312"/>
            </a:endParaRPr>
          </a:p>
        </p:txBody>
      </p:sp>
      <p:sp>
        <p:nvSpPr>
          <p:cNvPr id="40964" name="Rectangle 5"/>
          <p:cNvSpPr>
            <a:spLocks noGrp="1"/>
          </p:cNvSpPr>
          <p:nvPr>
            <p:ph idx="1"/>
          </p:nvPr>
        </p:nvSpPr>
        <p:spPr>
          <a:xfrm>
            <a:off x="611188" y="1268413"/>
            <a:ext cx="7918450" cy="1081087"/>
          </a:xfrm>
          <a:ln/>
        </p:spPr>
        <p:txBody>
          <a:bodyPr vert="horz" wrap="square" lIns="91440" tIns="45720" rIns="91440" bIns="45720" anchor="t"/>
          <a:p>
            <a:pPr eaLnBrk="1" hangingPunct="1">
              <a:lnSpc>
                <a:spcPct val="100000"/>
              </a:lnSpc>
              <a:spcBef>
                <a:spcPct val="0"/>
              </a:spcBef>
              <a:buFontTx/>
              <a:buNone/>
            </a:pPr>
            <a:r>
              <a:rPr lang="zh-CN" altLang="en-US" sz="3200" dirty="0">
                <a:latin typeface="仿宋_GB2312"/>
                <a:ea typeface="仿宋_GB2312"/>
                <a:cs typeface="+mn-cs"/>
              </a:rPr>
              <a:t>例</a:t>
            </a:r>
            <a:r>
              <a:rPr lang="en-US" altLang="zh-CN" sz="3200" dirty="0">
                <a:latin typeface="仿宋_GB2312"/>
                <a:ea typeface="仿宋_GB2312"/>
                <a:cs typeface="+mn-cs"/>
              </a:rPr>
              <a:t>13</a:t>
            </a:r>
            <a:r>
              <a:rPr lang="zh-CN" altLang="en-US" sz="3200" dirty="0">
                <a:latin typeface="仿宋_GB2312"/>
                <a:ea typeface="仿宋_GB2312"/>
                <a:cs typeface="+mn-cs"/>
              </a:rPr>
              <a:t>．查询信息管理系、通信工程系和计算机系学生的姓名和性别。</a:t>
            </a:r>
            <a:endParaRPr lang="zh-CN" altLang="en-US" sz="3200" dirty="0">
              <a:solidFill>
                <a:srgbClr val="FF0000"/>
              </a:solidFill>
              <a:latin typeface="仿宋_GB2312"/>
              <a:ea typeface="仿宋_GB2312"/>
              <a:cs typeface="+mn-cs"/>
            </a:endParaRPr>
          </a:p>
        </p:txBody>
      </p:sp>
      <p:sp>
        <p:nvSpPr>
          <p:cNvPr id="507910" name="Rectangle 6"/>
          <p:cNvSpPr/>
          <p:nvPr/>
        </p:nvSpPr>
        <p:spPr>
          <a:xfrm>
            <a:off x="611188" y="3716338"/>
            <a:ext cx="7848600" cy="2376487"/>
          </a:xfrm>
          <a:prstGeom prst="rect">
            <a:avLst/>
          </a:prstGeom>
          <a:noFill/>
          <a:ln w="9525">
            <a:noFill/>
          </a:ln>
        </p:spPr>
        <p:txBody>
          <a:bodyPr/>
          <a:p>
            <a:pPr marL="342900" indent="-342900" algn="just" eaLnBrk="1" hangingPunct="1"/>
            <a:r>
              <a:rPr lang="zh-CN" altLang="en-US" sz="2800" b="1" dirty="0">
                <a:solidFill>
                  <a:srgbClr val="FF0000"/>
                </a:solidFill>
                <a:latin typeface="仿宋_GB2312"/>
                <a:ea typeface="仿宋_GB2312"/>
              </a:rPr>
              <a:t>等价于：</a:t>
            </a:r>
            <a:endParaRPr lang="zh-CN" altLang="en-US" sz="2800" b="1" dirty="0">
              <a:solidFill>
                <a:srgbClr val="FF0000"/>
              </a:solidFill>
              <a:latin typeface="仿宋_GB2312"/>
              <a:ea typeface="仿宋_GB2312"/>
            </a:endParaRPr>
          </a:p>
          <a:p>
            <a:pPr marL="342900" indent="-342900" algn="just" eaLnBrk="1" hangingPunct="1"/>
            <a:r>
              <a:rPr lang="zh-CN" altLang="en-US" sz="2800" b="1" dirty="0">
                <a:solidFill>
                  <a:srgbClr val="005800"/>
                </a:solidFill>
                <a:latin typeface="仿宋_GB2312"/>
                <a:ea typeface="仿宋_GB2312"/>
              </a:rPr>
              <a:t>	</a:t>
            </a:r>
            <a:r>
              <a:rPr lang="en-US" altLang="zh-CN" sz="2800" b="1" dirty="0">
                <a:solidFill>
                  <a:srgbClr val="005800"/>
                </a:solidFill>
                <a:latin typeface="仿宋_GB2312"/>
                <a:ea typeface="仿宋_GB2312"/>
              </a:rPr>
              <a:t>SELECT Sname, Ssex  FROM Student </a:t>
            </a:r>
            <a:endParaRPr lang="en-US" altLang="zh-CN" sz="2800" b="1" dirty="0">
              <a:solidFill>
                <a:srgbClr val="005800"/>
              </a:solidFill>
              <a:latin typeface="仿宋_GB2312"/>
              <a:ea typeface="仿宋_GB2312"/>
            </a:endParaRPr>
          </a:p>
          <a:p>
            <a:pPr marL="342900" indent="-342900" algn="just" eaLnBrk="1" hangingPunct="1"/>
            <a:r>
              <a:rPr lang="en-US" altLang="zh-CN" sz="2800" b="1" dirty="0">
                <a:solidFill>
                  <a:srgbClr val="005800"/>
                </a:solidFill>
                <a:latin typeface="仿宋_GB2312"/>
                <a:ea typeface="仿宋_GB2312"/>
              </a:rPr>
              <a:t>	   WHERE Sdept =</a:t>
            </a:r>
            <a:r>
              <a:rPr lang="zh-CN" altLang="en-US" sz="2800" b="1" dirty="0">
                <a:solidFill>
                  <a:srgbClr val="005800"/>
                </a:solidFill>
                <a:latin typeface="仿宋_GB2312"/>
                <a:ea typeface="仿宋_GB2312"/>
              </a:rPr>
              <a:t> </a:t>
            </a:r>
            <a:r>
              <a:rPr lang="en-US" altLang="zh-CN" sz="2800" b="1" dirty="0">
                <a:solidFill>
                  <a:srgbClr val="005800"/>
                </a:solidFill>
                <a:latin typeface="仿宋_GB2312"/>
                <a:ea typeface="仿宋_GB2312"/>
              </a:rPr>
              <a:t>'</a:t>
            </a:r>
            <a:r>
              <a:rPr lang="zh-CN" altLang="zh-CN" sz="2800" b="1" dirty="0">
                <a:solidFill>
                  <a:srgbClr val="005800"/>
                </a:solidFill>
                <a:latin typeface="仿宋_GB2312"/>
                <a:ea typeface="仿宋_GB2312"/>
              </a:rPr>
              <a:t>信息管理系</a:t>
            </a:r>
            <a:r>
              <a:rPr lang="en-US" altLang="zh-CN" sz="2800" b="1" dirty="0">
                <a:solidFill>
                  <a:srgbClr val="005800"/>
                </a:solidFill>
                <a:latin typeface="仿宋_GB2312"/>
                <a:ea typeface="仿宋_GB2312"/>
              </a:rPr>
              <a:t>'</a:t>
            </a:r>
            <a:endParaRPr lang="en-US" altLang="zh-CN" sz="2800" b="1" dirty="0">
              <a:solidFill>
                <a:srgbClr val="005800"/>
              </a:solidFill>
              <a:latin typeface="仿宋_GB2312"/>
              <a:ea typeface="仿宋_GB2312"/>
            </a:endParaRPr>
          </a:p>
          <a:p>
            <a:pPr marL="342900" indent="-342900" algn="just" eaLnBrk="1" hangingPunct="1"/>
            <a:r>
              <a:rPr lang="en-US" altLang="zh-CN" sz="2800" b="1" dirty="0">
                <a:solidFill>
                  <a:srgbClr val="005800"/>
                </a:solidFill>
                <a:latin typeface="仿宋_GB2312"/>
                <a:ea typeface="仿宋_GB2312"/>
              </a:rPr>
              <a:t>		   OR Sdept = '</a:t>
            </a:r>
            <a:r>
              <a:rPr lang="zh-CN" altLang="zh-CN" sz="2800" b="1" dirty="0">
                <a:solidFill>
                  <a:srgbClr val="005800"/>
                </a:solidFill>
                <a:latin typeface="仿宋_GB2312"/>
                <a:ea typeface="仿宋_GB2312"/>
              </a:rPr>
              <a:t>通信工程系</a:t>
            </a:r>
            <a:r>
              <a:rPr lang="en-US" altLang="zh-CN" sz="2800" b="1" dirty="0">
                <a:solidFill>
                  <a:srgbClr val="005800"/>
                </a:solidFill>
                <a:latin typeface="仿宋_GB2312"/>
                <a:ea typeface="仿宋_GB2312"/>
              </a:rPr>
              <a:t>'</a:t>
            </a:r>
            <a:endParaRPr lang="en-US" altLang="zh-CN" sz="2800" b="1" dirty="0">
              <a:solidFill>
                <a:srgbClr val="005800"/>
              </a:solidFill>
              <a:latin typeface="仿宋_GB2312"/>
              <a:ea typeface="仿宋_GB2312"/>
            </a:endParaRPr>
          </a:p>
          <a:p>
            <a:pPr marL="342900" indent="-342900" algn="just" eaLnBrk="1" hangingPunct="1"/>
            <a:r>
              <a:rPr lang="en-US" altLang="zh-CN" sz="2800" b="1" dirty="0">
                <a:solidFill>
                  <a:srgbClr val="005800"/>
                </a:solidFill>
                <a:latin typeface="仿宋_GB2312"/>
                <a:ea typeface="仿宋_GB2312"/>
              </a:rPr>
              <a:t>        OR Sdept = '</a:t>
            </a:r>
            <a:r>
              <a:rPr lang="zh-CN" altLang="zh-CN" sz="2800" b="1" dirty="0">
                <a:solidFill>
                  <a:srgbClr val="005800"/>
                </a:solidFill>
                <a:latin typeface="仿宋_GB2312"/>
                <a:ea typeface="仿宋_GB2312"/>
              </a:rPr>
              <a:t>计算机系</a:t>
            </a:r>
            <a:r>
              <a:rPr lang="en-US" altLang="zh-CN" sz="2800" b="1" dirty="0">
                <a:solidFill>
                  <a:srgbClr val="005800"/>
                </a:solidFill>
                <a:latin typeface="仿宋_GB2312"/>
                <a:ea typeface="仿宋_GB2312"/>
              </a:rPr>
              <a:t>' </a:t>
            </a:r>
            <a:endParaRPr lang="en-US" altLang="zh-CN" sz="2800" b="1" dirty="0">
              <a:solidFill>
                <a:srgbClr val="005800"/>
              </a:solidFill>
              <a:latin typeface="仿宋_GB2312"/>
              <a:ea typeface="仿宋_GB2312"/>
            </a:endParaRPr>
          </a:p>
        </p:txBody>
      </p:sp>
      <p:sp>
        <p:nvSpPr>
          <p:cNvPr id="40966" name="日期占位符 5"/>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40967"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07908"/>
                                        </p:tgtEl>
                                        <p:attrNameLst>
                                          <p:attrName>style.visibility</p:attrName>
                                        </p:attrNameLst>
                                      </p:cBhvr>
                                      <p:to>
                                        <p:strVal val="visible"/>
                                      </p:to>
                                    </p:set>
                                    <p:animEffect transition="in" filter="checkerboard(across)">
                                      <p:cBhvr>
                                        <p:cTn id="7" dur="500"/>
                                        <p:tgtEl>
                                          <p:spTgt spid="5079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507910"/>
                                        </p:tgtEl>
                                        <p:attrNameLst>
                                          <p:attrName>style.visibility</p:attrName>
                                        </p:attrNameLst>
                                      </p:cBhvr>
                                      <p:to>
                                        <p:strVal val="visible"/>
                                      </p:to>
                                    </p:set>
                                    <p:animEffect transition="in" filter="wipe(up)">
                                      <p:cBhvr>
                                        <p:cTn id="12" dur="75"/>
                                        <p:tgtEl>
                                          <p:spTgt spid="507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8" grpId="0"/>
      <p:bldP spid="5079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41987" name="内容占位符 2"/>
          <p:cNvSpPr>
            <a:spLocks noGrp="1"/>
          </p:cNvSpPr>
          <p:nvPr>
            <p:ph idx="1"/>
          </p:nvPr>
        </p:nvSpPr>
        <p:spPr>
          <a:xfrm>
            <a:off x="566738" y="1414463"/>
            <a:ext cx="8326437" cy="4678362"/>
          </a:xfrm>
          <a:ln/>
        </p:spPr>
        <p:txBody>
          <a:bodyPr vert="horz" wrap="square" lIns="91440" tIns="45720" rIns="91440" bIns="45720" anchor="t"/>
          <a:p>
            <a:pPr/>
            <a:r>
              <a:rPr lang="zh-CN" altLang="zh-CN" sz="2800" dirty="0">
                <a:latin typeface="仿宋_GB2312"/>
                <a:ea typeface="仿宋_GB2312"/>
                <a:cs typeface="+mn-cs"/>
              </a:rPr>
              <a:t>例</a:t>
            </a:r>
            <a:r>
              <a:rPr lang="en-US" altLang="zh-CN" sz="2800" dirty="0">
                <a:latin typeface="仿宋_GB2312"/>
                <a:ea typeface="仿宋_GB2312"/>
                <a:cs typeface="+mn-cs"/>
              </a:rPr>
              <a:t>14.</a:t>
            </a:r>
            <a:r>
              <a:rPr lang="zh-CN" altLang="zh-CN" sz="2800" dirty="0">
                <a:latin typeface="仿宋_GB2312"/>
                <a:ea typeface="仿宋_GB2312"/>
                <a:cs typeface="+mn-cs"/>
              </a:rPr>
              <a:t>查询信息管理系、通信工程系和计算机系三个系之外的其他系学生的姓名和性别。</a:t>
            </a:r>
            <a:endParaRPr lang="zh-CN" altLang="zh-CN" sz="2800" dirty="0">
              <a:latin typeface="仿宋_GB2312"/>
              <a:ea typeface="仿宋_GB2312"/>
              <a:cs typeface="+mn-cs"/>
            </a:endParaRPr>
          </a:p>
          <a:p>
            <a:pPr>
              <a:buNone/>
            </a:pPr>
            <a:r>
              <a:rPr lang="en-US" altLang="zh-CN" sz="2800" dirty="0">
                <a:solidFill>
                  <a:srgbClr val="005800"/>
                </a:solidFill>
                <a:latin typeface="仿宋_GB2312"/>
                <a:ea typeface="仿宋_GB2312"/>
                <a:cs typeface="+mn-cs"/>
              </a:rPr>
              <a:t>SELECT Sname, Ssex  FROM Student </a:t>
            </a:r>
            <a:endParaRPr lang="zh-CN" altLang="zh-CN" sz="2800" dirty="0">
              <a:solidFill>
                <a:srgbClr val="005800"/>
              </a:solidFill>
              <a:latin typeface="仿宋_GB2312"/>
              <a:ea typeface="仿宋_GB2312"/>
              <a:cs typeface="+mn-cs"/>
            </a:endParaRPr>
          </a:p>
          <a:p>
            <a:pPr>
              <a:buNone/>
            </a:pPr>
            <a:r>
              <a:rPr lang="en-US" altLang="zh-CN" sz="2800" dirty="0">
                <a:solidFill>
                  <a:srgbClr val="005800"/>
                </a:solidFill>
                <a:latin typeface="仿宋_GB2312"/>
                <a:ea typeface="仿宋_GB2312"/>
                <a:cs typeface="+mn-cs"/>
              </a:rPr>
              <a:t>  WHERE Sdept NOT </a:t>
            </a:r>
            <a:r>
              <a:rPr lang="en-US" altLang="zh-CN" sz="2800" dirty="0">
                <a:solidFill>
                  <a:srgbClr val="C00000"/>
                </a:solidFill>
                <a:latin typeface="仿宋_GB2312"/>
                <a:ea typeface="仿宋_GB2312"/>
                <a:cs typeface="+mn-cs"/>
              </a:rPr>
              <a:t>IN</a:t>
            </a:r>
            <a:r>
              <a:rPr lang="en-US" altLang="zh-CN" sz="2800" dirty="0">
                <a:solidFill>
                  <a:srgbClr val="005800"/>
                </a:solidFill>
                <a:latin typeface="仿宋_GB2312"/>
                <a:ea typeface="仿宋_GB2312"/>
                <a:cs typeface="+mn-cs"/>
              </a:rPr>
              <a:t> '</a:t>
            </a:r>
            <a:r>
              <a:rPr lang="zh-CN" altLang="zh-CN" sz="2800" dirty="0">
                <a:solidFill>
                  <a:srgbClr val="005800"/>
                </a:solidFill>
                <a:latin typeface="仿宋_GB2312"/>
                <a:ea typeface="仿宋_GB2312"/>
                <a:cs typeface="+mn-cs"/>
              </a:rPr>
              <a:t>信息管理系</a:t>
            </a:r>
            <a:r>
              <a:rPr lang="en-US" altLang="zh-CN" sz="2800" dirty="0">
                <a:solidFill>
                  <a:srgbClr val="005800"/>
                </a:solidFill>
                <a:latin typeface="仿宋_GB2312"/>
                <a:ea typeface="仿宋_GB2312"/>
                <a:cs typeface="+mn-cs"/>
              </a:rPr>
              <a:t>', '</a:t>
            </a:r>
            <a:r>
              <a:rPr lang="zh-CN" altLang="zh-CN" sz="2800" dirty="0">
                <a:solidFill>
                  <a:srgbClr val="005800"/>
                </a:solidFill>
                <a:latin typeface="仿宋_GB2312"/>
                <a:ea typeface="仿宋_GB2312"/>
                <a:cs typeface="+mn-cs"/>
              </a:rPr>
              <a:t>通信工程系</a:t>
            </a:r>
            <a:r>
              <a:rPr lang="en-US" altLang="zh-CN" sz="2800" dirty="0">
                <a:solidFill>
                  <a:srgbClr val="005800"/>
                </a:solidFill>
                <a:latin typeface="仿宋_GB2312"/>
                <a:ea typeface="仿宋_GB2312"/>
                <a:cs typeface="+mn-cs"/>
              </a:rPr>
              <a:t>', '</a:t>
            </a:r>
            <a:r>
              <a:rPr lang="zh-CN" altLang="zh-CN" sz="2800" dirty="0">
                <a:solidFill>
                  <a:srgbClr val="005800"/>
                </a:solidFill>
                <a:latin typeface="仿宋_GB2312"/>
                <a:ea typeface="仿宋_GB2312"/>
                <a:cs typeface="+mn-cs"/>
              </a:rPr>
              <a:t>计算机系</a:t>
            </a:r>
            <a:r>
              <a:rPr lang="en-US" altLang="zh-CN" sz="2800" dirty="0">
                <a:solidFill>
                  <a:srgbClr val="005800"/>
                </a:solidFill>
                <a:latin typeface="仿宋_GB2312"/>
                <a:ea typeface="仿宋_GB2312"/>
                <a:cs typeface="+mn-cs"/>
              </a:rPr>
              <a:t>')</a:t>
            </a:r>
            <a:endParaRPr lang="zh-CN" altLang="zh-CN" sz="2800" dirty="0">
              <a:solidFill>
                <a:srgbClr val="005800"/>
              </a:solidFill>
              <a:latin typeface="仿宋_GB2312"/>
              <a:ea typeface="仿宋_GB2312"/>
              <a:cs typeface="+mn-cs"/>
            </a:endParaRPr>
          </a:p>
          <a:p>
            <a:pPr/>
            <a:r>
              <a:rPr lang="zh-CN" altLang="zh-CN" sz="2800" dirty="0">
                <a:solidFill>
                  <a:srgbClr val="FF0000"/>
                </a:solidFill>
                <a:latin typeface="仿宋_GB2312"/>
                <a:ea typeface="仿宋_GB2312"/>
                <a:cs typeface="+mn-cs"/>
              </a:rPr>
              <a:t>等价于：</a:t>
            </a:r>
            <a:endParaRPr lang="zh-CN" altLang="zh-CN" sz="2800" dirty="0">
              <a:solidFill>
                <a:srgbClr val="FF0000"/>
              </a:solidFill>
              <a:latin typeface="仿宋_GB2312"/>
              <a:ea typeface="仿宋_GB2312"/>
              <a:cs typeface="+mn-cs"/>
            </a:endParaRPr>
          </a:p>
          <a:p>
            <a:pPr>
              <a:buNone/>
            </a:pPr>
            <a:r>
              <a:rPr lang="en-US" altLang="zh-CN" sz="2800" dirty="0">
                <a:solidFill>
                  <a:srgbClr val="005800"/>
                </a:solidFill>
                <a:latin typeface="仿宋_GB2312"/>
                <a:ea typeface="仿宋_GB2312"/>
                <a:cs typeface="+mn-cs"/>
              </a:rPr>
              <a:t>SELECT Sname, Ssex  FROM Student </a:t>
            </a:r>
            <a:endParaRPr lang="zh-CN" altLang="zh-CN" sz="2800" dirty="0">
              <a:solidFill>
                <a:srgbClr val="005800"/>
              </a:solidFill>
              <a:latin typeface="仿宋_GB2312"/>
              <a:ea typeface="仿宋_GB2312"/>
              <a:cs typeface="+mn-cs"/>
            </a:endParaRPr>
          </a:p>
          <a:p>
            <a:pPr>
              <a:buNone/>
            </a:pPr>
            <a:r>
              <a:rPr lang="en-US" altLang="zh-CN" sz="2800" dirty="0">
                <a:solidFill>
                  <a:srgbClr val="005800"/>
                </a:solidFill>
                <a:latin typeface="仿宋_GB2312"/>
                <a:ea typeface="仿宋_GB2312"/>
                <a:cs typeface="+mn-cs"/>
              </a:rPr>
              <a:t>  WHERE Sdept!= '</a:t>
            </a:r>
            <a:r>
              <a:rPr lang="zh-CN" altLang="zh-CN" sz="2800" dirty="0">
                <a:solidFill>
                  <a:srgbClr val="005800"/>
                </a:solidFill>
                <a:latin typeface="仿宋_GB2312"/>
                <a:ea typeface="仿宋_GB2312"/>
                <a:cs typeface="+mn-cs"/>
              </a:rPr>
              <a:t>信息管理系</a:t>
            </a:r>
            <a:r>
              <a:rPr lang="en-US" altLang="zh-CN" sz="2800" dirty="0">
                <a:solidFill>
                  <a:srgbClr val="005800"/>
                </a:solidFill>
                <a:latin typeface="仿宋_GB2312"/>
                <a:ea typeface="仿宋_GB2312"/>
                <a:cs typeface="+mn-cs"/>
              </a:rPr>
              <a:t>' AND Sdept!= '</a:t>
            </a:r>
            <a:r>
              <a:rPr lang="zh-CN" altLang="zh-CN" sz="2800" dirty="0">
                <a:solidFill>
                  <a:srgbClr val="005800"/>
                </a:solidFill>
                <a:latin typeface="仿宋_GB2312"/>
                <a:ea typeface="仿宋_GB2312"/>
                <a:cs typeface="+mn-cs"/>
              </a:rPr>
              <a:t>通信工程系</a:t>
            </a:r>
            <a:r>
              <a:rPr lang="en-US" altLang="zh-CN" sz="2800" dirty="0">
                <a:solidFill>
                  <a:srgbClr val="005800"/>
                </a:solidFill>
                <a:latin typeface="仿宋_GB2312"/>
                <a:ea typeface="仿宋_GB2312"/>
                <a:cs typeface="+mn-cs"/>
              </a:rPr>
              <a:t>' AND Sdept!= '</a:t>
            </a:r>
            <a:r>
              <a:rPr lang="zh-CN" altLang="zh-CN" sz="2800" dirty="0">
                <a:solidFill>
                  <a:srgbClr val="005800"/>
                </a:solidFill>
                <a:latin typeface="仿宋_GB2312"/>
                <a:ea typeface="仿宋_GB2312"/>
                <a:cs typeface="+mn-cs"/>
              </a:rPr>
              <a:t>计算机系</a:t>
            </a:r>
            <a:r>
              <a:rPr lang="en-US" altLang="zh-CN" sz="2800" dirty="0">
                <a:solidFill>
                  <a:srgbClr val="005800"/>
                </a:solidFill>
                <a:latin typeface="仿宋_GB2312"/>
                <a:ea typeface="仿宋_GB2312"/>
                <a:cs typeface="+mn-cs"/>
              </a:rPr>
              <a:t>'</a:t>
            </a:r>
            <a:endParaRPr lang="zh-CN" altLang="zh-CN" sz="2800" dirty="0">
              <a:solidFill>
                <a:srgbClr val="005800"/>
              </a:solidFill>
              <a:latin typeface="仿宋_GB2312"/>
              <a:ea typeface="仿宋_GB2312"/>
              <a:cs typeface="+mn-cs"/>
            </a:endParaRPr>
          </a:p>
          <a:p>
            <a:pPr/>
            <a:endParaRPr lang="zh-CN" altLang="en-US" sz="2800" dirty="0">
              <a:latin typeface="仿宋_GB2312"/>
              <a:ea typeface="仿宋_GB2312"/>
              <a:cs typeface="+mn-cs"/>
            </a:endParaRPr>
          </a:p>
        </p:txBody>
      </p:sp>
      <p:sp>
        <p:nvSpPr>
          <p:cNvPr id="4198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4198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ln/>
        </p:spPr>
        <p:txBody>
          <a:bodyPr vert="horz" wrap="square" lIns="91440" tIns="45720" rIns="91440" bIns="45720" anchor="b"/>
          <a:p>
            <a:pPr eaLnBrk="1" hangingPunct="1"/>
            <a:r>
              <a:rPr lang="en-US" altLang="zh-CN" sz="4600" dirty="0">
                <a:solidFill>
                  <a:srgbClr val="0000FF"/>
                </a:solidFill>
                <a:latin typeface="华文新魏" panose="02010800040101010101" pitchFamily="2" charset="-122"/>
                <a:ea typeface="华文新魏" panose="02010800040101010101" pitchFamily="2" charset="-122"/>
                <a:cs typeface="+mj-cs"/>
              </a:rPr>
              <a:t>5.1 </a:t>
            </a:r>
            <a:r>
              <a:rPr lang="zh-CN" altLang="en-US" sz="4600" dirty="0">
                <a:solidFill>
                  <a:srgbClr val="0000FF"/>
                </a:solidFill>
                <a:latin typeface="华文新魏" panose="02010800040101010101" pitchFamily="2" charset="-122"/>
                <a:ea typeface="华文新魏" panose="02010800040101010101" pitchFamily="2" charset="-122"/>
                <a:cs typeface="+mj-cs"/>
              </a:rPr>
              <a:t>查询语句基本结构</a:t>
            </a:r>
            <a:endParaRPr lang="zh-CN" altLang="en-US" sz="4600" dirty="0">
              <a:solidFill>
                <a:srgbClr val="0000FF"/>
              </a:solidFill>
              <a:latin typeface="华文新魏" panose="02010800040101010101" pitchFamily="2" charset="-122"/>
              <a:ea typeface="华文新魏" panose="02010800040101010101" pitchFamily="2" charset="-122"/>
              <a:cs typeface="+mj-cs"/>
            </a:endParaRPr>
          </a:p>
        </p:txBody>
      </p:sp>
      <p:sp>
        <p:nvSpPr>
          <p:cNvPr id="15363" name="Rectangle 3"/>
          <p:cNvSpPr>
            <a:spLocks noGrp="1"/>
          </p:cNvSpPr>
          <p:nvPr>
            <p:ph idx="1"/>
          </p:nvPr>
        </p:nvSpPr>
        <p:spPr>
          <a:xfrm>
            <a:off x="755650" y="1341438"/>
            <a:ext cx="7993063" cy="4751387"/>
          </a:xfrm>
          <a:ln/>
        </p:spPr>
        <p:txBody>
          <a:bodyPr vert="horz" wrap="square" lIns="91440" tIns="45720" rIns="91440" bIns="45720" anchor="t"/>
          <a:p>
            <a:pPr eaLnBrk="1" hangingPunct="1">
              <a:buFontTx/>
              <a:buNone/>
            </a:pPr>
            <a:r>
              <a:rPr lang="en-US" altLang="zh-CN" dirty="0">
                <a:latin typeface="仿宋_GB2312"/>
                <a:ea typeface="仿宋_GB2312"/>
                <a:cs typeface="+mn-cs"/>
              </a:rPr>
              <a:t>5.1.1 </a:t>
            </a:r>
            <a:r>
              <a:rPr lang="zh-CN" altLang="en-US" dirty="0">
                <a:latin typeface="仿宋_GB2312"/>
                <a:ea typeface="仿宋_GB2312"/>
                <a:cs typeface="+mn-cs"/>
              </a:rPr>
              <a:t>查询语句基本结构 </a:t>
            </a:r>
            <a:endParaRPr lang="zh-CN" altLang="en-US" dirty="0">
              <a:latin typeface="仿宋_GB2312"/>
              <a:ea typeface="仿宋_GB2312"/>
              <a:cs typeface="+mn-cs"/>
            </a:endParaRPr>
          </a:p>
          <a:p>
            <a:pPr eaLnBrk="1" hangingPunct="1">
              <a:buFontTx/>
              <a:buNone/>
            </a:pPr>
            <a:r>
              <a:rPr lang="en-US" altLang="zh-CN" dirty="0">
                <a:latin typeface="仿宋_GB2312"/>
                <a:ea typeface="仿宋_GB2312"/>
                <a:cs typeface="+mn-cs"/>
              </a:rPr>
              <a:t>5.1.2 </a:t>
            </a:r>
            <a:r>
              <a:rPr lang="zh-CN" altLang="en-US" dirty="0">
                <a:latin typeface="仿宋_GB2312"/>
                <a:ea typeface="仿宋_GB2312"/>
                <a:cs typeface="+mn-cs"/>
              </a:rPr>
              <a:t>单表查询</a:t>
            </a:r>
            <a:endParaRPr lang="zh-CN" altLang="en-US" dirty="0">
              <a:latin typeface="仿宋_GB2312"/>
              <a:ea typeface="仿宋_GB2312"/>
              <a:cs typeface="+mn-cs"/>
            </a:endParaRPr>
          </a:p>
          <a:p>
            <a:pPr eaLnBrk="1" hangingPunct="1">
              <a:buFontTx/>
              <a:buNone/>
            </a:pPr>
            <a:r>
              <a:rPr lang="en-US" altLang="zh-CN" dirty="0">
                <a:latin typeface="仿宋_GB2312"/>
                <a:ea typeface="仿宋_GB2312"/>
                <a:cs typeface="+mn-cs"/>
              </a:rPr>
              <a:t>5.1.3 </a:t>
            </a:r>
            <a:r>
              <a:rPr lang="zh-CN" altLang="en-US" dirty="0">
                <a:latin typeface="仿宋_GB2312"/>
                <a:ea typeface="仿宋_GB2312"/>
                <a:cs typeface="+mn-cs"/>
              </a:rPr>
              <a:t>多表连接查询 </a:t>
            </a:r>
            <a:endParaRPr lang="zh-CN" altLang="en-US" dirty="0">
              <a:latin typeface="仿宋_GB2312"/>
              <a:ea typeface="仿宋_GB2312"/>
              <a:cs typeface="+mn-cs"/>
            </a:endParaRPr>
          </a:p>
          <a:p>
            <a:pPr eaLnBrk="1" hangingPunct="1">
              <a:buFontTx/>
              <a:buNone/>
            </a:pPr>
            <a:r>
              <a:rPr lang="en-US" altLang="zh-CN" dirty="0">
                <a:latin typeface="仿宋_GB2312"/>
                <a:ea typeface="仿宋_GB2312"/>
                <a:cs typeface="+mn-cs"/>
              </a:rPr>
              <a:t>5.1.4 </a:t>
            </a:r>
            <a:r>
              <a:rPr lang="zh-CN" altLang="en-US" dirty="0">
                <a:latin typeface="仿宋_GB2312"/>
                <a:ea typeface="仿宋_GB2312"/>
                <a:cs typeface="+mn-cs"/>
              </a:rPr>
              <a:t>使用</a:t>
            </a:r>
            <a:r>
              <a:rPr lang="en-US" altLang="zh-CN" dirty="0">
                <a:latin typeface="仿宋_GB2312"/>
                <a:ea typeface="仿宋_GB2312"/>
                <a:cs typeface="+mn-cs"/>
              </a:rPr>
              <a:t>TOP</a:t>
            </a:r>
            <a:r>
              <a:rPr lang="zh-CN" altLang="en-US" dirty="0">
                <a:latin typeface="仿宋_GB2312"/>
                <a:ea typeface="仿宋_GB2312"/>
                <a:cs typeface="+mn-cs"/>
              </a:rPr>
              <a:t>限制结果集</a:t>
            </a:r>
            <a:endParaRPr lang="en-US" altLang="zh-CN" dirty="0">
              <a:latin typeface="仿宋_GB2312"/>
              <a:ea typeface="仿宋_GB2312"/>
              <a:cs typeface="+mn-cs"/>
            </a:endParaRPr>
          </a:p>
          <a:p>
            <a:pPr eaLnBrk="1" hangingPunct="1">
              <a:buFontTx/>
              <a:buNone/>
            </a:pPr>
            <a:r>
              <a:rPr lang="en-US" altLang="zh-CN" dirty="0">
                <a:latin typeface="仿宋_GB2312"/>
                <a:ea typeface="仿宋_GB2312"/>
                <a:cs typeface="+mn-cs"/>
              </a:rPr>
              <a:t>5.1.5 </a:t>
            </a:r>
            <a:r>
              <a:rPr lang="zh-CN" altLang="en-US" dirty="0">
                <a:latin typeface="仿宋_GB2312"/>
                <a:ea typeface="仿宋_GB2312"/>
                <a:cs typeface="+mn-cs"/>
              </a:rPr>
              <a:t>子查询 </a:t>
            </a:r>
            <a:endParaRPr lang="zh-CN" altLang="en-US" dirty="0">
              <a:latin typeface="仿宋_GB2312"/>
              <a:ea typeface="仿宋_GB2312"/>
              <a:cs typeface="+mn-cs"/>
            </a:endParaRPr>
          </a:p>
        </p:txBody>
      </p:sp>
      <p:sp>
        <p:nvSpPr>
          <p:cNvPr id="1536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536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a:t>
            </a:r>
            <a:r>
              <a:rPr lang="en-US" altLang="zh-CN" dirty="0">
                <a:solidFill>
                  <a:srgbClr val="0000FF"/>
                </a:solidFill>
                <a:latin typeface="楷体_GB2312"/>
                <a:ea typeface="楷体_GB2312"/>
                <a:cs typeface="+mj-cs"/>
              </a:rPr>
              <a:t>4</a:t>
            </a:r>
            <a:r>
              <a:rPr lang="zh-CN" altLang="en-US" dirty="0">
                <a:solidFill>
                  <a:srgbClr val="0000FF"/>
                </a:solidFill>
                <a:latin typeface="楷体_GB2312"/>
                <a:ea typeface="楷体_GB2312"/>
                <a:cs typeface="+mj-cs"/>
              </a:rPr>
              <a:t>）字符串匹配（</a:t>
            </a:r>
            <a:r>
              <a:rPr lang="en-US" altLang="zh-CN" dirty="0">
                <a:solidFill>
                  <a:srgbClr val="0000FF"/>
                </a:solidFill>
                <a:latin typeface="楷体_GB2312"/>
                <a:ea typeface="楷体_GB2312"/>
                <a:cs typeface="+mj-cs"/>
              </a:rPr>
              <a:t>LIKE</a:t>
            </a:r>
            <a:r>
              <a:rPr lang="zh-CN" altLang="en-US" dirty="0">
                <a:solidFill>
                  <a:srgbClr val="0000FF"/>
                </a:solidFill>
                <a:latin typeface="楷体_GB2312"/>
                <a:ea typeface="楷体_GB2312"/>
                <a:cs typeface="+mj-cs"/>
              </a:rPr>
              <a:t>）</a:t>
            </a:r>
            <a:endParaRPr lang="zh-CN" altLang="en-US" dirty="0">
              <a:solidFill>
                <a:srgbClr val="0000FF"/>
              </a:solidFill>
              <a:latin typeface="楷体_GB2312"/>
              <a:ea typeface="楷体_GB2312"/>
              <a:cs typeface="+mj-cs"/>
            </a:endParaRPr>
          </a:p>
        </p:txBody>
      </p:sp>
      <p:sp>
        <p:nvSpPr>
          <p:cNvPr id="43011" name="Rectangle 3"/>
          <p:cNvSpPr>
            <a:spLocks noGrp="1"/>
          </p:cNvSpPr>
          <p:nvPr>
            <p:ph idx="1"/>
          </p:nvPr>
        </p:nvSpPr>
        <p:spPr>
          <a:xfrm>
            <a:off x="228600" y="1219200"/>
            <a:ext cx="8664575" cy="4873625"/>
          </a:xfrm>
          <a:ln/>
        </p:spPr>
        <p:txBody>
          <a:bodyPr vert="horz" wrap="square" lIns="91440" tIns="45720" rIns="91440" bIns="45720" anchor="t"/>
          <a:p>
            <a:pPr eaLnBrk="1" hangingPunct="1">
              <a:lnSpc>
                <a:spcPct val="100000"/>
              </a:lnSpc>
              <a:buFontTx/>
              <a:buNone/>
            </a:pPr>
            <a:r>
              <a:rPr lang="zh-CN" altLang="en-US" sz="2900" dirty="0">
                <a:latin typeface="宋体" panose="02010600030101010101" pitchFamily="2" charset="-122"/>
                <a:ea typeface="+mn-ea"/>
                <a:cs typeface="+mn-cs"/>
              </a:rPr>
              <a:t>	</a:t>
            </a:r>
            <a:r>
              <a:rPr lang="zh-CN" altLang="en-US" sz="2900" dirty="0">
                <a:solidFill>
                  <a:srgbClr val="FF0000"/>
                </a:solidFill>
                <a:latin typeface="宋体" panose="02010600030101010101" pitchFamily="2" charset="-122"/>
                <a:ea typeface="+mn-ea"/>
                <a:cs typeface="+mn-cs"/>
              </a:rPr>
              <a:t>列名 </a:t>
            </a:r>
            <a:r>
              <a:rPr lang="en-US" altLang="zh-CN" sz="2900" dirty="0">
                <a:solidFill>
                  <a:srgbClr val="FF0000"/>
                </a:solidFill>
                <a:latin typeface="宋体" panose="02010600030101010101" pitchFamily="2" charset="-122"/>
                <a:ea typeface="+mn-ea"/>
                <a:cs typeface="+mn-cs"/>
              </a:rPr>
              <a:t>[NOT] LIKE &lt;</a:t>
            </a:r>
            <a:r>
              <a:rPr lang="zh-CN" altLang="en-US" sz="2900" dirty="0">
                <a:solidFill>
                  <a:srgbClr val="FF0000"/>
                </a:solidFill>
                <a:latin typeface="宋体" panose="02010600030101010101" pitchFamily="2" charset="-122"/>
                <a:ea typeface="+mn-ea"/>
                <a:cs typeface="+mn-cs"/>
              </a:rPr>
              <a:t>匹配串</a:t>
            </a:r>
            <a:r>
              <a:rPr lang="en-US" altLang="zh-CN" sz="2900" dirty="0">
                <a:solidFill>
                  <a:srgbClr val="FF0000"/>
                </a:solidFill>
                <a:latin typeface="宋体" panose="02010600030101010101" pitchFamily="2" charset="-122"/>
                <a:ea typeface="+mn-ea"/>
                <a:cs typeface="+mn-cs"/>
              </a:rPr>
              <a:t>&gt; [ESCAPE &lt;</a:t>
            </a:r>
            <a:r>
              <a:rPr lang="zh-CN" altLang="en-US" sz="2900" dirty="0">
                <a:solidFill>
                  <a:srgbClr val="FF0000"/>
                </a:solidFill>
                <a:latin typeface="宋体" panose="02010600030101010101" pitchFamily="2" charset="-122"/>
                <a:ea typeface="+mn-ea"/>
                <a:cs typeface="+mn-cs"/>
              </a:rPr>
              <a:t>转义字符</a:t>
            </a:r>
            <a:r>
              <a:rPr lang="en-US" altLang="zh-CN" sz="2900" dirty="0">
                <a:solidFill>
                  <a:srgbClr val="FF0000"/>
                </a:solidFill>
                <a:latin typeface="宋体" panose="02010600030101010101" pitchFamily="2" charset="-122"/>
                <a:ea typeface="+mn-ea"/>
                <a:cs typeface="+mn-cs"/>
              </a:rPr>
              <a:t>&gt;]</a:t>
            </a:r>
            <a:endParaRPr lang="en-US" altLang="zh-CN" sz="2900" dirty="0">
              <a:solidFill>
                <a:srgbClr val="FF0000"/>
              </a:solidFill>
              <a:latin typeface="宋体" panose="02010600030101010101" pitchFamily="2" charset="-122"/>
              <a:ea typeface="+mn-ea"/>
              <a:cs typeface="+mn-cs"/>
            </a:endParaRPr>
          </a:p>
          <a:p>
            <a:pPr eaLnBrk="1" hangingPunct="1">
              <a:lnSpc>
                <a:spcPct val="100000"/>
              </a:lnSpc>
            </a:pPr>
            <a:r>
              <a:rPr lang="zh-CN" altLang="en-US" sz="2900" dirty="0">
                <a:solidFill>
                  <a:srgbClr val="D60093"/>
                </a:solidFill>
                <a:latin typeface="宋体" panose="02010600030101010101" pitchFamily="2" charset="-122"/>
                <a:ea typeface="+mn-ea"/>
                <a:cs typeface="+mn-cs"/>
              </a:rPr>
              <a:t>匹配串中可包含如下通配符：</a:t>
            </a:r>
            <a:endParaRPr lang="zh-CN" altLang="en-US" sz="2900" dirty="0">
              <a:solidFill>
                <a:srgbClr val="D60093"/>
              </a:solidFill>
              <a:latin typeface="宋体" panose="02010600030101010101" pitchFamily="2" charset="-122"/>
              <a:ea typeface="+mn-ea"/>
              <a:cs typeface="+mn-cs"/>
            </a:endParaRPr>
          </a:p>
          <a:p>
            <a:pPr lvl="1" algn="just" eaLnBrk="1" hangingPunct="1">
              <a:lnSpc>
                <a:spcPct val="100000"/>
              </a:lnSpc>
            </a:pPr>
            <a:r>
              <a:rPr lang="en-US" altLang="zh-CN" sz="2900" dirty="0">
                <a:solidFill>
                  <a:srgbClr val="0000FF"/>
                </a:solidFill>
                <a:latin typeface="宋体" panose="02010600030101010101" pitchFamily="2" charset="-122"/>
                <a:ea typeface="+mn-ea"/>
              </a:rPr>
              <a:t>%</a:t>
            </a:r>
            <a:r>
              <a:rPr lang="zh-CN" altLang="en-US" sz="2900" dirty="0">
                <a:latin typeface="宋体" panose="02010600030101010101" pitchFamily="2" charset="-122"/>
                <a:ea typeface="+mn-ea"/>
              </a:rPr>
              <a:t>（百分号）：匹配</a:t>
            </a:r>
            <a:r>
              <a:rPr lang="en-US" altLang="zh-CN" sz="2900" dirty="0">
                <a:latin typeface="宋体" panose="02010600030101010101" pitchFamily="2" charset="-122"/>
                <a:ea typeface="+mn-ea"/>
              </a:rPr>
              <a:t>0</a:t>
            </a:r>
            <a:r>
              <a:rPr lang="zh-CN" altLang="en-US" sz="2900" dirty="0">
                <a:latin typeface="宋体" panose="02010600030101010101" pitchFamily="2" charset="-122"/>
                <a:ea typeface="+mn-ea"/>
              </a:rPr>
              <a:t>个或多个字符。</a:t>
            </a:r>
            <a:endParaRPr lang="zh-CN" altLang="en-US" sz="2900" dirty="0">
              <a:latin typeface="宋体" panose="02010600030101010101" pitchFamily="2" charset="-122"/>
              <a:ea typeface="+mn-ea"/>
            </a:endParaRPr>
          </a:p>
          <a:p>
            <a:pPr lvl="1" eaLnBrk="1" hangingPunct="1">
              <a:lnSpc>
                <a:spcPct val="100000"/>
              </a:lnSpc>
            </a:pPr>
            <a:r>
              <a:rPr lang="en-US" altLang="zh-CN" sz="2900" dirty="0">
                <a:solidFill>
                  <a:srgbClr val="0000FF"/>
                </a:solidFill>
                <a:latin typeface="宋体" panose="02010600030101010101" pitchFamily="2" charset="-122"/>
                <a:ea typeface="+mn-ea"/>
              </a:rPr>
              <a:t>_</a:t>
            </a:r>
            <a:r>
              <a:rPr lang="zh-CN" altLang="en-US" sz="2900" dirty="0">
                <a:latin typeface="宋体" panose="02010600030101010101" pitchFamily="2" charset="-122"/>
                <a:ea typeface="+mn-ea"/>
              </a:rPr>
              <a:t>（下划线）：匹配一个字符。 </a:t>
            </a:r>
            <a:endParaRPr lang="zh-CN" altLang="en-US" sz="2900" dirty="0">
              <a:latin typeface="宋体" panose="02010600030101010101" pitchFamily="2" charset="-122"/>
              <a:ea typeface="+mn-ea"/>
            </a:endParaRPr>
          </a:p>
          <a:p>
            <a:pPr lvl="1" eaLnBrk="1" hangingPunct="1">
              <a:lnSpc>
                <a:spcPct val="100000"/>
              </a:lnSpc>
            </a:pPr>
            <a:r>
              <a:rPr lang="en-US" altLang="zh-CN" sz="2900" dirty="0">
                <a:solidFill>
                  <a:srgbClr val="0000FF"/>
                </a:solidFill>
                <a:latin typeface="宋体" panose="02010600030101010101" pitchFamily="2" charset="-122"/>
                <a:ea typeface="+mn-ea"/>
              </a:rPr>
              <a:t>[]</a:t>
            </a:r>
            <a:r>
              <a:rPr lang="zh-CN" altLang="en-US" sz="2900" dirty="0">
                <a:latin typeface="宋体" panose="02010600030101010101" pitchFamily="2" charset="-122"/>
                <a:ea typeface="+mn-ea"/>
              </a:rPr>
              <a:t>：匹配方括号中的任何一个字符。</a:t>
            </a:r>
            <a:endParaRPr lang="zh-CN" altLang="en-US" sz="2900" dirty="0">
              <a:latin typeface="宋体" panose="02010600030101010101" pitchFamily="2" charset="-122"/>
              <a:ea typeface="+mn-ea"/>
            </a:endParaRPr>
          </a:p>
          <a:p>
            <a:pPr lvl="1" eaLnBrk="1" hangingPunct="1">
              <a:lnSpc>
                <a:spcPct val="100000"/>
              </a:lnSpc>
            </a:pPr>
            <a:r>
              <a:rPr lang="en-US" altLang="zh-CN" sz="2900" dirty="0">
                <a:solidFill>
                  <a:srgbClr val="0000FF"/>
                </a:solidFill>
                <a:latin typeface="宋体" panose="02010600030101010101" pitchFamily="2" charset="-122"/>
                <a:ea typeface="+mn-ea"/>
              </a:rPr>
              <a:t>[^]</a:t>
            </a:r>
            <a:r>
              <a:rPr lang="zh-CN" altLang="en-US" sz="2900" dirty="0">
                <a:latin typeface="宋体" panose="02010600030101010101" pitchFamily="2" charset="-122"/>
                <a:ea typeface="+mn-ea"/>
              </a:rPr>
              <a:t>：不匹配方括号中的任何一个字符。</a:t>
            </a:r>
            <a:endParaRPr lang="en-US" altLang="zh-CN" sz="2900" dirty="0">
              <a:latin typeface="宋体" panose="02010600030101010101" pitchFamily="2" charset="-122"/>
              <a:ea typeface="+mn-ea"/>
            </a:endParaRPr>
          </a:p>
          <a:p>
            <a:pPr eaLnBrk="1" hangingPunct="1">
              <a:lnSpc>
                <a:spcPct val="100000"/>
              </a:lnSpc>
            </a:pPr>
            <a:r>
              <a:rPr lang="zh-CN" altLang="zh-CN" sz="3200" dirty="0">
                <a:latin typeface="仿宋_GB2312"/>
                <a:ea typeface="仿宋_GB2312"/>
                <a:cs typeface="+mn-cs"/>
              </a:rPr>
              <a:t>若要比较的字符是连续的，则可以用连字符“</a:t>
            </a:r>
            <a:r>
              <a:rPr lang="en-US" altLang="zh-CN" sz="3200" dirty="0">
                <a:latin typeface="仿宋_GB2312"/>
                <a:ea typeface="仿宋_GB2312"/>
                <a:cs typeface="+mn-cs"/>
              </a:rPr>
              <a:t>-</a:t>
            </a:r>
            <a:r>
              <a:rPr lang="zh-CN" altLang="zh-CN" sz="3200" dirty="0">
                <a:latin typeface="仿宋_GB2312"/>
                <a:ea typeface="仿宋_GB2312"/>
                <a:cs typeface="+mn-cs"/>
              </a:rPr>
              <a:t>”表达，例如，要匹配</a:t>
            </a:r>
            <a:r>
              <a:rPr lang="en-US" altLang="zh-CN" sz="3200" dirty="0">
                <a:latin typeface="仿宋_GB2312"/>
                <a:ea typeface="仿宋_GB2312"/>
                <a:cs typeface="+mn-cs"/>
              </a:rPr>
              <a:t>b</a:t>
            </a:r>
            <a:r>
              <a:rPr lang="zh-CN" altLang="zh-CN" sz="3200" dirty="0">
                <a:latin typeface="仿宋_GB2312"/>
                <a:ea typeface="仿宋_GB2312"/>
                <a:cs typeface="+mn-cs"/>
              </a:rPr>
              <a:t>、</a:t>
            </a:r>
            <a:r>
              <a:rPr lang="en-US" altLang="zh-CN" sz="3200" dirty="0">
                <a:latin typeface="仿宋_GB2312"/>
                <a:ea typeface="仿宋_GB2312"/>
                <a:cs typeface="+mn-cs"/>
              </a:rPr>
              <a:t>c</a:t>
            </a:r>
            <a:r>
              <a:rPr lang="zh-CN" altLang="zh-CN" sz="3200" dirty="0">
                <a:latin typeface="仿宋_GB2312"/>
                <a:ea typeface="仿宋_GB2312"/>
                <a:cs typeface="+mn-cs"/>
              </a:rPr>
              <a:t>、</a:t>
            </a:r>
            <a:r>
              <a:rPr lang="en-US" altLang="zh-CN" sz="3200" dirty="0">
                <a:latin typeface="仿宋_GB2312"/>
                <a:ea typeface="仿宋_GB2312"/>
                <a:cs typeface="+mn-cs"/>
              </a:rPr>
              <a:t>d</a:t>
            </a:r>
            <a:r>
              <a:rPr lang="zh-CN" altLang="zh-CN" sz="3200" dirty="0">
                <a:latin typeface="仿宋_GB2312"/>
                <a:ea typeface="仿宋_GB2312"/>
                <a:cs typeface="+mn-cs"/>
              </a:rPr>
              <a:t>、</a:t>
            </a:r>
            <a:r>
              <a:rPr lang="en-US" altLang="zh-CN" sz="3200" dirty="0">
                <a:latin typeface="仿宋_GB2312"/>
                <a:ea typeface="仿宋_GB2312"/>
                <a:cs typeface="+mn-cs"/>
              </a:rPr>
              <a:t>e</a:t>
            </a:r>
            <a:r>
              <a:rPr lang="zh-CN" altLang="zh-CN" sz="3200" dirty="0">
                <a:latin typeface="仿宋_GB2312"/>
                <a:ea typeface="仿宋_GB2312"/>
                <a:cs typeface="+mn-cs"/>
              </a:rPr>
              <a:t>中的任何一个字符，则可以表示为：</a:t>
            </a:r>
            <a:r>
              <a:rPr lang="en-US" altLang="zh-CN" sz="3200" dirty="0">
                <a:latin typeface="仿宋_GB2312"/>
                <a:ea typeface="仿宋_GB2312"/>
                <a:cs typeface="+mn-cs"/>
              </a:rPr>
              <a:t>[b-e]</a:t>
            </a:r>
            <a:endParaRPr lang="zh-CN" altLang="en-US" sz="2900" dirty="0">
              <a:latin typeface="宋体" panose="02010600030101010101" pitchFamily="2" charset="-122"/>
              <a:ea typeface="+mn-ea"/>
              <a:cs typeface="+mn-cs"/>
            </a:endParaRPr>
          </a:p>
        </p:txBody>
      </p:sp>
      <p:sp>
        <p:nvSpPr>
          <p:cNvPr id="4301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4301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44035" name="内容占位符 2"/>
          <p:cNvSpPr>
            <a:spLocks noGrp="1"/>
          </p:cNvSpPr>
          <p:nvPr>
            <p:ph idx="1"/>
          </p:nvPr>
        </p:nvSpPr>
        <p:spPr>
          <a:xfrm>
            <a:off x="539750" y="1196975"/>
            <a:ext cx="8181975" cy="1655763"/>
          </a:xfrm>
          <a:ln/>
        </p:spPr>
        <p:txBody>
          <a:bodyPr vert="horz" wrap="square" lIns="91440" tIns="45720" rIns="91440" bIns="45720" anchor="t"/>
          <a:p>
            <a:pPr>
              <a:lnSpc>
                <a:spcPct val="100000"/>
              </a:lnSpc>
              <a:spcBef>
                <a:spcPct val="0"/>
              </a:spcBef>
            </a:pPr>
            <a:r>
              <a:rPr lang="zh-CN" altLang="zh-CN" sz="3200" dirty="0">
                <a:latin typeface="仿宋_GB2312"/>
                <a:ea typeface="仿宋_GB2312"/>
                <a:cs typeface="+mn-cs"/>
              </a:rPr>
              <a:t>例</a:t>
            </a:r>
            <a:r>
              <a:rPr lang="en-US" altLang="zh-CN" sz="3200" dirty="0">
                <a:latin typeface="仿宋_GB2312"/>
                <a:ea typeface="仿宋_GB2312"/>
                <a:cs typeface="+mn-cs"/>
              </a:rPr>
              <a:t>15.</a:t>
            </a:r>
            <a:r>
              <a:rPr lang="zh-CN" altLang="zh-CN" sz="3200" dirty="0">
                <a:latin typeface="仿宋_GB2312"/>
                <a:ea typeface="仿宋_GB2312"/>
                <a:cs typeface="+mn-cs"/>
              </a:rPr>
              <a:t>查询姓“张”的学生</a:t>
            </a:r>
            <a:r>
              <a:rPr lang="zh-CN" altLang="en-US" sz="3200" dirty="0">
                <a:latin typeface="仿宋_GB2312"/>
                <a:ea typeface="仿宋_GB2312"/>
                <a:cs typeface="+mn-cs"/>
              </a:rPr>
              <a:t>姓名和所在系</a:t>
            </a:r>
            <a:endParaRPr lang="zh-CN" altLang="zh-CN" sz="3200" dirty="0">
              <a:latin typeface="仿宋_GB2312"/>
              <a:ea typeface="仿宋_GB2312"/>
              <a:cs typeface="+mn-cs"/>
            </a:endParaRPr>
          </a:p>
          <a:p>
            <a:pPr>
              <a:lnSpc>
                <a:spcPct val="100000"/>
              </a:lnSpc>
              <a:spcBef>
                <a:spcPct val="0"/>
              </a:spcBef>
              <a:buNone/>
            </a:pPr>
            <a:r>
              <a:rPr lang="en-US" altLang="zh-CN" sz="3200" dirty="0">
                <a:solidFill>
                  <a:srgbClr val="005800"/>
                </a:solidFill>
                <a:latin typeface="仿宋_GB2312"/>
                <a:ea typeface="仿宋_GB2312"/>
                <a:cs typeface="+mn-cs"/>
              </a:rPr>
              <a:t>  SELECT Sname,Sdept FROM Student </a:t>
            </a:r>
            <a:endParaRPr lang="en-US" altLang="zh-CN" sz="3200" dirty="0">
              <a:solidFill>
                <a:srgbClr val="005800"/>
              </a:solidFill>
              <a:latin typeface="仿宋_GB2312"/>
              <a:ea typeface="仿宋_GB2312"/>
              <a:cs typeface="+mn-cs"/>
            </a:endParaRPr>
          </a:p>
          <a:p>
            <a:pPr>
              <a:lnSpc>
                <a:spcPct val="100000"/>
              </a:lnSpc>
              <a:spcBef>
                <a:spcPct val="0"/>
              </a:spcBef>
              <a:buNone/>
            </a:pPr>
            <a:r>
              <a:rPr lang="en-US" altLang="zh-CN" sz="3200" dirty="0">
                <a:solidFill>
                  <a:srgbClr val="005800"/>
                </a:solidFill>
                <a:latin typeface="仿宋_GB2312"/>
                <a:ea typeface="仿宋_GB2312"/>
                <a:cs typeface="+mn-cs"/>
              </a:rPr>
              <a:t>    WHERE Sname LIKE  '</a:t>
            </a:r>
            <a:r>
              <a:rPr lang="zh-CN" altLang="zh-CN" sz="3200" dirty="0">
                <a:solidFill>
                  <a:srgbClr val="005800"/>
                </a:solidFill>
                <a:latin typeface="仿宋_GB2312"/>
                <a:ea typeface="仿宋_GB2312"/>
                <a:cs typeface="+mn-cs"/>
              </a:rPr>
              <a:t>张</a:t>
            </a:r>
            <a:r>
              <a:rPr lang="en-US" altLang="zh-CN" sz="3200" dirty="0">
                <a:solidFill>
                  <a:srgbClr val="005800"/>
                </a:solidFill>
                <a:latin typeface="仿宋_GB2312"/>
                <a:ea typeface="仿宋_GB2312"/>
                <a:cs typeface="+mn-cs"/>
              </a:rPr>
              <a:t>%'</a:t>
            </a:r>
            <a:endParaRPr lang="zh-CN" altLang="en-US" sz="3200" dirty="0">
              <a:solidFill>
                <a:srgbClr val="005800"/>
              </a:solidFill>
              <a:latin typeface="仿宋_GB2312"/>
              <a:ea typeface="仿宋_GB2312"/>
              <a:cs typeface="+mn-cs"/>
            </a:endParaRPr>
          </a:p>
        </p:txBody>
      </p:sp>
      <p:sp>
        <p:nvSpPr>
          <p:cNvPr id="4403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4403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graphicFrame>
        <p:nvGraphicFramePr>
          <p:cNvPr id="6" name="表格 5"/>
          <p:cNvGraphicFramePr>
            <a:graphicFrameLocks noGrp="1"/>
          </p:cNvGraphicFramePr>
          <p:nvPr/>
        </p:nvGraphicFramePr>
        <p:xfrm>
          <a:off x="539750" y="2781300"/>
          <a:ext cx="5040313" cy="3311525"/>
        </p:xfrm>
        <a:graphic>
          <a:graphicData uri="http://schemas.openxmlformats.org/drawingml/2006/table">
            <a:tbl>
              <a:tblPr/>
              <a:tblGrid>
                <a:gridCol w="1111887"/>
                <a:gridCol w="976344"/>
                <a:gridCol w="720080"/>
                <a:gridCol w="792088"/>
                <a:gridCol w="1440160"/>
              </a:tblGrid>
              <a:tr h="301124">
                <a:tc>
                  <a:txBody>
                    <a:bodyPr/>
                    <a:lstStyle/>
                    <a:p>
                      <a:pPr indent="127000" algn="ctr">
                        <a:spcAft>
                          <a:spcPts val="0"/>
                        </a:spcAft>
                      </a:pPr>
                      <a:r>
                        <a:rPr lang="en-US" sz="1800" b="1" kern="1000" dirty="0" err="1">
                          <a:solidFill>
                            <a:srgbClr val="0000FF"/>
                          </a:solidFill>
                          <a:latin typeface="Times New Roman" panose="02020603050405020304"/>
                          <a:ea typeface="方正书宋简体"/>
                          <a:cs typeface="Times New Roman" panose="02020603050405020304"/>
                        </a:rPr>
                        <a:t>Sno</a:t>
                      </a:r>
                      <a:endParaRPr lang="zh-CN" sz="20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0000FF"/>
                          </a:solidFill>
                          <a:latin typeface="Times New Roman" panose="02020603050405020304"/>
                          <a:ea typeface="方正书宋简体"/>
                          <a:cs typeface="Times New Roman" panose="02020603050405020304"/>
                        </a:rPr>
                        <a:t>Sname</a:t>
                      </a:r>
                      <a:endParaRPr lang="zh-CN" sz="20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0000FF"/>
                          </a:solidFill>
                          <a:latin typeface="Times New Roman" panose="02020603050405020304"/>
                          <a:ea typeface="方正书宋简体"/>
                          <a:cs typeface="Times New Roman" panose="02020603050405020304"/>
                        </a:rPr>
                        <a:t>Ssex</a:t>
                      </a:r>
                      <a:endParaRPr lang="zh-CN" sz="20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FF"/>
                          </a:solidFill>
                          <a:latin typeface="Times New Roman" panose="02020603050405020304"/>
                          <a:ea typeface="方正书宋简体"/>
                          <a:cs typeface="Times New Roman" panose="02020603050405020304"/>
                        </a:rPr>
                        <a:t>Sage</a:t>
                      </a:r>
                      <a:endParaRPr lang="zh-CN" sz="20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0000FF"/>
                          </a:solidFill>
                          <a:latin typeface="Times New Roman" panose="02020603050405020304"/>
                          <a:ea typeface="方正书宋简体"/>
                          <a:cs typeface="Times New Roman" panose="02020603050405020304"/>
                        </a:rPr>
                        <a:t>Sdept</a:t>
                      </a:r>
                      <a:endParaRPr lang="zh-CN" sz="20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0811101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李勇</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21</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0811102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刘晨</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20</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计算机系</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0811103</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王敏</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20</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0811104</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chemeClr val="tx1"/>
                          </a:solidFill>
                          <a:latin typeface="Times New Roman" panose="02020603050405020304"/>
                          <a:ea typeface="宋体" panose="02010600030101010101" pitchFamily="2" charset="-122"/>
                          <a:cs typeface="Times New Roman" panose="02020603050405020304"/>
                        </a:rPr>
                        <a:t>张小红</a:t>
                      </a:r>
                      <a:r>
                        <a:rPr lang="en-US" sz="18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20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19</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计算机系</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0821101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chemeClr val="tx1"/>
                          </a:solidFill>
                          <a:latin typeface="Times New Roman" panose="02020603050405020304"/>
                          <a:ea typeface="宋体" panose="02010600030101010101" pitchFamily="2" charset="-122"/>
                          <a:cs typeface="Times New Roman" panose="02020603050405020304"/>
                        </a:rPr>
                        <a:t>张立</a:t>
                      </a:r>
                      <a:r>
                        <a:rPr lang="en-US" sz="18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20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信息管理系</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0821102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chemeClr val="tx1"/>
                          </a:solidFill>
                          <a:latin typeface="Times New Roman" panose="02020603050405020304"/>
                          <a:ea typeface="宋体" panose="02010600030101010101" pitchFamily="2" charset="-122"/>
                          <a:cs typeface="Times New Roman" panose="02020603050405020304"/>
                        </a:rPr>
                        <a:t>吴宾</a:t>
                      </a:r>
                      <a:r>
                        <a:rPr lang="en-US" sz="18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20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宋体" panose="02010600030101010101" pitchFamily="2" charset="-122"/>
                          <a:ea typeface="方正书宋简体"/>
                          <a:cs typeface="Times New Roman" panose="02020603050405020304"/>
                        </a:rPr>
                        <a:t>19</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信息管理系</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0821103</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chemeClr val="tx1"/>
                          </a:solidFill>
                          <a:latin typeface="Times New Roman" panose="02020603050405020304"/>
                          <a:ea typeface="宋体" panose="02010600030101010101" pitchFamily="2" charset="-122"/>
                          <a:cs typeface="Times New Roman" panose="02020603050405020304"/>
                        </a:rPr>
                        <a:t>张海</a:t>
                      </a:r>
                      <a:r>
                        <a:rPr lang="en-US" sz="18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20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20</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信息管理系</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0831101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chemeClr val="tx1"/>
                          </a:solidFill>
                          <a:latin typeface="Times New Roman" panose="02020603050405020304"/>
                          <a:ea typeface="宋体" panose="02010600030101010101" pitchFamily="2" charset="-122"/>
                          <a:cs typeface="Times New Roman" panose="02020603050405020304"/>
                        </a:rPr>
                        <a:t>钱小平</a:t>
                      </a:r>
                      <a:r>
                        <a:rPr lang="en-US" sz="18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20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21</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通信工程系</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0831102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chemeClr val="tx1"/>
                          </a:solidFill>
                          <a:latin typeface="Times New Roman" panose="02020603050405020304"/>
                          <a:ea typeface="宋体" panose="02010600030101010101" pitchFamily="2" charset="-122"/>
                          <a:cs typeface="Times New Roman" panose="02020603050405020304"/>
                        </a:rPr>
                        <a:t>王大力</a:t>
                      </a:r>
                      <a:r>
                        <a:rPr lang="en-US" sz="18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20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20</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通信工程系</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0831103</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chemeClr val="tx1"/>
                          </a:solidFill>
                          <a:latin typeface="Times New Roman" panose="02020603050405020304"/>
                          <a:ea typeface="宋体" panose="02010600030101010101" pitchFamily="2" charset="-122"/>
                          <a:cs typeface="Times New Roman" panose="02020603050405020304"/>
                        </a:rPr>
                        <a:t>张姗姗</a:t>
                      </a:r>
                      <a:r>
                        <a:rPr lang="en-US" sz="18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20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a:solidFill>
                            <a:srgbClr val="000000"/>
                          </a:solidFill>
                          <a:latin typeface="Times New Roman" panose="02020603050405020304"/>
                          <a:ea typeface="宋体" panose="02010600030101010101" pitchFamily="2" charset="-122"/>
                          <a:cs typeface="Times New Roman" panose="02020603050405020304"/>
                        </a:rPr>
                        <a:t>女</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宋体" panose="02010600030101010101" pitchFamily="2" charset="-122"/>
                          <a:ea typeface="方正书宋简体"/>
                          <a:cs typeface="Times New Roman" panose="02020603050405020304"/>
                        </a:rPr>
                        <a:t>19</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通信工程系</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6227763" y="3860800"/>
          <a:ext cx="2416175" cy="1506538"/>
        </p:xfrm>
        <a:graphic>
          <a:graphicData uri="http://schemas.openxmlformats.org/drawingml/2006/table">
            <a:tbl>
              <a:tblPr/>
              <a:tblGrid>
                <a:gridCol w="976344"/>
                <a:gridCol w="1440160"/>
              </a:tblGrid>
              <a:tr h="301124">
                <a:tc>
                  <a:txBody>
                    <a:bodyPr/>
                    <a:lstStyle/>
                    <a:p>
                      <a:pPr indent="127000" algn="ctr">
                        <a:spcAft>
                          <a:spcPts val="0"/>
                        </a:spcAft>
                      </a:pPr>
                      <a:r>
                        <a:rPr lang="en-US" sz="1800" b="1" kern="1000" dirty="0" err="1">
                          <a:solidFill>
                            <a:srgbClr val="0000FF"/>
                          </a:solidFill>
                          <a:latin typeface="Times New Roman" panose="02020603050405020304"/>
                          <a:ea typeface="方正书宋简体"/>
                          <a:cs typeface="Times New Roman" panose="02020603050405020304"/>
                        </a:rPr>
                        <a:t>Sname</a:t>
                      </a:r>
                      <a:endParaRPr lang="zh-CN" sz="20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0000FF"/>
                          </a:solidFill>
                          <a:latin typeface="Times New Roman" panose="02020603050405020304"/>
                          <a:ea typeface="方正书宋简体"/>
                          <a:cs typeface="Times New Roman" panose="02020603050405020304"/>
                        </a:rPr>
                        <a:t>Sdept</a:t>
                      </a:r>
                      <a:endParaRPr lang="zh-CN" sz="20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FF0000"/>
                          </a:solidFill>
                          <a:latin typeface="Times New Roman" panose="02020603050405020304"/>
                          <a:ea typeface="宋体" panose="02010600030101010101" pitchFamily="2" charset="-122"/>
                          <a:cs typeface="Times New Roman" panose="02020603050405020304"/>
                        </a:rPr>
                        <a:t>张小红</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计算机系</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FF0000"/>
                          </a:solidFill>
                          <a:latin typeface="Times New Roman" panose="02020603050405020304"/>
                          <a:ea typeface="宋体" panose="02010600030101010101" pitchFamily="2" charset="-122"/>
                          <a:cs typeface="Times New Roman" panose="02020603050405020304"/>
                        </a:rPr>
                        <a:t>张立</a:t>
                      </a:r>
                      <a:r>
                        <a:rPr lang="en-US" sz="18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信息管理系</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FF0000"/>
                          </a:solidFill>
                          <a:latin typeface="Times New Roman" panose="02020603050405020304"/>
                          <a:ea typeface="宋体" panose="02010600030101010101" pitchFamily="2" charset="-122"/>
                          <a:cs typeface="Times New Roman" panose="02020603050405020304"/>
                        </a:rPr>
                        <a:t>张海</a:t>
                      </a:r>
                      <a:r>
                        <a:rPr lang="en-US" sz="1800" b="1" kern="1000" dirty="0">
                          <a:solidFill>
                            <a:srgbClr val="FF0000"/>
                          </a:solidFill>
                          <a:latin typeface="Times New Roman" panose="02020603050405020304"/>
                          <a:ea typeface="宋体" panose="02010600030101010101" pitchFamily="2" charset="-122"/>
                          <a:cs typeface="Times New Roman" panose="02020603050405020304"/>
                        </a:rPr>
                        <a:t>   </a:t>
                      </a:r>
                      <a:endParaRPr lang="zh-CN" sz="2000" b="1" kern="1000" dirty="0">
                        <a:solidFill>
                          <a:srgbClr val="FF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信息管理系</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24">
                <a:tc>
                  <a:txBody>
                    <a:bodyPr/>
                    <a:lstStyle/>
                    <a:p>
                      <a:pPr indent="127000" algn="ctr">
                        <a:spcAft>
                          <a:spcPts val="0"/>
                        </a:spcAft>
                      </a:pPr>
                      <a:r>
                        <a:rPr lang="zh-CN" sz="1800" b="1" kern="1000" dirty="0">
                          <a:solidFill>
                            <a:srgbClr val="FF0000"/>
                          </a:solidFill>
                          <a:latin typeface="Times New Roman" panose="02020603050405020304"/>
                          <a:ea typeface="宋体" panose="02010600030101010101" pitchFamily="2" charset="-122"/>
                          <a:cs typeface="Times New Roman" panose="02020603050405020304"/>
                        </a:rPr>
                        <a:t>张姗姗</a:t>
                      </a:r>
                      <a:r>
                        <a:rPr lang="en-US" sz="1800" b="1" kern="1000" dirty="0">
                          <a:solidFill>
                            <a:srgbClr val="FF0000"/>
                          </a:solidFill>
                          <a:latin typeface="Times New Roman" panose="02020603050405020304"/>
                          <a:ea typeface="宋体" panose="02010600030101010101" pitchFamily="2" charset="-122"/>
                          <a:cs typeface="Times New Roman" panose="02020603050405020304"/>
                        </a:rPr>
                        <a:t>  </a:t>
                      </a:r>
                      <a:endParaRPr lang="zh-CN" sz="2000" b="1" kern="1000" dirty="0">
                        <a:solidFill>
                          <a:srgbClr val="FF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800" b="1" kern="1000" dirty="0">
                          <a:solidFill>
                            <a:srgbClr val="000000"/>
                          </a:solidFill>
                          <a:latin typeface="Times New Roman" panose="02020603050405020304"/>
                          <a:ea typeface="宋体" panose="02010600030101010101" pitchFamily="2" charset="-122"/>
                          <a:cs typeface="Times New Roman" panose="02020603050405020304"/>
                        </a:rPr>
                        <a:t>通信工程系</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上弧形箭头 8"/>
          <p:cNvSpPr/>
          <p:nvPr/>
        </p:nvSpPr>
        <p:spPr>
          <a:xfrm rot="1380624">
            <a:off x="5834063" y="3009900"/>
            <a:ext cx="1512888" cy="503238"/>
          </a:xfrm>
          <a:prstGeom prst="curvedDownArrow">
            <a:avLst/>
          </a:prstGeom>
          <a:solidFill>
            <a:srgbClr val="FF3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0.70"/>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45059"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16.</a:t>
            </a:r>
            <a:r>
              <a:rPr lang="zh-CN" altLang="zh-CN" dirty="0">
                <a:latin typeface="仿宋_GB2312"/>
                <a:ea typeface="仿宋_GB2312"/>
                <a:cs typeface="+mn-cs"/>
              </a:rPr>
              <a:t>查询姓“张”、姓“李”和姓“刘”的学生的详细信息。</a:t>
            </a:r>
            <a:endParaRPr lang="zh-CN" altLang="zh-CN" dirty="0">
              <a:latin typeface="仿宋_GB2312"/>
              <a:ea typeface="仿宋_GB2312"/>
              <a:cs typeface="+mn-cs"/>
            </a:endParaRPr>
          </a:p>
          <a:p>
            <a:pPr lvl="1">
              <a:buNone/>
            </a:pPr>
            <a:r>
              <a:rPr lang="en-US" altLang="zh-CN" dirty="0">
                <a:solidFill>
                  <a:srgbClr val="005800"/>
                </a:solidFill>
                <a:latin typeface="仿宋_GB2312"/>
                <a:ea typeface="仿宋_GB2312"/>
              </a:rPr>
              <a:t>SELECT * FROM Student </a:t>
            </a:r>
            <a:endParaRPr lang="zh-CN" altLang="zh-CN" dirty="0">
              <a:solidFill>
                <a:srgbClr val="005800"/>
              </a:solidFill>
              <a:latin typeface="仿宋_GB2312"/>
              <a:ea typeface="仿宋_GB2312"/>
            </a:endParaRPr>
          </a:p>
          <a:p>
            <a:pPr lvl="1">
              <a:buNone/>
            </a:pPr>
            <a:r>
              <a:rPr lang="en-US" altLang="zh-CN" dirty="0">
                <a:solidFill>
                  <a:srgbClr val="005800"/>
                </a:solidFill>
                <a:latin typeface="仿宋_GB2312"/>
                <a:ea typeface="仿宋_GB2312"/>
              </a:rPr>
              <a:t>  WHERE Sname LIKE '[</a:t>
            </a:r>
            <a:r>
              <a:rPr lang="zh-CN" altLang="zh-CN" dirty="0">
                <a:solidFill>
                  <a:srgbClr val="005800"/>
                </a:solidFill>
                <a:latin typeface="仿宋_GB2312"/>
                <a:ea typeface="仿宋_GB2312"/>
              </a:rPr>
              <a:t>张李刘</a:t>
            </a:r>
            <a:r>
              <a:rPr lang="en-US" altLang="zh-CN" dirty="0">
                <a:solidFill>
                  <a:srgbClr val="005800"/>
                </a:solidFill>
                <a:latin typeface="仿宋_GB2312"/>
                <a:ea typeface="仿宋_GB2312"/>
              </a:rPr>
              <a:t>]%'</a:t>
            </a:r>
            <a:endParaRPr lang="zh-CN" altLang="en-US" dirty="0">
              <a:solidFill>
                <a:srgbClr val="005800"/>
              </a:solidFill>
              <a:latin typeface="仿宋_GB2312"/>
              <a:ea typeface="仿宋_GB2312"/>
            </a:endParaRPr>
          </a:p>
        </p:txBody>
      </p:sp>
      <p:sp>
        <p:nvSpPr>
          <p:cNvPr id="4506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4506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46083" name="内容占位符 2"/>
          <p:cNvSpPr>
            <a:spLocks noGrp="1"/>
          </p:cNvSpPr>
          <p:nvPr>
            <p:ph idx="1"/>
          </p:nvPr>
        </p:nvSpPr>
        <p:spPr>
          <a:xfrm>
            <a:off x="566738" y="1196975"/>
            <a:ext cx="8001000" cy="2230438"/>
          </a:xfrm>
          <a:ln/>
        </p:spPr>
        <p:txBody>
          <a:bodyPr vert="horz" wrap="square" lIns="91440" tIns="45720" rIns="91440" bIns="45720" anchor="t"/>
          <a:p>
            <a:pPr>
              <a:lnSpc>
                <a:spcPct val="100000"/>
              </a:lnSpc>
              <a:spcBef>
                <a:spcPct val="0"/>
              </a:spcBef>
            </a:pPr>
            <a:r>
              <a:rPr lang="zh-CN" altLang="zh-CN" sz="3200" dirty="0">
                <a:latin typeface="仿宋_GB2312"/>
                <a:ea typeface="仿宋_GB2312"/>
                <a:cs typeface="+mn-cs"/>
              </a:rPr>
              <a:t>例</a:t>
            </a:r>
            <a:r>
              <a:rPr lang="en-US" altLang="zh-CN" sz="3200" dirty="0">
                <a:latin typeface="仿宋_GB2312"/>
                <a:ea typeface="仿宋_GB2312"/>
                <a:cs typeface="+mn-cs"/>
              </a:rPr>
              <a:t>17.</a:t>
            </a:r>
            <a:r>
              <a:rPr lang="zh-CN" altLang="zh-CN" sz="3200" dirty="0">
                <a:latin typeface="仿宋_GB2312"/>
                <a:ea typeface="仿宋_GB2312"/>
                <a:cs typeface="+mn-cs"/>
              </a:rPr>
              <a:t>查询名字的第</a:t>
            </a:r>
            <a:r>
              <a:rPr lang="en-US" altLang="zh-CN" sz="3200" dirty="0">
                <a:latin typeface="仿宋_GB2312"/>
                <a:ea typeface="仿宋_GB2312"/>
                <a:cs typeface="+mn-cs"/>
              </a:rPr>
              <a:t>2</a:t>
            </a:r>
            <a:r>
              <a:rPr lang="zh-CN" altLang="zh-CN" sz="3200" dirty="0">
                <a:latin typeface="仿宋_GB2312"/>
                <a:ea typeface="仿宋_GB2312"/>
                <a:cs typeface="+mn-cs"/>
              </a:rPr>
              <a:t>个字为“小”或“大”的学生的姓名和学号。</a:t>
            </a:r>
            <a:endParaRPr lang="zh-CN" altLang="zh-CN" sz="3200" dirty="0">
              <a:latin typeface="仿宋_GB2312"/>
              <a:ea typeface="仿宋_GB2312"/>
              <a:cs typeface="+mn-cs"/>
            </a:endParaRPr>
          </a:p>
          <a:p>
            <a:pPr>
              <a:lnSpc>
                <a:spcPct val="100000"/>
              </a:lnSpc>
              <a:spcBef>
                <a:spcPct val="0"/>
              </a:spcBef>
              <a:buNone/>
            </a:pPr>
            <a:r>
              <a:rPr lang="en-US" altLang="zh-CN" sz="3200" dirty="0">
                <a:solidFill>
                  <a:srgbClr val="005800"/>
                </a:solidFill>
                <a:latin typeface="仿宋_GB2312"/>
                <a:ea typeface="仿宋_GB2312"/>
                <a:cs typeface="+mn-cs"/>
              </a:rPr>
              <a:t> SELECT Sname, Sno FROM Student </a:t>
            </a:r>
            <a:endParaRPr lang="zh-CN" altLang="zh-CN" sz="3200" dirty="0">
              <a:solidFill>
                <a:srgbClr val="005800"/>
              </a:solidFill>
              <a:latin typeface="仿宋_GB2312"/>
              <a:ea typeface="仿宋_GB2312"/>
              <a:cs typeface="+mn-cs"/>
            </a:endParaRPr>
          </a:p>
          <a:p>
            <a:pPr>
              <a:lnSpc>
                <a:spcPct val="100000"/>
              </a:lnSpc>
              <a:spcBef>
                <a:spcPct val="0"/>
              </a:spcBef>
              <a:buNone/>
            </a:pPr>
            <a:r>
              <a:rPr lang="en-US" altLang="zh-CN" sz="3200" dirty="0">
                <a:solidFill>
                  <a:srgbClr val="005800"/>
                </a:solidFill>
                <a:latin typeface="仿宋_GB2312"/>
                <a:ea typeface="仿宋_GB2312"/>
                <a:cs typeface="+mn-cs"/>
              </a:rPr>
              <a:t>   WHERE Sname LIKE '_[</a:t>
            </a:r>
            <a:r>
              <a:rPr lang="zh-CN" altLang="zh-CN" sz="3200" dirty="0">
                <a:solidFill>
                  <a:srgbClr val="005800"/>
                </a:solidFill>
                <a:latin typeface="仿宋_GB2312"/>
                <a:ea typeface="仿宋_GB2312"/>
                <a:cs typeface="+mn-cs"/>
              </a:rPr>
              <a:t>小大</a:t>
            </a:r>
            <a:r>
              <a:rPr lang="en-US" altLang="zh-CN" sz="3200" dirty="0">
                <a:solidFill>
                  <a:srgbClr val="005800"/>
                </a:solidFill>
                <a:latin typeface="仿宋_GB2312"/>
                <a:ea typeface="仿宋_GB2312"/>
                <a:cs typeface="+mn-cs"/>
              </a:rPr>
              <a:t>]%'</a:t>
            </a:r>
            <a:endParaRPr lang="zh-CN" altLang="en-US" sz="3200" dirty="0">
              <a:solidFill>
                <a:srgbClr val="005800"/>
              </a:solidFill>
              <a:latin typeface="仿宋_GB2312"/>
              <a:ea typeface="仿宋_GB2312"/>
              <a:cs typeface="+mn-cs"/>
            </a:endParaRPr>
          </a:p>
        </p:txBody>
      </p:sp>
      <p:sp>
        <p:nvSpPr>
          <p:cNvPr id="4608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46085" name="灯片编号占位符 4"/>
          <p:cNvSpPr txBox="1">
            <a:spLocks noGrp="1"/>
          </p:cNvSpPr>
          <p:nvPr>
            <p:ph type="sldNum" sz="quarter" idx="4"/>
          </p:nvPr>
        </p:nvSpPr>
        <p:spPr>
          <a:xfrm>
            <a:off x="6516688" y="6165850"/>
            <a:ext cx="1981200" cy="476250"/>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graphicFrame>
        <p:nvGraphicFramePr>
          <p:cNvPr id="6" name="表格 5"/>
          <p:cNvGraphicFramePr>
            <a:graphicFrameLocks noGrp="1"/>
          </p:cNvGraphicFramePr>
          <p:nvPr/>
        </p:nvGraphicFramePr>
        <p:xfrm>
          <a:off x="684213" y="3284538"/>
          <a:ext cx="5040313" cy="2808288"/>
        </p:xfrm>
        <a:graphic>
          <a:graphicData uri="http://schemas.openxmlformats.org/drawingml/2006/table">
            <a:tbl>
              <a:tblPr/>
              <a:tblGrid>
                <a:gridCol w="1111887"/>
                <a:gridCol w="976344"/>
                <a:gridCol w="720080"/>
                <a:gridCol w="792088"/>
                <a:gridCol w="1440160"/>
              </a:tblGrid>
              <a:tr h="255301">
                <a:tc>
                  <a:txBody>
                    <a:bodyPr/>
                    <a:lstStyle/>
                    <a:p>
                      <a:pPr indent="127000" algn="ctr">
                        <a:spcAft>
                          <a:spcPts val="0"/>
                        </a:spcAft>
                      </a:pPr>
                      <a:r>
                        <a:rPr lang="en-US" sz="1400" b="1" kern="1000" dirty="0" err="1">
                          <a:solidFill>
                            <a:srgbClr val="0000FF"/>
                          </a:solidFill>
                          <a:latin typeface="Times New Roman" panose="02020603050405020304"/>
                          <a:ea typeface="方正书宋简体"/>
                          <a:cs typeface="Times New Roman" panose="02020603050405020304"/>
                        </a:rPr>
                        <a:t>Sno</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panose="02020603050405020304"/>
                          <a:ea typeface="方正书宋简体"/>
                          <a:cs typeface="Times New Roman" panose="02020603050405020304"/>
                        </a:rPr>
                        <a:t>Sname</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panose="02020603050405020304"/>
                          <a:ea typeface="方正书宋简体"/>
                          <a:cs typeface="Times New Roman" panose="02020603050405020304"/>
                        </a:rPr>
                        <a:t>Ssex</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FF"/>
                          </a:solidFill>
                          <a:latin typeface="Times New Roman" panose="02020603050405020304"/>
                          <a:ea typeface="方正书宋简体"/>
                          <a:cs typeface="Times New Roman" panose="02020603050405020304"/>
                        </a:rPr>
                        <a:t>Sage</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panose="02020603050405020304"/>
                          <a:ea typeface="方正书宋简体"/>
                          <a:cs typeface="Times New Roman" panose="02020603050405020304"/>
                        </a:rPr>
                        <a:t>Sdept</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0811101</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李勇</a:t>
                      </a:r>
                      <a:r>
                        <a:rPr lang="en-US" sz="14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21</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0811102</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刘晨</a:t>
                      </a:r>
                      <a:r>
                        <a:rPr lang="en-US" sz="14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20</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计算机系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0811103</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王敏</a:t>
                      </a:r>
                      <a:r>
                        <a:rPr lang="en-US" sz="14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20</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0811104</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张小红</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19</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计算机系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0821101</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张立</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20</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信息管理系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0821102</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吴宾</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19</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信息管理系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0821103</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张海</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20</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信息管理系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0831101</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钱小平</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21</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通信工程系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0831102</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王大力</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20</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通信工程系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0831103</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张姗姗</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19</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通信工程系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6443663" y="4221163"/>
          <a:ext cx="2016125" cy="1020763"/>
        </p:xfrm>
        <a:graphic>
          <a:graphicData uri="http://schemas.openxmlformats.org/drawingml/2006/table">
            <a:tbl>
              <a:tblPr/>
              <a:tblGrid>
                <a:gridCol w="1073546"/>
                <a:gridCol w="942677"/>
              </a:tblGrid>
              <a:tr h="255301">
                <a:tc>
                  <a:txBody>
                    <a:bodyPr/>
                    <a:lstStyle/>
                    <a:p>
                      <a:pPr indent="127000" algn="ctr">
                        <a:spcAft>
                          <a:spcPts val="0"/>
                        </a:spcAft>
                      </a:pPr>
                      <a:r>
                        <a:rPr lang="en-US" sz="1400" b="1" kern="1000" dirty="0" err="1">
                          <a:solidFill>
                            <a:srgbClr val="0000FF"/>
                          </a:solidFill>
                          <a:latin typeface="Times New Roman" panose="02020603050405020304"/>
                          <a:ea typeface="方正书宋简体"/>
                          <a:cs typeface="Times New Roman" panose="02020603050405020304"/>
                        </a:rPr>
                        <a:t>Sno</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panose="02020603050405020304"/>
                          <a:ea typeface="方正书宋简体"/>
                          <a:cs typeface="Times New Roman" panose="02020603050405020304"/>
                        </a:rPr>
                        <a:t>Sname</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0811104</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张小红</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0831101</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钱小平</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0831102</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王大力</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右箭头 7"/>
          <p:cNvSpPr/>
          <p:nvPr/>
        </p:nvSpPr>
        <p:spPr>
          <a:xfrm>
            <a:off x="5867400" y="4581525"/>
            <a:ext cx="504825" cy="360363"/>
          </a:xfrm>
          <a:prstGeom prst="rightArrow">
            <a:avLst/>
          </a:prstGeom>
          <a:solidFill>
            <a:srgbClr val="FF3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strVal val="#ppt_w*0.70"/>
                                          </p:val>
                                        </p:tav>
                                        <p:tav tm="100000">
                                          <p:val>
                                            <p:strVal val="#ppt_w"/>
                                          </p:val>
                                        </p:tav>
                                      </p:tavLst>
                                    </p:anim>
                                    <p:anim calcmode="lin" valueType="num">
                                      <p:cBhvr>
                                        <p:cTn id="13" dur="1000" fill="hold"/>
                                        <p:tgtEl>
                                          <p:spTgt spid="8"/>
                                        </p:tgtEl>
                                        <p:attrNameLst>
                                          <p:attrName>ppt_h</p:attrName>
                                        </p:attrNameLst>
                                      </p:cBhvr>
                                      <p:tavLst>
                                        <p:tav tm="0">
                                          <p:val>
                                            <p:strVal val="#ppt_h"/>
                                          </p:val>
                                        </p:tav>
                                        <p:tav tm="100000">
                                          <p:val>
                                            <p:strVal val="#ppt_h"/>
                                          </p:val>
                                        </p:tav>
                                      </p:tavLst>
                                    </p:anim>
                                    <p:animEffect transition="in" filter="fade">
                                      <p:cBhvr>
                                        <p:cTn id="14" dur="1000"/>
                                        <p:tgtEl>
                                          <p:spTgt spid="8"/>
                                        </p:tgtEl>
                                      </p:cBhvr>
                                    </p:animEffect>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47107" name="内容占位符 2"/>
          <p:cNvSpPr>
            <a:spLocks noGrp="1"/>
          </p:cNvSpPr>
          <p:nvPr>
            <p:ph idx="1"/>
          </p:nvPr>
        </p:nvSpPr>
        <p:spPr>
          <a:ln/>
        </p:spPr>
        <p:txBody>
          <a:bodyPr vert="horz" wrap="square" lIns="91440" tIns="45720" rIns="91440" bIns="45720" anchor="t"/>
          <a:p>
            <a:pPr>
              <a:spcBef>
                <a:spcPts val="600"/>
              </a:spcBef>
            </a:pPr>
            <a:r>
              <a:rPr lang="zh-CN" altLang="zh-CN" dirty="0">
                <a:latin typeface="仿宋_GB2312"/>
                <a:ea typeface="仿宋_GB2312"/>
                <a:cs typeface="+mn-cs"/>
              </a:rPr>
              <a:t>例</a:t>
            </a:r>
            <a:r>
              <a:rPr lang="en-US" altLang="zh-CN" dirty="0">
                <a:latin typeface="仿宋_GB2312"/>
                <a:ea typeface="仿宋_GB2312"/>
                <a:cs typeface="+mn-cs"/>
              </a:rPr>
              <a:t>18.</a:t>
            </a:r>
            <a:r>
              <a:rPr lang="zh-CN" altLang="zh-CN" dirty="0">
                <a:latin typeface="仿宋_GB2312"/>
                <a:ea typeface="仿宋_GB2312"/>
                <a:cs typeface="+mn-cs"/>
              </a:rPr>
              <a:t>查询所有不姓“刘”的学生。</a:t>
            </a:r>
            <a:endParaRPr lang="zh-CN" altLang="zh-CN" dirty="0">
              <a:latin typeface="仿宋_GB2312"/>
              <a:ea typeface="仿宋_GB2312"/>
              <a:cs typeface="+mn-cs"/>
            </a:endParaRPr>
          </a:p>
          <a:p>
            <a:pPr>
              <a:spcBef>
                <a:spcPts val="600"/>
              </a:spcBef>
              <a:buNone/>
            </a:pPr>
            <a:r>
              <a:rPr lang="en-US" altLang="zh-CN" dirty="0">
                <a:solidFill>
                  <a:srgbClr val="005800"/>
                </a:solidFill>
                <a:latin typeface="仿宋_GB2312"/>
                <a:ea typeface="仿宋_GB2312"/>
                <a:cs typeface="+mn-cs"/>
              </a:rPr>
              <a:t>  SELECT Sname FROM Student </a:t>
            </a:r>
            <a:endParaRPr lang="en-US" altLang="zh-CN" dirty="0">
              <a:solidFill>
                <a:srgbClr val="005800"/>
              </a:solidFill>
              <a:latin typeface="仿宋_GB2312"/>
              <a:ea typeface="仿宋_GB2312"/>
              <a:cs typeface="+mn-cs"/>
            </a:endParaRPr>
          </a:p>
          <a:p>
            <a:pPr>
              <a:spcBef>
                <a:spcPts val="600"/>
              </a:spcBef>
              <a:buNone/>
            </a:pPr>
            <a:r>
              <a:rPr lang="en-US" altLang="zh-CN" dirty="0">
                <a:solidFill>
                  <a:srgbClr val="005800"/>
                </a:solidFill>
                <a:latin typeface="仿宋_GB2312"/>
                <a:ea typeface="仿宋_GB2312"/>
                <a:cs typeface="+mn-cs"/>
              </a:rPr>
              <a:t>    WHERE Sname NOT LIKE '</a:t>
            </a:r>
            <a:r>
              <a:rPr lang="zh-CN" altLang="zh-CN" dirty="0">
                <a:solidFill>
                  <a:srgbClr val="005800"/>
                </a:solidFill>
                <a:latin typeface="仿宋_GB2312"/>
                <a:ea typeface="仿宋_GB2312"/>
                <a:cs typeface="+mn-cs"/>
              </a:rPr>
              <a:t>刘</a:t>
            </a:r>
            <a:r>
              <a:rPr lang="en-US" altLang="zh-CN" dirty="0">
                <a:solidFill>
                  <a:srgbClr val="005800"/>
                </a:solidFill>
                <a:latin typeface="仿宋_GB2312"/>
                <a:ea typeface="仿宋_GB2312"/>
                <a:cs typeface="+mn-cs"/>
              </a:rPr>
              <a:t>%'</a:t>
            </a:r>
            <a:endParaRPr lang="zh-CN" altLang="zh-CN" dirty="0">
              <a:solidFill>
                <a:srgbClr val="005800"/>
              </a:solidFill>
              <a:latin typeface="仿宋_GB2312"/>
              <a:ea typeface="仿宋_GB2312"/>
              <a:cs typeface="+mn-cs"/>
            </a:endParaRPr>
          </a:p>
          <a:p>
            <a:pPr>
              <a:spcBef>
                <a:spcPts val="600"/>
              </a:spcBef>
            </a:pPr>
            <a:r>
              <a:rPr lang="zh-CN" altLang="zh-CN" dirty="0">
                <a:latin typeface="仿宋_GB2312"/>
                <a:ea typeface="仿宋_GB2312"/>
                <a:cs typeface="+mn-cs"/>
              </a:rPr>
              <a:t>例</a:t>
            </a:r>
            <a:r>
              <a:rPr lang="en-US" altLang="zh-CN" dirty="0">
                <a:latin typeface="仿宋_GB2312"/>
                <a:ea typeface="仿宋_GB2312"/>
                <a:cs typeface="+mn-cs"/>
              </a:rPr>
              <a:t>19.</a:t>
            </a:r>
            <a:r>
              <a:rPr lang="zh-CN" altLang="zh-CN" dirty="0">
                <a:latin typeface="仿宋_GB2312"/>
                <a:ea typeface="仿宋_GB2312"/>
                <a:cs typeface="+mn-cs"/>
              </a:rPr>
              <a:t>在</a:t>
            </a:r>
            <a:r>
              <a:rPr lang="en-US" altLang="zh-CN" dirty="0">
                <a:latin typeface="仿宋_GB2312"/>
                <a:ea typeface="仿宋_GB2312"/>
                <a:cs typeface="+mn-cs"/>
              </a:rPr>
              <a:t>Student</a:t>
            </a:r>
            <a:r>
              <a:rPr lang="zh-CN" altLang="zh-CN" dirty="0">
                <a:latin typeface="仿宋_GB2312"/>
                <a:ea typeface="仿宋_GB2312"/>
                <a:cs typeface="+mn-cs"/>
              </a:rPr>
              <a:t>表中查询学号的最后一位不是</a:t>
            </a:r>
            <a:r>
              <a:rPr lang="en-US" altLang="zh-CN" dirty="0">
                <a:latin typeface="仿宋_GB2312"/>
                <a:ea typeface="仿宋_GB2312"/>
                <a:cs typeface="+mn-cs"/>
              </a:rPr>
              <a:t>2</a:t>
            </a:r>
            <a:r>
              <a:rPr lang="zh-CN" altLang="zh-CN" dirty="0">
                <a:latin typeface="仿宋_GB2312"/>
                <a:ea typeface="仿宋_GB2312"/>
                <a:cs typeface="+mn-cs"/>
              </a:rPr>
              <a:t>、</a:t>
            </a:r>
            <a:r>
              <a:rPr lang="en-US" altLang="zh-CN" dirty="0">
                <a:latin typeface="仿宋_GB2312"/>
                <a:ea typeface="仿宋_GB2312"/>
                <a:cs typeface="+mn-cs"/>
              </a:rPr>
              <a:t>3</a:t>
            </a:r>
            <a:r>
              <a:rPr lang="zh-CN" altLang="zh-CN" dirty="0">
                <a:latin typeface="仿宋_GB2312"/>
                <a:ea typeface="仿宋_GB2312"/>
                <a:cs typeface="+mn-cs"/>
              </a:rPr>
              <a:t>、</a:t>
            </a:r>
            <a:r>
              <a:rPr lang="en-US" altLang="zh-CN" dirty="0">
                <a:latin typeface="仿宋_GB2312"/>
                <a:ea typeface="仿宋_GB2312"/>
                <a:cs typeface="+mn-cs"/>
              </a:rPr>
              <a:t>5</a:t>
            </a:r>
            <a:r>
              <a:rPr lang="zh-CN" altLang="zh-CN" dirty="0">
                <a:latin typeface="仿宋_GB2312"/>
                <a:ea typeface="仿宋_GB2312"/>
                <a:cs typeface="+mn-cs"/>
              </a:rPr>
              <a:t>的学生信息。</a:t>
            </a:r>
            <a:endParaRPr lang="zh-CN" altLang="zh-CN" dirty="0">
              <a:latin typeface="仿宋_GB2312"/>
              <a:ea typeface="仿宋_GB2312"/>
              <a:cs typeface="+mn-cs"/>
            </a:endParaRPr>
          </a:p>
          <a:p>
            <a:pPr>
              <a:spcBef>
                <a:spcPts val="600"/>
              </a:spcBef>
              <a:buNone/>
            </a:pPr>
            <a:r>
              <a:rPr lang="en-US" altLang="zh-CN" dirty="0">
                <a:solidFill>
                  <a:srgbClr val="005800"/>
                </a:solidFill>
                <a:latin typeface="仿宋_GB2312"/>
                <a:ea typeface="仿宋_GB2312"/>
                <a:cs typeface="+mn-cs"/>
              </a:rPr>
              <a:t>  SELECT * FROM Student </a:t>
            </a:r>
            <a:endParaRPr lang="en-US" altLang="zh-CN" dirty="0">
              <a:solidFill>
                <a:srgbClr val="005800"/>
              </a:solidFill>
              <a:latin typeface="仿宋_GB2312"/>
              <a:ea typeface="仿宋_GB2312"/>
              <a:cs typeface="+mn-cs"/>
            </a:endParaRPr>
          </a:p>
          <a:p>
            <a:pPr>
              <a:spcBef>
                <a:spcPts val="600"/>
              </a:spcBef>
              <a:buNone/>
            </a:pPr>
            <a:r>
              <a:rPr lang="en-US" altLang="zh-CN" dirty="0">
                <a:solidFill>
                  <a:srgbClr val="005800"/>
                </a:solidFill>
                <a:latin typeface="仿宋_GB2312"/>
                <a:ea typeface="仿宋_GB2312"/>
                <a:cs typeface="+mn-cs"/>
              </a:rPr>
              <a:t>    WHERE Sno LIKE '%[^235]' </a:t>
            </a:r>
            <a:endParaRPr lang="zh-CN" altLang="en-US" dirty="0">
              <a:solidFill>
                <a:srgbClr val="005800"/>
              </a:solidFill>
              <a:latin typeface="仿宋_GB2312"/>
              <a:ea typeface="仿宋_GB2312"/>
              <a:cs typeface="+mn-cs"/>
            </a:endParaRPr>
          </a:p>
        </p:txBody>
      </p:sp>
      <p:sp>
        <p:nvSpPr>
          <p:cNvPr id="4710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4710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转义字符</a:t>
            </a:r>
            <a:endParaRPr lang="zh-CN" altLang="en-US" dirty="0">
              <a:solidFill>
                <a:srgbClr val="0000FF"/>
              </a:solidFill>
              <a:latin typeface="楷体_GB2312"/>
              <a:ea typeface="楷体_GB2312"/>
              <a:cs typeface="+mj-cs"/>
            </a:endParaRPr>
          </a:p>
        </p:txBody>
      </p:sp>
      <p:sp>
        <p:nvSpPr>
          <p:cNvPr id="48131" name="Rectangle 3"/>
          <p:cNvSpPr>
            <a:spLocks noGrp="1"/>
          </p:cNvSpPr>
          <p:nvPr>
            <p:ph idx="1"/>
          </p:nvPr>
        </p:nvSpPr>
        <p:spPr>
          <a:xfrm>
            <a:off x="323850" y="1341438"/>
            <a:ext cx="8610600" cy="4679950"/>
          </a:xfrm>
          <a:ln/>
        </p:spPr>
        <p:txBody>
          <a:bodyPr vert="horz" wrap="square" lIns="91440" tIns="45720" rIns="91440" bIns="45720" anchor="t"/>
          <a:p>
            <a:pPr/>
            <a:r>
              <a:rPr lang="zh-CN" altLang="zh-CN" sz="3200" dirty="0">
                <a:latin typeface="仿宋_GB2312"/>
                <a:ea typeface="仿宋_GB2312"/>
                <a:cs typeface="+mn-cs"/>
              </a:rPr>
              <a:t>如果要查找的字符串正好含有通配符，比如下划线或百分号，就需要</a:t>
            </a:r>
            <a:r>
              <a:rPr lang="zh-CN" altLang="en-US" sz="3200" dirty="0">
                <a:latin typeface="仿宋_GB2312"/>
                <a:ea typeface="仿宋_GB2312"/>
                <a:cs typeface="+mn-cs"/>
              </a:rPr>
              <a:t>用</a:t>
            </a:r>
            <a:r>
              <a:rPr lang="en-US" altLang="zh-CN" sz="3200" dirty="0">
                <a:solidFill>
                  <a:srgbClr val="FF0000"/>
                </a:solidFill>
                <a:latin typeface="仿宋_GB2312"/>
                <a:ea typeface="仿宋_GB2312"/>
                <a:cs typeface="+mn-cs"/>
              </a:rPr>
              <a:t>ESCAPE</a:t>
            </a:r>
            <a:r>
              <a:rPr lang="zh-CN" altLang="en-US" sz="3200" dirty="0">
                <a:latin typeface="仿宋_GB2312"/>
                <a:ea typeface="仿宋_GB2312"/>
                <a:cs typeface="+mn-cs"/>
              </a:rPr>
              <a:t>来说明</a:t>
            </a:r>
            <a:r>
              <a:rPr lang="zh-CN" altLang="zh-CN" sz="3200" dirty="0">
                <a:latin typeface="仿宋_GB2312"/>
                <a:ea typeface="仿宋_GB2312"/>
                <a:cs typeface="+mn-cs"/>
              </a:rPr>
              <a:t>。</a:t>
            </a:r>
            <a:endParaRPr lang="zh-CN" altLang="zh-CN" sz="3200" dirty="0">
              <a:latin typeface="仿宋_GB2312"/>
              <a:ea typeface="仿宋_GB2312"/>
              <a:cs typeface="+mn-cs"/>
            </a:endParaRPr>
          </a:p>
          <a:p>
            <a:pPr>
              <a:buNone/>
            </a:pPr>
            <a:r>
              <a:rPr lang="en-US" altLang="zh-CN" sz="3200" dirty="0">
                <a:latin typeface="仿宋_GB2312"/>
                <a:ea typeface="仿宋_GB2312"/>
                <a:cs typeface="+mn-cs"/>
              </a:rPr>
              <a:t>   </a:t>
            </a:r>
            <a:r>
              <a:rPr lang="en-US" altLang="zh-CN" sz="3200" dirty="0">
                <a:solidFill>
                  <a:srgbClr val="FF0000"/>
                </a:solidFill>
                <a:latin typeface="仿宋_GB2312"/>
                <a:ea typeface="仿宋_GB2312"/>
                <a:cs typeface="+mn-cs"/>
              </a:rPr>
              <a:t>ESCAPE </a:t>
            </a:r>
            <a:r>
              <a:rPr lang="zh-CN" altLang="zh-CN" sz="3200" dirty="0">
                <a:solidFill>
                  <a:srgbClr val="FF0000"/>
                </a:solidFill>
                <a:latin typeface="仿宋_GB2312"/>
                <a:ea typeface="仿宋_GB2312"/>
                <a:cs typeface="+mn-cs"/>
              </a:rPr>
              <a:t>转义字符</a:t>
            </a:r>
            <a:endParaRPr lang="en-US" altLang="zh-CN" sz="3200" dirty="0">
              <a:latin typeface="仿宋_GB2312"/>
              <a:ea typeface="仿宋_GB2312"/>
              <a:cs typeface="+mn-cs"/>
            </a:endParaRPr>
          </a:p>
          <a:p>
            <a:pPr eaLnBrk="1" hangingPunct="1"/>
            <a:r>
              <a:rPr lang="zh-CN" altLang="zh-CN" sz="3200" dirty="0">
                <a:latin typeface="仿宋_GB2312"/>
                <a:ea typeface="仿宋_GB2312"/>
                <a:cs typeface="+mn-cs"/>
              </a:rPr>
              <a:t>其中“转义字符”是任何一个有效的字符，在匹配串中也包含这个字符，表明位于该字符后面的那个字符将被视为普通字符，而不是通配符。</a:t>
            </a:r>
            <a:endParaRPr lang="en-US" altLang="zh-CN" sz="3300" dirty="0">
              <a:solidFill>
                <a:srgbClr val="D60093"/>
              </a:solidFill>
              <a:latin typeface="Times New Roman" panose="02020603050405020304" pitchFamily="18" charset="0"/>
              <a:ea typeface="+mn-ea"/>
              <a:cs typeface="+mn-cs"/>
            </a:endParaRPr>
          </a:p>
        </p:txBody>
      </p:sp>
      <p:sp>
        <p:nvSpPr>
          <p:cNvPr id="4813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4813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49155" name="内容占位符 2"/>
          <p:cNvSpPr>
            <a:spLocks noGrp="1"/>
          </p:cNvSpPr>
          <p:nvPr>
            <p:ph idx="1"/>
          </p:nvPr>
        </p:nvSpPr>
        <p:spPr>
          <a:xfrm>
            <a:off x="566738" y="1414463"/>
            <a:ext cx="8108950" cy="4678362"/>
          </a:xfrm>
          <a:ln/>
        </p:spPr>
        <p:txBody>
          <a:bodyPr vert="horz" wrap="square" lIns="91440" tIns="45720" rIns="91440" bIns="45720" anchor="t"/>
          <a:p>
            <a:pPr/>
            <a:r>
              <a:rPr lang="zh-CN" altLang="zh-CN" sz="3200" dirty="0">
                <a:latin typeface="仿宋_GB2312"/>
                <a:ea typeface="仿宋_GB2312"/>
                <a:cs typeface="+mn-cs"/>
              </a:rPr>
              <a:t>查找</a:t>
            </a:r>
            <a:r>
              <a:rPr lang="en-US" altLang="zh-CN" sz="3200" dirty="0">
                <a:latin typeface="仿宋_GB2312"/>
                <a:ea typeface="仿宋_GB2312"/>
                <a:cs typeface="+mn-cs"/>
              </a:rPr>
              <a:t>field1</a:t>
            </a:r>
            <a:r>
              <a:rPr lang="zh-CN" altLang="zh-CN" sz="3200" dirty="0">
                <a:latin typeface="仿宋_GB2312"/>
                <a:ea typeface="仿宋_GB2312"/>
                <a:cs typeface="+mn-cs"/>
              </a:rPr>
              <a:t>字段中包含字符串“</a:t>
            </a:r>
            <a:r>
              <a:rPr lang="en-US" altLang="zh-CN" sz="3200" dirty="0">
                <a:latin typeface="仿宋_GB2312"/>
                <a:ea typeface="仿宋_GB2312"/>
                <a:cs typeface="+mn-cs"/>
              </a:rPr>
              <a:t>30%</a:t>
            </a:r>
            <a:r>
              <a:rPr lang="zh-CN" altLang="zh-CN" sz="3200" dirty="0">
                <a:latin typeface="仿宋_GB2312"/>
                <a:ea typeface="仿宋_GB2312"/>
                <a:cs typeface="+mn-cs"/>
              </a:rPr>
              <a:t>”的记录：</a:t>
            </a:r>
            <a:endParaRPr lang="zh-CN" altLang="zh-CN" sz="3200" dirty="0">
              <a:latin typeface="仿宋_GB2312"/>
              <a:ea typeface="仿宋_GB2312"/>
              <a:cs typeface="+mn-cs"/>
            </a:endParaRPr>
          </a:p>
          <a:p>
            <a:pPr>
              <a:buNone/>
            </a:pPr>
            <a:r>
              <a:rPr lang="en-US" altLang="zh-CN" sz="3200" dirty="0">
                <a:solidFill>
                  <a:srgbClr val="005800"/>
                </a:solidFill>
                <a:latin typeface="仿宋_GB2312"/>
                <a:ea typeface="仿宋_GB2312"/>
                <a:cs typeface="+mn-cs"/>
              </a:rPr>
              <a:t> WHERE field1 LIKE '%30!%%' ESCAPE '!'</a:t>
            </a:r>
            <a:endParaRPr lang="zh-CN" altLang="zh-CN" sz="3200" dirty="0">
              <a:solidFill>
                <a:srgbClr val="005800"/>
              </a:solidFill>
              <a:latin typeface="仿宋_GB2312"/>
              <a:ea typeface="仿宋_GB2312"/>
              <a:cs typeface="+mn-cs"/>
            </a:endParaRPr>
          </a:p>
          <a:p>
            <a:pPr>
              <a:spcBef>
                <a:spcPts val="1200"/>
              </a:spcBef>
            </a:pPr>
            <a:r>
              <a:rPr lang="zh-CN" altLang="zh-CN" sz="3200" dirty="0">
                <a:latin typeface="仿宋_GB2312"/>
                <a:ea typeface="仿宋_GB2312"/>
                <a:cs typeface="+mn-cs"/>
              </a:rPr>
              <a:t>查找</a:t>
            </a:r>
            <a:r>
              <a:rPr lang="en-US" altLang="zh-CN" sz="3200" dirty="0">
                <a:latin typeface="仿宋_GB2312"/>
                <a:ea typeface="仿宋_GB2312"/>
                <a:cs typeface="+mn-cs"/>
              </a:rPr>
              <a:t>field1</a:t>
            </a:r>
            <a:r>
              <a:rPr lang="zh-CN" altLang="zh-CN" sz="3200" dirty="0">
                <a:latin typeface="仿宋_GB2312"/>
                <a:ea typeface="仿宋_GB2312"/>
                <a:cs typeface="+mn-cs"/>
              </a:rPr>
              <a:t>字段中包含下划线（</a:t>
            </a:r>
            <a:r>
              <a:rPr lang="en-US" altLang="zh-CN" sz="3200" dirty="0">
                <a:latin typeface="仿宋_GB2312"/>
                <a:ea typeface="仿宋_GB2312"/>
                <a:cs typeface="+mn-cs"/>
              </a:rPr>
              <a:t>_</a:t>
            </a:r>
            <a:r>
              <a:rPr lang="zh-CN" altLang="zh-CN" sz="3200" dirty="0">
                <a:latin typeface="仿宋_GB2312"/>
                <a:ea typeface="仿宋_GB2312"/>
                <a:cs typeface="+mn-cs"/>
              </a:rPr>
              <a:t>）的记录：</a:t>
            </a:r>
            <a:endParaRPr lang="zh-CN" altLang="zh-CN" sz="3200" dirty="0">
              <a:latin typeface="仿宋_GB2312"/>
              <a:ea typeface="仿宋_GB2312"/>
              <a:cs typeface="+mn-cs"/>
            </a:endParaRPr>
          </a:p>
          <a:p>
            <a:pPr>
              <a:buNone/>
            </a:pPr>
            <a:r>
              <a:rPr lang="en-US" altLang="zh-CN" sz="3200" dirty="0">
                <a:solidFill>
                  <a:srgbClr val="005800"/>
                </a:solidFill>
                <a:latin typeface="仿宋_GB2312"/>
                <a:ea typeface="仿宋_GB2312"/>
                <a:cs typeface="+mn-cs"/>
              </a:rPr>
              <a:t> WHERE field1 LIKE '%!_%' ESCAPE '!'</a:t>
            </a:r>
            <a:endParaRPr lang="zh-CN" altLang="en-US" sz="3200" dirty="0">
              <a:solidFill>
                <a:srgbClr val="005800"/>
              </a:solidFill>
              <a:latin typeface="仿宋_GB2312"/>
              <a:ea typeface="仿宋_GB2312"/>
              <a:cs typeface="+mn-cs"/>
            </a:endParaRPr>
          </a:p>
        </p:txBody>
      </p:sp>
      <p:sp>
        <p:nvSpPr>
          <p:cNvPr id="4915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4915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p:nvPr>
        </p:nvSpPr>
        <p:spPr>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a:t>
            </a:r>
            <a:r>
              <a:rPr lang="en-US" altLang="zh-CN" dirty="0">
                <a:solidFill>
                  <a:srgbClr val="0000FF"/>
                </a:solidFill>
                <a:latin typeface="楷体_GB2312"/>
                <a:ea typeface="楷体_GB2312"/>
                <a:cs typeface="+mj-cs"/>
              </a:rPr>
              <a:t>5</a:t>
            </a:r>
            <a:r>
              <a:rPr lang="zh-CN" altLang="en-US" dirty="0">
                <a:solidFill>
                  <a:srgbClr val="0000FF"/>
                </a:solidFill>
                <a:latin typeface="楷体_GB2312"/>
                <a:ea typeface="楷体_GB2312"/>
                <a:cs typeface="+mj-cs"/>
              </a:rPr>
              <a:t>）涉及空值的查询</a:t>
            </a:r>
            <a:endParaRPr lang="zh-CN" altLang="en-US" dirty="0">
              <a:solidFill>
                <a:srgbClr val="0000FF"/>
              </a:solidFill>
              <a:latin typeface="楷体_GB2312"/>
              <a:ea typeface="楷体_GB2312"/>
              <a:cs typeface="+mj-cs"/>
            </a:endParaRPr>
          </a:p>
        </p:txBody>
      </p:sp>
      <p:sp>
        <p:nvSpPr>
          <p:cNvPr id="50179" name="Rectangle 3"/>
          <p:cNvSpPr>
            <a:spLocks noGrp="1"/>
          </p:cNvSpPr>
          <p:nvPr>
            <p:ph idx="1"/>
          </p:nvPr>
        </p:nvSpPr>
        <p:spPr>
          <a:xfrm>
            <a:off x="395288" y="1341438"/>
            <a:ext cx="8447087" cy="4767262"/>
          </a:xfrm>
          <a:ln/>
        </p:spPr>
        <p:txBody>
          <a:bodyPr vert="horz" wrap="square" lIns="91440" tIns="45720" rIns="91440" bIns="45720" anchor="t"/>
          <a:p>
            <a:pPr eaLnBrk="1" hangingPunct="1"/>
            <a:r>
              <a:rPr lang="zh-CN" altLang="en-US" sz="3200" dirty="0">
                <a:latin typeface="仿宋_GB2312"/>
                <a:ea typeface="楷体_GB2312"/>
                <a:cs typeface="+mn-cs"/>
              </a:rPr>
              <a:t>空值是未确定的值或其值尚不知道。</a:t>
            </a:r>
            <a:endParaRPr lang="zh-CN" altLang="en-US" sz="3200" dirty="0">
              <a:latin typeface="仿宋_GB2312"/>
              <a:ea typeface="楷体_GB2312"/>
              <a:cs typeface="+mn-cs"/>
            </a:endParaRPr>
          </a:p>
          <a:p>
            <a:pPr eaLnBrk="1" hangingPunct="1"/>
            <a:r>
              <a:rPr lang="zh-CN" altLang="en-US" sz="3200" dirty="0">
                <a:latin typeface="仿宋_GB2312"/>
                <a:ea typeface="楷体_GB2312"/>
                <a:cs typeface="+mn-cs"/>
              </a:rPr>
              <a:t>例如，学生选课，在开学初学生只有选课记录，没有修课成绩，这时成绩成绩一项的值就是空值。</a:t>
            </a:r>
            <a:endParaRPr lang="en-US" altLang="zh-CN" sz="3200" dirty="0">
              <a:latin typeface="仿宋_GB2312"/>
              <a:ea typeface="楷体_GB2312"/>
              <a:cs typeface="+mn-cs"/>
            </a:endParaRPr>
          </a:p>
          <a:p>
            <a:pPr/>
            <a:r>
              <a:rPr lang="zh-CN" altLang="zh-CN" sz="3200" dirty="0">
                <a:latin typeface="仿宋_GB2312"/>
                <a:ea typeface="仿宋_GB2312"/>
                <a:cs typeface="+mn-cs"/>
              </a:rPr>
              <a:t>判断列取值为空的语句格式为：</a:t>
            </a:r>
            <a:endParaRPr lang="en-US" altLang="zh-CN" sz="3200" dirty="0">
              <a:latin typeface="仿宋_GB2312"/>
              <a:ea typeface="仿宋_GB2312"/>
              <a:cs typeface="+mn-cs"/>
            </a:endParaRPr>
          </a:p>
          <a:p>
            <a:pPr lvl="1">
              <a:buNone/>
            </a:pPr>
            <a:r>
              <a:rPr lang="zh-CN" altLang="zh-CN" sz="3200" dirty="0">
                <a:solidFill>
                  <a:srgbClr val="FF0000"/>
                </a:solidFill>
                <a:latin typeface="仿宋_GB2312"/>
                <a:ea typeface="仿宋_GB2312"/>
              </a:rPr>
              <a:t>列名</a:t>
            </a:r>
            <a:r>
              <a:rPr lang="en-US" altLang="zh-CN" sz="3200" dirty="0">
                <a:solidFill>
                  <a:srgbClr val="FF0000"/>
                </a:solidFill>
                <a:latin typeface="仿宋_GB2312"/>
                <a:ea typeface="仿宋_GB2312"/>
              </a:rPr>
              <a:t>IS NULL</a:t>
            </a:r>
            <a:endParaRPr lang="zh-CN" altLang="zh-CN" sz="3200" dirty="0">
              <a:solidFill>
                <a:srgbClr val="FF0000"/>
              </a:solidFill>
              <a:latin typeface="仿宋_GB2312"/>
              <a:ea typeface="仿宋_GB2312"/>
            </a:endParaRPr>
          </a:p>
          <a:p>
            <a:pPr/>
            <a:r>
              <a:rPr lang="zh-CN" altLang="zh-CN" sz="3200" dirty="0">
                <a:latin typeface="仿宋_GB2312"/>
                <a:ea typeface="仿宋_GB2312"/>
                <a:cs typeface="+mn-cs"/>
              </a:rPr>
              <a:t>判断列取值不为空的语句格式为：</a:t>
            </a:r>
            <a:endParaRPr lang="en-US" altLang="zh-CN" sz="3200" dirty="0">
              <a:latin typeface="仿宋_GB2312"/>
              <a:ea typeface="仿宋_GB2312"/>
              <a:cs typeface="+mn-cs"/>
            </a:endParaRPr>
          </a:p>
          <a:p>
            <a:pPr lvl="1">
              <a:buNone/>
            </a:pPr>
            <a:r>
              <a:rPr lang="zh-CN" altLang="zh-CN" sz="3200" dirty="0">
                <a:solidFill>
                  <a:srgbClr val="FF0000"/>
                </a:solidFill>
                <a:latin typeface="仿宋_GB2312"/>
                <a:ea typeface="仿宋_GB2312"/>
              </a:rPr>
              <a:t>列名</a:t>
            </a:r>
            <a:r>
              <a:rPr lang="en-US" altLang="zh-CN" sz="3200" dirty="0">
                <a:solidFill>
                  <a:srgbClr val="FF0000"/>
                </a:solidFill>
                <a:latin typeface="仿宋_GB2312"/>
                <a:ea typeface="仿宋_GB2312"/>
              </a:rPr>
              <a:t> IS NOT NULL</a:t>
            </a:r>
            <a:endParaRPr lang="zh-CN" altLang="zh-CN" sz="3200" dirty="0">
              <a:solidFill>
                <a:srgbClr val="FF0000"/>
              </a:solidFill>
              <a:latin typeface="仿宋_GB2312"/>
              <a:ea typeface="仿宋_GB2312"/>
            </a:endParaRPr>
          </a:p>
          <a:p>
            <a:pPr eaLnBrk="1" hangingPunct="1"/>
            <a:endParaRPr lang="zh-CN" altLang="en-US" sz="3200" dirty="0">
              <a:latin typeface="仿宋_GB2312"/>
              <a:ea typeface="楷体_GB2312"/>
              <a:cs typeface="+mn-cs"/>
            </a:endParaRPr>
          </a:p>
        </p:txBody>
      </p:sp>
      <p:sp>
        <p:nvSpPr>
          <p:cNvPr id="50180" name="日期占位符 4"/>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0181"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51203" name="日期占位符 4"/>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1204"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
        <p:nvSpPr>
          <p:cNvPr id="51205" name="内容占位符 6"/>
          <p:cNvSpPr>
            <a:spLocks noGrp="1"/>
          </p:cNvSpPr>
          <p:nvPr>
            <p:ph idx="1"/>
          </p:nvPr>
        </p:nvSpPr>
        <p:spPr>
          <a:xfrm>
            <a:off x="566738" y="1341438"/>
            <a:ext cx="8001000" cy="4751387"/>
          </a:xfrm>
          <a:ln/>
        </p:spPr>
        <p:txBody>
          <a:bodyPr vert="horz" wrap="square" lIns="91440" tIns="45720" rIns="91440" bIns="45720" anchor="t"/>
          <a:p>
            <a:pPr>
              <a:lnSpc>
                <a:spcPct val="100000"/>
              </a:lnSpc>
              <a:spcBef>
                <a:spcPct val="0"/>
              </a:spcBef>
            </a:pPr>
            <a:r>
              <a:rPr lang="zh-CN" altLang="zh-CN" dirty="0">
                <a:latin typeface="仿宋_GB2312"/>
                <a:ea typeface="仿宋_GB2312"/>
                <a:cs typeface="+mn-cs"/>
              </a:rPr>
              <a:t>例</a:t>
            </a:r>
            <a:r>
              <a:rPr lang="en-US" altLang="zh-CN" dirty="0">
                <a:latin typeface="仿宋_GB2312"/>
                <a:ea typeface="仿宋_GB2312"/>
                <a:cs typeface="+mn-cs"/>
              </a:rPr>
              <a:t>20.</a:t>
            </a:r>
            <a:r>
              <a:rPr lang="zh-CN" altLang="zh-CN" dirty="0">
                <a:latin typeface="仿宋_GB2312"/>
                <a:ea typeface="仿宋_GB2312"/>
                <a:cs typeface="+mn-cs"/>
              </a:rPr>
              <a:t>查询还没有考试的学生的学号和相应的课程号。</a:t>
            </a:r>
            <a:endParaRPr lang="zh-CN" altLang="zh-CN" dirty="0">
              <a:latin typeface="仿宋_GB2312"/>
              <a:ea typeface="仿宋_GB2312"/>
              <a:cs typeface="+mn-cs"/>
            </a:endParaRPr>
          </a:p>
          <a:p>
            <a:pPr lvl="1">
              <a:lnSpc>
                <a:spcPct val="100000"/>
              </a:lnSpc>
              <a:spcBef>
                <a:spcPct val="0"/>
              </a:spcBef>
              <a:buNone/>
            </a:pPr>
            <a:r>
              <a:rPr lang="en-US" altLang="zh-CN" sz="3400" dirty="0">
                <a:solidFill>
                  <a:srgbClr val="005800"/>
                </a:solidFill>
                <a:latin typeface="仿宋_GB2312"/>
                <a:ea typeface="仿宋_GB2312"/>
              </a:rPr>
              <a:t>SELECT Sno, Cno FROM SC </a:t>
            </a:r>
            <a:endParaRPr lang="zh-CN" altLang="zh-CN" sz="3400" dirty="0">
              <a:solidFill>
                <a:srgbClr val="005800"/>
              </a:solidFill>
              <a:latin typeface="仿宋_GB2312"/>
              <a:ea typeface="仿宋_GB2312"/>
            </a:endParaRPr>
          </a:p>
          <a:p>
            <a:pPr lvl="1">
              <a:lnSpc>
                <a:spcPct val="100000"/>
              </a:lnSpc>
              <a:spcBef>
                <a:spcPct val="0"/>
              </a:spcBef>
              <a:buNone/>
            </a:pPr>
            <a:r>
              <a:rPr lang="en-US" altLang="zh-CN" sz="3400" dirty="0">
                <a:solidFill>
                  <a:srgbClr val="005800"/>
                </a:solidFill>
                <a:latin typeface="仿宋_GB2312"/>
                <a:ea typeface="仿宋_GB2312"/>
              </a:rPr>
              <a:t>  WHERE Grade </a:t>
            </a:r>
            <a:r>
              <a:rPr lang="en-US" altLang="zh-CN" sz="3400" dirty="0">
                <a:solidFill>
                  <a:srgbClr val="C00000"/>
                </a:solidFill>
                <a:latin typeface="仿宋_GB2312"/>
                <a:ea typeface="仿宋_GB2312"/>
              </a:rPr>
              <a:t>IS NULL</a:t>
            </a:r>
            <a:endParaRPr lang="en-US" altLang="zh-CN" sz="3400" dirty="0">
              <a:solidFill>
                <a:srgbClr val="C00000"/>
              </a:solidFill>
              <a:latin typeface="仿宋_GB2312"/>
              <a:ea typeface="仿宋_GB2312"/>
            </a:endParaRPr>
          </a:p>
          <a:p>
            <a:pPr/>
            <a:r>
              <a:rPr lang="zh-CN" altLang="zh-CN" dirty="0">
                <a:latin typeface="仿宋_GB2312"/>
                <a:ea typeface="仿宋_GB2312"/>
                <a:cs typeface="+mn-cs"/>
              </a:rPr>
              <a:t>例</a:t>
            </a:r>
            <a:r>
              <a:rPr lang="en-US" altLang="zh-CN" dirty="0">
                <a:latin typeface="仿宋_GB2312"/>
                <a:ea typeface="仿宋_GB2312"/>
                <a:cs typeface="+mn-cs"/>
              </a:rPr>
              <a:t>21.</a:t>
            </a:r>
            <a:r>
              <a:rPr lang="zh-CN" altLang="zh-CN" dirty="0">
                <a:latin typeface="仿宋_GB2312"/>
                <a:ea typeface="仿宋_GB2312"/>
                <a:cs typeface="+mn-cs"/>
              </a:rPr>
              <a:t>查询所有已经考试了的学生的学号、课程号和考试成绩。</a:t>
            </a:r>
            <a:endParaRPr lang="zh-CN" altLang="zh-CN" dirty="0">
              <a:latin typeface="仿宋_GB2312"/>
              <a:ea typeface="仿宋_GB2312"/>
              <a:cs typeface="+mn-cs"/>
            </a:endParaRPr>
          </a:p>
          <a:p>
            <a:pPr lvl="1">
              <a:lnSpc>
                <a:spcPct val="100000"/>
              </a:lnSpc>
              <a:spcBef>
                <a:spcPct val="0"/>
              </a:spcBef>
              <a:buNone/>
            </a:pPr>
            <a:r>
              <a:rPr lang="en-US" altLang="zh-CN" sz="3400" dirty="0">
                <a:solidFill>
                  <a:srgbClr val="005800"/>
                </a:solidFill>
                <a:latin typeface="仿宋_GB2312"/>
                <a:ea typeface="仿宋_GB2312"/>
              </a:rPr>
              <a:t>SELECT Sno, Cno, Grade FROM SC </a:t>
            </a:r>
            <a:endParaRPr lang="zh-CN" altLang="zh-CN" sz="3400" dirty="0">
              <a:solidFill>
                <a:srgbClr val="005800"/>
              </a:solidFill>
              <a:latin typeface="仿宋_GB2312"/>
              <a:ea typeface="仿宋_GB2312"/>
            </a:endParaRPr>
          </a:p>
          <a:p>
            <a:pPr lvl="1">
              <a:lnSpc>
                <a:spcPct val="100000"/>
              </a:lnSpc>
              <a:spcBef>
                <a:spcPct val="0"/>
              </a:spcBef>
              <a:buNone/>
            </a:pPr>
            <a:r>
              <a:rPr lang="en-US" altLang="zh-CN" sz="3400" dirty="0">
                <a:solidFill>
                  <a:srgbClr val="005800"/>
                </a:solidFill>
                <a:latin typeface="仿宋_GB2312"/>
                <a:ea typeface="仿宋_GB2312"/>
              </a:rPr>
              <a:t>  WHERE Grade </a:t>
            </a:r>
            <a:r>
              <a:rPr lang="en-US" altLang="zh-CN" sz="3400" dirty="0">
                <a:solidFill>
                  <a:srgbClr val="C00000"/>
                </a:solidFill>
                <a:latin typeface="仿宋_GB2312"/>
                <a:ea typeface="仿宋_GB2312"/>
              </a:rPr>
              <a:t>IS NOT NULL</a:t>
            </a:r>
            <a:endParaRPr lang="zh-CN" altLang="en-US" sz="3400" dirty="0">
              <a:solidFill>
                <a:srgbClr val="C00000"/>
              </a:solidFill>
              <a:latin typeface="仿宋_GB2312"/>
              <a:ea typeface="仿宋_GB231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注意</a:t>
            </a:r>
            <a:endParaRPr lang="zh-CN" altLang="en-US" dirty="0">
              <a:solidFill>
                <a:srgbClr val="0000FF"/>
              </a:solidFill>
              <a:latin typeface="楷体_GB2312"/>
              <a:ea typeface="楷体_GB2312"/>
              <a:cs typeface="+mj-cs"/>
            </a:endParaRPr>
          </a:p>
        </p:txBody>
      </p:sp>
      <p:sp>
        <p:nvSpPr>
          <p:cNvPr id="52227" name="Rectangle 3"/>
          <p:cNvSpPr>
            <a:spLocks noGrp="1"/>
          </p:cNvSpPr>
          <p:nvPr>
            <p:ph idx="1"/>
          </p:nvPr>
        </p:nvSpPr>
        <p:spPr>
          <a:ln/>
        </p:spPr>
        <p:txBody>
          <a:bodyPr vert="horz" wrap="square" lIns="91440" tIns="45720" rIns="91440" bIns="45720" anchor="t"/>
          <a:p>
            <a:pPr eaLnBrk="1" hangingPunct="1">
              <a:lnSpc>
                <a:spcPct val="150000"/>
              </a:lnSpc>
            </a:pPr>
            <a:r>
              <a:rPr lang="zh-CN" altLang="en-US" sz="3700" dirty="0">
                <a:solidFill>
                  <a:srgbClr val="C00000"/>
                </a:solidFill>
                <a:latin typeface="楷体_GB2312"/>
                <a:ea typeface="楷体_GB2312"/>
                <a:cs typeface="+mn-cs"/>
              </a:rPr>
              <a:t>空值不是一个确定的值，所以不可以用等于或不等于来比较或衡量；</a:t>
            </a:r>
            <a:endParaRPr lang="zh-CN" altLang="en-US" sz="3700" dirty="0">
              <a:solidFill>
                <a:srgbClr val="C00000"/>
              </a:solidFill>
              <a:latin typeface="楷体_GB2312"/>
              <a:ea typeface="楷体_GB2312"/>
              <a:cs typeface="+mn-cs"/>
            </a:endParaRPr>
          </a:p>
          <a:p>
            <a:pPr eaLnBrk="1" hangingPunct="1">
              <a:lnSpc>
                <a:spcPct val="150000"/>
              </a:lnSpc>
            </a:pPr>
            <a:r>
              <a:rPr lang="zh-CN" altLang="en-US" sz="3700" dirty="0">
                <a:solidFill>
                  <a:srgbClr val="C00000"/>
                </a:solidFill>
                <a:latin typeface="楷体_GB2312"/>
                <a:ea typeface="楷体_GB2312"/>
                <a:cs typeface="+mn-cs"/>
              </a:rPr>
              <a:t>空值只能说</a:t>
            </a:r>
            <a:r>
              <a:rPr lang="zh-CN" altLang="en-US" sz="3700" u="sng" dirty="0">
                <a:solidFill>
                  <a:srgbClr val="C00000"/>
                </a:solidFill>
                <a:latin typeface="楷体_GB2312"/>
                <a:ea typeface="楷体_GB2312"/>
                <a:cs typeface="+mn-cs"/>
              </a:rPr>
              <a:t>是空值</a:t>
            </a:r>
            <a:r>
              <a:rPr lang="zh-CN" altLang="en-US" sz="3700" dirty="0">
                <a:solidFill>
                  <a:srgbClr val="C00000"/>
                </a:solidFill>
                <a:latin typeface="楷体_GB2312"/>
                <a:ea typeface="楷体_GB2312"/>
                <a:cs typeface="+mn-cs"/>
              </a:rPr>
              <a:t>（</a:t>
            </a:r>
            <a:r>
              <a:rPr lang="en-US" altLang="zh-CN" sz="3700" dirty="0">
                <a:solidFill>
                  <a:srgbClr val="C00000"/>
                </a:solidFill>
                <a:latin typeface="楷体_GB2312"/>
                <a:ea typeface="楷体_GB2312"/>
                <a:cs typeface="+mn-cs"/>
              </a:rPr>
              <a:t>IS NULL</a:t>
            </a:r>
            <a:r>
              <a:rPr lang="zh-CN" altLang="en-US" sz="3700" dirty="0">
                <a:solidFill>
                  <a:srgbClr val="C00000"/>
                </a:solidFill>
                <a:latin typeface="楷体_GB2312"/>
                <a:ea typeface="楷体_GB2312"/>
                <a:cs typeface="+mn-cs"/>
              </a:rPr>
              <a:t>）或</a:t>
            </a:r>
            <a:r>
              <a:rPr lang="zh-CN" altLang="en-US" sz="3700" u="sng" dirty="0">
                <a:solidFill>
                  <a:srgbClr val="C00000"/>
                </a:solidFill>
                <a:latin typeface="楷体_GB2312"/>
                <a:ea typeface="楷体_GB2312"/>
                <a:cs typeface="+mn-cs"/>
              </a:rPr>
              <a:t>不是空值</a:t>
            </a:r>
            <a:r>
              <a:rPr lang="zh-CN" altLang="en-US" sz="3700" dirty="0">
                <a:solidFill>
                  <a:srgbClr val="C00000"/>
                </a:solidFill>
                <a:latin typeface="楷体_GB2312"/>
                <a:ea typeface="楷体_GB2312"/>
                <a:cs typeface="+mn-cs"/>
              </a:rPr>
              <a:t>（</a:t>
            </a:r>
            <a:r>
              <a:rPr lang="en-US" altLang="zh-CN" sz="3700" dirty="0">
                <a:solidFill>
                  <a:srgbClr val="C00000"/>
                </a:solidFill>
                <a:latin typeface="楷体_GB2312"/>
                <a:ea typeface="楷体_GB2312"/>
                <a:cs typeface="+mn-cs"/>
              </a:rPr>
              <a:t>IS NOT NULL</a:t>
            </a:r>
            <a:r>
              <a:rPr lang="zh-CN" altLang="en-US" sz="3700" dirty="0">
                <a:solidFill>
                  <a:srgbClr val="C00000"/>
                </a:solidFill>
                <a:latin typeface="楷体_GB2312"/>
                <a:ea typeface="楷体_GB2312"/>
                <a:cs typeface="+mn-cs"/>
              </a:rPr>
              <a:t>）。</a:t>
            </a:r>
            <a:endParaRPr lang="zh-CN" altLang="en-US" sz="3700" dirty="0">
              <a:solidFill>
                <a:srgbClr val="C00000"/>
              </a:solidFill>
              <a:latin typeface="楷体_GB2312"/>
              <a:ea typeface="楷体_GB2312"/>
              <a:cs typeface="+mn-cs"/>
            </a:endParaRPr>
          </a:p>
        </p:txBody>
      </p:sp>
      <p:sp>
        <p:nvSpPr>
          <p:cNvPr id="5222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222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323850" y="188913"/>
            <a:ext cx="8286750" cy="801687"/>
          </a:xfrm>
          <a:ln/>
        </p:spPr>
        <p:txBody>
          <a:bodyPr vert="horz" wrap="square" lIns="91440" tIns="45720" rIns="91440" bIns="45720" anchor="b"/>
          <a:p>
            <a:pPr eaLnBrk="1" hangingPunct="1"/>
            <a:r>
              <a:rPr lang="en-US" altLang="zh-CN" sz="4100" dirty="0">
                <a:solidFill>
                  <a:srgbClr val="0000FF"/>
                </a:solidFill>
                <a:latin typeface="楷体_GB2312"/>
                <a:ea typeface="楷体_GB2312"/>
                <a:cs typeface="+mj-cs"/>
              </a:rPr>
              <a:t>5.1 </a:t>
            </a:r>
            <a:r>
              <a:rPr lang="zh-CN" altLang="en-US" sz="4100" dirty="0">
                <a:solidFill>
                  <a:srgbClr val="0000FF"/>
                </a:solidFill>
                <a:latin typeface="楷体_GB2312"/>
                <a:ea typeface="楷体_GB2312"/>
                <a:cs typeface="+mj-cs"/>
              </a:rPr>
              <a:t>查询语句基本结构</a:t>
            </a:r>
            <a:endParaRPr lang="zh-CN" altLang="en-US" sz="4100" dirty="0">
              <a:solidFill>
                <a:srgbClr val="0000FF"/>
              </a:solidFill>
              <a:latin typeface="楷体_GB2312"/>
              <a:ea typeface="楷体_GB2312"/>
              <a:cs typeface="+mj-cs"/>
            </a:endParaRPr>
          </a:p>
        </p:txBody>
      </p:sp>
      <p:sp>
        <p:nvSpPr>
          <p:cNvPr id="16387" name="Rectangle 3"/>
          <p:cNvSpPr>
            <a:spLocks noGrp="1"/>
          </p:cNvSpPr>
          <p:nvPr>
            <p:ph idx="1"/>
          </p:nvPr>
        </p:nvSpPr>
        <p:spPr>
          <a:xfrm>
            <a:off x="468313" y="1412875"/>
            <a:ext cx="8370887" cy="4679950"/>
          </a:xfrm>
          <a:ln/>
        </p:spPr>
        <p:txBody>
          <a:bodyPr vert="horz" wrap="square" lIns="91440" tIns="45720" rIns="91440" bIns="45720" anchor="t"/>
          <a:p>
            <a:pPr>
              <a:buNone/>
            </a:pPr>
            <a:r>
              <a:rPr lang="en-US" altLang="zh-CN" sz="3200" dirty="0">
                <a:latin typeface="仿宋_GB2312"/>
                <a:ea typeface="仿宋_GB2312"/>
                <a:cs typeface="+mn-cs"/>
              </a:rPr>
              <a:t>SELECT &lt;</a:t>
            </a:r>
            <a:r>
              <a:rPr lang="zh-CN" altLang="zh-CN" sz="3200" dirty="0">
                <a:latin typeface="仿宋_GB2312"/>
                <a:ea typeface="仿宋_GB2312"/>
                <a:cs typeface="+mn-cs"/>
              </a:rPr>
              <a:t>目标列名序列</a:t>
            </a:r>
            <a:r>
              <a:rPr lang="en-US" altLang="zh-CN" sz="3200" dirty="0">
                <a:latin typeface="仿宋_GB2312"/>
                <a:ea typeface="仿宋_GB2312"/>
                <a:cs typeface="+mn-cs"/>
              </a:rPr>
              <a:t>&gt;    </a:t>
            </a:r>
            <a:r>
              <a:rPr lang="en-US" altLang="zh-CN" sz="3200" dirty="0">
                <a:solidFill>
                  <a:srgbClr val="008000"/>
                </a:solidFill>
                <a:latin typeface="仿宋_GB2312"/>
                <a:ea typeface="仿宋_GB2312"/>
                <a:cs typeface="+mn-cs"/>
              </a:rPr>
              <a:t>-- </a:t>
            </a:r>
            <a:r>
              <a:rPr lang="zh-CN" altLang="zh-CN" sz="3200" dirty="0">
                <a:solidFill>
                  <a:srgbClr val="008000"/>
                </a:solidFill>
                <a:latin typeface="仿宋_GB2312"/>
                <a:ea typeface="仿宋_GB2312"/>
                <a:cs typeface="+mn-cs"/>
              </a:rPr>
              <a:t>需要哪些列</a:t>
            </a:r>
            <a:endParaRPr lang="zh-CN" altLang="zh-CN" sz="3200" dirty="0">
              <a:solidFill>
                <a:srgbClr val="008000"/>
              </a:solidFill>
              <a:latin typeface="仿宋_GB2312"/>
              <a:ea typeface="仿宋_GB2312"/>
              <a:cs typeface="+mn-cs"/>
            </a:endParaRPr>
          </a:p>
          <a:p>
            <a:pPr>
              <a:buNone/>
            </a:pPr>
            <a:r>
              <a:rPr lang="en-US" altLang="zh-CN" sz="3200" dirty="0">
                <a:latin typeface="仿宋_GB2312"/>
                <a:ea typeface="仿宋_GB2312"/>
                <a:cs typeface="+mn-cs"/>
              </a:rPr>
              <a:t>  FROM &lt;</a:t>
            </a:r>
            <a:r>
              <a:rPr lang="zh-CN" altLang="zh-CN" sz="3200" dirty="0">
                <a:latin typeface="仿宋_GB2312"/>
                <a:ea typeface="仿宋_GB2312"/>
                <a:cs typeface="+mn-cs"/>
              </a:rPr>
              <a:t>表名</a:t>
            </a:r>
            <a:r>
              <a:rPr lang="en-US" altLang="zh-CN" sz="3200" dirty="0">
                <a:latin typeface="仿宋_GB2312"/>
                <a:ea typeface="仿宋_GB2312"/>
                <a:cs typeface="+mn-cs"/>
              </a:rPr>
              <a:t>&gt;            </a:t>
            </a:r>
            <a:r>
              <a:rPr lang="en-US" altLang="zh-CN" sz="3200" dirty="0">
                <a:solidFill>
                  <a:srgbClr val="008000"/>
                </a:solidFill>
                <a:latin typeface="仿宋_GB2312"/>
                <a:ea typeface="仿宋_GB2312"/>
                <a:cs typeface="+mn-cs"/>
              </a:rPr>
              <a:t>-- </a:t>
            </a:r>
            <a:r>
              <a:rPr lang="zh-CN" altLang="zh-CN" sz="3200" dirty="0">
                <a:solidFill>
                  <a:srgbClr val="008000"/>
                </a:solidFill>
                <a:latin typeface="仿宋_GB2312"/>
                <a:ea typeface="仿宋_GB2312"/>
                <a:cs typeface="+mn-cs"/>
              </a:rPr>
              <a:t>来自于哪些表</a:t>
            </a:r>
            <a:endParaRPr lang="zh-CN" altLang="zh-CN" sz="3200" dirty="0">
              <a:solidFill>
                <a:srgbClr val="008000"/>
              </a:solidFill>
              <a:latin typeface="仿宋_GB2312"/>
              <a:ea typeface="仿宋_GB2312"/>
              <a:cs typeface="+mn-cs"/>
            </a:endParaRPr>
          </a:p>
          <a:p>
            <a:pPr>
              <a:buNone/>
            </a:pPr>
            <a:r>
              <a:rPr lang="en-US" altLang="zh-CN" sz="3200" dirty="0">
                <a:latin typeface="仿宋_GB2312"/>
                <a:ea typeface="仿宋_GB2312"/>
                <a:cs typeface="+mn-cs"/>
              </a:rPr>
              <a:t> [WHERE &lt;</a:t>
            </a:r>
            <a:r>
              <a:rPr lang="zh-CN" altLang="zh-CN" sz="3200" dirty="0">
                <a:latin typeface="仿宋_GB2312"/>
                <a:ea typeface="仿宋_GB2312"/>
                <a:cs typeface="+mn-cs"/>
              </a:rPr>
              <a:t>行选择条件</a:t>
            </a:r>
            <a:r>
              <a:rPr lang="en-US" altLang="zh-CN" sz="3200" dirty="0">
                <a:latin typeface="仿宋_GB2312"/>
                <a:ea typeface="仿宋_GB2312"/>
                <a:cs typeface="+mn-cs"/>
              </a:rPr>
              <a:t>&gt;]    </a:t>
            </a:r>
            <a:r>
              <a:rPr lang="en-US" altLang="zh-CN" sz="3200" dirty="0">
                <a:solidFill>
                  <a:srgbClr val="008000"/>
                </a:solidFill>
                <a:latin typeface="仿宋_GB2312"/>
                <a:ea typeface="仿宋_GB2312"/>
                <a:cs typeface="+mn-cs"/>
              </a:rPr>
              <a:t>-- </a:t>
            </a:r>
            <a:r>
              <a:rPr lang="zh-CN" altLang="zh-CN" sz="3200" dirty="0">
                <a:solidFill>
                  <a:srgbClr val="008000"/>
                </a:solidFill>
                <a:latin typeface="仿宋_GB2312"/>
                <a:ea typeface="仿宋_GB2312"/>
                <a:cs typeface="+mn-cs"/>
              </a:rPr>
              <a:t>根据什么条件</a:t>
            </a:r>
            <a:endParaRPr lang="zh-CN" altLang="zh-CN" sz="3200" dirty="0">
              <a:solidFill>
                <a:srgbClr val="008000"/>
              </a:solidFill>
              <a:latin typeface="仿宋_GB2312"/>
              <a:ea typeface="仿宋_GB2312"/>
              <a:cs typeface="+mn-cs"/>
            </a:endParaRPr>
          </a:p>
          <a:p>
            <a:pPr>
              <a:buNone/>
            </a:pPr>
            <a:r>
              <a:rPr lang="en-US" altLang="zh-CN" sz="3200" dirty="0">
                <a:latin typeface="仿宋_GB2312"/>
                <a:ea typeface="仿宋_GB2312"/>
                <a:cs typeface="+mn-cs"/>
              </a:rPr>
              <a:t> [GROUP BY &lt;</a:t>
            </a:r>
            <a:r>
              <a:rPr lang="zh-CN" altLang="zh-CN" sz="3200" dirty="0">
                <a:latin typeface="仿宋_GB2312"/>
                <a:ea typeface="仿宋_GB2312"/>
                <a:cs typeface="+mn-cs"/>
              </a:rPr>
              <a:t>分组依据列</a:t>
            </a:r>
            <a:r>
              <a:rPr lang="en-US" altLang="zh-CN" sz="3200" dirty="0">
                <a:latin typeface="仿宋_GB2312"/>
                <a:ea typeface="仿宋_GB2312"/>
                <a:cs typeface="+mn-cs"/>
              </a:rPr>
              <a:t>&gt;] </a:t>
            </a:r>
            <a:endParaRPr lang="zh-CN" altLang="zh-CN" sz="3200" dirty="0">
              <a:latin typeface="仿宋_GB2312"/>
              <a:ea typeface="仿宋_GB2312"/>
              <a:cs typeface="+mn-cs"/>
            </a:endParaRPr>
          </a:p>
          <a:p>
            <a:pPr>
              <a:buNone/>
            </a:pPr>
            <a:r>
              <a:rPr lang="en-US" altLang="zh-CN" sz="3200" dirty="0">
                <a:latin typeface="仿宋_GB2312"/>
                <a:ea typeface="仿宋_GB2312"/>
                <a:cs typeface="+mn-cs"/>
              </a:rPr>
              <a:t> [HAVING &lt;</a:t>
            </a:r>
            <a:r>
              <a:rPr lang="zh-CN" altLang="zh-CN" sz="3200" dirty="0">
                <a:latin typeface="仿宋_GB2312"/>
                <a:ea typeface="仿宋_GB2312"/>
                <a:cs typeface="+mn-cs"/>
              </a:rPr>
              <a:t>组选择条件</a:t>
            </a:r>
            <a:r>
              <a:rPr lang="en-US" altLang="zh-CN" sz="3200" dirty="0">
                <a:latin typeface="仿宋_GB2312"/>
                <a:ea typeface="仿宋_GB2312"/>
                <a:cs typeface="+mn-cs"/>
              </a:rPr>
              <a:t>&gt;]</a:t>
            </a:r>
            <a:endParaRPr lang="zh-CN" altLang="zh-CN" sz="3200" dirty="0">
              <a:latin typeface="仿宋_GB2312"/>
              <a:ea typeface="仿宋_GB2312"/>
              <a:cs typeface="+mn-cs"/>
            </a:endParaRPr>
          </a:p>
          <a:p>
            <a:pPr>
              <a:buNone/>
            </a:pPr>
            <a:r>
              <a:rPr lang="en-US" altLang="zh-CN" sz="3200" dirty="0">
                <a:latin typeface="仿宋_GB2312"/>
                <a:ea typeface="仿宋_GB2312"/>
                <a:cs typeface="+mn-cs"/>
              </a:rPr>
              <a:t> [ORDER BY &lt;</a:t>
            </a:r>
            <a:r>
              <a:rPr lang="zh-CN" altLang="zh-CN" sz="3200" dirty="0">
                <a:latin typeface="仿宋_GB2312"/>
                <a:ea typeface="仿宋_GB2312"/>
                <a:cs typeface="+mn-cs"/>
              </a:rPr>
              <a:t>排序依据列</a:t>
            </a:r>
            <a:r>
              <a:rPr lang="en-US" altLang="zh-CN" sz="3200" dirty="0">
                <a:latin typeface="仿宋_GB2312"/>
                <a:ea typeface="仿宋_GB2312"/>
                <a:cs typeface="+mn-cs"/>
              </a:rPr>
              <a:t>&gt;] </a:t>
            </a:r>
            <a:endParaRPr lang="en-US" altLang="zh-CN" sz="3200" dirty="0">
              <a:solidFill>
                <a:srgbClr val="D60093"/>
              </a:solidFill>
              <a:latin typeface="仿宋_GB2312"/>
              <a:ea typeface="仿宋_GB2312"/>
              <a:cs typeface="+mn-cs"/>
            </a:endParaRPr>
          </a:p>
        </p:txBody>
      </p:sp>
      <p:sp>
        <p:nvSpPr>
          <p:cNvPr id="1638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638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a:t>
            </a:r>
            <a:r>
              <a:rPr lang="en-US" altLang="zh-CN" dirty="0">
                <a:solidFill>
                  <a:srgbClr val="0000FF"/>
                </a:solidFill>
                <a:latin typeface="楷体_GB2312"/>
                <a:ea typeface="楷体_GB2312"/>
                <a:cs typeface="+mj-cs"/>
              </a:rPr>
              <a:t>6</a:t>
            </a:r>
            <a:r>
              <a:rPr lang="zh-CN" altLang="en-US" dirty="0">
                <a:solidFill>
                  <a:srgbClr val="0000FF"/>
                </a:solidFill>
                <a:latin typeface="楷体_GB2312"/>
                <a:ea typeface="楷体_GB2312"/>
                <a:cs typeface="+mj-cs"/>
              </a:rPr>
              <a:t>）多重条件查询</a:t>
            </a:r>
            <a:endParaRPr lang="zh-CN" altLang="en-US" dirty="0">
              <a:solidFill>
                <a:srgbClr val="0000FF"/>
              </a:solidFill>
              <a:latin typeface="楷体_GB2312"/>
              <a:ea typeface="楷体_GB2312"/>
              <a:cs typeface="+mj-cs"/>
            </a:endParaRPr>
          </a:p>
        </p:txBody>
      </p:sp>
      <p:sp>
        <p:nvSpPr>
          <p:cNvPr id="53251" name="日期占位符 5"/>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3252"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
        <p:nvSpPr>
          <p:cNvPr id="53253" name="内容占位符 7"/>
          <p:cNvSpPr>
            <a:spLocks noGrp="1"/>
          </p:cNvSpPr>
          <p:nvPr>
            <p:ph idx="1"/>
          </p:nvPr>
        </p:nvSpPr>
        <p:spPr>
          <a:xfrm>
            <a:off x="468313" y="1341438"/>
            <a:ext cx="8099425" cy="4678362"/>
          </a:xfrm>
          <a:ln/>
        </p:spPr>
        <p:txBody>
          <a:bodyPr vert="horz" wrap="square" lIns="91440" tIns="45720" rIns="91440" bIns="45720" anchor="t"/>
          <a:p>
            <a:pPr/>
            <a:r>
              <a:rPr lang="zh-CN" altLang="zh-CN" dirty="0">
                <a:latin typeface="仿宋_GB2312"/>
                <a:ea typeface="仿宋_GB2312"/>
                <a:cs typeface="+mn-cs"/>
              </a:rPr>
              <a:t>当需要多个查询条件时，可以在</a:t>
            </a:r>
            <a:r>
              <a:rPr lang="en-US" altLang="zh-CN" dirty="0">
                <a:latin typeface="仿宋_GB2312"/>
                <a:ea typeface="仿宋_GB2312"/>
                <a:cs typeface="+mn-cs"/>
              </a:rPr>
              <a:t>WHERE</a:t>
            </a:r>
            <a:r>
              <a:rPr lang="zh-CN" altLang="zh-CN" dirty="0">
                <a:latin typeface="仿宋_GB2312"/>
                <a:ea typeface="仿宋_GB2312"/>
                <a:cs typeface="+mn-cs"/>
              </a:rPr>
              <a:t>子句中使用逻辑运算符</a:t>
            </a:r>
            <a:r>
              <a:rPr lang="en-US" altLang="zh-CN" dirty="0">
                <a:solidFill>
                  <a:srgbClr val="FF0000"/>
                </a:solidFill>
                <a:latin typeface="仿宋_GB2312"/>
                <a:ea typeface="仿宋_GB2312"/>
                <a:cs typeface="+mn-cs"/>
              </a:rPr>
              <a:t>AND</a:t>
            </a:r>
            <a:r>
              <a:rPr lang="zh-CN" altLang="zh-CN" dirty="0">
                <a:latin typeface="仿宋_GB2312"/>
                <a:ea typeface="仿宋_GB2312"/>
                <a:cs typeface="+mn-cs"/>
              </a:rPr>
              <a:t>和</a:t>
            </a:r>
            <a:r>
              <a:rPr lang="en-US" altLang="zh-CN" dirty="0">
                <a:solidFill>
                  <a:srgbClr val="FF0000"/>
                </a:solidFill>
                <a:latin typeface="仿宋_GB2312"/>
                <a:ea typeface="仿宋_GB2312"/>
                <a:cs typeface="+mn-cs"/>
              </a:rPr>
              <a:t>OR</a:t>
            </a:r>
            <a:r>
              <a:rPr lang="zh-CN" altLang="zh-CN" dirty="0">
                <a:latin typeface="仿宋_GB2312"/>
                <a:ea typeface="仿宋_GB2312"/>
                <a:cs typeface="+mn-cs"/>
              </a:rPr>
              <a:t>来组成多条件查询。</a:t>
            </a:r>
            <a:endParaRPr lang="zh-CN" altLang="zh-CN" dirty="0">
              <a:latin typeface="仿宋_GB2312"/>
              <a:ea typeface="仿宋_GB2312"/>
              <a:cs typeface="+mn-cs"/>
            </a:endParaRPr>
          </a:p>
          <a:p>
            <a:pPr/>
            <a:r>
              <a:rPr lang="zh-CN" altLang="zh-CN" dirty="0">
                <a:latin typeface="仿宋_GB2312"/>
                <a:ea typeface="仿宋_GB2312"/>
                <a:cs typeface="+mn-cs"/>
              </a:rPr>
              <a:t>例</a:t>
            </a:r>
            <a:r>
              <a:rPr lang="en-US" altLang="zh-CN" dirty="0">
                <a:latin typeface="仿宋_GB2312"/>
                <a:ea typeface="仿宋_GB2312"/>
                <a:cs typeface="+mn-cs"/>
              </a:rPr>
              <a:t>22.</a:t>
            </a:r>
            <a:r>
              <a:rPr lang="zh-CN" altLang="zh-CN" dirty="0">
                <a:latin typeface="仿宋_GB2312"/>
                <a:ea typeface="仿宋_GB2312"/>
                <a:cs typeface="+mn-cs"/>
              </a:rPr>
              <a:t>查询计算机系年龄</a:t>
            </a:r>
            <a:r>
              <a:rPr lang="en-US" altLang="zh-CN" dirty="0">
                <a:latin typeface="仿宋_GB2312"/>
                <a:ea typeface="仿宋_GB2312"/>
                <a:cs typeface="+mn-cs"/>
              </a:rPr>
              <a:t>20</a:t>
            </a:r>
            <a:r>
              <a:rPr lang="zh-CN" altLang="zh-CN" dirty="0">
                <a:latin typeface="仿宋_GB2312"/>
                <a:ea typeface="仿宋_GB2312"/>
                <a:cs typeface="+mn-cs"/>
              </a:rPr>
              <a:t>岁以下的学生姓名。</a:t>
            </a:r>
            <a:endParaRPr lang="zh-CN" altLang="zh-CN" dirty="0">
              <a:latin typeface="仿宋_GB2312"/>
              <a:ea typeface="仿宋_GB2312"/>
              <a:cs typeface="+mn-cs"/>
            </a:endParaRPr>
          </a:p>
          <a:p>
            <a:pPr lvl="1">
              <a:spcBef>
                <a:spcPct val="0"/>
              </a:spcBef>
              <a:buNone/>
            </a:pPr>
            <a:r>
              <a:rPr lang="en-US" altLang="zh-CN" sz="3200" dirty="0">
                <a:solidFill>
                  <a:srgbClr val="005800"/>
                </a:solidFill>
                <a:latin typeface="仿宋_GB2312"/>
                <a:ea typeface="仿宋_GB2312"/>
              </a:rPr>
              <a:t> SELECT Sname FROM Student </a:t>
            </a:r>
            <a:endParaRPr lang="zh-CN" altLang="zh-CN" sz="3200" dirty="0">
              <a:solidFill>
                <a:srgbClr val="005800"/>
              </a:solidFill>
              <a:latin typeface="仿宋_GB2312"/>
              <a:ea typeface="仿宋_GB2312"/>
            </a:endParaRPr>
          </a:p>
          <a:p>
            <a:pPr lvl="1">
              <a:spcBef>
                <a:spcPct val="0"/>
              </a:spcBef>
              <a:buNone/>
            </a:pPr>
            <a:r>
              <a:rPr lang="en-US" altLang="zh-CN" sz="3200" dirty="0">
                <a:solidFill>
                  <a:srgbClr val="005800"/>
                </a:solidFill>
                <a:latin typeface="仿宋_GB2312"/>
                <a:ea typeface="仿宋_GB2312"/>
              </a:rPr>
              <a:t>   WHERE Sdept = '</a:t>
            </a:r>
            <a:r>
              <a:rPr lang="zh-CN" altLang="zh-CN" sz="3200" dirty="0">
                <a:solidFill>
                  <a:srgbClr val="005800"/>
                </a:solidFill>
                <a:latin typeface="仿宋_GB2312"/>
                <a:ea typeface="仿宋_GB2312"/>
              </a:rPr>
              <a:t>计算机系</a:t>
            </a:r>
            <a:r>
              <a:rPr lang="en-US" altLang="zh-CN" sz="3200" dirty="0">
                <a:solidFill>
                  <a:srgbClr val="005800"/>
                </a:solidFill>
                <a:latin typeface="仿宋_GB2312"/>
                <a:ea typeface="仿宋_GB2312"/>
              </a:rPr>
              <a:t>' </a:t>
            </a:r>
            <a:endParaRPr lang="en-US" altLang="zh-CN" sz="3200" dirty="0">
              <a:solidFill>
                <a:srgbClr val="005800"/>
              </a:solidFill>
              <a:latin typeface="仿宋_GB2312"/>
              <a:ea typeface="仿宋_GB2312"/>
            </a:endParaRPr>
          </a:p>
          <a:p>
            <a:pPr lvl="1">
              <a:spcBef>
                <a:spcPct val="0"/>
              </a:spcBef>
              <a:buNone/>
            </a:pPr>
            <a:r>
              <a:rPr lang="en-US" altLang="zh-CN" sz="3200" dirty="0">
                <a:solidFill>
                  <a:srgbClr val="005800"/>
                </a:solidFill>
                <a:latin typeface="仿宋_GB2312"/>
                <a:ea typeface="仿宋_GB2312"/>
              </a:rPr>
              <a:t>   AND Sage &lt; 20</a:t>
            </a:r>
            <a:endParaRPr lang="zh-CN" altLang="en-US" dirty="0">
              <a:latin typeface="仿宋_GB2312"/>
              <a:ea typeface="仿宋_GB231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54275" name="内容占位符 2"/>
          <p:cNvSpPr>
            <a:spLocks noGrp="1"/>
          </p:cNvSpPr>
          <p:nvPr>
            <p:ph idx="1"/>
          </p:nvPr>
        </p:nvSpPr>
        <p:spPr>
          <a:xfrm>
            <a:off x="468313" y="1414463"/>
            <a:ext cx="8280400" cy="4678362"/>
          </a:xfrm>
          <a:ln/>
        </p:spPr>
        <p:txBody>
          <a:bodyPr vert="horz" wrap="square" lIns="91440" tIns="45720" rIns="91440" bIns="45720" anchor="t"/>
          <a:p>
            <a:pPr/>
            <a:r>
              <a:rPr lang="zh-CN" altLang="zh-CN" sz="3200" dirty="0">
                <a:latin typeface="仿宋_GB2312"/>
                <a:ea typeface="仿宋_GB2312"/>
                <a:cs typeface="+mn-cs"/>
              </a:rPr>
              <a:t>例</a:t>
            </a:r>
            <a:r>
              <a:rPr lang="en-US" altLang="zh-CN" sz="3200" dirty="0">
                <a:latin typeface="仿宋_GB2312"/>
                <a:ea typeface="仿宋_GB2312"/>
                <a:cs typeface="+mn-cs"/>
              </a:rPr>
              <a:t>23.</a:t>
            </a:r>
            <a:r>
              <a:rPr lang="zh-CN" altLang="zh-CN" sz="3200" dirty="0">
                <a:latin typeface="仿宋_GB2312"/>
                <a:ea typeface="仿宋_GB2312"/>
                <a:cs typeface="+mn-cs"/>
              </a:rPr>
              <a:t>查询计算机系和信息管理系年龄</a:t>
            </a:r>
            <a:r>
              <a:rPr lang="en-US" altLang="zh-CN" sz="3200" dirty="0">
                <a:latin typeface="仿宋_GB2312"/>
                <a:ea typeface="仿宋_GB2312"/>
                <a:cs typeface="+mn-cs"/>
              </a:rPr>
              <a:t>18</a:t>
            </a:r>
            <a:r>
              <a:rPr lang="zh-CN" altLang="zh-CN" sz="3200" dirty="0">
                <a:latin typeface="仿宋_GB2312"/>
                <a:ea typeface="仿宋_GB2312"/>
                <a:cs typeface="+mn-cs"/>
              </a:rPr>
              <a:t>～</a:t>
            </a:r>
            <a:r>
              <a:rPr lang="en-US" altLang="zh-CN" sz="3200" dirty="0">
                <a:latin typeface="仿宋_GB2312"/>
                <a:ea typeface="仿宋_GB2312"/>
                <a:cs typeface="+mn-cs"/>
              </a:rPr>
              <a:t>20</a:t>
            </a:r>
            <a:r>
              <a:rPr lang="zh-CN" altLang="zh-CN" sz="3200" dirty="0">
                <a:latin typeface="仿宋_GB2312"/>
                <a:ea typeface="仿宋_GB2312"/>
                <a:cs typeface="+mn-cs"/>
              </a:rPr>
              <a:t>的学生的学号、姓名、所在系和年龄。</a:t>
            </a:r>
            <a:endParaRPr lang="zh-CN" altLang="zh-CN" sz="3200" dirty="0">
              <a:latin typeface="仿宋_GB2312"/>
              <a:ea typeface="仿宋_GB2312"/>
              <a:cs typeface="+mn-cs"/>
            </a:endParaRPr>
          </a:p>
          <a:p>
            <a:pPr lvl="1">
              <a:buNone/>
            </a:pPr>
            <a:r>
              <a:rPr lang="en-US" altLang="zh-CN" sz="3200" dirty="0">
                <a:solidFill>
                  <a:srgbClr val="005800"/>
                </a:solidFill>
                <a:latin typeface="仿宋_GB2312"/>
                <a:ea typeface="仿宋_GB2312"/>
              </a:rPr>
              <a:t>SELECT Sno, Sname, Sdept, Sage </a:t>
            </a:r>
            <a:endParaRPr lang="en-US" altLang="zh-CN" sz="3200" dirty="0">
              <a:solidFill>
                <a:srgbClr val="005800"/>
              </a:solidFill>
              <a:latin typeface="仿宋_GB2312"/>
              <a:ea typeface="仿宋_GB2312"/>
            </a:endParaRPr>
          </a:p>
          <a:p>
            <a:pPr lvl="1">
              <a:buNone/>
            </a:pPr>
            <a:r>
              <a:rPr lang="en-US" altLang="zh-CN" sz="3200" dirty="0">
                <a:solidFill>
                  <a:srgbClr val="005800"/>
                </a:solidFill>
                <a:latin typeface="仿宋_GB2312"/>
                <a:ea typeface="仿宋_GB2312"/>
              </a:rPr>
              <a:t>  FROM Student</a:t>
            </a:r>
            <a:endParaRPr lang="zh-CN" altLang="zh-CN" sz="3200" dirty="0">
              <a:solidFill>
                <a:srgbClr val="005800"/>
              </a:solidFill>
              <a:latin typeface="仿宋_GB2312"/>
              <a:ea typeface="仿宋_GB2312"/>
            </a:endParaRPr>
          </a:p>
          <a:p>
            <a:pPr lvl="1">
              <a:buNone/>
            </a:pPr>
            <a:r>
              <a:rPr lang="en-US" altLang="zh-CN" sz="3200" dirty="0">
                <a:solidFill>
                  <a:srgbClr val="005800"/>
                </a:solidFill>
                <a:latin typeface="仿宋_GB2312"/>
                <a:ea typeface="仿宋_GB2312"/>
              </a:rPr>
              <a:t>  WHERE (Sdept = '</a:t>
            </a:r>
            <a:r>
              <a:rPr lang="zh-CN" altLang="zh-CN" sz="3200" dirty="0">
                <a:solidFill>
                  <a:srgbClr val="005800"/>
                </a:solidFill>
                <a:latin typeface="仿宋_GB2312"/>
                <a:ea typeface="仿宋_GB2312"/>
              </a:rPr>
              <a:t>计算机系</a:t>
            </a:r>
            <a:r>
              <a:rPr lang="en-US" altLang="zh-CN" sz="3200" dirty="0">
                <a:solidFill>
                  <a:srgbClr val="005800"/>
                </a:solidFill>
                <a:latin typeface="仿宋_GB2312"/>
                <a:ea typeface="仿宋_GB2312"/>
              </a:rPr>
              <a:t>' </a:t>
            </a:r>
            <a:endParaRPr lang="en-US" altLang="zh-CN" sz="3200" dirty="0">
              <a:solidFill>
                <a:srgbClr val="005800"/>
              </a:solidFill>
              <a:latin typeface="仿宋_GB2312"/>
              <a:ea typeface="仿宋_GB2312"/>
            </a:endParaRPr>
          </a:p>
          <a:p>
            <a:pPr lvl="1">
              <a:buNone/>
            </a:pPr>
            <a:r>
              <a:rPr lang="en-US" altLang="zh-CN" sz="3200" dirty="0">
                <a:solidFill>
                  <a:srgbClr val="005800"/>
                </a:solidFill>
                <a:latin typeface="仿宋_GB2312"/>
                <a:ea typeface="仿宋_GB2312"/>
              </a:rPr>
              <a:t>     OR Sdept = '</a:t>
            </a:r>
            <a:r>
              <a:rPr lang="zh-CN" altLang="zh-CN" sz="3200" dirty="0">
                <a:solidFill>
                  <a:srgbClr val="005800"/>
                </a:solidFill>
                <a:latin typeface="仿宋_GB2312"/>
                <a:ea typeface="仿宋_GB2312"/>
              </a:rPr>
              <a:t>信息管理系</a:t>
            </a:r>
            <a:r>
              <a:rPr lang="en-US" altLang="zh-CN" sz="3200" dirty="0">
                <a:solidFill>
                  <a:srgbClr val="005800"/>
                </a:solidFill>
                <a:latin typeface="仿宋_GB2312"/>
                <a:ea typeface="仿宋_GB2312"/>
              </a:rPr>
              <a:t>') </a:t>
            </a:r>
            <a:endParaRPr lang="zh-CN" altLang="zh-CN" sz="3200" dirty="0">
              <a:solidFill>
                <a:srgbClr val="005800"/>
              </a:solidFill>
              <a:latin typeface="仿宋_GB2312"/>
              <a:ea typeface="仿宋_GB2312"/>
            </a:endParaRPr>
          </a:p>
          <a:p>
            <a:pPr lvl="1">
              <a:buNone/>
            </a:pPr>
            <a:r>
              <a:rPr lang="en-US" altLang="zh-CN" sz="3200" dirty="0">
                <a:solidFill>
                  <a:srgbClr val="005800"/>
                </a:solidFill>
                <a:latin typeface="仿宋_GB2312"/>
                <a:ea typeface="仿宋_GB2312"/>
              </a:rPr>
              <a:t>    AND Sage between 18 and 20</a:t>
            </a:r>
            <a:endParaRPr lang="zh-CN" altLang="en-US" sz="3200" dirty="0">
              <a:solidFill>
                <a:srgbClr val="005800"/>
              </a:solidFill>
              <a:latin typeface="仿宋_GB2312"/>
              <a:ea typeface="仿宋_GB2312"/>
            </a:endParaRPr>
          </a:p>
        </p:txBody>
      </p:sp>
      <p:sp>
        <p:nvSpPr>
          <p:cNvPr id="5427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427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说明</a:t>
            </a:r>
            <a:endParaRPr lang="zh-CN" altLang="en-US" dirty="0">
              <a:solidFill>
                <a:srgbClr val="0000FF"/>
              </a:solidFill>
              <a:latin typeface="楷体_GB2312"/>
              <a:ea typeface="楷体_GB2312"/>
              <a:cs typeface="+mj-cs"/>
            </a:endParaRPr>
          </a:p>
        </p:txBody>
      </p:sp>
      <p:sp>
        <p:nvSpPr>
          <p:cNvPr id="55299" name="内容占位符 2"/>
          <p:cNvSpPr>
            <a:spLocks noGrp="1"/>
          </p:cNvSpPr>
          <p:nvPr>
            <p:ph idx="1"/>
          </p:nvPr>
        </p:nvSpPr>
        <p:spPr>
          <a:xfrm>
            <a:off x="468313" y="1414463"/>
            <a:ext cx="8351837" cy="4678362"/>
          </a:xfrm>
          <a:ln/>
        </p:spPr>
        <p:txBody>
          <a:bodyPr vert="horz" wrap="square" lIns="91440" tIns="45720" rIns="91440" bIns="45720" anchor="t"/>
          <a:p>
            <a:pPr/>
            <a:r>
              <a:rPr lang="zh-CN" altLang="zh-CN" sz="3200" dirty="0">
                <a:latin typeface="仿宋_GB2312"/>
                <a:ea typeface="仿宋_GB2312"/>
                <a:cs typeface="+mn-cs"/>
              </a:rPr>
              <a:t>注意：</a:t>
            </a:r>
            <a:r>
              <a:rPr lang="en-US" altLang="zh-CN" sz="3200" dirty="0">
                <a:latin typeface="仿宋_GB2312"/>
                <a:ea typeface="仿宋_GB2312"/>
                <a:cs typeface="+mn-cs"/>
              </a:rPr>
              <a:t>OR</a:t>
            </a:r>
            <a:r>
              <a:rPr lang="zh-CN" altLang="zh-CN" sz="3200" dirty="0">
                <a:latin typeface="仿宋_GB2312"/>
                <a:ea typeface="仿宋_GB2312"/>
                <a:cs typeface="+mn-cs"/>
              </a:rPr>
              <a:t>的优先级小于</a:t>
            </a:r>
            <a:r>
              <a:rPr lang="en-US" altLang="zh-CN" sz="3200" dirty="0">
                <a:latin typeface="仿宋_GB2312"/>
                <a:ea typeface="仿宋_GB2312"/>
                <a:cs typeface="+mn-cs"/>
              </a:rPr>
              <a:t>AND</a:t>
            </a:r>
            <a:r>
              <a:rPr lang="zh-CN" altLang="zh-CN" sz="3200" dirty="0">
                <a:latin typeface="仿宋_GB2312"/>
                <a:ea typeface="仿宋_GB2312"/>
                <a:cs typeface="+mn-cs"/>
              </a:rPr>
              <a:t>，要改变运算的顺序可通过加括号的方式实现。</a:t>
            </a:r>
            <a:endParaRPr lang="zh-CN" altLang="zh-CN" sz="3200" dirty="0">
              <a:latin typeface="仿宋_GB2312"/>
              <a:ea typeface="仿宋_GB2312"/>
              <a:cs typeface="+mn-cs"/>
            </a:endParaRPr>
          </a:p>
          <a:p>
            <a:pPr/>
            <a:r>
              <a:rPr lang="en-US" altLang="zh-CN" sz="3200" dirty="0">
                <a:latin typeface="仿宋_GB2312"/>
                <a:ea typeface="仿宋_GB2312"/>
                <a:cs typeface="+mn-cs"/>
              </a:rPr>
              <a:t> </a:t>
            </a:r>
            <a:r>
              <a:rPr lang="zh-CN" altLang="zh-CN" sz="3200" dirty="0">
                <a:latin typeface="仿宋_GB2312"/>
                <a:ea typeface="仿宋_GB2312"/>
                <a:cs typeface="+mn-cs"/>
              </a:rPr>
              <a:t>例</a:t>
            </a:r>
            <a:r>
              <a:rPr lang="en-US" altLang="zh-CN" sz="3200" dirty="0">
                <a:latin typeface="仿宋_GB2312"/>
                <a:ea typeface="仿宋_GB2312"/>
                <a:cs typeface="+mn-cs"/>
              </a:rPr>
              <a:t>23</a:t>
            </a:r>
            <a:r>
              <a:rPr lang="zh-CN" altLang="zh-CN" sz="3200" dirty="0">
                <a:latin typeface="仿宋_GB2312"/>
                <a:ea typeface="仿宋_GB2312"/>
                <a:cs typeface="+mn-cs"/>
              </a:rPr>
              <a:t>的查询也可以写为：</a:t>
            </a:r>
            <a:endParaRPr lang="zh-CN" altLang="zh-CN" sz="3200" dirty="0">
              <a:latin typeface="仿宋_GB2312"/>
              <a:ea typeface="仿宋_GB2312"/>
              <a:cs typeface="+mn-cs"/>
            </a:endParaRPr>
          </a:p>
          <a:p>
            <a:pPr>
              <a:buNone/>
            </a:pPr>
            <a:r>
              <a:rPr lang="en-US" altLang="zh-CN" sz="3200" dirty="0">
                <a:solidFill>
                  <a:srgbClr val="005800"/>
                </a:solidFill>
                <a:latin typeface="仿宋_GB2312"/>
                <a:ea typeface="仿宋_GB2312"/>
                <a:cs typeface="+mn-cs"/>
              </a:rPr>
              <a:t>  SELECT Sno, Sname, Sdept, Sage</a:t>
            </a:r>
            <a:endParaRPr lang="en-US" altLang="zh-CN" sz="3200" dirty="0">
              <a:solidFill>
                <a:srgbClr val="005800"/>
              </a:solidFill>
              <a:latin typeface="仿宋_GB2312"/>
              <a:ea typeface="仿宋_GB2312"/>
              <a:cs typeface="+mn-cs"/>
            </a:endParaRPr>
          </a:p>
          <a:p>
            <a:pPr>
              <a:buNone/>
            </a:pPr>
            <a:r>
              <a:rPr lang="en-US" altLang="zh-CN" sz="3200" dirty="0">
                <a:solidFill>
                  <a:srgbClr val="005800"/>
                </a:solidFill>
                <a:latin typeface="仿宋_GB2312"/>
                <a:ea typeface="仿宋_GB2312"/>
                <a:cs typeface="+mn-cs"/>
              </a:rPr>
              <a:t>    FROM Student</a:t>
            </a:r>
            <a:endParaRPr lang="zh-CN" altLang="zh-CN" sz="3200" dirty="0">
              <a:solidFill>
                <a:srgbClr val="005800"/>
              </a:solidFill>
              <a:latin typeface="仿宋_GB2312"/>
              <a:ea typeface="仿宋_GB2312"/>
              <a:cs typeface="+mn-cs"/>
            </a:endParaRPr>
          </a:p>
          <a:p>
            <a:pPr>
              <a:buNone/>
            </a:pPr>
            <a:r>
              <a:rPr lang="en-US" altLang="zh-CN" sz="3200" dirty="0">
                <a:solidFill>
                  <a:srgbClr val="005800"/>
                </a:solidFill>
                <a:latin typeface="仿宋_GB2312"/>
                <a:ea typeface="仿宋_GB2312"/>
                <a:cs typeface="+mn-cs"/>
              </a:rPr>
              <a:t>    </a:t>
            </a:r>
            <a:r>
              <a:rPr lang="en-US" altLang="zh-CN" sz="2800" dirty="0">
                <a:solidFill>
                  <a:srgbClr val="005800"/>
                </a:solidFill>
                <a:latin typeface="仿宋_GB2312"/>
                <a:ea typeface="仿宋_GB2312"/>
                <a:cs typeface="+mn-cs"/>
              </a:rPr>
              <a:t>WHERE Sdept in( '</a:t>
            </a:r>
            <a:r>
              <a:rPr lang="zh-CN" altLang="zh-CN" sz="2800" dirty="0">
                <a:solidFill>
                  <a:srgbClr val="005800"/>
                </a:solidFill>
                <a:latin typeface="仿宋_GB2312"/>
                <a:ea typeface="仿宋_GB2312"/>
                <a:cs typeface="+mn-cs"/>
              </a:rPr>
              <a:t>计算机系</a:t>
            </a:r>
            <a:r>
              <a:rPr lang="en-US" altLang="zh-CN" sz="2800" dirty="0">
                <a:solidFill>
                  <a:srgbClr val="005800"/>
                </a:solidFill>
                <a:latin typeface="仿宋_GB2312"/>
                <a:ea typeface="仿宋_GB2312"/>
                <a:cs typeface="+mn-cs"/>
              </a:rPr>
              <a:t>', '</a:t>
            </a:r>
            <a:r>
              <a:rPr lang="zh-CN" altLang="zh-CN" sz="2800" dirty="0">
                <a:solidFill>
                  <a:srgbClr val="005800"/>
                </a:solidFill>
                <a:latin typeface="仿宋_GB2312"/>
                <a:ea typeface="仿宋_GB2312"/>
                <a:cs typeface="+mn-cs"/>
              </a:rPr>
              <a:t>信息管理系</a:t>
            </a:r>
            <a:r>
              <a:rPr lang="en-US" altLang="zh-CN" sz="2800" dirty="0">
                <a:solidFill>
                  <a:srgbClr val="005800"/>
                </a:solidFill>
                <a:latin typeface="仿宋_GB2312"/>
                <a:ea typeface="仿宋_GB2312"/>
                <a:cs typeface="+mn-cs"/>
              </a:rPr>
              <a:t>')</a:t>
            </a:r>
            <a:r>
              <a:rPr lang="en-US" altLang="zh-CN" sz="3200" dirty="0">
                <a:solidFill>
                  <a:srgbClr val="005800"/>
                </a:solidFill>
                <a:latin typeface="仿宋_GB2312"/>
                <a:ea typeface="仿宋_GB2312"/>
                <a:cs typeface="+mn-cs"/>
              </a:rPr>
              <a:t>  </a:t>
            </a:r>
            <a:endParaRPr lang="zh-CN" altLang="zh-CN" sz="3200" dirty="0">
              <a:solidFill>
                <a:srgbClr val="005800"/>
              </a:solidFill>
              <a:latin typeface="仿宋_GB2312"/>
              <a:ea typeface="仿宋_GB2312"/>
              <a:cs typeface="+mn-cs"/>
            </a:endParaRPr>
          </a:p>
          <a:p>
            <a:pPr>
              <a:buNone/>
            </a:pPr>
            <a:r>
              <a:rPr lang="en-US" altLang="zh-CN" sz="3200" dirty="0">
                <a:solidFill>
                  <a:srgbClr val="005800"/>
                </a:solidFill>
                <a:latin typeface="仿宋_GB2312"/>
                <a:ea typeface="仿宋_GB2312"/>
                <a:cs typeface="+mn-cs"/>
              </a:rPr>
              <a:t>    AND Sage between 18 and 20</a:t>
            </a:r>
            <a:endParaRPr lang="zh-CN" altLang="zh-CN" sz="3200" dirty="0">
              <a:solidFill>
                <a:srgbClr val="005800"/>
              </a:solidFill>
              <a:latin typeface="仿宋_GB2312"/>
              <a:ea typeface="仿宋_GB2312"/>
              <a:cs typeface="+mn-cs"/>
            </a:endParaRPr>
          </a:p>
          <a:p>
            <a:pPr/>
            <a:endParaRPr lang="zh-CN" altLang="en-US" sz="3200" dirty="0">
              <a:latin typeface="仿宋_GB2312"/>
              <a:ea typeface="仿宋_GB2312"/>
              <a:cs typeface="+mn-cs"/>
            </a:endParaRPr>
          </a:p>
        </p:txBody>
      </p:sp>
      <p:sp>
        <p:nvSpPr>
          <p:cNvPr id="5530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530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p:nvPr>
        </p:nvSpPr>
        <p:spPr>
          <a:ln/>
        </p:spPr>
        <p:txBody>
          <a:bodyPr vert="horz" wrap="square" lIns="91440" tIns="45720" rIns="91440" bIns="45720" anchor="b"/>
          <a:p>
            <a:pPr eaLnBrk="1" hangingPunct="1"/>
            <a:r>
              <a:rPr lang="en-US" altLang="zh-CN" dirty="0">
                <a:solidFill>
                  <a:srgbClr val="0000FF"/>
                </a:solidFill>
                <a:latin typeface="楷体_GB2312"/>
                <a:ea typeface="楷体_GB2312"/>
                <a:cs typeface="+mj-cs"/>
              </a:rPr>
              <a:t>3. </a:t>
            </a:r>
            <a:r>
              <a:rPr lang="zh-CN" altLang="en-US" dirty="0">
                <a:solidFill>
                  <a:srgbClr val="0000FF"/>
                </a:solidFill>
                <a:latin typeface="楷体_GB2312"/>
                <a:ea typeface="楷体_GB2312"/>
                <a:cs typeface="+mj-cs"/>
              </a:rPr>
              <a:t>对查询结果排序</a:t>
            </a:r>
            <a:endParaRPr lang="zh-CN" altLang="en-US" dirty="0">
              <a:solidFill>
                <a:srgbClr val="0000FF"/>
              </a:solidFill>
              <a:latin typeface="楷体_GB2312"/>
              <a:ea typeface="楷体_GB2312"/>
              <a:cs typeface="+mj-cs"/>
            </a:endParaRPr>
          </a:p>
        </p:txBody>
      </p:sp>
      <p:sp>
        <p:nvSpPr>
          <p:cNvPr id="56323" name="Rectangle 3"/>
          <p:cNvSpPr>
            <a:spLocks noGrp="1"/>
          </p:cNvSpPr>
          <p:nvPr>
            <p:ph idx="1"/>
          </p:nvPr>
        </p:nvSpPr>
        <p:spPr>
          <a:xfrm>
            <a:off x="323850" y="1412875"/>
            <a:ext cx="8515350" cy="4679950"/>
          </a:xfrm>
          <a:ln/>
        </p:spPr>
        <p:txBody>
          <a:bodyPr vert="horz" wrap="square" lIns="91440" tIns="45720" rIns="91440" bIns="45720" anchor="t"/>
          <a:p>
            <a:pPr eaLnBrk="1" hangingPunct="1"/>
            <a:r>
              <a:rPr lang="zh-CN" altLang="en-US" sz="3200" dirty="0">
                <a:latin typeface="仿宋_GB2312"/>
                <a:ea typeface="仿宋_GB2312"/>
                <a:cs typeface="+mn-cs"/>
              </a:rPr>
              <a:t>可用</a:t>
            </a:r>
            <a:r>
              <a:rPr lang="en-US" altLang="zh-CN" sz="3200" dirty="0">
                <a:latin typeface="仿宋_GB2312"/>
                <a:ea typeface="仿宋_GB2312"/>
                <a:cs typeface="+mn-cs"/>
              </a:rPr>
              <a:t>ORDER BY</a:t>
            </a:r>
            <a:r>
              <a:rPr lang="zh-CN" altLang="en-US" sz="3200" dirty="0">
                <a:latin typeface="仿宋_GB2312"/>
                <a:ea typeface="仿宋_GB2312"/>
                <a:cs typeface="+mn-cs"/>
              </a:rPr>
              <a:t>子句对查询结果进行排序。</a:t>
            </a:r>
            <a:r>
              <a:rPr lang="en-US" altLang="zh-CN" sz="3200" dirty="0">
                <a:latin typeface="仿宋_GB2312"/>
                <a:ea typeface="仿宋_GB2312"/>
                <a:cs typeface="+mn-cs"/>
              </a:rPr>
              <a:t> </a:t>
            </a:r>
            <a:endParaRPr lang="en-US" altLang="zh-CN" sz="3200" dirty="0">
              <a:latin typeface="仿宋_GB2312"/>
              <a:ea typeface="仿宋_GB2312"/>
              <a:cs typeface="+mn-cs"/>
            </a:endParaRPr>
          </a:p>
          <a:p>
            <a:pPr algn="just" eaLnBrk="1" hangingPunct="1">
              <a:buFontTx/>
              <a:buNone/>
            </a:pPr>
            <a:r>
              <a:rPr lang="zh-CN" altLang="en-US" dirty="0">
                <a:latin typeface="仿宋_GB2312"/>
                <a:ea typeface="仿宋_GB2312"/>
                <a:cs typeface="+mn-cs"/>
              </a:rPr>
              <a:t>	</a:t>
            </a:r>
            <a:r>
              <a:rPr lang="en-US" altLang="zh-CN" sz="2900" dirty="0">
                <a:solidFill>
                  <a:srgbClr val="FF0000"/>
                </a:solidFill>
                <a:latin typeface="仿宋_GB2312"/>
                <a:ea typeface="仿宋_GB2312"/>
                <a:cs typeface="+mn-cs"/>
              </a:rPr>
              <a:t>ORDER BY &lt;</a:t>
            </a:r>
            <a:r>
              <a:rPr lang="zh-CN" altLang="en-US" sz="2900" dirty="0">
                <a:solidFill>
                  <a:srgbClr val="FF0000"/>
                </a:solidFill>
                <a:latin typeface="仿宋_GB2312"/>
                <a:ea typeface="仿宋_GB2312"/>
                <a:cs typeface="+mn-cs"/>
              </a:rPr>
              <a:t>列名</a:t>
            </a:r>
            <a:r>
              <a:rPr lang="en-US" altLang="zh-CN" sz="2900" dirty="0">
                <a:solidFill>
                  <a:srgbClr val="FF0000"/>
                </a:solidFill>
                <a:latin typeface="仿宋_GB2312"/>
                <a:ea typeface="仿宋_GB2312"/>
                <a:cs typeface="+mn-cs"/>
              </a:rPr>
              <a:t>&gt; [ASC | DESC ] [,&lt;</a:t>
            </a:r>
            <a:r>
              <a:rPr lang="zh-CN" altLang="en-US" sz="2900" dirty="0">
                <a:solidFill>
                  <a:srgbClr val="FF0000"/>
                </a:solidFill>
                <a:latin typeface="仿宋_GB2312"/>
                <a:ea typeface="仿宋_GB2312"/>
                <a:cs typeface="+mn-cs"/>
              </a:rPr>
              <a:t>列名</a:t>
            </a:r>
            <a:r>
              <a:rPr lang="en-US" altLang="zh-CN" sz="2900" dirty="0">
                <a:solidFill>
                  <a:srgbClr val="FF0000"/>
                </a:solidFill>
                <a:latin typeface="仿宋_GB2312"/>
                <a:ea typeface="仿宋_GB2312"/>
                <a:cs typeface="+mn-cs"/>
              </a:rPr>
              <a:t>&gt; … ] </a:t>
            </a:r>
            <a:endParaRPr lang="en-US" altLang="zh-CN" sz="2900" dirty="0">
              <a:solidFill>
                <a:srgbClr val="FF0000"/>
              </a:solidFill>
              <a:latin typeface="仿宋_GB2312"/>
              <a:ea typeface="仿宋_GB2312"/>
              <a:cs typeface="+mn-cs"/>
            </a:endParaRPr>
          </a:p>
          <a:p>
            <a:pPr eaLnBrk="1" hangingPunct="1"/>
            <a:r>
              <a:rPr lang="zh-CN" altLang="en-US" sz="3200" dirty="0">
                <a:latin typeface="仿宋_GB2312"/>
                <a:ea typeface="仿宋_GB2312"/>
                <a:cs typeface="+mn-cs"/>
              </a:rPr>
              <a:t>说明：按</a:t>
            </a:r>
            <a:r>
              <a:rPr lang="en-US" altLang="zh-CN" sz="3200" dirty="0">
                <a:latin typeface="仿宋_GB2312"/>
                <a:ea typeface="仿宋_GB2312"/>
                <a:cs typeface="+mn-cs"/>
              </a:rPr>
              <a:t>&lt;</a:t>
            </a:r>
            <a:r>
              <a:rPr lang="zh-CN" altLang="en-US" sz="3200" dirty="0">
                <a:latin typeface="仿宋_GB2312"/>
                <a:ea typeface="仿宋_GB2312"/>
                <a:cs typeface="+mn-cs"/>
              </a:rPr>
              <a:t>列名</a:t>
            </a:r>
            <a:r>
              <a:rPr lang="en-US" altLang="zh-CN" sz="3200" dirty="0">
                <a:latin typeface="仿宋_GB2312"/>
                <a:ea typeface="仿宋_GB2312"/>
                <a:cs typeface="+mn-cs"/>
              </a:rPr>
              <a:t>&gt;</a:t>
            </a:r>
            <a:r>
              <a:rPr lang="zh-CN" altLang="en-US" sz="3200" dirty="0">
                <a:latin typeface="仿宋_GB2312"/>
                <a:ea typeface="仿宋_GB2312"/>
                <a:cs typeface="+mn-cs"/>
              </a:rPr>
              <a:t>进行升序（</a:t>
            </a:r>
            <a:r>
              <a:rPr lang="en-US" altLang="zh-CN" sz="3200" dirty="0">
                <a:latin typeface="仿宋_GB2312"/>
                <a:ea typeface="仿宋_GB2312"/>
                <a:cs typeface="+mn-cs"/>
              </a:rPr>
              <a:t>ASC</a:t>
            </a:r>
            <a:r>
              <a:rPr lang="zh-CN" altLang="en-US" sz="3200" dirty="0">
                <a:latin typeface="仿宋_GB2312"/>
                <a:ea typeface="仿宋_GB2312"/>
                <a:cs typeface="+mn-cs"/>
              </a:rPr>
              <a:t>）或降序（</a:t>
            </a:r>
            <a:r>
              <a:rPr lang="en-US" altLang="zh-CN" sz="3200" dirty="0">
                <a:latin typeface="仿宋_GB2312"/>
                <a:ea typeface="仿宋_GB2312"/>
                <a:cs typeface="+mn-cs"/>
              </a:rPr>
              <a:t>DESC</a:t>
            </a:r>
            <a:r>
              <a:rPr lang="zh-CN" altLang="en-US" sz="3200" dirty="0">
                <a:latin typeface="仿宋_GB2312"/>
                <a:ea typeface="仿宋_GB2312"/>
                <a:cs typeface="+mn-cs"/>
              </a:rPr>
              <a:t>）排序。</a:t>
            </a:r>
            <a:endParaRPr lang="en-US" altLang="zh-CN" sz="3200" dirty="0">
              <a:latin typeface="仿宋_GB2312"/>
              <a:ea typeface="仿宋_GB2312"/>
              <a:cs typeface="+mn-cs"/>
            </a:endParaRPr>
          </a:p>
          <a:p>
            <a:pPr eaLnBrk="1" hangingPunct="1"/>
            <a:r>
              <a:rPr lang="zh-CN" altLang="en-US" sz="3200" dirty="0">
                <a:latin typeface="仿宋_GB2312"/>
                <a:ea typeface="仿宋_GB2312"/>
                <a:cs typeface="+mn-cs"/>
              </a:rPr>
              <a:t>当</a:t>
            </a:r>
            <a:r>
              <a:rPr lang="zh-CN" altLang="zh-CN" sz="3200" dirty="0">
                <a:latin typeface="仿宋_GB2312"/>
                <a:ea typeface="仿宋_GB2312"/>
                <a:cs typeface="+mn-cs"/>
              </a:rPr>
              <a:t>用多个列排序</a:t>
            </a:r>
            <a:r>
              <a:rPr lang="zh-CN" altLang="en-US" sz="3200" dirty="0">
                <a:latin typeface="仿宋_GB2312"/>
                <a:ea typeface="仿宋_GB2312"/>
                <a:cs typeface="+mn-cs"/>
              </a:rPr>
              <a:t>时</a:t>
            </a:r>
            <a:r>
              <a:rPr lang="zh-CN" altLang="zh-CN" sz="3200" dirty="0">
                <a:latin typeface="仿宋_GB2312"/>
                <a:ea typeface="仿宋_GB2312"/>
                <a:cs typeface="+mn-cs"/>
              </a:rPr>
              <a:t>，这些列在该子句中出现的顺序决定了对结果集进行排序的方式。</a:t>
            </a:r>
            <a:r>
              <a:rPr lang="zh-CN" altLang="en-US" sz="3200" dirty="0">
                <a:latin typeface="仿宋_GB2312"/>
                <a:ea typeface="仿宋_GB2312"/>
                <a:cs typeface="+mn-cs"/>
              </a:rPr>
              <a:t> </a:t>
            </a:r>
            <a:endParaRPr lang="zh-CN" altLang="en-US" sz="3200" dirty="0">
              <a:latin typeface="仿宋_GB2312"/>
              <a:ea typeface="仿宋_GB2312"/>
              <a:cs typeface="+mn-cs"/>
            </a:endParaRPr>
          </a:p>
          <a:p>
            <a:pPr eaLnBrk="1" hangingPunct="1"/>
            <a:endParaRPr lang="zh-CN" altLang="en-US" sz="2900" dirty="0">
              <a:latin typeface="仿宋_GB2312"/>
              <a:ea typeface="仿宋_GB2312"/>
              <a:cs typeface="+mn-cs"/>
            </a:endParaRPr>
          </a:p>
        </p:txBody>
      </p:sp>
      <p:sp>
        <p:nvSpPr>
          <p:cNvPr id="5632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632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57347" name="内容占位符 2"/>
          <p:cNvSpPr>
            <a:spLocks noGrp="1"/>
          </p:cNvSpPr>
          <p:nvPr>
            <p:ph idx="1"/>
          </p:nvPr>
        </p:nvSpPr>
        <p:spPr>
          <a:ln/>
        </p:spPr>
        <p:txBody>
          <a:bodyPr vert="horz" wrap="square" lIns="91440" tIns="45720" rIns="91440" bIns="45720" anchor="t"/>
          <a:p>
            <a:pPr>
              <a:lnSpc>
                <a:spcPct val="100000"/>
              </a:lnSpc>
              <a:spcBef>
                <a:spcPct val="0"/>
              </a:spcBef>
            </a:pPr>
            <a:r>
              <a:rPr lang="zh-CN" altLang="zh-CN" sz="3200" dirty="0">
                <a:latin typeface="仿宋_GB2312"/>
                <a:ea typeface="仿宋_GB2312"/>
                <a:cs typeface="+mn-cs"/>
              </a:rPr>
              <a:t>例</a:t>
            </a:r>
            <a:r>
              <a:rPr lang="en-US" altLang="zh-CN" sz="3200" dirty="0">
                <a:latin typeface="仿宋_GB2312"/>
                <a:ea typeface="仿宋_GB2312"/>
                <a:cs typeface="+mn-cs"/>
              </a:rPr>
              <a:t>24.</a:t>
            </a:r>
            <a:r>
              <a:rPr lang="zh-CN" altLang="zh-CN" sz="3200" dirty="0">
                <a:latin typeface="仿宋_GB2312"/>
                <a:ea typeface="仿宋_GB2312"/>
                <a:cs typeface="+mn-cs"/>
              </a:rPr>
              <a:t>将学生按年龄的升序排序。</a:t>
            </a:r>
            <a:endParaRPr lang="zh-CN" altLang="zh-CN" sz="3200" dirty="0">
              <a:latin typeface="仿宋_GB2312"/>
              <a:ea typeface="仿宋_GB2312"/>
              <a:cs typeface="+mn-cs"/>
            </a:endParaRPr>
          </a:p>
          <a:p>
            <a:pPr>
              <a:lnSpc>
                <a:spcPct val="100000"/>
              </a:lnSpc>
              <a:spcBef>
                <a:spcPct val="0"/>
              </a:spcBef>
              <a:buNone/>
            </a:pPr>
            <a:r>
              <a:rPr lang="en-US" altLang="zh-CN" sz="3200" dirty="0">
                <a:solidFill>
                  <a:srgbClr val="005800"/>
                </a:solidFill>
                <a:latin typeface="仿宋_GB2312"/>
                <a:ea typeface="仿宋_GB2312"/>
                <a:cs typeface="+mn-cs"/>
              </a:rPr>
              <a:t>  SELECT * FROM Student </a:t>
            </a:r>
            <a:r>
              <a:rPr lang="en-US" altLang="zh-CN" sz="3200" dirty="0">
                <a:solidFill>
                  <a:srgbClr val="C00000"/>
                </a:solidFill>
                <a:latin typeface="仿宋_GB2312"/>
                <a:ea typeface="仿宋_GB2312"/>
                <a:cs typeface="+mn-cs"/>
              </a:rPr>
              <a:t>ORDER BY Sage</a:t>
            </a:r>
            <a:endParaRPr lang="zh-CN" altLang="en-US" sz="3200" dirty="0">
              <a:solidFill>
                <a:srgbClr val="C00000"/>
              </a:solidFill>
              <a:latin typeface="仿宋_GB2312"/>
              <a:ea typeface="仿宋_GB2312"/>
              <a:cs typeface="+mn-cs"/>
            </a:endParaRPr>
          </a:p>
        </p:txBody>
      </p:sp>
      <p:sp>
        <p:nvSpPr>
          <p:cNvPr id="5734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734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graphicFrame>
        <p:nvGraphicFramePr>
          <p:cNvPr id="9" name="表格 8"/>
          <p:cNvGraphicFramePr>
            <a:graphicFrameLocks noGrp="1"/>
          </p:cNvGraphicFramePr>
          <p:nvPr/>
        </p:nvGraphicFramePr>
        <p:xfrm>
          <a:off x="323850" y="2636838"/>
          <a:ext cx="4319588" cy="2808288"/>
        </p:xfrm>
        <a:graphic>
          <a:graphicData uri="http://schemas.openxmlformats.org/drawingml/2006/table">
            <a:tbl>
              <a:tblPr/>
              <a:tblGrid>
                <a:gridCol w="953047"/>
                <a:gridCol w="836865"/>
                <a:gridCol w="617211"/>
                <a:gridCol w="678933"/>
                <a:gridCol w="1234424"/>
              </a:tblGrid>
              <a:tr h="255301">
                <a:tc>
                  <a:txBody>
                    <a:bodyPr/>
                    <a:lstStyle/>
                    <a:p>
                      <a:pPr indent="127000" algn="ctr">
                        <a:spcAft>
                          <a:spcPts val="0"/>
                        </a:spcAft>
                      </a:pPr>
                      <a:r>
                        <a:rPr lang="en-US" sz="1400" b="1" kern="1000" dirty="0" err="1">
                          <a:solidFill>
                            <a:srgbClr val="0000FF"/>
                          </a:solidFill>
                          <a:latin typeface="Times New Roman" panose="02020603050405020304"/>
                          <a:ea typeface="方正书宋简体"/>
                          <a:cs typeface="Times New Roman" panose="02020603050405020304"/>
                        </a:rPr>
                        <a:t>Sno</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panose="02020603050405020304"/>
                          <a:ea typeface="方正书宋简体"/>
                          <a:cs typeface="Times New Roman" panose="02020603050405020304"/>
                        </a:rPr>
                        <a:t>Sname</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panose="02020603050405020304"/>
                          <a:ea typeface="方正书宋简体"/>
                          <a:cs typeface="Times New Roman" panose="02020603050405020304"/>
                        </a:rPr>
                        <a:t>Ssex</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FF"/>
                          </a:solidFill>
                          <a:latin typeface="Times New Roman" panose="02020603050405020304"/>
                          <a:ea typeface="方正书宋简体"/>
                          <a:cs typeface="Times New Roman" panose="02020603050405020304"/>
                        </a:rPr>
                        <a:t>Sage</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panose="02020603050405020304"/>
                          <a:ea typeface="方正书宋简体"/>
                          <a:cs typeface="Times New Roman" panose="02020603050405020304"/>
                        </a:rPr>
                        <a:t>Sdept</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0811101</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李勇</a:t>
                      </a:r>
                      <a:r>
                        <a:rPr lang="en-US" sz="14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21</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0811102</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刘晨</a:t>
                      </a:r>
                      <a:r>
                        <a:rPr lang="en-US" sz="14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20</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计算机系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0811103</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王敏</a:t>
                      </a:r>
                      <a:r>
                        <a:rPr lang="en-US" sz="14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20</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0811104</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张小红</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19</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计算机系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0821101</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张立</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20</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信息管理系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0821102</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吴宾</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19</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信息管理系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0821103</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张海</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20</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信息管理系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0831101</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钱小平</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21</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通信工程系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0831102</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王大力</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20</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通信工程系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0831103</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张姗姗</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19</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通信工程系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上弧形箭头 9"/>
          <p:cNvSpPr/>
          <p:nvPr/>
        </p:nvSpPr>
        <p:spPr>
          <a:xfrm rot="339884">
            <a:off x="4811713" y="2540000"/>
            <a:ext cx="1296988" cy="358775"/>
          </a:xfrm>
          <a:prstGeom prst="curvedDownArrow">
            <a:avLst/>
          </a:prstGeom>
          <a:solidFill>
            <a:srgbClr val="FF3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aphicFrame>
        <p:nvGraphicFramePr>
          <p:cNvPr id="11" name="表格 10"/>
          <p:cNvGraphicFramePr>
            <a:graphicFrameLocks noGrp="1"/>
          </p:cNvGraphicFramePr>
          <p:nvPr/>
        </p:nvGraphicFramePr>
        <p:xfrm>
          <a:off x="5003800" y="2997200"/>
          <a:ext cx="3816350" cy="3095625"/>
        </p:xfrm>
        <a:graphic>
          <a:graphicData uri="http://schemas.openxmlformats.org/drawingml/2006/table">
            <a:tbl>
              <a:tblPr/>
              <a:tblGrid>
                <a:gridCol w="720207"/>
                <a:gridCol w="870530"/>
                <a:gridCol w="635698"/>
                <a:gridCol w="530245"/>
                <a:gridCol w="1059743"/>
              </a:tblGrid>
              <a:tr h="281486">
                <a:tc>
                  <a:txBody>
                    <a:bodyPr/>
                    <a:lstStyle/>
                    <a:p>
                      <a:pPr algn="ctr">
                        <a:spcAft>
                          <a:spcPts val="0"/>
                        </a:spcAft>
                      </a:pPr>
                      <a:r>
                        <a:rPr lang="en-US" sz="1200" b="1" kern="100" dirty="0" err="1">
                          <a:solidFill>
                            <a:srgbClr val="0000FF"/>
                          </a:solidFill>
                          <a:latin typeface="Calibri" panose="020F0502020204030204"/>
                          <a:ea typeface="宋体" panose="02010600030101010101" pitchFamily="2" charset="-122"/>
                          <a:cs typeface="Times New Roman" panose="02020603050405020304"/>
                        </a:rPr>
                        <a:t>Sno</a:t>
                      </a:r>
                      <a:endParaRPr lang="zh-CN" sz="1200" kern="100" dirty="0">
                        <a:solidFill>
                          <a:srgbClr val="0000FF"/>
                        </a:solidFill>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err="1">
                          <a:solidFill>
                            <a:srgbClr val="0000FF"/>
                          </a:solidFill>
                          <a:latin typeface="Calibri" panose="020F0502020204030204"/>
                          <a:ea typeface="宋体" panose="02010600030101010101" pitchFamily="2" charset="-122"/>
                          <a:cs typeface="Times New Roman" panose="02020603050405020304"/>
                        </a:rPr>
                        <a:t>Sname</a:t>
                      </a:r>
                      <a:endParaRPr lang="zh-CN" sz="1200" kern="100" dirty="0">
                        <a:solidFill>
                          <a:srgbClr val="0000FF"/>
                        </a:solidFill>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err="1">
                          <a:solidFill>
                            <a:srgbClr val="0000FF"/>
                          </a:solidFill>
                          <a:latin typeface="Calibri" panose="020F0502020204030204"/>
                          <a:ea typeface="宋体" panose="02010600030101010101" pitchFamily="2" charset="-122"/>
                          <a:cs typeface="Times New Roman" panose="02020603050405020304"/>
                        </a:rPr>
                        <a:t>Ssex</a:t>
                      </a:r>
                      <a:endParaRPr lang="zh-CN" sz="1200" kern="100" dirty="0">
                        <a:solidFill>
                          <a:srgbClr val="0000FF"/>
                        </a:solidFill>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solidFill>
                            <a:srgbClr val="0000FF"/>
                          </a:solidFill>
                          <a:latin typeface="Calibri" panose="020F0502020204030204"/>
                          <a:ea typeface="宋体" panose="02010600030101010101" pitchFamily="2" charset="-122"/>
                          <a:cs typeface="Times New Roman" panose="02020603050405020304"/>
                        </a:rPr>
                        <a:t>Sage</a:t>
                      </a:r>
                      <a:endParaRPr lang="zh-CN" sz="1200" kern="100" dirty="0">
                        <a:solidFill>
                          <a:srgbClr val="0000FF"/>
                        </a:solidFill>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err="1">
                          <a:solidFill>
                            <a:srgbClr val="0000FF"/>
                          </a:solidFill>
                          <a:latin typeface="Calibri" panose="020F0502020204030204"/>
                          <a:ea typeface="宋体" panose="02010600030101010101" pitchFamily="2" charset="-122"/>
                          <a:cs typeface="Times New Roman" panose="02020603050405020304"/>
                        </a:rPr>
                        <a:t>Sdept</a:t>
                      </a:r>
                      <a:endParaRPr lang="zh-CN" sz="1200" kern="100" dirty="0">
                        <a:solidFill>
                          <a:srgbClr val="0000FF"/>
                        </a:solidFill>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486">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0811104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张小红</a:t>
                      </a:r>
                      <a:r>
                        <a:rPr lang="en-US" sz="1200" b="1" kern="100">
                          <a:latin typeface="Calibri" panose="020F0502020204030204"/>
                          <a:ea typeface="宋体" panose="02010600030101010101" pitchFamily="2" charset="-122"/>
                          <a:cs typeface="Times New Roman" panose="02020603050405020304"/>
                        </a:rPr>
                        <a:t>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女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19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计算机系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486">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0821102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吴宾</a:t>
                      </a:r>
                      <a:r>
                        <a:rPr lang="en-US" sz="1200" b="1" kern="100">
                          <a:latin typeface="Calibri" panose="020F0502020204030204"/>
                          <a:ea typeface="宋体" panose="02010600030101010101" pitchFamily="2" charset="-122"/>
                          <a:cs typeface="Times New Roman" panose="02020603050405020304"/>
                        </a:rPr>
                        <a:t>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女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19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信息管理系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486">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0831103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张姗姗</a:t>
                      </a:r>
                      <a:r>
                        <a:rPr lang="en-US" sz="1200" b="1" kern="100">
                          <a:latin typeface="Calibri" panose="020F0502020204030204"/>
                          <a:ea typeface="宋体" panose="02010600030101010101" pitchFamily="2" charset="-122"/>
                          <a:cs typeface="Times New Roman" panose="02020603050405020304"/>
                        </a:rPr>
                        <a:t>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女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19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通信工程系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486">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0821103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张海</a:t>
                      </a:r>
                      <a:r>
                        <a:rPr lang="en-US" sz="1200" b="1" kern="100">
                          <a:latin typeface="Calibri" panose="020F0502020204030204"/>
                          <a:ea typeface="宋体" panose="02010600030101010101" pitchFamily="2" charset="-122"/>
                          <a:cs typeface="Times New Roman" panose="02020603050405020304"/>
                        </a:rPr>
                        <a:t>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男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20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信息管理系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486">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0831102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王大力</a:t>
                      </a:r>
                      <a:r>
                        <a:rPr lang="en-US" sz="1200" b="1" kern="100">
                          <a:latin typeface="Calibri" panose="020F0502020204030204"/>
                          <a:ea typeface="宋体" panose="02010600030101010101" pitchFamily="2" charset="-122"/>
                          <a:cs typeface="Times New Roman" panose="02020603050405020304"/>
                        </a:rPr>
                        <a:t>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男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20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通信工程系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486">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0821101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张立</a:t>
                      </a:r>
                      <a:r>
                        <a:rPr lang="en-US" sz="1200" b="1" kern="100">
                          <a:latin typeface="Calibri" panose="020F0502020204030204"/>
                          <a:ea typeface="宋体" panose="02010600030101010101" pitchFamily="2" charset="-122"/>
                          <a:cs typeface="Times New Roman" panose="02020603050405020304"/>
                        </a:rPr>
                        <a:t>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男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20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信息管理系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486">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0811102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刘晨</a:t>
                      </a:r>
                      <a:r>
                        <a:rPr lang="en-US" sz="1200" b="1" kern="100">
                          <a:latin typeface="Calibri" panose="020F0502020204030204"/>
                          <a:ea typeface="宋体" panose="02010600030101010101" pitchFamily="2" charset="-122"/>
                          <a:cs typeface="Times New Roman" panose="02020603050405020304"/>
                        </a:rPr>
                        <a:t>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男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20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计算机系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486">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0811103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王敏</a:t>
                      </a:r>
                      <a:r>
                        <a:rPr lang="en-US" sz="1200" b="1" kern="100">
                          <a:latin typeface="Calibri" panose="020F0502020204030204"/>
                          <a:ea typeface="宋体" panose="02010600030101010101" pitchFamily="2" charset="-122"/>
                          <a:cs typeface="Times New Roman" panose="02020603050405020304"/>
                        </a:rPr>
                        <a:t>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女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20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计算机系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486">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0811101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李勇</a:t>
                      </a:r>
                      <a:r>
                        <a:rPr lang="en-US" sz="1200" b="1" kern="100">
                          <a:latin typeface="Calibri" panose="020F0502020204030204"/>
                          <a:ea typeface="宋体" panose="02010600030101010101" pitchFamily="2" charset="-122"/>
                          <a:cs typeface="Times New Roman" panose="02020603050405020304"/>
                        </a:rPr>
                        <a:t>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latin typeface="Calibri" panose="020F0502020204030204"/>
                          <a:ea typeface="宋体" panose="02010600030101010101" pitchFamily="2" charset="-122"/>
                          <a:cs typeface="Times New Roman" panose="02020603050405020304"/>
                        </a:rPr>
                        <a:t>男 </a:t>
                      </a:r>
                      <a:endParaRPr lang="zh-CN" sz="1200" kern="100" dirty="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21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计算机系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486">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0831101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latin typeface="Calibri" panose="020F0502020204030204"/>
                          <a:ea typeface="宋体" panose="02010600030101010101" pitchFamily="2" charset="-122"/>
                          <a:cs typeface="Times New Roman" panose="02020603050405020304"/>
                        </a:rPr>
                        <a:t>钱小平</a:t>
                      </a:r>
                      <a:r>
                        <a:rPr lang="en-US" sz="1200" b="1" kern="100" dirty="0">
                          <a:latin typeface="Calibri" panose="020F0502020204030204"/>
                          <a:ea typeface="宋体" panose="02010600030101010101" pitchFamily="2" charset="-122"/>
                          <a:cs typeface="Times New Roman" panose="02020603050405020304"/>
                        </a:rPr>
                        <a:t>  </a:t>
                      </a:r>
                      <a:endParaRPr lang="zh-CN" sz="1200" kern="100" dirty="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latin typeface="Calibri" panose="020F0502020204030204"/>
                          <a:ea typeface="宋体" panose="02010600030101010101" pitchFamily="2" charset="-122"/>
                          <a:cs typeface="Times New Roman" panose="02020603050405020304"/>
                        </a:rPr>
                        <a:t>女 </a:t>
                      </a:r>
                      <a:endParaRPr lang="zh-CN" sz="1200" kern="100" dirty="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21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latin typeface="Calibri" panose="020F0502020204030204"/>
                          <a:ea typeface="宋体" panose="02010600030101010101" pitchFamily="2" charset="-122"/>
                          <a:cs typeface="Times New Roman" panose="02020603050405020304"/>
                        </a:rPr>
                        <a:t>通信工程系 </a:t>
                      </a:r>
                      <a:endParaRPr lang="zh-CN" sz="1200" kern="100" dirty="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1000" fill="hold"/>
                                        <p:tgtEl>
                                          <p:spTgt spid="10"/>
                                        </p:tgtEl>
                                        <p:attrNameLst>
                                          <p:attrName>ppt_w</p:attrName>
                                        </p:attrNameLst>
                                      </p:cBhvr>
                                      <p:tavLst>
                                        <p:tav tm="0">
                                          <p:val>
                                            <p:strVal val="#ppt_w*0.70"/>
                                          </p:val>
                                        </p:tav>
                                        <p:tav tm="100000">
                                          <p:val>
                                            <p:strVal val="#ppt_w"/>
                                          </p:val>
                                        </p:tav>
                                      </p:tavLst>
                                    </p:anim>
                                    <p:anim calcmode="lin" valueType="num">
                                      <p:cBhvr>
                                        <p:cTn id="12" dur="1000" fill="hold"/>
                                        <p:tgtEl>
                                          <p:spTgt spid="10"/>
                                        </p:tgtEl>
                                        <p:attrNameLst>
                                          <p:attrName>ppt_h</p:attrName>
                                        </p:attrNameLst>
                                      </p:cBhvr>
                                      <p:tavLst>
                                        <p:tav tm="0">
                                          <p:val>
                                            <p:strVal val="#ppt_h"/>
                                          </p:val>
                                        </p:tav>
                                        <p:tav tm="100000">
                                          <p:val>
                                            <p:strVal val="#ppt_h"/>
                                          </p:val>
                                        </p:tav>
                                      </p:tavLst>
                                    </p:anim>
                                    <p:animEffect transition="in" filter="fade">
                                      <p:cBhvr>
                                        <p:cTn id="13" dur="1000"/>
                                        <p:tgtEl>
                                          <p:spTgt spid="10"/>
                                        </p:tgtEl>
                                      </p:cBhvr>
                                    </p:animEffect>
                                  </p:childTnLst>
                                </p:cTn>
                              </p:par>
                            </p:childTnLst>
                          </p:cTn>
                        </p:par>
                        <p:par>
                          <p:cTn id="14" fill="hold">
                            <p:stCondLst>
                              <p:cond delay="1500"/>
                            </p:stCondLst>
                            <p:childTnLst>
                              <p:par>
                                <p:cTn id="15" presetID="3" presetClass="entr" presetSubtype="1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58371" name="内容占位符 2"/>
          <p:cNvSpPr>
            <a:spLocks noGrp="1"/>
          </p:cNvSpPr>
          <p:nvPr>
            <p:ph idx="1"/>
          </p:nvPr>
        </p:nvSpPr>
        <p:spPr>
          <a:xfrm>
            <a:off x="468313" y="1414463"/>
            <a:ext cx="8207375" cy="4678362"/>
          </a:xfrm>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25.</a:t>
            </a:r>
            <a:r>
              <a:rPr lang="zh-CN" altLang="zh-CN" dirty="0">
                <a:latin typeface="仿宋_GB2312"/>
                <a:ea typeface="仿宋_GB2312"/>
                <a:cs typeface="+mn-cs"/>
              </a:rPr>
              <a:t>查询选了“</a:t>
            </a:r>
            <a:r>
              <a:rPr lang="en-US" altLang="zh-CN" dirty="0">
                <a:latin typeface="仿宋_GB2312"/>
                <a:ea typeface="仿宋_GB2312"/>
                <a:cs typeface="+mn-cs"/>
              </a:rPr>
              <a:t>C002</a:t>
            </a:r>
            <a:r>
              <a:rPr lang="zh-CN" altLang="zh-CN" dirty="0">
                <a:latin typeface="仿宋_GB2312"/>
                <a:ea typeface="仿宋_GB2312"/>
                <a:cs typeface="+mn-cs"/>
              </a:rPr>
              <a:t>”的学生学号及成绩，查询结果按成绩降序排列。</a:t>
            </a:r>
            <a:endParaRPr lang="zh-CN" altLang="zh-CN" dirty="0">
              <a:latin typeface="仿宋_GB2312"/>
              <a:ea typeface="仿宋_GB2312"/>
              <a:cs typeface="+mn-cs"/>
            </a:endParaRPr>
          </a:p>
          <a:p>
            <a:pPr lvl="1">
              <a:buNone/>
            </a:pPr>
            <a:r>
              <a:rPr lang="en-US" altLang="zh-CN" dirty="0">
                <a:solidFill>
                  <a:srgbClr val="005800"/>
                </a:solidFill>
                <a:latin typeface="仿宋_GB2312"/>
                <a:ea typeface="仿宋_GB2312"/>
              </a:rPr>
              <a:t>SELECT Sno, Grade FROM SC</a:t>
            </a:r>
            <a:endParaRPr lang="zh-CN" altLang="zh-CN" dirty="0">
              <a:solidFill>
                <a:srgbClr val="005800"/>
              </a:solidFill>
              <a:latin typeface="仿宋_GB2312"/>
              <a:ea typeface="仿宋_GB2312"/>
            </a:endParaRPr>
          </a:p>
          <a:p>
            <a:pPr lvl="1">
              <a:buNone/>
            </a:pPr>
            <a:r>
              <a:rPr lang="en-US" altLang="zh-CN" dirty="0">
                <a:solidFill>
                  <a:srgbClr val="005800"/>
                </a:solidFill>
                <a:latin typeface="仿宋_GB2312"/>
                <a:ea typeface="仿宋_GB2312"/>
              </a:rPr>
              <a:t>  WHERE Cno = 'C002' </a:t>
            </a:r>
            <a:endParaRPr lang="zh-CN" altLang="zh-CN" dirty="0">
              <a:solidFill>
                <a:srgbClr val="005800"/>
              </a:solidFill>
              <a:latin typeface="仿宋_GB2312"/>
              <a:ea typeface="仿宋_GB2312"/>
            </a:endParaRPr>
          </a:p>
          <a:p>
            <a:pPr lvl="1">
              <a:buNone/>
            </a:pPr>
            <a:r>
              <a:rPr lang="en-US" altLang="zh-CN" dirty="0">
                <a:solidFill>
                  <a:srgbClr val="C00000"/>
                </a:solidFill>
                <a:latin typeface="仿宋_GB2312"/>
                <a:ea typeface="仿宋_GB2312"/>
              </a:rPr>
              <a:t>  ORDER BY Grade DESC</a:t>
            </a:r>
            <a:endParaRPr lang="zh-CN" altLang="en-US" dirty="0">
              <a:solidFill>
                <a:srgbClr val="C00000"/>
              </a:solidFill>
              <a:latin typeface="仿宋_GB2312"/>
              <a:ea typeface="仿宋_GB2312"/>
            </a:endParaRPr>
          </a:p>
        </p:txBody>
      </p:sp>
      <p:sp>
        <p:nvSpPr>
          <p:cNvPr id="5837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837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59395"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26  </a:t>
            </a:r>
            <a:r>
              <a:rPr lang="zh-CN" altLang="zh-CN" dirty="0">
                <a:latin typeface="仿宋_GB2312"/>
                <a:ea typeface="仿宋_GB2312"/>
                <a:cs typeface="+mn-cs"/>
              </a:rPr>
              <a:t>查询全体学生的信息，查询结果按所在系的系名升序排列，同一系的学生按年龄降序排列。</a:t>
            </a:r>
            <a:endParaRPr lang="zh-CN" altLang="zh-CN" dirty="0">
              <a:latin typeface="仿宋_GB2312"/>
              <a:ea typeface="仿宋_GB2312"/>
              <a:cs typeface="+mn-cs"/>
            </a:endParaRPr>
          </a:p>
          <a:p>
            <a:pPr lvl="1">
              <a:buNone/>
            </a:pPr>
            <a:r>
              <a:rPr lang="en-US" altLang="zh-CN" dirty="0">
                <a:solidFill>
                  <a:srgbClr val="005800"/>
                </a:solidFill>
                <a:latin typeface="仿宋_GB2312"/>
                <a:ea typeface="仿宋_GB2312"/>
              </a:rPr>
              <a:t>SELECT * FROM Student </a:t>
            </a:r>
            <a:endParaRPr lang="zh-CN" altLang="zh-CN" dirty="0">
              <a:solidFill>
                <a:srgbClr val="005800"/>
              </a:solidFill>
              <a:latin typeface="仿宋_GB2312"/>
              <a:ea typeface="仿宋_GB2312"/>
            </a:endParaRPr>
          </a:p>
          <a:p>
            <a:pPr lvl="1">
              <a:buNone/>
            </a:pPr>
            <a:r>
              <a:rPr lang="en-US" altLang="zh-CN" dirty="0">
                <a:solidFill>
                  <a:srgbClr val="005800"/>
                </a:solidFill>
                <a:latin typeface="仿宋_GB2312"/>
                <a:ea typeface="仿宋_GB2312"/>
              </a:rPr>
              <a:t>  </a:t>
            </a:r>
            <a:r>
              <a:rPr lang="en-US" altLang="zh-CN" dirty="0">
                <a:solidFill>
                  <a:srgbClr val="C00000"/>
                </a:solidFill>
                <a:latin typeface="仿宋_GB2312"/>
                <a:ea typeface="仿宋_GB2312"/>
              </a:rPr>
              <a:t>ORDER BY Sdept, Sage DESC</a:t>
            </a:r>
            <a:endParaRPr lang="zh-CN" altLang="en-US" dirty="0">
              <a:solidFill>
                <a:srgbClr val="C00000"/>
              </a:solidFill>
              <a:latin typeface="仿宋_GB2312"/>
              <a:ea typeface="仿宋_GB2312"/>
            </a:endParaRPr>
          </a:p>
        </p:txBody>
      </p:sp>
      <p:sp>
        <p:nvSpPr>
          <p:cNvPr id="5939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939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例</a:t>
            </a:r>
            <a:r>
              <a:rPr lang="en-US" altLang="zh-CN" dirty="0">
                <a:solidFill>
                  <a:srgbClr val="0000FF"/>
                </a:solidFill>
                <a:latin typeface="楷体_GB2312"/>
                <a:ea typeface="楷体_GB2312"/>
                <a:cs typeface="+mj-cs"/>
              </a:rPr>
              <a:t>26</a:t>
            </a:r>
            <a:r>
              <a:rPr lang="zh-CN" altLang="en-US" dirty="0">
                <a:solidFill>
                  <a:srgbClr val="0000FF"/>
                </a:solidFill>
                <a:latin typeface="楷体_GB2312"/>
                <a:ea typeface="楷体_GB2312"/>
                <a:cs typeface="+mj-cs"/>
              </a:rPr>
              <a:t>执行结果</a:t>
            </a:r>
            <a:endParaRPr lang="zh-CN" altLang="en-US" dirty="0">
              <a:solidFill>
                <a:srgbClr val="0000FF"/>
              </a:solidFill>
              <a:latin typeface="楷体_GB2312"/>
              <a:ea typeface="楷体_GB2312"/>
              <a:cs typeface="+mj-cs"/>
            </a:endParaRPr>
          </a:p>
        </p:txBody>
      </p:sp>
      <p:sp>
        <p:nvSpPr>
          <p:cNvPr id="60419"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0420"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graphicFrame>
        <p:nvGraphicFramePr>
          <p:cNvPr id="6" name="表格 5"/>
          <p:cNvGraphicFramePr>
            <a:graphicFrameLocks noGrp="1"/>
          </p:cNvGraphicFramePr>
          <p:nvPr/>
        </p:nvGraphicFramePr>
        <p:xfrm>
          <a:off x="468313" y="1557338"/>
          <a:ext cx="4248150" cy="2808288"/>
        </p:xfrm>
        <a:graphic>
          <a:graphicData uri="http://schemas.openxmlformats.org/drawingml/2006/table">
            <a:tbl>
              <a:tblPr/>
              <a:tblGrid>
                <a:gridCol w="937163"/>
                <a:gridCol w="822917"/>
                <a:gridCol w="606924"/>
                <a:gridCol w="667617"/>
                <a:gridCol w="1213850"/>
              </a:tblGrid>
              <a:tr h="255301">
                <a:tc>
                  <a:txBody>
                    <a:bodyPr/>
                    <a:lstStyle/>
                    <a:p>
                      <a:pPr indent="127000" algn="ctr">
                        <a:spcAft>
                          <a:spcPts val="0"/>
                        </a:spcAft>
                      </a:pPr>
                      <a:r>
                        <a:rPr lang="en-US" sz="1400" b="1" kern="1000" dirty="0" err="1">
                          <a:solidFill>
                            <a:srgbClr val="0000FF"/>
                          </a:solidFill>
                          <a:latin typeface="Times New Roman" panose="02020603050405020304"/>
                          <a:ea typeface="方正书宋简体"/>
                          <a:cs typeface="Times New Roman" panose="02020603050405020304"/>
                        </a:rPr>
                        <a:t>Sno</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panose="02020603050405020304"/>
                          <a:ea typeface="方正书宋简体"/>
                          <a:cs typeface="Times New Roman" panose="02020603050405020304"/>
                        </a:rPr>
                        <a:t>Sname</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panose="02020603050405020304"/>
                          <a:ea typeface="方正书宋简体"/>
                          <a:cs typeface="Times New Roman" panose="02020603050405020304"/>
                        </a:rPr>
                        <a:t>Ssex</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FF"/>
                          </a:solidFill>
                          <a:latin typeface="Times New Roman" panose="02020603050405020304"/>
                          <a:ea typeface="方正书宋简体"/>
                          <a:cs typeface="Times New Roman" panose="02020603050405020304"/>
                        </a:rPr>
                        <a:t>Sage</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panose="02020603050405020304"/>
                          <a:ea typeface="方正书宋简体"/>
                          <a:cs typeface="Times New Roman" panose="02020603050405020304"/>
                        </a:rPr>
                        <a:t>Sdept</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0811101</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李勇</a:t>
                      </a:r>
                      <a:r>
                        <a:rPr lang="en-US" sz="14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21</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0811102</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刘晨</a:t>
                      </a:r>
                      <a:r>
                        <a:rPr lang="en-US" sz="14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20</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计算机系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0811103</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王敏</a:t>
                      </a:r>
                      <a:r>
                        <a:rPr lang="en-US" sz="14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20</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0811104</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张小红</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19</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计算机系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0821101</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张立</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20</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信息管理系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0821102</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吴宾</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19</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信息管理系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0821103</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张海</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20</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信息管理系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0831101</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钱小平</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21</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通信工程系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0831102</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王大力</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20</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通信工程系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301">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0831103</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张姗姗</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19</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通信工程系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上弧形箭头 6"/>
          <p:cNvSpPr/>
          <p:nvPr/>
        </p:nvSpPr>
        <p:spPr>
          <a:xfrm rot="1604159">
            <a:off x="4959350" y="2041525"/>
            <a:ext cx="1296988" cy="431800"/>
          </a:xfrm>
          <a:prstGeom prst="curvedDownArrow">
            <a:avLst/>
          </a:prstGeom>
          <a:solidFill>
            <a:srgbClr val="FF3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aphicFrame>
        <p:nvGraphicFramePr>
          <p:cNvPr id="9" name="表格 8"/>
          <p:cNvGraphicFramePr>
            <a:graphicFrameLocks noGrp="1"/>
          </p:cNvGraphicFramePr>
          <p:nvPr/>
        </p:nvGraphicFramePr>
        <p:xfrm>
          <a:off x="5076825" y="2781300"/>
          <a:ext cx="3671888" cy="2951163"/>
        </p:xfrm>
        <a:graphic>
          <a:graphicData uri="http://schemas.openxmlformats.org/drawingml/2006/table">
            <a:tbl>
              <a:tblPr/>
              <a:tblGrid>
                <a:gridCol w="693029"/>
                <a:gridCol w="837680"/>
                <a:gridCol w="611709"/>
                <a:gridCol w="510236"/>
                <a:gridCol w="1019753"/>
              </a:tblGrid>
              <a:tr h="268393">
                <a:tc>
                  <a:txBody>
                    <a:bodyPr/>
                    <a:lstStyle/>
                    <a:p>
                      <a:pPr algn="ctr">
                        <a:spcAft>
                          <a:spcPts val="0"/>
                        </a:spcAft>
                      </a:pPr>
                      <a:r>
                        <a:rPr lang="en-US" sz="1400" b="1" kern="100" dirty="0" err="1">
                          <a:solidFill>
                            <a:srgbClr val="0000FF"/>
                          </a:solidFill>
                          <a:latin typeface="Calibri" panose="020F0502020204030204"/>
                          <a:ea typeface="宋体" panose="02010600030101010101" pitchFamily="2" charset="-122"/>
                          <a:cs typeface="Times New Roman" panose="02020603050405020304"/>
                        </a:rPr>
                        <a:t>Sno</a:t>
                      </a:r>
                      <a:r>
                        <a:rPr lang="en-US" sz="1400" b="1" kern="100" dirty="0">
                          <a:solidFill>
                            <a:srgbClr val="0000FF"/>
                          </a:solidFill>
                          <a:latin typeface="Calibri" panose="020F0502020204030204"/>
                          <a:ea typeface="宋体" panose="02010600030101010101" pitchFamily="2" charset="-122"/>
                          <a:cs typeface="Times New Roman" panose="02020603050405020304"/>
                        </a:rPr>
                        <a:t> </a:t>
                      </a:r>
                      <a:endParaRPr lang="zh-CN" sz="1400" kern="100" dirty="0">
                        <a:solidFill>
                          <a:srgbClr val="0000FF"/>
                        </a:solidFill>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err="1">
                          <a:solidFill>
                            <a:srgbClr val="0000FF"/>
                          </a:solidFill>
                          <a:latin typeface="Calibri" panose="020F0502020204030204"/>
                          <a:ea typeface="宋体" panose="02010600030101010101" pitchFamily="2" charset="-122"/>
                          <a:cs typeface="Times New Roman" panose="02020603050405020304"/>
                        </a:rPr>
                        <a:t>Sname</a:t>
                      </a:r>
                      <a:r>
                        <a:rPr lang="en-US" sz="1400" b="1" kern="100" dirty="0">
                          <a:solidFill>
                            <a:srgbClr val="0000FF"/>
                          </a:solidFill>
                          <a:latin typeface="Calibri" panose="020F0502020204030204"/>
                          <a:ea typeface="宋体" panose="02010600030101010101" pitchFamily="2" charset="-122"/>
                          <a:cs typeface="Times New Roman" panose="02020603050405020304"/>
                        </a:rPr>
                        <a:t> </a:t>
                      </a:r>
                      <a:endParaRPr lang="zh-CN" sz="1400" kern="100" dirty="0">
                        <a:solidFill>
                          <a:srgbClr val="0000FF"/>
                        </a:solidFill>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err="1">
                          <a:solidFill>
                            <a:srgbClr val="0000FF"/>
                          </a:solidFill>
                          <a:latin typeface="Calibri" panose="020F0502020204030204"/>
                          <a:ea typeface="宋体" panose="02010600030101010101" pitchFamily="2" charset="-122"/>
                          <a:cs typeface="Times New Roman" panose="02020603050405020304"/>
                        </a:rPr>
                        <a:t>Ssex</a:t>
                      </a:r>
                      <a:r>
                        <a:rPr lang="en-US" sz="1400" b="1" kern="100" dirty="0">
                          <a:solidFill>
                            <a:srgbClr val="0000FF"/>
                          </a:solidFill>
                          <a:latin typeface="Calibri" panose="020F0502020204030204"/>
                          <a:ea typeface="宋体" panose="02010600030101010101" pitchFamily="2" charset="-122"/>
                          <a:cs typeface="Times New Roman" panose="02020603050405020304"/>
                        </a:rPr>
                        <a:t> </a:t>
                      </a:r>
                      <a:endParaRPr lang="zh-CN" sz="1400" kern="100" dirty="0">
                        <a:solidFill>
                          <a:srgbClr val="0000FF"/>
                        </a:solidFill>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a:solidFill>
                            <a:srgbClr val="0000FF"/>
                          </a:solidFill>
                          <a:latin typeface="Calibri" panose="020F0502020204030204"/>
                          <a:ea typeface="宋体" panose="02010600030101010101" pitchFamily="2" charset="-122"/>
                          <a:cs typeface="Times New Roman" panose="02020603050405020304"/>
                        </a:rPr>
                        <a:t>Sage </a:t>
                      </a:r>
                      <a:endParaRPr lang="zh-CN" sz="1400" kern="100" dirty="0">
                        <a:solidFill>
                          <a:srgbClr val="0000FF"/>
                        </a:solidFill>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err="1">
                          <a:solidFill>
                            <a:srgbClr val="0000FF"/>
                          </a:solidFill>
                          <a:latin typeface="Calibri" panose="020F0502020204030204"/>
                          <a:ea typeface="宋体" panose="02010600030101010101" pitchFamily="2" charset="-122"/>
                          <a:cs typeface="Times New Roman" panose="02020603050405020304"/>
                        </a:rPr>
                        <a:t>Sdept</a:t>
                      </a:r>
                      <a:r>
                        <a:rPr lang="en-US" sz="1400" b="1" kern="100" dirty="0">
                          <a:solidFill>
                            <a:srgbClr val="0000FF"/>
                          </a:solidFill>
                          <a:latin typeface="Calibri" panose="020F0502020204030204"/>
                          <a:ea typeface="宋体" panose="02010600030101010101" pitchFamily="2" charset="-122"/>
                          <a:cs typeface="Times New Roman" panose="02020603050405020304"/>
                        </a:rPr>
                        <a:t> </a:t>
                      </a:r>
                      <a:endParaRPr lang="zh-CN" sz="1400" kern="100" dirty="0">
                        <a:solidFill>
                          <a:srgbClr val="0000FF"/>
                        </a:solidFill>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93">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0811101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李勇</a:t>
                      </a:r>
                      <a:r>
                        <a:rPr lang="en-US" sz="1200" b="1" kern="100">
                          <a:latin typeface="Calibri" panose="020F0502020204030204"/>
                          <a:ea typeface="宋体" panose="02010600030101010101" pitchFamily="2" charset="-122"/>
                          <a:cs typeface="Times New Roman" panose="02020603050405020304"/>
                        </a:rPr>
                        <a:t>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latin typeface="Calibri" panose="020F0502020204030204"/>
                          <a:ea typeface="宋体" panose="02010600030101010101" pitchFamily="2" charset="-122"/>
                          <a:cs typeface="Times New Roman" panose="02020603050405020304"/>
                        </a:rPr>
                        <a:t>男 </a:t>
                      </a:r>
                      <a:endParaRPr lang="zh-CN" sz="1200" kern="100" dirty="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dirty="0">
                          <a:latin typeface="Calibri" panose="020F0502020204030204"/>
                          <a:ea typeface="宋体" panose="02010600030101010101" pitchFamily="2" charset="-122"/>
                          <a:cs typeface="Times New Roman" panose="02020603050405020304"/>
                        </a:rPr>
                        <a:t>21 </a:t>
                      </a:r>
                      <a:endParaRPr lang="zh-CN" sz="1200" kern="100" dirty="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latin typeface="Calibri" panose="020F0502020204030204"/>
                          <a:ea typeface="宋体" panose="02010600030101010101" pitchFamily="2" charset="-122"/>
                          <a:cs typeface="Times New Roman" panose="02020603050405020304"/>
                        </a:rPr>
                        <a:t>计算机系 </a:t>
                      </a:r>
                      <a:endParaRPr lang="zh-CN" sz="1200" kern="100" dirty="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93">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0811102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刘晨</a:t>
                      </a:r>
                      <a:r>
                        <a:rPr lang="en-US" sz="1200" b="1" kern="100">
                          <a:latin typeface="Calibri" panose="020F0502020204030204"/>
                          <a:ea typeface="宋体" panose="02010600030101010101" pitchFamily="2" charset="-122"/>
                          <a:cs typeface="Times New Roman" panose="02020603050405020304"/>
                        </a:rPr>
                        <a:t>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男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20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计算机系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93">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0811103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王敏</a:t>
                      </a:r>
                      <a:r>
                        <a:rPr lang="en-US" sz="1200" b="1" kern="100">
                          <a:latin typeface="Calibri" panose="020F0502020204030204"/>
                          <a:ea typeface="宋体" panose="02010600030101010101" pitchFamily="2" charset="-122"/>
                          <a:cs typeface="Times New Roman" panose="02020603050405020304"/>
                        </a:rPr>
                        <a:t>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女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20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计算机系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93">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0811104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张小红</a:t>
                      </a:r>
                      <a:r>
                        <a:rPr lang="en-US" sz="1200" b="1" kern="100">
                          <a:latin typeface="Calibri" panose="020F0502020204030204"/>
                          <a:ea typeface="宋体" panose="02010600030101010101" pitchFamily="2" charset="-122"/>
                          <a:cs typeface="Times New Roman" panose="02020603050405020304"/>
                        </a:rPr>
                        <a:t>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女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19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计算机系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93">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0831101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latin typeface="Calibri" panose="020F0502020204030204"/>
                          <a:ea typeface="宋体" panose="02010600030101010101" pitchFamily="2" charset="-122"/>
                          <a:cs typeface="Times New Roman" panose="02020603050405020304"/>
                        </a:rPr>
                        <a:t>钱小平</a:t>
                      </a:r>
                      <a:r>
                        <a:rPr lang="en-US" sz="1200" b="1" kern="100" dirty="0">
                          <a:latin typeface="Calibri" panose="020F0502020204030204"/>
                          <a:ea typeface="宋体" panose="02010600030101010101" pitchFamily="2" charset="-122"/>
                          <a:cs typeface="Times New Roman" panose="02020603050405020304"/>
                        </a:rPr>
                        <a:t>  </a:t>
                      </a:r>
                      <a:endParaRPr lang="zh-CN" sz="1200" kern="100" dirty="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女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21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通信工程系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93">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0831102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王大力</a:t>
                      </a:r>
                      <a:r>
                        <a:rPr lang="en-US" sz="1200" b="1" kern="100">
                          <a:latin typeface="Calibri" panose="020F0502020204030204"/>
                          <a:ea typeface="宋体" panose="02010600030101010101" pitchFamily="2" charset="-122"/>
                          <a:cs typeface="Times New Roman" panose="02020603050405020304"/>
                        </a:rPr>
                        <a:t>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男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20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通信工程系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93">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0831103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张姗姗</a:t>
                      </a:r>
                      <a:r>
                        <a:rPr lang="en-US" sz="1200" b="1" kern="100">
                          <a:latin typeface="Calibri" panose="020F0502020204030204"/>
                          <a:ea typeface="宋体" panose="02010600030101010101" pitchFamily="2" charset="-122"/>
                          <a:cs typeface="Times New Roman" panose="02020603050405020304"/>
                        </a:rPr>
                        <a:t>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女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19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通信工程系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93">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0821103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张海</a:t>
                      </a:r>
                      <a:r>
                        <a:rPr lang="en-US" sz="1200" b="1" kern="100">
                          <a:latin typeface="Calibri" panose="020F0502020204030204"/>
                          <a:ea typeface="宋体" panose="02010600030101010101" pitchFamily="2" charset="-122"/>
                          <a:cs typeface="Times New Roman" panose="02020603050405020304"/>
                        </a:rPr>
                        <a:t>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男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20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信息管理系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93">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0821101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张立</a:t>
                      </a:r>
                      <a:r>
                        <a:rPr lang="en-US" sz="1200" b="1" kern="100">
                          <a:latin typeface="Calibri" panose="020F0502020204030204"/>
                          <a:ea typeface="宋体" panose="02010600030101010101" pitchFamily="2" charset="-122"/>
                          <a:cs typeface="Times New Roman" panose="02020603050405020304"/>
                        </a:rPr>
                        <a:t>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男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20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信息管理系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393">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0821102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吴宾</a:t>
                      </a:r>
                      <a:r>
                        <a:rPr lang="en-US" sz="1200" b="1" kern="100">
                          <a:latin typeface="Calibri" panose="020F0502020204030204"/>
                          <a:ea typeface="宋体" panose="02010600030101010101" pitchFamily="2" charset="-122"/>
                          <a:cs typeface="Times New Roman" panose="02020603050405020304"/>
                        </a:rPr>
                        <a:t>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latin typeface="Calibri" panose="020F0502020204030204"/>
                          <a:ea typeface="宋体" panose="02010600030101010101" pitchFamily="2" charset="-122"/>
                          <a:cs typeface="Times New Roman" panose="02020603050405020304"/>
                        </a:rPr>
                        <a:t>女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latin typeface="Calibri" panose="020F0502020204030204"/>
                          <a:ea typeface="宋体" panose="02010600030101010101" pitchFamily="2" charset="-122"/>
                          <a:cs typeface="Times New Roman" panose="02020603050405020304"/>
                        </a:rPr>
                        <a:t>19 </a:t>
                      </a:r>
                      <a:endParaRPr lang="zh-CN" sz="12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latin typeface="Calibri" panose="020F0502020204030204"/>
                          <a:ea typeface="宋体" panose="02010600030101010101" pitchFamily="2" charset="-122"/>
                          <a:cs typeface="Times New Roman" panose="02020603050405020304"/>
                        </a:rPr>
                        <a:t>信息管理系 </a:t>
                      </a:r>
                      <a:endParaRPr lang="zh-CN" sz="1200" kern="100" dirty="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6011863" y="1557338"/>
            <a:ext cx="2592387" cy="708025"/>
          </a:xfrm>
          <a:prstGeom prst="rect">
            <a:avLst/>
          </a:prstGeom>
          <a:noFill/>
          <a:ln w="9525">
            <a:noFill/>
          </a:ln>
        </p:spPr>
        <p:txBody>
          <a:bodyPr>
            <a:spAutoFit/>
          </a:bodyPr>
          <a:p>
            <a:pPr eaLnBrk="1" hangingPunct="1"/>
            <a:r>
              <a:rPr lang="en-US" altLang="zh-CN" sz="2000" dirty="0">
                <a:solidFill>
                  <a:srgbClr val="C00000"/>
                </a:solidFill>
                <a:latin typeface="Verdana" panose="020B0604030504040204" pitchFamily="34" charset="0"/>
              </a:rPr>
              <a:t>ORDER BY Sdept, Sage DESC</a:t>
            </a:r>
            <a:endParaRPr lang="zh-CN" altLang="en-US" sz="2000" b="1"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0.7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1000"/>
                            </p:stCondLst>
                            <p:childTnLst>
                              <p:par>
                                <p:cTn id="20" presetID="3" presetClass="entr" presetSubtype="1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1"/>
          <p:cNvSpPr>
            <a:spLocks noGrp="1"/>
          </p:cNvSpPr>
          <p:nvPr>
            <p:ph type="title"/>
          </p:nvPr>
        </p:nvSpPr>
        <p:spPr>
          <a:ln/>
        </p:spPr>
        <p:txBody>
          <a:bodyPr vert="horz" wrap="square" lIns="91440" tIns="45720" rIns="91440" bIns="45720" anchor="b"/>
          <a:p>
            <a:pPr>
              <a:buNone/>
            </a:pPr>
            <a:r>
              <a:rPr lang="en-US" altLang="zh-CN" sz="4400" dirty="0">
                <a:solidFill>
                  <a:srgbClr val="0000FF"/>
                </a:solidFill>
                <a:latin typeface="楷体_GB2312"/>
                <a:ea typeface="楷体_GB2312"/>
                <a:cs typeface="+mj-cs"/>
              </a:rPr>
              <a:t>4</a:t>
            </a:r>
            <a:r>
              <a:rPr lang="zh-CN" altLang="zh-CN" sz="4400" dirty="0">
                <a:solidFill>
                  <a:srgbClr val="0000FF"/>
                </a:solidFill>
                <a:latin typeface="楷体_GB2312"/>
                <a:ea typeface="楷体_GB2312"/>
                <a:cs typeface="+mj-cs"/>
              </a:rPr>
              <a:t>．使用</a:t>
            </a:r>
            <a:r>
              <a:rPr lang="zh-CN" altLang="en-US" sz="4400" dirty="0">
                <a:solidFill>
                  <a:srgbClr val="0000FF"/>
                </a:solidFill>
                <a:latin typeface="楷体_GB2312"/>
                <a:ea typeface="楷体_GB2312"/>
                <a:cs typeface="+mj-cs"/>
              </a:rPr>
              <a:t>聚合</a:t>
            </a:r>
            <a:r>
              <a:rPr lang="zh-CN" altLang="zh-CN" sz="4400" dirty="0">
                <a:solidFill>
                  <a:srgbClr val="0000FF"/>
                </a:solidFill>
                <a:latin typeface="楷体_GB2312"/>
                <a:ea typeface="楷体_GB2312"/>
                <a:cs typeface="+mj-cs"/>
              </a:rPr>
              <a:t>函数汇总数据</a:t>
            </a:r>
            <a:endParaRPr lang="zh-CN" altLang="en-US" dirty="0">
              <a:solidFill>
                <a:srgbClr val="0000FF"/>
              </a:solidFill>
              <a:latin typeface="楷体_GB2312"/>
              <a:ea typeface="楷体_GB2312"/>
              <a:cs typeface="+mj-cs"/>
            </a:endParaRPr>
          </a:p>
        </p:txBody>
      </p:sp>
      <p:sp>
        <p:nvSpPr>
          <p:cNvPr id="61443" name="内容占位符 2"/>
          <p:cNvSpPr>
            <a:spLocks noGrp="1"/>
          </p:cNvSpPr>
          <p:nvPr>
            <p:ph idx="1"/>
          </p:nvPr>
        </p:nvSpPr>
        <p:spPr>
          <a:xfrm>
            <a:off x="611188" y="1484313"/>
            <a:ext cx="8208962" cy="4608512"/>
          </a:xfrm>
          <a:ln/>
        </p:spPr>
        <p:txBody>
          <a:bodyPr vert="horz" wrap="square" lIns="91440" tIns="45720" rIns="91440" bIns="45720" anchor="t"/>
          <a:p>
            <a:pPr>
              <a:lnSpc>
                <a:spcPct val="100000"/>
              </a:lnSpc>
              <a:spcBef>
                <a:spcPts val="1800"/>
              </a:spcBef>
            </a:pPr>
            <a:r>
              <a:rPr lang="zh-CN" altLang="zh-CN" dirty="0">
                <a:latin typeface="仿宋_GB2312"/>
                <a:ea typeface="仿宋_GB2312"/>
                <a:cs typeface="+mn-cs"/>
              </a:rPr>
              <a:t>也称为集合函数或</a:t>
            </a:r>
            <a:r>
              <a:rPr lang="zh-CN" altLang="en-US" dirty="0">
                <a:latin typeface="仿宋_GB2312"/>
                <a:ea typeface="仿宋_GB2312"/>
                <a:cs typeface="+mn-cs"/>
              </a:rPr>
              <a:t>统计</a:t>
            </a:r>
            <a:r>
              <a:rPr lang="zh-CN" altLang="zh-CN" dirty="0">
                <a:latin typeface="仿宋_GB2312"/>
                <a:ea typeface="仿宋_GB2312"/>
                <a:cs typeface="+mn-cs"/>
              </a:rPr>
              <a:t>函数，</a:t>
            </a:r>
            <a:endParaRPr lang="en-US" altLang="zh-CN" dirty="0">
              <a:latin typeface="仿宋_GB2312"/>
              <a:ea typeface="仿宋_GB2312"/>
              <a:cs typeface="+mn-cs"/>
            </a:endParaRPr>
          </a:p>
          <a:p>
            <a:pPr>
              <a:lnSpc>
                <a:spcPct val="100000"/>
              </a:lnSpc>
              <a:spcBef>
                <a:spcPts val="1800"/>
              </a:spcBef>
            </a:pPr>
            <a:r>
              <a:rPr lang="zh-CN" altLang="zh-CN" dirty="0">
                <a:latin typeface="仿宋_GB2312"/>
                <a:ea typeface="仿宋_GB2312"/>
                <a:cs typeface="+mn-cs"/>
              </a:rPr>
              <a:t>其作用是对一组值进行计算并返回一个统计结果。</a:t>
            </a:r>
            <a:endParaRPr lang="zh-CN" altLang="zh-CN" dirty="0">
              <a:latin typeface="仿宋_GB2312"/>
              <a:ea typeface="仿宋_GB2312"/>
              <a:cs typeface="+mn-cs"/>
            </a:endParaRPr>
          </a:p>
        </p:txBody>
      </p:sp>
      <p:sp>
        <p:nvSpPr>
          <p:cNvPr id="6144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144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聚合函数</a:t>
            </a:r>
            <a:endParaRPr lang="zh-CN" altLang="en-US" dirty="0">
              <a:solidFill>
                <a:srgbClr val="0000FF"/>
              </a:solidFill>
              <a:latin typeface="楷体_GB2312"/>
              <a:ea typeface="楷体_GB2312"/>
              <a:cs typeface="+mj-cs"/>
            </a:endParaRPr>
          </a:p>
        </p:txBody>
      </p:sp>
      <p:sp>
        <p:nvSpPr>
          <p:cNvPr id="62467" name="内容占位符 2"/>
          <p:cNvSpPr>
            <a:spLocks noGrp="1"/>
          </p:cNvSpPr>
          <p:nvPr>
            <p:ph idx="1"/>
          </p:nvPr>
        </p:nvSpPr>
        <p:spPr>
          <a:xfrm>
            <a:off x="566738" y="1341438"/>
            <a:ext cx="8001000" cy="4751387"/>
          </a:xfrm>
          <a:ln/>
        </p:spPr>
        <p:txBody>
          <a:bodyPr vert="horz" wrap="square" lIns="91440" tIns="45720" rIns="91440" bIns="45720" anchor="t"/>
          <a:p>
            <a:pPr>
              <a:spcBef>
                <a:spcPct val="0"/>
              </a:spcBef>
            </a:pPr>
            <a:r>
              <a:rPr lang="en-US" altLang="zh-CN" sz="2800" dirty="0">
                <a:solidFill>
                  <a:srgbClr val="FF0000"/>
                </a:solidFill>
                <a:latin typeface="仿宋_GB2312"/>
                <a:ea typeface="仿宋_GB2312"/>
                <a:cs typeface="+mn-cs"/>
              </a:rPr>
              <a:t>COUNT(*)</a:t>
            </a:r>
            <a:r>
              <a:rPr lang="zh-CN" altLang="zh-CN" sz="2800" dirty="0">
                <a:latin typeface="仿宋_GB2312"/>
                <a:ea typeface="仿宋_GB2312"/>
                <a:cs typeface="+mn-cs"/>
              </a:rPr>
              <a:t>：统计表中元组的个数。</a:t>
            </a:r>
            <a:endParaRPr lang="zh-CN" altLang="zh-CN" sz="2800" dirty="0">
              <a:latin typeface="仿宋_GB2312"/>
              <a:ea typeface="仿宋_GB2312"/>
              <a:cs typeface="+mn-cs"/>
            </a:endParaRPr>
          </a:p>
          <a:p>
            <a:pPr>
              <a:spcBef>
                <a:spcPct val="0"/>
              </a:spcBef>
            </a:pPr>
            <a:r>
              <a:rPr lang="en-US" altLang="zh-CN" sz="2800" dirty="0">
                <a:solidFill>
                  <a:srgbClr val="FF0000"/>
                </a:solidFill>
                <a:latin typeface="仿宋_GB2312"/>
                <a:ea typeface="仿宋_GB2312"/>
                <a:cs typeface="+mn-cs"/>
              </a:rPr>
              <a:t>COUNT([DISTINCT] &lt;</a:t>
            </a:r>
            <a:r>
              <a:rPr lang="zh-CN" altLang="zh-CN" sz="2800" dirty="0">
                <a:solidFill>
                  <a:srgbClr val="FF0000"/>
                </a:solidFill>
                <a:latin typeface="仿宋_GB2312"/>
                <a:ea typeface="仿宋_GB2312"/>
                <a:cs typeface="+mn-cs"/>
              </a:rPr>
              <a:t>列名</a:t>
            </a:r>
            <a:r>
              <a:rPr lang="en-US" altLang="zh-CN" sz="2800" dirty="0">
                <a:solidFill>
                  <a:srgbClr val="FF0000"/>
                </a:solidFill>
                <a:latin typeface="仿宋_GB2312"/>
                <a:ea typeface="仿宋_GB2312"/>
                <a:cs typeface="+mn-cs"/>
              </a:rPr>
              <a:t>&gt;)</a:t>
            </a:r>
            <a:r>
              <a:rPr lang="zh-CN" altLang="zh-CN" sz="2800" dirty="0">
                <a:latin typeface="仿宋_GB2312"/>
                <a:ea typeface="仿宋_GB2312"/>
                <a:cs typeface="+mn-cs"/>
              </a:rPr>
              <a:t>：统计列值个数</a:t>
            </a:r>
            <a:endParaRPr lang="zh-CN" altLang="zh-CN" sz="2800" dirty="0">
              <a:latin typeface="仿宋_GB2312"/>
              <a:ea typeface="仿宋_GB2312"/>
              <a:cs typeface="+mn-cs"/>
            </a:endParaRPr>
          </a:p>
          <a:p>
            <a:pPr>
              <a:spcBef>
                <a:spcPct val="0"/>
              </a:spcBef>
            </a:pPr>
            <a:r>
              <a:rPr lang="en-US" altLang="zh-CN" sz="2800" dirty="0">
                <a:solidFill>
                  <a:srgbClr val="FF0000"/>
                </a:solidFill>
                <a:latin typeface="仿宋_GB2312"/>
                <a:ea typeface="仿宋_GB2312"/>
                <a:cs typeface="+mn-cs"/>
              </a:rPr>
              <a:t>SUM(&lt;</a:t>
            </a:r>
            <a:r>
              <a:rPr lang="zh-CN" altLang="zh-CN" sz="2800" dirty="0">
                <a:solidFill>
                  <a:srgbClr val="FF0000"/>
                </a:solidFill>
                <a:latin typeface="仿宋_GB2312"/>
                <a:ea typeface="仿宋_GB2312"/>
                <a:cs typeface="+mn-cs"/>
              </a:rPr>
              <a:t>列名</a:t>
            </a:r>
            <a:r>
              <a:rPr lang="en-US" altLang="zh-CN" sz="2800" dirty="0">
                <a:solidFill>
                  <a:srgbClr val="FF0000"/>
                </a:solidFill>
                <a:latin typeface="仿宋_GB2312"/>
                <a:ea typeface="仿宋_GB2312"/>
                <a:cs typeface="+mn-cs"/>
              </a:rPr>
              <a:t>&gt;)</a:t>
            </a:r>
            <a:r>
              <a:rPr lang="zh-CN" altLang="zh-CN" sz="2800" dirty="0">
                <a:latin typeface="仿宋_GB2312"/>
                <a:ea typeface="仿宋_GB2312"/>
                <a:cs typeface="+mn-cs"/>
              </a:rPr>
              <a:t>：计算列值的和值（必须是数值型列）。</a:t>
            </a:r>
            <a:endParaRPr lang="zh-CN" altLang="zh-CN" sz="2800" dirty="0">
              <a:latin typeface="仿宋_GB2312"/>
              <a:ea typeface="仿宋_GB2312"/>
              <a:cs typeface="+mn-cs"/>
            </a:endParaRPr>
          </a:p>
          <a:p>
            <a:pPr>
              <a:spcBef>
                <a:spcPct val="0"/>
              </a:spcBef>
            </a:pPr>
            <a:r>
              <a:rPr lang="en-US" altLang="zh-CN" sz="2800" dirty="0">
                <a:solidFill>
                  <a:srgbClr val="FF0000"/>
                </a:solidFill>
                <a:latin typeface="仿宋_GB2312"/>
                <a:ea typeface="仿宋_GB2312"/>
                <a:cs typeface="+mn-cs"/>
              </a:rPr>
              <a:t>AVG</a:t>
            </a:r>
            <a:r>
              <a:rPr lang="zh-CN" altLang="zh-CN" sz="2800" dirty="0">
                <a:solidFill>
                  <a:srgbClr val="FF0000"/>
                </a:solidFill>
                <a:latin typeface="仿宋_GB2312"/>
                <a:ea typeface="仿宋_GB2312"/>
                <a:cs typeface="+mn-cs"/>
              </a:rPr>
              <a:t>（</a:t>
            </a:r>
            <a:r>
              <a:rPr lang="en-US" altLang="zh-CN" sz="2800" dirty="0">
                <a:solidFill>
                  <a:srgbClr val="FF0000"/>
                </a:solidFill>
                <a:latin typeface="仿宋_GB2312"/>
                <a:ea typeface="仿宋_GB2312"/>
                <a:cs typeface="+mn-cs"/>
              </a:rPr>
              <a:t>&lt;</a:t>
            </a:r>
            <a:r>
              <a:rPr lang="zh-CN" altLang="zh-CN" sz="2800" dirty="0">
                <a:solidFill>
                  <a:srgbClr val="FF0000"/>
                </a:solidFill>
                <a:latin typeface="仿宋_GB2312"/>
                <a:ea typeface="仿宋_GB2312"/>
                <a:cs typeface="+mn-cs"/>
              </a:rPr>
              <a:t>列名</a:t>
            </a:r>
            <a:r>
              <a:rPr lang="en-US" altLang="zh-CN" sz="2800" dirty="0">
                <a:solidFill>
                  <a:srgbClr val="FF0000"/>
                </a:solidFill>
                <a:latin typeface="仿宋_GB2312"/>
                <a:ea typeface="仿宋_GB2312"/>
                <a:cs typeface="+mn-cs"/>
              </a:rPr>
              <a:t>&gt;)</a:t>
            </a:r>
            <a:r>
              <a:rPr lang="zh-CN" altLang="zh-CN" sz="2800" dirty="0">
                <a:latin typeface="仿宋_GB2312"/>
                <a:ea typeface="仿宋_GB2312"/>
                <a:cs typeface="+mn-cs"/>
              </a:rPr>
              <a:t>：计算列值的平均值（必须是数值型列）。</a:t>
            </a:r>
            <a:endParaRPr lang="zh-CN" altLang="zh-CN" sz="2800" dirty="0">
              <a:latin typeface="仿宋_GB2312"/>
              <a:ea typeface="仿宋_GB2312"/>
              <a:cs typeface="+mn-cs"/>
            </a:endParaRPr>
          </a:p>
          <a:p>
            <a:pPr>
              <a:spcBef>
                <a:spcPct val="0"/>
              </a:spcBef>
            </a:pPr>
            <a:r>
              <a:rPr lang="en-US" altLang="zh-CN" sz="2800" dirty="0">
                <a:solidFill>
                  <a:srgbClr val="FF0000"/>
                </a:solidFill>
                <a:latin typeface="仿宋_GB2312"/>
                <a:ea typeface="仿宋_GB2312"/>
                <a:cs typeface="+mn-cs"/>
              </a:rPr>
              <a:t>MAX(&lt;</a:t>
            </a:r>
            <a:r>
              <a:rPr lang="zh-CN" altLang="zh-CN" sz="2800" dirty="0">
                <a:solidFill>
                  <a:srgbClr val="FF0000"/>
                </a:solidFill>
                <a:latin typeface="仿宋_GB2312"/>
                <a:ea typeface="仿宋_GB2312"/>
                <a:cs typeface="+mn-cs"/>
              </a:rPr>
              <a:t>列名</a:t>
            </a:r>
            <a:r>
              <a:rPr lang="en-US" altLang="zh-CN" sz="2800" dirty="0">
                <a:solidFill>
                  <a:srgbClr val="FF0000"/>
                </a:solidFill>
                <a:latin typeface="仿宋_GB2312"/>
                <a:ea typeface="仿宋_GB2312"/>
                <a:cs typeface="+mn-cs"/>
              </a:rPr>
              <a:t>&gt;)</a:t>
            </a:r>
            <a:r>
              <a:rPr lang="zh-CN" altLang="zh-CN" sz="2800" dirty="0">
                <a:latin typeface="仿宋_GB2312"/>
                <a:ea typeface="仿宋_GB2312"/>
                <a:cs typeface="+mn-cs"/>
              </a:rPr>
              <a:t>：得到列值的最大值。</a:t>
            </a:r>
            <a:endParaRPr lang="zh-CN" altLang="zh-CN" sz="2800" dirty="0">
              <a:latin typeface="仿宋_GB2312"/>
              <a:ea typeface="仿宋_GB2312"/>
              <a:cs typeface="+mn-cs"/>
            </a:endParaRPr>
          </a:p>
          <a:p>
            <a:pPr>
              <a:spcBef>
                <a:spcPct val="0"/>
              </a:spcBef>
            </a:pPr>
            <a:r>
              <a:rPr lang="en-US" altLang="zh-CN" sz="2800" dirty="0">
                <a:solidFill>
                  <a:srgbClr val="FF0000"/>
                </a:solidFill>
                <a:latin typeface="仿宋_GB2312"/>
                <a:ea typeface="仿宋_GB2312"/>
                <a:cs typeface="+mn-cs"/>
              </a:rPr>
              <a:t>MIN(&lt;</a:t>
            </a:r>
            <a:r>
              <a:rPr lang="zh-CN" altLang="zh-CN" sz="2800" dirty="0">
                <a:solidFill>
                  <a:srgbClr val="FF0000"/>
                </a:solidFill>
                <a:latin typeface="仿宋_GB2312"/>
                <a:ea typeface="仿宋_GB2312"/>
                <a:cs typeface="+mn-cs"/>
              </a:rPr>
              <a:t>列名</a:t>
            </a:r>
            <a:r>
              <a:rPr lang="en-US" altLang="zh-CN" sz="2800" dirty="0">
                <a:solidFill>
                  <a:srgbClr val="FF0000"/>
                </a:solidFill>
                <a:latin typeface="仿宋_GB2312"/>
                <a:ea typeface="仿宋_GB2312"/>
                <a:cs typeface="+mn-cs"/>
              </a:rPr>
              <a:t>&gt;)</a:t>
            </a:r>
            <a:r>
              <a:rPr lang="zh-CN" altLang="zh-CN" sz="2800" dirty="0">
                <a:latin typeface="仿宋_GB2312"/>
                <a:ea typeface="仿宋_GB2312"/>
                <a:cs typeface="+mn-cs"/>
              </a:rPr>
              <a:t>：得到列值的最小值。</a:t>
            </a:r>
            <a:endParaRPr lang="zh-CN" altLang="zh-CN" sz="2800" dirty="0">
              <a:latin typeface="仿宋_GB2312"/>
              <a:ea typeface="仿宋_GB2312"/>
              <a:cs typeface="+mn-cs"/>
            </a:endParaRPr>
          </a:p>
          <a:p>
            <a:pPr>
              <a:spcBef>
                <a:spcPct val="0"/>
              </a:spcBef>
            </a:pPr>
            <a:r>
              <a:rPr lang="zh-CN" altLang="zh-CN" sz="2800" dirty="0">
                <a:solidFill>
                  <a:srgbClr val="005800"/>
                </a:solidFill>
                <a:latin typeface="仿宋_GB2312"/>
                <a:ea typeface="仿宋_GB2312"/>
                <a:cs typeface="+mn-cs"/>
              </a:rPr>
              <a:t>除</a:t>
            </a:r>
            <a:r>
              <a:rPr lang="en-US" altLang="zh-CN" sz="2800" dirty="0">
                <a:solidFill>
                  <a:srgbClr val="005800"/>
                </a:solidFill>
                <a:latin typeface="仿宋_GB2312"/>
                <a:ea typeface="仿宋_GB2312"/>
                <a:cs typeface="+mn-cs"/>
              </a:rPr>
              <a:t>COUNT</a:t>
            </a:r>
            <a:r>
              <a:rPr lang="zh-CN" altLang="zh-CN" sz="2800" dirty="0">
                <a:solidFill>
                  <a:srgbClr val="005800"/>
                </a:solidFill>
                <a:latin typeface="仿宋_GB2312"/>
                <a:ea typeface="仿宋_GB2312"/>
                <a:cs typeface="+mn-cs"/>
              </a:rPr>
              <a:t>（</a:t>
            </a:r>
            <a:r>
              <a:rPr lang="en-US" altLang="zh-CN" sz="2800" dirty="0">
                <a:solidFill>
                  <a:srgbClr val="005800"/>
                </a:solidFill>
                <a:latin typeface="仿宋_GB2312"/>
                <a:ea typeface="仿宋_GB2312"/>
                <a:cs typeface="+mn-cs"/>
              </a:rPr>
              <a:t>*</a:t>
            </a:r>
            <a:r>
              <a:rPr lang="zh-CN" altLang="zh-CN" sz="2800" dirty="0">
                <a:solidFill>
                  <a:srgbClr val="005800"/>
                </a:solidFill>
                <a:latin typeface="仿宋_GB2312"/>
                <a:ea typeface="仿宋_GB2312"/>
                <a:cs typeface="+mn-cs"/>
              </a:rPr>
              <a:t>）外，其他函数在计算过程中均忽略</a:t>
            </a:r>
            <a:r>
              <a:rPr lang="en-US" altLang="zh-CN" sz="2800" dirty="0">
                <a:solidFill>
                  <a:srgbClr val="005800"/>
                </a:solidFill>
                <a:latin typeface="仿宋_GB2312"/>
                <a:ea typeface="仿宋_GB2312"/>
                <a:cs typeface="+mn-cs"/>
              </a:rPr>
              <a:t>NULL</a:t>
            </a:r>
            <a:r>
              <a:rPr lang="zh-CN" altLang="zh-CN" sz="2800" dirty="0">
                <a:solidFill>
                  <a:srgbClr val="005800"/>
                </a:solidFill>
                <a:latin typeface="仿宋_GB2312"/>
                <a:ea typeface="仿宋_GB2312"/>
                <a:cs typeface="+mn-cs"/>
              </a:rPr>
              <a:t>值。</a:t>
            </a:r>
            <a:endParaRPr lang="zh-CN" altLang="en-US" sz="2800" dirty="0">
              <a:solidFill>
                <a:srgbClr val="005800"/>
              </a:solidFill>
              <a:latin typeface="仿宋_GB2312"/>
              <a:ea typeface="仿宋_GB2312"/>
              <a:cs typeface="+mn-cs"/>
            </a:endParaRPr>
          </a:p>
          <a:p>
            <a:pPr/>
            <a:endParaRPr lang="zh-CN" altLang="en-US" sz="2800" dirty="0">
              <a:latin typeface="仿宋_GB2312"/>
              <a:ea typeface="仿宋_GB2312"/>
              <a:cs typeface="+mn-cs"/>
            </a:endParaRPr>
          </a:p>
        </p:txBody>
      </p:sp>
      <p:sp>
        <p:nvSpPr>
          <p:cNvPr id="6246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246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ln/>
        </p:spPr>
        <p:txBody>
          <a:bodyPr vert="horz" wrap="square" lIns="91440" tIns="45720" rIns="91440" bIns="45720" anchor="b"/>
          <a:p>
            <a:pPr eaLnBrk="1" hangingPunct="1"/>
            <a:r>
              <a:rPr lang="en-US" altLang="zh-CN" sz="4000" dirty="0">
                <a:solidFill>
                  <a:srgbClr val="0000FF"/>
                </a:solidFill>
                <a:latin typeface="楷体_GB2312"/>
                <a:ea typeface="楷体_GB2312"/>
                <a:cs typeface="+mj-cs"/>
              </a:rPr>
              <a:t>5.1.2 </a:t>
            </a:r>
            <a:r>
              <a:rPr lang="zh-CN" altLang="en-US" sz="4000" dirty="0">
                <a:solidFill>
                  <a:srgbClr val="0000FF"/>
                </a:solidFill>
                <a:latin typeface="楷体_GB2312"/>
                <a:ea typeface="楷体_GB2312"/>
                <a:cs typeface="+mj-cs"/>
              </a:rPr>
              <a:t>单表查询</a:t>
            </a:r>
            <a:endParaRPr lang="zh-CN" altLang="en-US" sz="4000" dirty="0">
              <a:solidFill>
                <a:srgbClr val="0000FF"/>
              </a:solidFill>
              <a:latin typeface="楷体_GB2312"/>
              <a:ea typeface="楷体_GB2312"/>
              <a:cs typeface="+mj-cs"/>
            </a:endParaRPr>
          </a:p>
        </p:txBody>
      </p:sp>
      <p:sp>
        <p:nvSpPr>
          <p:cNvPr id="17411" name="Rectangle 3"/>
          <p:cNvSpPr>
            <a:spLocks noGrp="1"/>
          </p:cNvSpPr>
          <p:nvPr>
            <p:ph idx="1"/>
          </p:nvPr>
        </p:nvSpPr>
        <p:spPr>
          <a:xfrm>
            <a:off x="755650" y="1412875"/>
            <a:ext cx="8083550" cy="4911725"/>
          </a:xfrm>
          <a:ln/>
        </p:spPr>
        <p:txBody>
          <a:bodyPr vert="horz" wrap="square" lIns="91440" tIns="45720" rIns="91440" bIns="45720" anchor="t"/>
          <a:p>
            <a:pPr eaLnBrk="1" hangingPunct="1"/>
            <a:r>
              <a:rPr lang="en-US" altLang="zh-CN" dirty="0">
                <a:latin typeface="仿宋_GB2312"/>
                <a:ea typeface="仿宋_GB2312"/>
                <a:cs typeface="+mn-cs"/>
              </a:rPr>
              <a:t>1.</a:t>
            </a:r>
            <a:r>
              <a:rPr lang="zh-CN" altLang="en-US" dirty="0">
                <a:latin typeface="仿宋_GB2312"/>
                <a:ea typeface="仿宋_GB2312"/>
                <a:cs typeface="+mn-cs"/>
              </a:rPr>
              <a:t>选择表中若干列</a:t>
            </a:r>
            <a:endParaRPr lang="zh-CN" altLang="en-US" dirty="0">
              <a:latin typeface="仿宋_GB2312"/>
              <a:ea typeface="仿宋_GB2312"/>
              <a:cs typeface="+mn-cs"/>
            </a:endParaRPr>
          </a:p>
          <a:p>
            <a:pPr eaLnBrk="1" hangingPunct="1"/>
            <a:r>
              <a:rPr lang="en-US" altLang="zh-CN" dirty="0">
                <a:latin typeface="仿宋_GB2312"/>
                <a:ea typeface="仿宋_GB2312"/>
                <a:cs typeface="+mn-cs"/>
              </a:rPr>
              <a:t>2.</a:t>
            </a:r>
            <a:r>
              <a:rPr lang="zh-CN" altLang="en-US" dirty="0">
                <a:latin typeface="仿宋_GB2312"/>
                <a:ea typeface="仿宋_GB2312"/>
                <a:cs typeface="+mn-cs"/>
              </a:rPr>
              <a:t>选择表中的若干元组</a:t>
            </a:r>
            <a:endParaRPr lang="zh-CN" altLang="en-US" dirty="0">
              <a:latin typeface="仿宋_GB2312"/>
              <a:ea typeface="仿宋_GB2312"/>
              <a:cs typeface="+mn-cs"/>
            </a:endParaRPr>
          </a:p>
          <a:p>
            <a:pPr eaLnBrk="1" hangingPunct="1"/>
            <a:r>
              <a:rPr lang="en-US" altLang="zh-CN" dirty="0">
                <a:latin typeface="仿宋_GB2312"/>
                <a:ea typeface="仿宋_GB2312"/>
                <a:cs typeface="+mn-cs"/>
              </a:rPr>
              <a:t>3.</a:t>
            </a:r>
            <a:r>
              <a:rPr lang="zh-CN" altLang="en-US" dirty="0">
                <a:latin typeface="仿宋_GB2312"/>
                <a:ea typeface="仿宋_GB2312"/>
                <a:cs typeface="+mn-cs"/>
              </a:rPr>
              <a:t>对查询结果排序</a:t>
            </a:r>
            <a:endParaRPr lang="zh-CN" altLang="en-US" dirty="0">
              <a:latin typeface="仿宋_GB2312"/>
              <a:ea typeface="仿宋_GB2312"/>
              <a:cs typeface="+mn-cs"/>
            </a:endParaRPr>
          </a:p>
          <a:p>
            <a:pPr eaLnBrk="1" hangingPunct="1"/>
            <a:r>
              <a:rPr lang="en-US" altLang="zh-CN" dirty="0">
                <a:latin typeface="仿宋_GB2312"/>
                <a:ea typeface="仿宋_GB2312"/>
                <a:cs typeface="+mn-cs"/>
              </a:rPr>
              <a:t>4.</a:t>
            </a:r>
            <a:r>
              <a:rPr lang="zh-CN" altLang="en-US" dirty="0">
                <a:latin typeface="仿宋_GB2312"/>
                <a:ea typeface="仿宋_GB2312"/>
                <a:cs typeface="+mn-cs"/>
              </a:rPr>
              <a:t>使用统计函数汇总数据</a:t>
            </a:r>
            <a:endParaRPr lang="zh-CN" altLang="en-US" dirty="0">
              <a:latin typeface="仿宋_GB2312"/>
              <a:ea typeface="仿宋_GB2312"/>
              <a:cs typeface="+mn-cs"/>
            </a:endParaRPr>
          </a:p>
          <a:p>
            <a:pPr eaLnBrk="1" hangingPunct="1"/>
            <a:r>
              <a:rPr lang="en-US" altLang="zh-CN" dirty="0">
                <a:latin typeface="仿宋_GB2312"/>
                <a:ea typeface="仿宋_GB2312"/>
                <a:cs typeface="+mn-cs"/>
              </a:rPr>
              <a:t>5.</a:t>
            </a:r>
            <a:r>
              <a:rPr lang="zh-CN" altLang="zh-CN" dirty="0">
                <a:latin typeface="仿宋_GB2312"/>
                <a:ea typeface="仿宋_GB2312"/>
                <a:cs typeface="+mn-cs"/>
              </a:rPr>
              <a:t>对数据进行分组统计</a:t>
            </a:r>
            <a:endParaRPr lang="zh-CN" altLang="en-US" dirty="0">
              <a:latin typeface="仿宋_GB2312"/>
              <a:ea typeface="仿宋_GB2312"/>
              <a:cs typeface="+mn-cs"/>
            </a:endParaRPr>
          </a:p>
        </p:txBody>
      </p:sp>
      <p:sp>
        <p:nvSpPr>
          <p:cNvPr id="1741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741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63491" name="内容占位符 2"/>
          <p:cNvSpPr>
            <a:spLocks noGrp="1"/>
          </p:cNvSpPr>
          <p:nvPr>
            <p:ph idx="1"/>
          </p:nvPr>
        </p:nvSpPr>
        <p:spPr>
          <a:xfrm>
            <a:off x="566738" y="1268413"/>
            <a:ext cx="8001000" cy="1582737"/>
          </a:xfrm>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27  </a:t>
            </a:r>
            <a:r>
              <a:rPr lang="zh-CN" altLang="zh-CN" dirty="0">
                <a:latin typeface="仿宋_GB2312"/>
                <a:ea typeface="仿宋_GB2312"/>
                <a:cs typeface="+mn-cs"/>
              </a:rPr>
              <a:t>统计学生总人数。</a:t>
            </a:r>
            <a:endParaRPr lang="zh-CN" altLang="zh-CN" dirty="0">
              <a:latin typeface="仿宋_GB2312"/>
              <a:ea typeface="仿宋_GB2312"/>
              <a:cs typeface="+mn-cs"/>
            </a:endParaRPr>
          </a:p>
          <a:p>
            <a:pPr>
              <a:buNone/>
            </a:pPr>
            <a:r>
              <a:rPr lang="en-US" altLang="zh-CN" dirty="0">
                <a:solidFill>
                  <a:srgbClr val="005800"/>
                </a:solidFill>
                <a:latin typeface="仿宋_GB2312"/>
                <a:ea typeface="仿宋_GB2312"/>
                <a:cs typeface="+mn-cs"/>
              </a:rPr>
              <a:t>  SELECT COUNT(*) FROM Student</a:t>
            </a:r>
            <a:endParaRPr lang="zh-CN" altLang="en-US" dirty="0">
              <a:solidFill>
                <a:srgbClr val="005800"/>
              </a:solidFill>
              <a:latin typeface="仿宋_GB2312"/>
              <a:ea typeface="仿宋_GB2312"/>
              <a:cs typeface="+mn-cs"/>
            </a:endParaRPr>
          </a:p>
        </p:txBody>
      </p:sp>
      <p:sp>
        <p:nvSpPr>
          <p:cNvPr id="6349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349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graphicFrame>
        <p:nvGraphicFramePr>
          <p:cNvPr id="6" name="表格 5"/>
          <p:cNvGraphicFramePr>
            <a:graphicFrameLocks noGrp="1"/>
          </p:cNvGraphicFramePr>
          <p:nvPr/>
        </p:nvGraphicFramePr>
        <p:xfrm>
          <a:off x="1042988" y="2781300"/>
          <a:ext cx="4537075" cy="3168650"/>
        </p:xfrm>
        <a:graphic>
          <a:graphicData uri="http://schemas.openxmlformats.org/drawingml/2006/table">
            <a:tbl>
              <a:tblPr/>
              <a:tblGrid>
                <a:gridCol w="1000700"/>
                <a:gridCol w="878708"/>
                <a:gridCol w="648072"/>
                <a:gridCol w="712879"/>
                <a:gridCol w="1296145"/>
              </a:tblGrid>
              <a:tr h="288032">
                <a:tc>
                  <a:txBody>
                    <a:bodyPr/>
                    <a:lstStyle/>
                    <a:p>
                      <a:pPr indent="127000" algn="ctr">
                        <a:spcAft>
                          <a:spcPts val="0"/>
                        </a:spcAft>
                      </a:pPr>
                      <a:r>
                        <a:rPr lang="en-US" sz="1400" b="1" kern="1000" dirty="0" err="1">
                          <a:solidFill>
                            <a:srgbClr val="0000FF"/>
                          </a:solidFill>
                          <a:latin typeface="Times New Roman" panose="02020603050405020304"/>
                          <a:ea typeface="方正书宋简体"/>
                          <a:cs typeface="Times New Roman" panose="02020603050405020304"/>
                        </a:rPr>
                        <a:t>Sno</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panose="02020603050405020304"/>
                          <a:ea typeface="方正书宋简体"/>
                          <a:cs typeface="Times New Roman" panose="02020603050405020304"/>
                        </a:rPr>
                        <a:t>Sname</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panose="02020603050405020304"/>
                          <a:ea typeface="方正书宋简体"/>
                          <a:cs typeface="Times New Roman" panose="02020603050405020304"/>
                        </a:rPr>
                        <a:t>Ssex</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FF"/>
                          </a:solidFill>
                          <a:latin typeface="Times New Roman" panose="02020603050405020304"/>
                          <a:ea typeface="方正书宋简体"/>
                          <a:cs typeface="Times New Roman" panose="02020603050405020304"/>
                        </a:rPr>
                        <a:t>Sage</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panose="02020603050405020304"/>
                          <a:ea typeface="方正书宋简体"/>
                          <a:cs typeface="Times New Roman" panose="02020603050405020304"/>
                        </a:rPr>
                        <a:t>Sdept</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0811101</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李勇</a:t>
                      </a:r>
                      <a:r>
                        <a:rPr lang="en-US" sz="14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21</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0811102</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刘晨</a:t>
                      </a:r>
                      <a:r>
                        <a:rPr lang="en-US" sz="14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20</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计算机系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0811103</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王敏</a:t>
                      </a:r>
                      <a:r>
                        <a:rPr lang="en-US" sz="14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20</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0811104</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张小红</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19</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计算机系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0821101</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张立</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20</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信息管理系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0821102</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吴宾</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19</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信息管理系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0821103</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张海</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20</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信息管理系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0831101</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钱小平</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21</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通信工程系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0831102</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王大力</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20</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通信工程系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0831103</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chemeClr val="tx1"/>
                          </a:solidFill>
                          <a:latin typeface="Times New Roman" panose="02020603050405020304"/>
                          <a:ea typeface="宋体" panose="02010600030101010101" pitchFamily="2" charset="-122"/>
                          <a:cs typeface="Times New Roman" panose="02020603050405020304"/>
                        </a:rPr>
                        <a:t>张姗姗</a:t>
                      </a:r>
                      <a:r>
                        <a:rPr lang="en-US" sz="1400" b="1" kern="1000" dirty="0">
                          <a:solidFill>
                            <a:schemeClr val="tx1"/>
                          </a:solidFill>
                          <a:latin typeface="Times New Roman" panose="02020603050405020304"/>
                          <a:ea typeface="宋体" panose="02010600030101010101" pitchFamily="2" charset="-122"/>
                          <a:cs typeface="Times New Roman" panose="02020603050405020304"/>
                        </a:rPr>
                        <a:t>  </a:t>
                      </a:r>
                      <a:endParaRPr lang="zh-CN" sz="16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19</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通信工程系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右箭头 6"/>
          <p:cNvSpPr/>
          <p:nvPr/>
        </p:nvSpPr>
        <p:spPr>
          <a:xfrm>
            <a:off x="5795963" y="3933825"/>
            <a:ext cx="936625" cy="503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6715457" y="3717032"/>
            <a:ext cx="116891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5400" b="1" i="0" u="none" strike="noStrike" kern="1200" cap="none" spc="0" normalizeH="0" baseline="0" noProof="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Verdana" panose="020B0604030504040204" pitchFamily="34" charset="0"/>
                <a:ea typeface="宋体" panose="02010600030101010101" pitchFamily="2" charset="-122"/>
                <a:cs typeface="+mn-cs"/>
              </a:rPr>
              <a:t>10</a:t>
            </a:r>
            <a:endParaRPr kumimoji="0" lang="zh-CN" altLang="en-US" sz="5400" b="1" i="0" u="none" strike="noStrike" kern="1200" cap="none" spc="0" normalizeH="0" baseline="0" noProof="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strVal val="#ppt_w*0.70"/>
                                          </p:val>
                                        </p:tav>
                                        <p:tav tm="100000">
                                          <p:val>
                                            <p:strVal val="#ppt_w"/>
                                          </p:val>
                                        </p:tav>
                                      </p:tavLst>
                                    </p:anim>
                                    <p:anim calcmode="lin" valueType="num">
                                      <p:cBhvr>
                                        <p:cTn id="12" dur="1000" fill="hold"/>
                                        <p:tgtEl>
                                          <p:spTgt spid="7"/>
                                        </p:tgtEl>
                                        <p:attrNameLst>
                                          <p:attrName>ppt_h</p:attrName>
                                        </p:attrNameLst>
                                      </p:cBhvr>
                                      <p:tavLst>
                                        <p:tav tm="0">
                                          <p:val>
                                            <p:strVal val="#ppt_h"/>
                                          </p:val>
                                        </p:tav>
                                        <p:tav tm="100000">
                                          <p:val>
                                            <p:strVal val="#ppt_h"/>
                                          </p:val>
                                        </p:tav>
                                      </p:tavLst>
                                    </p:anim>
                                    <p:animEffect transition="in" filter="fade">
                                      <p:cBhvr>
                                        <p:cTn id="13" dur="1000"/>
                                        <p:tgtEl>
                                          <p:spTgt spid="7"/>
                                        </p:tgtEl>
                                      </p:cBhvr>
                                    </p:animEffect>
                                  </p:childTnLst>
                                </p:cTn>
                              </p:par>
                            </p:childTnLst>
                          </p:cTn>
                        </p:par>
                        <p:par>
                          <p:cTn id="14" fill="hold">
                            <p:stCondLst>
                              <p:cond delay="1500"/>
                            </p:stCondLst>
                            <p:childTnLst>
                              <p:par>
                                <p:cTn id="15" presetID="3" presetClass="entr" presetSubtype="1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64515" name="内容占位符 2"/>
          <p:cNvSpPr>
            <a:spLocks noGrp="1"/>
          </p:cNvSpPr>
          <p:nvPr>
            <p:ph idx="1"/>
          </p:nvPr>
        </p:nvSpPr>
        <p:spPr>
          <a:xfrm>
            <a:off x="566738" y="1414463"/>
            <a:ext cx="8001000" cy="1293812"/>
          </a:xfrm>
          <a:ln/>
        </p:spPr>
        <p:txBody>
          <a:bodyPr vert="horz" wrap="square" lIns="91440" tIns="45720" rIns="91440" bIns="45720" anchor="t"/>
          <a:p>
            <a:pPr/>
            <a:r>
              <a:rPr lang="zh-CN" altLang="zh-CN" sz="3200" dirty="0">
                <a:latin typeface="仿宋_GB2312"/>
                <a:ea typeface="仿宋_GB2312"/>
                <a:cs typeface="+mn-cs"/>
              </a:rPr>
              <a:t>例</a:t>
            </a:r>
            <a:r>
              <a:rPr lang="en-US" altLang="zh-CN" sz="3200" dirty="0">
                <a:latin typeface="仿宋_GB2312"/>
                <a:ea typeface="仿宋_GB2312"/>
                <a:cs typeface="+mn-cs"/>
              </a:rPr>
              <a:t>28.</a:t>
            </a:r>
            <a:r>
              <a:rPr lang="zh-CN" altLang="zh-CN" sz="3200" dirty="0">
                <a:latin typeface="仿宋_GB2312"/>
                <a:ea typeface="仿宋_GB2312"/>
                <a:cs typeface="+mn-cs"/>
              </a:rPr>
              <a:t>统计选修了课程的学生人数。</a:t>
            </a:r>
            <a:endParaRPr lang="zh-CN" altLang="zh-CN" sz="3200" dirty="0">
              <a:latin typeface="仿宋_GB2312"/>
              <a:ea typeface="仿宋_GB2312"/>
              <a:cs typeface="+mn-cs"/>
            </a:endParaRPr>
          </a:p>
          <a:p>
            <a:pPr>
              <a:lnSpc>
                <a:spcPct val="100000"/>
              </a:lnSpc>
              <a:spcBef>
                <a:spcPts val="600"/>
              </a:spcBef>
              <a:buNone/>
            </a:pPr>
            <a:r>
              <a:rPr lang="en-US" altLang="zh-CN" sz="3200" dirty="0">
                <a:solidFill>
                  <a:srgbClr val="005800"/>
                </a:solidFill>
                <a:latin typeface="仿宋_GB2312"/>
                <a:ea typeface="仿宋_GB2312"/>
                <a:cs typeface="+mn-cs"/>
              </a:rPr>
              <a:t>  SELECT COUNT(DISTINCT Sno) FROM SC</a:t>
            </a:r>
            <a:endParaRPr lang="zh-CN" altLang="en-US" sz="3200" dirty="0">
              <a:solidFill>
                <a:srgbClr val="005800"/>
              </a:solidFill>
              <a:latin typeface="仿宋_GB2312"/>
              <a:ea typeface="仿宋_GB2312"/>
              <a:cs typeface="+mn-cs"/>
            </a:endParaRPr>
          </a:p>
        </p:txBody>
      </p:sp>
      <p:sp>
        <p:nvSpPr>
          <p:cNvPr id="6451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451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graphicFrame>
        <p:nvGraphicFramePr>
          <p:cNvPr id="6" name="表格 5"/>
          <p:cNvGraphicFramePr>
            <a:graphicFrameLocks noGrp="1"/>
          </p:cNvGraphicFramePr>
          <p:nvPr/>
        </p:nvGraphicFramePr>
        <p:xfrm>
          <a:off x="971550" y="2781300"/>
          <a:ext cx="4392613" cy="3024188"/>
        </p:xfrm>
        <a:graphic>
          <a:graphicData uri="http://schemas.openxmlformats.org/drawingml/2006/table">
            <a:tbl>
              <a:tblPr/>
              <a:tblGrid>
                <a:gridCol w="1535992"/>
                <a:gridCol w="1535992"/>
                <a:gridCol w="1320504"/>
              </a:tblGrid>
              <a:tr h="274940">
                <a:tc>
                  <a:txBody>
                    <a:bodyPr/>
                    <a:lstStyle/>
                    <a:p>
                      <a:pPr indent="127000" algn="ctr">
                        <a:spcAft>
                          <a:spcPts val="0"/>
                        </a:spcAft>
                      </a:pPr>
                      <a:r>
                        <a:rPr lang="en-US" sz="1600" b="1" kern="1000" dirty="0" err="1">
                          <a:solidFill>
                            <a:srgbClr val="0000FF"/>
                          </a:solidFill>
                          <a:latin typeface="Times New Roman" panose="02020603050405020304"/>
                          <a:ea typeface="方正书宋简体"/>
                          <a:cs typeface="Times New Roman" panose="02020603050405020304"/>
                        </a:rPr>
                        <a:t>Sno</a:t>
                      </a:r>
                      <a:endParaRPr lang="zh-CN" sz="18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err="1">
                          <a:solidFill>
                            <a:srgbClr val="0000FF"/>
                          </a:solidFill>
                          <a:latin typeface="Times New Roman" panose="02020603050405020304"/>
                          <a:ea typeface="方正书宋简体"/>
                          <a:cs typeface="Times New Roman" panose="02020603050405020304"/>
                        </a:rPr>
                        <a:t>Cno</a:t>
                      </a:r>
                      <a:endParaRPr lang="zh-CN" sz="18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rgbClr val="0000FF"/>
                          </a:solidFill>
                          <a:latin typeface="Times New Roman" panose="02020603050405020304"/>
                          <a:ea typeface="方正书宋简体"/>
                          <a:cs typeface="Times New Roman" panose="02020603050405020304"/>
                        </a:rPr>
                        <a:t>Grade</a:t>
                      </a:r>
                      <a:endParaRPr lang="zh-CN" sz="18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FF0000"/>
                          </a:solidFill>
                          <a:latin typeface="Times New Roman" panose="02020603050405020304"/>
                          <a:ea typeface="方正书宋简体"/>
                          <a:cs typeface="Times New Roman" panose="02020603050405020304"/>
                        </a:rPr>
                        <a:t>0811101</a:t>
                      </a:r>
                      <a:endParaRPr lang="zh-CN" sz="1800" b="1" kern="1000" dirty="0">
                        <a:solidFill>
                          <a:srgbClr val="FF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rgbClr val="000000"/>
                          </a:solidFill>
                          <a:latin typeface="Times New Roman" panose="02020603050405020304"/>
                          <a:ea typeface="方正书宋简体"/>
                          <a:cs typeface="Times New Roman" panose="02020603050405020304"/>
                        </a:rPr>
                        <a:t>C001  </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96</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FF0000"/>
                          </a:solidFill>
                          <a:latin typeface="Times New Roman" panose="02020603050405020304"/>
                          <a:ea typeface="方正书宋简体"/>
                          <a:cs typeface="Times New Roman" panose="02020603050405020304"/>
                        </a:rPr>
                        <a:t>0811101</a:t>
                      </a:r>
                      <a:endParaRPr lang="zh-CN" sz="1800" b="1" kern="1000" dirty="0">
                        <a:solidFill>
                          <a:srgbClr val="FF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rgbClr val="000000"/>
                          </a:solidFill>
                          <a:latin typeface="Times New Roman" panose="02020603050405020304"/>
                          <a:ea typeface="方正书宋简体"/>
                          <a:cs typeface="Times New Roman" panose="02020603050405020304"/>
                        </a:rPr>
                        <a:t>C002  </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smtClean="0">
                          <a:solidFill>
                            <a:schemeClr val="tx1"/>
                          </a:solidFill>
                          <a:latin typeface="Times New Roman" panose="02020603050405020304"/>
                          <a:ea typeface="方正书宋简体"/>
                          <a:cs typeface="Times New Roman" panose="02020603050405020304"/>
                        </a:rPr>
                        <a:t>55</a:t>
                      </a:r>
                      <a:endParaRPr lang="zh-CN" sz="18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FF0000"/>
                          </a:solidFill>
                          <a:latin typeface="Times New Roman" panose="02020603050405020304"/>
                          <a:ea typeface="方正书宋简体"/>
                          <a:cs typeface="Times New Roman" panose="02020603050405020304"/>
                        </a:rPr>
                        <a:t>0811101</a:t>
                      </a:r>
                      <a:endParaRPr lang="zh-CN" sz="1800" b="1" kern="1000" dirty="0">
                        <a:solidFill>
                          <a:srgbClr val="FF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C003  </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chemeClr val="tx1"/>
                          </a:solidFill>
                          <a:latin typeface="Times New Roman" panose="02020603050405020304"/>
                          <a:ea typeface="方正书宋简体"/>
                          <a:cs typeface="Times New Roman" panose="02020603050405020304"/>
                        </a:rPr>
                        <a:t>84</a:t>
                      </a:r>
                      <a:endParaRPr lang="zh-CN" sz="18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FF0000"/>
                          </a:solidFill>
                          <a:latin typeface="Times New Roman" panose="02020603050405020304"/>
                          <a:ea typeface="方正书宋简体"/>
                          <a:cs typeface="Times New Roman" panose="02020603050405020304"/>
                        </a:rPr>
                        <a:t>0811101</a:t>
                      </a:r>
                      <a:endParaRPr lang="zh-CN" sz="1800" b="1" kern="1000" dirty="0">
                        <a:solidFill>
                          <a:srgbClr val="FF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C005  </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smtClean="0">
                          <a:solidFill>
                            <a:schemeClr val="tx1"/>
                          </a:solidFill>
                          <a:latin typeface="Times New Roman" panose="02020603050405020304"/>
                          <a:ea typeface="方正书宋简体"/>
                          <a:cs typeface="Times New Roman" panose="02020603050405020304"/>
                        </a:rPr>
                        <a:t>52</a:t>
                      </a:r>
                      <a:endParaRPr lang="zh-CN" sz="18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panose="02020603050405020304"/>
                          <a:ea typeface="方正书宋简体"/>
                          <a:cs typeface="Times New Roman" panose="02020603050405020304"/>
                        </a:rPr>
                        <a:t>0811102</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C001  </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chemeClr val="tx1"/>
                          </a:solidFill>
                          <a:latin typeface="Times New Roman" panose="02020603050405020304"/>
                          <a:ea typeface="方正书宋简体"/>
                          <a:cs typeface="Times New Roman" panose="02020603050405020304"/>
                        </a:rPr>
                        <a:t>92</a:t>
                      </a:r>
                      <a:endParaRPr lang="zh-CN" sz="18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panose="02020603050405020304"/>
                          <a:ea typeface="方正书宋简体"/>
                          <a:cs typeface="Times New Roman" panose="02020603050405020304"/>
                        </a:rPr>
                        <a:t>0811102</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C002  </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chemeClr val="tx1"/>
                          </a:solidFill>
                          <a:latin typeface="Times New Roman" panose="02020603050405020304"/>
                          <a:ea typeface="方正书宋简体"/>
                          <a:cs typeface="Times New Roman" panose="02020603050405020304"/>
                        </a:rPr>
                        <a:t>90</a:t>
                      </a:r>
                      <a:endParaRPr lang="zh-CN" sz="18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FF0000"/>
                          </a:solidFill>
                          <a:latin typeface="Times New Roman" panose="02020603050405020304"/>
                          <a:ea typeface="方正书宋简体"/>
                          <a:cs typeface="Times New Roman" panose="02020603050405020304"/>
                        </a:rPr>
                        <a:t>0821102</a:t>
                      </a:r>
                      <a:endParaRPr lang="zh-CN" sz="1800" b="1" kern="1000" dirty="0">
                        <a:solidFill>
                          <a:srgbClr val="FF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C004  </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chemeClr val="tx1"/>
                          </a:solidFill>
                          <a:latin typeface="Times New Roman" panose="02020603050405020304"/>
                          <a:ea typeface="方正书宋简体"/>
                          <a:cs typeface="Times New Roman" panose="02020603050405020304"/>
                        </a:rPr>
                        <a:t>85</a:t>
                      </a:r>
                      <a:endParaRPr lang="zh-CN" sz="18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FF0000"/>
                          </a:solidFill>
                          <a:latin typeface="Times New Roman" panose="02020603050405020304"/>
                          <a:ea typeface="方正书宋简体"/>
                          <a:cs typeface="Times New Roman" panose="02020603050405020304"/>
                        </a:rPr>
                        <a:t>0821102</a:t>
                      </a:r>
                      <a:endParaRPr lang="zh-CN" sz="1800" b="1" kern="1000" dirty="0">
                        <a:solidFill>
                          <a:srgbClr val="FF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C005  </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chemeClr val="tx1"/>
                          </a:solidFill>
                          <a:latin typeface="Times New Roman" panose="02020603050405020304"/>
                          <a:ea typeface="方正书宋简体"/>
                          <a:cs typeface="Times New Roman" panose="02020603050405020304"/>
                        </a:rPr>
                        <a:t>73</a:t>
                      </a:r>
                      <a:endParaRPr lang="zh-CN" sz="18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FF0000"/>
                          </a:solidFill>
                          <a:latin typeface="Times New Roman" panose="02020603050405020304"/>
                          <a:ea typeface="方正书宋简体"/>
                          <a:cs typeface="Times New Roman" panose="02020603050405020304"/>
                        </a:rPr>
                        <a:t>0821102</a:t>
                      </a:r>
                      <a:endParaRPr lang="zh-CN" sz="1800" b="1" kern="1000" dirty="0">
                        <a:solidFill>
                          <a:srgbClr val="FF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C007  </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chemeClr val="tx1"/>
                          </a:solidFill>
                          <a:latin typeface="Times New Roman" panose="02020603050405020304"/>
                          <a:ea typeface="方正书宋简体"/>
                          <a:cs typeface="Times New Roman" panose="02020603050405020304"/>
                        </a:rPr>
                        <a:t>NULL</a:t>
                      </a:r>
                      <a:endParaRPr lang="zh-CN" sz="18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pPr>
                      <a:r>
                        <a:rPr lang="en-US" sz="1600" b="1" kern="1000" dirty="0">
                          <a:solidFill>
                            <a:srgbClr val="000000"/>
                          </a:solidFill>
                          <a:latin typeface="Times New Roman" panose="02020603050405020304"/>
                          <a:ea typeface="方正书宋简体"/>
                          <a:cs typeface="Times New Roman" panose="02020603050405020304"/>
                        </a:rPr>
                        <a:t>0821103</a:t>
                      </a:r>
                      <a:endParaRPr lang="zh-CN" sz="18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a:solidFill>
                            <a:srgbClr val="000000"/>
                          </a:solidFill>
                          <a:latin typeface="Times New Roman" panose="02020603050405020304"/>
                          <a:ea typeface="方正书宋简体"/>
                          <a:cs typeface="Times New Roman" panose="02020603050405020304"/>
                        </a:rPr>
                        <a:t>C001  </a:t>
                      </a:r>
                      <a:endParaRPr lang="zh-CN" sz="18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b="1" kern="1000" dirty="0">
                          <a:solidFill>
                            <a:schemeClr val="tx1"/>
                          </a:solidFill>
                          <a:latin typeface="Times New Roman" panose="02020603050405020304"/>
                          <a:ea typeface="方正书宋简体"/>
                          <a:cs typeface="Times New Roman" panose="02020603050405020304"/>
                        </a:rPr>
                        <a:t>50</a:t>
                      </a:r>
                      <a:endParaRPr lang="zh-CN" sz="1800" b="1" kern="1000" dirty="0">
                        <a:solidFill>
                          <a:schemeClr val="tx1"/>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右箭头 6"/>
          <p:cNvSpPr/>
          <p:nvPr/>
        </p:nvSpPr>
        <p:spPr>
          <a:xfrm>
            <a:off x="5795963" y="3933825"/>
            <a:ext cx="936625" cy="503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6804248" y="3645024"/>
            <a:ext cx="864096"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5400" b="1" i="0" u="none" strike="noStrike" kern="1200" cap="none" spc="0" normalizeH="0" baseline="0" noProof="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Verdana" panose="020B0604030504040204" pitchFamily="34" charset="0"/>
                <a:ea typeface="宋体" panose="02010600030101010101" pitchFamily="2" charset="-122"/>
                <a:cs typeface="+mn-cs"/>
              </a:rPr>
              <a:t>4</a:t>
            </a:r>
            <a:endParaRPr kumimoji="0" lang="zh-CN" altLang="en-US" sz="5400" b="1" i="0" u="none" strike="noStrike" kern="1200" cap="none" spc="0" normalizeH="0" baseline="0" noProof="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strVal val="#ppt_w*0.70"/>
                                          </p:val>
                                        </p:tav>
                                        <p:tav tm="100000">
                                          <p:val>
                                            <p:strVal val="#ppt_w"/>
                                          </p:val>
                                        </p:tav>
                                      </p:tavLst>
                                    </p:anim>
                                    <p:anim calcmode="lin" valueType="num">
                                      <p:cBhvr>
                                        <p:cTn id="12" dur="1000" fill="hold"/>
                                        <p:tgtEl>
                                          <p:spTgt spid="7"/>
                                        </p:tgtEl>
                                        <p:attrNameLst>
                                          <p:attrName>ppt_h</p:attrName>
                                        </p:attrNameLst>
                                      </p:cBhvr>
                                      <p:tavLst>
                                        <p:tav tm="0">
                                          <p:val>
                                            <p:strVal val="#ppt_h"/>
                                          </p:val>
                                        </p:tav>
                                        <p:tav tm="100000">
                                          <p:val>
                                            <p:strVal val="#ppt_h"/>
                                          </p:val>
                                        </p:tav>
                                      </p:tavLst>
                                    </p:anim>
                                    <p:animEffect transition="in" filter="fade">
                                      <p:cBhvr>
                                        <p:cTn id="13" dur="1000"/>
                                        <p:tgtEl>
                                          <p:spTgt spid="7"/>
                                        </p:tgtEl>
                                      </p:cBhvr>
                                    </p:animEffect>
                                  </p:childTnLst>
                                </p:cTn>
                              </p:par>
                            </p:childTnLst>
                          </p:cTn>
                        </p:par>
                        <p:par>
                          <p:cTn id="14" fill="hold">
                            <p:stCondLst>
                              <p:cond delay="1500"/>
                            </p:stCondLst>
                            <p:childTnLst>
                              <p:par>
                                <p:cTn id="15" presetID="3" presetClass="entr" presetSubtype="1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65539" name="内容占位符 2"/>
          <p:cNvSpPr>
            <a:spLocks noGrp="1"/>
          </p:cNvSpPr>
          <p:nvPr>
            <p:ph idx="1"/>
          </p:nvPr>
        </p:nvSpPr>
        <p:spPr>
          <a:xfrm>
            <a:off x="566738" y="1414463"/>
            <a:ext cx="8023225" cy="4678362"/>
          </a:xfrm>
          <a:ln/>
        </p:spPr>
        <p:txBody>
          <a:bodyPr vert="horz" wrap="square" lIns="91440" tIns="45720" rIns="91440" bIns="45720" anchor="t"/>
          <a:p>
            <a:pPr>
              <a:lnSpc>
                <a:spcPct val="100000"/>
              </a:lnSpc>
              <a:spcBef>
                <a:spcPct val="0"/>
              </a:spcBef>
            </a:pPr>
            <a:r>
              <a:rPr lang="zh-CN" altLang="zh-CN" dirty="0">
                <a:latin typeface="仿宋_GB2312"/>
                <a:ea typeface="仿宋_GB2312"/>
                <a:cs typeface="+mn-cs"/>
              </a:rPr>
              <a:t>例</a:t>
            </a:r>
            <a:r>
              <a:rPr lang="en-US" altLang="zh-CN" dirty="0">
                <a:latin typeface="仿宋_GB2312"/>
                <a:ea typeface="仿宋_GB2312"/>
                <a:cs typeface="+mn-cs"/>
              </a:rPr>
              <a:t>29 </a:t>
            </a:r>
            <a:r>
              <a:rPr lang="zh-CN" altLang="zh-CN" dirty="0">
                <a:latin typeface="仿宋_GB2312"/>
                <a:ea typeface="仿宋_GB2312"/>
                <a:cs typeface="+mn-cs"/>
              </a:rPr>
              <a:t>计算“</a:t>
            </a:r>
            <a:r>
              <a:rPr lang="en-US" altLang="zh-CN" dirty="0">
                <a:latin typeface="仿宋_GB2312"/>
                <a:ea typeface="仿宋_GB2312"/>
                <a:cs typeface="+mn-cs"/>
              </a:rPr>
              <a:t>0811101</a:t>
            </a:r>
            <a:r>
              <a:rPr lang="zh-CN" altLang="zh-CN" dirty="0">
                <a:latin typeface="仿宋_GB2312"/>
                <a:ea typeface="仿宋_GB2312"/>
                <a:cs typeface="+mn-cs"/>
              </a:rPr>
              <a:t>”学生的考试总成绩。</a:t>
            </a:r>
            <a:endParaRPr lang="zh-CN" altLang="zh-CN" dirty="0">
              <a:latin typeface="仿宋_GB2312"/>
              <a:ea typeface="仿宋_GB2312"/>
              <a:cs typeface="+mn-cs"/>
            </a:endParaRPr>
          </a:p>
          <a:p>
            <a:pPr>
              <a:lnSpc>
                <a:spcPct val="100000"/>
              </a:lnSpc>
              <a:spcBef>
                <a:spcPct val="0"/>
              </a:spcBef>
              <a:buNone/>
            </a:pPr>
            <a:r>
              <a:rPr lang="en-US" altLang="zh-CN" dirty="0">
                <a:solidFill>
                  <a:srgbClr val="005800"/>
                </a:solidFill>
                <a:latin typeface="仿宋_GB2312"/>
                <a:ea typeface="仿宋_GB2312"/>
                <a:cs typeface="+mn-cs"/>
              </a:rPr>
              <a:t>  SELECT SUM(Grade) FROM SC </a:t>
            </a:r>
            <a:endParaRPr lang="zh-CN" altLang="zh-CN" dirty="0">
              <a:solidFill>
                <a:srgbClr val="005800"/>
              </a:solidFill>
              <a:latin typeface="仿宋_GB2312"/>
              <a:ea typeface="仿宋_GB2312"/>
              <a:cs typeface="+mn-cs"/>
            </a:endParaRPr>
          </a:p>
          <a:p>
            <a:pPr>
              <a:lnSpc>
                <a:spcPct val="100000"/>
              </a:lnSpc>
              <a:spcBef>
                <a:spcPct val="0"/>
              </a:spcBef>
              <a:buNone/>
            </a:pPr>
            <a:r>
              <a:rPr lang="en-US" altLang="zh-CN" dirty="0">
                <a:solidFill>
                  <a:srgbClr val="005800"/>
                </a:solidFill>
                <a:latin typeface="仿宋_GB2312"/>
                <a:ea typeface="仿宋_GB2312"/>
                <a:cs typeface="+mn-cs"/>
              </a:rPr>
              <a:t>    WHERE Sno = '0811101'</a:t>
            </a:r>
            <a:endParaRPr lang="zh-CN" altLang="en-US" dirty="0">
              <a:solidFill>
                <a:srgbClr val="005800"/>
              </a:solidFill>
              <a:latin typeface="仿宋_GB2312"/>
              <a:ea typeface="仿宋_GB2312"/>
              <a:cs typeface="+mn-cs"/>
            </a:endParaRPr>
          </a:p>
        </p:txBody>
      </p:sp>
      <p:sp>
        <p:nvSpPr>
          <p:cNvPr id="6554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554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
        <p:nvSpPr>
          <p:cNvPr id="7" name="右箭头 6"/>
          <p:cNvSpPr/>
          <p:nvPr/>
        </p:nvSpPr>
        <p:spPr>
          <a:xfrm>
            <a:off x="5292725" y="4365625"/>
            <a:ext cx="935038" cy="503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6156176" y="4077072"/>
            <a:ext cx="1800199"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5400" b="1" i="0" u="none" strike="noStrike" kern="1200" cap="none" spc="0" normalizeH="0" baseline="0" noProof="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Verdana" panose="020B0604030504040204" pitchFamily="34" charset="0"/>
                <a:ea typeface="宋体" panose="02010600030101010101" pitchFamily="2" charset="-122"/>
                <a:cs typeface="+mn-cs"/>
              </a:rPr>
              <a:t>322</a:t>
            </a:r>
            <a:endParaRPr kumimoji="0" lang="zh-CN" altLang="en-US" sz="5400" b="1" i="0" u="none" strike="noStrike" kern="1200" cap="none" spc="0" normalizeH="0" baseline="0" noProof="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Verdana" panose="020B0604030504040204" pitchFamily="34" charset="0"/>
              <a:ea typeface="宋体" panose="02010600030101010101" pitchFamily="2" charset="-122"/>
              <a:cs typeface="+mn-cs"/>
            </a:endParaRPr>
          </a:p>
        </p:txBody>
      </p:sp>
      <p:graphicFrame>
        <p:nvGraphicFramePr>
          <p:cNvPr id="10" name="表格 9"/>
          <p:cNvGraphicFramePr>
            <a:graphicFrameLocks noGrp="1"/>
          </p:cNvGraphicFramePr>
          <p:nvPr/>
        </p:nvGraphicFramePr>
        <p:xfrm>
          <a:off x="971550" y="3789363"/>
          <a:ext cx="4105275" cy="1919288"/>
        </p:xfrm>
        <a:graphic>
          <a:graphicData uri="http://schemas.openxmlformats.org/drawingml/2006/table">
            <a:tbl>
              <a:tblPr/>
              <a:tblGrid>
                <a:gridCol w="1367993"/>
                <a:gridCol w="1367993"/>
                <a:gridCol w="1368470"/>
              </a:tblGrid>
              <a:tr h="0">
                <a:tc>
                  <a:txBody>
                    <a:bodyPr/>
                    <a:lstStyle/>
                    <a:p>
                      <a:pPr indent="127000" algn="ctr">
                        <a:spcAft>
                          <a:spcPts val="0"/>
                        </a:spcAft>
                      </a:pPr>
                      <a:r>
                        <a:rPr lang="en-US" sz="1800" b="1" kern="1000" dirty="0" err="1">
                          <a:solidFill>
                            <a:srgbClr val="0000FF"/>
                          </a:solidFill>
                          <a:latin typeface="Times New Roman" panose="02020603050405020304"/>
                          <a:ea typeface="方正书宋简体"/>
                          <a:cs typeface="Times New Roman" panose="02020603050405020304"/>
                        </a:rPr>
                        <a:t>Sno</a:t>
                      </a:r>
                      <a:endParaRPr lang="zh-CN" sz="20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0000FF"/>
                          </a:solidFill>
                          <a:latin typeface="Times New Roman" panose="02020603050405020304"/>
                          <a:ea typeface="方正书宋简体"/>
                          <a:cs typeface="Times New Roman" panose="02020603050405020304"/>
                        </a:rPr>
                        <a:t>Cno</a:t>
                      </a:r>
                      <a:endParaRPr lang="zh-CN" sz="20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FF"/>
                          </a:solidFill>
                          <a:latin typeface="Times New Roman" panose="02020603050405020304"/>
                          <a:ea typeface="方正书宋简体"/>
                          <a:cs typeface="Times New Roman" panose="02020603050405020304"/>
                        </a:rPr>
                        <a:t>Grade</a:t>
                      </a:r>
                      <a:endParaRPr lang="zh-CN" sz="20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spcAft>
                          <a:spcPts val="0"/>
                        </a:spcAft>
                      </a:pPr>
                      <a:r>
                        <a:rPr lang="en-US" sz="1800" b="1" kern="1000" dirty="0">
                          <a:solidFill>
                            <a:srgbClr val="FF0000"/>
                          </a:solidFill>
                          <a:latin typeface="Times New Roman" panose="02020603050405020304"/>
                          <a:ea typeface="方正书宋简体"/>
                          <a:cs typeface="Times New Roman" panose="02020603050405020304"/>
                        </a:rPr>
                        <a:t>0811101</a:t>
                      </a:r>
                      <a:endParaRPr lang="zh-CN" sz="2000" b="1" kern="1000" dirty="0">
                        <a:solidFill>
                          <a:srgbClr val="FF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C001  </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96</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spcAft>
                          <a:spcPts val="0"/>
                        </a:spcAft>
                      </a:pPr>
                      <a:r>
                        <a:rPr lang="en-US" sz="1800" b="1" kern="1000" dirty="0">
                          <a:solidFill>
                            <a:srgbClr val="FF0000"/>
                          </a:solidFill>
                          <a:latin typeface="Times New Roman" panose="02020603050405020304"/>
                          <a:ea typeface="方正书宋简体"/>
                          <a:cs typeface="Times New Roman" panose="02020603050405020304"/>
                        </a:rPr>
                        <a:t>0811101</a:t>
                      </a:r>
                      <a:endParaRPr lang="zh-CN" sz="2000" b="1" kern="1000" dirty="0">
                        <a:solidFill>
                          <a:srgbClr val="FF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C002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80</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spcAft>
                          <a:spcPts val="0"/>
                        </a:spcAft>
                      </a:pPr>
                      <a:r>
                        <a:rPr lang="en-US" sz="1800" b="1" kern="1000" dirty="0">
                          <a:solidFill>
                            <a:srgbClr val="FF0000"/>
                          </a:solidFill>
                          <a:latin typeface="Times New Roman" panose="02020603050405020304"/>
                          <a:ea typeface="方正书宋简体"/>
                          <a:cs typeface="Times New Roman" panose="02020603050405020304"/>
                        </a:rPr>
                        <a:t>0811101</a:t>
                      </a:r>
                      <a:endParaRPr lang="zh-CN" sz="2000" b="1" kern="1000" dirty="0">
                        <a:solidFill>
                          <a:srgbClr val="FF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C003  </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84</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spcAft>
                          <a:spcPts val="0"/>
                        </a:spcAft>
                      </a:pPr>
                      <a:r>
                        <a:rPr lang="en-US" sz="1800" b="1" kern="1000" dirty="0">
                          <a:solidFill>
                            <a:srgbClr val="FF0000"/>
                          </a:solidFill>
                          <a:latin typeface="Times New Roman" panose="02020603050405020304"/>
                          <a:ea typeface="方正书宋简体"/>
                          <a:cs typeface="Times New Roman" panose="02020603050405020304"/>
                        </a:rPr>
                        <a:t>0811101</a:t>
                      </a:r>
                      <a:endParaRPr lang="zh-CN" sz="2000" b="1" kern="1000" dirty="0">
                        <a:solidFill>
                          <a:srgbClr val="FF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C005  </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62</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0811102</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C001  </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92</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0811102</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cs typeface="Times New Roman" panose="02020603050405020304"/>
                        </a:rPr>
                        <a:t>C002  </a:t>
                      </a:r>
                      <a:endParaRPr lang="zh-CN" sz="20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panose="02020603050405020304"/>
                          <a:ea typeface="方正书宋简体"/>
                          <a:cs typeface="Times New Roman" panose="02020603050405020304"/>
                        </a:rPr>
                        <a:t>90</a:t>
                      </a:r>
                      <a:endParaRPr lang="zh-CN" sz="20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strVal val="#ppt_w*0.70"/>
                                          </p:val>
                                        </p:tav>
                                        <p:tav tm="100000">
                                          <p:val>
                                            <p:strVal val="#ppt_w"/>
                                          </p:val>
                                        </p:tav>
                                      </p:tavLst>
                                    </p:anim>
                                    <p:anim calcmode="lin" valueType="num">
                                      <p:cBhvr>
                                        <p:cTn id="12" dur="1000" fill="hold"/>
                                        <p:tgtEl>
                                          <p:spTgt spid="7"/>
                                        </p:tgtEl>
                                        <p:attrNameLst>
                                          <p:attrName>ppt_h</p:attrName>
                                        </p:attrNameLst>
                                      </p:cBhvr>
                                      <p:tavLst>
                                        <p:tav tm="0">
                                          <p:val>
                                            <p:strVal val="#ppt_h"/>
                                          </p:val>
                                        </p:tav>
                                        <p:tav tm="100000">
                                          <p:val>
                                            <p:strVal val="#ppt_h"/>
                                          </p:val>
                                        </p:tav>
                                      </p:tavLst>
                                    </p:anim>
                                    <p:animEffect transition="in" filter="fade">
                                      <p:cBhvr>
                                        <p:cTn id="13" dur="1000"/>
                                        <p:tgtEl>
                                          <p:spTgt spid="7"/>
                                        </p:tgtEl>
                                      </p:cBhvr>
                                    </p:animEffect>
                                  </p:childTnLst>
                                </p:cTn>
                              </p:par>
                            </p:childTnLst>
                          </p:cTn>
                        </p:par>
                        <p:par>
                          <p:cTn id="14" fill="hold">
                            <p:stCondLst>
                              <p:cond delay="1500"/>
                            </p:stCondLst>
                            <p:childTnLst>
                              <p:par>
                                <p:cTn id="15" presetID="3" presetClass="entr" presetSubtype="1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66563" name="内容占位符 2"/>
          <p:cNvSpPr>
            <a:spLocks noGrp="1"/>
          </p:cNvSpPr>
          <p:nvPr>
            <p:ph idx="1"/>
          </p:nvPr>
        </p:nvSpPr>
        <p:spPr>
          <a:xfrm>
            <a:off x="395288" y="1341438"/>
            <a:ext cx="8353425" cy="1655762"/>
          </a:xfrm>
          <a:ln/>
        </p:spPr>
        <p:txBody>
          <a:bodyPr vert="horz" wrap="square" lIns="91440" tIns="45720" rIns="91440" bIns="45720" anchor="t"/>
          <a:p>
            <a:pPr>
              <a:lnSpc>
                <a:spcPct val="100000"/>
              </a:lnSpc>
              <a:spcBef>
                <a:spcPts val="600"/>
              </a:spcBef>
            </a:pPr>
            <a:r>
              <a:rPr lang="zh-CN" altLang="zh-CN" sz="3200" dirty="0">
                <a:latin typeface="仿宋_GB2312"/>
                <a:ea typeface="仿宋_GB2312"/>
                <a:cs typeface="+mn-cs"/>
              </a:rPr>
              <a:t>例</a:t>
            </a:r>
            <a:r>
              <a:rPr lang="en-US" altLang="zh-CN" sz="3200" dirty="0">
                <a:latin typeface="仿宋_GB2312"/>
                <a:ea typeface="仿宋_GB2312"/>
                <a:cs typeface="+mn-cs"/>
              </a:rPr>
              <a:t>30.</a:t>
            </a:r>
            <a:r>
              <a:rPr lang="zh-CN" altLang="zh-CN" sz="3200" dirty="0">
                <a:latin typeface="仿宋_GB2312"/>
                <a:ea typeface="仿宋_GB2312"/>
                <a:cs typeface="+mn-cs"/>
              </a:rPr>
              <a:t>计算“</a:t>
            </a:r>
            <a:r>
              <a:rPr lang="en-US" altLang="zh-CN" sz="3200" dirty="0">
                <a:latin typeface="仿宋_GB2312"/>
                <a:ea typeface="仿宋_GB2312"/>
                <a:cs typeface="+mn-cs"/>
              </a:rPr>
              <a:t>0831103</a:t>
            </a:r>
            <a:r>
              <a:rPr lang="zh-CN" altLang="zh-CN" sz="3200" dirty="0">
                <a:latin typeface="仿宋_GB2312"/>
                <a:ea typeface="仿宋_GB2312"/>
                <a:cs typeface="+mn-cs"/>
              </a:rPr>
              <a:t>”学生的平均成绩</a:t>
            </a:r>
            <a:r>
              <a:rPr lang="zh-CN" altLang="en-US" sz="3200" dirty="0">
                <a:latin typeface="仿宋_GB2312"/>
                <a:ea typeface="仿宋_GB2312"/>
                <a:cs typeface="+mn-cs"/>
              </a:rPr>
              <a:t>。</a:t>
            </a:r>
            <a:endParaRPr lang="en-US" altLang="zh-CN" sz="3200" dirty="0">
              <a:latin typeface="仿宋_GB2312"/>
              <a:ea typeface="仿宋_GB2312"/>
              <a:cs typeface="+mn-cs"/>
            </a:endParaRPr>
          </a:p>
          <a:p>
            <a:pPr>
              <a:lnSpc>
                <a:spcPct val="100000"/>
              </a:lnSpc>
              <a:spcBef>
                <a:spcPts val="600"/>
              </a:spcBef>
              <a:buNone/>
            </a:pPr>
            <a:r>
              <a:rPr lang="en-US" altLang="zh-CN" sz="3200" dirty="0">
                <a:solidFill>
                  <a:srgbClr val="005800"/>
                </a:solidFill>
                <a:latin typeface="仿宋_GB2312"/>
                <a:ea typeface="仿宋_GB2312"/>
                <a:cs typeface="+mn-cs"/>
              </a:rPr>
              <a:t>  SELECT AVG(Grade) FROM SC </a:t>
            </a:r>
            <a:endParaRPr lang="en-US" altLang="zh-CN" sz="3200" dirty="0">
              <a:solidFill>
                <a:srgbClr val="005800"/>
              </a:solidFill>
              <a:latin typeface="仿宋_GB2312"/>
              <a:ea typeface="仿宋_GB2312"/>
              <a:cs typeface="+mn-cs"/>
            </a:endParaRPr>
          </a:p>
          <a:p>
            <a:pPr>
              <a:lnSpc>
                <a:spcPct val="100000"/>
              </a:lnSpc>
              <a:spcBef>
                <a:spcPts val="600"/>
              </a:spcBef>
              <a:buNone/>
            </a:pPr>
            <a:r>
              <a:rPr lang="en-US" altLang="zh-CN" sz="3200" dirty="0">
                <a:solidFill>
                  <a:srgbClr val="005800"/>
                </a:solidFill>
                <a:latin typeface="仿宋_GB2312"/>
                <a:ea typeface="仿宋_GB2312"/>
                <a:cs typeface="+mn-cs"/>
              </a:rPr>
              <a:t>    WHERE Sno = '0831103'</a:t>
            </a:r>
            <a:endParaRPr lang="zh-CN" altLang="zh-CN" sz="3200" dirty="0">
              <a:solidFill>
                <a:srgbClr val="005800"/>
              </a:solidFill>
              <a:latin typeface="仿宋_GB2312"/>
              <a:ea typeface="仿宋_GB2312"/>
              <a:cs typeface="+mn-cs"/>
            </a:endParaRPr>
          </a:p>
          <a:p>
            <a:pPr>
              <a:lnSpc>
                <a:spcPct val="100000"/>
              </a:lnSpc>
              <a:spcBef>
                <a:spcPts val="600"/>
              </a:spcBef>
              <a:buNone/>
            </a:pPr>
            <a:endParaRPr lang="zh-CN" altLang="zh-CN" sz="3200" dirty="0">
              <a:latin typeface="仿宋_GB2312"/>
              <a:ea typeface="仿宋_GB2312"/>
              <a:cs typeface="+mn-cs"/>
            </a:endParaRPr>
          </a:p>
          <a:p>
            <a:pPr>
              <a:lnSpc>
                <a:spcPct val="100000"/>
              </a:lnSpc>
              <a:spcBef>
                <a:spcPts val="600"/>
              </a:spcBef>
            </a:pPr>
            <a:endParaRPr lang="zh-CN" altLang="en-US" sz="3200" dirty="0">
              <a:latin typeface="仿宋_GB2312"/>
              <a:ea typeface="仿宋_GB2312"/>
              <a:cs typeface="+mn-cs"/>
            </a:endParaRPr>
          </a:p>
        </p:txBody>
      </p:sp>
      <p:sp>
        <p:nvSpPr>
          <p:cNvPr id="6656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656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graphicFrame>
        <p:nvGraphicFramePr>
          <p:cNvPr id="6" name="表格 5"/>
          <p:cNvGraphicFramePr>
            <a:graphicFrameLocks noGrp="1"/>
          </p:cNvGraphicFramePr>
          <p:nvPr/>
        </p:nvGraphicFramePr>
        <p:xfrm>
          <a:off x="1116013" y="3284538"/>
          <a:ext cx="4103688" cy="1800225"/>
        </p:xfrm>
        <a:graphic>
          <a:graphicData uri="http://schemas.openxmlformats.org/drawingml/2006/table">
            <a:tbl>
              <a:tblPr/>
              <a:tblGrid>
                <a:gridCol w="1367993"/>
                <a:gridCol w="1367993"/>
                <a:gridCol w="1368470"/>
              </a:tblGrid>
              <a:tr h="360040">
                <a:tc>
                  <a:txBody>
                    <a:bodyPr/>
                    <a:lstStyle/>
                    <a:p>
                      <a:pPr indent="127000" algn="ctr">
                        <a:spcAft>
                          <a:spcPts val="0"/>
                        </a:spcAft>
                      </a:pPr>
                      <a:r>
                        <a:rPr lang="en-US" sz="2000" b="1" kern="1000" dirty="0" err="1" smtClean="0">
                          <a:solidFill>
                            <a:srgbClr val="0000FF"/>
                          </a:solidFill>
                          <a:latin typeface="Times New Roman" panose="02020603050405020304"/>
                          <a:ea typeface="方正书宋简体"/>
                          <a:cs typeface="Times New Roman" panose="02020603050405020304"/>
                        </a:rPr>
                        <a:t>Sno</a:t>
                      </a:r>
                      <a:endParaRPr lang="zh-CN" sz="24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dirty="0" err="1" smtClean="0">
                          <a:solidFill>
                            <a:srgbClr val="0000FF"/>
                          </a:solidFill>
                          <a:latin typeface="Times New Roman" panose="02020603050405020304"/>
                          <a:ea typeface="方正书宋简体"/>
                          <a:cs typeface="Times New Roman" panose="02020603050405020304"/>
                        </a:rPr>
                        <a:t>Cno</a:t>
                      </a:r>
                      <a:endParaRPr lang="zh-CN" sz="24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dirty="0" smtClean="0">
                          <a:solidFill>
                            <a:srgbClr val="0000FF"/>
                          </a:solidFill>
                          <a:latin typeface="Times New Roman" panose="02020603050405020304"/>
                          <a:ea typeface="方正书宋简体"/>
                          <a:cs typeface="Times New Roman" panose="02020603050405020304"/>
                        </a:rPr>
                        <a:t>Grade</a:t>
                      </a:r>
                      <a:endParaRPr lang="zh-CN" sz="24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127000" algn="ctr">
                        <a:spcAft>
                          <a:spcPts val="0"/>
                        </a:spcAft>
                      </a:pPr>
                      <a:r>
                        <a:rPr lang="en-US" sz="2000" b="1" kern="1000">
                          <a:solidFill>
                            <a:srgbClr val="000000"/>
                          </a:solidFill>
                          <a:latin typeface="Times New Roman" panose="02020603050405020304"/>
                          <a:ea typeface="方正书宋简体"/>
                          <a:cs typeface="Times New Roman" panose="02020603050405020304"/>
                        </a:rPr>
                        <a:t>0831102</a:t>
                      </a:r>
                      <a:endParaRPr lang="zh-CN" sz="24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a:solidFill>
                            <a:srgbClr val="000000"/>
                          </a:solidFill>
                          <a:latin typeface="Times New Roman" panose="02020603050405020304"/>
                          <a:ea typeface="方正书宋简体"/>
                          <a:cs typeface="Times New Roman" panose="02020603050405020304"/>
                        </a:rPr>
                        <a:t>C007  </a:t>
                      </a:r>
                      <a:endParaRPr lang="zh-CN" sz="24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a:solidFill>
                            <a:srgbClr val="000000"/>
                          </a:solidFill>
                          <a:latin typeface="Times New Roman" panose="02020603050405020304"/>
                          <a:ea typeface="方正书宋简体"/>
                          <a:cs typeface="Times New Roman" panose="02020603050405020304"/>
                        </a:rPr>
                        <a:t>NULL</a:t>
                      </a:r>
                      <a:endParaRPr lang="zh-CN" sz="24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127000" algn="ctr">
                        <a:spcAft>
                          <a:spcPts val="0"/>
                        </a:spcAft>
                      </a:pPr>
                      <a:r>
                        <a:rPr lang="en-US" sz="2000" b="1" kern="1000" dirty="0">
                          <a:solidFill>
                            <a:srgbClr val="FF0000"/>
                          </a:solidFill>
                          <a:latin typeface="Times New Roman" panose="02020603050405020304"/>
                          <a:ea typeface="方正书宋简体"/>
                          <a:cs typeface="Times New Roman" panose="02020603050405020304"/>
                        </a:rPr>
                        <a:t>0831103</a:t>
                      </a:r>
                      <a:endParaRPr lang="zh-CN" sz="2400" b="1" kern="1000" dirty="0">
                        <a:solidFill>
                          <a:srgbClr val="FF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a:solidFill>
                            <a:srgbClr val="000000"/>
                          </a:solidFill>
                          <a:latin typeface="Times New Roman" panose="02020603050405020304"/>
                          <a:ea typeface="方正书宋简体"/>
                          <a:cs typeface="Times New Roman" panose="02020603050405020304"/>
                        </a:rPr>
                        <a:t>C004  </a:t>
                      </a:r>
                      <a:endParaRPr lang="zh-CN" sz="24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a:solidFill>
                            <a:srgbClr val="000000"/>
                          </a:solidFill>
                          <a:latin typeface="Times New Roman" panose="02020603050405020304"/>
                          <a:ea typeface="方正书宋简体"/>
                          <a:cs typeface="Times New Roman" panose="02020603050405020304"/>
                        </a:rPr>
                        <a:t>78</a:t>
                      </a:r>
                      <a:endParaRPr lang="zh-CN" sz="24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127000" algn="ctr">
                        <a:spcAft>
                          <a:spcPts val="0"/>
                        </a:spcAft>
                      </a:pPr>
                      <a:r>
                        <a:rPr lang="en-US" sz="2000" b="1" kern="1000" dirty="0">
                          <a:solidFill>
                            <a:srgbClr val="FF0000"/>
                          </a:solidFill>
                          <a:latin typeface="Times New Roman" panose="02020603050405020304"/>
                          <a:ea typeface="方正书宋简体"/>
                          <a:cs typeface="Times New Roman" panose="02020603050405020304"/>
                        </a:rPr>
                        <a:t>0831103</a:t>
                      </a:r>
                      <a:endParaRPr lang="zh-CN" sz="2400" b="1" kern="1000" dirty="0">
                        <a:solidFill>
                          <a:srgbClr val="FF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a:solidFill>
                            <a:srgbClr val="000000"/>
                          </a:solidFill>
                          <a:latin typeface="Times New Roman" panose="02020603050405020304"/>
                          <a:ea typeface="方正书宋简体"/>
                          <a:cs typeface="Times New Roman" panose="02020603050405020304"/>
                        </a:rPr>
                        <a:t>C005  </a:t>
                      </a:r>
                      <a:endParaRPr lang="zh-CN" sz="24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dirty="0">
                          <a:solidFill>
                            <a:srgbClr val="000000"/>
                          </a:solidFill>
                          <a:latin typeface="Times New Roman" panose="02020603050405020304"/>
                          <a:ea typeface="方正书宋简体"/>
                          <a:cs typeface="Times New Roman" panose="02020603050405020304"/>
                        </a:rPr>
                        <a:t>65</a:t>
                      </a:r>
                      <a:endParaRPr lang="zh-CN" sz="24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127000" algn="ctr">
                        <a:spcAft>
                          <a:spcPts val="0"/>
                        </a:spcAft>
                      </a:pPr>
                      <a:r>
                        <a:rPr lang="en-US" sz="2000" b="1" kern="1000" dirty="0">
                          <a:solidFill>
                            <a:srgbClr val="FF0000"/>
                          </a:solidFill>
                          <a:latin typeface="Times New Roman" panose="02020603050405020304"/>
                          <a:ea typeface="方正书宋简体"/>
                          <a:cs typeface="Times New Roman" panose="02020603050405020304"/>
                        </a:rPr>
                        <a:t>0831103</a:t>
                      </a:r>
                      <a:endParaRPr lang="zh-CN" sz="2400" b="1" kern="1000" dirty="0">
                        <a:solidFill>
                          <a:srgbClr val="FF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a:solidFill>
                            <a:srgbClr val="000000"/>
                          </a:solidFill>
                          <a:latin typeface="Times New Roman" panose="02020603050405020304"/>
                          <a:ea typeface="方正书宋简体"/>
                          <a:cs typeface="Times New Roman" panose="02020603050405020304"/>
                        </a:rPr>
                        <a:t>C007  </a:t>
                      </a:r>
                      <a:endParaRPr lang="zh-CN" sz="24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b="1" kern="1000" dirty="0">
                          <a:solidFill>
                            <a:srgbClr val="000000"/>
                          </a:solidFill>
                          <a:latin typeface="Times New Roman" panose="02020603050405020304"/>
                          <a:ea typeface="方正书宋简体"/>
                          <a:cs typeface="Times New Roman" panose="02020603050405020304"/>
                        </a:rPr>
                        <a:t>NULL</a:t>
                      </a:r>
                      <a:endParaRPr lang="zh-CN" sz="24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右箭头 6"/>
          <p:cNvSpPr/>
          <p:nvPr/>
        </p:nvSpPr>
        <p:spPr>
          <a:xfrm>
            <a:off x="5435600" y="3860800"/>
            <a:ext cx="936625" cy="504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6012160" y="3657798"/>
            <a:ext cx="18002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5400" b="1" i="0" u="none" strike="noStrike" kern="1200" cap="none" spc="0" normalizeH="0" baseline="0" noProof="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Verdana" panose="020B0604030504040204" pitchFamily="34" charset="0"/>
                <a:ea typeface="宋体" panose="02010600030101010101" pitchFamily="2" charset="-122"/>
                <a:cs typeface="+mn-cs"/>
              </a:rPr>
              <a:t>71</a:t>
            </a:r>
            <a:endParaRPr kumimoji="0" lang="zh-CN" altLang="en-US" sz="5400" b="1" i="0" u="none" strike="noStrike" kern="1200" cap="none" spc="0" normalizeH="0" baseline="0" noProof="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3" presetClass="entr" presetSubtype="1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67587" name="内容占位符 2"/>
          <p:cNvSpPr>
            <a:spLocks noGrp="1"/>
          </p:cNvSpPr>
          <p:nvPr>
            <p:ph idx="1"/>
          </p:nvPr>
        </p:nvSpPr>
        <p:spPr>
          <a:xfrm>
            <a:off x="539750" y="1268413"/>
            <a:ext cx="8001000" cy="1944687"/>
          </a:xfrm>
          <a:ln/>
        </p:spPr>
        <p:txBody>
          <a:bodyPr vert="horz" wrap="square" lIns="91440" tIns="45720" rIns="91440" bIns="45720" anchor="t"/>
          <a:p>
            <a:pPr>
              <a:lnSpc>
                <a:spcPct val="100000"/>
              </a:lnSpc>
              <a:spcBef>
                <a:spcPct val="0"/>
              </a:spcBef>
            </a:pPr>
            <a:r>
              <a:rPr lang="zh-CN" altLang="zh-CN" sz="3200" dirty="0">
                <a:latin typeface="仿宋_GB2312"/>
                <a:ea typeface="仿宋_GB2312"/>
                <a:cs typeface="+mn-cs"/>
              </a:rPr>
              <a:t>例</a:t>
            </a:r>
            <a:r>
              <a:rPr lang="en-US" altLang="zh-CN" sz="3200" dirty="0">
                <a:latin typeface="仿宋_GB2312"/>
                <a:ea typeface="仿宋_GB2312"/>
                <a:cs typeface="+mn-cs"/>
              </a:rPr>
              <a:t>31.</a:t>
            </a:r>
            <a:r>
              <a:rPr lang="zh-CN" altLang="zh-CN" sz="3200" dirty="0">
                <a:latin typeface="仿宋_GB2312"/>
                <a:ea typeface="仿宋_GB2312"/>
                <a:cs typeface="+mn-cs"/>
              </a:rPr>
              <a:t>查询“</a:t>
            </a:r>
            <a:r>
              <a:rPr lang="en-US" altLang="zh-CN" sz="3200" dirty="0">
                <a:latin typeface="仿宋_GB2312"/>
                <a:ea typeface="仿宋_GB2312"/>
                <a:cs typeface="+mn-cs"/>
              </a:rPr>
              <a:t>C001</a:t>
            </a:r>
            <a:r>
              <a:rPr lang="zh-CN" altLang="zh-CN" sz="3200" dirty="0">
                <a:latin typeface="仿宋_GB2312"/>
                <a:ea typeface="仿宋_GB2312"/>
                <a:cs typeface="+mn-cs"/>
              </a:rPr>
              <a:t>”课程考试成绩的最高分和最低分。</a:t>
            </a:r>
            <a:endParaRPr lang="zh-CN" altLang="zh-CN" sz="3200" dirty="0">
              <a:latin typeface="仿宋_GB2312"/>
              <a:ea typeface="仿宋_GB2312"/>
              <a:cs typeface="+mn-cs"/>
            </a:endParaRPr>
          </a:p>
          <a:p>
            <a:pPr>
              <a:lnSpc>
                <a:spcPct val="100000"/>
              </a:lnSpc>
              <a:spcBef>
                <a:spcPct val="0"/>
              </a:spcBef>
              <a:buNone/>
            </a:pPr>
            <a:r>
              <a:rPr lang="en-US" altLang="zh-CN" sz="2800" dirty="0">
                <a:solidFill>
                  <a:srgbClr val="005800"/>
                </a:solidFill>
                <a:latin typeface="仿宋_GB2312"/>
                <a:ea typeface="仿宋_GB2312"/>
                <a:cs typeface="+mn-cs"/>
              </a:rPr>
              <a:t>SELECT MAX(Grade) </a:t>
            </a:r>
            <a:r>
              <a:rPr lang="zh-CN" altLang="zh-CN" sz="2800" dirty="0">
                <a:solidFill>
                  <a:srgbClr val="005800"/>
                </a:solidFill>
                <a:latin typeface="仿宋_GB2312"/>
                <a:ea typeface="仿宋_GB2312"/>
                <a:cs typeface="+mn-cs"/>
              </a:rPr>
              <a:t>最高分</a:t>
            </a:r>
            <a:r>
              <a:rPr lang="en-US" altLang="zh-CN" sz="2800" dirty="0">
                <a:solidFill>
                  <a:srgbClr val="005800"/>
                </a:solidFill>
                <a:latin typeface="仿宋_GB2312"/>
                <a:ea typeface="仿宋_GB2312"/>
                <a:cs typeface="+mn-cs"/>
              </a:rPr>
              <a:t>, MIN(Grade) </a:t>
            </a:r>
            <a:r>
              <a:rPr lang="zh-CN" altLang="zh-CN" sz="2800" dirty="0">
                <a:solidFill>
                  <a:srgbClr val="005800"/>
                </a:solidFill>
                <a:latin typeface="仿宋_GB2312"/>
                <a:ea typeface="仿宋_GB2312"/>
                <a:cs typeface="+mn-cs"/>
              </a:rPr>
              <a:t>最低分</a:t>
            </a:r>
            <a:endParaRPr lang="zh-CN" altLang="zh-CN" sz="2800" dirty="0">
              <a:solidFill>
                <a:srgbClr val="005800"/>
              </a:solidFill>
              <a:latin typeface="仿宋_GB2312"/>
              <a:ea typeface="仿宋_GB2312"/>
              <a:cs typeface="+mn-cs"/>
            </a:endParaRPr>
          </a:p>
          <a:p>
            <a:pPr>
              <a:lnSpc>
                <a:spcPct val="100000"/>
              </a:lnSpc>
              <a:spcBef>
                <a:spcPct val="0"/>
              </a:spcBef>
              <a:buNone/>
            </a:pPr>
            <a:r>
              <a:rPr lang="en-US" altLang="zh-CN" sz="2800" dirty="0">
                <a:solidFill>
                  <a:srgbClr val="005800"/>
                </a:solidFill>
                <a:latin typeface="仿宋_GB2312"/>
                <a:ea typeface="仿宋_GB2312"/>
                <a:cs typeface="+mn-cs"/>
              </a:rPr>
              <a:t>  FROM SC WHERE Cno = 'C001'</a:t>
            </a:r>
            <a:endParaRPr lang="zh-CN" altLang="en-US" sz="2800" dirty="0">
              <a:solidFill>
                <a:srgbClr val="005800"/>
              </a:solidFill>
              <a:latin typeface="仿宋_GB2312"/>
              <a:ea typeface="仿宋_GB2312"/>
              <a:cs typeface="+mn-cs"/>
            </a:endParaRPr>
          </a:p>
        </p:txBody>
      </p:sp>
      <p:sp>
        <p:nvSpPr>
          <p:cNvPr id="6758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758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graphicFrame>
        <p:nvGraphicFramePr>
          <p:cNvPr id="6" name="表格 5"/>
          <p:cNvGraphicFramePr>
            <a:graphicFrameLocks noGrp="1"/>
          </p:cNvGraphicFramePr>
          <p:nvPr/>
        </p:nvGraphicFramePr>
        <p:xfrm>
          <a:off x="755650" y="3213100"/>
          <a:ext cx="4608513" cy="2736850"/>
        </p:xfrm>
        <a:graphic>
          <a:graphicData uri="http://schemas.openxmlformats.org/drawingml/2006/table">
            <a:tbl>
              <a:tblPr/>
              <a:tblGrid>
                <a:gridCol w="1535992"/>
                <a:gridCol w="1535992"/>
                <a:gridCol w="1536527"/>
              </a:tblGrid>
              <a:tr h="228025">
                <a:tc>
                  <a:txBody>
                    <a:bodyPr/>
                    <a:lstStyle/>
                    <a:p>
                      <a:pPr indent="127000" algn="ctr">
                        <a:spcAft>
                          <a:spcPts val="0"/>
                        </a:spcAft>
                      </a:pPr>
                      <a:r>
                        <a:rPr lang="en-US" sz="1400" b="1" kern="1000" dirty="0" err="1">
                          <a:solidFill>
                            <a:srgbClr val="000000"/>
                          </a:solidFill>
                          <a:latin typeface="Times New Roman" panose="02020603050405020304"/>
                          <a:ea typeface="方正书宋简体"/>
                          <a:cs typeface="Times New Roman" panose="02020603050405020304"/>
                        </a:rPr>
                        <a:t>Sno</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00"/>
                          </a:solidFill>
                          <a:latin typeface="Times New Roman" panose="02020603050405020304"/>
                          <a:ea typeface="方正书宋简体"/>
                          <a:cs typeface="Times New Roman" panose="02020603050405020304"/>
                        </a:rPr>
                        <a:t>Cno</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panose="02020603050405020304"/>
                          <a:ea typeface="方正书宋简体"/>
                          <a:cs typeface="Times New Roman" panose="02020603050405020304"/>
                        </a:rPr>
                        <a:t>Grade</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5">
                <a:tc>
                  <a:txBody>
                    <a:bodyPr/>
                    <a:lstStyle/>
                    <a:p>
                      <a:pPr indent="127000" algn="ctr">
                        <a:spcAft>
                          <a:spcPts val="0"/>
                        </a:spcAft>
                      </a:pPr>
                      <a:r>
                        <a:rPr lang="en-US" sz="1400" b="1" kern="1000" dirty="0">
                          <a:solidFill>
                            <a:srgbClr val="C00000"/>
                          </a:solidFill>
                          <a:latin typeface="Times New Roman" panose="02020603050405020304"/>
                          <a:ea typeface="方正书宋简体"/>
                          <a:cs typeface="Times New Roman" panose="02020603050405020304"/>
                        </a:rPr>
                        <a:t>0811101</a:t>
                      </a:r>
                      <a:endParaRPr lang="zh-CN" sz="16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C00000"/>
                          </a:solidFill>
                          <a:latin typeface="Times New Roman" panose="02020603050405020304"/>
                          <a:ea typeface="方正书宋简体"/>
                          <a:cs typeface="Times New Roman" panose="02020603050405020304"/>
                        </a:rPr>
                        <a:t>C001  </a:t>
                      </a:r>
                      <a:endParaRPr lang="zh-CN" sz="16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C00000"/>
                          </a:solidFill>
                          <a:latin typeface="Times New Roman" panose="02020603050405020304"/>
                          <a:ea typeface="方正书宋简体"/>
                          <a:cs typeface="Times New Roman" panose="02020603050405020304"/>
                        </a:rPr>
                        <a:t>96</a:t>
                      </a:r>
                      <a:endParaRPr lang="zh-CN" sz="16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5">
                <a:tc>
                  <a:txBody>
                    <a:bodyPr/>
                    <a:lstStyle/>
                    <a:p>
                      <a:pPr indent="127000" algn="ctr">
                        <a:spcAft>
                          <a:spcPts val="0"/>
                        </a:spcAft>
                      </a:pPr>
                      <a:r>
                        <a:rPr lang="en-US" sz="1400" b="1" kern="1000" dirty="0">
                          <a:solidFill>
                            <a:srgbClr val="000000"/>
                          </a:solidFill>
                          <a:latin typeface="Times New Roman" panose="02020603050405020304"/>
                          <a:ea typeface="方正书宋简体"/>
                          <a:cs typeface="Times New Roman" panose="02020603050405020304"/>
                        </a:rPr>
                        <a:t>0811101</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panose="02020603050405020304"/>
                          <a:ea typeface="方正书宋简体"/>
                          <a:cs typeface="Times New Roman" panose="02020603050405020304"/>
                        </a:rPr>
                        <a:t>C005  </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panose="02020603050405020304"/>
                          <a:ea typeface="方正书宋简体"/>
                          <a:cs typeface="Times New Roman" panose="02020603050405020304"/>
                        </a:rPr>
                        <a:t>62</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5">
                <a:tc>
                  <a:txBody>
                    <a:bodyPr/>
                    <a:lstStyle/>
                    <a:p>
                      <a:pPr indent="127000" algn="ctr">
                        <a:spcAft>
                          <a:spcPts val="0"/>
                        </a:spcAft>
                      </a:pPr>
                      <a:r>
                        <a:rPr lang="en-US" sz="1400" b="1" kern="1000" dirty="0">
                          <a:solidFill>
                            <a:srgbClr val="C00000"/>
                          </a:solidFill>
                          <a:latin typeface="Times New Roman" panose="02020603050405020304"/>
                          <a:ea typeface="方正书宋简体"/>
                          <a:cs typeface="Times New Roman" panose="02020603050405020304"/>
                        </a:rPr>
                        <a:t>0811102</a:t>
                      </a:r>
                      <a:endParaRPr lang="zh-CN" sz="16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C00000"/>
                          </a:solidFill>
                          <a:latin typeface="Times New Roman" panose="02020603050405020304"/>
                          <a:ea typeface="方正书宋简体"/>
                          <a:cs typeface="Times New Roman" panose="02020603050405020304"/>
                        </a:rPr>
                        <a:t>C001  </a:t>
                      </a:r>
                      <a:endParaRPr lang="zh-CN" sz="16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C00000"/>
                          </a:solidFill>
                          <a:latin typeface="Times New Roman" panose="02020603050405020304"/>
                          <a:ea typeface="方正书宋简体"/>
                          <a:cs typeface="Times New Roman" panose="02020603050405020304"/>
                        </a:rPr>
                        <a:t>92</a:t>
                      </a:r>
                      <a:endParaRPr lang="zh-CN" sz="16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5">
                <a:tc>
                  <a:txBody>
                    <a:bodyPr/>
                    <a:lstStyle/>
                    <a:p>
                      <a:pPr indent="127000" algn="ctr">
                        <a:spcAft>
                          <a:spcPts val="0"/>
                        </a:spcAft>
                      </a:pPr>
                      <a:r>
                        <a:rPr lang="en-US" sz="1400" b="1" kern="1000">
                          <a:solidFill>
                            <a:srgbClr val="000000"/>
                          </a:solidFill>
                          <a:latin typeface="Times New Roman" panose="02020603050405020304"/>
                          <a:ea typeface="方正书宋简体"/>
                          <a:cs typeface="Times New Roman" panose="02020603050405020304"/>
                        </a:rPr>
                        <a:t>0811102</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panose="02020603050405020304"/>
                          <a:ea typeface="方正书宋简体"/>
                          <a:cs typeface="Times New Roman" panose="02020603050405020304"/>
                        </a:rPr>
                        <a:t>C002  </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Times New Roman" panose="02020603050405020304"/>
                          <a:ea typeface="方正书宋简体"/>
                          <a:cs typeface="Times New Roman" panose="02020603050405020304"/>
                        </a:rPr>
                        <a:t>90</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5">
                <a:tc>
                  <a:txBody>
                    <a:bodyPr/>
                    <a:lstStyle/>
                    <a:p>
                      <a:pPr indent="127000" algn="ctr">
                        <a:spcAft>
                          <a:spcPts val="0"/>
                        </a:spcAft>
                      </a:pPr>
                      <a:r>
                        <a:rPr lang="en-US" sz="1400" b="1" kern="1000" dirty="0">
                          <a:solidFill>
                            <a:srgbClr val="C00000"/>
                          </a:solidFill>
                          <a:latin typeface="Times New Roman" panose="02020603050405020304"/>
                          <a:ea typeface="方正书宋简体"/>
                          <a:cs typeface="Times New Roman" panose="02020603050405020304"/>
                        </a:rPr>
                        <a:t>0821102</a:t>
                      </a:r>
                      <a:endParaRPr lang="zh-CN" sz="16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C00000"/>
                          </a:solidFill>
                          <a:latin typeface="Times New Roman" panose="02020603050405020304"/>
                          <a:ea typeface="方正书宋简体"/>
                          <a:cs typeface="Times New Roman" panose="02020603050405020304"/>
                        </a:rPr>
                        <a:t>C001  </a:t>
                      </a:r>
                      <a:endParaRPr lang="zh-CN" sz="16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C00000"/>
                          </a:solidFill>
                          <a:latin typeface="Times New Roman" panose="02020603050405020304"/>
                          <a:ea typeface="方正书宋简体"/>
                          <a:cs typeface="Times New Roman" panose="02020603050405020304"/>
                        </a:rPr>
                        <a:t>76</a:t>
                      </a:r>
                      <a:endParaRPr lang="zh-CN" sz="16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5">
                <a:tc>
                  <a:txBody>
                    <a:bodyPr/>
                    <a:lstStyle/>
                    <a:p>
                      <a:pPr indent="127000" algn="ctr">
                        <a:spcAft>
                          <a:spcPts val="0"/>
                        </a:spcAft>
                      </a:pPr>
                      <a:r>
                        <a:rPr lang="en-US" sz="1400" b="1" kern="1000">
                          <a:solidFill>
                            <a:srgbClr val="000000"/>
                          </a:solidFill>
                          <a:latin typeface="Times New Roman" panose="02020603050405020304"/>
                          <a:ea typeface="方正书宋简体"/>
                          <a:cs typeface="Times New Roman" panose="02020603050405020304"/>
                        </a:rPr>
                        <a:t>0821102</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panose="02020603050405020304"/>
                          <a:ea typeface="方正书宋简体"/>
                          <a:cs typeface="Times New Roman" panose="02020603050405020304"/>
                        </a:rPr>
                        <a:t>C004  </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panose="02020603050405020304"/>
                          <a:ea typeface="方正书宋简体"/>
                          <a:cs typeface="Times New Roman" panose="02020603050405020304"/>
                        </a:rPr>
                        <a:t>85</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5">
                <a:tc>
                  <a:txBody>
                    <a:bodyPr/>
                    <a:lstStyle/>
                    <a:p>
                      <a:pPr indent="127000" algn="ctr">
                        <a:spcAft>
                          <a:spcPts val="0"/>
                        </a:spcAft>
                      </a:pPr>
                      <a:r>
                        <a:rPr lang="en-US" sz="1400" b="1" kern="1000" dirty="0">
                          <a:solidFill>
                            <a:srgbClr val="000000"/>
                          </a:solidFill>
                          <a:latin typeface="Times New Roman" panose="02020603050405020304"/>
                          <a:ea typeface="方正书宋简体"/>
                          <a:cs typeface="Times New Roman" panose="02020603050405020304"/>
                        </a:rPr>
                        <a:t>0821102</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panose="02020603050405020304"/>
                          <a:ea typeface="方正书宋简体"/>
                          <a:cs typeface="Times New Roman" panose="02020603050405020304"/>
                        </a:rPr>
                        <a:t>C007  </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panose="02020603050405020304"/>
                          <a:ea typeface="方正书宋简体"/>
                          <a:cs typeface="Times New Roman" panose="02020603050405020304"/>
                        </a:rPr>
                        <a:t>NULL</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5">
                <a:tc>
                  <a:txBody>
                    <a:bodyPr/>
                    <a:lstStyle/>
                    <a:p>
                      <a:pPr indent="127000" algn="ctr">
                        <a:spcAft>
                          <a:spcPts val="0"/>
                        </a:spcAft>
                      </a:pPr>
                      <a:r>
                        <a:rPr lang="en-US" sz="1400" b="1" kern="1000" dirty="0">
                          <a:solidFill>
                            <a:srgbClr val="C00000"/>
                          </a:solidFill>
                          <a:latin typeface="Times New Roman" panose="02020603050405020304"/>
                          <a:ea typeface="方正书宋简体"/>
                          <a:cs typeface="Times New Roman" panose="02020603050405020304"/>
                        </a:rPr>
                        <a:t>0821103</a:t>
                      </a:r>
                      <a:endParaRPr lang="zh-CN" sz="16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C00000"/>
                          </a:solidFill>
                          <a:latin typeface="Times New Roman" panose="02020603050405020304"/>
                          <a:ea typeface="方正书宋简体"/>
                          <a:cs typeface="Times New Roman" panose="02020603050405020304"/>
                        </a:rPr>
                        <a:t>C001  </a:t>
                      </a:r>
                      <a:endParaRPr lang="zh-CN" sz="16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C00000"/>
                          </a:solidFill>
                          <a:latin typeface="Times New Roman" panose="02020603050405020304"/>
                          <a:ea typeface="方正书宋简体"/>
                          <a:cs typeface="Times New Roman" panose="02020603050405020304"/>
                        </a:rPr>
                        <a:t>50</a:t>
                      </a:r>
                      <a:endParaRPr lang="zh-CN" sz="16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5">
                <a:tc>
                  <a:txBody>
                    <a:bodyPr/>
                    <a:lstStyle/>
                    <a:p>
                      <a:pPr indent="127000" algn="ctr">
                        <a:spcAft>
                          <a:spcPts val="0"/>
                        </a:spcAft>
                      </a:pPr>
                      <a:r>
                        <a:rPr lang="en-US" sz="1400" b="1" kern="1000">
                          <a:solidFill>
                            <a:srgbClr val="000000"/>
                          </a:solidFill>
                          <a:latin typeface="Times New Roman" panose="02020603050405020304"/>
                          <a:ea typeface="方正书宋简体"/>
                          <a:cs typeface="Times New Roman" panose="02020603050405020304"/>
                        </a:rPr>
                        <a:t>0821103</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panose="02020603050405020304"/>
                          <a:ea typeface="方正书宋简体"/>
                          <a:cs typeface="Times New Roman" panose="02020603050405020304"/>
                        </a:rPr>
                        <a:t>C004  </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panose="02020603050405020304"/>
                          <a:ea typeface="方正书宋简体"/>
                          <a:cs typeface="Times New Roman" panose="02020603050405020304"/>
                        </a:rPr>
                        <a:t>80</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5">
                <a:tc>
                  <a:txBody>
                    <a:bodyPr/>
                    <a:lstStyle/>
                    <a:p>
                      <a:pPr indent="127000" algn="ctr">
                        <a:spcAft>
                          <a:spcPts val="0"/>
                        </a:spcAft>
                      </a:pPr>
                      <a:r>
                        <a:rPr lang="en-US" sz="1400" b="1" kern="1000">
                          <a:solidFill>
                            <a:srgbClr val="000000"/>
                          </a:solidFill>
                          <a:latin typeface="Times New Roman" panose="02020603050405020304"/>
                          <a:ea typeface="方正书宋简体"/>
                          <a:cs typeface="Times New Roman" panose="02020603050405020304"/>
                        </a:rPr>
                        <a:t>0831101</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panose="02020603050405020304"/>
                          <a:ea typeface="方正书宋简体"/>
                          <a:cs typeface="Times New Roman" panose="02020603050405020304"/>
                        </a:rPr>
                        <a:t>C001  </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panose="02020603050405020304"/>
                          <a:ea typeface="方正书宋简体"/>
                          <a:cs typeface="Times New Roman" panose="02020603050405020304"/>
                        </a:rPr>
                        <a:t>50</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5">
                <a:tc>
                  <a:txBody>
                    <a:bodyPr/>
                    <a:lstStyle/>
                    <a:p>
                      <a:pPr indent="127000" algn="ctr">
                        <a:spcAft>
                          <a:spcPts val="0"/>
                        </a:spcAft>
                      </a:pPr>
                      <a:r>
                        <a:rPr lang="en-US" sz="1400" b="1" kern="1000">
                          <a:solidFill>
                            <a:srgbClr val="000000"/>
                          </a:solidFill>
                          <a:latin typeface="Times New Roman" panose="02020603050405020304"/>
                          <a:ea typeface="方正书宋简体"/>
                          <a:cs typeface="Times New Roman" panose="02020603050405020304"/>
                        </a:rPr>
                        <a:t>0831101</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Times New Roman" panose="02020603050405020304"/>
                          <a:ea typeface="方正书宋简体"/>
                          <a:cs typeface="Times New Roman" panose="02020603050405020304"/>
                        </a:rPr>
                        <a:t>C004  </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Times New Roman" panose="02020603050405020304"/>
                          <a:ea typeface="方正书宋简体"/>
                          <a:cs typeface="Times New Roman" panose="02020603050405020304"/>
                        </a:rPr>
                        <a:t>80</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右箭头 6"/>
          <p:cNvSpPr/>
          <p:nvPr/>
        </p:nvSpPr>
        <p:spPr>
          <a:xfrm rot="20329976">
            <a:off x="5472113" y="3703638"/>
            <a:ext cx="936625" cy="387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6228184" y="3307631"/>
            <a:ext cx="1296143" cy="76944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Verdana" panose="020B0604030504040204" pitchFamily="34" charset="0"/>
                <a:ea typeface="宋体" panose="02010600030101010101" pitchFamily="2" charset="-122"/>
                <a:cs typeface="+mn-cs"/>
              </a:rPr>
              <a:t>96</a:t>
            </a:r>
            <a:endParaRPr kumimoji="0" lang="zh-CN" altLang="en-US" sz="4400" b="1" i="0" u="none" strike="noStrike" kern="1200" cap="none" spc="0" normalizeH="0" baseline="0" noProof="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Verdana" panose="020B0604030504040204" pitchFamily="34" charset="0"/>
              <a:ea typeface="宋体" panose="02010600030101010101" pitchFamily="2" charset="-122"/>
              <a:cs typeface="+mn-cs"/>
            </a:endParaRPr>
          </a:p>
        </p:txBody>
      </p:sp>
      <p:sp>
        <p:nvSpPr>
          <p:cNvPr id="9" name="矩形 8"/>
          <p:cNvSpPr/>
          <p:nvPr/>
        </p:nvSpPr>
        <p:spPr>
          <a:xfrm>
            <a:off x="6228184" y="4531767"/>
            <a:ext cx="1152128" cy="76944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Verdana" panose="020B0604030504040204" pitchFamily="34" charset="0"/>
                <a:ea typeface="宋体" panose="02010600030101010101" pitchFamily="2" charset="-122"/>
                <a:cs typeface="+mn-cs"/>
              </a:rPr>
              <a:t>50</a:t>
            </a:r>
            <a:endParaRPr kumimoji="0" lang="zh-CN" altLang="en-US" sz="4400" b="1" i="0" u="none" strike="noStrike" kern="1200" cap="none" spc="0" normalizeH="0" baseline="0" noProof="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Verdana" panose="020B0604030504040204" pitchFamily="34" charset="0"/>
              <a:ea typeface="宋体" panose="02010600030101010101" pitchFamily="2" charset="-122"/>
              <a:cs typeface="+mn-cs"/>
            </a:endParaRPr>
          </a:p>
        </p:txBody>
      </p:sp>
      <p:sp>
        <p:nvSpPr>
          <p:cNvPr id="10" name="右箭头 9"/>
          <p:cNvSpPr/>
          <p:nvPr/>
        </p:nvSpPr>
        <p:spPr>
          <a:xfrm rot="1699684">
            <a:off x="5473700" y="4498975"/>
            <a:ext cx="936625" cy="387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strVal val="#ppt_w*0.70"/>
                                          </p:val>
                                        </p:tav>
                                        <p:tav tm="100000">
                                          <p:val>
                                            <p:strVal val="#ppt_w"/>
                                          </p:val>
                                        </p:tav>
                                      </p:tavLst>
                                    </p:anim>
                                    <p:anim calcmode="lin" valueType="num">
                                      <p:cBhvr>
                                        <p:cTn id="12" dur="1000" fill="hold"/>
                                        <p:tgtEl>
                                          <p:spTgt spid="7"/>
                                        </p:tgtEl>
                                        <p:attrNameLst>
                                          <p:attrName>ppt_h</p:attrName>
                                        </p:attrNameLst>
                                      </p:cBhvr>
                                      <p:tavLst>
                                        <p:tav tm="0">
                                          <p:val>
                                            <p:strVal val="#ppt_h"/>
                                          </p:val>
                                        </p:tav>
                                        <p:tav tm="100000">
                                          <p:val>
                                            <p:strVal val="#ppt_h"/>
                                          </p:val>
                                        </p:tav>
                                      </p:tavLst>
                                    </p:anim>
                                    <p:animEffect transition="in" filter="fade">
                                      <p:cBhvr>
                                        <p:cTn id="13" dur="1000"/>
                                        <p:tgtEl>
                                          <p:spTgt spid="7"/>
                                        </p:tgtEl>
                                      </p:cBhvr>
                                    </p:animEffect>
                                  </p:childTnLst>
                                </p:cTn>
                              </p:par>
                            </p:childTnLst>
                          </p:cTn>
                        </p:par>
                        <p:par>
                          <p:cTn id="14" fill="hold">
                            <p:stCondLst>
                              <p:cond delay="1500"/>
                            </p:stCondLst>
                            <p:childTnLst>
                              <p:par>
                                <p:cTn id="15" presetID="3" presetClass="entr" presetSubtype="1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par>
                          <p:cTn id="18" fill="hold">
                            <p:stCondLst>
                              <p:cond delay="2000"/>
                            </p:stCondLst>
                            <p:childTnLst>
                              <p:par>
                                <p:cTn id="19" presetID="3"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par>
                          <p:cTn id="22" fill="hold">
                            <p:stCondLst>
                              <p:cond delay="2500"/>
                            </p:stCondLst>
                            <p:childTnLst>
                              <p:par>
                                <p:cTn id="23" presetID="55"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1000" fill="hold"/>
                                        <p:tgtEl>
                                          <p:spTgt spid="10"/>
                                        </p:tgtEl>
                                        <p:attrNameLst>
                                          <p:attrName>ppt_w</p:attrName>
                                        </p:attrNameLst>
                                      </p:cBhvr>
                                      <p:tavLst>
                                        <p:tav tm="0">
                                          <p:val>
                                            <p:strVal val="#ppt_w*0.70"/>
                                          </p:val>
                                        </p:tav>
                                        <p:tav tm="100000">
                                          <p:val>
                                            <p:strVal val="#ppt_w"/>
                                          </p:val>
                                        </p:tav>
                                      </p:tavLst>
                                    </p:anim>
                                    <p:anim calcmode="lin" valueType="num">
                                      <p:cBhvr>
                                        <p:cTn id="26" dur="1000" fill="hold"/>
                                        <p:tgtEl>
                                          <p:spTgt spid="10"/>
                                        </p:tgtEl>
                                        <p:attrNameLst>
                                          <p:attrName>ppt_h</p:attrName>
                                        </p:attrNameLst>
                                      </p:cBhvr>
                                      <p:tavLst>
                                        <p:tav tm="0">
                                          <p:val>
                                            <p:strVal val="#ppt_h"/>
                                          </p:val>
                                        </p:tav>
                                        <p:tav tm="100000">
                                          <p:val>
                                            <p:strVal val="#ppt_h"/>
                                          </p:val>
                                        </p:tav>
                                      </p:tavLst>
                                    </p:anim>
                                    <p:animEffect transition="in" filter="fade">
                                      <p:cBhvr>
                                        <p:cTn id="2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1"/>
          <p:cNvSpPr>
            <a:spLocks noGrp="1"/>
          </p:cNvSpPr>
          <p:nvPr>
            <p:ph type="title"/>
          </p:nvPr>
        </p:nvSpPr>
        <p:spPr>
          <a:ln/>
        </p:spPr>
        <p:txBody>
          <a:bodyPr vert="horz" wrap="square" lIns="91440" tIns="45720" rIns="91440" bIns="45720" anchor="b"/>
          <a:p>
            <a:pPr>
              <a:buNone/>
            </a:pPr>
            <a:r>
              <a:rPr lang="en-US" altLang="zh-CN" dirty="0">
                <a:solidFill>
                  <a:srgbClr val="0000FF"/>
                </a:solidFill>
                <a:latin typeface="楷体_GB2312"/>
                <a:ea typeface="楷体_GB2312"/>
                <a:cs typeface="+mj-cs"/>
              </a:rPr>
              <a:t>5</a:t>
            </a:r>
            <a:r>
              <a:rPr lang="zh-CN" altLang="zh-CN" dirty="0">
                <a:solidFill>
                  <a:srgbClr val="0000FF"/>
                </a:solidFill>
                <a:latin typeface="楷体_GB2312"/>
                <a:ea typeface="楷体_GB2312"/>
                <a:cs typeface="+mj-cs"/>
              </a:rPr>
              <a:t>．对数据进行分组统计</a:t>
            </a:r>
            <a:endParaRPr lang="zh-CN" altLang="en-US" dirty="0">
              <a:solidFill>
                <a:srgbClr val="0000FF"/>
              </a:solidFill>
              <a:latin typeface="楷体_GB2312"/>
              <a:ea typeface="楷体_GB2312"/>
              <a:cs typeface="+mj-cs"/>
            </a:endParaRPr>
          </a:p>
        </p:txBody>
      </p:sp>
      <p:sp>
        <p:nvSpPr>
          <p:cNvPr id="68611" name="内容占位符 2"/>
          <p:cNvSpPr>
            <a:spLocks noGrp="1"/>
          </p:cNvSpPr>
          <p:nvPr>
            <p:ph idx="1"/>
          </p:nvPr>
        </p:nvSpPr>
        <p:spPr>
          <a:xfrm>
            <a:off x="539750" y="1341438"/>
            <a:ext cx="8001000" cy="4751387"/>
          </a:xfrm>
          <a:ln/>
        </p:spPr>
        <p:txBody>
          <a:bodyPr vert="horz" wrap="square" lIns="91440" tIns="45720" rIns="91440" bIns="45720" anchor="t"/>
          <a:p>
            <a:pPr algn="just" eaLnBrk="1" hangingPunct="1"/>
            <a:r>
              <a:rPr lang="zh-CN" altLang="en-US" dirty="0">
                <a:latin typeface="仿宋_GB2312"/>
                <a:ea typeface="仿宋_GB2312"/>
                <a:cs typeface="+mn-cs"/>
              </a:rPr>
              <a:t>作用：可以控制计算的级别：对全表还是对一组。</a:t>
            </a:r>
            <a:endParaRPr lang="zh-CN" altLang="en-US" dirty="0">
              <a:latin typeface="仿宋_GB2312"/>
              <a:ea typeface="仿宋_GB2312"/>
              <a:cs typeface="+mn-cs"/>
            </a:endParaRPr>
          </a:p>
          <a:p>
            <a:pPr algn="just" eaLnBrk="1" hangingPunct="1"/>
            <a:r>
              <a:rPr lang="zh-CN" altLang="en-US" dirty="0">
                <a:latin typeface="仿宋_GB2312"/>
                <a:ea typeface="仿宋_GB2312"/>
                <a:cs typeface="+mn-cs"/>
              </a:rPr>
              <a:t>目的：细化计算函数的作用对象。</a:t>
            </a:r>
            <a:endParaRPr lang="zh-CN" altLang="en-US" dirty="0">
              <a:latin typeface="仿宋_GB2312"/>
              <a:ea typeface="仿宋_GB2312"/>
              <a:cs typeface="+mn-cs"/>
            </a:endParaRPr>
          </a:p>
          <a:p>
            <a:pPr algn="just" eaLnBrk="1" hangingPunct="1"/>
            <a:r>
              <a:rPr lang="zh-CN" altLang="en-US" dirty="0">
                <a:latin typeface="仿宋_GB2312"/>
                <a:ea typeface="仿宋_GB2312"/>
                <a:cs typeface="+mn-cs"/>
              </a:rPr>
              <a:t>分组语句的一般形式：</a:t>
            </a:r>
            <a:endParaRPr lang="zh-CN" altLang="en-US" dirty="0">
              <a:latin typeface="仿宋_GB2312"/>
              <a:ea typeface="仿宋_GB2312"/>
              <a:cs typeface="+mn-cs"/>
            </a:endParaRPr>
          </a:p>
          <a:p>
            <a:pPr lvl="1" eaLnBrk="1" hangingPunct="1">
              <a:buFontTx/>
              <a:buNone/>
            </a:pPr>
            <a:r>
              <a:rPr lang="en-US" altLang="zh-CN" dirty="0">
                <a:solidFill>
                  <a:srgbClr val="FF0000"/>
                </a:solidFill>
                <a:latin typeface="仿宋_GB2312"/>
                <a:ea typeface="仿宋_GB2312"/>
              </a:rPr>
              <a:t>GROUP BY &lt;</a:t>
            </a:r>
            <a:r>
              <a:rPr lang="zh-CN" altLang="en-US" dirty="0">
                <a:solidFill>
                  <a:srgbClr val="FF0000"/>
                </a:solidFill>
                <a:latin typeface="仿宋_GB2312"/>
                <a:ea typeface="仿宋_GB2312"/>
              </a:rPr>
              <a:t>分组依据列</a:t>
            </a:r>
            <a:r>
              <a:rPr lang="en-US" altLang="zh-CN" dirty="0">
                <a:solidFill>
                  <a:srgbClr val="FF0000"/>
                </a:solidFill>
                <a:latin typeface="仿宋_GB2312"/>
                <a:ea typeface="仿宋_GB2312"/>
              </a:rPr>
              <a:t>&gt; [</a:t>
            </a:r>
            <a:r>
              <a:rPr lang="zh-CN" altLang="en-US" dirty="0">
                <a:solidFill>
                  <a:srgbClr val="FF0000"/>
                </a:solidFill>
                <a:latin typeface="仿宋_GB2312"/>
                <a:ea typeface="仿宋_GB2312"/>
              </a:rPr>
              <a:t>，</a:t>
            </a:r>
            <a:r>
              <a:rPr lang="en-US" altLang="zh-CN" dirty="0">
                <a:solidFill>
                  <a:srgbClr val="FF0000"/>
                </a:solidFill>
                <a:latin typeface="仿宋_GB2312"/>
                <a:ea typeface="仿宋_GB2312"/>
              </a:rPr>
              <a:t>… n ]</a:t>
            </a:r>
            <a:endParaRPr lang="en-US" altLang="zh-CN" dirty="0">
              <a:solidFill>
                <a:srgbClr val="FF0000"/>
              </a:solidFill>
              <a:latin typeface="仿宋_GB2312"/>
              <a:ea typeface="仿宋_GB2312"/>
            </a:endParaRPr>
          </a:p>
          <a:p>
            <a:pPr lvl="1" eaLnBrk="1" hangingPunct="1">
              <a:buFontTx/>
              <a:buNone/>
            </a:pPr>
            <a:r>
              <a:rPr lang="en-US" altLang="zh-CN" dirty="0">
                <a:solidFill>
                  <a:srgbClr val="FF0000"/>
                </a:solidFill>
                <a:latin typeface="仿宋_GB2312"/>
                <a:ea typeface="仿宋_GB2312"/>
              </a:rPr>
              <a:t>[HAVING &lt;</a:t>
            </a:r>
            <a:r>
              <a:rPr lang="zh-CN" altLang="en-US" dirty="0">
                <a:solidFill>
                  <a:srgbClr val="FF0000"/>
                </a:solidFill>
                <a:latin typeface="仿宋_GB2312"/>
                <a:ea typeface="仿宋_GB2312"/>
              </a:rPr>
              <a:t>组提取条件</a:t>
            </a:r>
            <a:r>
              <a:rPr lang="en-US" altLang="zh-CN" dirty="0">
                <a:solidFill>
                  <a:srgbClr val="FF0000"/>
                </a:solidFill>
                <a:latin typeface="仿宋_GB2312"/>
                <a:ea typeface="仿宋_GB2312"/>
              </a:rPr>
              <a:t>&gt;]</a:t>
            </a:r>
            <a:endParaRPr lang="en-US" altLang="zh-CN" dirty="0">
              <a:solidFill>
                <a:srgbClr val="FF0000"/>
              </a:solidFill>
              <a:latin typeface="仿宋_GB2312"/>
              <a:ea typeface="仿宋_GB2312"/>
            </a:endParaRPr>
          </a:p>
        </p:txBody>
      </p:sp>
      <p:sp>
        <p:nvSpPr>
          <p:cNvPr id="6861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861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1"/>
          <p:cNvSpPr>
            <a:spLocks noGrp="1"/>
          </p:cNvSpPr>
          <p:nvPr>
            <p:ph type="title"/>
          </p:nvPr>
        </p:nvSpPr>
        <p:spPr>
          <a:ln/>
        </p:spPr>
        <p:txBody>
          <a:bodyPr vert="horz" wrap="square" lIns="91440" tIns="45720" rIns="91440" bIns="45720" anchor="b"/>
          <a:p>
            <a:pPr>
              <a:buNone/>
            </a:pPr>
            <a:r>
              <a:rPr lang="zh-CN" altLang="zh-CN" dirty="0">
                <a:solidFill>
                  <a:srgbClr val="0000FF"/>
                </a:solidFill>
                <a:latin typeface="楷体_GB2312"/>
                <a:ea typeface="楷体_GB2312"/>
                <a:cs typeface="+mj-cs"/>
              </a:rPr>
              <a:t>使用</a:t>
            </a:r>
            <a:r>
              <a:rPr lang="en-US" altLang="zh-CN" dirty="0">
                <a:solidFill>
                  <a:srgbClr val="0000FF"/>
                </a:solidFill>
                <a:latin typeface="楷体_GB2312"/>
                <a:ea typeface="楷体_GB2312"/>
                <a:cs typeface="+mj-cs"/>
              </a:rPr>
              <a:t>GROUP BY</a:t>
            </a:r>
            <a:r>
              <a:rPr lang="zh-CN" altLang="zh-CN" dirty="0">
                <a:solidFill>
                  <a:srgbClr val="0000FF"/>
                </a:solidFill>
                <a:latin typeface="楷体_GB2312"/>
                <a:ea typeface="楷体_GB2312"/>
                <a:cs typeface="+mj-cs"/>
              </a:rPr>
              <a:t>子句</a:t>
            </a:r>
            <a:endParaRPr lang="zh-CN" altLang="en-US" dirty="0">
              <a:solidFill>
                <a:srgbClr val="0000FF"/>
              </a:solidFill>
              <a:latin typeface="楷体_GB2312"/>
              <a:ea typeface="楷体_GB2312"/>
              <a:cs typeface="+mj-cs"/>
            </a:endParaRPr>
          </a:p>
        </p:txBody>
      </p:sp>
      <p:sp>
        <p:nvSpPr>
          <p:cNvPr id="69635"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32.</a:t>
            </a:r>
            <a:r>
              <a:rPr lang="zh-CN" altLang="zh-CN" dirty="0">
                <a:latin typeface="仿宋_GB2312"/>
                <a:ea typeface="仿宋_GB2312"/>
                <a:cs typeface="+mn-cs"/>
              </a:rPr>
              <a:t>统计每门课程的选课人数，列出课程号和选课人数。</a:t>
            </a:r>
            <a:endParaRPr lang="zh-CN" altLang="zh-CN" dirty="0">
              <a:latin typeface="仿宋_GB2312"/>
              <a:ea typeface="仿宋_GB2312"/>
              <a:cs typeface="+mn-cs"/>
            </a:endParaRPr>
          </a:p>
          <a:p>
            <a:pPr>
              <a:buNone/>
            </a:pPr>
            <a:r>
              <a:rPr lang="en-US" altLang="zh-CN" dirty="0">
                <a:solidFill>
                  <a:srgbClr val="005800"/>
                </a:solidFill>
                <a:latin typeface="仿宋_GB2312"/>
                <a:ea typeface="仿宋_GB2312"/>
                <a:cs typeface="+mn-cs"/>
              </a:rPr>
              <a:t>  SELECT Cno, COUNT(Sno) FROM SC </a:t>
            </a:r>
            <a:endParaRPr lang="en-US" altLang="zh-CN" dirty="0">
              <a:solidFill>
                <a:srgbClr val="005800"/>
              </a:solidFill>
              <a:latin typeface="仿宋_GB2312"/>
              <a:ea typeface="仿宋_GB2312"/>
              <a:cs typeface="+mn-cs"/>
            </a:endParaRPr>
          </a:p>
          <a:p>
            <a:pPr>
              <a:buNone/>
            </a:pPr>
            <a:r>
              <a:rPr lang="en-US" altLang="zh-CN" dirty="0">
                <a:solidFill>
                  <a:srgbClr val="005800"/>
                </a:solidFill>
                <a:latin typeface="仿宋_GB2312"/>
                <a:ea typeface="仿宋_GB2312"/>
                <a:cs typeface="+mn-cs"/>
              </a:rPr>
              <a:t>    </a:t>
            </a:r>
            <a:r>
              <a:rPr lang="en-US" altLang="zh-CN" dirty="0">
                <a:solidFill>
                  <a:srgbClr val="C00000"/>
                </a:solidFill>
                <a:latin typeface="仿宋_GB2312"/>
                <a:ea typeface="仿宋_GB2312"/>
                <a:cs typeface="+mn-cs"/>
              </a:rPr>
              <a:t>GROUP BY Cno</a:t>
            </a:r>
            <a:endParaRPr lang="en-US" altLang="zh-CN" dirty="0">
              <a:solidFill>
                <a:srgbClr val="C00000"/>
              </a:solidFill>
              <a:latin typeface="仿宋_GB2312"/>
              <a:ea typeface="仿宋_GB2312"/>
              <a:cs typeface="+mn-cs"/>
            </a:endParaRPr>
          </a:p>
          <a:p>
            <a:pPr>
              <a:buNone/>
            </a:pPr>
            <a:r>
              <a:rPr lang="zh-CN" altLang="en-US" sz="3200" dirty="0">
                <a:latin typeface="仿宋_GB2312"/>
                <a:ea typeface="仿宋_GB2312"/>
                <a:cs typeface="+mn-cs"/>
              </a:rPr>
              <a:t>  </a:t>
            </a:r>
            <a:r>
              <a:rPr lang="zh-CN" altLang="en-US" sz="3200" dirty="0">
                <a:solidFill>
                  <a:srgbClr val="002060"/>
                </a:solidFill>
                <a:latin typeface="仿宋_GB2312"/>
                <a:ea typeface="仿宋_GB2312"/>
                <a:cs typeface="+mn-cs"/>
              </a:rPr>
              <a:t>对查询结果按</a:t>
            </a:r>
            <a:r>
              <a:rPr lang="en-US" altLang="zh-CN" sz="3200" dirty="0">
                <a:solidFill>
                  <a:srgbClr val="002060"/>
                </a:solidFill>
                <a:latin typeface="仿宋_GB2312"/>
                <a:ea typeface="仿宋_GB2312"/>
                <a:cs typeface="+mn-cs"/>
              </a:rPr>
              <a:t>Cno</a:t>
            </a:r>
            <a:r>
              <a:rPr lang="zh-CN" altLang="en-US" sz="3200" dirty="0">
                <a:solidFill>
                  <a:srgbClr val="002060"/>
                </a:solidFill>
                <a:latin typeface="仿宋_GB2312"/>
                <a:ea typeface="仿宋_GB2312"/>
                <a:cs typeface="+mn-cs"/>
              </a:rPr>
              <a:t>的值分组，所有具有相同</a:t>
            </a:r>
            <a:r>
              <a:rPr lang="en-US" altLang="zh-CN" sz="3200" dirty="0">
                <a:solidFill>
                  <a:srgbClr val="002060"/>
                </a:solidFill>
                <a:latin typeface="仿宋_GB2312"/>
                <a:ea typeface="仿宋_GB2312"/>
                <a:cs typeface="+mn-cs"/>
              </a:rPr>
              <a:t>Cno</a:t>
            </a:r>
            <a:r>
              <a:rPr lang="zh-CN" altLang="en-US" sz="3200" dirty="0">
                <a:solidFill>
                  <a:srgbClr val="002060"/>
                </a:solidFill>
                <a:latin typeface="仿宋_GB2312"/>
                <a:ea typeface="仿宋_GB2312"/>
                <a:cs typeface="+mn-cs"/>
              </a:rPr>
              <a:t>值的元组为一组，然后再对每一组使用</a:t>
            </a:r>
            <a:r>
              <a:rPr lang="en-US" altLang="zh-CN" sz="3200" dirty="0">
                <a:solidFill>
                  <a:srgbClr val="002060"/>
                </a:solidFill>
                <a:latin typeface="仿宋_GB2312"/>
                <a:ea typeface="仿宋_GB2312"/>
                <a:cs typeface="+mn-cs"/>
              </a:rPr>
              <a:t>COUNT</a:t>
            </a:r>
            <a:r>
              <a:rPr lang="zh-CN" altLang="en-US" sz="3200" dirty="0">
                <a:solidFill>
                  <a:srgbClr val="002060"/>
                </a:solidFill>
                <a:latin typeface="仿宋_GB2312"/>
                <a:ea typeface="仿宋_GB2312"/>
                <a:cs typeface="+mn-cs"/>
              </a:rPr>
              <a:t>计算，求出每组的学生人数。</a:t>
            </a:r>
            <a:endParaRPr lang="zh-CN" altLang="en-US" sz="3200" dirty="0">
              <a:solidFill>
                <a:srgbClr val="002060"/>
              </a:solidFill>
              <a:latin typeface="仿宋_GB2312"/>
              <a:ea typeface="仿宋_GB2312"/>
              <a:cs typeface="+mn-cs"/>
            </a:endParaRPr>
          </a:p>
        </p:txBody>
      </p:sp>
      <p:sp>
        <p:nvSpPr>
          <p:cNvPr id="6963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963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537710" name="Group 110"/>
          <p:cNvGraphicFramePr>
            <a:graphicFrameLocks noGrp="1"/>
          </p:cNvGraphicFramePr>
          <p:nvPr/>
        </p:nvGraphicFramePr>
        <p:xfrm>
          <a:off x="250825" y="260350"/>
          <a:ext cx="4051300" cy="4140200"/>
        </p:xfrm>
        <a:graphic>
          <a:graphicData uri="http://schemas.openxmlformats.org/drawingml/2006/table">
            <a:tbl>
              <a:tblPr/>
              <a:tblGrid>
                <a:gridCol w="1620838"/>
                <a:gridCol w="1133475"/>
                <a:gridCol w="1296987"/>
              </a:tblGrid>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CC0000"/>
                          </a:solidFill>
                          <a:effectLst/>
                          <a:latin typeface="Arial" panose="020B0604020202020204" pitchFamily="34" charset="0"/>
                          <a:ea typeface="宋体" panose="02010600030101010101" pitchFamily="2" charset="-122"/>
                        </a:rPr>
                        <a:t>Sno</a:t>
                      </a:r>
                      <a:endParaRPr kumimoji="0" lang="en-US" altLang="zh-CN" sz="2600" b="0" i="0" u="none" strike="noStrike" cap="none" normalizeH="0" baseline="0" smtClean="0">
                        <a:ln>
                          <a:noFill/>
                        </a:ln>
                        <a:solidFill>
                          <a:srgbClr val="CC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CC0000"/>
                          </a:solidFill>
                          <a:effectLst/>
                          <a:latin typeface="Arial" panose="020B0604020202020204" pitchFamily="34" charset="0"/>
                          <a:ea typeface="宋体" panose="02010600030101010101" pitchFamily="2" charset="-122"/>
                        </a:rPr>
                        <a:t>Cno</a:t>
                      </a:r>
                      <a:endParaRPr kumimoji="0" lang="en-US" altLang="zh-CN" sz="2600" b="0" i="0" u="none" strike="noStrike" cap="none" normalizeH="0" baseline="0" smtClean="0">
                        <a:ln>
                          <a:noFill/>
                        </a:ln>
                        <a:solidFill>
                          <a:srgbClr val="CC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CC0000"/>
                          </a:solidFill>
                          <a:effectLst/>
                          <a:latin typeface="Arial" panose="020B0604020202020204" pitchFamily="34" charset="0"/>
                          <a:ea typeface="宋体" panose="02010600030101010101" pitchFamily="2" charset="-122"/>
                        </a:rPr>
                        <a:t>Grade</a:t>
                      </a:r>
                      <a:endParaRPr kumimoji="0" lang="en-US" altLang="zh-CN" sz="2600" b="0" i="0" u="none" strike="noStrike" cap="none" normalizeH="0" baseline="0" smtClean="0">
                        <a:ln>
                          <a:noFill/>
                        </a:ln>
                        <a:solidFill>
                          <a:srgbClr val="CC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981201</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80</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981201</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78</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981202</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90</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982103</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88</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982103</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85</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982103</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91</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982103</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74</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37643" name="Group 43"/>
          <p:cNvGraphicFramePr>
            <a:graphicFrameLocks noGrp="1"/>
          </p:cNvGraphicFramePr>
          <p:nvPr/>
        </p:nvGraphicFramePr>
        <p:xfrm>
          <a:off x="3492500" y="4508500"/>
          <a:ext cx="2667000" cy="2278063"/>
        </p:xfrm>
        <a:graphic>
          <a:graphicData uri="http://schemas.openxmlformats.org/drawingml/2006/table">
            <a:tbl>
              <a:tblPr/>
              <a:tblGrid>
                <a:gridCol w="914400"/>
                <a:gridCol w="1752600"/>
              </a:tblGrid>
              <a:tr h="455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smtClean="0">
                          <a:ln>
                            <a:noFill/>
                          </a:ln>
                          <a:solidFill>
                            <a:srgbClr val="CC0000"/>
                          </a:solidFill>
                          <a:effectLst/>
                          <a:latin typeface="Arial" panose="020B0604020202020204" pitchFamily="34" charset="0"/>
                          <a:ea typeface="宋体" panose="02010600030101010101" pitchFamily="2" charset="-122"/>
                        </a:rPr>
                        <a:t>Cno</a:t>
                      </a:r>
                      <a:endParaRPr kumimoji="0" lang="en-US" altLang="zh-CN" sz="2200" b="1" i="0" u="none" strike="noStrike" cap="none" normalizeH="0" baseline="0" smtClean="0">
                        <a:ln>
                          <a:noFill/>
                        </a:ln>
                        <a:solidFill>
                          <a:srgbClr val="CC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smtClean="0">
                          <a:ln>
                            <a:noFill/>
                          </a:ln>
                          <a:solidFill>
                            <a:srgbClr val="CC0000"/>
                          </a:solidFill>
                          <a:effectLst/>
                          <a:latin typeface="Arial" panose="020B0604020202020204" pitchFamily="34" charset="0"/>
                          <a:ea typeface="宋体" panose="02010600030101010101" pitchFamily="2" charset="-122"/>
                        </a:rPr>
                        <a:t>Count(Sno)</a:t>
                      </a:r>
                      <a:endParaRPr kumimoji="0" lang="en-US" altLang="zh-CN" sz="2200" b="1" i="0" u="none" strike="noStrike" cap="none" normalizeH="0" baseline="0" smtClean="0">
                        <a:ln>
                          <a:noFill/>
                        </a:ln>
                        <a:solidFill>
                          <a:srgbClr val="CC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37663" name="Group 63"/>
          <p:cNvGraphicFramePr>
            <a:graphicFrameLocks noGrp="1"/>
          </p:cNvGraphicFramePr>
          <p:nvPr/>
        </p:nvGraphicFramePr>
        <p:xfrm>
          <a:off x="5219700" y="260350"/>
          <a:ext cx="3657600" cy="4140200"/>
        </p:xfrm>
        <a:graphic>
          <a:graphicData uri="http://schemas.openxmlformats.org/drawingml/2006/table">
            <a:tbl>
              <a:tblPr/>
              <a:tblGrid>
                <a:gridCol w="1371600"/>
                <a:gridCol w="1066800"/>
                <a:gridCol w="1219200"/>
              </a:tblGrid>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CC0000"/>
                          </a:solidFill>
                          <a:effectLst/>
                          <a:latin typeface="Arial" panose="020B0604020202020204" pitchFamily="34" charset="0"/>
                          <a:ea typeface="宋体" panose="02010600030101010101" pitchFamily="2" charset="-122"/>
                        </a:rPr>
                        <a:t>Sno</a:t>
                      </a:r>
                      <a:endParaRPr kumimoji="0" lang="en-US" altLang="zh-CN" sz="2600" b="0" i="0" u="none" strike="noStrike" cap="none" normalizeH="0" baseline="0" smtClean="0">
                        <a:ln>
                          <a:noFill/>
                        </a:ln>
                        <a:solidFill>
                          <a:srgbClr val="CC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CC0000"/>
                          </a:solidFill>
                          <a:effectLst/>
                          <a:latin typeface="Arial" panose="020B0604020202020204" pitchFamily="34" charset="0"/>
                          <a:ea typeface="宋体" panose="02010600030101010101" pitchFamily="2" charset="-122"/>
                        </a:rPr>
                        <a:t>Cno</a:t>
                      </a:r>
                      <a:endParaRPr kumimoji="0" lang="en-US" altLang="zh-CN" sz="2600" b="0" i="0" u="none" strike="noStrike" cap="none" normalizeH="0" baseline="0" smtClean="0">
                        <a:ln>
                          <a:noFill/>
                        </a:ln>
                        <a:solidFill>
                          <a:srgbClr val="CC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CC0000"/>
                          </a:solidFill>
                          <a:effectLst/>
                          <a:latin typeface="Arial" panose="020B0604020202020204" pitchFamily="34" charset="0"/>
                          <a:ea typeface="宋体" panose="02010600030101010101" pitchFamily="2" charset="-122"/>
                        </a:rPr>
                        <a:t>Grade</a:t>
                      </a:r>
                      <a:endParaRPr kumimoji="0" lang="en-US" altLang="zh-CN" sz="2600" b="0" i="0" u="none" strike="noStrike" cap="none" normalizeH="0" baseline="0" smtClean="0">
                        <a:ln>
                          <a:noFill/>
                        </a:ln>
                        <a:solidFill>
                          <a:srgbClr val="CC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981201</a:t>
                      </a:r>
                      <a:endParaRPr kumimoji="0" lang="en-US" altLang="zh-CN" sz="2600" b="0"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1</a:t>
                      </a:r>
                      <a:endParaRPr kumimoji="0" lang="en-US" altLang="zh-CN" sz="2600" b="0"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80</a:t>
                      </a:r>
                      <a:endParaRPr kumimoji="0" lang="en-US" altLang="zh-CN" sz="2600" b="0"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981202</a:t>
                      </a:r>
                      <a:endParaRPr kumimoji="0" lang="en-US" altLang="zh-CN" sz="2600" b="0"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1</a:t>
                      </a:r>
                      <a:endParaRPr kumimoji="0" lang="en-US" altLang="zh-CN" sz="2600" b="0"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90</a:t>
                      </a:r>
                      <a:endParaRPr kumimoji="0" lang="en-US" altLang="zh-CN" sz="2600" b="0"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982103</a:t>
                      </a:r>
                      <a:endParaRPr kumimoji="0" lang="en-US" altLang="zh-CN" sz="2600" b="0"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1</a:t>
                      </a:r>
                      <a:endParaRPr kumimoji="0" lang="en-US" altLang="zh-CN" sz="2600" b="0"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85</a:t>
                      </a:r>
                      <a:endParaRPr kumimoji="0" lang="en-US" altLang="zh-CN" sz="2600" b="0" i="0" u="none" strike="noStrike" cap="none" normalizeH="0" baseline="0" smtClean="0">
                        <a:ln>
                          <a:noFill/>
                        </a:ln>
                        <a:solidFill>
                          <a:srgbClr val="0000F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D60093"/>
                          </a:solidFill>
                          <a:effectLst/>
                          <a:latin typeface="Arial" panose="020B0604020202020204" pitchFamily="34" charset="0"/>
                          <a:ea typeface="宋体" panose="02010600030101010101" pitchFamily="2" charset="-122"/>
                        </a:rPr>
                        <a:t>981201</a:t>
                      </a:r>
                      <a:endParaRPr kumimoji="0" lang="en-US" altLang="zh-CN" sz="2600" b="0" i="0" u="none" strike="noStrike" cap="none" normalizeH="0" baseline="0" smtClean="0">
                        <a:ln>
                          <a:noFill/>
                        </a:ln>
                        <a:solidFill>
                          <a:srgbClr val="D60093"/>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D60093"/>
                          </a:solidFill>
                          <a:effectLst/>
                          <a:latin typeface="Arial" panose="020B0604020202020204" pitchFamily="34" charset="0"/>
                          <a:ea typeface="宋体" panose="02010600030101010101" pitchFamily="2" charset="-122"/>
                        </a:rPr>
                        <a:t>2</a:t>
                      </a:r>
                      <a:endParaRPr kumimoji="0" lang="en-US" altLang="zh-CN" sz="2600" b="0" i="0" u="none" strike="noStrike" cap="none" normalizeH="0" baseline="0" smtClean="0">
                        <a:ln>
                          <a:noFill/>
                        </a:ln>
                        <a:solidFill>
                          <a:srgbClr val="D60093"/>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D60093"/>
                          </a:solidFill>
                          <a:effectLst/>
                          <a:latin typeface="Arial" panose="020B0604020202020204" pitchFamily="34" charset="0"/>
                          <a:ea typeface="宋体" panose="02010600030101010101" pitchFamily="2" charset="-122"/>
                        </a:rPr>
                        <a:t>78</a:t>
                      </a:r>
                      <a:endParaRPr kumimoji="0" lang="en-US" altLang="zh-CN" sz="2600" b="0" i="0" u="none" strike="noStrike" cap="none" normalizeH="0" baseline="0" smtClean="0">
                        <a:ln>
                          <a:noFill/>
                        </a:ln>
                        <a:solidFill>
                          <a:srgbClr val="D60093"/>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D60093"/>
                          </a:solidFill>
                          <a:effectLst/>
                          <a:latin typeface="Arial" panose="020B0604020202020204" pitchFamily="34" charset="0"/>
                          <a:ea typeface="宋体" panose="02010600030101010101" pitchFamily="2" charset="-122"/>
                        </a:rPr>
                        <a:t>982103</a:t>
                      </a:r>
                      <a:endParaRPr kumimoji="0" lang="en-US" altLang="zh-CN" sz="2600" b="0" i="0" u="none" strike="noStrike" cap="none" normalizeH="0" baseline="0" smtClean="0">
                        <a:ln>
                          <a:noFill/>
                        </a:ln>
                        <a:solidFill>
                          <a:srgbClr val="D60093"/>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D60093"/>
                          </a:solidFill>
                          <a:effectLst/>
                          <a:latin typeface="Arial" panose="020B0604020202020204" pitchFamily="34" charset="0"/>
                          <a:ea typeface="宋体" panose="02010600030101010101" pitchFamily="2" charset="-122"/>
                        </a:rPr>
                        <a:t>2</a:t>
                      </a:r>
                      <a:endParaRPr kumimoji="0" lang="en-US" altLang="zh-CN" sz="2600" b="0" i="0" u="none" strike="noStrike" cap="none" normalizeH="0" baseline="0" smtClean="0">
                        <a:ln>
                          <a:noFill/>
                        </a:ln>
                        <a:solidFill>
                          <a:srgbClr val="D60093"/>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D60093"/>
                          </a:solidFill>
                          <a:effectLst/>
                          <a:latin typeface="Arial" panose="020B0604020202020204" pitchFamily="34" charset="0"/>
                          <a:ea typeface="宋体" panose="02010600030101010101" pitchFamily="2" charset="-122"/>
                        </a:rPr>
                        <a:t>88</a:t>
                      </a:r>
                      <a:endParaRPr kumimoji="0" lang="en-US" altLang="zh-CN" sz="2600" b="0" i="0" u="none" strike="noStrike" cap="none" normalizeH="0" baseline="0" smtClean="0">
                        <a:ln>
                          <a:noFill/>
                        </a:ln>
                        <a:solidFill>
                          <a:srgbClr val="D60093"/>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CC6600"/>
                          </a:solidFill>
                          <a:effectLst/>
                          <a:latin typeface="Arial" panose="020B0604020202020204" pitchFamily="34" charset="0"/>
                          <a:ea typeface="宋体" panose="02010600030101010101" pitchFamily="2" charset="-122"/>
                        </a:rPr>
                        <a:t>982103</a:t>
                      </a:r>
                      <a:endParaRPr kumimoji="0" lang="en-US" altLang="zh-CN" sz="2600" b="0" i="0" u="none" strike="noStrike" cap="none" normalizeH="0" baseline="0" smtClean="0">
                        <a:ln>
                          <a:noFill/>
                        </a:ln>
                        <a:solidFill>
                          <a:srgbClr val="CC66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CC6600"/>
                          </a:solidFill>
                          <a:effectLst/>
                          <a:latin typeface="Arial" panose="020B0604020202020204" pitchFamily="34" charset="0"/>
                          <a:ea typeface="宋体" panose="02010600030101010101" pitchFamily="2" charset="-122"/>
                        </a:rPr>
                        <a:t>3</a:t>
                      </a:r>
                      <a:endParaRPr kumimoji="0" lang="en-US" altLang="zh-CN" sz="2600" b="0" i="0" u="none" strike="noStrike" cap="none" normalizeH="0" baseline="0" smtClean="0">
                        <a:ln>
                          <a:noFill/>
                        </a:ln>
                        <a:solidFill>
                          <a:srgbClr val="CC66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rgbClr val="CC6600"/>
                          </a:solidFill>
                          <a:effectLst/>
                          <a:latin typeface="Arial" panose="020B0604020202020204" pitchFamily="34" charset="0"/>
                          <a:ea typeface="宋体" panose="02010600030101010101" pitchFamily="2" charset="-122"/>
                        </a:rPr>
                        <a:t>91</a:t>
                      </a:r>
                      <a:endParaRPr kumimoji="0" lang="en-US" altLang="zh-CN" sz="2600" b="0" i="0" u="none" strike="noStrike" cap="none" normalizeH="0" baseline="0" smtClean="0">
                        <a:ln>
                          <a:noFill/>
                        </a:ln>
                        <a:solidFill>
                          <a:srgbClr val="CC66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982103</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74</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7702" name="AutoShape 102"/>
          <p:cNvSpPr/>
          <p:nvPr/>
        </p:nvSpPr>
        <p:spPr>
          <a:xfrm>
            <a:off x="4356100" y="2133600"/>
            <a:ext cx="762000" cy="457200"/>
          </a:xfrm>
          <a:prstGeom prst="rightArrow">
            <a:avLst>
              <a:gd name="adj1" fmla="val 50000"/>
              <a:gd name="adj2" fmla="val 65625"/>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Verdana" panose="020B0604030504040204" pitchFamily="34" charset="0"/>
            </a:endParaRPr>
          </a:p>
        </p:txBody>
      </p:sp>
      <p:sp>
        <p:nvSpPr>
          <p:cNvPr id="537703" name="AutoShape 103"/>
          <p:cNvSpPr/>
          <p:nvPr/>
        </p:nvSpPr>
        <p:spPr>
          <a:xfrm rot="3038507">
            <a:off x="6769100" y="4483100"/>
            <a:ext cx="609600" cy="1295400"/>
          </a:xfrm>
          <a:prstGeom prst="downArrow">
            <a:avLst>
              <a:gd name="adj1" fmla="val 50000"/>
              <a:gd name="adj2" fmla="val 53125"/>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37710"/>
                                        </p:tgtEl>
                                        <p:attrNameLst>
                                          <p:attrName>style.visibility</p:attrName>
                                        </p:attrNameLst>
                                      </p:cBhvr>
                                      <p:to>
                                        <p:strVal val="visible"/>
                                      </p:to>
                                    </p:set>
                                    <p:animEffect transition="in" filter="dissolve">
                                      <p:cBhvr>
                                        <p:cTn id="7" dur="500"/>
                                        <p:tgtEl>
                                          <p:spTgt spid="537710"/>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537702"/>
                                        </p:tgtEl>
                                        <p:attrNameLst>
                                          <p:attrName>style.visibility</p:attrName>
                                        </p:attrNameLst>
                                      </p:cBhvr>
                                      <p:to>
                                        <p:strVal val="visible"/>
                                      </p:to>
                                    </p:set>
                                    <p:anim calcmode="lin" valueType="num">
                                      <p:cBhvr>
                                        <p:cTn id="11" dur="500" fill="hold"/>
                                        <p:tgtEl>
                                          <p:spTgt spid="537702"/>
                                        </p:tgtEl>
                                        <p:attrNameLst>
                                          <p:attrName>ppt_w</p:attrName>
                                        </p:attrNameLst>
                                      </p:cBhvr>
                                      <p:tavLst>
                                        <p:tav tm="0">
                                          <p:val>
                                            <p:fltVal val="0.000000"/>
                                          </p:val>
                                        </p:tav>
                                        <p:tav tm="100000">
                                          <p:val>
                                            <p:strVal val="#ppt_w"/>
                                          </p:val>
                                        </p:tav>
                                      </p:tavLst>
                                    </p:anim>
                                    <p:anim calcmode="lin" valueType="num">
                                      <p:cBhvr>
                                        <p:cTn id="12" dur="500" fill="hold"/>
                                        <p:tgtEl>
                                          <p:spTgt spid="537702"/>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37663"/>
                                        </p:tgtEl>
                                        <p:attrNameLst>
                                          <p:attrName>style.visibility</p:attrName>
                                        </p:attrNameLst>
                                      </p:cBhvr>
                                      <p:to>
                                        <p:strVal val="visible"/>
                                      </p:to>
                                    </p:set>
                                    <p:animEffect transition="in" filter="dissolve">
                                      <p:cBhvr>
                                        <p:cTn id="17" dur="500"/>
                                        <p:tgtEl>
                                          <p:spTgt spid="537663"/>
                                        </p:tgtEl>
                                      </p:cBhvr>
                                    </p:animEffect>
                                  </p:childTnLst>
                                </p:cTn>
                              </p:par>
                            </p:childTnLst>
                          </p:cTn>
                        </p:par>
                        <p:par>
                          <p:cTn id="18" fill="hold">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537703"/>
                                        </p:tgtEl>
                                        <p:attrNameLst>
                                          <p:attrName>style.visibility</p:attrName>
                                        </p:attrNameLst>
                                      </p:cBhvr>
                                      <p:to>
                                        <p:strVal val="visible"/>
                                      </p:to>
                                    </p:set>
                                    <p:anim calcmode="lin" valueType="num">
                                      <p:cBhvr additive="base">
                                        <p:cTn id="21" dur="500" fill="hold"/>
                                        <p:tgtEl>
                                          <p:spTgt spid="537703"/>
                                        </p:tgtEl>
                                        <p:attrNameLst>
                                          <p:attrName>ppt_x</p:attrName>
                                        </p:attrNameLst>
                                      </p:cBhvr>
                                      <p:tavLst>
                                        <p:tav tm="0">
                                          <p:val>
                                            <p:strVal val="1+#ppt_w/2"/>
                                          </p:val>
                                        </p:tav>
                                        <p:tav tm="100000">
                                          <p:val>
                                            <p:strVal val="#ppt_x"/>
                                          </p:val>
                                        </p:tav>
                                      </p:tavLst>
                                    </p:anim>
                                    <p:anim calcmode="lin" valueType="num">
                                      <p:cBhvr additive="base">
                                        <p:cTn id="22" dur="500" fill="hold"/>
                                        <p:tgtEl>
                                          <p:spTgt spid="53770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37643"/>
                                        </p:tgtEl>
                                        <p:attrNameLst>
                                          <p:attrName>style.visibility</p:attrName>
                                        </p:attrNameLst>
                                      </p:cBhvr>
                                      <p:to>
                                        <p:strVal val="visible"/>
                                      </p:to>
                                    </p:set>
                                    <p:animEffect transition="in" filter="dissolve">
                                      <p:cBhvr>
                                        <p:cTn id="27" dur="500"/>
                                        <p:tgtEl>
                                          <p:spTgt spid="537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702" grpId="0" animBg="1"/>
      <p:bldP spid="53770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71683" name="内容占位符 2"/>
          <p:cNvSpPr>
            <a:spLocks noGrp="1"/>
          </p:cNvSpPr>
          <p:nvPr>
            <p:ph idx="1"/>
          </p:nvPr>
        </p:nvSpPr>
        <p:spPr>
          <a:xfrm>
            <a:off x="566738" y="1414463"/>
            <a:ext cx="8253412" cy="4678362"/>
          </a:xfrm>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33.</a:t>
            </a:r>
            <a:r>
              <a:rPr lang="zh-CN" altLang="zh-CN" dirty="0">
                <a:latin typeface="仿宋_GB2312"/>
                <a:ea typeface="仿宋_GB2312"/>
                <a:cs typeface="+mn-cs"/>
              </a:rPr>
              <a:t>统计每个学生的选课门数和平均成绩。</a:t>
            </a:r>
            <a:endParaRPr lang="en-US" altLang="zh-CN" dirty="0">
              <a:latin typeface="仿宋_GB2312"/>
              <a:ea typeface="仿宋_GB2312"/>
              <a:cs typeface="+mn-cs"/>
            </a:endParaRPr>
          </a:p>
          <a:p>
            <a:pPr>
              <a:buNone/>
            </a:pPr>
            <a:r>
              <a:rPr lang="en-US" altLang="zh-CN" dirty="0">
                <a:solidFill>
                  <a:srgbClr val="005800"/>
                </a:solidFill>
                <a:latin typeface="仿宋_GB2312"/>
                <a:ea typeface="仿宋_GB2312"/>
                <a:cs typeface="+mn-cs"/>
              </a:rPr>
              <a:t>SELECT Sno </a:t>
            </a:r>
            <a:r>
              <a:rPr lang="zh-CN" altLang="zh-CN" dirty="0">
                <a:solidFill>
                  <a:srgbClr val="005800"/>
                </a:solidFill>
                <a:latin typeface="仿宋_GB2312"/>
                <a:ea typeface="仿宋_GB2312"/>
                <a:cs typeface="+mn-cs"/>
              </a:rPr>
              <a:t>学号</a:t>
            </a:r>
            <a:r>
              <a:rPr lang="en-US" altLang="zh-CN" dirty="0">
                <a:solidFill>
                  <a:srgbClr val="005800"/>
                </a:solidFill>
                <a:latin typeface="仿宋_GB2312"/>
                <a:ea typeface="仿宋_GB2312"/>
                <a:cs typeface="+mn-cs"/>
              </a:rPr>
              <a:t>, COUNT(*) </a:t>
            </a:r>
            <a:r>
              <a:rPr lang="zh-CN" altLang="zh-CN" dirty="0">
                <a:solidFill>
                  <a:srgbClr val="005800"/>
                </a:solidFill>
                <a:latin typeface="仿宋_GB2312"/>
                <a:ea typeface="仿宋_GB2312"/>
                <a:cs typeface="+mn-cs"/>
              </a:rPr>
              <a:t>选课门数</a:t>
            </a:r>
            <a:r>
              <a:rPr lang="en-US" altLang="zh-CN" dirty="0">
                <a:solidFill>
                  <a:srgbClr val="005800"/>
                </a:solidFill>
                <a:latin typeface="仿宋_GB2312"/>
                <a:ea typeface="仿宋_GB2312"/>
                <a:cs typeface="+mn-cs"/>
              </a:rPr>
              <a:t>, </a:t>
            </a:r>
            <a:endParaRPr lang="en-US" altLang="zh-CN" dirty="0">
              <a:solidFill>
                <a:srgbClr val="005800"/>
              </a:solidFill>
              <a:latin typeface="仿宋_GB2312"/>
              <a:ea typeface="仿宋_GB2312"/>
              <a:cs typeface="+mn-cs"/>
            </a:endParaRPr>
          </a:p>
          <a:p>
            <a:pPr>
              <a:buNone/>
            </a:pPr>
            <a:r>
              <a:rPr lang="en-US" altLang="zh-CN" dirty="0">
                <a:solidFill>
                  <a:srgbClr val="005800"/>
                </a:solidFill>
                <a:latin typeface="仿宋_GB2312"/>
                <a:ea typeface="仿宋_GB2312"/>
                <a:cs typeface="+mn-cs"/>
              </a:rPr>
              <a:t>  AVG(Grade) </a:t>
            </a:r>
            <a:r>
              <a:rPr lang="zh-CN" altLang="zh-CN" dirty="0">
                <a:solidFill>
                  <a:srgbClr val="005800"/>
                </a:solidFill>
                <a:latin typeface="仿宋_GB2312"/>
                <a:ea typeface="仿宋_GB2312"/>
                <a:cs typeface="+mn-cs"/>
              </a:rPr>
              <a:t>平均成绩 </a:t>
            </a:r>
            <a:endParaRPr lang="zh-CN" altLang="zh-CN" dirty="0">
              <a:solidFill>
                <a:srgbClr val="005800"/>
              </a:solidFill>
              <a:latin typeface="仿宋_GB2312"/>
              <a:ea typeface="仿宋_GB2312"/>
              <a:cs typeface="+mn-cs"/>
            </a:endParaRPr>
          </a:p>
          <a:p>
            <a:pPr>
              <a:buNone/>
            </a:pPr>
            <a:r>
              <a:rPr lang="en-US" altLang="zh-CN" dirty="0">
                <a:solidFill>
                  <a:srgbClr val="005800"/>
                </a:solidFill>
                <a:latin typeface="仿宋_GB2312"/>
                <a:ea typeface="仿宋_GB2312"/>
                <a:cs typeface="+mn-cs"/>
              </a:rPr>
              <a:t>  FROM SC </a:t>
            </a:r>
            <a:r>
              <a:rPr lang="en-US" altLang="zh-CN" dirty="0">
                <a:solidFill>
                  <a:srgbClr val="C00000"/>
                </a:solidFill>
                <a:latin typeface="仿宋_GB2312"/>
                <a:ea typeface="仿宋_GB2312"/>
                <a:cs typeface="+mn-cs"/>
              </a:rPr>
              <a:t>GROUP BY Sno</a:t>
            </a:r>
            <a:endParaRPr lang="zh-CN" altLang="en-US" dirty="0">
              <a:solidFill>
                <a:srgbClr val="C00000"/>
              </a:solidFill>
              <a:latin typeface="仿宋_GB2312"/>
              <a:ea typeface="仿宋_GB2312"/>
              <a:cs typeface="+mn-cs"/>
            </a:endParaRPr>
          </a:p>
        </p:txBody>
      </p:sp>
      <p:sp>
        <p:nvSpPr>
          <p:cNvPr id="7168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168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例</a:t>
            </a:r>
            <a:r>
              <a:rPr lang="en-US" altLang="zh-CN" dirty="0">
                <a:solidFill>
                  <a:srgbClr val="0000FF"/>
                </a:solidFill>
                <a:latin typeface="楷体_GB2312"/>
                <a:ea typeface="楷体_GB2312"/>
                <a:cs typeface="+mj-cs"/>
              </a:rPr>
              <a:t>33</a:t>
            </a:r>
            <a:r>
              <a:rPr lang="zh-CN" altLang="en-US" dirty="0">
                <a:solidFill>
                  <a:srgbClr val="0000FF"/>
                </a:solidFill>
                <a:latin typeface="楷体_GB2312"/>
                <a:ea typeface="楷体_GB2312"/>
                <a:cs typeface="+mj-cs"/>
              </a:rPr>
              <a:t>执行示例</a:t>
            </a:r>
            <a:endParaRPr lang="zh-CN" altLang="en-US" dirty="0">
              <a:solidFill>
                <a:srgbClr val="0000FF"/>
              </a:solidFill>
              <a:latin typeface="楷体_GB2312"/>
              <a:ea typeface="楷体_GB2312"/>
              <a:cs typeface="+mj-cs"/>
            </a:endParaRPr>
          </a:p>
        </p:txBody>
      </p:sp>
      <p:sp>
        <p:nvSpPr>
          <p:cNvPr id="72707"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2708"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graphicFrame>
        <p:nvGraphicFramePr>
          <p:cNvPr id="6" name="表格 5"/>
          <p:cNvGraphicFramePr>
            <a:graphicFrameLocks noGrp="1"/>
          </p:cNvGraphicFramePr>
          <p:nvPr/>
        </p:nvGraphicFramePr>
        <p:xfrm>
          <a:off x="684213" y="1484313"/>
          <a:ext cx="3455988" cy="4248150"/>
        </p:xfrm>
        <a:graphic>
          <a:graphicData uri="http://schemas.openxmlformats.org/drawingml/2006/table">
            <a:tbl>
              <a:tblPr/>
              <a:tblGrid>
                <a:gridCol w="1151994"/>
                <a:gridCol w="1151994"/>
                <a:gridCol w="1152396"/>
              </a:tblGrid>
              <a:tr h="303462">
                <a:tc>
                  <a:txBody>
                    <a:bodyPr/>
                    <a:lstStyle/>
                    <a:p>
                      <a:pPr indent="127000" algn="ctr">
                        <a:spcAft>
                          <a:spcPts val="0"/>
                        </a:spcAft>
                      </a:pPr>
                      <a:r>
                        <a:rPr lang="en-US" sz="1800" b="1" kern="1000" dirty="0" err="1">
                          <a:solidFill>
                            <a:srgbClr val="FF0000"/>
                          </a:solidFill>
                          <a:latin typeface="Times New Roman" panose="02020603050405020304"/>
                          <a:ea typeface="方正书宋简体"/>
                        </a:rPr>
                        <a:t>Sno</a:t>
                      </a:r>
                      <a:endParaRPr lang="zh-CN" sz="2000" b="1" kern="1000" dirty="0">
                        <a:solidFill>
                          <a:srgbClr val="FF0000"/>
                        </a:solidFill>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err="1">
                          <a:solidFill>
                            <a:srgbClr val="FF0000"/>
                          </a:solidFill>
                          <a:latin typeface="Times New Roman" panose="02020603050405020304"/>
                          <a:ea typeface="方正书宋简体"/>
                        </a:rPr>
                        <a:t>Cno</a:t>
                      </a:r>
                      <a:endParaRPr lang="zh-CN" sz="2000" b="1" kern="1000" dirty="0">
                        <a:solidFill>
                          <a:srgbClr val="FF0000"/>
                        </a:solidFill>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FF0000"/>
                          </a:solidFill>
                          <a:latin typeface="Times New Roman" panose="02020603050405020304"/>
                          <a:ea typeface="方正书宋简体"/>
                        </a:rPr>
                        <a:t>Grade</a:t>
                      </a:r>
                      <a:endParaRPr lang="zh-CN" sz="2000" b="1" kern="1000" dirty="0">
                        <a:solidFill>
                          <a:srgbClr val="FF0000"/>
                        </a:solidFill>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a:solidFill>
                            <a:srgbClr val="000000"/>
                          </a:solidFill>
                          <a:latin typeface="Times New Roman" panose="02020603050405020304"/>
                          <a:ea typeface="方正书宋简体"/>
                        </a:rPr>
                        <a:t>0811101</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rPr>
                        <a:t>C001  </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rPr>
                        <a:t>96</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a:solidFill>
                            <a:srgbClr val="000000"/>
                          </a:solidFill>
                          <a:latin typeface="Times New Roman" panose="02020603050405020304"/>
                          <a:ea typeface="方正书宋简体"/>
                        </a:rPr>
                        <a:t>0811101</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rPr>
                        <a:t>C002  </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rPr>
                        <a:t>80</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a:solidFill>
                            <a:srgbClr val="000000"/>
                          </a:solidFill>
                          <a:latin typeface="Times New Roman" panose="02020603050405020304"/>
                          <a:ea typeface="方正书宋简体"/>
                        </a:rPr>
                        <a:t>0811101</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rPr>
                        <a:t>C003  </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rPr>
                        <a:t>84</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a:solidFill>
                            <a:srgbClr val="000000"/>
                          </a:solidFill>
                          <a:latin typeface="Times New Roman" panose="02020603050405020304"/>
                          <a:ea typeface="方正书宋简体"/>
                        </a:rPr>
                        <a:t>0811101</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rPr>
                        <a:t>C005  </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rPr>
                        <a:t>62</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a:solidFill>
                            <a:srgbClr val="000000"/>
                          </a:solidFill>
                          <a:latin typeface="Times New Roman" panose="02020603050405020304"/>
                          <a:ea typeface="方正书宋简体"/>
                        </a:rPr>
                        <a:t>0811102</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rPr>
                        <a:t>C001  </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rPr>
                        <a:t>92</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a:solidFill>
                            <a:srgbClr val="000000"/>
                          </a:solidFill>
                          <a:latin typeface="Times New Roman" panose="02020603050405020304"/>
                          <a:ea typeface="方正书宋简体"/>
                        </a:rPr>
                        <a:t>0811102</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rPr>
                        <a:t>C002  </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rPr>
                        <a:t>90</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a:solidFill>
                            <a:srgbClr val="000000"/>
                          </a:solidFill>
                          <a:latin typeface="Times New Roman" panose="02020603050405020304"/>
                          <a:ea typeface="方正书宋简体"/>
                        </a:rPr>
                        <a:t>0811102</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rPr>
                        <a:t>C004  </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rPr>
                        <a:t>84</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dirty="0">
                          <a:solidFill>
                            <a:srgbClr val="000000"/>
                          </a:solidFill>
                          <a:latin typeface="Times New Roman" panose="02020603050405020304"/>
                          <a:ea typeface="方正书宋简体"/>
                        </a:rPr>
                        <a:t>0821102</a:t>
                      </a:r>
                      <a:endParaRPr lang="zh-CN" sz="2000" b="1" kern="1000" dirty="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rPr>
                        <a:t>C001  </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rPr>
                        <a:t>76</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a:solidFill>
                            <a:srgbClr val="000000"/>
                          </a:solidFill>
                          <a:latin typeface="Times New Roman" panose="02020603050405020304"/>
                          <a:ea typeface="方正书宋简体"/>
                        </a:rPr>
                        <a:t>0821102</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panose="02020603050405020304"/>
                          <a:ea typeface="方正书宋简体"/>
                        </a:rPr>
                        <a:t>C004  </a:t>
                      </a:r>
                      <a:endParaRPr lang="zh-CN" sz="2000" b="1" kern="1000" dirty="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rPr>
                        <a:t>85</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a:solidFill>
                            <a:srgbClr val="000000"/>
                          </a:solidFill>
                          <a:latin typeface="Times New Roman" panose="02020603050405020304"/>
                          <a:ea typeface="方正书宋简体"/>
                        </a:rPr>
                        <a:t>0821102</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rPr>
                        <a:t>C005  </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panose="02020603050405020304"/>
                          <a:ea typeface="方正书宋简体"/>
                        </a:rPr>
                        <a:t>73</a:t>
                      </a:r>
                      <a:endParaRPr lang="zh-CN" sz="2000" b="1" kern="1000" dirty="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a:solidFill>
                            <a:srgbClr val="000000"/>
                          </a:solidFill>
                          <a:latin typeface="Times New Roman" panose="02020603050405020304"/>
                          <a:ea typeface="方正书宋简体"/>
                        </a:rPr>
                        <a:t>0821102</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rPr>
                        <a:t>C007  </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panose="02020603050405020304"/>
                          <a:ea typeface="方正书宋简体"/>
                        </a:rPr>
                        <a:t>NULL</a:t>
                      </a:r>
                      <a:endParaRPr lang="zh-CN" sz="2000" b="1" kern="1000" dirty="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dirty="0">
                          <a:solidFill>
                            <a:srgbClr val="000000"/>
                          </a:solidFill>
                          <a:latin typeface="Times New Roman" panose="02020603050405020304"/>
                          <a:ea typeface="方正书宋简体"/>
                        </a:rPr>
                        <a:t>0821103</a:t>
                      </a:r>
                      <a:endParaRPr lang="zh-CN" sz="2000" b="1" kern="1000" dirty="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panose="02020603050405020304"/>
                          <a:ea typeface="方正书宋简体"/>
                        </a:rPr>
                        <a:t>C001  </a:t>
                      </a:r>
                      <a:endParaRPr lang="zh-CN" sz="2000" b="1" kern="1000" dirty="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a:solidFill>
                            <a:srgbClr val="000000"/>
                          </a:solidFill>
                          <a:latin typeface="Times New Roman" panose="02020603050405020304"/>
                          <a:ea typeface="方正书宋简体"/>
                        </a:rPr>
                        <a:t>50</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462">
                <a:tc>
                  <a:txBody>
                    <a:bodyPr/>
                    <a:lstStyle/>
                    <a:p>
                      <a:pPr indent="127000" algn="ctr">
                        <a:spcAft>
                          <a:spcPts val="0"/>
                        </a:spcAft>
                      </a:pPr>
                      <a:r>
                        <a:rPr lang="en-US" sz="1800" b="1" kern="1000">
                          <a:solidFill>
                            <a:srgbClr val="000000"/>
                          </a:solidFill>
                          <a:latin typeface="Times New Roman" panose="02020603050405020304"/>
                          <a:ea typeface="方正书宋简体"/>
                        </a:rPr>
                        <a:t>0821103</a:t>
                      </a:r>
                      <a:endParaRPr lang="zh-CN" sz="20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panose="02020603050405020304"/>
                          <a:ea typeface="方正书宋简体"/>
                        </a:rPr>
                        <a:t>C004  </a:t>
                      </a:r>
                      <a:endParaRPr lang="zh-CN" sz="2000" b="1" kern="1000" dirty="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800" b="1" kern="1000" dirty="0">
                          <a:solidFill>
                            <a:srgbClr val="000000"/>
                          </a:solidFill>
                          <a:latin typeface="Times New Roman" panose="02020603050405020304"/>
                          <a:ea typeface="方正书宋简体"/>
                        </a:rPr>
                        <a:t>80</a:t>
                      </a:r>
                      <a:endParaRPr lang="zh-CN" sz="2000" b="1" kern="1000" dirty="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4787900" y="3716338"/>
          <a:ext cx="3600450" cy="1516063"/>
        </p:xfrm>
        <a:graphic>
          <a:graphicData uri="http://schemas.openxmlformats.org/drawingml/2006/table">
            <a:tbl>
              <a:tblPr/>
              <a:tblGrid>
                <a:gridCol w="1245728"/>
                <a:gridCol w="1222279"/>
                <a:gridCol w="1132392"/>
              </a:tblGrid>
              <a:tr h="382951">
                <a:tc>
                  <a:txBody>
                    <a:bodyPr/>
                    <a:lstStyle/>
                    <a:p>
                      <a:pPr algn="ctr">
                        <a:spcAft>
                          <a:spcPts val="0"/>
                        </a:spcAft>
                      </a:pPr>
                      <a:r>
                        <a:rPr lang="zh-CN" altLang="en-US" sz="1800" b="1" kern="100" dirty="0" smtClean="0">
                          <a:solidFill>
                            <a:srgbClr val="FF0000"/>
                          </a:solidFill>
                          <a:latin typeface="Calibri" panose="020F0502020204030204"/>
                          <a:ea typeface="宋体" panose="02010600030101010101" pitchFamily="2" charset="-122"/>
                          <a:cs typeface="Times New Roman" panose="02020603050405020304"/>
                        </a:rPr>
                        <a:t>学号</a:t>
                      </a:r>
                      <a:endParaRPr lang="zh-CN" sz="1800" b="1" kern="100" dirty="0">
                        <a:solidFill>
                          <a:srgbClr val="FF0000"/>
                        </a:solidFill>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solidFill>
                            <a:srgbClr val="FF0000"/>
                          </a:solidFill>
                          <a:latin typeface="Calibri" panose="020F0502020204030204"/>
                          <a:ea typeface="宋体" panose="02010600030101010101" pitchFamily="2" charset="-122"/>
                          <a:cs typeface="Times New Roman" panose="02020603050405020304"/>
                        </a:rPr>
                        <a:t>选课门数</a:t>
                      </a:r>
                      <a:endParaRPr lang="zh-CN" sz="1800" kern="100" dirty="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solidFill>
                            <a:srgbClr val="FF0000"/>
                          </a:solidFill>
                          <a:latin typeface="Calibri" panose="020F0502020204030204"/>
                          <a:ea typeface="宋体" panose="02010600030101010101" pitchFamily="2" charset="-122"/>
                          <a:cs typeface="Times New Roman" panose="02020603050405020304"/>
                        </a:rPr>
                        <a:t>平均成绩</a:t>
                      </a:r>
                      <a:endParaRPr lang="zh-CN" sz="18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482">
                <a:tc>
                  <a:txBody>
                    <a:bodyPr/>
                    <a:lstStyle/>
                    <a:p>
                      <a:pPr algn="just">
                        <a:spcAft>
                          <a:spcPts val="0"/>
                        </a:spcAft>
                      </a:pPr>
                      <a:r>
                        <a:rPr lang="en-US" sz="1800" b="1" kern="100">
                          <a:latin typeface="Calibri" panose="020F0502020204030204"/>
                          <a:ea typeface="宋体" panose="02010600030101010101" pitchFamily="2" charset="-122"/>
                          <a:cs typeface="Times New Roman" panose="02020603050405020304"/>
                        </a:rPr>
                        <a:t>0811101 </a:t>
                      </a:r>
                      <a:endParaRPr lang="zh-CN" sz="18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Calibri" panose="020F0502020204030204"/>
                          <a:ea typeface="宋体" panose="02010600030101010101" pitchFamily="2" charset="-122"/>
                          <a:cs typeface="Times New Roman" panose="02020603050405020304"/>
                        </a:rPr>
                        <a:t>4  </a:t>
                      </a:r>
                      <a:endParaRPr lang="zh-CN" sz="18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Calibri" panose="020F0502020204030204"/>
                          <a:ea typeface="宋体" panose="02010600030101010101" pitchFamily="2" charset="-122"/>
                          <a:cs typeface="Times New Roman" panose="02020603050405020304"/>
                        </a:rPr>
                        <a:t>80 </a:t>
                      </a:r>
                      <a:endParaRPr lang="zh-CN" sz="18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482">
                <a:tc>
                  <a:txBody>
                    <a:bodyPr/>
                    <a:lstStyle/>
                    <a:p>
                      <a:pPr algn="just">
                        <a:spcAft>
                          <a:spcPts val="0"/>
                        </a:spcAft>
                      </a:pPr>
                      <a:r>
                        <a:rPr lang="en-US" sz="1800" b="1" kern="100">
                          <a:latin typeface="Calibri" panose="020F0502020204030204"/>
                          <a:ea typeface="宋体" panose="02010600030101010101" pitchFamily="2" charset="-122"/>
                          <a:cs typeface="Times New Roman" panose="02020603050405020304"/>
                        </a:rPr>
                        <a:t>0811102 </a:t>
                      </a:r>
                      <a:endParaRPr lang="zh-CN" sz="18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Calibri" panose="020F0502020204030204"/>
                          <a:ea typeface="宋体" panose="02010600030101010101" pitchFamily="2" charset="-122"/>
                          <a:cs typeface="Times New Roman" panose="02020603050405020304"/>
                        </a:rPr>
                        <a:t>3 </a:t>
                      </a:r>
                      <a:endParaRPr lang="zh-CN" sz="18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Calibri" panose="020F0502020204030204"/>
                          <a:ea typeface="宋体" panose="02010600030101010101" pitchFamily="2" charset="-122"/>
                          <a:cs typeface="Times New Roman" panose="02020603050405020304"/>
                        </a:rPr>
                        <a:t>88</a:t>
                      </a:r>
                      <a:endParaRPr lang="zh-CN" sz="18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482">
                <a:tc>
                  <a:txBody>
                    <a:bodyPr/>
                    <a:lstStyle/>
                    <a:p>
                      <a:pPr algn="just">
                        <a:spcAft>
                          <a:spcPts val="0"/>
                        </a:spcAft>
                      </a:pPr>
                      <a:r>
                        <a:rPr lang="en-US" sz="1800" b="1" kern="100">
                          <a:latin typeface="Calibri" panose="020F0502020204030204"/>
                          <a:ea typeface="宋体" panose="02010600030101010101" pitchFamily="2" charset="-122"/>
                          <a:cs typeface="Times New Roman" panose="02020603050405020304"/>
                        </a:rPr>
                        <a:t>0821102 </a:t>
                      </a:r>
                      <a:endParaRPr lang="zh-CN" sz="18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Calibri" panose="020F0502020204030204"/>
                          <a:ea typeface="宋体" panose="02010600030101010101" pitchFamily="2" charset="-122"/>
                          <a:cs typeface="Times New Roman" panose="02020603050405020304"/>
                        </a:rPr>
                        <a:t>4  </a:t>
                      </a:r>
                      <a:endParaRPr lang="zh-CN" sz="18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Calibri" panose="020F0502020204030204"/>
                          <a:ea typeface="宋体" panose="02010600030101010101" pitchFamily="2" charset="-122"/>
                          <a:cs typeface="Times New Roman" panose="02020603050405020304"/>
                        </a:rPr>
                        <a:t>78 </a:t>
                      </a:r>
                      <a:endParaRPr lang="zh-CN" sz="18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482">
                <a:tc>
                  <a:txBody>
                    <a:bodyPr/>
                    <a:lstStyle/>
                    <a:p>
                      <a:pPr algn="just">
                        <a:spcAft>
                          <a:spcPts val="0"/>
                        </a:spcAft>
                      </a:pPr>
                      <a:r>
                        <a:rPr lang="en-US" sz="1800" b="1" kern="100" dirty="0">
                          <a:latin typeface="Calibri" panose="020F0502020204030204"/>
                          <a:ea typeface="宋体" panose="02010600030101010101" pitchFamily="2" charset="-122"/>
                          <a:cs typeface="Times New Roman" panose="02020603050405020304"/>
                        </a:rPr>
                        <a:t>0821103 </a:t>
                      </a:r>
                      <a:endParaRPr lang="zh-CN" sz="1800" kern="100" dirty="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Calibri" panose="020F0502020204030204"/>
                          <a:ea typeface="宋体" panose="02010600030101010101" pitchFamily="2" charset="-122"/>
                          <a:cs typeface="Times New Roman" panose="02020603050405020304"/>
                        </a:rPr>
                        <a:t>2</a:t>
                      </a:r>
                      <a:endParaRPr lang="zh-CN" sz="1800" kern="10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dirty="0">
                          <a:latin typeface="Calibri" panose="020F0502020204030204"/>
                          <a:ea typeface="宋体" panose="02010600030101010101" pitchFamily="2" charset="-122"/>
                          <a:cs typeface="Times New Roman" panose="02020603050405020304"/>
                        </a:rPr>
                        <a:t>65 </a:t>
                      </a:r>
                      <a:endParaRPr lang="zh-CN" sz="1800" kern="100" dirty="0">
                        <a:latin typeface="Calibri" panose="020F0502020204030204"/>
                        <a:ea typeface="宋体" panose="02010600030101010101" pitchFamily="2" charset="-122"/>
                        <a:cs typeface="Times New Roman" panose="02020603050405020304"/>
                      </a:endParaRPr>
                    </a:p>
                  </a:txBody>
                  <a:tcPr marL="68580" marR="68580" marT="88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右弧形箭头 7"/>
          <p:cNvSpPr/>
          <p:nvPr/>
        </p:nvSpPr>
        <p:spPr>
          <a:xfrm rot="18941809">
            <a:off x="4640263" y="2239963"/>
            <a:ext cx="615950" cy="1268413"/>
          </a:xfrm>
          <a:prstGeom prst="curvedLeftArrow">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TextBox 8"/>
          <p:cNvSpPr txBox="1"/>
          <p:nvPr/>
        </p:nvSpPr>
        <p:spPr>
          <a:xfrm>
            <a:off x="5292725" y="1628775"/>
            <a:ext cx="3455988" cy="1938338"/>
          </a:xfrm>
          <a:prstGeom prst="rect">
            <a:avLst/>
          </a:prstGeom>
          <a:noFill/>
          <a:ln w="9525">
            <a:noFill/>
          </a:ln>
        </p:spPr>
        <p:txBody>
          <a:bodyPr>
            <a:spAutoFit/>
          </a:bodyPr>
          <a:p>
            <a:pPr eaLnBrk="1" hangingPunct="1"/>
            <a:r>
              <a:rPr lang="en-US" altLang="zh-CN" sz="2400" b="1" dirty="0">
                <a:solidFill>
                  <a:srgbClr val="C00000"/>
                </a:solidFill>
                <a:latin typeface="仿宋_GB2312"/>
                <a:ea typeface="仿宋_GB2312"/>
              </a:rPr>
              <a:t>SELECT Sno </a:t>
            </a:r>
            <a:r>
              <a:rPr lang="zh-CN" altLang="zh-CN" sz="2400" b="1" dirty="0">
                <a:solidFill>
                  <a:srgbClr val="C00000"/>
                </a:solidFill>
                <a:latin typeface="仿宋_GB2312"/>
                <a:ea typeface="仿宋_GB2312"/>
              </a:rPr>
              <a:t>学号</a:t>
            </a:r>
            <a:r>
              <a:rPr lang="en-US" altLang="zh-CN" sz="2400" b="1" dirty="0">
                <a:solidFill>
                  <a:srgbClr val="C00000"/>
                </a:solidFill>
                <a:latin typeface="仿宋_GB2312"/>
                <a:ea typeface="仿宋_GB2312"/>
              </a:rPr>
              <a:t>, </a:t>
            </a:r>
            <a:endParaRPr lang="en-US" altLang="zh-CN" sz="2400" b="1" dirty="0">
              <a:solidFill>
                <a:srgbClr val="C00000"/>
              </a:solidFill>
              <a:latin typeface="仿宋_GB2312"/>
              <a:ea typeface="仿宋_GB2312"/>
            </a:endParaRPr>
          </a:p>
          <a:p>
            <a:pPr eaLnBrk="1" hangingPunct="1"/>
            <a:r>
              <a:rPr lang="en-US" altLang="zh-CN" sz="2400" b="1" dirty="0">
                <a:solidFill>
                  <a:srgbClr val="C00000"/>
                </a:solidFill>
                <a:latin typeface="仿宋_GB2312"/>
                <a:ea typeface="仿宋_GB2312"/>
              </a:rPr>
              <a:t>  COUNT(*) </a:t>
            </a:r>
            <a:r>
              <a:rPr lang="zh-CN" altLang="zh-CN" sz="2400" b="1" dirty="0">
                <a:solidFill>
                  <a:srgbClr val="C00000"/>
                </a:solidFill>
                <a:latin typeface="仿宋_GB2312"/>
                <a:ea typeface="仿宋_GB2312"/>
              </a:rPr>
              <a:t>选课门数</a:t>
            </a:r>
            <a:r>
              <a:rPr lang="en-US" altLang="zh-CN" sz="2400" b="1" dirty="0">
                <a:solidFill>
                  <a:srgbClr val="C00000"/>
                </a:solidFill>
                <a:latin typeface="仿宋_GB2312"/>
                <a:ea typeface="仿宋_GB2312"/>
              </a:rPr>
              <a:t>, </a:t>
            </a:r>
            <a:endParaRPr lang="en-US" altLang="zh-CN" sz="2400" b="1" dirty="0">
              <a:solidFill>
                <a:srgbClr val="C00000"/>
              </a:solidFill>
              <a:latin typeface="仿宋_GB2312"/>
              <a:ea typeface="仿宋_GB2312"/>
            </a:endParaRPr>
          </a:p>
          <a:p>
            <a:pPr eaLnBrk="1" hangingPunct="1"/>
            <a:r>
              <a:rPr lang="en-US" altLang="zh-CN" sz="2400" b="1" dirty="0">
                <a:solidFill>
                  <a:srgbClr val="C00000"/>
                </a:solidFill>
                <a:latin typeface="仿宋_GB2312"/>
                <a:ea typeface="仿宋_GB2312"/>
              </a:rPr>
              <a:t>  AVG(Grade) </a:t>
            </a:r>
            <a:r>
              <a:rPr lang="zh-CN" altLang="zh-CN" sz="2400" b="1" dirty="0">
                <a:solidFill>
                  <a:srgbClr val="C00000"/>
                </a:solidFill>
                <a:latin typeface="仿宋_GB2312"/>
                <a:ea typeface="仿宋_GB2312"/>
              </a:rPr>
              <a:t>平均成绩 </a:t>
            </a:r>
            <a:endParaRPr lang="zh-CN" altLang="zh-CN" sz="2400" b="1" dirty="0">
              <a:solidFill>
                <a:srgbClr val="C00000"/>
              </a:solidFill>
              <a:latin typeface="仿宋_GB2312"/>
              <a:ea typeface="仿宋_GB2312"/>
            </a:endParaRPr>
          </a:p>
          <a:p>
            <a:pPr eaLnBrk="1" hangingPunct="1"/>
            <a:r>
              <a:rPr lang="en-US" altLang="zh-CN" sz="2400" b="1" dirty="0">
                <a:solidFill>
                  <a:srgbClr val="C00000"/>
                </a:solidFill>
                <a:latin typeface="仿宋_GB2312"/>
                <a:ea typeface="仿宋_GB2312"/>
              </a:rPr>
              <a:t>  FROM SC </a:t>
            </a:r>
            <a:endParaRPr lang="en-US" altLang="zh-CN" sz="2400" b="1" dirty="0">
              <a:solidFill>
                <a:srgbClr val="C00000"/>
              </a:solidFill>
              <a:latin typeface="仿宋_GB2312"/>
              <a:ea typeface="仿宋_GB2312"/>
            </a:endParaRPr>
          </a:p>
          <a:p>
            <a:pPr eaLnBrk="1" hangingPunct="1"/>
            <a:r>
              <a:rPr lang="en-US" altLang="zh-CN" sz="2400" b="1" dirty="0">
                <a:solidFill>
                  <a:srgbClr val="C00000"/>
                </a:solidFill>
                <a:latin typeface="仿宋_GB2312"/>
                <a:ea typeface="仿宋_GB2312"/>
              </a:rPr>
              <a:t>  GROUP BY Sno</a:t>
            </a:r>
            <a:endParaRPr lang="zh-CN" altLang="en-US" sz="2400" b="1" dirty="0">
              <a:solidFill>
                <a:srgbClr val="C00000"/>
              </a:solidFill>
              <a:latin typeface="仿宋_GB2312"/>
              <a:ea typeface="仿宋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ppt_w</p:attrName>
                                        </p:attrNameLst>
                                      </p:cBhvr>
                                      <p:tavLst>
                                        <p:tav tm="0">
                                          <p:val>
                                            <p:strVal val="#ppt_w*0.70"/>
                                          </p:val>
                                        </p:tav>
                                        <p:tav tm="100000">
                                          <p:val>
                                            <p:strVal val="#ppt_w"/>
                                          </p:val>
                                        </p:tav>
                                      </p:tavLst>
                                    </p:anim>
                                    <p:anim calcmode="lin" valueType="num">
                                      <p:cBhvr>
                                        <p:cTn id="12" dur="1000" fill="hold"/>
                                        <p:tgtEl>
                                          <p:spTgt spid="9"/>
                                        </p:tgtEl>
                                        <p:attrNameLst>
                                          <p:attrName>ppt_h</p:attrName>
                                        </p:attrNameLst>
                                      </p:cBhvr>
                                      <p:tavLst>
                                        <p:tav tm="0">
                                          <p:val>
                                            <p:strVal val="#ppt_h"/>
                                          </p:val>
                                        </p:tav>
                                        <p:tav tm="100000">
                                          <p:val>
                                            <p:strVal val="#ppt_h"/>
                                          </p:val>
                                        </p:tav>
                                      </p:tavLst>
                                    </p:anim>
                                    <p:animEffect transition="in" filter="fade">
                                      <p:cBhvr>
                                        <p:cTn id="13" dur="1000"/>
                                        <p:tgtEl>
                                          <p:spTgt spid="9"/>
                                        </p:tgtEl>
                                      </p:cBhvr>
                                    </p:animEffect>
                                  </p:childTnLst>
                                </p:cTn>
                              </p:par>
                            </p:childTnLst>
                          </p:cTn>
                        </p:par>
                        <p:par>
                          <p:cTn id="14" fill="hold">
                            <p:stCondLst>
                              <p:cond delay="1500"/>
                            </p:stCondLst>
                            <p:childTnLst>
                              <p:par>
                                <p:cTn id="15" presetID="55"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strVal val="#ppt_w*0.70"/>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Effect transition="in" filter="fade">
                                      <p:cBhvr>
                                        <p:cTn id="19" dur="1000"/>
                                        <p:tgtEl>
                                          <p:spTgt spid="8"/>
                                        </p:tgtEl>
                                      </p:cBhvr>
                                    </p:animEffect>
                                  </p:childTnLst>
                                </p:cTn>
                              </p:par>
                            </p:childTnLst>
                          </p:cTn>
                        </p:par>
                        <p:par>
                          <p:cTn id="20" fill="hold">
                            <p:stCondLst>
                              <p:cond delay="2500"/>
                            </p:stCondLst>
                            <p:childTnLst>
                              <p:par>
                                <p:cTn id="21" presetID="3" presetClass="entr" presetSubtype="1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468313" y="260350"/>
            <a:ext cx="8172450" cy="865188"/>
          </a:xfrm>
          <a:ln/>
        </p:spPr>
        <p:txBody>
          <a:bodyPr vert="horz" wrap="square" lIns="91440" tIns="45720" rIns="91440" bIns="45720" anchor="b"/>
          <a:p>
            <a:pPr eaLnBrk="1" hangingPunct="1"/>
            <a:r>
              <a:rPr lang="en-US" altLang="zh-CN" sz="4100" dirty="0">
                <a:solidFill>
                  <a:srgbClr val="0000FF"/>
                </a:solidFill>
                <a:latin typeface="楷体_GB2312"/>
                <a:ea typeface="楷体_GB2312"/>
                <a:cs typeface="+mj-cs"/>
              </a:rPr>
              <a:t>1.</a:t>
            </a:r>
            <a:r>
              <a:rPr lang="zh-CN" altLang="en-US" sz="4100" dirty="0">
                <a:solidFill>
                  <a:srgbClr val="0000FF"/>
                </a:solidFill>
                <a:latin typeface="楷体_GB2312"/>
                <a:ea typeface="楷体_GB2312"/>
                <a:cs typeface="+mj-cs"/>
              </a:rPr>
              <a:t>选择表中若干列：</a:t>
            </a:r>
            <a:r>
              <a:rPr lang="zh-CN" altLang="en-US" sz="4100" dirty="0">
                <a:solidFill>
                  <a:srgbClr val="FF0000"/>
                </a:solidFill>
                <a:latin typeface="楷体_GB2312"/>
                <a:ea typeface="楷体_GB2312"/>
                <a:cs typeface="+mj-cs"/>
              </a:rPr>
              <a:t>查询指定列</a:t>
            </a:r>
            <a:endParaRPr lang="zh-CN" altLang="en-US" sz="4100" dirty="0">
              <a:solidFill>
                <a:srgbClr val="FF0000"/>
              </a:solidFill>
              <a:latin typeface="楷体_GB2312"/>
              <a:ea typeface="楷体_GB2312"/>
              <a:cs typeface="+mj-cs"/>
            </a:endParaRPr>
          </a:p>
        </p:txBody>
      </p:sp>
      <p:sp>
        <p:nvSpPr>
          <p:cNvPr id="18435"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8436" name="灯片编号占位符 8"/>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
        <p:nvSpPr>
          <p:cNvPr id="18437" name="内容占位符 9"/>
          <p:cNvSpPr>
            <a:spLocks noGrp="1"/>
          </p:cNvSpPr>
          <p:nvPr>
            <p:ph idx="1"/>
          </p:nvPr>
        </p:nvSpPr>
        <p:spPr>
          <a:xfrm>
            <a:off x="566738" y="1341438"/>
            <a:ext cx="8001000" cy="2374900"/>
          </a:xfrm>
          <a:ln/>
        </p:spPr>
        <p:txBody>
          <a:bodyPr vert="horz" wrap="square" lIns="91440" tIns="45720" rIns="91440" bIns="45720" anchor="t"/>
          <a:p>
            <a:pPr/>
            <a:r>
              <a:rPr lang="zh-CN" altLang="en-US" sz="3200" dirty="0">
                <a:latin typeface="仿宋_GB2312"/>
                <a:ea typeface="仿宋_GB2312"/>
                <a:cs typeface="+mn-cs"/>
              </a:rPr>
              <a:t>在</a:t>
            </a:r>
            <a:r>
              <a:rPr lang="en-US" altLang="zh-CN" sz="3200" dirty="0">
                <a:latin typeface="仿宋_GB2312"/>
                <a:ea typeface="仿宋_GB2312"/>
                <a:cs typeface="+mn-cs"/>
              </a:rPr>
              <a:t>SELECT</a:t>
            </a:r>
            <a:r>
              <a:rPr lang="zh-CN" altLang="en-US" sz="3200" dirty="0">
                <a:latin typeface="仿宋_GB2312"/>
                <a:ea typeface="仿宋_GB2312"/>
                <a:cs typeface="+mn-cs"/>
              </a:rPr>
              <a:t>子句的</a:t>
            </a:r>
            <a:r>
              <a:rPr lang="en-US" altLang="zh-CN" sz="3200" dirty="0">
                <a:solidFill>
                  <a:srgbClr val="009900"/>
                </a:solidFill>
                <a:latin typeface="仿宋_GB2312"/>
                <a:ea typeface="仿宋_GB2312"/>
                <a:cs typeface="+mn-cs"/>
              </a:rPr>
              <a:t>&lt;</a:t>
            </a:r>
            <a:r>
              <a:rPr lang="zh-CN" altLang="en-US" sz="3200" dirty="0">
                <a:solidFill>
                  <a:srgbClr val="009900"/>
                </a:solidFill>
                <a:latin typeface="仿宋_GB2312"/>
                <a:ea typeface="仿宋_GB2312"/>
                <a:cs typeface="+mn-cs"/>
              </a:rPr>
              <a:t>目标列名序列</a:t>
            </a:r>
            <a:r>
              <a:rPr lang="en-US" altLang="zh-CN" sz="3200" dirty="0">
                <a:solidFill>
                  <a:srgbClr val="009900"/>
                </a:solidFill>
                <a:latin typeface="仿宋_GB2312"/>
                <a:ea typeface="仿宋_GB2312"/>
                <a:cs typeface="+mn-cs"/>
              </a:rPr>
              <a:t>&gt;</a:t>
            </a:r>
            <a:r>
              <a:rPr lang="zh-CN" altLang="en-US" sz="3200" dirty="0">
                <a:latin typeface="仿宋_GB2312"/>
                <a:ea typeface="仿宋_GB2312"/>
                <a:cs typeface="+mn-cs"/>
              </a:rPr>
              <a:t>中指定要查询的属性。 </a:t>
            </a:r>
            <a:endParaRPr lang="zh-CN" altLang="en-US" sz="3200" dirty="0">
              <a:latin typeface="仿宋_GB2312"/>
              <a:ea typeface="仿宋_GB2312"/>
              <a:cs typeface="+mn-cs"/>
            </a:endParaRPr>
          </a:p>
          <a:p>
            <a:pPr>
              <a:spcBef>
                <a:spcPts val="600"/>
              </a:spcBef>
            </a:pPr>
            <a:r>
              <a:rPr lang="zh-CN" altLang="en-US" sz="3200" dirty="0">
                <a:latin typeface="仿宋_GB2312"/>
                <a:ea typeface="仿宋_GB2312"/>
                <a:cs typeface="+mn-cs"/>
              </a:rPr>
              <a:t>例</a:t>
            </a:r>
            <a:r>
              <a:rPr lang="en-US" altLang="zh-CN" sz="3200" dirty="0">
                <a:latin typeface="仿宋_GB2312"/>
                <a:ea typeface="仿宋_GB2312"/>
                <a:cs typeface="+mn-cs"/>
              </a:rPr>
              <a:t>1. </a:t>
            </a:r>
            <a:r>
              <a:rPr lang="zh-CN" altLang="en-US" sz="3200" dirty="0">
                <a:latin typeface="仿宋_GB2312"/>
                <a:ea typeface="仿宋_GB2312"/>
                <a:cs typeface="+mn-cs"/>
              </a:rPr>
              <a:t>查询全体学生的学号与姓名。 </a:t>
            </a:r>
            <a:endParaRPr lang="zh-CN" altLang="en-US" sz="3200" dirty="0">
              <a:latin typeface="仿宋_GB2312"/>
              <a:ea typeface="仿宋_GB2312"/>
              <a:cs typeface="+mn-cs"/>
            </a:endParaRPr>
          </a:p>
          <a:p>
            <a:pPr>
              <a:buNone/>
            </a:pPr>
            <a:r>
              <a:rPr lang="en-US" altLang="zh-CN" sz="3200" dirty="0">
                <a:solidFill>
                  <a:srgbClr val="FF0000"/>
                </a:solidFill>
                <a:latin typeface="仿宋_GB2312"/>
                <a:ea typeface="仿宋_GB2312"/>
                <a:cs typeface="+mn-cs"/>
              </a:rPr>
              <a:t>  SELECT Sno</a:t>
            </a:r>
            <a:r>
              <a:rPr lang="zh-CN" altLang="en-US" sz="3200" dirty="0">
                <a:solidFill>
                  <a:srgbClr val="FF0000"/>
                </a:solidFill>
                <a:latin typeface="仿宋_GB2312"/>
                <a:ea typeface="仿宋_GB2312"/>
                <a:cs typeface="+mn-cs"/>
              </a:rPr>
              <a:t>，</a:t>
            </a:r>
            <a:r>
              <a:rPr lang="en-US" altLang="zh-CN" sz="3200" dirty="0">
                <a:solidFill>
                  <a:srgbClr val="FF0000"/>
                </a:solidFill>
                <a:latin typeface="仿宋_GB2312"/>
                <a:ea typeface="仿宋_GB2312"/>
                <a:cs typeface="+mn-cs"/>
              </a:rPr>
              <a:t>Sname FROM Student </a:t>
            </a:r>
            <a:endParaRPr lang="zh-CN" altLang="en-US" sz="3200" dirty="0">
              <a:solidFill>
                <a:srgbClr val="FF0000"/>
              </a:solidFill>
              <a:latin typeface="仿宋_GB2312"/>
              <a:ea typeface="仿宋_GB2312"/>
              <a:cs typeface="+mn-cs"/>
            </a:endParaRPr>
          </a:p>
        </p:txBody>
      </p:sp>
      <p:graphicFrame>
        <p:nvGraphicFramePr>
          <p:cNvPr id="11" name="表格 10"/>
          <p:cNvGraphicFramePr>
            <a:graphicFrameLocks noGrp="1"/>
          </p:cNvGraphicFramePr>
          <p:nvPr/>
        </p:nvGraphicFramePr>
        <p:xfrm>
          <a:off x="827088" y="3716338"/>
          <a:ext cx="7489825" cy="2347913"/>
        </p:xfrm>
        <a:graphic>
          <a:graphicData uri="http://schemas.openxmlformats.org/drawingml/2006/table">
            <a:tbl>
              <a:tblPr/>
              <a:tblGrid>
                <a:gridCol w="1497244"/>
                <a:gridCol w="1497244"/>
                <a:gridCol w="1498115"/>
                <a:gridCol w="1498115"/>
                <a:gridCol w="1498115"/>
              </a:tblGrid>
              <a:tr h="196386">
                <a:tc>
                  <a:txBody>
                    <a:bodyPr/>
                    <a:lstStyle/>
                    <a:p>
                      <a:pPr indent="127000" algn="ctr">
                        <a:spcAft>
                          <a:spcPts val="0"/>
                        </a:spcAft>
                      </a:pPr>
                      <a:r>
                        <a:rPr lang="en-US" sz="1400" b="1" kern="1000" dirty="0" err="1">
                          <a:solidFill>
                            <a:srgbClr val="C00000"/>
                          </a:solidFill>
                          <a:latin typeface="Times New Roman" panose="02020603050405020304"/>
                          <a:ea typeface="方正书宋简体"/>
                          <a:cs typeface="Times New Roman" panose="02020603050405020304"/>
                        </a:rPr>
                        <a:t>Sno</a:t>
                      </a:r>
                      <a:endParaRPr lang="zh-CN" sz="16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C00000"/>
                          </a:solidFill>
                          <a:latin typeface="Times New Roman" panose="02020603050405020304"/>
                          <a:ea typeface="方正书宋简体"/>
                          <a:cs typeface="Times New Roman" panose="02020603050405020304"/>
                        </a:rPr>
                        <a:t>Sname</a:t>
                      </a:r>
                      <a:endParaRPr lang="zh-CN" sz="16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C00000"/>
                          </a:solidFill>
                          <a:latin typeface="Times New Roman" panose="02020603050405020304"/>
                          <a:ea typeface="方正书宋简体"/>
                          <a:cs typeface="Times New Roman" panose="02020603050405020304"/>
                        </a:rPr>
                        <a:t>Ssex</a:t>
                      </a:r>
                      <a:endParaRPr lang="zh-CN" sz="16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C00000"/>
                          </a:solidFill>
                          <a:latin typeface="Times New Roman" panose="02020603050405020304"/>
                          <a:ea typeface="方正书宋简体"/>
                          <a:cs typeface="Times New Roman" panose="02020603050405020304"/>
                        </a:rPr>
                        <a:t>Sage</a:t>
                      </a:r>
                      <a:endParaRPr lang="zh-CN" sz="16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C00000"/>
                          </a:solidFill>
                          <a:latin typeface="Times New Roman" panose="02020603050405020304"/>
                          <a:ea typeface="方正书宋简体"/>
                          <a:cs typeface="Times New Roman" panose="02020603050405020304"/>
                        </a:rPr>
                        <a:t>Sdept</a:t>
                      </a:r>
                      <a:endParaRPr lang="zh-CN" sz="1600" b="1" kern="1000" dirty="0">
                        <a:solidFill>
                          <a:srgbClr val="C00000"/>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0811101</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李勇</a:t>
                      </a:r>
                      <a:r>
                        <a:rPr lang="en-US" sz="1400" b="1" kern="1000">
                          <a:solidFill>
                            <a:srgbClr val="000000"/>
                          </a:solidFill>
                          <a:latin typeface="Times New Roman" panose="02020603050405020304"/>
                          <a:ea typeface="宋体" panose="02010600030101010101" pitchFamily="2" charset="-122"/>
                          <a:cs typeface="Times New Roman" panose="02020603050405020304"/>
                        </a:rPr>
                        <a:t>   </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21</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0811102</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刘晨</a:t>
                      </a:r>
                      <a:r>
                        <a:rPr lang="en-US" sz="1400" b="1" kern="1000">
                          <a:solidFill>
                            <a:srgbClr val="000000"/>
                          </a:solidFill>
                          <a:latin typeface="Times New Roman" panose="02020603050405020304"/>
                          <a:ea typeface="宋体" panose="02010600030101010101" pitchFamily="2" charset="-122"/>
                          <a:cs typeface="Times New Roman" panose="02020603050405020304"/>
                        </a:rPr>
                        <a:t>   </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20</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0811103</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王敏</a:t>
                      </a:r>
                      <a:r>
                        <a:rPr lang="en-US" sz="1400" b="1" kern="1000">
                          <a:solidFill>
                            <a:srgbClr val="000000"/>
                          </a:solidFill>
                          <a:latin typeface="Times New Roman" panose="02020603050405020304"/>
                          <a:ea typeface="宋体" panose="02010600030101010101" pitchFamily="2" charset="-122"/>
                          <a:cs typeface="Times New Roman" panose="02020603050405020304"/>
                        </a:rPr>
                        <a:t>   </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20</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0811104</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张小红</a:t>
                      </a:r>
                      <a:r>
                        <a:rPr lang="en-US" sz="1400" b="1" kern="1000">
                          <a:solidFill>
                            <a:srgbClr val="000000"/>
                          </a:solidFill>
                          <a:latin typeface="Times New Roman" panose="02020603050405020304"/>
                          <a:ea typeface="宋体" panose="02010600030101010101" pitchFamily="2" charset="-122"/>
                          <a:cs typeface="Times New Roman" panose="02020603050405020304"/>
                        </a:rPr>
                        <a:t>  </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19</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计算机系</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0821101</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张立</a:t>
                      </a:r>
                      <a:r>
                        <a:rPr lang="en-US" sz="1400" b="1" kern="1000">
                          <a:solidFill>
                            <a:srgbClr val="000000"/>
                          </a:solidFill>
                          <a:latin typeface="Times New Roman" panose="02020603050405020304"/>
                          <a:ea typeface="宋体" panose="02010600030101010101" pitchFamily="2" charset="-122"/>
                          <a:cs typeface="Times New Roman" panose="02020603050405020304"/>
                        </a:rPr>
                        <a:t>   </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20</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信息管理系</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0821102</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吴宾</a:t>
                      </a:r>
                      <a:r>
                        <a:rPr lang="en-US" sz="1400" b="1" kern="1000">
                          <a:solidFill>
                            <a:srgbClr val="000000"/>
                          </a:solidFill>
                          <a:latin typeface="Times New Roman" panose="02020603050405020304"/>
                          <a:ea typeface="宋体" panose="02010600030101010101" pitchFamily="2" charset="-122"/>
                          <a:cs typeface="Times New Roman" panose="02020603050405020304"/>
                        </a:rPr>
                        <a:t>   </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19</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信息管理系</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0821103</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张海</a:t>
                      </a:r>
                      <a:r>
                        <a:rPr lang="en-US" sz="1400" b="1" kern="1000">
                          <a:solidFill>
                            <a:srgbClr val="000000"/>
                          </a:solidFill>
                          <a:latin typeface="Times New Roman" panose="02020603050405020304"/>
                          <a:ea typeface="宋体" panose="02010600030101010101" pitchFamily="2" charset="-122"/>
                          <a:cs typeface="Times New Roman" panose="02020603050405020304"/>
                        </a:rPr>
                        <a:t>   </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20</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信息管理系</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0831101</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钱小平</a:t>
                      </a:r>
                      <a:r>
                        <a:rPr lang="en-US" sz="1400" b="1" kern="1000">
                          <a:solidFill>
                            <a:srgbClr val="000000"/>
                          </a:solidFill>
                          <a:latin typeface="Times New Roman" panose="02020603050405020304"/>
                          <a:ea typeface="宋体" panose="02010600030101010101" pitchFamily="2" charset="-122"/>
                          <a:cs typeface="Times New Roman" panose="02020603050405020304"/>
                        </a:rPr>
                        <a:t>  </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21</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通信工程系</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0831102</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王大力</a:t>
                      </a:r>
                      <a:r>
                        <a:rPr lang="en-US" sz="1400" b="1" kern="1000">
                          <a:solidFill>
                            <a:srgbClr val="000000"/>
                          </a:solidFill>
                          <a:latin typeface="Times New Roman" panose="02020603050405020304"/>
                          <a:ea typeface="宋体" panose="02010600030101010101" pitchFamily="2" charset="-122"/>
                          <a:cs typeface="Times New Roman" panose="02020603050405020304"/>
                        </a:rPr>
                        <a:t>  </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男</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a:solidFill>
                            <a:srgbClr val="000000"/>
                          </a:solidFill>
                          <a:latin typeface="宋体" panose="02010600030101010101" pitchFamily="2" charset="-122"/>
                          <a:ea typeface="方正书宋简体"/>
                          <a:cs typeface="Times New Roman" panose="02020603050405020304"/>
                        </a:rPr>
                        <a:t>20</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通信工程系</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0831103</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张姗姗</a:t>
                      </a:r>
                      <a:r>
                        <a:rPr lang="en-US" sz="1400" b="1" kern="1000" dirty="0">
                          <a:solidFill>
                            <a:srgbClr val="000000"/>
                          </a:solidFill>
                          <a:latin typeface="Times New Roman" panose="02020603050405020304"/>
                          <a:ea typeface="宋体" panose="02010600030101010101" pitchFamily="2" charset="-122"/>
                          <a:cs typeface="Times New Roman" panose="02020603050405020304"/>
                        </a:rPr>
                        <a:t>  </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00"/>
                          </a:solidFill>
                          <a:latin typeface="Times New Roman" panose="02020603050405020304"/>
                          <a:ea typeface="宋体" panose="02010600030101010101" pitchFamily="2" charset="-122"/>
                          <a:cs typeface="Times New Roman" panose="02020603050405020304"/>
                        </a:rPr>
                        <a:t>女</a:t>
                      </a:r>
                      <a:endParaRPr lang="zh-CN" sz="1600" b="1"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a:solidFill>
                            <a:srgbClr val="000000"/>
                          </a:solidFill>
                          <a:latin typeface="宋体" panose="02010600030101010101" pitchFamily="2" charset="-122"/>
                          <a:ea typeface="方正书宋简体"/>
                          <a:cs typeface="Times New Roman" panose="02020603050405020304"/>
                        </a:rPr>
                        <a:t>19</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00"/>
                          </a:solidFill>
                          <a:latin typeface="Times New Roman" panose="02020603050405020304"/>
                          <a:ea typeface="宋体" panose="02010600030101010101" pitchFamily="2" charset="-122"/>
                          <a:cs typeface="Times New Roman" panose="02020603050405020304"/>
                        </a:rPr>
                        <a:t>通信工程系</a:t>
                      </a:r>
                      <a:endParaRPr lang="zh-CN" sz="1600" b="1" kern="1000" dirty="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2" name="表格 11"/>
          <p:cNvGraphicFramePr>
            <a:graphicFrameLocks noGrp="1"/>
          </p:cNvGraphicFramePr>
          <p:nvPr/>
        </p:nvGraphicFramePr>
        <p:xfrm>
          <a:off x="827088" y="3716338"/>
          <a:ext cx="2995613" cy="2347913"/>
        </p:xfrm>
        <a:graphic>
          <a:graphicData uri="http://schemas.openxmlformats.org/drawingml/2006/table">
            <a:tbl>
              <a:tblPr/>
              <a:tblGrid>
                <a:gridCol w="1497244"/>
                <a:gridCol w="1497244"/>
              </a:tblGrid>
              <a:tr h="196386">
                <a:tc>
                  <a:txBody>
                    <a:bodyPr/>
                    <a:lstStyle/>
                    <a:p>
                      <a:pPr indent="127000" algn="ctr">
                        <a:spcAft>
                          <a:spcPts val="0"/>
                        </a:spcAft>
                      </a:pPr>
                      <a:r>
                        <a:rPr lang="en-US" sz="1400" b="1" kern="1000" dirty="0" err="1">
                          <a:solidFill>
                            <a:srgbClr val="0000FF"/>
                          </a:solidFill>
                          <a:latin typeface="Times New Roman" panose="02020603050405020304"/>
                          <a:ea typeface="方正书宋简体"/>
                          <a:cs typeface="Times New Roman" panose="02020603050405020304"/>
                        </a:rPr>
                        <a:t>Sno</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400" b="1" kern="1000" dirty="0" err="1">
                          <a:solidFill>
                            <a:srgbClr val="0000FF"/>
                          </a:solidFill>
                          <a:latin typeface="Times New Roman" panose="02020603050405020304"/>
                          <a:ea typeface="方正书宋简体"/>
                          <a:cs typeface="Times New Roman" panose="02020603050405020304"/>
                        </a:rPr>
                        <a:t>Sname</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FF"/>
                          </a:solidFill>
                          <a:latin typeface="宋体" panose="02010600030101010101" pitchFamily="2" charset="-122"/>
                          <a:ea typeface="方正书宋简体"/>
                          <a:cs typeface="Times New Roman" panose="02020603050405020304"/>
                        </a:rPr>
                        <a:t>0811101</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FF"/>
                          </a:solidFill>
                          <a:latin typeface="Times New Roman" panose="02020603050405020304"/>
                          <a:ea typeface="宋体" panose="02010600030101010101" pitchFamily="2" charset="-122"/>
                          <a:cs typeface="Times New Roman" panose="02020603050405020304"/>
                        </a:rPr>
                        <a:t>李勇</a:t>
                      </a:r>
                      <a:r>
                        <a:rPr lang="en-US" sz="1400" b="1" kern="1000">
                          <a:solidFill>
                            <a:srgbClr val="0000FF"/>
                          </a:solidFill>
                          <a:latin typeface="Times New Roman" panose="02020603050405020304"/>
                          <a:ea typeface="宋体" panose="02010600030101010101" pitchFamily="2" charset="-122"/>
                          <a:cs typeface="Times New Roman" panose="02020603050405020304"/>
                        </a:rPr>
                        <a:t>   </a:t>
                      </a:r>
                      <a:endParaRPr lang="zh-CN" sz="1600" b="1" kern="100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FF"/>
                          </a:solidFill>
                          <a:latin typeface="宋体" panose="02010600030101010101" pitchFamily="2" charset="-122"/>
                          <a:ea typeface="方正书宋简体"/>
                          <a:cs typeface="Times New Roman" panose="02020603050405020304"/>
                        </a:rPr>
                        <a:t>0811102</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FF"/>
                          </a:solidFill>
                          <a:latin typeface="Times New Roman" panose="02020603050405020304"/>
                          <a:ea typeface="宋体" panose="02010600030101010101" pitchFamily="2" charset="-122"/>
                          <a:cs typeface="Times New Roman" panose="02020603050405020304"/>
                        </a:rPr>
                        <a:t>刘晨</a:t>
                      </a:r>
                      <a:r>
                        <a:rPr lang="en-US" sz="1400" b="1" kern="1000" dirty="0">
                          <a:solidFill>
                            <a:srgbClr val="0000FF"/>
                          </a:solidFill>
                          <a:latin typeface="Times New Roman" panose="02020603050405020304"/>
                          <a:ea typeface="宋体" panose="02010600030101010101" pitchFamily="2" charset="-122"/>
                          <a:cs typeface="Times New Roman" panose="02020603050405020304"/>
                        </a:rPr>
                        <a:t>   </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FF"/>
                          </a:solidFill>
                          <a:latin typeface="宋体" panose="02010600030101010101" pitchFamily="2" charset="-122"/>
                          <a:ea typeface="方正书宋简体"/>
                          <a:cs typeface="Times New Roman" panose="02020603050405020304"/>
                        </a:rPr>
                        <a:t>0811103</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FF"/>
                          </a:solidFill>
                          <a:latin typeface="Times New Roman" panose="02020603050405020304"/>
                          <a:ea typeface="宋体" panose="02010600030101010101" pitchFamily="2" charset="-122"/>
                          <a:cs typeface="Times New Roman" panose="02020603050405020304"/>
                        </a:rPr>
                        <a:t>王敏</a:t>
                      </a:r>
                      <a:r>
                        <a:rPr lang="en-US" sz="1400" b="1" kern="1000">
                          <a:solidFill>
                            <a:srgbClr val="0000FF"/>
                          </a:solidFill>
                          <a:latin typeface="Times New Roman" panose="02020603050405020304"/>
                          <a:ea typeface="宋体" panose="02010600030101010101" pitchFamily="2" charset="-122"/>
                          <a:cs typeface="Times New Roman" panose="02020603050405020304"/>
                        </a:rPr>
                        <a:t>   </a:t>
                      </a:r>
                      <a:endParaRPr lang="zh-CN" sz="1600" b="1" kern="100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a:solidFill>
                            <a:srgbClr val="0000FF"/>
                          </a:solidFill>
                          <a:latin typeface="宋体" panose="02010600030101010101" pitchFamily="2" charset="-122"/>
                          <a:ea typeface="方正书宋简体"/>
                          <a:cs typeface="Times New Roman" panose="02020603050405020304"/>
                        </a:rPr>
                        <a:t>0811104</a:t>
                      </a:r>
                      <a:endParaRPr lang="zh-CN" sz="1600" b="1" kern="100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FF"/>
                          </a:solidFill>
                          <a:latin typeface="Times New Roman" panose="02020603050405020304"/>
                          <a:ea typeface="宋体" panose="02010600030101010101" pitchFamily="2" charset="-122"/>
                          <a:cs typeface="Times New Roman" panose="02020603050405020304"/>
                        </a:rPr>
                        <a:t>张小红</a:t>
                      </a:r>
                      <a:r>
                        <a:rPr lang="en-US" sz="1400" b="1" kern="1000">
                          <a:solidFill>
                            <a:srgbClr val="0000FF"/>
                          </a:solidFill>
                          <a:latin typeface="Times New Roman" panose="02020603050405020304"/>
                          <a:ea typeface="宋体" panose="02010600030101010101" pitchFamily="2" charset="-122"/>
                          <a:cs typeface="Times New Roman" panose="02020603050405020304"/>
                        </a:rPr>
                        <a:t>  </a:t>
                      </a:r>
                      <a:endParaRPr lang="zh-CN" sz="1600" b="1" kern="100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FF"/>
                          </a:solidFill>
                          <a:latin typeface="宋体" panose="02010600030101010101" pitchFamily="2" charset="-122"/>
                          <a:ea typeface="方正书宋简体"/>
                          <a:cs typeface="Times New Roman" panose="02020603050405020304"/>
                        </a:rPr>
                        <a:t>0821101</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FF"/>
                          </a:solidFill>
                          <a:latin typeface="Times New Roman" panose="02020603050405020304"/>
                          <a:ea typeface="宋体" panose="02010600030101010101" pitchFamily="2" charset="-122"/>
                          <a:cs typeface="Times New Roman" panose="02020603050405020304"/>
                        </a:rPr>
                        <a:t>张立</a:t>
                      </a:r>
                      <a:r>
                        <a:rPr lang="en-US" sz="1400" b="1" kern="1000">
                          <a:solidFill>
                            <a:srgbClr val="0000FF"/>
                          </a:solidFill>
                          <a:latin typeface="Times New Roman" panose="02020603050405020304"/>
                          <a:ea typeface="宋体" panose="02010600030101010101" pitchFamily="2" charset="-122"/>
                          <a:cs typeface="Times New Roman" panose="02020603050405020304"/>
                        </a:rPr>
                        <a:t>   </a:t>
                      </a:r>
                      <a:endParaRPr lang="zh-CN" sz="1600" b="1" kern="100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FF"/>
                          </a:solidFill>
                          <a:latin typeface="宋体" panose="02010600030101010101" pitchFamily="2" charset="-122"/>
                          <a:ea typeface="方正书宋简体"/>
                          <a:cs typeface="Times New Roman" panose="02020603050405020304"/>
                        </a:rPr>
                        <a:t>0821102</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FF"/>
                          </a:solidFill>
                          <a:latin typeface="Times New Roman" panose="02020603050405020304"/>
                          <a:ea typeface="宋体" panose="02010600030101010101" pitchFamily="2" charset="-122"/>
                          <a:cs typeface="Times New Roman" panose="02020603050405020304"/>
                        </a:rPr>
                        <a:t>吴宾</a:t>
                      </a:r>
                      <a:r>
                        <a:rPr lang="en-US" sz="1400" b="1" kern="1000">
                          <a:solidFill>
                            <a:srgbClr val="0000FF"/>
                          </a:solidFill>
                          <a:latin typeface="Times New Roman" panose="02020603050405020304"/>
                          <a:ea typeface="宋体" panose="02010600030101010101" pitchFamily="2" charset="-122"/>
                          <a:cs typeface="Times New Roman" panose="02020603050405020304"/>
                        </a:rPr>
                        <a:t>   </a:t>
                      </a:r>
                      <a:endParaRPr lang="zh-CN" sz="1600" b="1" kern="100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FF"/>
                          </a:solidFill>
                          <a:latin typeface="宋体" panose="02010600030101010101" pitchFamily="2" charset="-122"/>
                          <a:ea typeface="方正书宋简体"/>
                          <a:cs typeface="Times New Roman" panose="02020603050405020304"/>
                        </a:rPr>
                        <a:t>0821103</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FF"/>
                          </a:solidFill>
                          <a:latin typeface="Times New Roman" panose="02020603050405020304"/>
                          <a:ea typeface="宋体" panose="02010600030101010101" pitchFamily="2" charset="-122"/>
                          <a:cs typeface="Times New Roman" panose="02020603050405020304"/>
                        </a:rPr>
                        <a:t>张海</a:t>
                      </a:r>
                      <a:r>
                        <a:rPr lang="en-US" sz="1400" b="1" kern="1000">
                          <a:solidFill>
                            <a:srgbClr val="0000FF"/>
                          </a:solidFill>
                          <a:latin typeface="Times New Roman" panose="02020603050405020304"/>
                          <a:ea typeface="宋体" panose="02010600030101010101" pitchFamily="2" charset="-122"/>
                          <a:cs typeface="Times New Roman" panose="02020603050405020304"/>
                        </a:rPr>
                        <a:t>   </a:t>
                      </a:r>
                      <a:endParaRPr lang="zh-CN" sz="1600" b="1" kern="100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FF"/>
                          </a:solidFill>
                          <a:latin typeface="宋体" panose="02010600030101010101" pitchFamily="2" charset="-122"/>
                          <a:ea typeface="方正书宋简体"/>
                          <a:cs typeface="Times New Roman" panose="02020603050405020304"/>
                        </a:rPr>
                        <a:t>0831101</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FF"/>
                          </a:solidFill>
                          <a:latin typeface="Times New Roman" panose="02020603050405020304"/>
                          <a:ea typeface="宋体" panose="02010600030101010101" pitchFamily="2" charset="-122"/>
                          <a:cs typeface="Times New Roman" panose="02020603050405020304"/>
                        </a:rPr>
                        <a:t>钱小平</a:t>
                      </a:r>
                      <a:r>
                        <a:rPr lang="en-US" sz="1400" b="1" kern="1000">
                          <a:solidFill>
                            <a:srgbClr val="0000FF"/>
                          </a:solidFill>
                          <a:latin typeface="Times New Roman" panose="02020603050405020304"/>
                          <a:ea typeface="宋体" panose="02010600030101010101" pitchFamily="2" charset="-122"/>
                          <a:cs typeface="Times New Roman" panose="02020603050405020304"/>
                        </a:rPr>
                        <a:t>  </a:t>
                      </a:r>
                      <a:endParaRPr lang="zh-CN" sz="1600" b="1" kern="100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FF"/>
                          </a:solidFill>
                          <a:latin typeface="宋体" panose="02010600030101010101" pitchFamily="2" charset="-122"/>
                          <a:ea typeface="方正书宋简体"/>
                          <a:cs typeface="Times New Roman" panose="02020603050405020304"/>
                        </a:rPr>
                        <a:t>0831102</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a:solidFill>
                            <a:srgbClr val="0000FF"/>
                          </a:solidFill>
                          <a:latin typeface="Times New Roman" panose="02020603050405020304"/>
                          <a:ea typeface="宋体" panose="02010600030101010101" pitchFamily="2" charset="-122"/>
                          <a:cs typeface="Times New Roman" panose="02020603050405020304"/>
                        </a:rPr>
                        <a:t>王大力</a:t>
                      </a:r>
                      <a:r>
                        <a:rPr lang="en-US" sz="1400" b="1" kern="1000">
                          <a:solidFill>
                            <a:srgbClr val="0000FF"/>
                          </a:solidFill>
                          <a:latin typeface="Times New Roman" panose="02020603050405020304"/>
                          <a:ea typeface="宋体" panose="02010600030101010101" pitchFamily="2" charset="-122"/>
                          <a:cs typeface="Times New Roman" panose="02020603050405020304"/>
                        </a:rPr>
                        <a:t>  </a:t>
                      </a:r>
                      <a:endParaRPr lang="zh-CN" sz="1600" b="1" kern="100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386">
                <a:tc>
                  <a:txBody>
                    <a:bodyPr/>
                    <a:lstStyle/>
                    <a:p>
                      <a:pPr indent="127000" algn="ctr">
                        <a:spcAft>
                          <a:spcPts val="0"/>
                        </a:spcAft>
                      </a:pPr>
                      <a:r>
                        <a:rPr lang="en-US" sz="1400" b="1" kern="1000" dirty="0">
                          <a:solidFill>
                            <a:srgbClr val="0000FF"/>
                          </a:solidFill>
                          <a:latin typeface="宋体" panose="02010600030101010101" pitchFamily="2" charset="-122"/>
                          <a:ea typeface="方正书宋简体"/>
                          <a:cs typeface="Times New Roman" panose="02020603050405020304"/>
                        </a:rPr>
                        <a:t>0831103</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400" b="1" kern="1000" dirty="0">
                          <a:solidFill>
                            <a:srgbClr val="0000FF"/>
                          </a:solidFill>
                          <a:latin typeface="Times New Roman" panose="02020603050405020304"/>
                          <a:ea typeface="宋体" panose="02010600030101010101" pitchFamily="2" charset="-122"/>
                          <a:cs typeface="Times New Roman" panose="02020603050405020304"/>
                        </a:rPr>
                        <a:t>张姗姗</a:t>
                      </a:r>
                      <a:r>
                        <a:rPr lang="en-US" sz="1400" b="1" kern="1000" dirty="0">
                          <a:solidFill>
                            <a:srgbClr val="0000FF"/>
                          </a:solidFill>
                          <a:latin typeface="Times New Roman" panose="02020603050405020304"/>
                          <a:ea typeface="宋体" panose="02010600030101010101" pitchFamily="2" charset="-122"/>
                          <a:cs typeface="Times New Roman" panose="02020603050405020304"/>
                        </a:rPr>
                        <a:t>  </a:t>
                      </a:r>
                      <a:endParaRPr lang="zh-CN" sz="1600" b="1" kern="1000" dirty="0">
                        <a:solidFill>
                          <a:srgbClr val="0000FF"/>
                        </a:solidFill>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注意</a:t>
            </a:r>
            <a:endParaRPr lang="zh-CN" altLang="en-US" dirty="0">
              <a:solidFill>
                <a:srgbClr val="0000FF"/>
              </a:solidFill>
              <a:latin typeface="楷体_GB2312"/>
              <a:ea typeface="楷体_GB2312"/>
              <a:cs typeface="+mj-cs"/>
            </a:endParaRPr>
          </a:p>
        </p:txBody>
      </p:sp>
      <p:sp>
        <p:nvSpPr>
          <p:cNvPr id="73731" name="内容占位符 2"/>
          <p:cNvSpPr>
            <a:spLocks noGrp="1"/>
          </p:cNvSpPr>
          <p:nvPr>
            <p:ph idx="1"/>
          </p:nvPr>
        </p:nvSpPr>
        <p:spPr>
          <a:ln/>
        </p:spPr>
        <p:txBody>
          <a:bodyPr vert="horz" wrap="square" lIns="91440" tIns="45720" rIns="91440" bIns="45720" anchor="t"/>
          <a:p>
            <a:pPr/>
            <a:r>
              <a:rPr lang="en-US" altLang="zh-CN" dirty="0">
                <a:latin typeface="仿宋_GB2312"/>
                <a:ea typeface="仿宋_GB2312"/>
                <a:cs typeface="+mn-cs"/>
              </a:rPr>
              <a:t>GROUP BY</a:t>
            </a:r>
            <a:r>
              <a:rPr lang="zh-CN" altLang="zh-CN" dirty="0">
                <a:latin typeface="仿宋_GB2312"/>
                <a:ea typeface="仿宋_GB2312"/>
                <a:cs typeface="+mn-cs"/>
              </a:rPr>
              <a:t>子句中的分组依据列必须是表中存在的列名，不能使用</a:t>
            </a:r>
            <a:r>
              <a:rPr lang="en-US" altLang="zh-CN" dirty="0">
                <a:latin typeface="仿宋_GB2312"/>
                <a:ea typeface="仿宋_GB2312"/>
                <a:cs typeface="+mn-cs"/>
              </a:rPr>
              <a:t>AS</a:t>
            </a:r>
            <a:r>
              <a:rPr lang="zh-CN" altLang="zh-CN" dirty="0">
                <a:latin typeface="仿宋_GB2312"/>
                <a:ea typeface="仿宋_GB2312"/>
                <a:cs typeface="+mn-cs"/>
              </a:rPr>
              <a:t>子句指派的列别名。</a:t>
            </a:r>
            <a:endParaRPr lang="zh-CN" altLang="zh-CN" dirty="0">
              <a:latin typeface="仿宋_GB2312"/>
              <a:ea typeface="仿宋_GB2312"/>
              <a:cs typeface="+mn-cs"/>
            </a:endParaRPr>
          </a:p>
          <a:p>
            <a:pPr/>
            <a:r>
              <a:rPr lang="zh-CN" altLang="zh-CN" dirty="0">
                <a:latin typeface="仿宋_GB2312"/>
                <a:ea typeface="仿宋_GB2312"/>
                <a:cs typeface="+mn-cs"/>
              </a:rPr>
              <a:t>带有</a:t>
            </a:r>
            <a:r>
              <a:rPr lang="en-US" altLang="zh-CN" dirty="0">
                <a:latin typeface="仿宋_GB2312"/>
                <a:ea typeface="仿宋_GB2312"/>
                <a:cs typeface="+mn-cs"/>
              </a:rPr>
              <a:t>GROUP BY </a:t>
            </a:r>
            <a:r>
              <a:rPr lang="zh-CN" altLang="zh-CN" dirty="0">
                <a:latin typeface="仿宋_GB2312"/>
                <a:ea typeface="仿宋_GB2312"/>
                <a:cs typeface="+mn-cs"/>
              </a:rPr>
              <a:t>子句的</a:t>
            </a:r>
            <a:r>
              <a:rPr lang="en-US" altLang="zh-CN" dirty="0">
                <a:latin typeface="仿宋_GB2312"/>
                <a:ea typeface="仿宋_GB2312"/>
                <a:cs typeface="+mn-cs"/>
              </a:rPr>
              <a:t>SELECT</a:t>
            </a:r>
            <a:r>
              <a:rPr lang="zh-CN" altLang="zh-CN" dirty="0">
                <a:latin typeface="仿宋_GB2312"/>
                <a:ea typeface="仿宋_GB2312"/>
                <a:cs typeface="+mn-cs"/>
              </a:rPr>
              <a:t>语句的查询列表中只能出现分组依据列和统计函数，因为分组后每个组只返回一行结果。</a:t>
            </a:r>
            <a:endParaRPr lang="zh-CN" altLang="en-US" dirty="0">
              <a:latin typeface="仿宋_GB2312"/>
              <a:ea typeface="仿宋_GB2312"/>
              <a:cs typeface="+mn-cs"/>
            </a:endParaRPr>
          </a:p>
        </p:txBody>
      </p:sp>
      <p:sp>
        <p:nvSpPr>
          <p:cNvPr id="7373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373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74755" name="内容占位符 2"/>
          <p:cNvSpPr>
            <a:spLocks noGrp="1"/>
          </p:cNvSpPr>
          <p:nvPr>
            <p:ph idx="1"/>
          </p:nvPr>
        </p:nvSpPr>
        <p:spPr>
          <a:xfrm>
            <a:off x="468313" y="1414463"/>
            <a:ext cx="8280400" cy="4678362"/>
          </a:xfrm>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34 </a:t>
            </a:r>
            <a:r>
              <a:rPr lang="zh-CN" altLang="zh-CN" dirty="0">
                <a:latin typeface="仿宋_GB2312"/>
                <a:ea typeface="仿宋_GB2312"/>
                <a:cs typeface="+mn-cs"/>
              </a:rPr>
              <a:t>统计每个系的学生人数和平均年龄。</a:t>
            </a:r>
            <a:endParaRPr lang="zh-CN" altLang="zh-CN" dirty="0">
              <a:latin typeface="仿宋_GB2312"/>
              <a:ea typeface="仿宋_GB2312"/>
              <a:cs typeface="+mn-cs"/>
            </a:endParaRPr>
          </a:p>
          <a:p>
            <a:pPr>
              <a:buNone/>
            </a:pPr>
            <a:r>
              <a:rPr lang="en-US" altLang="zh-CN" dirty="0">
                <a:solidFill>
                  <a:srgbClr val="005800"/>
                </a:solidFill>
                <a:latin typeface="仿宋_GB2312"/>
                <a:ea typeface="仿宋_GB2312"/>
                <a:cs typeface="+mn-cs"/>
              </a:rPr>
              <a:t>SELECT Sdept, COUNT(*) AS </a:t>
            </a:r>
            <a:r>
              <a:rPr lang="zh-CN" altLang="zh-CN" dirty="0">
                <a:solidFill>
                  <a:srgbClr val="005800"/>
                </a:solidFill>
                <a:latin typeface="仿宋_GB2312"/>
                <a:ea typeface="仿宋_GB2312"/>
                <a:cs typeface="+mn-cs"/>
              </a:rPr>
              <a:t>学生人数</a:t>
            </a:r>
            <a:r>
              <a:rPr lang="en-US" altLang="zh-CN" dirty="0">
                <a:solidFill>
                  <a:srgbClr val="005800"/>
                </a:solidFill>
                <a:latin typeface="仿宋_GB2312"/>
                <a:ea typeface="仿宋_GB2312"/>
                <a:cs typeface="+mn-cs"/>
              </a:rPr>
              <a:t>, AVG(Sage) AS </a:t>
            </a:r>
            <a:r>
              <a:rPr lang="zh-CN" altLang="zh-CN" dirty="0">
                <a:solidFill>
                  <a:srgbClr val="005800"/>
                </a:solidFill>
                <a:latin typeface="仿宋_GB2312"/>
                <a:ea typeface="仿宋_GB2312"/>
                <a:cs typeface="+mn-cs"/>
              </a:rPr>
              <a:t>平均年龄</a:t>
            </a:r>
            <a:r>
              <a:rPr lang="en-US" altLang="zh-CN" dirty="0">
                <a:solidFill>
                  <a:srgbClr val="005800"/>
                </a:solidFill>
                <a:latin typeface="仿宋_GB2312"/>
                <a:ea typeface="仿宋_GB2312"/>
                <a:cs typeface="+mn-cs"/>
              </a:rPr>
              <a:t> </a:t>
            </a:r>
            <a:endParaRPr lang="zh-CN" altLang="zh-CN" dirty="0">
              <a:solidFill>
                <a:srgbClr val="005800"/>
              </a:solidFill>
              <a:latin typeface="仿宋_GB2312"/>
              <a:ea typeface="仿宋_GB2312"/>
              <a:cs typeface="+mn-cs"/>
            </a:endParaRPr>
          </a:p>
          <a:p>
            <a:pPr>
              <a:buNone/>
            </a:pPr>
            <a:r>
              <a:rPr lang="en-US" altLang="zh-CN" dirty="0">
                <a:solidFill>
                  <a:srgbClr val="005800"/>
                </a:solidFill>
                <a:latin typeface="仿宋_GB2312"/>
                <a:ea typeface="仿宋_GB2312"/>
                <a:cs typeface="+mn-cs"/>
              </a:rPr>
              <a:t>  FROM Student </a:t>
            </a:r>
            <a:endParaRPr lang="zh-CN" altLang="zh-CN" dirty="0">
              <a:solidFill>
                <a:srgbClr val="005800"/>
              </a:solidFill>
              <a:latin typeface="仿宋_GB2312"/>
              <a:ea typeface="仿宋_GB2312"/>
              <a:cs typeface="+mn-cs"/>
            </a:endParaRPr>
          </a:p>
          <a:p>
            <a:pPr>
              <a:buNone/>
            </a:pPr>
            <a:r>
              <a:rPr lang="en-US" altLang="zh-CN" dirty="0">
                <a:solidFill>
                  <a:srgbClr val="005800"/>
                </a:solidFill>
                <a:latin typeface="仿宋_GB2312"/>
                <a:ea typeface="仿宋_GB2312"/>
                <a:cs typeface="+mn-cs"/>
              </a:rPr>
              <a:t>  </a:t>
            </a:r>
            <a:r>
              <a:rPr lang="en-US" altLang="zh-CN" dirty="0">
                <a:solidFill>
                  <a:srgbClr val="C00000"/>
                </a:solidFill>
                <a:latin typeface="仿宋_GB2312"/>
                <a:ea typeface="仿宋_GB2312"/>
                <a:cs typeface="+mn-cs"/>
              </a:rPr>
              <a:t>GROUP BY Sdept</a:t>
            </a:r>
            <a:endParaRPr lang="zh-CN" altLang="en-US" dirty="0">
              <a:solidFill>
                <a:srgbClr val="C00000"/>
              </a:solidFill>
              <a:latin typeface="仿宋_GB2312"/>
              <a:ea typeface="仿宋_GB2312"/>
              <a:cs typeface="+mn-cs"/>
            </a:endParaRPr>
          </a:p>
        </p:txBody>
      </p:sp>
      <p:sp>
        <p:nvSpPr>
          <p:cNvPr id="7475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475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75779"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35 </a:t>
            </a:r>
            <a:r>
              <a:rPr lang="zh-CN" altLang="zh-CN" dirty="0">
                <a:latin typeface="仿宋_GB2312"/>
                <a:ea typeface="仿宋_GB2312"/>
                <a:cs typeface="+mn-cs"/>
              </a:rPr>
              <a:t>带</a:t>
            </a:r>
            <a:r>
              <a:rPr lang="en-US" altLang="zh-CN" dirty="0">
                <a:latin typeface="仿宋_GB2312"/>
                <a:ea typeface="仿宋_GB2312"/>
                <a:cs typeface="+mn-cs"/>
              </a:rPr>
              <a:t>WHERE</a:t>
            </a:r>
            <a:r>
              <a:rPr lang="zh-CN" altLang="zh-CN" dirty="0">
                <a:latin typeface="仿宋_GB2312"/>
                <a:ea typeface="仿宋_GB2312"/>
                <a:cs typeface="+mn-cs"/>
              </a:rPr>
              <a:t>子句的分组。统计每个系的女生人数。</a:t>
            </a:r>
            <a:endParaRPr lang="zh-CN" altLang="zh-CN" dirty="0">
              <a:latin typeface="仿宋_GB2312"/>
              <a:ea typeface="仿宋_GB2312"/>
              <a:cs typeface="+mn-cs"/>
            </a:endParaRPr>
          </a:p>
          <a:p>
            <a:pPr lvl="1">
              <a:buNone/>
            </a:pPr>
            <a:r>
              <a:rPr lang="en-US" altLang="zh-CN" dirty="0">
                <a:solidFill>
                  <a:srgbClr val="005800"/>
                </a:solidFill>
                <a:latin typeface="仿宋_GB2312"/>
                <a:ea typeface="仿宋_GB2312"/>
              </a:rPr>
              <a:t>SELECT Sdept, Count(*) </a:t>
            </a:r>
            <a:r>
              <a:rPr lang="zh-CN" altLang="zh-CN" dirty="0">
                <a:solidFill>
                  <a:srgbClr val="005800"/>
                </a:solidFill>
                <a:latin typeface="仿宋_GB2312"/>
                <a:ea typeface="仿宋_GB2312"/>
              </a:rPr>
              <a:t>女生人数</a:t>
            </a:r>
            <a:r>
              <a:rPr lang="en-US" altLang="zh-CN" dirty="0">
                <a:solidFill>
                  <a:srgbClr val="005800"/>
                </a:solidFill>
                <a:latin typeface="仿宋_GB2312"/>
                <a:ea typeface="仿宋_GB2312"/>
              </a:rPr>
              <a:t> FROM Student  </a:t>
            </a:r>
            <a:endParaRPr lang="zh-CN" altLang="zh-CN" dirty="0">
              <a:solidFill>
                <a:srgbClr val="005800"/>
              </a:solidFill>
              <a:latin typeface="仿宋_GB2312"/>
              <a:ea typeface="仿宋_GB2312"/>
            </a:endParaRPr>
          </a:p>
          <a:p>
            <a:pPr lvl="1">
              <a:buNone/>
            </a:pPr>
            <a:r>
              <a:rPr lang="en-US" altLang="zh-CN" dirty="0">
                <a:solidFill>
                  <a:srgbClr val="005800"/>
                </a:solidFill>
                <a:latin typeface="仿宋_GB2312"/>
                <a:ea typeface="仿宋_GB2312"/>
              </a:rPr>
              <a:t>  WHERE Ssex = '</a:t>
            </a:r>
            <a:r>
              <a:rPr lang="zh-CN" altLang="zh-CN" dirty="0">
                <a:solidFill>
                  <a:srgbClr val="005800"/>
                </a:solidFill>
                <a:latin typeface="仿宋_GB2312"/>
                <a:ea typeface="仿宋_GB2312"/>
              </a:rPr>
              <a:t>女</a:t>
            </a:r>
            <a:r>
              <a:rPr lang="en-US" altLang="zh-CN" dirty="0">
                <a:solidFill>
                  <a:srgbClr val="005800"/>
                </a:solidFill>
                <a:latin typeface="仿宋_GB2312"/>
                <a:ea typeface="仿宋_GB2312"/>
              </a:rPr>
              <a:t>' </a:t>
            </a:r>
            <a:endParaRPr lang="zh-CN" altLang="zh-CN" dirty="0">
              <a:solidFill>
                <a:srgbClr val="005800"/>
              </a:solidFill>
              <a:latin typeface="仿宋_GB2312"/>
              <a:ea typeface="仿宋_GB2312"/>
            </a:endParaRPr>
          </a:p>
          <a:p>
            <a:pPr lvl="1">
              <a:buNone/>
            </a:pPr>
            <a:r>
              <a:rPr lang="en-US" altLang="zh-CN" dirty="0">
                <a:solidFill>
                  <a:srgbClr val="005800"/>
                </a:solidFill>
                <a:latin typeface="仿宋_GB2312"/>
                <a:ea typeface="仿宋_GB2312"/>
              </a:rPr>
              <a:t>  </a:t>
            </a:r>
            <a:r>
              <a:rPr lang="en-US" altLang="zh-CN" dirty="0">
                <a:solidFill>
                  <a:srgbClr val="C00000"/>
                </a:solidFill>
                <a:latin typeface="仿宋_GB2312"/>
                <a:ea typeface="仿宋_GB2312"/>
              </a:rPr>
              <a:t>GROUP BY Sdept</a:t>
            </a:r>
            <a:endParaRPr lang="zh-CN" altLang="en-US" dirty="0">
              <a:solidFill>
                <a:srgbClr val="C00000"/>
              </a:solidFill>
              <a:latin typeface="仿宋_GB2312"/>
              <a:ea typeface="仿宋_GB2312"/>
            </a:endParaRPr>
          </a:p>
        </p:txBody>
      </p:sp>
      <p:sp>
        <p:nvSpPr>
          <p:cNvPr id="7578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578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76803" name="内容占位符 2"/>
          <p:cNvSpPr>
            <a:spLocks noGrp="1"/>
          </p:cNvSpPr>
          <p:nvPr>
            <p:ph idx="1"/>
          </p:nvPr>
        </p:nvSpPr>
        <p:spPr>
          <a:ln/>
        </p:spPr>
        <p:txBody>
          <a:bodyPr vert="horz" wrap="square" lIns="91440" tIns="45720" rIns="91440" bIns="45720" anchor="t"/>
          <a:p>
            <a:pPr/>
            <a:r>
              <a:rPr lang="zh-CN" altLang="zh-CN" sz="3200" dirty="0">
                <a:latin typeface="仿宋_GB2312"/>
                <a:ea typeface="仿宋_GB2312"/>
                <a:cs typeface="+mn-cs"/>
              </a:rPr>
              <a:t>例</a:t>
            </a:r>
            <a:r>
              <a:rPr lang="en-US" altLang="zh-CN" sz="3200" dirty="0">
                <a:latin typeface="仿宋_GB2312"/>
                <a:ea typeface="仿宋_GB2312"/>
                <a:cs typeface="+mn-cs"/>
              </a:rPr>
              <a:t>36  </a:t>
            </a:r>
            <a:r>
              <a:rPr lang="zh-CN" altLang="zh-CN" sz="3200" dirty="0">
                <a:latin typeface="仿宋_GB2312"/>
                <a:ea typeface="仿宋_GB2312"/>
                <a:cs typeface="+mn-cs"/>
              </a:rPr>
              <a:t>按多个列分组。统计每个系的男生人数和女生人数以及男生的最大年龄和女生的最大年龄。结果按系名的升序排序</a:t>
            </a:r>
            <a:r>
              <a:rPr lang="zh-CN" altLang="en-US" sz="3200" dirty="0">
                <a:latin typeface="仿宋_GB2312"/>
                <a:ea typeface="仿宋_GB2312"/>
                <a:cs typeface="+mn-cs"/>
              </a:rPr>
              <a:t>。</a:t>
            </a:r>
            <a:endParaRPr lang="en-US" altLang="zh-CN" sz="3200" dirty="0">
              <a:latin typeface="仿宋_GB2312"/>
              <a:ea typeface="仿宋_GB2312"/>
              <a:cs typeface="+mn-cs"/>
            </a:endParaRPr>
          </a:p>
          <a:p>
            <a:pPr>
              <a:buNone/>
            </a:pPr>
            <a:r>
              <a:rPr lang="en-US" altLang="zh-CN" sz="3200" dirty="0">
                <a:solidFill>
                  <a:srgbClr val="005800"/>
                </a:solidFill>
                <a:latin typeface="仿宋_GB2312"/>
                <a:ea typeface="仿宋_GB2312"/>
                <a:cs typeface="+mn-cs"/>
              </a:rPr>
              <a:t>SELECT Sdept, Ssex, Count(*) </a:t>
            </a:r>
            <a:r>
              <a:rPr lang="zh-CN" altLang="zh-CN" sz="3200" dirty="0">
                <a:solidFill>
                  <a:srgbClr val="005800"/>
                </a:solidFill>
                <a:latin typeface="仿宋_GB2312"/>
                <a:ea typeface="仿宋_GB2312"/>
                <a:cs typeface="+mn-cs"/>
              </a:rPr>
              <a:t>人数</a:t>
            </a:r>
            <a:r>
              <a:rPr lang="en-US" altLang="zh-CN" sz="3200" dirty="0">
                <a:solidFill>
                  <a:srgbClr val="005800"/>
                </a:solidFill>
                <a:latin typeface="仿宋_GB2312"/>
                <a:ea typeface="仿宋_GB2312"/>
                <a:cs typeface="+mn-cs"/>
              </a:rPr>
              <a:t>, Max(Sage) </a:t>
            </a:r>
            <a:r>
              <a:rPr lang="zh-CN" altLang="zh-CN" sz="3200" dirty="0">
                <a:solidFill>
                  <a:srgbClr val="005800"/>
                </a:solidFill>
                <a:latin typeface="仿宋_GB2312"/>
                <a:ea typeface="仿宋_GB2312"/>
                <a:cs typeface="+mn-cs"/>
              </a:rPr>
              <a:t>最大年龄</a:t>
            </a:r>
            <a:endParaRPr lang="zh-CN" altLang="zh-CN" sz="3200" dirty="0">
              <a:solidFill>
                <a:srgbClr val="005800"/>
              </a:solidFill>
              <a:latin typeface="仿宋_GB2312"/>
              <a:ea typeface="仿宋_GB2312"/>
              <a:cs typeface="+mn-cs"/>
            </a:endParaRPr>
          </a:p>
          <a:p>
            <a:pPr>
              <a:buNone/>
            </a:pPr>
            <a:r>
              <a:rPr lang="en-US" altLang="zh-CN" sz="3200" dirty="0">
                <a:solidFill>
                  <a:srgbClr val="005800"/>
                </a:solidFill>
                <a:latin typeface="仿宋_GB2312"/>
                <a:ea typeface="仿宋_GB2312"/>
                <a:cs typeface="+mn-cs"/>
              </a:rPr>
              <a:t>  FROM Student </a:t>
            </a:r>
            <a:endParaRPr lang="zh-CN" altLang="zh-CN" sz="3200" dirty="0">
              <a:solidFill>
                <a:srgbClr val="005800"/>
              </a:solidFill>
              <a:latin typeface="仿宋_GB2312"/>
              <a:ea typeface="仿宋_GB2312"/>
              <a:cs typeface="+mn-cs"/>
            </a:endParaRPr>
          </a:p>
          <a:p>
            <a:pPr>
              <a:buNone/>
            </a:pPr>
            <a:r>
              <a:rPr lang="en-US" altLang="zh-CN" sz="3200" dirty="0">
                <a:solidFill>
                  <a:srgbClr val="005800"/>
                </a:solidFill>
                <a:latin typeface="仿宋_GB2312"/>
                <a:ea typeface="仿宋_GB2312"/>
                <a:cs typeface="+mn-cs"/>
              </a:rPr>
              <a:t>  </a:t>
            </a:r>
            <a:r>
              <a:rPr lang="en-US" altLang="zh-CN" sz="3200" dirty="0">
                <a:solidFill>
                  <a:srgbClr val="C00000"/>
                </a:solidFill>
                <a:latin typeface="仿宋_GB2312"/>
                <a:ea typeface="仿宋_GB2312"/>
                <a:cs typeface="+mn-cs"/>
              </a:rPr>
              <a:t>GROUP BY Sdept, Ssex</a:t>
            </a:r>
            <a:endParaRPr lang="zh-CN" altLang="zh-CN" sz="3200" dirty="0">
              <a:solidFill>
                <a:srgbClr val="C00000"/>
              </a:solidFill>
              <a:latin typeface="仿宋_GB2312"/>
              <a:ea typeface="仿宋_GB2312"/>
              <a:cs typeface="+mn-cs"/>
            </a:endParaRPr>
          </a:p>
          <a:p>
            <a:pPr>
              <a:buNone/>
            </a:pPr>
            <a:r>
              <a:rPr lang="en-US" altLang="zh-CN" sz="3200" dirty="0">
                <a:solidFill>
                  <a:srgbClr val="005800"/>
                </a:solidFill>
                <a:latin typeface="仿宋_GB2312"/>
                <a:ea typeface="仿宋_GB2312"/>
                <a:cs typeface="+mn-cs"/>
              </a:rPr>
              <a:t>  ORDER BY Sdept</a:t>
            </a:r>
            <a:endParaRPr lang="zh-CN" altLang="en-US" sz="3200" dirty="0">
              <a:solidFill>
                <a:srgbClr val="005800"/>
              </a:solidFill>
              <a:latin typeface="仿宋_GB2312"/>
              <a:ea typeface="仿宋_GB2312"/>
              <a:cs typeface="+mn-cs"/>
            </a:endParaRPr>
          </a:p>
        </p:txBody>
      </p:sp>
      <p:sp>
        <p:nvSpPr>
          <p:cNvPr id="7680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680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使用</a:t>
            </a:r>
            <a:r>
              <a:rPr lang="en-US" altLang="zh-CN" dirty="0">
                <a:solidFill>
                  <a:srgbClr val="0000FF"/>
                </a:solidFill>
                <a:latin typeface="楷体_GB2312"/>
                <a:ea typeface="楷体_GB2312"/>
                <a:cs typeface="+mj-cs"/>
              </a:rPr>
              <a:t>HAVING</a:t>
            </a:r>
            <a:r>
              <a:rPr lang="zh-CN" altLang="en-US" dirty="0">
                <a:solidFill>
                  <a:srgbClr val="0000FF"/>
                </a:solidFill>
                <a:latin typeface="楷体_GB2312"/>
                <a:ea typeface="楷体_GB2312"/>
                <a:cs typeface="+mj-cs"/>
              </a:rPr>
              <a:t>子句</a:t>
            </a:r>
            <a:endParaRPr lang="zh-CN" altLang="en-US" dirty="0">
              <a:solidFill>
                <a:srgbClr val="0000FF"/>
              </a:solidFill>
              <a:latin typeface="楷体_GB2312"/>
              <a:ea typeface="楷体_GB2312"/>
              <a:cs typeface="+mj-cs"/>
            </a:endParaRPr>
          </a:p>
        </p:txBody>
      </p:sp>
      <p:sp>
        <p:nvSpPr>
          <p:cNvPr id="77827" name="内容占位符 2"/>
          <p:cNvSpPr>
            <a:spLocks noGrp="1"/>
          </p:cNvSpPr>
          <p:nvPr>
            <p:ph idx="1"/>
          </p:nvPr>
        </p:nvSpPr>
        <p:spPr>
          <a:xfrm>
            <a:off x="566738" y="1484313"/>
            <a:ext cx="8001000" cy="2952750"/>
          </a:xfrm>
          <a:ln/>
        </p:spPr>
        <p:txBody>
          <a:bodyPr vert="horz" wrap="square" lIns="91440" tIns="45720" rIns="91440" bIns="45720" anchor="t"/>
          <a:p>
            <a:pPr/>
            <a:r>
              <a:rPr lang="en-US" altLang="zh-CN" dirty="0">
                <a:latin typeface="仿宋_GB2312"/>
                <a:ea typeface="仿宋_GB2312"/>
                <a:cs typeface="+mn-cs"/>
              </a:rPr>
              <a:t>HAVING</a:t>
            </a:r>
            <a:r>
              <a:rPr lang="zh-CN" altLang="en-US" dirty="0">
                <a:latin typeface="仿宋_GB2312"/>
                <a:ea typeface="仿宋_GB2312"/>
                <a:cs typeface="+mn-cs"/>
              </a:rPr>
              <a:t>用于对分组自身进行限制，它有点象</a:t>
            </a:r>
            <a:r>
              <a:rPr lang="en-US" altLang="zh-CN" dirty="0">
                <a:latin typeface="仿宋_GB2312"/>
                <a:ea typeface="仿宋_GB2312"/>
                <a:cs typeface="+mn-cs"/>
              </a:rPr>
              <a:t>WHERE</a:t>
            </a:r>
            <a:r>
              <a:rPr lang="zh-CN" altLang="en-US" dirty="0">
                <a:latin typeface="仿宋_GB2312"/>
                <a:ea typeface="仿宋_GB2312"/>
                <a:cs typeface="+mn-cs"/>
              </a:rPr>
              <a:t>子句，但它用于组而比是对单个记录。</a:t>
            </a:r>
            <a:endParaRPr lang="zh-CN" altLang="en-US" dirty="0">
              <a:latin typeface="仿宋_GB2312"/>
              <a:ea typeface="仿宋_GB2312"/>
              <a:cs typeface="+mn-cs"/>
            </a:endParaRPr>
          </a:p>
          <a:p>
            <a:pPr/>
            <a:endParaRPr lang="zh-CN" altLang="en-US" dirty="0">
              <a:latin typeface="仿宋_GB2312"/>
              <a:ea typeface="仿宋_GB2312"/>
              <a:cs typeface="+mn-cs"/>
            </a:endParaRPr>
          </a:p>
        </p:txBody>
      </p:sp>
      <p:sp>
        <p:nvSpPr>
          <p:cNvPr id="7782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782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78851" name="内容占位符 2"/>
          <p:cNvSpPr>
            <a:spLocks noGrp="1"/>
          </p:cNvSpPr>
          <p:nvPr>
            <p:ph idx="1"/>
          </p:nvPr>
        </p:nvSpPr>
        <p:spPr>
          <a:xfrm>
            <a:off x="468313" y="1414463"/>
            <a:ext cx="8207375" cy="4678362"/>
          </a:xfrm>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37 </a:t>
            </a:r>
            <a:r>
              <a:rPr lang="zh-CN" altLang="zh-CN" dirty="0">
                <a:latin typeface="仿宋_GB2312"/>
                <a:ea typeface="仿宋_GB2312"/>
                <a:cs typeface="+mn-cs"/>
              </a:rPr>
              <a:t>查询选课门数超过</a:t>
            </a:r>
            <a:r>
              <a:rPr lang="en-US" altLang="zh-CN" dirty="0">
                <a:latin typeface="仿宋_GB2312"/>
                <a:ea typeface="仿宋_GB2312"/>
                <a:cs typeface="+mn-cs"/>
              </a:rPr>
              <a:t>3</a:t>
            </a:r>
            <a:r>
              <a:rPr lang="zh-CN" altLang="zh-CN" dirty="0">
                <a:latin typeface="仿宋_GB2312"/>
                <a:ea typeface="仿宋_GB2312"/>
                <a:cs typeface="+mn-cs"/>
              </a:rPr>
              <a:t>门的学生的学号和选课门数。</a:t>
            </a:r>
            <a:endParaRPr lang="zh-CN" altLang="zh-CN" dirty="0">
              <a:latin typeface="仿宋_GB2312"/>
              <a:ea typeface="仿宋_GB2312"/>
              <a:cs typeface="+mn-cs"/>
            </a:endParaRPr>
          </a:p>
          <a:p>
            <a:pPr>
              <a:buNone/>
            </a:pPr>
            <a:r>
              <a:rPr lang="en-US" altLang="zh-CN" sz="3200" dirty="0">
                <a:solidFill>
                  <a:srgbClr val="005800"/>
                </a:solidFill>
                <a:latin typeface="仿宋_GB2312"/>
                <a:ea typeface="仿宋_GB2312"/>
                <a:cs typeface="+mn-cs"/>
              </a:rPr>
              <a:t>SELECT Sno, Count(*) </a:t>
            </a:r>
            <a:r>
              <a:rPr lang="zh-CN" altLang="zh-CN" sz="3200" dirty="0">
                <a:solidFill>
                  <a:srgbClr val="005800"/>
                </a:solidFill>
                <a:latin typeface="仿宋_GB2312"/>
                <a:ea typeface="仿宋_GB2312"/>
                <a:cs typeface="+mn-cs"/>
              </a:rPr>
              <a:t>选课门数</a:t>
            </a:r>
            <a:r>
              <a:rPr lang="en-US" altLang="zh-CN" sz="3200" dirty="0">
                <a:solidFill>
                  <a:srgbClr val="005800"/>
                </a:solidFill>
                <a:latin typeface="仿宋_GB2312"/>
                <a:ea typeface="仿宋_GB2312"/>
                <a:cs typeface="+mn-cs"/>
              </a:rPr>
              <a:t> FROM SC </a:t>
            </a:r>
            <a:endParaRPr lang="zh-CN" altLang="zh-CN" sz="3200" dirty="0">
              <a:solidFill>
                <a:srgbClr val="005800"/>
              </a:solidFill>
              <a:latin typeface="仿宋_GB2312"/>
              <a:ea typeface="仿宋_GB2312"/>
              <a:cs typeface="+mn-cs"/>
            </a:endParaRPr>
          </a:p>
          <a:p>
            <a:pPr>
              <a:buNone/>
            </a:pPr>
            <a:r>
              <a:rPr lang="en-US" altLang="zh-CN" sz="3200" dirty="0">
                <a:solidFill>
                  <a:srgbClr val="005800"/>
                </a:solidFill>
                <a:latin typeface="仿宋_GB2312"/>
                <a:ea typeface="仿宋_GB2312"/>
                <a:cs typeface="+mn-cs"/>
              </a:rPr>
              <a:t>  GROUP BY Sno </a:t>
            </a:r>
            <a:r>
              <a:rPr lang="en-US" altLang="zh-CN" sz="3200" dirty="0">
                <a:solidFill>
                  <a:srgbClr val="C00000"/>
                </a:solidFill>
                <a:latin typeface="仿宋_GB2312"/>
                <a:ea typeface="仿宋_GB2312"/>
                <a:cs typeface="+mn-cs"/>
              </a:rPr>
              <a:t>HAVING COUNT(*) &gt; 3</a:t>
            </a:r>
            <a:endParaRPr lang="en-US" altLang="zh-CN" sz="3200" dirty="0">
              <a:solidFill>
                <a:srgbClr val="C00000"/>
              </a:solidFill>
              <a:latin typeface="仿宋_GB2312"/>
              <a:ea typeface="仿宋_GB2312"/>
              <a:cs typeface="+mn-cs"/>
            </a:endParaRPr>
          </a:p>
          <a:p>
            <a:pPr/>
            <a:r>
              <a:rPr lang="zh-CN" altLang="zh-CN" sz="3200" dirty="0">
                <a:latin typeface="仿宋_GB2312"/>
                <a:ea typeface="仿宋_GB2312"/>
                <a:cs typeface="+mn-cs"/>
              </a:rPr>
              <a:t>处理过程为：先执行</a:t>
            </a:r>
            <a:r>
              <a:rPr lang="en-US" altLang="zh-CN" sz="3200" dirty="0">
                <a:latin typeface="仿宋_GB2312"/>
                <a:ea typeface="仿宋_GB2312"/>
                <a:cs typeface="+mn-cs"/>
              </a:rPr>
              <a:t>GROUP BY</a:t>
            </a:r>
            <a:r>
              <a:rPr lang="zh-CN" altLang="zh-CN" sz="3200" dirty="0">
                <a:latin typeface="仿宋_GB2312"/>
                <a:ea typeface="仿宋_GB2312"/>
                <a:cs typeface="+mn-cs"/>
              </a:rPr>
              <a:t>子句对</a:t>
            </a:r>
            <a:r>
              <a:rPr lang="en-US" altLang="zh-CN" sz="3200" dirty="0">
                <a:latin typeface="仿宋_GB2312"/>
                <a:ea typeface="仿宋_GB2312"/>
                <a:cs typeface="+mn-cs"/>
              </a:rPr>
              <a:t>SC</a:t>
            </a:r>
            <a:r>
              <a:rPr lang="zh-CN" altLang="zh-CN" sz="3200" dirty="0">
                <a:latin typeface="仿宋_GB2312"/>
                <a:ea typeface="仿宋_GB2312"/>
                <a:cs typeface="+mn-cs"/>
              </a:rPr>
              <a:t>表数据按</a:t>
            </a:r>
            <a:r>
              <a:rPr lang="en-US" altLang="zh-CN" sz="3200" dirty="0">
                <a:latin typeface="仿宋_GB2312"/>
                <a:ea typeface="仿宋_GB2312"/>
                <a:cs typeface="+mn-cs"/>
              </a:rPr>
              <a:t>Sno</a:t>
            </a:r>
            <a:r>
              <a:rPr lang="zh-CN" altLang="zh-CN" sz="3200" dirty="0">
                <a:latin typeface="仿宋_GB2312"/>
                <a:ea typeface="仿宋_GB2312"/>
                <a:cs typeface="+mn-cs"/>
              </a:rPr>
              <a:t>进行分组，然后再用统计函数</a:t>
            </a:r>
            <a:r>
              <a:rPr lang="en-US" altLang="zh-CN" sz="3200" dirty="0">
                <a:latin typeface="仿宋_GB2312"/>
                <a:ea typeface="仿宋_GB2312"/>
                <a:cs typeface="+mn-cs"/>
              </a:rPr>
              <a:t>COUNT</a:t>
            </a:r>
            <a:r>
              <a:rPr lang="zh-CN" altLang="zh-CN" sz="3200" dirty="0">
                <a:latin typeface="仿宋_GB2312"/>
                <a:ea typeface="仿宋_GB2312"/>
                <a:cs typeface="+mn-cs"/>
              </a:rPr>
              <a:t>分别对每一组进行统计，最后筛选出统计结果满足大于</a:t>
            </a:r>
            <a:r>
              <a:rPr lang="en-US" altLang="zh-CN" sz="3200" dirty="0">
                <a:latin typeface="仿宋_GB2312"/>
                <a:ea typeface="仿宋_GB2312"/>
                <a:cs typeface="+mn-cs"/>
              </a:rPr>
              <a:t>3</a:t>
            </a:r>
            <a:r>
              <a:rPr lang="zh-CN" altLang="zh-CN" sz="3200" dirty="0">
                <a:latin typeface="仿宋_GB2312"/>
                <a:ea typeface="仿宋_GB2312"/>
                <a:cs typeface="+mn-cs"/>
              </a:rPr>
              <a:t>的组</a:t>
            </a:r>
            <a:r>
              <a:rPr lang="zh-CN" altLang="en-US" sz="3200" dirty="0">
                <a:latin typeface="仿宋_GB2312"/>
                <a:ea typeface="仿宋_GB2312"/>
                <a:cs typeface="+mn-cs"/>
              </a:rPr>
              <a:t>。</a:t>
            </a:r>
            <a:endParaRPr lang="zh-CN" altLang="en-US" sz="3200" dirty="0">
              <a:solidFill>
                <a:srgbClr val="C00000"/>
              </a:solidFill>
              <a:latin typeface="仿宋_GB2312"/>
              <a:ea typeface="仿宋_GB2312"/>
              <a:cs typeface="+mn-cs"/>
            </a:endParaRPr>
          </a:p>
        </p:txBody>
      </p:sp>
      <p:sp>
        <p:nvSpPr>
          <p:cNvPr id="7885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885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3" name="内容占位符 2"/>
          <p:cNvSpPr>
            <a:spLocks noGrp="1"/>
          </p:cNvSpPr>
          <p:nvPr>
            <p:ph idx="1"/>
          </p:nvPr>
        </p:nvSpPr>
        <p:spPr>
          <a:xfrm>
            <a:off x="468313" y="1196975"/>
            <a:ext cx="8424863" cy="4895850"/>
          </a:xfrm>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ts val="600"/>
              </a:spcBef>
              <a:spcAft>
                <a:spcPct val="0"/>
              </a:spcAft>
              <a:buClr>
                <a:schemeClr val="accent2"/>
              </a:buClr>
              <a:buSzTx/>
              <a:buFont typeface="Wingdings" panose="05000000000000000000" pitchFamily="2" charset="2"/>
              <a:buChar char="o"/>
              <a:defRPr/>
            </a:pPr>
            <a:r>
              <a:rPr kumimoji="0" lang="zh-CN" altLang="zh-CN" sz="28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例</a:t>
            </a:r>
            <a:r>
              <a:rPr kumimoji="0" lang="en-US" altLang="zh-CN" sz="28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38  </a:t>
            </a:r>
            <a:r>
              <a:rPr kumimoji="0" lang="zh-CN" altLang="zh-CN" sz="28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查询计算机系和信息管理系每个系的学生人数，可以有如下两种写法。</a:t>
            </a:r>
            <a:endParaRPr kumimoji="0" lang="zh-CN" altLang="zh-CN" sz="28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469900" marR="0" lvl="0" indent="-469900" algn="l" defTabSz="914400" rtl="0" eaLnBrk="0" fontAlgn="base" latinLnBrk="0" hangingPunct="0">
              <a:lnSpc>
                <a:spcPct val="100000"/>
              </a:lnSpc>
              <a:spcBef>
                <a:spcPts val="600"/>
              </a:spcBef>
              <a:spcAft>
                <a:spcPct val="0"/>
              </a:spcAft>
              <a:buClr>
                <a:schemeClr val="accent2"/>
              </a:buClr>
              <a:buSzTx/>
              <a:buFont typeface="Wingdings" panose="05000000000000000000" pitchFamily="2" charset="2"/>
              <a:buChar char="o"/>
              <a:defRPr/>
            </a:pPr>
            <a:r>
              <a:rPr kumimoji="0" lang="zh-CN" altLang="zh-CN" sz="28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第一种：</a:t>
            </a:r>
            <a:endParaRPr kumimoji="0" lang="zh-CN" altLang="zh-CN" sz="28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SELECT </a:t>
            </a:r>
            <a:r>
              <a:rPr kumimoji="0" lang="en-US" altLang="zh-CN" sz="2800" b="1" i="0" u="none" strike="noStrike" kern="0" cap="none" spc="0" normalizeH="0" baseline="0" noProof="0" dirty="0" err="1">
                <a:ln>
                  <a:noFill/>
                </a:ln>
                <a:solidFill>
                  <a:srgbClr val="FF0000"/>
                </a:solidFill>
                <a:effectLst/>
                <a:uLnTx/>
                <a:uFillTx/>
                <a:latin typeface="仿宋_GB2312" pitchFamily="49" charset="-122"/>
                <a:ea typeface="仿宋_GB2312" pitchFamily="49" charset="-122"/>
                <a:cs typeface="+mn-cs"/>
              </a:rPr>
              <a:t>Sdept</a:t>
            </a:r>
            <a:r>
              <a:rPr kumimoji="0" lang="en-US"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 COUNT(*)  FROM Student</a:t>
            </a:r>
            <a:endParaRPr kumimoji="0" lang="zh-CN"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  GROUP BY </a:t>
            </a:r>
            <a:r>
              <a:rPr kumimoji="0" lang="en-US" altLang="zh-CN" sz="2800" b="1" i="0" u="none" strike="noStrike" kern="0" cap="none" spc="0" normalizeH="0" baseline="0" noProof="0" dirty="0" err="1">
                <a:ln>
                  <a:noFill/>
                </a:ln>
                <a:solidFill>
                  <a:srgbClr val="FF0000"/>
                </a:solidFill>
                <a:effectLst/>
                <a:uLnTx/>
                <a:uFillTx/>
                <a:latin typeface="仿宋_GB2312" pitchFamily="49" charset="-122"/>
                <a:ea typeface="仿宋_GB2312" pitchFamily="49" charset="-122"/>
                <a:cs typeface="+mn-cs"/>
              </a:rPr>
              <a:t>Sdept</a:t>
            </a:r>
            <a:endParaRPr kumimoji="0" lang="zh-CN"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  HAVING </a:t>
            </a:r>
            <a:r>
              <a:rPr kumimoji="0" lang="en-US" altLang="zh-CN" sz="2800" b="1" i="0" u="none" strike="noStrike" kern="0" cap="none" spc="0" normalizeH="0" baseline="0" noProof="0" dirty="0" err="1">
                <a:ln>
                  <a:noFill/>
                </a:ln>
                <a:solidFill>
                  <a:srgbClr val="FF0000"/>
                </a:solidFill>
                <a:effectLst/>
                <a:uLnTx/>
                <a:uFillTx/>
                <a:latin typeface="仿宋_GB2312" pitchFamily="49" charset="-122"/>
                <a:ea typeface="仿宋_GB2312" pitchFamily="49" charset="-122"/>
                <a:cs typeface="+mn-cs"/>
              </a:rPr>
              <a:t>Sdept</a:t>
            </a:r>
            <a:r>
              <a:rPr kumimoji="0" lang="en-US"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 in ( '</a:t>
            </a:r>
            <a:r>
              <a:rPr kumimoji="0" lang="zh-CN"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计算机系</a:t>
            </a:r>
            <a:r>
              <a:rPr kumimoji="0" lang="en-US"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 '</a:t>
            </a:r>
            <a:r>
              <a:rPr kumimoji="0" lang="zh-CN"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信息管理系</a:t>
            </a:r>
            <a:r>
              <a:rPr kumimoji="0" lang="en-US"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a:t>
            </a:r>
            <a:endParaRPr kumimoji="0" lang="zh-CN"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endParaRPr>
          </a:p>
          <a:p>
            <a:pPr marL="469900" marR="0" lvl="0" indent="-469900" algn="l" defTabSz="914400" rtl="0" eaLnBrk="0" fontAlgn="base" latinLnBrk="0" hangingPunct="0">
              <a:lnSpc>
                <a:spcPct val="100000"/>
              </a:lnSpc>
              <a:spcBef>
                <a:spcPts val="600"/>
              </a:spcBef>
              <a:spcAft>
                <a:spcPct val="0"/>
              </a:spcAft>
              <a:buClr>
                <a:schemeClr val="accent2"/>
              </a:buClr>
              <a:buSzTx/>
              <a:buFont typeface="Wingdings" panose="05000000000000000000" pitchFamily="2" charset="2"/>
              <a:buChar char="o"/>
              <a:defRPr/>
            </a:pPr>
            <a:r>
              <a:rPr kumimoji="0" lang="zh-CN" altLang="zh-CN" sz="28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第二种</a:t>
            </a:r>
            <a:r>
              <a:rPr kumimoji="0" lang="zh-CN" altLang="zh-CN"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a:t>
            </a:r>
            <a:r>
              <a:rPr kumimoji="0" lang="zh-CN" altLang="en-US" sz="28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效率高</a:t>
            </a:r>
            <a:endParaRPr kumimoji="0" lang="zh-CN" altLang="zh-CN" sz="28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SELECT </a:t>
            </a:r>
            <a:r>
              <a:rPr kumimoji="0" lang="en-US" altLang="zh-CN" sz="2800" b="1" i="0" u="none" strike="noStrike" kern="0" cap="none" spc="0" normalizeH="0" baseline="0" noProof="0" dirty="0" err="1">
                <a:ln>
                  <a:noFill/>
                </a:ln>
                <a:solidFill>
                  <a:srgbClr val="FF0000"/>
                </a:solidFill>
                <a:effectLst/>
                <a:uLnTx/>
                <a:uFillTx/>
                <a:latin typeface="仿宋_GB2312" pitchFamily="49" charset="-122"/>
                <a:ea typeface="仿宋_GB2312" pitchFamily="49" charset="-122"/>
                <a:cs typeface="+mn-cs"/>
              </a:rPr>
              <a:t>sdept</a:t>
            </a:r>
            <a:r>
              <a:rPr kumimoji="0" lang="en-US"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 COUNT (*)  FROM Student</a:t>
            </a:r>
            <a:endParaRPr kumimoji="0" lang="zh-CN"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  WHERE </a:t>
            </a:r>
            <a:r>
              <a:rPr kumimoji="0" lang="en-US" altLang="zh-CN" sz="2800" b="1" i="0" u="none" strike="noStrike" kern="0" cap="none" spc="0" normalizeH="0" baseline="0" noProof="0" dirty="0" err="1">
                <a:ln>
                  <a:noFill/>
                </a:ln>
                <a:solidFill>
                  <a:srgbClr val="FF0000"/>
                </a:solidFill>
                <a:effectLst/>
                <a:uLnTx/>
                <a:uFillTx/>
                <a:latin typeface="仿宋_GB2312" pitchFamily="49" charset="-122"/>
                <a:ea typeface="仿宋_GB2312" pitchFamily="49" charset="-122"/>
                <a:cs typeface="+mn-cs"/>
              </a:rPr>
              <a:t>Sdept</a:t>
            </a:r>
            <a:r>
              <a:rPr kumimoji="0" lang="en-US"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 in ( '</a:t>
            </a:r>
            <a:r>
              <a:rPr kumimoji="0" lang="zh-CN"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计算机系</a:t>
            </a:r>
            <a:r>
              <a:rPr kumimoji="0" lang="en-US"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 '</a:t>
            </a:r>
            <a:r>
              <a:rPr kumimoji="0" lang="zh-CN"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信息管理系</a:t>
            </a:r>
            <a:r>
              <a:rPr kumimoji="0" lang="en-US"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a:t>
            </a:r>
            <a:endParaRPr kumimoji="0" lang="zh-CN"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rPr>
              <a:t>  GROUP BY </a:t>
            </a:r>
            <a:r>
              <a:rPr kumimoji="0" lang="en-US" altLang="zh-CN" sz="2800" b="1" i="0" u="none" strike="noStrike" kern="0" cap="none" spc="0" normalizeH="0" baseline="0" noProof="0" dirty="0" err="1">
                <a:ln>
                  <a:noFill/>
                </a:ln>
                <a:solidFill>
                  <a:srgbClr val="FF0000"/>
                </a:solidFill>
                <a:effectLst/>
                <a:uLnTx/>
                <a:uFillTx/>
                <a:latin typeface="仿宋_GB2312" pitchFamily="49" charset="-122"/>
                <a:ea typeface="仿宋_GB2312" pitchFamily="49" charset="-122"/>
                <a:cs typeface="+mn-cs"/>
              </a:rPr>
              <a:t>Sdept</a:t>
            </a:r>
            <a:endParaRPr kumimoji="0" lang="zh-CN" altLang="en-US" sz="2800" b="1" i="0" u="none" strike="noStrike" kern="0" cap="none" spc="0" normalizeH="0" baseline="0" noProof="0" dirty="0">
              <a:ln>
                <a:noFill/>
              </a:ln>
              <a:solidFill>
                <a:srgbClr val="FF0000"/>
              </a:solidFill>
              <a:effectLst/>
              <a:uLnTx/>
              <a:uFillTx/>
              <a:latin typeface="仿宋_GB2312" pitchFamily="49" charset="-122"/>
              <a:ea typeface="仿宋_GB2312" pitchFamily="49" charset="-122"/>
              <a:cs typeface="+mn-cs"/>
            </a:endParaRPr>
          </a:p>
        </p:txBody>
      </p:sp>
      <p:sp>
        <p:nvSpPr>
          <p:cNvPr id="7987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987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3" name="内容占位符 2"/>
          <p:cNvSpPr>
            <a:spLocks noGrp="1"/>
          </p:cNvSpPr>
          <p:nvPr>
            <p:ph idx="1"/>
          </p:nvPr>
        </p:nvSpPr>
        <p:spPr>
          <a:xfrm>
            <a:off x="395288" y="1341438"/>
            <a:ext cx="8497888" cy="4824413"/>
          </a:xfrm>
        </p:spPr>
        <p:txBody>
          <a:bodyPr vert="horz" wrap="square" lIns="91440" tIns="45720" rIns="91440" bIns="45720" numCol="1" anchor="t" anchorCtr="0" compatLnSpc="1"/>
          <a:lstStyle/>
          <a:p>
            <a:pPr marL="469900" marR="0" lvl="0" indent="-469900" algn="l" defTabSz="914400" rtl="0" eaLnBrk="0" fontAlgn="base" latinLnBrk="0" hangingPunct="0">
              <a:lnSpc>
                <a:spcPct val="110000"/>
              </a:lnSpc>
              <a:spcBef>
                <a:spcPct val="20000"/>
              </a:spcBef>
              <a:spcAft>
                <a:spcPct val="0"/>
              </a:spcAft>
              <a:buClr>
                <a:schemeClr val="accent2"/>
              </a:buClr>
              <a:buSzTx/>
              <a:buFont typeface="Wingdings" panose="05000000000000000000" pitchFamily="2" charset="2"/>
              <a:buChar char="o"/>
              <a:defRPr/>
            </a:pPr>
            <a:r>
              <a:rPr kumimoji="0" lang="zh-CN"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例</a:t>
            </a:r>
            <a:r>
              <a:rPr kumimoji="0" lang="en-US"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39 </a:t>
            </a:r>
            <a:r>
              <a:rPr kumimoji="0" lang="zh-CN"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查询</a:t>
            </a:r>
            <a:r>
              <a:rPr kumimoji="0" lang="zh-CN"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每个系年龄小于等于</a:t>
            </a:r>
            <a:r>
              <a:rPr kumimoji="0" lang="en-US"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20</a:t>
            </a:r>
            <a:r>
              <a:rPr kumimoji="0" lang="zh-CN"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的学生人数</a:t>
            </a:r>
            <a:r>
              <a:rPr kumimoji="0" lang="zh-CN"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a:t>
            </a:r>
            <a:endParaRPr kumimoji="0" lang="en-US"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10000"/>
              </a:lnSpc>
              <a:spcBef>
                <a:spcPct val="20000"/>
              </a:spcBef>
              <a:spcAft>
                <a:spcPct val="0"/>
              </a:spcAft>
              <a:buClr>
                <a:schemeClr val="accent2"/>
              </a:buClr>
              <a:buSzTx/>
              <a:buFont typeface="Wingdings" panose="05000000000000000000" pitchFamily="2" charset="2"/>
              <a:buNone/>
              <a:defRPr/>
            </a:pPr>
            <a:r>
              <a:rPr kumimoji="0" lang="en-US" altLang="zh-CN" sz="3600" b="1" i="0" u="none" strike="noStrike" kern="0" cap="none" spc="0" normalizeH="0" baseline="0" noProof="0" dirty="0" smtClean="0">
                <a:ln>
                  <a:noFill/>
                </a:ln>
                <a:solidFill>
                  <a:srgbClr val="006600"/>
                </a:solidFill>
                <a:effectLst/>
                <a:uLnTx/>
                <a:uFillTx/>
                <a:latin typeface="仿宋_GB2312" pitchFamily="49" charset="-122"/>
                <a:ea typeface="仿宋_GB2312" pitchFamily="49" charset="-122"/>
                <a:cs typeface="+mn-cs"/>
              </a:rPr>
              <a:t> SELECT </a:t>
            </a:r>
            <a:r>
              <a:rPr kumimoji="0" lang="en-US" altLang="zh-CN" sz="3600" b="1" i="0" u="none" strike="noStrike" kern="0" cap="none" spc="0" normalizeH="0" baseline="0" noProof="0" dirty="0" err="1" smtClean="0">
                <a:ln>
                  <a:noFill/>
                </a:ln>
                <a:solidFill>
                  <a:srgbClr val="006600"/>
                </a:solidFill>
                <a:effectLst/>
                <a:uLnTx/>
                <a:uFillTx/>
                <a:latin typeface="仿宋_GB2312" pitchFamily="49" charset="-122"/>
                <a:ea typeface="仿宋_GB2312" pitchFamily="49" charset="-122"/>
                <a:cs typeface="+mn-cs"/>
              </a:rPr>
              <a:t>sdept,COUNT</a:t>
            </a:r>
            <a:r>
              <a:rPr kumimoji="0" lang="en-US" altLang="zh-CN" sz="3600" b="1" i="0" u="none" strike="noStrike" kern="0" cap="none" spc="0" normalizeH="0" baseline="0" noProof="0" dirty="0" smtClean="0">
                <a:ln>
                  <a:noFill/>
                </a:ln>
                <a:solidFill>
                  <a:srgbClr val="006600"/>
                </a:solidFill>
                <a:effectLst/>
                <a:uLnTx/>
                <a:uFillTx/>
                <a:latin typeface="仿宋_GB2312" pitchFamily="49" charset="-122"/>
                <a:ea typeface="仿宋_GB2312" pitchFamily="49" charset="-122"/>
                <a:cs typeface="+mn-cs"/>
              </a:rPr>
              <a:t> </a:t>
            </a:r>
            <a:r>
              <a:rPr kumimoji="0" lang="en-US" altLang="zh-CN" sz="3600" b="1" i="0" u="none" strike="noStrike" kern="0" cap="none" spc="0" normalizeH="0" baseline="0" noProof="0" dirty="0">
                <a:ln>
                  <a:noFill/>
                </a:ln>
                <a:solidFill>
                  <a:srgbClr val="006600"/>
                </a:solidFill>
                <a:effectLst/>
                <a:uLnTx/>
                <a:uFillTx/>
                <a:latin typeface="仿宋_GB2312" pitchFamily="49" charset="-122"/>
                <a:ea typeface="仿宋_GB2312" pitchFamily="49" charset="-122"/>
                <a:cs typeface="+mn-cs"/>
              </a:rPr>
              <a:t>(*) </a:t>
            </a:r>
            <a:r>
              <a:rPr kumimoji="0" lang="en-US" altLang="zh-CN" sz="3600" b="1" i="0" u="none" strike="noStrike" kern="0" cap="none" spc="0" normalizeH="0" baseline="0" noProof="0" dirty="0" smtClean="0">
                <a:ln>
                  <a:noFill/>
                </a:ln>
                <a:solidFill>
                  <a:srgbClr val="006600"/>
                </a:solidFill>
                <a:effectLst/>
                <a:uLnTx/>
                <a:uFillTx/>
                <a:latin typeface="仿宋_GB2312" pitchFamily="49" charset="-122"/>
                <a:ea typeface="仿宋_GB2312" pitchFamily="49" charset="-122"/>
                <a:cs typeface="+mn-cs"/>
              </a:rPr>
              <a:t>FROM </a:t>
            </a:r>
            <a:r>
              <a:rPr kumimoji="0" lang="en-US" altLang="zh-CN" sz="3600" b="1" i="0" u="none" strike="noStrike" kern="0" cap="none" spc="0" normalizeH="0" baseline="0" noProof="0" dirty="0">
                <a:ln>
                  <a:noFill/>
                </a:ln>
                <a:solidFill>
                  <a:srgbClr val="006600"/>
                </a:solidFill>
                <a:effectLst/>
                <a:uLnTx/>
                <a:uFillTx/>
                <a:latin typeface="仿宋_GB2312" pitchFamily="49" charset="-122"/>
                <a:ea typeface="仿宋_GB2312" pitchFamily="49" charset="-122"/>
                <a:cs typeface="+mn-cs"/>
              </a:rPr>
              <a:t>Student</a:t>
            </a:r>
            <a:endParaRPr kumimoji="0" lang="zh-CN" altLang="zh-CN" sz="3600" b="1" i="0" u="none" strike="noStrike" kern="0" cap="none" spc="0" normalizeH="0" baseline="0" noProof="0" dirty="0">
              <a:ln>
                <a:noFill/>
              </a:ln>
              <a:solidFill>
                <a:srgbClr val="006600"/>
              </a:solidFill>
              <a:effectLst/>
              <a:uLnTx/>
              <a:uFillTx/>
              <a:latin typeface="仿宋_GB2312" pitchFamily="49" charset="-122"/>
              <a:ea typeface="仿宋_GB2312" pitchFamily="49" charset="-122"/>
              <a:cs typeface="+mn-cs"/>
            </a:endParaRPr>
          </a:p>
          <a:p>
            <a:pPr marL="438150" marR="0" lvl="1"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3600" b="1" i="0" u="none" strike="noStrike" kern="0" cap="none" spc="0" normalizeH="0" baseline="0" noProof="0" dirty="0" smtClean="0">
                <a:ln>
                  <a:noFill/>
                </a:ln>
                <a:solidFill>
                  <a:srgbClr val="006600"/>
                </a:solidFill>
                <a:effectLst/>
                <a:uLnTx/>
                <a:uFillTx/>
                <a:latin typeface="仿宋_GB2312" pitchFamily="49" charset="-122"/>
                <a:ea typeface="仿宋_GB2312" pitchFamily="49" charset="-122"/>
              </a:rPr>
              <a:t> WHERE </a:t>
            </a:r>
            <a:r>
              <a:rPr kumimoji="0" lang="en-US" altLang="zh-CN" sz="3600" b="1" i="0" u="none" strike="noStrike" kern="0" cap="none" spc="0" normalizeH="0" baseline="0" noProof="0" dirty="0">
                <a:ln>
                  <a:noFill/>
                </a:ln>
                <a:solidFill>
                  <a:srgbClr val="006600"/>
                </a:solidFill>
                <a:effectLst/>
                <a:uLnTx/>
                <a:uFillTx/>
                <a:latin typeface="仿宋_GB2312" pitchFamily="49" charset="-122"/>
                <a:ea typeface="仿宋_GB2312" pitchFamily="49" charset="-122"/>
              </a:rPr>
              <a:t>Sage &lt;= 20</a:t>
            </a:r>
            <a:endParaRPr kumimoji="0" lang="zh-CN" altLang="zh-CN" sz="3600" b="1" i="0" u="none" strike="noStrike" kern="0" cap="none" spc="0" normalizeH="0" baseline="0" noProof="0" dirty="0">
              <a:ln>
                <a:noFill/>
              </a:ln>
              <a:solidFill>
                <a:srgbClr val="006600"/>
              </a:solidFill>
              <a:effectLst/>
              <a:uLnTx/>
              <a:uFillTx/>
              <a:latin typeface="仿宋_GB2312" pitchFamily="49" charset="-122"/>
              <a:ea typeface="仿宋_GB2312" pitchFamily="49" charset="-122"/>
            </a:endParaRPr>
          </a:p>
          <a:p>
            <a:pPr marL="438150" marR="0" lvl="1"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3600" b="1" i="0" u="none" strike="noStrike" kern="0" cap="none" spc="0" normalizeH="0" baseline="0" noProof="0" dirty="0">
                <a:ln>
                  <a:noFill/>
                </a:ln>
                <a:solidFill>
                  <a:srgbClr val="006600"/>
                </a:solidFill>
                <a:effectLst/>
                <a:uLnTx/>
                <a:uFillTx/>
                <a:latin typeface="仿宋_GB2312" pitchFamily="49" charset="-122"/>
                <a:ea typeface="仿宋_GB2312" pitchFamily="49" charset="-122"/>
              </a:rPr>
              <a:t> </a:t>
            </a:r>
            <a:r>
              <a:rPr kumimoji="0" lang="en-US" altLang="zh-CN" sz="3600" b="1" i="0" u="none" strike="noStrike" kern="0" cap="none" spc="0" normalizeH="0" baseline="0" noProof="0" dirty="0" smtClean="0">
                <a:ln>
                  <a:noFill/>
                </a:ln>
                <a:solidFill>
                  <a:srgbClr val="006600"/>
                </a:solidFill>
                <a:effectLst/>
                <a:uLnTx/>
                <a:uFillTx/>
                <a:latin typeface="仿宋_GB2312" pitchFamily="49" charset="-122"/>
                <a:ea typeface="仿宋_GB2312" pitchFamily="49" charset="-122"/>
              </a:rPr>
              <a:t>GROUP </a:t>
            </a:r>
            <a:r>
              <a:rPr kumimoji="0" lang="en-US" altLang="zh-CN" sz="3600" b="1" i="0" u="none" strike="noStrike" kern="0" cap="none" spc="0" normalizeH="0" baseline="0" noProof="0" dirty="0">
                <a:ln>
                  <a:noFill/>
                </a:ln>
                <a:solidFill>
                  <a:srgbClr val="006600"/>
                </a:solidFill>
                <a:effectLst/>
                <a:uLnTx/>
                <a:uFillTx/>
                <a:latin typeface="仿宋_GB2312" pitchFamily="49" charset="-122"/>
                <a:ea typeface="仿宋_GB2312" pitchFamily="49" charset="-122"/>
              </a:rPr>
              <a:t>BY </a:t>
            </a:r>
            <a:r>
              <a:rPr kumimoji="0" lang="en-US" altLang="zh-CN" sz="3600" b="1" i="0" u="none" strike="noStrike" kern="0" cap="none" spc="0" normalizeH="0" baseline="0" noProof="0" dirty="0" err="1" smtClean="0">
                <a:ln>
                  <a:noFill/>
                </a:ln>
                <a:solidFill>
                  <a:srgbClr val="006600"/>
                </a:solidFill>
                <a:effectLst/>
                <a:uLnTx/>
                <a:uFillTx/>
                <a:latin typeface="仿宋_GB2312" pitchFamily="49" charset="-122"/>
                <a:ea typeface="仿宋_GB2312" pitchFamily="49" charset="-122"/>
              </a:rPr>
              <a:t>Sdept</a:t>
            </a:r>
            <a:endParaRPr kumimoji="0" lang="en-US" altLang="zh-CN" sz="3600" b="1" i="0" u="none" strike="noStrike" kern="0" cap="none" spc="0" normalizeH="0" baseline="0" noProof="0" dirty="0" smtClean="0">
              <a:ln>
                <a:noFill/>
              </a:ln>
              <a:solidFill>
                <a:srgbClr val="006600"/>
              </a:solidFill>
              <a:effectLst/>
              <a:uLnTx/>
              <a:uFillTx/>
              <a:latin typeface="仿宋_GB2312" pitchFamily="49" charset="-122"/>
              <a:ea typeface="仿宋_GB2312" pitchFamily="49" charset="-122"/>
            </a:endParaRPr>
          </a:p>
          <a:p>
            <a:pPr marL="0" marR="0" lvl="0" indent="0" algn="l" defTabSz="914400" rtl="0" eaLnBrk="0" fontAlgn="base" latinLnBrk="0" hangingPunct="0">
              <a:lnSpc>
                <a:spcPct val="100000"/>
              </a:lnSpc>
              <a:spcBef>
                <a:spcPts val="600"/>
              </a:spcBef>
              <a:spcAft>
                <a:spcPct val="0"/>
              </a:spcAft>
              <a:buClr>
                <a:schemeClr val="accent2"/>
              </a:buClr>
              <a:buSzTx/>
              <a:buFont typeface="Wingdings" panose="05000000000000000000" pitchFamily="2" charset="2"/>
              <a:buNone/>
              <a:defRPr/>
            </a:pPr>
            <a:r>
              <a:rPr kumimoji="0" lang="en-US"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SELECT </a:t>
            </a:r>
            <a:r>
              <a:rPr kumimoji="0" lang="en-US" altLang="zh-CN" sz="3600" b="1" i="0" u="none" strike="noStrike" kern="0" cap="none" spc="0" normalizeH="0" baseline="0" noProof="0" dirty="0" err="1">
                <a:ln>
                  <a:noFill/>
                </a:ln>
                <a:solidFill>
                  <a:schemeClr val="tx1"/>
                </a:solidFill>
                <a:effectLst/>
                <a:uLnTx/>
                <a:uFillTx/>
                <a:latin typeface="仿宋_GB2312" pitchFamily="49" charset="-122"/>
                <a:ea typeface="仿宋_GB2312" pitchFamily="49" charset="-122"/>
                <a:cs typeface="+mn-cs"/>
              </a:rPr>
              <a:t>Sdept</a:t>
            </a:r>
            <a:r>
              <a:rPr kumimoji="0" lang="en-US"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 COUNT</a:t>
            </a:r>
            <a:r>
              <a:rPr kumimoji="0" lang="en-US"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 </a:t>
            </a:r>
            <a:r>
              <a:rPr kumimoji="0" lang="en-US"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FROM Student</a:t>
            </a:r>
            <a:endParaRPr kumimoji="0" lang="zh-CN" altLang="zh-CN" sz="28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  GROUP BY </a:t>
            </a:r>
            <a:r>
              <a:rPr kumimoji="0" lang="en-US" altLang="zh-CN" sz="3600" b="1" i="0" u="none" strike="noStrike" kern="0" cap="none" spc="0" normalizeH="0" baseline="0" noProof="0" dirty="0" err="1">
                <a:ln>
                  <a:noFill/>
                </a:ln>
                <a:solidFill>
                  <a:schemeClr val="tx1"/>
                </a:solidFill>
                <a:effectLst/>
                <a:uLnTx/>
                <a:uFillTx/>
                <a:latin typeface="仿宋_GB2312" pitchFamily="49" charset="-122"/>
                <a:ea typeface="仿宋_GB2312" pitchFamily="49" charset="-122"/>
                <a:cs typeface="+mn-cs"/>
              </a:rPr>
              <a:t>Sdept</a:t>
            </a:r>
            <a:endParaRPr kumimoji="0" lang="zh-CN" altLang="zh-CN" sz="28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endParaRPr>
          </a:p>
          <a:p>
            <a:pPr marL="0" marR="0" lvl="0" indent="0" algn="l" defTabSz="914400" rtl="0" eaLnBrk="0" fontAlgn="base" latinLnBrk="0" hangingPunct="0">
              <a:lnSpc>
                <a:spcPct val="100000"/>
              </a:lnSpc>
              <a:spcBef>
                <a:spcPts val="0"/>
              </a:spcBef>
              <a:spcAft>
                <a:spcPct val="0"/>
              </a:spcAft>
              <a:buClr>
                <a:schemeClr val="accent2"/>
              </a:buClr>
              <a:buSzTx/>
              <a:buFont typeface="Wingdings" panose="05000000000000000000" pitchFamily="2" charset="2"/>
              <a:buNone/>
              <a:defRPr/>
            </a:pPr>
            <a:r>
              <a:rPr kumimoji="0" lang="en-US" altLang="zh-CN" sz="3600" b="1"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rPr>
              <a:t>  HAVING Sage &lt;= 20</a:t>
            </a:r>
            <a:endParaRPr kumimoji="0" lang="zh-CN" altLang="en-US" sz="3600" b="1" i="0" u="none" strike="noStrike" kern="0" cap="none" spc="0" normalizeH="0" baseline="0" noProof="0" dirty="0">
              <a:ln>
                <a:noFill/>
              </a:ln>
              <a:solidFill>
                <a:srgbClr val="006600"/>
              </a:solidFill>
              <a:effectLst/>
              <a:uLnTx/>
              <a:uFillTx/>
              <a:latin typeface="仿宋_GB2312" pitchFamily="49" charset="-122"/>
              <a:ea typeface="仿宋_GB2312" pitchFamily="49" charset="-122"/>
              <a:cs typeface="+mn-cs"/>
            </a:endParaRPr>
          </a:p>
        </p:txBody>
      </p:sp>
      <p:sp>
        <p:nvSpPr>
          <p:cNvPr id="8090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8090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
        <p:nvSpPr>
          <p:cNvPr id="80902" name="文本框 5"/>
          <p:cNvSpPr txBox="1"/>
          <p:nvPr/>
        </p:nvSpPr>
        <p:spPr>
          <a:xfrm>
            <a:off x="5776913" y="4868863"/>
            <a:ext cx="792162" cy="1016000"/>
          </a:xfrm>
          <a:prstGeom prst="rect">
            <a:avLst/>
          </a:prstGeom>
          <a:noFill/>
          <a:ln w="9525">
            <a:noFill/>
          </a:ln>
        </p:spPr>
        <p:txBody>
          <a:bodyPr>
            <a:spAutoFit/>
          </a:bodyPr>
          <a:p>
            <a:pPr eaLnBrk="1" hangingPunct="1"/>
            <a:r>
              <a:rPr lang="en-US" altLang="zh-CN" sz="6000" b="1" dirty="0">
                <a:solidFill>
                  <a:srgbClr val="FF0000"/>
                </a:solidFill>
                <a:latin typeface="黑体" panose="02010609060101010101" pitchFamily="49" charset="-122"/>
                <a:ea typeface="黑体" panose="02010609060101010101" pitchFamily="49" charset="-122"/>
              </a:rPr>
              <a:t>X</a:t>
            </a:r>
            <a:endParaRPr lang="zh-CN" altLang="en-US" sz="4000" b="1" dirty="0">
              <a:solidFill>
                <a:srgbClr val="FF0000"/>
              </a:solidFill>
              <a:latin typeface="黑体" panose="02010609060101010101" pitchFamily="49" charset="-122"/>
              <a:ea typeface="黑体" panose="02010609060101010101"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一些说明</a:t>
            </a:r>
            <a:endParaRPr lang="zh-CN" altLang="en-US" dirty="0">
              <a:solidFill>
                <a:srgbClr val="0000FF"/>
              </a:solidFill>
              <a:latin typeface="楷体_GB2312"/>
              <a:ea typeface="楷体_GB2312"/>
              <a:cs typeface="+mj-cs"/>
            </a:endParaRPr>
          </a:p>
        </p:txBody>
      </p:sp>
      <p:sp>
        <p:nvSpPr>
          <p:cNvPr id="81923" name="内容占位符 2"/>
          <p:cNvSpPr>
            <a:spLocks noGrp="1"/>
          </p:cNvSpPr>
          <p:nvPr>
            <p:ph idx="1"/>
          </p:nvPr>
        </p:nvSpPr>
        <p:spPr>
          <a:xfrm>
            <a:off x="566738" y="1414463"/>
            <a:ext cx="8037512" cy="4678362"/>
          </a:xfrm>
          <a:ln/>
        </p:spPr>
        <p:txBody>
          <a:bodyPr vert="horz" wrap="square" lIns="91440" tIns="45720" rIns="91440" bIns="45720" anchor="t"/>
          <a:p>
            <a:pPr>
              <a:lnSpc>
                <a:spcPct val="100000"/>
              </a:lnSpc>
              <a:spcBef>
                <a:spcPts val="1200"/>
              </a:spcBef>
            </a:pPr>
            <a:r>
              <a:rPr lang="en-US" altLang="zh-CN" dirty="0">
                <a:solidFill>
                  <a:srgbClr val="FF0000"/>
                </a:solidFill>
                <a:latin typeface="仿宋_GB2312"/>
                <a:ea typeface="仿宋_GB2312"/>
                <a:cs typeface="+mn-cs"/>
              </a:rPr>
              <a:t>WHERE</a:t>
            </a:r>
            <a:r>
              <a:rPr lang="zh-CN" altLang="zh-CN" dirty="0">
                <a:latin typeface="仿宋_GB2312"/>
                <a:ea typeface="仿宋_GB2312"/>
                <a:cs typeface="+mn-cs"/>
              </a:rPr>
              <a:t>子句用来筛选</a:t>
            </a:r>
            <a:r>
              <a:rPr lang="en-US" altLang="zh-CN" dirty="0">
                <a:latin typeface="仿宋_GB2312"/>
                <a:ea typeface="仿宋_GB2312"/>
                <a:cs typeface="+mn-cs"/>
              </a:rPr>
              <a:t>FROM</a:t>
            </a:r>
            <a:r>
              <a:rPr lang="zh-CN" altLang="zh-CN" dirty="0">
                <a:latin typeface="仿宋_GB2312"/>
                <a:ea typeface="仿宋_GB2312"/>
                <a:cs typeface="+mn-cs"/>
              </a:rPr>
              <a:t>子句中指定的数据源所产生的行数据。</a:t>
            </a:r>
            <a:endParaRPr lang="zh-CN" altLang="zh-CN" dirty="0">
              <a:latin typeface="仿宋_GB2312"/>
              <a:ea typeface="仿宋_GB2312"/>
              <a:cs typeface="+mn-cs"/>
            </a:endParaRPr>
          </a:p>
          <a:p>
            <a:pPr>
              <a:lnSpc>
                <a:spcPct val="100000"/>
              </a:lnSpc>
              <a:spcBef>
                <a:spcPts val="1200"/>
              </a:spcBef>
            </a:pPr>
            <a:r>
              <a:rPr lang="en-US" altLang="zh-CN" dirty="0">
                <a:solidFill>
                  <a:srgbClr val="FF0000"/>
                </a:solidFill>
                <a:latin typeface="仿宋_GB2312"/>
                <a:ea typeface="仿宋_GB2312"/>
                <a:cs typeface="+mn-cs"/>
              </a:rPr>
              <a:t>GROUP BY</a:t>
            </a:r>
            <a:r>
              <a:rPr lang="zh-CN" altLang="zh-CN" dirty="0">
                <a:latin typeface="仿宋_GB2312"/>
                <a:ea typeface="仿宋_GB2312"/>
                <a:cs typeface="+mn-cs"/>
              </a:rPr>
              <a:t>子句用来对经</a:t>
            </a:r>
            <a:r>
              <a:rPr lang="en-US" altLang="zh-CN" dirty="0">
                <a:latin typeface="仿宋_GB2312"/>
                <a:ea typeface="仿宋_GB2312"/>
                <a:cs typeface="+mn-cs"/>
              </a:rPr>
              <a:t>WHERE</a:t>
            </a:r>
            <a:r>
              <a:rPr lang="zh-CN" altLang="zh-CN" dirty="0">
                <a:latin typeface="仿宋_GB2312"/>
                <a:ea typeface="仿宋_GB2312"/>
                <a:cs typeface="+mn-cs"/>
              </a:rPr>
              <a:t>子句筛选后的结果数据进行分组。</a:t>
            </a:r>
            <a:endParaRPr lang="zh-CN" altLang="zh-CN" dirty="0">
              <a:latin typeface="仿宋_GB2312"/>
              <a:ea typeface="仿宋_GB2312"/>
              <a:cs typeface="+mn-cs"/>
            </a:endParaRPr>
          </a:p>
          <a:p>
            <a:pPr>
              <a:lnSpc>
                <a:spcPct val="100000"/>
              </a:lnSpc>
              <a:spcBef>
                <a:spcPts val="1200"/>
              </a:spcBef>
            </a:pPr>
            <a:r>
              <a:rPr lang="en-US" altLang="zh-CN" dirty="0">
                <a:solidFill>
                  <a:srgbClr val="FF0000"/>
                </a:solidFill>
                <a:latin typeface="仿宋_GB2312"/>
                <a:ea typeface="仿宋_GB2312"/>
                <a:cs typeface="+mn-cs"/>
              </a:rPr>
              <a:t>HAVING</a:t>
            </a:r>
            <a:r>
              <a:rPr lang="zh-CN" altLang="zh-CN" dirty="0">
                <a:latin typeface="仿宋_GB2312"/>
                <a:ea typeface="仿宋_GB2312"/>
                <a:cs typeface="+mn-cs"/>
              </a:rPr>
              <a:t>子句用来对分组后的统计结果再进行筛选。</a:t>
            </a:r>
            <a:endParaRPr lang="zh-CN" altLang="en-US" dirty="0">
              <a:latin typeface="仿宋_GB2312"/>
              <a:ea typeface="仿宋_GB2312"/>
              <a:cs typeface="+mn-cs"/>
            </a:endParaRPr>
          </a:p>
        </p:txBody>
      </p:sp>
      <p:sp>
        <p:nvSpPr>
          <p:cNvPr id="8192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8192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一些说明</a:t>
            </a:r>
            <a:endParaRPr lang="zh-CN" altLang="en-US" dirty="0">
              <a:solidFill>
                <a:srgbClr val="0000FF"/>
              </a:solidFill>
              <a:latin typeface="楷体_GB2312"/>
              <a:ea typeface="楷体_GB2312"/>
              <a:cs typeface="+mj-cs"/>
            </a:endParaRPr>
          </a:p>
        </p:txBody>
      </p:sp>
      <p:sp>
        <p:nvSpPr>
          <p:cNvPr id="82947" name="内容占位符 2"/>
          <p:cNvSpPr>
            <a:spLocks noGrp="1"/>
          </p:cNvSpPr>
          <p:nvPr>
            <p:ph idx="1"/>
          </p:nvPr>
        </p:nvSpPr>
        <p:spPr>
          <a:xfrm>
            <a:off x="468313" y="1414463"/>
            <a:ext cx="8280400" cy="4678362"/>
          </a:xfrm>
          <a:ln/>
        </p:spPr>
        <p:txBody>
          <a:bodyPr vert="horz" wrap="square" lIns="91440" tIns="45720" rIns="91440" bIns="45720" anchor="t"/>
          <a:p>
            <a:pPr/>
            <a:r>
              <a:rPr lang="zh-CN" altLang="zh-CN" sz="3400" dirty="0">
                <a:latin typeface="仿宋_GB2312"/>
                <a:ea typeface="仿宋_GB2312"/>
                <a:cs typeface="+mn-cs"/>
              </a:rPr>
              <a:t>可以在分组操作之前应用的筛选条件，在</a:t>
            </a:r>
            <a:r>
              <a:rPr lang="en-US" altLang="zh-CN" sz="3400" dirty="0">
                <a:latin typeface="仿宋_GB2312"/>
                <a:ea typeface="仿宋_GB2312"/>
                <a:cs typeface="+mn-cs"/>
              </a:rPr>
              <a:t>WHERE</a:t>
            </a:r>
            <a:r>
              <a:rPr lang="zh-CN" altLang="zh-CN" sz="3400" dirty="0">
                <a:latin typeface="仿宋_GB2312"/>
                <a:ea typeface="仿宋_GB2312"/>
                <a:cs typeface="+mn-cs"/>
              </a:rPr>
              <a:t>子句中指定更有效。</a:t>
            </a:r>
            <a:endParaRPr lang="en-US" altLang="zh-CN" sz="3400" dirty="0">
              <a:latin typeface="仿宋_GB2312"/>
              <a:ea typeface="仿宋_GB2312"/>
              <a:cs typeface="+mn-cs"/>
            </a:endParaRPr>
          </a:p>
          <a:p>
            <a:pPr/>
            <a:r>
              <a:rPr lang="zh-CN" altLang="zh-CN" sz="3400" dirty="0">
                <a:latin typeface="仿宋_GB2312"/>
                <a:ea typeface="仿宋_GB2312"/>
                <a:cs typeface="+mn-cs"/>
              </a:rPr>
              <a:t>在</a:t>
            </a:r>
            <a:r>
              <a:rPr lang="en-US" altLang="zh-CN" sz="3400" dirty="0">
                <a:latin typeface="仿宋_GB2312"/>
                <a:ea typeface="仿宋_GB2312"/>
                <a:cs typeface="+mn-cs"/>
              </a:rPr>
              <a:t>HAVING</a:t>
            </a:r>
            <a:r>
              <a:rPr lang="zh-CN" altLang="zh-CN" sz="3400" dirty="0">
                <a:latin typeface="仿宋_GB2312"/>
                <a:ea typeface="仿宋_GB2312"/>
                <a:cs typeface="+mn-cs"/>
              </a:rPr>
              <a:t>子句中指定的筛选条件应该是那些必须在执行分组操作之后应用的筛选条件。</a:t>
            </a:r>
            <a:endParaRPr lang="en-US" altLang="zh-CN" sz="3400" dirty="0">
              <a:latin typeface="仿宋_GB2312"/>
              <a:ea typeface="仿宋_GB2312"/>
              <a:cs typeface="+mn-cs"/>
            </a:endParaRPr>
          </a:p>
          <a:p>
            <a:pPr/>
            <a:r>
              <a:rPr lang="zh-CN" altLang="zh-CN" sz="3400" dirty="0">
                <a:latin typeface="仿宋_GB2312"/>
                <a:ea typeface="仿宋_GB2312"/>
                <a:cs typeface="+mn-cs"/>
              </a:rPr>
              <a:t>将所有应该在分组之前进行的</a:t>
            </a:r>
            <a:r>
              <a:rPr lang="zh-CN" altLang="en-US" sz="3400" dirty="0">
                <a:latin typeface="仿宋_GB2312"/>
                <a:ea typeface="仿宋_GB2312"/>
                <a:cs typeface="+mn-cs"/>
              </a:rPr>
              <a:t>筛选</a:t>
            </a:r>
            <a:r>
              <a:rPr lang="zh-CN" altLang="zh-CN" sz="3400" dirty="0">
                <a:latin typeface="仿宋_GB2312"/>
                <a:ea typeface="仿宋_GB2312"/>
                <a:cs typeface="+mn-cs"/>
              </a:rPr>
              <a:t>条件放在</a:t>
            </a:r>
            <a:r>
              <a:rPr lang="en-US" altLang="zh-CN" sz="3400" dirty="0">
                <a:latin typeface="仿宋_GB2312"/>
                <a:ea typeface="仿宋_GB2312"/>
                <a:cs typeface="+mn-cs"/>
              </a:rPr>
              <a:t>WHERE</a:t>
            </a:r>
            <a:r>
              <a:rPr lang="zh-CN" altLang="zh-CN" sz="3400" dirty="0">
                <a:latin typeface="仿宋_GB2312"/>
                <a:ea typeface="仿宋_GB2312"/>
                <a:cs typeface="+mn-cs"/>
              </a:rPr>
              <a:t>子句中而不是</a:t>
            </a:r>
            <a:r>
              <a:rPr lang="en-US" altLang="zh-CN" sz="3400" dirty="0">
                <a:latin typeface="仿宋_GB2312"/>
                <a:ea typeface="仿宋_GB2312"/>
                <a:cs typeface="+mn-cs"/>
              </a:rPr>
              <a:t>HAVING</a:t>
            </a:r>
            <a:r>
              <a:rPr lang="zh-CN" altLang="zh-CN" sz="3400" dirty="0">
                <a:latin typeface="仿宋_GB2312"/>
                <a:ea typeface="仿宋_GB2312"/>
                <a:cs typeface="+mn-cs"/>
              </a:rPr>
              <a:t>子句中。</a:t>
            </a:r>
            <a:endParaRPr lang="zh-CN" altLang="zh-CN" sz="3400" dirty="0">
              <a:latin typeface="仿宋_GB2312"/>
              <a:ea typeface="仿宋_GB2312"/>
              <a:cs typeface="+mn-cs"/>
            </a:endParaRPr>
          </a:p>
          <a:p>
            <a:pPr/>
            <a:endParaRPr lang="zh-CN" altLang="en-US" sz="3400" dirty="0">
              <a:latin typeface="仿宋_GB2312"/>
              <a:ea typeface="仿宋_GB2312"/>
              <a:cs typeface="+mn-cs"/>
            </a:endParaRPr>
          </a:p>
        </p:txBody>
      </p:sp>
      <p:sp>
        <p:nvSpPr>
          <p:cNvPr id="8294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8294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9459"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2.</a:t>
            </a:r>
            <a:r>
              <a:rPr lang="zh-CN" altLang="zh-CN" dirty="0">
                <a:latin typeface="仿宋_GB2312"/>
                <a:ea typeface="仿宋_GB2312"/>
                <a:cs typeface="+mn-cs"/>
              </a:rPr>
              <a:t>查询全体学生的姓名、学号和所在系。</a:t>
            </a:r>
            <a:endParaRPr lang="zh-CN" altLang="zh-CN" dirty="0">
              <a:latin typeface="仿宋_GB2312"/>
              <a:ea typeface="仿宋_GB2312"/>
              <a:cs typeface="+mn-cs"/>
            </a:endParaRPr>
          </a:p>
          <a:p>
            <a:pPr>
              <a:buNone/>
            </a:pPr>
            <a:r>
              <a:rPr lang="en-US" altLang="zh-CN" dirty="0">
                <a:solidFill>
                  <a:srgbClr val="FF0000"/>
                </a:solidFill>
                <a:latin typeface="仿宋_GB2312"/>
                <a:ea typeface="仿宋_GB2312"/>
                <a:cs typeface="+mn-cs"/>
              </a:rPr>
              <a:t>  SELECT Sname, Sno, Sdept  </a:t>
            </a:r>
            <a:endParaRPr lang="en-US" altLang="zh-CN" dirty="0">
              <a:solidFill>
                <a:srgbClr val="FF0000"/>
              </a:solidFill>
              <a:latin typeface="仿宋_GB2312"/>
              <a:ea typeface="仿宋_GB2312"/>
              <a:cs typeface="+mn-cs"/>
            </a:endParaRPr>
          </a:p>
          <a:p>
            <a:pPr>
              <a:buNone/>
            </a:pPr>
            <a:r>
              <a:rPr lang="en-US" altLang="zh-CN" dirty="0">
                <a:solidFill>
                  <a:srgbClr val="FF0000"/>
                </a:solidFill>
                <a:latin typeface="仿宋_GB2312"/>
                <a:ea typeface="仿宋_GB2312"/>
                <a:cs typeface="+mn-cs"/>
              </a:rPr>
              <a:t>    FROM Student</a:t>
            </a:r>
            <a:endParaRPr lang="en-US" altLang="zh-CN" dirty="0">
              <a:solidFill>
                <a:srgbClr val="FF0000"/>
              </a:solidFill>
              <a:latin typeface="仿宋_GB2312"/>
              <a:ea typeface="仿宋_GB2312"/>
              <a:cs typeface="+mn-cs"/>
            </a:endParaRPr>
          </a:p>
          <a:p>
            <a:pPr/>
            <a:r>
              <a:rPr lang="zh-CN" altLang="en-US" dirty="0">
                <a:solidFill>
                  <a:srgbClr val="008000"/>
                </a:solidFill>
                <a:latin typeface="仿宋_GB2312"/>
                <a:ea typeface="仿宋_GB2312"/>
                <a:cs typeface="+mn-cs"/>
              </a:rPr>
              <a:t>说明：</a:t>
            </a:r>
            <a:r>
              <a:rPr lang="zh-CN" altLang="zh-CN" dirty="0">
                <a:solidFill>
                  <a:srgbClr val="008000"/>
                </a:solidFill>
                <a:latin typeface="仿宋_GB2312"/>
                <a:ea typeface="仿宋_GB2312"/>
                <a:cs typeface="+mn-cs"/>
              </a:rPr>
              <a:t>查询列表中的列顺序</a:t>
            </a:r>
            <a:r>
              <a:rPr lang="zh-CN" altLang="en-US" dirty="0">
                <a:solidFill>
                  <a:srgbClr val="008000"/>
                </a:solidFill>
                <a:latin typeface="仿宋_GB2312"/>
                <a:ea typeface="仿宋_GB2312"/>
                <a:cs typeface="+mn-cs"/>
              </a:rPr>
              <a:t>与</a:t>
            </a:r>
            <a:r>
              <a:rPr lang="zh-CN" altLang="zh-CN" dirty="0">
                <a:solidFill>
                  <a:srgbClr val="008000"/>
                </a:solidFill>
                <a:latin typeface="仿宋_GB2312"/>
                <a:ea typeface="仿宋_GB2312"/>
                <a:cs typeface="+mn-cs"/>
              </a:rPr>
              <a:t>表中列定义的顺序</a:t>
            </a:r>
            <a:r>
              <a:rPr lang="zh-CN" altLang="en-US" dirty="0">
                <a:solidFill>
                  <a:srgbClr val="008000"/>
                </a:solidFill>
                <a:latin typeface="仿宋_GB2312"/>
                <a:ea typeface="仿宋_GB2312"/>
                <a:cs typeface="+mn-cs"/>
              </a:rPr>
              <a:t>无关。</a:t>
            </a:r>
            <a:endParaRPr lang="zh-CN" altLang="en-US" dirty="0">
              <a:solidFill>
                <a:srgbClr val="008000"/>
              </a:solidFill>
              <a:latin typeface="仿宋_GB2312"/>
              <a:ea typeface="仿宋_GB2312"/>
              <a:cs typeface="+mn-cs"/>
            </a:endParaRPr>
          </a:p>
        </p:txBody>
      </p:sp>
      <p:sp>
        <p:nvSpPr>
          <p:cNvPr id="1946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946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1"/>
          <p:cNvSpPr>
            <a:spLocks noGrp="1"/>
          </p:cNvSpPr>
          <p:nvPr>
            <p:ph type="title"/>
          </p:nvPr>
        </p:nvSpPr>
        <p:spPr>
          <a:ln/>
        </p:spPr>
        <p:txBody>
          <a:bodyPr vert="horz" wrap="square" lIns="91440" tIns="45720" rIns="91440" bIns="45720" anchor="b"/>
          <a:p>
            <a:pPr>
              <a:buNone/>
            </a:pPr>
            <a:r>
              <a:rPr lang="en-US" altLang="zh-CN" dirty="0">
                <a:solidFill>
                  <a:srgbClr val="0000FF"/>
                </a:solidFill>
                <a:latin typeface="楷体_GB2312"/>
                <a:ea typeface="楷体_GB2312"/>
                <a:cs typeface="+mj-cs"/>
              </a:rPr>
              <a:t>5.1.3 </a:t>
            </a:r>
            <a:r>
              <a:rPr lang="zh-CN" altLang="zh-CN" dirty="0">
                <a:solidFill>
                  <a:srgbClr val="0000FF"/>
                </a:solidFill>
                <a:latin typeface="楷体_GB2312"/>
                <a:ea typeface="楷体_GB2312"/>
                <a:cs typeface="+mj-cs"/>
              </a:rPr>
              <a:t>多表连接查询</a:t>
            </a:r>
            <a:endParaRPr lang="zh-CN" altLang="en-US" dirty="0">
              <a:solidFill>
                <a:srgbClr val="0000FF"/>
              </a:solidFill>
              <a:latin typeface="楷体_GB2312"/>
              <a:ea typeface="楷体_GB2312"/>
              <a:cs typeface="+mj-cs"/>
            </a:endParaRPr>
          </a:p>
        </p:txBody>
      </p:sp>
      <p:sp>
        <p:nvSpPr>
          <p:cNvPr id="83971"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若一个查询同时涉及两个或两个以上的表，则称之为</a:t>
            </a:r>
            <a:r>
              <a:rPr lang="zh-CN" altLang="zh-CN" dirty="0">
                <a:solidFill>
                  <a:srgbClr val="FF0000"/>
                </a:solidFill>
                <a:latin typeface="仿宋_GB2312"/>
                <a:ea typeface="仿宋_GB2312"/>
                <a:cs typeface="+mn-cs"/>
              </a:rPr>
              <a:t>连接查询</a:t>
            </a:r>
            <a:r>
              <a:rPr lang="zh-CN" altLang="zh-CN" dirty="0">
                <a:latin typeface="仿宋_GB2312"/>
                <a:ea typeface="仿宋_GB2312"/>
                <a:cs typeface="+mn-cs"/>
              </a:rPr>
              <a:t>。</a:t>
            </a:r>
            <a:endParaRPr lang="en-US" altLang="zh-CN" dirty="0">
              <a:latin typeface="仿宋_GB2312"/>
              <a:ea typeface="仿宋_GB2312"/>
              <a:cs typeface="+mn-cs"/>
            </a:endParaRPr>
          </a:p>
          <a:p>
            <a:pPr/>
            <a:r>
              <a:rPr lang="zh-CN" altLang="zh-CN" dirty="0">
                <a:latin typeface="仿宋_GB2312"/>
                <a:ea typeface="仿宋_GB2312"/>
                <a:cs typeface="+mn-cs"/>
              </a:rPr>
              <a:t>连接查询是关系数据库中最主要的查询，主要包括</a:t>
            </a:r>
            <a:r>
              <a:rPr lang="zh-CN" altLang="en-US" dirty="0">
                <a:latin typeface="仿宋_GB2312"/>
                <a:ea typeface="仿宋_GB2312"/>
                <a:cs typeface="+mn-cs"/>
              </a:rPr>
              <a:t>：</a:t>
            </a:r>
            <a:endParaRPr lang="en-US" altLang="zh-CN" dirty="0">
              <a:latin typeface="仿宋_GB2312"/>
              <a:ea typeface="仿宋_GB2312"/>
              <a:cs typeface="+mn-cs"/>
            </a:endParaRPr>
          </a:p>
          <a:p>
            <a:pPr lvl="1"/>
            <a:r>
              <a:rPr lang="zh-CN" altLang="zh-CN" dirty="0">
                <a:latin typeface="仿宋_GB2312"/>
                <a:ea typeface="仿宋_GB2312"/>
              </a:rPr>
              <a:t>内连接</a:t>
            </a:r>
            <a:endParaRPr lang="en-US" altLang="zh-CN" dirty="0">
              <a:latin typeface="仿宋_GB2312"/>
              <a:ea typeface="仿宋_GB2312"/>
            </a:endParaRPr>
          </a:p>
          <a:p>
            <a:pPr lvl="1"/>
            <a:r>
              <a:rPr lang="zh-CN" altLang="en-US" dirty="0">
                <a:latin typeface="仿宋_GB2312"/>
                <a:ea typeface="仿宋_GB2312"/>
              </a:rPr>
              <a:t>外连接：</a:t>
            </a:r>
            <a:r>
              <a:rPr lang="zh-CN" altLang="zh-CN" dirty="0">
                <a:latin typeface="仿宋_GB2312"/>
                <a:ea typeface="仿宋_GB2312"/>
              </a:rPr>
              <a:t>左外连接、右外连接</a:t>
            </a:r>
            <a:endParaRPr lang="zh-CN" altLang="en-US" dirty="0">
              <a:latin typeface="仿宋_GB2312"/>
              <a:ea typeface="仿宋_GB2312"/>
            </a:endParaRPr>
          </a:p>
        </p:txBody>
      </p:sp>
      <p:sp>
        <p:nvSpPr>
          <p:cNvPr id="8397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8397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p:cNvSpPr>
          <p:nvPr>
            <p:ph type="title"/>
          </p:nvPr>
        </p:nvSpPr>
        <p:spPr>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内连接</a:t>
            </a:r>
            <a:endParaRPr lang="zh-CN" altLang="en-US" dirty="0">
              <a:solidFill>
                <a:srgbClr val="0000FF"/>
              </a:solidFill>
              <a:latin typeface="楷体_GB2312"/>
              <a:ea typeface="楷体_GB2312"/>
              <a:cs typeface="+mj-cs"/>
            </a:endParaRPr>
          </a:p>
        </p:txBody>
      </p:sp>
      <p:sp>
        <p:nvSpPr>
          <p:cNvPr id="84995" name="Rectangle 3"/>
          <p:cNvSpPr>
            <a:spLocks noGrp="1"/>
          </p:cNvSpPr>
          <p:nvPr>
            <p:ph idx="1"/>
          </p:nvPr>
        </p:nvSpPr>
        <p:spPr>
          <a:xfrm>
            <a:off x="250825" y="1341438"/>
            <a:ext cx="8610600" cy="4824412"/>
          </a:xfrm>
          <a:ln/>
        </p:spPr>
        <p:txBody>
          <a:bodyPr vert="horz" wrap="square" lIns="91440" tIns="45720" rIns="91440" bIns="45720" anchor="t"/>
          <a:p>
            <a:pPr eaLnBrk="1" hangingPunct="1"/>
            <a:r>
              <a:rPr lang="zh-CN" altLang="en-US" sz="2900" dirty="0">
                <a:latin typeface="仿宋_GB2312"/>
                <a:ea typeface="仿宋_GB2312"/>
                <a:cs typeface="+mn-cs"/>
              </a:rPr>
              <a:t>是一种最常用的连接类型。使用内连接时，如果两个表的相关字段满足连接条件，则从这两个表中提取数据并组合成新的记录。</a:t>
            </a:r>
            <a:endParaRPr lang="zh-CN" altLang="en-US" sz="2900" dirty="0">
              <a:latin typeface="仿宋_GB2312"/>
              <a:ea typeface="仿宋_GB2312"/>
              <a:cs typeface="+mn-cs"/>
            </a:endParaRPr>
          </a:p>
          <a:p>
            <a:pPr eaLnBrk="1" hangingPunct="1"/>
            <a:r>
              <a:rPr lang="zh-CN" altLang="en-US" sz="2900" dirty="0">
                <a:latin typeface="仿宋_GB2312"/>
                <a:ea typeface="仿宋_GB2312"/>
                <a:cs typeface="+mn-cs"/>
              </a:rPr>
              <a:t>在非</a:t>
            </a:r>
            <a:r>
              <a:rPr lang="en-US" altLang="zh-CN" sz="2900" dirty="0">
                <a:latin typeface="仿宋_GB2312"/>
                <a:ea typeface="仿宋_GB2312"/>
                <a:cs typeface="+mn-cs"/>
              </a:rPr>
              <a:t>ANSI</a:t>
            </a:r>
            <a:r>
              <a:rPr lang="zh-CN" altLang="en-US" sz="2900" dirty="0">
                <a:latin typeface="仿宋_GB2312"/>
                <a:ea typeface="仿宋_GB2312"/>
                <a:cs typeface="+mn-cs"/>
              </a:rPr>
              <a:t>标准的实现中，连接操作是在</a:t>
            </a:r>
            <a:r>
              <a:rPr lang="en-US" altLang="zh-CN" sz="2900" dirty="0">
                <a:latin typeface="仿宋_GB2312"/>
                <a:ea typeface="仿宋_GB2312"/>
                <a:cs typeface="+mn-cs"/>
              </a:rPr>
              <a:t>WHERE</a:t>
            </a:r>
            <a:r>
              <a:rPr lang="zh-CN" altLang="en-US" sz="2900" dirty="0">
                <a:latin typeface="仿宋_GB2312"/>
                <a:ea typeface="仿宋_GB2312"/>
                <a:cs typeface="+mn-cs"/>
              </a:rPr>
              <a:t>子句中执行的</a:t>
            </a:r>
            <a:r>
              <a:rPr lang="en-US" altLang="zh-CN" sz="2900" dirty="0">
                <a:latin typeface="仿宋_GB2312"/>
                <a:ea typeface="仿宋_GB2312"/>
                <a:cs typeface="+mn-cs"/>
              </a:rPr>
              <a:t>——</a:t>
            </a:r>
            <a:r>
              <a:rPr lang="en-US" altLang="zh-CN" sz="2900" dirty="0">
                <a:solidFill>
                  <a:srgbClr val="FF0000"/>
                </a:solidFill>
                <a:latin typeface="仿宋_GB2312"/>
                <a:ea typeface="仿宋_GB2312"/>
                <a:cs typeface="+mn-cs"/>
              </a:rPr>
              <a:t>theta</a:t>
            </a:r>
            <a:r>
              <a:rPr lang="zh-CN" altLang="en-US" sz="2900" dirty="0">
                <a:latin typeface="仿宋_GB2312"/>
                <a:ea typeface="仿宋_GB2312"/>
                <a:cs typeface="+mn-cs"/>
              </a:rPr>
              <a:t>连接</a:t>
            </a:r>
            <a:endParaRPr lang="en-US" altLang="zh-CN" sz="2900" dirty="0">
              <a:latin typeface="仿宋_GB2312"/>
              <a:ea typeface="仿宋_GB2312"/>
              <a:cs typeface="+mn-cs"/>
            </a:endParaRPr>
          </a:p>
          <a:p>
            <a:pPr eaLnBrk="1" hangingPunct="1"/>
            <a:r>
              <a:rPr lang="zh-CN" altLang="en-US" sz="2900" dirty="0">
                <a:latin typeface="仿宋_GB2312"/>
                <a:ea typeface="仿宋_GB2312"/>
                <a:cs typeface="+mn-cs"/>
              </a:rPr>
              <a:t>在</a:t>
            </a:r>
            <a:r>
              <a:rPr lang="en-US" altLang="zh-CN" sz="2900" dirty="0">
                <a:latin typeface="仿宋_GB2312"/>
                <a:ea typeface="仿宋_GB2312"/>
                <a:cs typeface="+mn-cs"/>
              </a:rPr>
              <a:t>ANSI SQL-92</a:t>
            </a:r>
            <a:r>
              <a:rPr lang="zh-CN" altLang="en-US" sz="2900" dirty="0">
                <a:latin typeface="仿宋_GB2312"/>
                <a:ea typeface="仿宋_GB2312"/>
                <a:cs typeface="+mn-cs"/>
              </a:rPr>
              <a:t>中，连接是在</a:t>
            </a:r>
            <a:r>
              <a:rPr lang="en-US" altLang="zh-CN" sz="2900" dirty="0">
                <a:latin typeface="仿宋_GB2312"/>
                <a:ea typeface="仿宋_GB2312"/>
                <a:cs typeface="+mn-cs"/>
              </a:rPr>
              <a:t>JOIN</a:t>
            </a:r>
            <a:r>
              <a:rPr lang="zh-CN" altLang="en-US" sz="2900" dirty="0">
                <a:latin typeface="仿宋_GB2312"/>
                <a:ea typeface="仿宋_GB2312"/>
                <a:cs typeface="+mn-cs"/>
              </a:rPr>
              <a:t>子句中执行的</a:t>
            </a:r>
            <a:r>
              <a:rPr lang="en-US" altLang="zh-CN" sz="2900" dirty="0">
                <a:latin typeface="仿宋_GB2312"/>
                <a:ea typeface="仿宋_GB2312"/>
                <a:cs typeface="+mn-cs"/>
              </a:rPr>
              <a:t>——</a:t>
            </a:r>
            <a:r>
              <a:rPr lang="en-US" altLang="zh-CN" sz="2900" dirty="0">
                <a:solidFill>
                  <a:srgbClr val="FF0000"/>
                </a:solidFill>
                <a:latin typeface="仿宋_GB2312"/>
                <a:ea typeface="仿宋_GB2312"/>
                <a:cs typeface="+mn-cs"/>
              </a:rPr>
              <a:t>ANSI</a:t>
            </a:r>
            <a:r>
              <a:rPr lang="zh-CN" altLang="en-US" sz="2900" dirty="0">
                <a:latin typeface="仿宋_GB2312"/>
                <a:ea typeface="仿宋_GB2312"/>
                <a:cs typeface="+mn-cs"/>
              </a:rPr>
              <a:t>连接。</a:t>
            </a:r>
            <a:endParaRPr lang="en-US" altLang="zh-CN" sz="2900" dirty="0">
              <a:latin typeface="仿宋_GB2312"/>
              <a:ea typeface="仿宋_GB2312"/>
              <a:cs typeface="+mn-cs"/>
            </a:endParaRPr>
          </a:p>
          <a:p>
            <a:pPr eaLnBrk="1" hangingPunct="1"/>
            <a:r>
              <a:rPr lang="zh-CN" altLang="en-US" sz="2900" dirty="0">
                <a:latin typeface="仿宋_GB2312"/>
                <a:ea typeface="仿宋_GB2312"/>
                <a:cs typeface="+mn-cs"/>
              </a:rPr>
              <a:t>我们介绍</a:t>
            </a:r>
            <a:r>
              <a:rPr lang="en-US" altLang="zh-CN" sz="2900" dirty="0">
                <a:latin typeface="仿宋_GB2312"/>
                <a:ea typeface="仿宋_GB2312"/>
                <a:cs typeface="+mn-cs"/>
              </a:rPr>
              <a:t>ANSI</a:t>
            </a:r>
            <a:r>
              <a:rPr lang="zh-CN" altLang="en-US" sz="2900" dirty="0">
                <a:latin typeface="仿宋_GB2312"/>
                <a:ea typeface="仿宋_GB2312"/>
                <a:cs typeface="+mn-cs"/>
              </a:rPr>
              <a:t>方式的连接格式：</a:t>
            </a:r>
            <a:endParaRPr lang="zh-CN" altLang="en-US" sz="2900" dirty="0">
              <a:latin typeface="仿宋_GB2312"/>
              <a:ea typeface="仿宋_GB2312"/>
              <a:cs typeface="+mn-cs"/>
            </a:endParaRPr>
          </a:p>
          <a:p>
            <a:pPr eaLnBrk="1" hangingPunct="1">
              <a:buFontTx/>
              <a:buNone/>
            </a:pPr>
            <a:r>
              <a:rPr lang="en-US" altLang="zh-CN" sz="2900" dirty="0">
                <a:latin typeface="仿宋_GB2312"/>
                <a:ea typeface="仿宋_GB2312"/>
                <a:cs typeface="+mn-cs"/>
              </a:rPr>
              <a:t>  </a:t>
            </a:r>
            <a:r>
              <a:rPr lang="en-US" altLang="zh-CN" sz="2900" dirty="0">
                <a:solidFill>
                  <a:srgbClr val="FF0000"/>
                </a:solidFill>
                <a:latin typeface="仿宋_GB2312"/>
                <a:ea typeface="仿宋_GB2312"/>
                <a:cs typeface="+mn-cs"/>
              </a:rPr>
              <a:t>FROM </a:t>
            </a:r>
            <a:r>
              <a:rPr lang="zh-CN" altLang="en-US" sz="2900" dirty="0">
                <a:solidFill>
                  <a:srgbClr val="FF0000"/>
                </a:solidFill>
                <a:latin typeface="仿宋_GB2312"/>
                <a:ea typeface="仿宋_GB2312"/>
                <a:cs typeface="+mn-cs"/>
              </a:rPr>
              <a:t>表</a:t>
            </a:r>
            <a:r>
              <a:rPr lang="en-US" altLang="zh-CN" sz="2900" dirty="0">
                <a:solidFill>
                  <a:srgbClr val="FF0000"/>
                </a:solidFill>
                <a:latin typeface="仿宋_GB2312"/>
                <a:ea typeface="仿宋_GB2312"/>
                <a:cs typeface="+mn-cs"/>
              </a:rPr>
              <a:t>1 [INNER] JOIN </a:t>
            </a:r>
            <a:r>
              <a:rPr lang="zh-CN" altLang="en-US" sz="2900" dirty="0">
                <a:solidFill>
                  <a:srgbClr val="FF0000"/>
                </a:solidFill>
                <a:latin typeface="仿宋_GB2312"/>
                <a:ea typeface="仿宋_GB2312"/>
                <a:cs typeface="+mn-cs"/>
              </a:rPr>
              <a:t>表</a:t>
            </a:r>
            <a:r>
              <a:rPr lang="en-US" altLang="zh-CN" sz="2900" dirty="0">
                <a:solidFill>
                  <a:srgbClr val="FF0000"/>
                </a:solidFill>
                <a:latin typeface="仿宋_GB2312"/>
                <a:ea typeface="仿宋_GB2312"/>
                <a:cs typeface="+mn-cs"/>
              </a:rPr>
              <a:t>2 ON &lt;</a:t>
            </a:r>
            <a:r>
              <a:rPr lang="zh-CN" altLang="en-US" sz="2900" dirty="0">
                <a:solidFill>
                  <a:srgbClr val="FF0000"/>
                </a:solidFill>
                <a:latin typeface="仿宋_GB2312"/>
                <a:ea typeface="仿宋_GB2312"/>
                <a:cs typeface="+mn-cs"/>
              </a:rPr>
              <a:t>连接条件</a:t>
            </a:r>
            <a:r>
              <a:rPr lang="en-US" altLang="zh-CN" sz="2900" dirty="0">
                <a:solidFill>
                  <a:srgbClr val="FF0000"/>
                </a:solidFill>
                <a:latin typeface="仿宋_GB2312"/>
                <a:ea typeface="仿宋_GB2312"/>
                <a:cs typeface="+mn-cs"/>
              </a:rPr>
              <a:t>&gt;</a:t>
            </a:r>
            <a:r>
              <a:rPr lang="en-US" altLang="zh-CN" sz="2900" dirty="0">
                <a:latin typeface="仿宋_GB2312"/>
                <a:ea typeface="仿宋_GB2312"/>
                <a:cs typeface="+mn-cs"/>
              </a:rPr>
              <a:t> </a:t>
            </a:r>
            <a:endParaRPr lang="zh-CN" altLang="en-US" sz="2900" dirty="0">
              <a:latin typeface="仿宋_GB2312"/>
              <a:ea typeface="仿宋_GB2312"/>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p:cNvSpPr>
          <p:nvPr>
            <p:ph type="title"/>
          </p:nvPr>
        </p:nvSpPr>
        <p:spPr>
          <a:ln/>
        </p:spPr>
        <p:txBody>
          <a:bodyPr vert="horz" wrap="square" lIns="91440" tIns="45720" rIns="91440" bIns="45720" anchor="b"/>
          <a:p>
            <a:pPr eaLnBrk="1" hangingPunct="1"/>
            <a:r>
              <a:rPr lang="zh-CN" altLang="en-US" sz="4000" dirty="0">
                <a:solidFill>
                  <a:srgbClr val="0000FF"/>
                </a:solidFill>
                <a:latin typeface="楷体_GB2312"/>
                <a:ea typeface="楷体_GB2312"/>
                <a:cs typeface="+mj-cs"/>
              </a:rPr>
              <a:t>连接基础知识</a:t>
            </a:r>
            <a:endParaRPr lang="zh-CN" altLang="en-US" sz="4000" dirty="0">
              <a:solidFill>
                <a:srgbClr val="0000FF"/>
              </a:solidFill>
              <a:latin typeface="楷体_GB2312"/>
              <a:ea typeface="楷体_GB2312"/>
              <a:cs typeface="+mj-cs"/>
            </a:endParaRPr>
          </a:p>
        </p:txBody>
      </p:sp>
      <p:sp>
        <p:nvSpPr>
          <p:cNvPr id="86019" name="Rectangle 5"/>
          <p:cNvSpPr>
            <a:spLocks noGrp="1"/>
          </p:cNvSpPr>
          <p:nvPr>
            <p:ph idx="1"/>
          </p:nvPr>
        </p:nvSpPr>
        <p:spPr>
          <a:xfrm>
            <a:off x="250825" y="1412875"/>
            <a:ext cx="8569325" cy="2362200"/>
          </a:xfrm>
          <a:ln/>
        </p:spPr>
        <p:txBody>
          <a:bodyPr vert="horz" wrap="square" lIns="91440" tIns="45720" rIns="91440" bIns="45720" anchor="t"/>
          <a:p>
            <a:pPr eaLnBrk="1" hangingPunct="1"/>
            <a:r>
              <a:rPr lang="zh-CN" altLang="en-US" sz="3300" dirty="0">
                <a:latin typeface="仿宋_GB2312"/>
                <a:ea typeface="仿宋_GB2312"/>
                <a:cs typeface="+mn-cs"/>
              </a:rPr>
              <a:t>连接查询中用于连接两个表的条件称为连接条件或连接谓词。 </a:t>
            </a:r>
            <a:endParaRPr lang="zh-CN" altLang="en-US" sz="3300" dirty="0">
              <a:latin typeface="仿宋_GB2312"/>
              <a:ea typeface="仿宋_GB2312"/>
              <a:cs typeface="+mn-cs"/>
            </a:endParaRPr>
          </a:p>
          <a:p>
            <a:pPr eaLnBrk="1" hangingPunct="1"/>
            <a:r>
              <a:rPr lang="zh-CN" altLang="en-US" sz="3300" dirty="0">
                <a:latin typeface="仿宋_GB2312"/>
                <a:ea typeface="仿宋_GB2312"/>
                <a:cs typeface="+mn-cs"/>
              </a:rPr>
              <a:t>一般格式为：</a:t>
            </a:r>
            <a:endParaRPr lang="zh-CN" altLang="en-US" sz="3300" dirty="0">
              <a:latin typeface="仿宋_GB2312"/>
              <a:ea typeface="仿宋_GB2312"/>
              <a:cs typeface="+mn-cs"/>
            </a:endParaRPr>
          </a:p>
          <a:p>
            <a:pPr eaLnBrk="1" hangingPunct="1">
              <a:buFontTx/>
              <a:buNone/>
            </a:pPr>
            <a:r>
              <a:rPr lang="en-US" altLang="zh-CN" sz="2600" dirty="0">
                <a:solidFill>
                  <a:srgbClr val="FF0000"/>
                </a:solidFill>
                <a:latin typeface="仿宋_GB2312"/>
                <a:ea typeface="仿宋_GB2312"/>
                <a:cs typeface="+mn-cs"/>
              </a:rPr>
              <a:t>  </a:t>
            </a:r>
            <a:r>
              <a:rPr lang="en-US" altLang="zh-CN" sz="3200" dirty="0">
                <a:solidFill>
                  <a:srgbClr val="FF0000"/>
                </a:solidFill>
                <a:latin typeface="仿宋_GB2312"/>
                <a:ea typeface="仿宋_GB2312"/>
                <a:cs typeface="+mn-cs"/>
              </a:rPr>
              <a:t>[&lt;</a:t>
            </a:r>
            <a:r>
              <a:rPr lang="zh-CN" altLang="en-US" sz="3200" dirty="0">
                <a:solidFill>
                  <a:srgbClr val="FF0000"/>
                </a:solidFill>
                <a:latin typeface="仿宋_GB2312"/>
                <a:ea typeface="仿宋_GB2312"/>
                <a:cs typeface="+mn-cs"/>
              </a:rPr>
              <a:t>表名</a:t>
            </a:r>
            <a:r>
              <a:rPr lang="en-US" altLang="zh-CN" sz="3200" dirty="0">
                <a:solidFill>
                  <a:srgbClr val="FF0000"/>
                </a:solidFill>
                <a:latin typeface="仿宋_GB2312"/>
                <a:ea typeface="仿宋_GB2312"/>
                <a:cs typeface="+mn-cs"/>
              </a:rPr>
              <a:t>1.&gt;][&lt;</a:t>
            </a:r>
            <a:r>
              <a:rPr lang="zh-CN" altLang="en-US" sz="3200" dirty="0">
                <a:solidFill>
                  <a:srgbClr val="FF0000"/>
                </a:solidFill>
                <a:latin typeface="仿宋_GB2312"/>
                <a:ea typeface="仿宋_GB2312"/>
                <a:cs typeface="+mn-cs"/>
              </a:rPr>
              <a:t>列名</a:t>
            </a:r>
            <a:r>
              <a:rPr lang="en-US" altLang="zh-CN" sz="3200" dirty="0">
                <a:solidFill>
                  <a:srgbClr val="FF0000"/>
                </a:solidFill>
                <a:latin typeface="仿宋_GB2312"/>
                <a:ea typeface="仿宋_GB2312"/>
                <a:cs typeface="+mn-cs"/>
              </a:rPr>
              <a:t>1&gt;]=[&lt;</a:t>
            </a:r>
            <a:r>
              <a:rPr lang="zh-CN" altLang="en-US" sz="3200" dirty="0">
                <a:solidFill>
                  <a:srgbClr val="FF0000"/>
                </a:solidFill>
                <a:latin typeface="仿宋_GB2312"/>
                <a:ea typeface="仿宋_GB2312"/>
                <a:cs typeface="+mn-cs"/>
              </a:rPr>
              <a:t>表名</a:t>
            </a:r>
            <a:r>
              <a:rPr lang="en-US" altLang="zh-CN" sz="3200" dirty="0">
                <a:solidFill>
                  <a:srgbClr val="FF0000"/>
                </a:solidFill>
                <a:latin typeface="仿宋_GB2312"/>
                <a:ea typeface="仿宋_GB2312"/>
                <a:cs typeface="+mn-cs"/>
              </a:rPr>
              <a:t>2.&gt;][&lt;</a:t>
            </a:r>
            <a:r>
              <a:rPr lang="zh-CN" altLang="en-US" sz="3200" dirty="0">
                <a:solidFill>
                  <a:srgbClr val="FF0000"/>
                </a:solidFill>
                <a:latin typeface="仿宋_GB2312"/>
                <a:ea typeface="仿宋_GB2312"/>
                <a:cs typeface="+mn-cs"/>
              </a:rPr>
              <a:t>列名</a:t>
            </a:r>
            <a:r>
              <a:rPr lang="en-US" altLang="zh-CN" sz="3200" dirty="0">
                <a:solidFill>
                  <a:srgbClr val="FF0000"/>
                </a:solidFill>
                <a:latin typeface="仿宋_GB2312"/>
                <a:ea typeface="仿宋_GB2312"/>
                <a:cs typeface="+mn-cs"/>
              </a:rPr>
              <a:t>2&gt;]</a:t>
            </a:r>
            <a:r>
              <a:rPr lang="en-US" altLang="zh-CN" sz="3200" dirty="0">
                <a:latin typeface="仿宋_GB2312"/>
                <a:ea typeface="仿宋_GB2312"/>
                <a:cs typeface="+mn-cs"/>
              </a:rPr>
              <a:t> </a:t>
            </a:r>
            <a:endParaRPr lang="zh-CN" altLang="en-US" sz="3200" dirty="0">
              <a:latin typeface="仿宋_GB2312"/>
              <a:ea typeface="仿宋_GB2312"/>
              <a:cs typeface="+mn-cs"/>
            </a:endParaRPr>
          </a:p>
        </p:txBody>
      </p:sp>
      <p:sp>
        <p:nvSpPr>
          <p:cNvPr id="552966" name="AutoShape 6"/>
          <p:cNvSpPr/>
          <p:nvPr/>
        </p:nvSpPr>
        <p:spPr>
          <a:xfrm>
            <a:off x="3348038" y="4437063"/>
            <a:ext cx="4114800" cy="1447800"/>
          </a:xfrm>
          <a:prstGeom prst="irregularSeal1">
            <a:avLst/>
          </a:prstGeom>
          <a:solidFill>
            <a:srgbClr val="FFFFCC"/>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400" b="1" dirty="0">
                <a:solidFill>
                  <a:srgbClr val="D60093"/>
                </a:solidFill>
                <a:latin typeface="方正姚体" panose="02010601030101010101" pitchFamily="2" charset="-122"/>
                <a:ea typeface="方正姚体" panose="02010601030101010101" pitchFamily="2" charset="-122"/>
              </a:rPr>
              <a:t>必须是可比列</a:t>
            </a:r>
            <a:endParaRPr lang="zh-CN" altLang="en-US" sz="2400" b="1" dirty="0">
              <a:solidFill>
                <a:srgbClr val="D60093"/>
              </a:solidFill>
              <a:latin typeface="方正姚体" panose="02010601030101010101" pitchFamily="2" charset="-122"/>
              <a:ea typeface="方正姚体" panose="02010601030101010101" pitchFamily="2" charset="-122"/>
            </a:endParaRPr>
          </a:p>
        </p:txBody>
      </p:sp>
      <p:sp>
        <p:nvSpPr>
          <p:cNvPr id="552967" name="Line 7"/>
          <p:cNvSpPr/>
          <p:nvPr/>
        </p:nvSpPr>
        <p:spPr>
          <a:xfrm flipH="1" flipV="1">
            <a:off x="3419475" y="3789363"/>
            <a:ext cx="863600" cy="792162"/>
          </a:xfrm>
          <a:prstGeom prst="line">
            <a:avLst/>
          </a:prstGeom>
          <a:ln w="57150" cap="flat" cmpd="sng">
            <a:solidFill>
              <a:srgbClr val="009900"/>
            </a:solidFill>
            <a:prstDash val="solid"/>
            <a:headEnd type="none" w="med" len="med"/>
            <a:tailEnd type="triangle" w="med" len="med"/>
          </a:ln>
        </p:spPr>
      </p:sp>
      <p:sp>
        <p:nvSpPr>
          <p:cNvPr id="552968" name="Line 8"/>
          <p:cNvSpPr/>
          <p:nvPr/>
        </p:nvSpPr>
        <p:spPr>
          <a:xfrm flipV="1">
            <a:off x="6516688" y="3789363"/>
            <a:ext cx="935037" cy="790575"/>
          </a:xfrm>
          <a:prstGeom prst="line">
            <a:avLst/>
          </a:prstGeom>
          <a:ln w="57150" cap="flat" cmpd="sng">
            <a:solidFill>
              <a:srgbClr val="009900"/>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52966"/>
                                        </p:tgtEl>
                                        <p:attrNameLst>
                                          <p:attrName>style.visibility</p:attrName>
                                        </p:attrNameLst>
                                      </p:cBhvr>
                                      <p:to>
                                        <p:strVal val="visible"/>
                                      </p:to>
                                    </p:set>
                                    <p:anim calcmode="lin" valueType="num">
                                      <p:cBhvr>
                                        <p:cTn id="7" dur="500" fill="hold"/>
                                        <p:tgtEl>
                                          <p:spTgt spid="552966"/>
                                        </p:tgtEl>
                                        <p:attrNameLst>
                                          <p:attrName>ppt_w</p:attrName>
                                        </p:attrNameLst>
                                      </p:cBhvr>
                                      <p:tavLst>
                                        <p:tav tm="0">
                                          <p:val>
                                            <p:fltVal val="0.000000"/>
                                          </p:val>
                                        </p:tav>
                                        <p:tav tm="100000">
                                          <p:val>
                                            <p:strVal val="#ppt_w"/>
                                          </p:val>
                                        </p:tav>
                                      </p:tavLst>
                                    </p:anim>
                                    <p:anim calcmode="lin" valueType="num">
                                      <p:cBhvr>
                                        <p:cTn id="8" dur="500" fill="hold"/>
                                        <p:tgtEl>
                                          <p:spTgt spid="552966"/>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1" name="carbrake.wav"/>
                                        </p:tgtEl>
                                      </p:cMediaNode>
                                    </p:audio>
                                  </p:subTnLst>
                                </p:cTn>
                              </p:par>
                            </p:childTnLst>
                          </p:cTn>
                        </p:par>
                        <p:par>
                          <p:cTn id="9" fill="hold">
                            <p:stCondLst>
                              <p:cond delay="500"/>
                            </p:stCondLst>
                            <p:childTnLst>
                              <p:par>
                                <p:cTn id="10" presetID="16" presetClass="entr" presetSubtype="37" fill="hold" nodeType="afterEffect">
                                  <p:stCondLst>
                                    <p:cond delay="0"/>
                                  </p:stCondLst>
                                  <p:childTnLst>
                                    <p:set>
                                      <p:cBhvr>
                                        <p:cTn id="11" dur="1" fill="hold">
                                          <p:stCondLst>
                                            <p:cond delay="0"/>
                                          </p:stCondLst>
                                        </p:cTn>
                                        <p:tgtEl>
                                          <p:spTgt spid="552967"/>
                                        </p:tgtEl>
                                        <p:attrNameLst>
                                          <p:attrName>style.visibility</p:attrName>
                                        </p:attrNameLst>
                                      </p:cBhvr>
                                      <p:to>
                                        <p:strVal val="visible"/>
                                      </p:to>
                                    </p:set>
                                    <p:animEffect transition="in" filter="barn(outVertical)">
                                      <p:cBhvr>
                                        <p:cTn id="12" dur="500"/>
                                        <p:tgtEl>
                                          <p:spTgt spid="552967"/>
                                        </p:tgtEl>
                                      </p:cBhvr>
                                    </p:animEffect>
                                  </p:childTnLst>
                                </p:cTn>
                              </p:par>
                            </p:childTnLst>
                          </p:cTn>
                        </p:par>
                        <p:par>
                          <p:cTn id="13" fill="hold">
                            <p:stCondLst>
                              <p:cond delay="1000"/>
                            </p:stCondLst>
                            <p:childTnLst>
                              <p:par>
                                <p:cTn id="14" presetID="16" presetClass="entr" presetSubtype="37" fill="hold" nodeType="afterEffect">
                                  <p:stCondLst>
                                    <p:cond delay="0"/>
                                  </p:stCondLst>
                                  <p:childTnLst>
                                    <p:set>
                                      <p:cBhvr>
                                        <p:cTn id="15" dur="1" fill="hold">
                                          <p:stCondLst>
                                            <p:cond delay="0"/>
                                          </p:stCondLst>
                                        </p:cTn>
                                        <p:tgtEl>
                                          <p:spTgt spid="552968"/>
                                        </p:tgtEl>
                                        <p:attrNameLst>
                                          <p:attrName>style.visibility</p:attrName>
                                        </p:attrNameLst>
                                      </p:cBhvr>
                                      <p:to>
                                        <p:strVal val="visible"/>
                                      </p:to>
                                    </p:set>
                                    <p:animEffect transition="in" filter="barn(outVertical)">
                                      <p:cBhvr>
                                        <p:cTn id="16" dur="500"/>
                                        <p:tgtEl>
                                          <p:spTgt spid="552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p:cNvSpPr>
          <p:nvPr>
            <p:ph type="title"/>
          </p:nvPr>
        </p:nvSpPr>
        <p:spPr>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执行连接操作的大致过程</a:t>
            </a:r>
            <a:endParaRPr lang="zh-CN" altLang="en-US" dirty="0">
              <a:solidFill>
                <a:srgbClr val="0000FF"/>
              </a:solidFill>
              <a:latin typeface="楷体_GB2312"/>
              <a:ea typeface="楷体_GB2312"/>
              <a:cs typeface="+mj-cs"/>
            </a:endParaRPr>
          </a:p>
        </p:txBody>
      </p:sp>
      <p:sp>
        <p:nvSpPr>
          <p:cNvPr id="87043" name="Rectangle 3"/>
          <p:cNvSpPr>
            <a:spLocks noGrp="1"/>
          </p:cNvSpPr>
          <p:nvPr>
            <p:ph idx="1"/>
          </p:nvPr>
        </p:nvSpPr>
        <p:spPr>
          <a:xfrm>
            <a:off x="250825" y="1268413"/>
            <a:ext cx="8610600" cy="4840287"/>
          </a:xfrm>
          <a:ln/>
        </p:spPr>
        <p:txBody>
          <a:bodyPr vert="horz" wrap="square" lIns="91440" tIns="45720" rIns="91440" bIns="45720" anchor="t"/>
          <a:p>
            <a:pPr eaLnBrk="1" hangingPunct="1"/>
            <a:r>
              <a:rPr lang="zh-CN" altLang="en-US" sz="3200" dirty="0">
                <a:latin typeface="仿宋_GB2312"/>
                <a:ea typeface="仿宋_GB2312"/>
                <a:cs typeface="+mn-cs"/>
              </a:rPr>
              <a:t>首先取表</a:t>
            </a:r>
            <a:r>
              <a:rPr lang="en-US" altLang="zh-CN" sz="3200" dirty="0">
                <a:latin typeface="仿宋_GB2312"/>
                <a:ea typeface="仿宋_GB2312"/>
                <a:cs typeface="+mn-cs"/>
              </a:rPr>
              <a:t>1</a:t>
            </a:r>
            <a:r>
              <a:rPr lang="zh-CN" altLang="en-US" sz="3200" dirty="0">
                <a:latin typeface="仿宋_GB2312"/>
                <a:ea typeface="仿宋_GB2312"/>
                <a:cs typeface="+mn-cs"/>
              </a:rPr>
              <a:t>中的第</a:t>
            </a:r>
            <a:r>
              <a:rPr lang="en-US" altLang="zh-CN" sz="3200" dirty="0">
                <a:latin typeface="仿宋_GB2312"/>
                <a:ea typeface="仿宋_GB2312"/>
                <a:cs typeface="+mn-cs"/>
              </a:rPr>
              <a:t>1</a:t>
            </a:r>
            <a:r>
              <a:rPr lang="zh-CN" altLang="en-US" sz="3200" dirty="0">
                <a:latin typeface="仿宋_GB2312"/>
                <a:ea typeface="仿宋_GB2312"/>
                <a:cs typeface="+mn-cs"/>
              </a:rPr>
              <a:t>个元组，然后从头开始扫描表</a:t>
            </a:r>
            <a:r>
              <a:rPr lang="en-US" altLang="zh-CN" sz="3200" dirty="0">
                <a:latin typeface="仿宋_GB2312"/>
                <a:ea typeface="仿宋_GB2312"/>
                <a:cs typeface="+mn-cs"/>
              </a:rPr>
              <a:t>2</a:t>
            </a:r>
            <a:r>
              <a:rPr lang="zh-CN" altLang="en-US" sz="3200" dirty="0">
                <a:latin typeface="仿宋_GB2312"/>
                <a:ea typeface="仿宋_GB2312"/>
                <a:cs typeface="+mn-cs"/>
              </a:rPr>
              <a:t>，逐一查找满足连接条件的元组，</a:t>
            </a:r>
            <a:endParaRPr lang="zh-CN" altLang="en-US" sz="3200" dirty="0">
              <a:latin typeface="仿宋_GB2312"/>
              <a:ea typeface="仿宋_GB2312"/>
              <a:cs typeface="+mn-cs"/>
            </a:endParaRPr>
          </a:p>
          <a:p>
            <a:pPr eaLnBrk="1" hangingPunct="1"/>
            <a:r>
              <a:rPr lang="zh-CN" altLang="en-US" sz="3200" dirty="0">
                <a:latin typeface="仿宋_GB2312"/>
                <a:ea typeface="仿宋_GB2312"/>
                <a:cs typeface="+mn-cs"/>
              </a:rPr>
              <a:t>找到后就将表</a:t>
            </a:r>
            <a:r>
              <a:rPr lang="en-US" altLang="zh-CN" sz="3200" dirty="0">
                <a:latin typeface="仿宋_GB2312"/>
                <a:ea typeface="仿宋_GB2312"/>
                <a:cs typeface="+mn-cs"/>
              </a:rPr>
              <a:t>1</a:t>
            </a:r>
            <a:r>
              <a:rPr lang="zh-CN" altLang="en-US" sz="3200" dirty="0">
                <a:latin typeface="仿宋_GB2312"/>
                <a:ea typeface="仿宋_GB2312"/>
                <a:cs typeface="+mn-cs"/>
              </a:rPr>
              <a:t>中的第</a:t>
            </a:r>
            <a:r>
              <a:rPr lang="en-US" altLang="zh-CN" sz="3200" dirty="0">
                <a:latin typeface="仿宋_GB2312"/>
                <a:ea typeface="仿宋_GB2312"/>
                <a:cs typeface="+mn-cs"/>
              </a:rPr>
              <a:t>1</a:t>
            </a:r>
            <a:r>
              <a:rPr lang="zh-CN" altLang="en-US" sz="3200" dirty="0">
                <a:latin typeface="仿宋_GB2312"/>
                <a:ea typeface="仿宋_GB2312"/>
                <a:cs typeface="+mn-cs"/>
              </a:rPr>
              <a:t>个元组与该元组拼接起来，形成结果表中的一个元组。</a:t>
            </a:r>
            <a:endParaRPr lang="zh-CN" altLang="en-US" sz="3200" dirty="0">
              <a:latin typeface="仿宋_GB2312"/>
              <a:ea typeface="仿宋_GB2312"/>
              <a:cs typeface="+mn-cs"/>
            </a:endParaRPr>
          </a:p>
          <a:p>
            <a:pPr eaLnBrk="1" hangingPunct="1"/>
            <a:r>
              <a:rPr lang="zh-CN" altLang="en-US" sz="3200" dirty="0">
                <a:latin typeface="仿宋_GB2312"/>
                <a:ea typeface="仿宋_GB2312"/>
                <a:cs typeface="+mn-cs"/>
              </a:rPr>
              <a:t>表</a:t>
            </a:r>
            <a:r>
              <a:rPr lang="en-US" altLang="zh-CN" sz="3200" dirty="0">
                <a:latin typeface="仿宋_GB2312"/>
                <a:ea typeface="仿宋_GB2312"/>
                <a:cs typeface="+mn-cs"/>
              </a:rPr>
              <a:t>2</a:t>
            </a:r>
            <a:r>
              <a:rPr lang="zh-CN" altLang="en-US" sz="3200" dirty="0">
                <a:latin typeface="仿宋_GB2312"/>
                <a:ea typeface="仿宋_GB2312"/>
                <a:cs typeface="+mn-cs"/>
              </a:rPr>
              <a:t>全部查找完毕后，再取表</a:t>
            </a:r>
            <a:r>
              <a:rPr lang="en-US" altLang="zh-CN" sz="3200" dirty="0">
                <a:latin typeface="仿宋_GB2312"/>
                <a:ea typeface="仿宋_GB2312"/>
                <a:cs typeface="+mn-cs"/>
              </a:rPr>
              <a:t>1</a:t>
            </a:r>
            <a:r>
              <a:rPr lang="zh-CN" altLang="en-US" sz="3200" dirty="0">
                <a:latin typeface="仿宋_GB2312"/>
                <a:ea typeface="仿宋_GB2312"/>
                <a:cs typeface="+mn-cs"/>
              </a:rPr>
              <a:t>中的第</a:t>
            </a:r>
            <a:r>
              <a:rPr lang="en-US" altLang="zh-CN" sz="3200" dirty="0">
                <a:latin typeface="仿宋_GB2312"/>
                <a:ea typeface="仿宋_GB2312"/>
                <a:cs typeface="+mn-cs"/>
              </a:rPr>
              <a:t>2</a:t>
            </a:r>
            <a:r>
              <a:rPr lang="zh-CN" altLang="en-US" sz="3200" dirty="0">
                <a:latin typeface="仿宋_GB2312"/>
                <a:ea typeface="仿宋_GB2312"/>
                <a:cs typeface="+mn-cs"/>
              </a:rPr>
              <a:t>个元组，然后再从头开始扫描表</a:t>
            </a:r>
            <a:r>
              <a:rPr lang="en-US" altLang="zh-CN" sz="3200" dirty="0">
                <a:latin typeface="仿宋_GB2312"/>
                <a:ea typeface="仿宋_GB2312"/>
                <a:cs typeface="+mn-cs"/>
              </a:rPr>
              <a:t>2</a:t>
            </a:r>
            <a:r>
              <a:rPr lang="zh-CN" altLang="en-US" sz="3200" dirty="0">
                <a:latin typeface="仿宋_GB2312"/>
                <a:ea typeface="仿宋_GB2312"/>
                <a:cs typeface="+mn-cs"/>
              </a:rPr>
              <a:t>， </a:t>
            </a:r>
            <a:r>
              <a:rPr lang="en-US" altLang="zh-CN" sz="3200" dirty="0">
                <a:latin typeface="仿宋_GB2312"/>
                <a:ea typeface="仿宋_GB2312"/>
                <a:cs typeface="+mn-cs"/>
              </a:rPr>
              <a:t>…</a:t>
            </a:r>
            <a:endParaRPr lang="zh-CN" altLang="en-US" sz="3200" dirty="0">
              <a:latin typeface="仿宋_GB2312"/>
              <a:ea typeface="仿宋_GB2312"/>
              <a:cs typeface="+mn-cs"/>
            </a:endParaRPr>
          </a:p>
          <a:p>
            <a:pPr eaLnBrk="1" hangingPunct="1"/>
            <a:r>
              <a:rPr lang="zh-CN" altLang="en-US" sz="3200" dirty="0">
                <a:latin typeface="仿宋_GB2312"/>
                <a:ea typeface="仿宋_GB2312"/>
                <a:cs typeface="+mn-cs"/>
              </a:rPr>
              <a:t>重复这个过程，直到表</a:t>
            </a:r>
            <a:r>
              <a:rPr lang="en-US" altLang="zh-CN" sz="3200" dirty="0">
                <a:latin typeface="仿宋_GB2312"/>
                <a:ea typeface="仿宋_GB2312"/>
                <a:cs typeface="+mn-cs"/>
              </a:rPr>
              <a:t>1</a:t>
            </a:r>
            <a:r>
              <a:rPr lang="zh-CN" altLang="en-US" sz="3200" dirty="0">
                <a:latin typeface="仿宋_GB2312"/>
                <a:ea typeface="仿宋_GB2312"/>
                <a:cs typeface="+mn-cs"/>
              </a:rPr>
              <a:t>中的全部元组都处理完毕为止。</a:t>
            </a:r>
            <a:endParaRPr lang="zh-CN" altLang="en-US" sz="3200" dirty="0">
              <a:latin typeface="仿宋_GB2312"/>
              <a:ea typeface="仿宋_GB2312"/>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88067" name="内容占位符 2"/>
          <p:cNvSpPr>
            <a:spLocks noGrp="1"/>
          </p:cNvSpPr>
          <p:nvPr>
            <p:ph idx="1"/>
          </p:nvPr>
        </p:nvSpPr>
        <p:spPr>
          <a:xfrm>
            <a:off x="179388" y="1341438"/>
            <a:ext cx="8001000" cy="1727200"/>
          </a:xfrm>
          <a:ln/>
        </p:spPr>
        <p:txBody>
          <a:bodyPr vert="horz" wrap="square" lIns="91440" tIns="45720" rIns="91440" bIns="45720" anchor="t"/>
          <a:p>
            <a:pPr>
              <a:lnSpc>
                <a:spcPct val="100000"/>
              </a:lnSpc>
              <a:spcBef>
                <a:spcPct val="0"/>
              </a:spcBef>
              <a:buNone/>
            </a:pPr>
            <a:r>
              <a:rPr lang="en-US" altLang="zh-CN" sz="2800" dirty="0">
                <a:solidFill>
                  <a:srgbClr val="005800"/>
                </a:solidFill>
                <a:latin typeface="仿宋_GB2312"/>
                <a:ea typeface="仿宋_GB2312"/>
                <a:cs typeface="+mn-cs"/>
              </a:rPr>
              <a:t>SELECT * FROM Student </a:t>
            </a:r>
            <a:endParaRPr lang="en-US" altLang="zh-CN" sz="2800" dirty="0">
              <a:solidFill>
                <a:srgbClr val="005800"/>
              </a:solidFill>
              <a:latin typeface="仿宋_GB2312"/>
              <a:ea typeface="仿宋_GB2312"/>
              <a:cs typeface="+mn-cs"/>
            </a:endParaRPr>
          </a:p>
          <a:p>
            <a:pPr>
              <a:lnSpc>
                <a:spcPct val="100000"/>
              </a:lnSpc>
              <a:spcBef>
                <a:spcPct val="0"/>
              </a:spcBef>
              <a:buNone/>
            </a:pPr>
            <a:r>
              <a:rPr lang="en-US" altLang="zh-CN" sz="2800" dirty="0">
                <a:solidFill>
                  <a:srgbClr val="005800"/>
                </a:solidFill>
                <a:latin typeface="仿宋_GB2312"/>
                <a:ea typeface="仿宋_GB2312"/>
                <a:cs typeface="+mn-cs"/>
              </a:rPr>
              <a:t> INNER JOIN SC</a:t>
            </a:r>
            <a:endParaRPr lang="zh-CN" altLang="zh-CN" sz="2800" dirty="0">
              <a:solidFill>
                <a:srgbClr val="005800"/>
              </a:solidFill>
              <a:latin typeface="仿宋_GB2312"/>
              <a:ea typeface="仿宋_GB2312"/>
              <a:cs typeface="+mn-cs"/>
            </a:endParaRPr>
          </a:p>
          <a:p>
            <a:pPr>
              <a:lnSpc>
                <a:spcPct val="100000"/>
              </a:lnSpc>
              <a:spcBef>
                <a:spcPct val="0"/>
              </a:spcBef>
              <a:buNone/>
            </a:pPr>
            <a:r>
              <a:rPr lang="en-US" altLang="zh-CN" sz="2800" dirty="0">
                <a:solidFill>
                  <a:srgbClr val="005800"/>
                </a:solidFill>
                <a:latin typeface="仿宋_GB2312"/>
                <a:ea typeface="仿宋_GB2312"/>
                <a:cs typeface="+mn-cs"/>
              </a:rPr>
              <a:t> ON Student.Sno=SC.Sno</a:t>
            </a:r>
            <a:endParaRPr lang="zh-CN" altLang="en-US" sz="2800" dirty="0">
              <a:solidFill>
                <a:srgbClr val="005800"/>
              </a:solidFill>
              <a:latin typeface="仿宋_GB2312"/>
              <a:ea typeface="仿宋_GB2312"/>
              <a:cs typeface="+mn-cs"/>
            </a:endParaRPr>
          </a:p>
        </p:txBody>
      </p:sp>
      <p:sp>
        <p:nvSpPr>
          <p:cNvPr id="8806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8806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pic>
        <p:nvPicPr>
          <p:cNvPr id="108546" name="Picture 2"/>
          <p:cNvPicPr>
            <a:picLocks noChangeAspect="1"/>
          </p:cNvPicPr>
          <p:nvPr/>
        </p:nvPicPr>
        <p:blipFill>
          <a:blip r:embed="rId1"/>
          <a:stretch>
            <a:fillRect/>
          </a:stretch>
        </p:blipFill>
        <p:spPr>
          <a:xfrm>
            <a:off x="4376738" y="2192338"/>
            <a:ext cx="4518025" cy="38290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8546"/>
                                        </p:tgtEl>
                                        <p:attrNameLst>
                                          <p:attrName>style.visibility</p:attrName>
                                        </p:attrNameLst>
                                      </p:cBhvr>
                                      <p:to>
                                        <p:strVal val="visible"/>
                                      </p:to>
                                    </p:set>
                                    <p:animEffect transition="in" filter="blinds(horizontal)">
                                      <p:cBhvr>
                                        <p:cTn id="7" dur="500"/>
                                        <p:tgtEl>
                                          <p:spTgt spid="108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去掉重复列</a:t>
            </a:r>
            <a:endParaRPr lang="zh-CN" altLang="en-US" dirty="0">
              <a:solidFill>
                <a:srgbClr val="0000FF"/>
              </a:solidFill>
              <a:latin typeface="楷体_GB2312"/>
              <a:ea typeface="楷体_GB2312"/>
              <a:cs typeface="+mj-cs"/>
            </a:endParaRPr>
          </a:p>
        </p:txBody>
      </p:sp>
      <p:sp>
        <p:nvSpPr>
          <p:cNvPr id="89091" name="内容占位符 2"/>
          <p:cNvSpPr>
            <a:spLocks noGrp="1"/>
          </p:cNvSpPr>
          <p:nvPr>
            <p:ph idx="1"/>
          </p:nvPr>
        </p:nvSpPr>
        <p:spPr>
          <a:xfrm>
            <a:off x="250825" y="1125538"/>
            <a:ext cx="8001000" cy="1582737"/>
          </a:xfrm>
          <a:ln/>
        </p:spPr>
        <p:txBody>
          <a:bodyPr vert="horz" wrap="square" lIns="91440" tIns="45720" rIns="91440" bIns="45720" anchor="t"/>
          <a:p>
            <a:pPr>
              <a:lnSpc>
                <a:spcPct val="100000"/>
              </a:lnSpc>
              <a:spcBef>
                <a:spcPct val="0"/>
              </a:spcBef>
              <a:buNone/>
            </a:pPr>
            <a:r>
              <a:rPr lang="en-US" altLang="zh-CN" sz="2800" dirty="0">
                <a:solidFill>
                  <a:srgbClr val="005800"/>
                </a:solidFill>
                <a:latin typeface="仿宋_GB2312"/>
                <a:ea typeface="仿宋_GB2312"/>
                <a:cs typeface="+mn-cs"/>
              </a:rPr>
              <a:t>SELECT Student.Sno, Sname, Ssex, Sage, Sdept, Cno, Grade FROM Student  </a:t>
            </a:r>
            <a:endParaRPr lang="zh-CN" altLang="zh-CN" sz="2800" dirty="0">
              <a:solidFill>
                <a:srgbClr val="005800"/>
              </a:solidFill>
              <a:latin typeface="仿宋_GB2312"/>
              <a:ea typeface="仿宋_GB2312"/>
              <a:cs typeface="+mn-cs"/>
            </a:endParaRPr>
          </a:p>
          <a:p>
            <a:pPr>
              <a:lnSpc>
                <a:spcPct val="100000"/>
              </a:lnSpc>
              <a:spcBef>
                <a:spcPct val="0"/>
              </a:spcBef>
              <a:buNone/>
            </a:pPr>
            <a:r>
              <a:rPr lang="en-US" altLang="zh-CN" sz="2800" dirty="0">
                <a:solidFill>
                  <a:srgbClr val="005800"/>
                </a:solidFill>
                <a:latin typeface="仿宋_GB2312"/>
                <a:ea typeface="仿宋_GB2312"/>
                <a:cs typeface="+mn-cs"/>
              </a:rPr>
              <a:t>  JOIN SC ON Student.Sno = SC.Sno</a:t>
            </a:r>
            <a:endParaRPr lang="zh-CN" altLang="en-US" sz="2800" dirty="0">
              <a:solidFill>
                <a:srgbClr val="005800"/>
              </a:solidFill>
              <a:latin typeface="仿宋_GB2312"/>
              <a:ea typeface="仿宋_GB2312"/>
              <a:cs typeface="+mn-cs"/>
            </a:endParaRPr>
          </a:p>
        </p:txBody>
      </p:sp>
      <p:sp>
        <p:nvSpPr>
          <p:cNvPr id="8909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8909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pic>
        <p:nvPicPr>
          <p:cNvPr id="109570" name="Picture 2"/>
          <p:cNvPicPr>
            <a:picLocks noChangeAspect="1"/>
          </p:cNvPicPr>
          <p:nvPr/>
        </p:nvPicPr>
        <p:blipFill>
          <a:blip r:embed="rId1"/>
          <a:stretch>
            <a:fillRect/>
          </a:stretch>
        </p:blipFill>
        <p:spPr>
          <a:xfrm>
            <a:off x="4787900" y="2498725"/>
            <a:ext cx="3960813" cy="36607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570"/>
                                        </p:tgtEl>
                                        <p:attrNameLst>
                                          <p:attrName>style.visibility</p:attrName>
                                        </p:attrNameLst>
                                      </p:cBhvr>
                                      <p:to>
                                        <p:strVal val="visible"/>
                                      </p:to>
                                    </p:set>
                                    <p:animEffect transition="in" filter="blinds(horizontal)">
                                      <p:cBhvr>
                                        <p:cTn id="7" dur="500"/>
                                        <p:tgtEl>
                                          <p:spTgt spid="109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90115"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3  </a:t>
            </a:r>
            <a:r>
              <a:rPr lang="zh-CN" altLang="zh-CN" dirty="0">
                <a:latin typeface="仿宋_GB2312"/>
                <a:ea typeface="仿宋_GB2312"/>
                <a:cs typeface="+mn-cs"/>
              </a:rPr>
              <a:t>查询计算机系学生的修课情况，要求列出学生的名字、所修课的课程号和成绩。</a:t>
            </a:r>
            <a:endParaRPr lang="zh-CN" altLang="zh-CN" dirty="0">
              <a:latin typeface="仿宋_GB2312"/>
              <a:ea typeface="仿宋_GB2312"/>
              <a:cs typeface="+mn-cs"/>
            </a:endParaRPr>
          </a:p>
          <a:p>
            <a:pPr lvl="1">
              <a:buNone/>
            </a:pPr>
            <a:r>
              <a:rPr lang="en-US" altLang="zh-CN" dirty="0">
                <a:solidFill>
                  <a:srgbClr val="005800"/>
                </a:solidFill>
                <a:latin typeface="仿宋_GB2312"/>
                <a:ea typeface="仿宋_GB2312"/>
              </a:rPr>
              <a:t>SELECT Sname, Cno, Grade  </a:t>
            </a:r>
            <a:endParaRPr lang="en-US" altLang="zh-CN" dirty="0">
              <a:solidFill>
                <a:srgbClr val="005800"/>
              </a:solidFill>
              <a:latin typeface="仿宋_GB2312"/>
              <a:ea typeface="仿宋_GB2312"/>
            </a:endParaRPr>
          </a:p>
          <a:p>
            <a:pPr lvl="1">
              <a:buNone/>
            </a:pPr>
            <a:r>
              <a:rPr lang="en-US" altLang="zh-CN" dirty="0">
                <a:solidFill>
                  <a:srgbClr val="005800"/>
                </a:solidFill>
                <a:latin typeface="仿宋_GB2312"/>
                <a:ea typeface="仿宋_GB2312"/>
              </a:rPr>
              <a:t>  FROM Student JOIN SC  </a:t>
            </a:r>
            <a:endParaRPr lang="zh-CN" altLang="zh-CN" dirty="0">
              <a:solidFill>
                <a:srgbClr val="005800"/>
              </a:solidFill>
              <a:latin typeface="仿宋_GB2312"/>
              <a:ea typeface="仿宋_GB2312"/>
            </a:endParaRPr>
          </a:p>
          <a:p>
            <a:pPr lvl="1">
              <a:buNone/>
            </a:pPr>
            <a:r>
              <a:rPr lang="en-US" altLang="zh-CN" dirty="0">
                <a:solidFill>
                  <a:srgbClr val="005800"/>
                </a:solidFill>
                <a:latin typeface="仿宋_GB2312"/>
                <a:ea typeface="仿宋_GB2312"/>
              </a:rPr>
              <a:t>  ON Student.Sno = SC.Sno</a:t>
            </a:r>
            <a:endParaRPr lang="zh-CN" altLang="zh-CN" dirty="0">
              <a:solidFill>
                <a:srgbClr val="005800"/>
              </a:solidFill>
              <a:latin typeface="仿宋_GB2312"/>
              <a:ea typeface="仿宋_GB2312"/>
            </a:endParaRPr>
          </a:p>
          <a:p>
            <a:pPr lvl="1">
              <a:buNone/>
            </a:pPr>
            <a:r>
              <a:rPr lang="en-US" altLang="zh-CN" dirty="0">
                <a:solidFill>
                  <a:srgbClr val="005800"/>
                </a:solidFill>
                <a:latin typeface="仿宋_GB2312"/>
                <a:ea typeface="仿宋_GB2312"/>
              </a:rPr>
              <a:t>  WHERE Sdept = '</a:t>
            </a:r>
            <a:r>
              <a:rPr lang="zh-CN" altLang="zh-CN" dirty="0">
                <a:solidFill>
                  <a:srgbClr val="005800"/>
                </a:solidFill>
                <a:latin typeface="仿宋_GB2312"/>
                <a:ea typeface="仿宋_GB2312"/>
              </a:rPr>
              <a:t>计算机系</a:t>
            </a:r>
            <a:r>
              <a:rPr lang="en-US" altLang="zh-CN" dirty="0">
                <a:solidFill>
                  <a:srgbClr val="005800"/>
                </a:solidFill>
                <a:latin typeface="仿宋_GB2312"/>
                <a:ea typeface="仿宋_GB2312"/>
              </a:rPr>
              <a:t>'</a:t>
            </a:r>
            <a:endParaRPr lang="zh-CN" altLang="zh-CN" dirty="0">
              <a:solidFill>
                <a:srgbClr val="005800"/>
              </a:solidFill>
              <a:latin typeface="仿宋_GB2312"/>
              <a:ea typeface="仿宋_GB2312"/>
            </a:endParaRPr>
          </a:p>
          <a:p>
            <a:pPr/>
            <a:endParaRPr lang="zh-CN" altLang="en-US" dirty="0">
              <a:latin typeface="仿宋_GB2312"/>
              <a:ea typeface="仿宋_GB2312"/>
              <a:cs typeface="+mn-cs"/>
            </a:endParaRPr>
          </a:p>
        </p:txBody>
      </p:sp>
      <p:sp>
        <p:nvSpPr>
          <p:cNvPr id="9011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9011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指定列别名</a:t>
            </a:r>
            <a:endParaRPr lang="zh-CN" altLang="en-US" dirty="0">
              <a:solidFill>
                <a:srgbClr val="0000FF"/>
              </a:solidFill>
              <a:latin typeface="楷体_GB2312"/>
              <a:ea typeface="楷体_GB2312"/>
              <a:cs typeface="+mj-cs"/>
            </a:endParaRPr>
          </a:p>
        </p:txBody>
      </p:sp>
      <p:sp>
        <p:nvSpPr>
          <p:cNvPr id="91139" name="内容占位符 2"/>
          <p:cNvSpPr>
            <a:spLocks noGrp="1"/>
          </p:cNvSpPr>
          <p:nvPr>
            <p:ph idx="1"/>
          </p:nvPr>
        </p:nvSpPr>
        <p:spPr>
          <a:xfrm>
            <a:off x="566738" y="1341438"/>
            <a:ext cx="8001000" cy="4751387"/>
          </a:xfrm>
          <a:ln/>
        </p:spPr>
        <p:txBody>
          <a:bodyPr vert="horz" wrap="square" lIns="91440" tIns="45720" rIns="91440" bIns="45720" anchor="t"/>
          <a:p>
            <a:pPr>
              <a:lnSpc>
                <a:spcPct val="100000"/>
              </a:lnSpc>
              <a:spcBef>
                <a:spcPts val="600"/>
              </a:spcBef>
            </a:pPr>
            <a:r>
              <a:rPr lang="en-US" altLang="zh-CN" sz="3200" dirty="0">
                <a:solidFill>
                  <a:srgbClr val="FF0000"/>
                </a:solidFill>
                <a:latin typeface="仿宋_GB2312"/>
                <a:ea typeface="仿宋_GB2312"/>
                <a:cs typeface="+mn-cs"/>
              </a:rPr>
              <a:t>&lt;</a:t>
            </a:r>
            <a:r>
              <a:rPr lang="zh-CN" altLang="zh-CN" sz="3200" dirty="0">
                <a:solidFill>
                  <a:srgbClr val="FF0000"/>
                </a:solidFill>
                <a:latin typeface="仿宋_GB2312"/>
                <a:ea typeface="仿宋_GB2312"/>
                <a:cs typeface="+mn-cs"/>
              </a:rPr>
              <a:t>源表名</a:t>
            </a:r>
            <a:r>
              <a:rPr lang="en-US" altLang="zh-CN" sz="3200" dirty="0">
                <a:solidFill>
                  <a:srgbClr val="FF0000"/>
                </a:solidFill>
                <a:latin typeface="仿宋_GB2312"/>
                <a:ea typeface="仿宋_GB2312"/>
                <a:cs typeface="+mn-cs"/>
              </a:rPr>
              <a:t>&gt;  [ AS ] &lt;</a:t>
            </a:r>
            <a:r>
              <a:rPr lang="zh-CN" altLang="zh-CN" sz="3200" dirty="0">
                <a:solidFill>
                  <a:srgbClr val="FF0000"/>
                </a:solidFill>
                <a:latin typeface="仿宋_GB2312"/>
                <a:ea typeface="仿宋_GB2312"/>
                <a:cs typeface="+mn-cs"/>
              </a:rPr>
              <a:t>表别名</a:t>
            </a:r>
            <a:r>
              <a:rPr lang="en-US" altLang="zh-CN" sz="3200" dirty="0">
                <a:solidFill>
                  <a:srgbClr val="FF0000"/>
                </a:solidFill>
                <a:latin typeface="仿宋_GB2312"/>
                <a:ea typeface="仿宋_GB2312"/>
                <a:cs typeface="+mn-cs"/>
              </a:rPr>
              <a:t>&gt;</a:t>
            </a:r>
            <a:endParaRPr lang="zh-CN" altLang="zh-CN" sz="3200" dirty="0">
              <a:solidFill>
                <a:srgbClr val="FF0000"/>
              </a:solidFill>
              <a:latin typeface="仿宋_GB2312"/>
              <a:ea typeface="仿宋_GB2312"/>
              <a:cs typeface="+mn-cs"/>
            </a:endParaRPr>
          </a:p>
          <a:p>
            <a:pPr>
              <a:lnSpc>
                <a:spcPct val="100000"/>
              </a:lnSpc>
              <a:spcBef>
                <a:spcPts val="600"/>
              </a:spcBef>
            </a:pPr>
            <a:r>
              <a:rPr lang="zh-CN" altLang="zh-CN" sz="3200" dirty="0">
                <a:latin typeface="仿宋_GB2312"/>
                <a:ea typeface="仿宋_GB2312"/>
                <a:cs typeface="+mn-cs"/>
              </a:rPr>
              <a:t>为表指定别名可以简化表的书写。</a:t>
            </a:r>
            <a:endParaRPr lang="zh-CN" altLang="zh-CN" sz="3200" dirty="0">
              <a:latin typeface="仿宋_GB2312"/>
              <a:ea typeface="仿宋_GB2312"/>
              <a:cs typeface="+mn-cs"/>
            </a:endParaRPr>
          </a:p>
          <a:p>
            <a:pPr lvl="1">
              <a:lnSpc>
                <a:spcPct val="100000"/>
              </a:lnSpc>
              <a:spcBef>
                <a:spcPct val="0"/>
              </a:spcBef>
              <a:buNone/>
            </a:pPr>
            <a:r>
              <a:rPr lang="en-US" altLang="zh-CN" sz="3200" dirty="0">
                <a:solidFill>
                  <a:srgbClr val="005800"/>
                </a:solidFill>
                <a:latin typeface="仿宋_GB2312"/>
                <a:ea typeface="仿宋_GB2312"/>
              </a:rPr>
              <a:t>SELECT Sname, Cno, Grade </a:t>
            </a:r>
            <a:endParaRPr lang="en-US" altLang="zh-CN" sz="3200" dirty="0">
              <a:solidFill>
                <a:srgbClr val="005800"/>
              </a:solidFill>
              <a:latin typeface="仿宋_GB2312"/>
              <a:ea typeface="仿宋_GB2312"/>
            </a:endParaRPr>
          </a:p>
          <a:p>
            <a:pPr lvl="1">
              <a:lnSpc>
                <a:spcPct val="100000"/>
              </a:lnSpc>
              <a:spcBef>
                <a:spcPct val="0"/>
              </a:spcBef>
              <a:buNone/>
            </a:pPr>
            <a:r>
              <a:rPr lang="en-US" altLang="zh-CN" sz="3200" dirty="0">
                <a:solidFill>
                  <a:srgbClr val="005800"/>
                </a:solidFill>
                <a:latin typeface="仿宋_GB2312"/>
                <a:ea typeface="仿宋_GB2312"/>
              </a:rPr>
              <a:t>  FROM Student </a:t>
            </a:r>
            <a:r>
              <a:rPr lang="en-US" altLang="zh-CN" sz="3200" dirty="0">
                <a:solidFill>
                  <a:srgbClr val="C00000"/>
                </a:solidFill>
                <a:latin typeface="仿宋_GB2312"/>
                <a:ea typeface="仿宋_GB2312"/>
              </a:rPr>
              <a:t>S</a:t>
            </a:r>
            <a:r>
              <a:rPr lang="en-US" altLang="zh-CN" sz="3200" dirty="0">
                <a:solidFill>
                  <a:srgbClr val="005800"/>
                </a:solidFill>
                <a:latin typeface="仿宋_GB2312"/>
                <a:ea typeface="仿宋_GB2312"/>
              </a:rPr>
              <a:t> JOIN SC  </a:t>
            </a:r>
            <a:endParaRPr lang="zh-CN" altLang="zh-CN" sz="3200" dirty="0">
              <a:solidFill>
                <a:srgbClr val="005800"/>
              </a:solidFill>
              <a:latin typeface="仿宋_GB2312"/>
              <a:ea typeface="仿宋_GB2312"/>
            </a:endParaRPr>
          </a:p>
          <a:p>
            <a:pPr lvl="1">
              <a:lnSpc>
                <a:spcPct val="100000"/>
              </a:lnSpc>
              <a:spcBef>
                <a:spcPct val="0"/>
              </a:spcBef>
              <a:buNone/>
            </a:pPr>
            <a:r>
              <a:rPr lang="en-US" altLang="zh-CN" sz="3200" dirty="0">
                <a:solidFill>
                  <a:srgbClr val="005800"/>
                </a:solidFill>
                <a:latin typeface="仿宋_GB2312"/>
                <a:ea typeface="仿宋_GB2312"/>
              </a:rPr>
              <a:t>  ON </a:t>
            </a:r>
            <a:r>
              <a:rPr lang="en-US" altLang="zh-CN" sz="3200" dirty="0">
                <a:solidFill>
                  <a:srgbClr val="C00000"/>
                </a:solidFill>
                <a:latin typeface="仿宋_GB2312"/>
                <a:ea typeface="仿宋_GB2312"/>
              </a:rPr>
              <a:t>S</a:t>
            </a:r>
            <a:r>
              <a:rPr lang="en-US" altLang="zh-CN" sz="3200" dirty="0">
                <a:solidFill>
                  <a:srgbClr val="005800"/>
                </a:solidFill>
                <a:latin typeface="仿宋_GB2312"/>
                <a:ea typeface="仿宋_GB2312"/>
              </a:rPr>
              <a:t>.Sno = SC.Sno</a:t>
            </a:r>
            <a:endParaRPr lang="zh-CN" altLang="zh-CN" sz="3200" dirty="0">
              <a:solidFill>
                <a:srgbClr val="005800"/>
              </a:solidFill>
              <a:latin typeface="仿宋_GB2312"/>
              <a:ea typeface="仿宋_GB2312"/>
            </a:endParaRPr>
          </a:p>
          <a:p>
            <a:pPr lvl="1">
              <a:lnSpc>
                <a:spcPct val="100000"/>
              </a:lnSpc>
              <a:spcBef>
                <a:spcPct val="0"/>
              </a:spcBef>
              <a:buNone/>
            </a:pPr>
            <a:r>
              <a:rPr lang="en-US" altLang="zh-CN" sz="3200" dirty="0">
                <a:solidFill>
                  <a:srgbClr val="005800"/>
                </a:solidFill>
                <a:latin typeface="仿宋_GB2312"/>
                <a:ea typeface="仿宋_GB2312"/>
              </a:rPr>
              <a:t>  WHERE Sdept = '</a:t>
            </a:r>
            <a:r>
              <a:rPr lang="zh-CN" altLang="zh-CN" sz="3200" dirty="0">
                <a:solidFill>
                  <a:srgbClr val="005800"/>
                </a:solidFill>
                <a:latin typeface="仿宋_GB2312"/>
                <a:ea typeface="仿宋_GB2312"/>
              </a:rPr>
              <a:t>计算机系</a:t>
            </a:r>
            <a:r>
              <a:rPr lang="en-US" altLang="zh-CN" sz="3200" dirty="0">
                <a:solidFill>
                  <a:srgbClr val="005800"/>
                </a:solidFill>
                <a:latin typeface="仿宋_GB2312"/>
                <a:ea typeface="仿宋_GB2312"/>
              </a:rPr>
              <a:t>'</a:t>
            </a:r>
            <a:endParaRPr lang="en-US" altLang="zh-CN" sz="3200" dirty="0">
              <a:solidFill>
                <a:srgbClr val="005800"/>
              </a:solidFill>
              <a:latin typeface="仿宋_GB2312"/>
              <a:ea typeface="仿宋_GB2312"/>
            </a:endParaRPr>
          </a:p>
          <a:p>
            <a:pPr>
              <a:lnSpc>
                <a:spcPct val="100000"/>
              </a:lnSpc>
              <a:spcBef>
                <a:spcPts val="600"/>
              </a:spcBef>
            </a:pPr>
            <a:r>
              <a:rPr lang="zh-CN" altLang="zh-CN" sz="3200" dirty="0">
                <a:latin typeface="仿宋_GB2312"/>
                <a:ea typeface="仿宋_GB2312"/>
                <a:cs typeface="+mn-cs"/>
              </a:rPr>
              <a:t>注意：当为表指定了别名时，在查询语句中的其他地方，所有用到表名的地方都要使用别名，而不能再使用原表名。</a:t>
            </a:r>
            <a:endParaRPr lang="zh-CN" altLang="zh-CN" sz="3200" dirty="0">
              <a:latin typeface="仿宋_GB2312"/>
              <a:ea typeface="仿宋_GB2312"/>
              <a:cs typeface="+mn-cs"/>
            </a:endParaRPr>
          </a:p>
          <a:p>
            <a:pPr>
              <a:lnSpc>
                <a:spcPct val="100000"/>
              </a:lnSpc>
              <a:spcBef>
                <a:spcPts val="600"/>
              </a:spcBef>
            </a:pPr>
            <a:endParaRPr lang="zh-CN" altLang="zh-CN" sz="3200" dirty="0">
              <a:solidFill>
                <a:srgbClr val="005800"/>
              </a:solidFill>
              <a:latin typeface="仿宋_GB2312"/>
              <a:ea typeface="仿宋_GB2312"/>
              <a:cs typeface="+mn-cs"/>
            </a:endParaRPr>
          </a:p>
          <a:p>
            <a:pPr>
              <a:lnSpc>
                <a:spcPct val="100000"/>
              </a:lnSpc>
              <a:spcBef>
                <a:spcPts val="600"/>
              </a:spcBef>
            </a:pPr>
            <a:endParaRPr lang="zh-CN" altLang="en-US" sz="3200" dirty="0">
              <a:latin typeface="仿宋_GB2312"/>
              <a:ea typeface="仿宋_GB2312"/>
              <a:cs typeface="+mn-cs"/>
            </a:endParaRPr>
          </a:p>
        </p:txBody>
      </p:sp>
      <p:sp>
        <p:nvSpPr>
          <p:cNvPr id="9114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9114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92163" name="内容占位符 2"/>
          <p:cNvSpPr>
            <a:spLocks noGrp="1"/>
          </p:cNvSpPr>
          <p:nvPr>
            <p:ph idx="1"/>
          </p:nvPr>
        </p:nvSpPr>
        <p:spPr>
          <a:ln/>
        </p:spPr>
        <p:txBody>
          <a:bodyPr vert="horz" wrap="square" lIns="91440" tIns="45720" rIns="91440" bIns="45720" anchor="t"/>
          <a:p>
            <a:pPr>
              <a:lnSpc>
                <a:spcPct val="100000"/>
              </a:lnSpc>
              <a:spcBef>
                <a:spcPts val="600"/>
              </a:spcBef>
            </a:pPr>
            <a:r>
              <a:rPr lang="zh-CN" altLang="zh-CN" sz="3200" dirty="0">
                <a:latin typeface="仿宋_GB2312"/>
                <a:ea typeface="仿宋_GB2312"/>
                <a:cs typeface="+mn-cs"/>
              </a:rPr>
              <a:t>例</a:t>
            </a:r>
            <a:r>
              <a:rPr lang="en-US" altLang="zh-CN" sz="3200" dirty="0">
                <a:latin typeface="仿宋_GB2312"/>
                <a:ea typeface="仿宋_GB2312"/>
                <a:cs typeface="+mn-cs"/>
              </a:rPr>
              <a:t>4 </a:t>
            </a:r>
            <a:r>
              <a:rPr lang="zh-CN" altLang="zh-CN" sz="3200" dirty="0">
                <a:latin typeface="仿宋_GB2312"/>
                <a:ea typeface="仿宋_GB2312"/>
                <a:cs typeface="+mn-cs"/>
              </a:rPr>
              <a:t>查询“信息管理系”修了“计算机文化学” 的学生姓名和成绩。</a:t>
            </a:r>
            <a:endParaRPr lang="zh-CN" altLang="zh-CN" sz="3200" dirty="0">
              <a:latin typeface="仿宋_GB2312"/>
              <a:ea typeface="仿宋_GB2312"/>
              <a:cs typeface="+mn-cs"/>
            </a:endParaRPr>
          </a:p>
          <a:p>
            <a:pPr lvl="1">
              <a:lnSpc>
                <a:spcPct val="100000"/>
              </a:lnSpc>
              <a:spcBef>
                <a:spcPts val="600"/>
              </a:spcBef>
              <a:buNone/>
            </a:pPr>
            <a:r>
              <a:rPr lang="en-US" altLang="zh-CN" sz="3200" dirty="0">
                <a:solidFill>
                  <a:srgbClr val="005800"/>
                </a:solidFill>
                <a:latin typeface="仿宋_GB2312"/>
                <a:ea typeface="仿宋_GB2312"/>
              </a:rPr>
              <a:t>SELECT Sname, Grade</a:t>
            </a:r>
            <a:endParaRPr lang="zh-CN" altLang="zh-CN" sz="3200" dirty="0">
              <a:solidFill>
                <a:srgbClr val="005800"/>
              </a:solidFill>
              <a:latin typeface="仿宋_GB2312"/>
              <a:ea typeface="仿宋_GB2312"/>
            </a:endParaRPr>
          </a:p>
          <a:p>
            <a:pPr lvl="1">
              <a:lnSpc>
                <a:spcPct val="100000"/>
              </a:lnSpc>
              <a:spcBef>
                <a:spcPts val="600"/>
              </a:spcBef>
              <a:buNone/>
            </a:pPr>
            <a:r>
              <a:rPr lang="en-US" altLang="zh-CN" sz="3200" dirty="0">
                <a:solidFill>
                  <a:srgbClr val="005800"/>
                </a:solidFill>
                <a:latin typeface="仿宋_GB2312"/>
                <a:ea typeface="仿宋_GB2312"/>
              </a:rPr>
              <a:t>  FROM  Student s</a:t>
            </a:r>
            <a:endParaRPr lang="en-US" altLang="zh-CN" sz="3200" dirty="0">
              <a:solidFill>
                <a:srgbClr val="005800"/>
              </a:solidFill>
              <a:latin typeface="仿宋_GB2312"/>
              <a:ea typeface="仿宋_GB2312"/>
            </a:endParaRPr>
          </a:p>
          <a:p>
            <a:pPr lvl="1">
              <a:lnSpc>
                <a:spcPct val="100000"/>
              </a:lnSpc>
              <a:spcBef>
                <a:spcPts val="600"/>
              </a:spcBef>
              <a:buNone/>
            </a:pPr>
            <a:r>
              <a:rPr lang="en-US" altLang="zh-CN" sz="3200" dirty="0">
                <a:solidFill>
                  <a:srgbClr val="005800"/>
                </a:solidFill>
                <a:latin typeface="仿宋_GB2312"/>
                <a:ea typeface="仿宋_GB2312"/>
              </a:rPr>
              <a:t>  JOIN  SC ON s.Sno = SC. Sno</a:t>
            </a:r>
            <a:endParaRPr lang="zh-CN" altLang="zh-CN" sz="3200" dirty="0">
              <a:solidFill>
                <a:srgbClr val="005800"/>
              </a:solidFill>
              <a:latin typeface="仿宋_GB2312"/>
              <a:ea typeface="仿宋_GB2312"/>
            </a:endParaRPr>
          </a:p>
          <a:p>
            <a:pPr lvl="1">
              <a:lnSpc>
                <a:spcPct val="100000"/>
              </a:lnSpc>
              <a:spcBef>
                <a:spcPts val="600"/>
              </a:spcBef>
              <a:buNone/>
            </a:pPr>
            <a:r>
              <a:rPr lang="en-US" altLang="zh-CN" sz="3200" dirty="0">
                <a:solidFill>
                  <a:srgbClr val="005800"/>
                </a:solidFill>
                <a:latin typeface="仿宋_GB2312"/>
                <a:ea typeface="仿宋_GB2312"/>
              </a:rPr>
              <a:t>  JOIN  Course c ON c.Cno = SC.Cno</a:t>
            </a:r>
            <a:endParaRPr lang="zh-CN" altLang="zh-CN" sz="3200" dirty="0">
              <a:solidFill>
                <a:srgbClr val="005800"/>
              </a:solidFill>
              <a:latin typeface="仿宋_GB2312"/>
              <a:ea typeface="仿宋_GB2312"/>
            </a:endParaRPr>
          </a:p>
          <a:p>
            <a:pPr lvl="1">
              <a:lnSpc>
                <a:spcPct val="100000"/>
              </a:lnSpc>
              <a:spcBef>
                <a:spcPts val="600"/>
              </a:spcBef>
              <a:buNone/>
            </a:pPr>
            <a:r>
              <a:rPr lang="en-US" altLang="zh-CN" sz="3200" dirty="0">
                <a:solidFill>
                  <a:srgbClr val="005800"/>
                </a:solidFill>
                <a:latin typeface="仿宋_GB2312"/>
                <a:ea typeface="仿宋_GB2312"/>
              </a:rPr>
              <a:t>  WHERE Sdept = '</a:t>
            </a:r>
            <a:r>
              <a:rPr lang="zh-CN" altLang="zh-CN" sz="3200" dirty="0">
                <a:solidFill>
                  <a:srgbClr val="005800"/>
                </a:solidFill>
                <a:latin typeface="仿宋_GB2312"/>
                <a:ea typeface="仿宋_GB2312"/>
              </a:rPr>
              <a:t>信息管理系</a:t>
            </a:r>
            <a:r>
              <a:rPr lang="en-US" altLang="zh-CN" sz="3200" dirty="0">
                <a:solidFill>
                  <a:srgbClr val="005800"/>
                </a:solidFill>
                <a:latin typeface="仿宋_GB2312"/>
                <a:ea typeface="仿宋_GB2312"/>
              </a:rPr>
              <a:t>' </a:t>
            </a:r>
            <a:endParaRPr lang="zh-CN" altLang="zh-CN" sz="3200" dirty="0">
              <a:solidFill>
                <a:srgbClr val="005800"/>
              </a:solidFill>
              <a:latin typeface="仿宋_GB2312"/>
              <a:ea typeface="仿宋_GB2312"/>
            </a:endParaRPr>
          </a:p>
          <a:p>
            <a:pPr lvl="1">
              <a:lnSpc>
                <a:spcPct val="100000"/>
              </a:lnSpc>
              <a:spcBef>
                <a:spcPts val="600"/>
              </a:spcBef>
              <a:buNone/>
            </a:pPr>
            <a:r>
              <a:rPr lang="en-US" altLang="zh-CN" sz="3200" dirty="0">
                <a:solidFill>
                  <a:srgbClr val="005800"/>
                </a:solidFill>
                <a:latin typeface="仿宋_GB2312"/>
                <a:ea typeface="仿宋_GB2312"/>
              </a:rPr>
              <a:t>  AND Cname = '</a:t>
            </a:r>
            <a:r>
              <a:rPr lang="zh-CN" altLang="zh-CN" sz="3200" dirty="0">
                <a:solidFill>
                  <a:srgbClr val="005800"/>
                </a:solidFill>
                <a:latin typeface="仿宋_GB2312"/>
                <a:ea typeface="仿宋_GB2312"/>
              </a:rPr>
              <a:t>计算机文化学</a:t>
            </a:r>
            <a:r>
              <a:rPr lang="en-US" altLang="zh-CN" sz="3200" dirty="0">
                <a:solidFill>
                  <a:srgbClr val="005800"/>
                </a:solidFill>
                <a:latin typeface="仿宋_GB2312"/>
                <a:ea typeface="仿宋_GB2312"/>
              </a:rPr>
              <a:t>'</a:t>
            </a:r>
            <a:endParaRPr lang="zh-CN" altLang="en-US" sz="3200" dirty="0">
              <a:solidFill>
                <a:srgbClr val="005800"/>
              </a:solidFill>
              <a:latin typeface="仿宋_GB2312"/>
              <a:ea typeface="仿宋_GB2312"/>
            </a:endParaRPr>
          </a:p>
        </p:txBody>
      </p:sp>
      <p:sp>
        <p:nvSpPr>
          <p:cNvPr id="9216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9216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93187"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5 </a:t>
            </a:r>
            <a:r>
              <a:rPr lang="zh-CN" altLang="zh-CN" dirty="0">
                <a:latin typeface="仿宋_GB2312"/>
                <a:ea typeface="仿宋_GB2312"/>
                <a:cs typeface="+mn-cs"/>
              </a:rPr>
              <a:t>查询所有选了</a:t>
            </a:r>
            <a:r>
              <a:rPr lang="en-US" altLang="zh-CN" dirty="0">
                <a:latin typeface="仿宋_GB2312"/>
                <a:ea typeface="仿宋_GB2312"/>
                <a:cs typeface="+mn-cs"/>
              </a:rPr>
              <a:t>VB</a:t>
            </a:r>
            <a:r>
              <a:rPr lang="zh-CN" altLang="zh-CN" dirty="0">
                <a:latin typeface="仿宋_GB2312"/>
                <a:ea typeface="仿宋_GB2312"/>
                <a:cs typeface="+mn-cs"/>
              </a:rPr>
              <a:t>课程的学生情况，列出学生姓名和所在系。</a:t>
            </a:r>
            <a:endParaRPr lang="zh-CN" altLang="zh-CN" dirty="0">
              <a:latin typeface="仿宋_GB2312"/>
              <a:ea typeface="仿宋_GB2312"/>
              <a:cs typeface="+mn-cs"/>
            </a:endParaRPr>
          </a:p>
          <a:p>
            <a:pPr>
              <a:buNone/>
            </a:pPr>
            <a:r>
              <a:rPr lang="en-US" altLang="zh-CN" sz="3400" dirty="0">
                <a:solidFill>
                  <a:srgbClr val="005800"/>
                </a:solidFill>
                <a:latin typeface="仿宋_GB2312"/>
                <a:ea typeface="仿宋_GB2312"/>
                <a:cs typeface="+mn-cs"/>
              </a:rPr>
              <a:t>SELECT Sname, Sdept FROM Student S </a:t>
            </a:r>
            <a:endParaRPr lang="zh-CN" altLang="zh-CN" sz="3400" dirty="0">
              <a:solidFill>
                <a:srgbClr val="005800"/>
              </a:solidFill>
              <a:latin typeface="仿宋_GB2312"/>
              <a:ea typeface="仿宋_GB2312"/>
              <a:cs typeface="+mn-cs"/>
            </a:endParaRPr>
          </a:p>
          <a:p>
            <a:pPr>
              <a:buNone/>
            </a:pPr>
            <a:r>
              <a:rPr lang="en-US" altLang="zh-CN" sz="3400" dirty="0">
                <a:solidFill>
                  <a:srgbClr val="005800"/>
                </a:solidFill>
                <a:latin typeface="仿宋_GB2312"/>
                <a:ea typeface="仿宋_GB2312"/>
                <a:cs typeface="+mn-cs"/>
              </a:rPr>
              <a:t> JOIN SC ON S.Sno = SC. Sno</a:t>
            </a:r>
            <a:endParaRPr lang="zh-CN" altLang="zh-CN" sz="3400" dirty="0">
              <a:solidFill>
                <a:srgbClr val="005800"/>
              </a:solidFill>
              <a:latin typeface="仿宋_GB2312"/>
              <a:ea typeface="仿宋_GB2312"/>
              <a:cs typeface="+mn-cs"/>
            </a:endParaRPr>
          </a:p>
          <a:p>
            <a:pPr>
              <a:buNone/>
            </a:pPr>
            <a:r>
              <a:rPr lang="en-US" altLang="zh-CN" sz="3400" dirty="0">
                <a:solidFill>
                  <a:srgbClr val="005800"/>
                </a:solidFill>
                <a:latin typeface="仿宋_GB2312"/>
                <a:ea typeface="仿宋_GB2312"/>
                <a:cs typeface="+mn-cs"/>
              </a:rPr>
              <a:t> JOIN Course C ON C.Cno = SC.cno</a:t>
            </a:r>
            <a:endParaRPr lang="zh-CN" altLang="zh-CN" sz="3400" dirty="0">
              <a:solidFill>
                <a:srgbClr val="005800"/>
              </a:solidFill>
              <a:latin typeface="仿宋_GB2312"/>
              <a:ea typeface="仿宋_GB2312"/>
              <a:cs typeface="+mn-cs"/>
            </a:endParaRPr>
          </a:p>
          <a:p>
            <a:pPr>
              <a:buNone/>
            </a:pPr>
            <a:r>
              <a:rPr lang="en-US" altLang="zh-CN" sz="3400" dirty="0">
                <a:solidFill>
                  <a:srgbClr val="005800"/>
                </a:solidFill>
                <a:latin typeface="仿宋_GB2312"/>
                <a:ea typeface="仿宋_GB2312"/>
                <a:cs typeface="+mn-cs"/>
              </a:rPr>
              <a:t> WHERE Cname = 'VB'</a:t>
            </a:r>
            <a:endParaRPr lang="zh-CN" altLang="en-US" sz="3400" dirty="0">
              <a:solidFill>
                <a:srgbClr val="005800"/>
              </a:solidFill>
              <a:latin typeface="仿宋_GB2312"/>
              <a:ea typeface="仿宋_GB2312"/>
              <a:cs typeface="+mn-cs"/>
            </a:endParaRPr>
          </a:p>
        </p:txBody>
      </p:sp>
      <p:sp>
        <p:nvSpPr>
          <p:cNvPr id="9318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9318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p:nvPr>
        </p:nvSpPr>
        <p:spPr>
          <a:ln/>
        </p:spPr>
        <p:txBody>
          <a:bodyPr vert="horz" wrap="square" lIns="91440" tIns="45720" rIns="91440" bIns="45720" anchor="b"/>
          <a:p>
            <a:pPr>
              <a:buNone/>
            </a:pPr>
            <a:r>
              <a:rPr lang="zh-CN" altLang="zh-CN" dirty="0">
                <a:solidFill>
                  <a:srgbClr val="0000FF"/>
                </a:solidFill>
                <a:latin typeface="楷体_GB2312"/>
                <a:ea typeface="楷体_GB2312"/>
                <a:cs typeface="+mj-cs"/>
              </a:rPr>
              <a:t>查询全部列</a:t>
            </a:r>
            <a:endParaRPr lang="zh-CN" altLang="en-US" dirty="0">
              <a:solidFill>
                <a:srgbClr val="0000FF"/>
              </a:solidFill>
              <a:latin typeface="楷体_GB2312"/>
              <a:ea typeface="楷体_GB2312"/>
              <a:cs typeface="+mj-cs"/>
            </a:endParaRPr>
          </a:p>
        </p:txBody>
      </p:sp>
      <p:sp>
        <p:nvSpPr>
          <p:cNvPr id="20483"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如果要查询表中的全部列，可以使用两种方法：</a:t>
            </a:r>
            <a:endParaRPr lang="en-US" altLang="zh-CN" dirty="0">
              <a:latin typeface="仿宋_GB2312"/>
              <a:ea typeface="仿宋_GB2312"/>
              <a:cs typeface="+mn-cs"/>
            </a:endParaRPr>
          </a:p>
          <a:p>
            <a:pPr lvl="1"/>
            <a:r>
              <a:rPr lang="zh-CN" altLang="zh-CN" sz="3400" dirty="0">
                <a:latin typeface="仿宋_GB2312"/>
                <a:ea typeface="仿宋_GB2312"/>
              </a:rPr>
              <a:t>在</a:t>
            </a:r>
            <a:r>
              <a:rPr lang="en-US" altLang="zh-CN" sz="3400" dirty="0">
                <a:latin typeface="仿宋_GB2312"/>
                <a:ea typeface="仿宋_GB2312"/>
              </a:rPr>
              <a:t>&lt;</a:t>
            </a:r>
            <a:r>
              <a:rPr lang="zh-CN" altLang="zh-CN" sz="3400" dirty="0">
                <a:latin typeface="仿宋_GB2312"/>
                <a:ea typeface="仿宋_GB2312"/>
              </a:rPr>
              <a:t>目标列名序列</a:t>
            </a:r>
            <a:r>
              <a:rPr lang="en-US" altLang="zh-CN" sz="3400" dirty="0">
                <a:latin typeface="仿宋_GB2312"/>
                <a:ea typeface="仿宋_GB2312"/>
              </a:rPr>
              <a:t>&gt;</a:t>
            </a:r>
            <a:r>
              <a:rPr lang="zh-CN" altLang="zh-CN" sz="3400" dirty="0">
                <a:latin typeface="仿宋_GB2312"/>
                <a:ea typeface="仿宋_GB2312"/>
              </a:rPr>
              <a:t>中列出所有的列名；</a:t>
            </a:r>
            <a:endParaRPr lang="en-US" altLang="zh-CN" sz="3400" dirty="0">
              <a:latin typeface="仿宋_GB2312"/>
              <a:ea typeface="仿宋_GB2312"/>
            </a:endParaRPr>
          </a:p>
          <a:p>
            <a:pPr lvl="1"/>
            <a:r>
              <a:rPr lang="zh-CN" altLang="zh-CN" sz="3400" dirty="0">
                <a:latin typeface="仿宋_GB2312"/>
                <a:ea typeface="仿宋_GB2312"/>
              </a:rPr>
              <a:t>如果列的显示顺序与其在表中定义的顺序相同，则可以简单地在</a:t>
            </a:r>
            <a:r>
              <a:rPr lang="en-US" altLang="zh-CN" sz="3400" dirty="0">
                <a:latin typeface="仿宋_GB2312"/>
                <a:ea typeface="仿宋_GB2312"/>
              </a:rPr>
              <a:t>&lt;</a:t>
            </a:r>
            <a:r>
              <a:rPr lang="zh-CN" altLang="zh-CN" sz="3400" dirty="0">
                <a:latin typeface="仿宋_GB2312"/>
                <a:ea typeface="仿宋_GB2312"/>
              </a:rPr>
              <a:t>目标列名序列</a:t>
            </a:r>
            <a:r>
              <a:rPr lang="en-US" altLang="zh-CN" sz="3400" dirty="0">
                <a:latin typeface="仿宋_GB2312"/>
                <a:ea typeface="仿宋_GB2312"/>
              </a:rPr>
              <a:t>&gt;</a:t>
            </a:r>
            <a:r>
              <a:rPr lang="zh-CN" altLang="zh-CN" sz="3400" dirty="0">
                <a:latin typeface="仿宋_GB2312"/>
                <a:ea typeface="仿宋_GB2312"/>
              </a:rPr>
              <a:t>中写星号“</a:t>
            </a:r>
            <a:r>
              <a:rPr lang="en-US" altLang="zh-CN" sz="3400" dirty="0">
                <a:solidFill>
                  <a:srgbClr val="FF0000"/>
                </a:solidFill>
                <a:latin typeface="仿宋_GB2312"/>
                <a:ea typeface="仿宋_GB2312"/>
              </a:rPr>
              <a:t>*</a:t>
            </a:r>
            <a:r>
              <a:rPr lang="zh-CN" altLang="zh-CN" sz="3400" dirty="0">
                <a:latin typeface="仿宋_GB2312"/>
                <a:ea typeface="仿宋_GB2312"/>
              </a:rPr>
              <a:t>”。</a:t>
            </a:r>
            <a:endParaRPr lang="zh-CN" altLang="en-US" sz="3400" dirty="0">
              <a:latin typeface="仿宋_GB2312"/>
              <a:ea typeface="仿宋_GB2312"/>
            </a:endParaRPr>
          </a:p>
        </p:txBody>
      </p:sp>
      <p:sp>
        <p:nvSpPr>
          <p:cNvPr id="2048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048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94211" name="内容占位符 2"/>
          <p:cNvSpPr>
            <a:spLocks noGrp="1"/>
          </p:cNvSpPr>
          <p:nvPr>
            <p:ph idx="1"/>
          </p:nvPr>
        </p:nvSpPr>
        <p:spPr>
          <a:xfrm>
            <a:off x="395288" y="1414463"/>
            <a:ext cx="8280400" cy="4678362"/>
          </a:xfrm>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6 </a:t>
            </a:r>
            <a:r>
              <a:rPr lang="zh-CN" altLang="zh-CN" dirty="0">
                <a:latin typeface="仿宋_GB2312"/>
                <a:ea typeface="仿宋_GB2312"/>
                <a:cs typeface="+mn-cs"/>
              </a:rPr>
              <a:t>有分组的多表连接查询。统计每个系的学生的考试平均成绩。</a:t>
            </a:r>
            <a:endParaRPr lang="zh-CN" altLang="zh-CN" dirty="0">
              <a:latin typeface="仿宋_GB2312"/>
              <a:ea typeface="仿宋_GB2312"/>
              <a:cs typeface="+mn-cs"/>
            </a:endParaRPr>
          </a:p>
          <a:p>
            <a:pPr lvl="1">
              <a:spcBef>
                <a:spcPct val="0"/>
              </a:spcBef>
              <a:buNone/>
            </a:pPr>
            <a:r>
              <a:rPr lang="en-US" altLang="zh-CN" dirty="0">
                <a:solidFill>
                  <a:srgbClr val="005800"/>
                </a:solidFill>
                <a:latin typeface="仿宋_GB2312"/>
                <a:ea typeface="仿宋_GB2312"/>
              </a:rPr>
              <a:t>SELECT Sdept, </a:t>
            </a:r>
            <a:endParaRPr lang="en-US" altLang="zh-CN" dirty="0">
              <a:solidFill>
                <a:srgbClr val="005800"/>
              </a:solidFill>
              <a:latin typeface="仿宋_GB2312"/>
              <a:ea typeface="仿宋_GB2312"/>
            </a:endParaRPr>
          </a:p>
          <a:p>
            <a:pPr lvl="1">
              <a:spcBef>
                <a:spcPct val="0"/>
              </a:spcBef>
              <a:buNone/>
            </a:pPr>
            <a:r>
              <a:rPr lang="en-US" altLang="zh-CN" dirty="0">
                <a:solidFill>
                  <a:srgbClr val="005800"/>
                </a:solidFill>
                <a:latin typeface="仿宋_GB2312"/>
                <a:ea typeface="仿宋_GB2312"/>
              </a:rPr>
              <a:t>     AVG(grade) as AverageGrade</a:t>
            </a:r>
            <a:endParaRPr lang="zh-CN" altLang="zh-CN" dirty="0">
              <a:solidFill>
                <a:srgbClr val="005800"/>
              </a:solidFill>
              <a:latin typeface="仿宋_GB2312"/>
              <a:ea typeface="仿宋_GB2312"/>
            </a:endParaRPr>
          </a:p>
          <a:p>
            <a:pPr lvl="1">
              <a:spcBef>
                <a:spcPct val="0"/>
              </a:spcBef>
              <a:buNone/>
            </a:pPr>
            <a:r>
              <a:rPr lang="en-US" altLang="zh-CN" dirty="0">
                <a:solidFill>
                  <a:srgbClr val="005800"/>
                </a:solidFill>
                <a:latin typeface="仿宋_GB2312"/>
                <a:ea typeface="仿宋_GB2312"/>
              </a:rPr>
              <a:t> FROM student S JOIN SC </a:t>
            </a:r>
            <a:endParaRPr lang="en-US" altLang="zh-CN" dirty="0">
              <a:solidFill>
                <a:srgbClr val="005800"/>
              </a:solidFill>
              <a:latin typeface="仿宋_GB2312"/>
              <a:ea typeface="仿宋_GB2312"/>
            </a:endParaRPr>
          </a:p>
          <a:p>
            <a:pPr lvl="1">
              <a:spcBef>
                <a:spcPct val="0"/>
              </a:spcBef>
              <a:buNone/>
            </a:pPr>
            <a:r>
              <a:rPr lang="en-US" altLang="zh-CN" dirty="0">
                <a:solidFill>
                  <a:srgbClr val="005800"/>
                </a:solidFill>
                <a:latin typeface="仿宋_GB2312"/>
                <a:ea typeface="仿宋_GB2312"/>
              </a:rPr>
              <a:t> ON S.Sno = SC.Sno</a:t>
            </a:r>
            <a:endParaRPr lang="zh-CN" altLang="zh-CN" dirty="0">
              <a:solidFill>
                <a:srgbClr val="005800"/>
              </a:solidFill>
              <a:latin typeface="仿宋_GB2312"/>
              <a:ea typeface="仿宋_GB2312"/>
            </a:endParaRPr>
          </a:p>
          <a:p>
            <a:pPr lvl="1">
              <a:spcBef>
                <a:spcPct val="0"/>
              </a:spcBef>
              <a:buNone/>
            </a:pPr>
            <a:r>
              <a:rPr lang="en-US" altLang="zh-CN" dirty="0">
                <a:solidFill>
                  <a:srgbClr val="005800"/>
                </a:solidFill>
                <a:latin typeface="仿宋_GB2312"/>
                <a:ea typeface="仿宋_GB2312"/>
              </a:rPr>
              <a:t> GROUP BY Sdept</a:t>
            </a:r>
            <a:endParaRPr lang="zh-CN" altLang="en-US" dirty="0">
              <a:solidFill>
                <a:srgbClr val="005800"/>
              </a:solidFill>
              <a:latin typeface="仿宋_GB2312"/>
              <a:ea typeface="仿宋_GB2312"/>
            </a:endParaRPr>
          </a:p>
        </p:txBody>
      </p:sp>
      <p:sp>
        <p:nvSpPr>
          <p:cNvPr id="9421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9421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95235" name="内容占位符 2"/>
          <p:cNvSpPr>
            <a:spLocks noGrp="1"/>
          </p:cNvSpPr>
          <p:nvPr>
            <p:ph idx="1"/>
          </p:nvPr>
        </p:nvSpPr>
        <p:spPr>
          <a:xfrm>
            <a:off x="566738" y="1341438"/>
            <a:ext cx="8001000" cy="4751387"/>
          </a:xfrm>
          <a:ln/>
        </p:spPr>
        <p:txBody>
          <a:bodyPr vert="horz" wrap="square" lIns="91440" tIns="45720" rIns="91440" bIns="45720" anchor="t"/>
          <a:p>
            <a:pPr/>
            <a:r>
              <a:rPr lang="zh-CN" altLang="zh-CN" sz="2800" dirty="0">
                <a:latin typeface="仿宋_GB2312"/>
                <a:ea typeface="仿宋_GB2312"/>
                <a:cs typeface="+mn-cs"/>
              </a:rPr>
              <a:t>例</a:t>
            </a:r>
            <a:r>
              <a:rPr lang="en-US" altLang="zh-CN" sz="2800" dirty="0">
                <a:latin typeface="仿宋_GB2312"/>
                <a:ea typeface="仿宋_GB2312"/>
                <a:cs typeface="+mn-cs"/>
              </a:rPr>
              <a:t>7 </a:t>
            </a:r>
            <a:r>
              <a:rPr lang="zh-CN" altLang="zh-CN" sz="2800" dirty="0">
                <a:latin typeface="仿宋_GB2312"/>
                <a:ea typeface="仿宋_GB2312"/>
                <a:cs typeface="+mn-cs"/>
              </a:rPr>
              <a:t>有分组和行选择条件的多表连接查询。统计计算机系学生每门课程的选课人数、平均成绩、最高成绩和最低成绩。</a:t>
            </a:r>
            <a:endParaRPr lang="zh-CN" altLang="zh-CN" sz="2800" dirty="0">
              <a:latin typeface="仿宋_GB2312"/>
              <a:ea typeface="仿宋_GB2312"/>
              <a:cs typeface="+mn-cs"/>
            </a:endParaRPr>
          </a:p>
          <a:p>
            <a:pPr>
              <a:spcBef>
                <a:spcPct val="0"/>
              </a:spcBef>
              <a:buNone/>
            </a:pPr>
            <a:r>
              <a:rPr lang="en-US" altLang="zh-CN" sz="2800" dirty="0">
                <a:solidFill>
                  <a:srgbClr val="005800"/>
                </a:solidFill>
                <a:latin typeface="仿宋_GB2312"/>
                <a:ea typeface="仿宋_GB2312"/>
                <a:cs typeface="+mn-cs"/>
              </a:rPr>
              <a:t>SELECT Cno, COUNT(*) AS Total, </a:t>
            </a:r>
            <a:endParaRPr lang="en-US" altLang="zh-CN" sz="2800" dirty="0">
              <a:solidFill>
                <a:srgbClr val="005800"/>
              </a:solidFill>
              <a:latin typeface="仿宋_GB2312"/>
              <a:ea typeface="仿宋_GB2312"/>
              <a:cs typeface="+mn-cs"/>
            </a:endParaRPr>
          </a:p>
          <a:p>
            <a:pPr>
              <a:spcBef>
                <a:spcPct val="0"/>
              </a:spcBef>
              <a:buNone/>
            </a:pPr>
            <a:r>
              <a:rPr lang="en-US" altLang="zh-CN" sz="2800" dirty="0">
                <a:solidFill>
                  <a:srgbClr val="005800"/>
                </a:solidFill>
                <a:latin typeface="仿宋_GB2312"/>
                <a:ea typeface="仿宋_GB2312"/>
                <a:cs typeface="+mn-cs"/>
              </a:rPr>
              <a:t>       AVG(Grade) as AvgGrade, </a:t>
            </a:r>
            <a:endParaRPr lang="zh-CN" altLang="zh-CN" sz="2800" dirty="0">
              <a:solidFill>
                <a:srgbClr val="005800"/>
              </a:solidFill>
              <a:latin typeface="仿宋_GB2312"/>
              <a:ea typeface="仿宋_GB2312"/>
              <a:cs typeface="+mn-cs"/>
            </a:endParaRPr>
          </a:p>
          <a:p>
            <a:pPr>
              <a:spcBef>
                <a:spcPct val="0"/>
              </a:spcBef>
              <a:buNone/>
            </a:pPr>
            <a:r>
              <a:rPr lang="en-US" altLang="zh-CN" sz="2800" dirty="0">
                <a:solidFill>
                  <a:srgbClr val="005800"/>
                </a:solidFill>
                <a:latin typeface="仿宋_GB2312"/>
                <a:ea typeface="仿宋_GB2312"/>
                <a:cs typeface="+mn-cs"/>
              </a:rPr>
              <a:t>       MAX(Grade) as MaxGrade, </a:t>
            </a:r>
            <a:endParaRPr lang="en-US" altLang="zh-CN" sz="2800" dirty="0">
              <a:solidFill>
                <a:srgbClr val="005800"/>
              </a:solidFill>
              <a:latin typeface="仿宋_GB2312"/>
              <a:ea typeface="仿宋_GB2312"/>
              <a:cs typeface="+mn-cs"/>
            </a:endParaRPr>
          </a:p>
          <a:p>
            <a:pPr>
              <a:spcBef>
                <a:spcPct val="0"/>
              </a:spcBef>
              <a:buNone/>
            </a:pPr>
            <a:r>
              <a:rPr lang="en-US" altLang="zh-CN" sz="2800" dirty="0">
                <a:solidFill>
                  <a:srgbClr val="005800"/>
                </a:solidFill>
                <a:latin typeface="仿宋_GB2312"/>
                <a:ea typeface="仿宋_GB2312"/>
                <a:cs typeface="+mn-cs"/>
              </a:rPr>
              <a:t>       MIN(Grade) as MinGrade</a:t>
            </a:r>
            <a:endParaRPr lang="zh-CN" altLang="zh-CN" sz="2800" dirty="0">
              <a:solidFill>
                <a:srgbClr val="005800"/>
              </a:solidFill>
              <a:latin typeface="仿宋_GB2312"/>
              <a:ea typeface="仿宋_GB2312"/>
              <a:cs typeface="+mn-cs"/>
            </a:endParaRPr>
          </a:p>
          <a:p>
            <a:pPr>
              <a:spcBef>
                <a:spcPct val="0"/>
              </a:spcBef>
              <a:buNone/>
            </a:pPr>
            <a:r>
              <a:rPr lang="en-US" altLang="zh-CN" sz="2800" dirty="0">
                <a:solidFill>
                  <a:srgbClr val="005800"/>
                </a:solidFill>
                <a:latin typeface="仿宋_GB2312"/>
                <a:ea typeface="仿宋_GB2312"/>
                <a:cs typeface="+mn-cs"/>
              </a:rPr>
              <a:t>  FROM Student S JOIN SC ON S.Sno = SC.Sno</a:t>
            </a:r>
            <a:endParaRPr lang="zh-CN" altLang="zh-CN" sz="2800" dirty="0">
              <a:solidFill>
                <a:srgbClr val="005800"/>
              </a:solidFill>
              <a:latin typeface="仿宋_GB2312"/>
              <a:ea typeface="仿宋_GB2312"/>
              <a:cs typeface="+mn-cs"/>
            </a:endParaRPr>
          </a:p>
          <a:p>
            <a:pPr>
              <a:spcBef>
                <a:spcPct val="0"/>
              </a:spcBef>
              <a:buNone/>
            </a:pPr>
            <a:r>
              <a:rPr lang="en-US" altLang="zh-CN" sz="2800" dirty="0">
                <a:solidFill>
                  <a:srgbClr val="005800"/>
                </a:solidFill>
                <a:latin typeface="仿宋_GB2312"/>
                <a:ea typeface="仿宋_GB2312"/>
                <a:cs typeface="+mn-cs"/>
              </a:rPr>
              <a:t>  WHERE Sdept = '</a:t>
            </a:r>
            <a:r>
              <a:rPr lang="zh-CN" altLang="zh-CN" sz="2800" dirty="0">
                <a:solidFill>
                  <a:srgbClr val="005800"/>
                </a:solidFill>
                <a:latin typeface="仿宋_GB2312"/>
                <a:ea typeface="仿宋_GB2312"/>
                <a:cs typeface="+mn-cs"/>
              </a:rPr>
              <a:t>计算机系</a:t>
            </a:r>
            <a:r>
              <a:rPr lang="en-US" altLang="zh-CN" sz="2800" dirty="0">
                <a:solidFill>
                  <a:srgbClr val="005800"/>
                </a:solidFill>
                <a:latin typeface="仿宋_GB2312"/>
                <a:ea typeface="仿宋_GB2312"/>
                <a:cs typeface="+mn-cs"/>
              </a:rPr>
              <a:t>' </a:t>
            </a:r>
            <a:endParaRPr lang="zh-CN" altLang="zh-CN" sz="2800" dirty="0">
              <a:solidFill>
                <a:srgbClr val="005800"/>
              </a:solidFill>
              <a:latin typeface="仿宋_GB2312"/>
              <a:ea typeface="仿宋_GB2312"/>
              <a:cs typeface="+mn-cs"/>
            </a:endParaRPr>
          </a:p>
          <a:p>
            <a:pPr>
              <a:spcBef>
                <a:spcPct val="0"/>
              </a:spcBef>
              <a:buNone/>
            </a:pPr>
            <a:r>
              <a:rPr lang="en-US" altLang="zh-CN" sz="2800" dirty="0">
                <a:solidFill>
                  <a:srgbClr val="005800"/>
                </a:solidFill>
                <a:latin typeface="仿宋_GB2312"/>
                <a:ea typeface="仿宋_GB2312"/>
                <a:cs typeface="+mn-cs"/>
              </a:rPr>
              <a:t>  GROUP BY Cno</a:t>
            </a:r>
            <a:endParaRPr lang="zh-CN" altLang="en-US" sz="2800" dirty="0">
              <a:solidFill>
                <a:srgbClr val="005800"/>
              </a:solidFill>
              <a:latin typeface="仿宋_GB2312"/>
              <a:ea typeface="仿宋_GB2312"/>
              <a:cs typeface="+mn-cs"/>
            </a:endParaRPr>
          </a:p>
        </p:txBody>
      </p:sp>
      <p:sp>
        <p:nvSpPr>
          <p:cNvPr id="9523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9523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自连接</a:t>
            </a:r>
            <a:endParaRPr lang="zh-CN" altLang="en-US" dirty="0">
              <a:solidFill>
                <a:srgbClr val="0000FF"/>
              </a:solidFill>
              <a:latin typeface="楷体_GB2312"/>
              <a:ea typeface="楷体_GB2312"/>
              <a:cs typeface="+mj-cs"/>
            </a:endParaRPr>
          </a:p>
        </p:txBody>
      </p:sp>
      <p:sp>
        <p:nvSpPr>
          <p:cNvPr id="96259" name="内容占位符 2"/>
          <p:cNvSpPr>
            <a:spLocks noGrp="1"/>
          </p:cNvSpPr>
          <p:nvPr>
            <p:ph idx="1"/>
          </p:nvPr>
        </p:nvSpPr>
        <p:spPr>
          <a:ln/>
        </p:spPr>
        <p:txBody>
          <a:bodyPr vert="horz" wrap="square" lIns="91440" tIns="45720" rIns="91440" bIns="45720" anchor="t"/>
          <a:p>
            <a:pPr eaLnBrk="1" hangingPunct="1"/>
            <a:r>
              <a:rPr lang="zh-CN" altLang="en-US" dirty="0">
                <a:latin typeface="仿宋_GB2312"/>
                <a:ea typeface="仿宋_GB2312"/>
                <a:cs typeface="+mn-cs"/>
              </a:rPr>
              <a:t>是特殊的内连接。</a:t>
            </a:r>
            <a:endParaRPr lang="zh-CN" altLang="en-US" dirty="0">
              <a:latin typeface="仿宋_GB2312"/>
              <a:ea typeface="仿宋_GB2312"/>
              <a:cs typeface="+mn-cs"/>
            </a:endParaRPr>
          </a:p>
          <a:p>
            <a:pPr eaLnBrk="1" hangingPunct="1"/>
            <a:r>
              <a:rPr lang="zh-CN" altLang="en-US" dirty="0">
                <a:latin typeface="仿宋_GB2312"/>
                <a:ea typeface="仿宋_GB2312"/>
                <a:cs typeface="+mn-cs"/>
              </a:rPr>
              <a:t>相互连接的表物理上为同一张表。</a:t>
            </a:r>
            <a:endParaRPr lang="zh-CN" altLang="en-US" dirty="0">
              <a:latin typeface="仿宋_GB2312"/>
              <a:ea typeface="仿宋_GB2312"/>
              <a:cs typeface="+mn-cs"/>
            </a:endParaRPr>
          </a:p>
          <a:p>
            <a:pPr eaLnBrk="1" hangingPunct="1"/>
            <a:r>
              <a:rPr lang="zh-CN" altLang="en-US" dirty="0">
                <a:latin typeface="仿宋_GB2312"/>
                <a:ea typeface="仿宋_GB2312"/>
                <a:cs typeface="+mn-cs"/>
              </a:rPr>
              <a:t>必须为两个表取别名，使之在逻辑上成为两个表。</a:t>
            </a:r>
            <a:endParaRPr lang="en-US" altLang="zh-CN" dirty="0">
              <a:latin typeface="仿宋_GB2312"/>
              <a:ea typeface="仿宋_GB2312"/>
              <a:cs typeface="+mn-cs"/>
            </a:endParaRPr>
          </a:p>
          <a:p>
            <a:pPr>
              <a:buNone/>
            </a:pPr>
            <a:r>
              <a:rPr lang="en-US" altLang="zh-CN" sz="3000" dirty="0">
                <a:latin typeface="仿宋_GB2312"/>
                <a:ea typeface="仿宋_GB2312"/>
                <a:cs typeface="+mn-cs"/>
              </a:rPr>
              <a:t>  FROM </a:t>
            </a:r>
            <a:r>
              <a:rPr lang="zh-CN" altLang="zh-CN" sz="3000" dirty="0">
                <a:latin typeface="仿宋_GB2312"/>
                <a:ea typeface="仿宋_GB2312"/>
                <a:cs typeface="+mn-cs"/>
              </a:rPr>
              <a:t>表</a:t>
            </a:r>
            <a:r>
              <a:rPr lang="en-US" altLang="zh-CN" sz="3000" dirty="0">
                <a:latin typeface="仿宋_GB2312"/>
                <a:ea typeface="仿宋_GB2312"/>
                <a:cs typeface="+mn-cs"/>
              </a:rPr>
              <a:t>1 AS T1   </a:t>
            </a:r>
            <a:r>
              <a:rPr lang="en-US" altLang="zh-CN" sz="3000" dirty="0">
                <a:solidFill>
                  <a:srgbClr val="005800"/>
                </a:solidFill>
                <a:latin typeface="仿宋_GB2312"/>
                <a:ea typeface="仿宋_GB2312"/>
                <a:cs typeface="+mn-cs"/>
              </a:rPr>
              <a:t>-- </a:t>
            </a:r>
            <a:r>
              <a:rPr lang="zh-CN" altLang="zh-CN" sz="3000" dirty="0">
                <a:solidFill>
                  <a:srgbClr val="005800"/>
                </a:solidFill>
                <a:latin typeface="仿宋_GB2312"/>
                <a:ea typeface="仿宋_GB2312"/>
                <a:cs typeface="+mn-cs"/>
              </a:rPr>
              <a:t>在内存中生成“</a:t>
            </a:r>
            <a:r>
              <a:rPr lang="en-US" altLang="zh-CN" sz="3000" dirty="0">
                <a:solidFill>
                  <a:srgbClr val="005800"/>
                </a:solidFill>
                <a:latin typeface="仿宋_GB2312"/>
                <a:ea typeface="仿宋_GB2312"/>
                <a:cs typeface="+mn-cs"/>
              </a:rPr>
              <a:t>T1</a:t>
            </a:r>
            <a:r>
              <a:rPr lang="zh-CN" altLang="zh-CN" sz="3000" dirty="0">
                <a:solidFill>
                  <a:srgbClr val="005800"/>
                </a:solidFill>
                <a:latin typeface="仿宋_GB2312"/>
                <a:ea typeface="仿宋_GB2312"/>
                <a:cs typeface="+mn-cs"/>
              </a:rPr>
              <a:t>”</a:t>
            </a:r>
            <a:endParaRPr lang="zh-CN" altLang="zh-CN" sz="3000" dirty="0">
              <a:solidFill>
                <a:srgbClr val="005800"/>
              </a:solidFill>
              <a:latin typeface="仿宋_GB2312"/>
              <a:ea typeface="仿宋_GB2312"/>
              <a:cs typeface="+mn-cs"/>
            </a:endParaRPr>
          </a:p>
          <a:p>
            <a:pPr>
              <a:buNone/>
            </a:pPr>
            <a:r>
              <a:rPr lang="en-US" altLang="zh-CN" sz="3000" dirty="0">
                <a:latin typeface="仿宋_GB2312"/>
                <a:ea typeface="仿宋_GB2312"/>
                <a:cs typeface="+mn-cs"/>
              </a:rPr>
              <a:t>  JOIN </a:t>
            </a:r>
            <a:r>
              <a:rPr lang="zh-CN" altLang="zh-CN" sz="3000" dirty="0">
                <a:latin typeface="仿宋_GB2312"/>
                <a:ea typeface="仿宋_GB2312"/>
                <a:cs typeface="+mn-cs"/>
              </a:rPr>
              <a:t>表</a:t>
            </a:r>
            <a:r>
              <a:rPr lang="en-US" altLang="zh-CN" sz="3000" dirty="0">
                <a:latin typeface="仿宋_GB2312"/>
                <a:ea typeface="仿宋_GB2312"/>
                <a:cs typeface="+mn-cs"/>
              </a:rPr>
              <a:t>1 AS T2   </a:t>
            </a:r>
            <a:r>
              <a:rPr lang="en-US" altLang="zh-CN" sz="3000" dirty="0">
                <a:solidFill>
                  <a:srgbClr val="005800"/>
                </a:solidFill>
                <a:latin typeface="仿宋_GB2312"/>
                <a:ea typeface="仿宋_GB2312"/>
                <a:cs typeface="+mn-cs"/>
              </a:rPr>
              <a:t>-- </a:t>
            </a:r>
            <a:r>
              <a:rPr lang="zh-CN" altLang="zh-CN" sz="3000" dirty="0">
                <a:solidFill>
                  <a:srgbClr val="005800"/>
                </a:solidFill>
                <a:latin typeface="仿宋_GB2312"/>
                <a:ea typeface="仿宋_GB2312"/>
                <a:cs typeface="+mn-cs"/>
              </a:rPr>
              <a:t>在内存中生成“</a:t>
            </a:r>
            <a:r>
              <a:rPr lang="en-US" altLang="zh-CN" sz="3000" dirty="0">
                <a:solidFill>
                  <a:srgbClr val="005800"/>
                </a:solidFill>
                <a:latin typeface="仿宋_GB2312"/>
                <a:ea typeface="仿宋_GB2312"/>
                <a:cs typeface="+mn-cs"/>
              </a:rPr>
              <a:t>T2</a:t>
            </a:r>
            <a:r>
              <a:rPr lang="zh-CN" altLang="zh-CN" sz="3000" dirty="0">
                <a:solidFill>
                  <a:srgbClr val="005800"/>
                </a:solidFill>
                <a:latin typeface="仿宋_GB2312"/>
                <a:ea typeface="仿宋_GB2312"/>
                <a:cs typeface="+mn-cs"/>
              </a:rPr>
              <a:t>”</a:t>
            </a:r>
            <a:endParaRPr lang="zh-CN" altLang="en-US" sz="3000" dirty="0">
              <a:solidFill>
                <a:srgbClr val="005800"/>
              </a:solidFill>
              <a:latin typeface="仿宋_GB2312"/>
              <a:ea typeface="仿宋_GB2312"/>
              <a:cs typeface="+mn-cs"/>
            </a:endParaRPr>
          </a:p>
          <a:p>
            <a:pPr/>
            <a:endParaRPr lang="zh-CN" altLang="en-US" dirty="0">
              <a:latin typeface="仿宋_GB2312"/>
              <a:ea typeface="仿宋_GB2312"/>
              <a:cs typeface="+mn-cs"/>
            </a:endParaRPr>
          </a:p>
        </p:txBody>
      </p:sp>
      <p:sp>
        <p:nvSpPr>
          <p:cNvPr id="9626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9626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97283" name="内容占位符 2"/>
          <p:cNvSpPr>
            <a:spLocks noGrp="1"/>
          </p:cNvSpPr>
          <p:nvPr>
            <p:ph idx="1"/>
          </p:nvPr>
        </p:nvSpPr>
        <p:spPr>
          <a:ln/>
        </p:spPr>
        <p:txBody>
          <a:bodyPr vert="horz" wrap="square" lIns="91440" tIns="45720" rIns="91440" bIns="45720" anchor="t"/>
          <a:p>
            <a:pPr/>
            <a:r>
              <a:rPr lang="zh-CN" altLang="zh-CN" sz="3400" dirty="0">
                <a:latin typeface="仿宋_GB2312"/>
                <a:ea typeface="仿宋_GB2312"/>
                <a:cs typeface="+mn-cs"/>
              </a:rPr>
              <a:t>例</a:t>
            </a:r>
            <a:r>
              <a:rPr lang="en-US" altLang="zh-CN" sz="3400" dirty="0">
                <a:latin typeface="仿宋_GB2312"/>
                <a:ea typeface="仿宋_GB2312"/>
                <a:cs typeface="+mn-cs"/>
              </a:rPr>
              <a:t>8 </a:t>
            </a:r>
            <a:r>
              <a:rPr lang="zh-CN" altLang="zh-CN" sz="3400" dirty="0">
                <a:latin typeface="仿宋_GB2312"/>
                <a:ea typeface="仿宋_GB2312"/>
                <a:cs typeface="+mn-cs"/>
              </a:rPr>
              <a:t>查询与刘晨在同一个系学习的学生的姓名和所在的系。</a:t>
            </a:r>
            <a:endParaRPr lang="en-US" altLang="zh-CN" sz="3400" dirty="0">
              <a:latin typeface="仿宋_GB2312"/>
              <a:ea typeface="仿宋_GB2312"/>
              <a:cs typeface="+mn-cs"/>
            </a:endParaRPr>
          </a:p>
          <a:p>
            <a:pPr lvl="1">
              <a:buNone/>
            </a:pPr>
            <a:r>
              <a:rPr lang="en-US" altLang="zh-CN" sz="3200" dirty="0">
                <a:solidFill>
                  <a:srgbClr val="005800"/>
                </a:solidFill>
                <a:latin typeface="仿宋_GB2312"/>
                <a:ea typeface="仿宋_GB2312"/>
              </a:rPr>
              <a:t>SELECT S2.Sname, S2.Sdept  </a:t>
            </a:r>
            <a:endParaRPr lang="zh-CN" altLang="zh-CN" sz="3200" dirty="0">
              <a:solidFill>
                <a:srgbClr val="005800"/>
              </a:solidFill>
              <a:latin typeface="仿宋_GB2312"/>
              <a:ea typeface="仿宋_GB2312"/>
            </a:endParaRPr>
          </a:p>
          <a:p>
            <a:pPr lvl="1">
              <a:buNone/>
            </a:pPr>
            <a:r>
              <a:rPr lang="en-US" altLang="zh-CN" sz="3200" dirty="0">
                <a:solidFill>
                  <a:srgbClr val="005800"/>
                </a:solidFill>
                <a:latin typeface="仿宋_GB2312"/>
                <a:ea typeface="仿宋_GB2312"/>
              </a:rPr>
              <a:t> FROM Student S1 JOIN Student S2 </a:t>
            </a:r>
            <a:endParaRPr lang="zh-CN" altLang="zh-CN" sz="3200" dirty="0">
              <a:solidFill>
                <a:srgbClr val="005800"/>
              </a:solidFill>
              <a:latin typeface="仿宋_GB2312"/>
              <a:ea typeface="仿宋_GB2312"/>
            </a:endParaRPr>
          </a:p>
          <a:p>
            <a:pPr lvl="1">
              <a:buNone/>
            </a:pPr>
            <a:r>
              <a:rPr lang="en-US" altLang="zh-CN" sz="3200" dirty="0">
                <a:solidFill>
                  <a:srgbClr val="005800"/>
                </a:solidFill>
                <a:latin typeface="仿宋_GB2312"/>
                <a:ea typeface="仿宋_GB2312"/>
              </a:rPr>
              <a:t> ON S1.Sdept = S2.Sdept</a:t>
            </a:r>
            <a:endParaRPr lang="zh-CN" altLang="zh-CN" sz="3200" dirty="0">
              <a:solidFill>
                <a:srgbClr val="005800"/>
              </a:solidFill>
              <a:latin typeface="仿宋_GB2312"/>
              <a:ea typeface="仿宋_GB2312"/>
            </a:endParaRPr>
          </a:p>
          <a:p>
            <a:pPr lvl="1">
              <a:buNone/>
            </a:pPr>
            <a:r>
              <a:rPr lang="en-US" altLang="zh-CN" sz="3200" dirty="0">
                <a:solidFill>
                  <a:srgbClr val="005800"/>
                </a:solidFill>
                <a:latin typeface="仿宋_GB2312"/>
                <a:ea typeface="仿宋_GB2312"/>
              </a:rPr>
              <a:t> WHERE S1.Sname = '</a:t>
            </a:r>
            <a:r>
              <a:rPr lang="zh-CN" altLang="zh-CN" sz="3200" dirty="0">
                <a:solidFill>
                  <a:srgbClr val="005800"/>
                </a:solidFill>
                <a:latin typeface="仿宋_GB2312"/>
                <a:ea typeface="仿宋_GB2312"/>
              </a:rPr>
              <a:t>刘晨</a:t>
            </a:r>
            <a:r>
              <a:rPr lang="en-US" altLang="zh-CN" sz="3200" dirty="0">
                <a:solidFill>
                  <a:srgbClr val="005800"/>
                </a:solidFill>
                <a:latin typeface="仿宋_GB2312"/>
                <a:ea typeface="仿宋_GB2312"/>
              </a:rPr>
              <a:t>’</a:t>
            </a:r>
            <a:endParaRPr lang="zh-CN" altLang="zh-CN" sz="3200" dirty="0">
              <a:solidFill>
                <a:srgbClr val="005800"/>
              </a:solidFill>
              <a:latin typeface="仿宋_GB2312"/>
              <a:ea typeface="仿宋_GB2312"/>
            </a:endParaRPr>
          </a:p>
          <a:p>
            <a:pPr lvl="1">
              <a:buNone/>
            </a:pPr>
            <a:r>
              <a:rPr lang="en-US" altLang="zh-CN" sz="3200" dirty="0">
                <a:solidFill>
                  <a:srgbClr val="005800"/>
                </a:solidFill>
                <a:latin typeface="仿宋_GB2312"/>
                <a:ea typeface="仿宋_GB2312"/>
              </a:rPr>
              <a:t> AND S2.Sname != '</a:t>
            </a:r>
            <a:r>
              <a:rPr lang="zh-CN" altLang="zh-CN" sz="3200" dirty="0">
                <a:solidFill>
                  <a:srgbClr val="005800"/>
                </a:solidFill>
                <a:latin typeface="仿宋_GB2312"/>
                <a:ea typeface="仿宋_GB2312"/>
              </a:rPr>
              <a:t>刘晨</a:t>
            </a:r>
            <a:r>
              <a:rPr lang="en-US" altLang="zh-CN" sz="3200" dirty="0">
                <a:solidFill>
                  <a:srgbClr val="005800"/>
                </a:solidFill>
                <a:latin typeface="仿宋_GB2312"/>
                <a:ea typeface="仿宋_GB2312"/>
              </a:rPr>
              <a:t>'</a:t>
            </a:r>
            <a:endParaRPr lang="zh-CN" altLang="en-US" sz="3200" dirty="0">
              <a:solidFill>
                <a:srgbClr val="005800"/>
              </a:solidFill>
              <a:latin typeface="仿宋_GB2312"/>
              <a:ea typeface="仿宋_GB2312"/>
            </a:endParaRPr>
          </a:p>
        </p:txBody>
      </p:sp>
      <p:sp>
        <p:nvSpPr>
          <p:cNvPr id="9728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9728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98307" name="内容占位符 2"/>
          <p:cNvSpPr>
            <a:spLocks noGrp="1"/>
          </p:cNvSpPr>
          <p:nvPr>
            <p:ph idx="1"/>
          </p:nvPr>
        </p:nvSpPr>
        <p:spPr>
          <a:xfrm>
            <a:off x="539750" y="1412875"/>
            <a:ext cx="8001000" cy="4606925"/>
          </a:xfrm>
          <a:ln/>
        </p:spPr>
        <p:txBody>
          <a:bodyPr vert="horz" wrap="square" lIns="91440" tIns="45720" rIns="91440" bIns="45720" anchor="t"/>
          <a:p>
            <a:pPr/>
            <a:r>
              <a:rPr lang="zh-CN" altLang="zh-CN" sz="3400" dirty="0">
                <a:latin typeface="仿宋_GB2312"/>
                <a:ea typeface="仿宋_GB2312"/>
                <a:cs typeface="+mn-cs"/>
              </a:rPr>
              <a:t>例</a:t>
            </a:r>
            <a:r>
              <a:rPr lang="en-US" altLang="zh-CN" sz="3400" dirty="0">
                <a:latin typeface="仿宋_GB2312"/>
                <a:ea typeface="仿宋_GB2312"/>
                <a:cs typeface="+mn-cs"/>
              </a:rPr>
              <a:t>9 </a:t>
            </a:r>
            <a:r>
              <a:rPr lang="zh-CN" altLang="zh-CN" sz="3400" dirty="0">
                <a:latin typeface="仿宋_GB2312"/>
                <a:ea typeface="仿宋_GB2312"/>
                <a:cs typeface="+mn-cs"/>
              </a:rPr>
              <a:t>查询与“数据结构”在同一个学期开设的课程的课程名和开课学期</a:t>
            </a:r>
            <a:endParaRPr lang="en-US" altLang="zh-CN" sz="3400" dirty="0">
              <a:latin typeface="仿宋_GB2312"/>
              <a:ea typeface="仿宋_GB2312"/>
              <a:cs typeface="+mn-cs"/>
            </a:endParaRPr>
          </a:p>
          <a:p>
            <a:pPr lvl="1">
              <a:buNone/>
            </a:pPr>
            <a:r>
              <a:rPr lang="en-US" altLang="zh-CN" sz="3400" dirty="0">
                <a:solidFill>
                  <a:srgbClr val="005800"/>
                </a:solidFill>
                <a:latin typeface="仿宋_GB2312"/>
                <a:ea typeface="仿宋_GB2312"/>
              </a:rPr>
              <a:t>SELECT C1.Cname, C1.Semester  </a:t>
            </a:r>
            <a:endParaRPr lang="zh-CN" altLang="zh-CN" sz="3400" dirty="0">
              <a:solidFill>
                <a:srgbClr val="005800"/>
              </a:solidFill>
              <a:latin typeface="仿宋_GB2312"/>
              <a:ea typeface="仿宋_GB2312"/>
            </a:endParaRPr>
          </a:p>
          <a:p>
            <a:pPr lvl="1">
              <a:buNone/>
            </a:pPr>
            <a:r>
              <a:rPr lang="en-US" altLang="zh-CN" sz="3400" dirty="0">
                <a:solidFill>
                  <a:srgbClr val="005800"/>
                </a:solidFill>
                <a:latin typeface="仿宋_GB2312"/>
                <a:ea typeface="仿宋_GB2312"/>
              </a:rPr>
              <a:t> FROM Course C1 JOIN Course C2 </a:t>
            </a:r>
            <a:endParaRPr lang="zh-CN" altLang="zh-CN" sz="3400" dirty="0">
              <a:solidFill>
                <a:srgbClr val="005800"/>
              </a:solidFill>
              <a:latin typeface="仿宋_GB2312"/>
              <a:ea typeface="仿宋_GB2312"/>
            </a:endParaRPr>
          </a:p>
          <a:p>
            <a:pPr lvl="1">
              <a:buNone/>
            </a:pPr>
            <a:r>
              <a:rPr lang="en-US" altLang="zh-CN" sz="3400" dirty="0">
                <a:solidFill>
                  <a:srgbClr val="005800"/>
                </a:solidFill>
                <a:latin typeface="仿宋_GB2312"/>
                <a:ea typeface="仿宋_GB2312"/>
              </a:rPr>
              <a:t> ON C1.Semester = C2.Semester</a:t>
            </a:r>
            <a:endParaRPr lang="zh-CN" altLang="zh-CN" sz="3400" dirty="0">
              <a:solidFill>
                <a:srgbClr val="005800"/>
              </a:solidFill>
              <a:latin typeface="仿宋_GB2312"/>
              <a:ea typeface="仿宋_GB2312"/>
            </a:endParaRPr>
          </a:p>
          <a:p>
            <a:pPr lvl="1">
              <a:buNone/>
            </a:pPr>
            <a:r>
              <a:rPr lang="en-US" altLang="zh-CN" sz="3400" dirty="0">
                <a:solidFill>
                  <a:srgbClr val="005800"/>
                </a:solidFill>
                <a:latin typeface="仿宋_GB2312"/>
                <a:ea typeface="仿宋_GB2312"/>
              </a:rPr>
              <a:t> WHERE C2.Cname = '</a:t>
            </a:r>
            <a:r>
              <a:rPr lang="zh-CN" altLang="zh-CN" sz="3400" dirty="0">
                <a:solidFill>
                  <a:srgbClr val="005800"/>
                </a:solidFill>
                <a:latin typeface="仿宋_GB2312"/>
                <a:ea typeface="仿宋_GB2312"/>
              </a:rPr>
              <a:t>数据结构</a:t>
            </a:r>
            <a:r>
              <a:rPr lang="en-US" altLang="zh-CN" sz="3400" dirty="0">
                <a:solidFill>
                  <a:srgbClr val="005800"/>
                </a:solidFill>
                <a:latin typeface="仿宋_GB2312"/>
                <a:ea typeface="仿宋_GB2312"/>
              </a:rPr>
              <a:t>'</a:t>
            </a:r>
            <a:endParaRPr lang="zh-CN" altLang="en-US" sz="3400" dirty="0">
              <a:solidFill>
                <a:srgbClr val="005800"/>
              </a:solidFill>
              <a:latin typeface="仿宋_GB2312"/>
              <a:ea typeface="仿宋_GB2312"/>
            </a:endParaRPr>
          </a:p>
        </p:txBody>
      </p:sp>
      <p:sp>
        <p:nvSpPr>
          <p:cNvPr id="9830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9830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外连接</a:t>
            </a:r>
            <a:endParaRPr lang="zh-CN" altLang="en-US" dirty="0">
              <a:solidFill>
                <a:srgbClr val="0000FF"/>
              </a:solidFill>
              <a:latin typeface="楷体_GB2312"/>
              <a:ea typeface="楷体_GB2312"/>
              <a:cs typeface="+mj-cs"/>
            </a:endParaRPr>
          </a:p>
        </p:txBody>
      </p:sp>
      <p:sp>
        <p:nvSpPr>
          <p:cNvPr id="99331" name="内容占位符 2"/>
          <p:cNvSpPr>
            <a:spLocks noGrp="1"/>
          </p:cNvSpPr>
          <p:nvPr>
            <p:ph idx="1"/>
          </p:nvPr>
        </p:nvSpPr>
        <p:spPr>
          <a:xfrm>
            <a:off x="539750" y="1341438"/>
            <a:ext cx="8001000" cy="4678362"/>
          </a:xfrm>
          <a:ln/>
        </p:spPr>
        <p:txBody>
          <a:bodyPr vert="horz" wrap="square" lIns="91440" tIns="45720" rIns="91440" bIns="45720" anchor="t"/>
          <a:p>
            <a:pPr eaLnBrk="1" hangingPunct="1"/>
            <a:r>
              <a:rPr lang="zh-CN" altLang="en-US" sz="3300" dirty="0">
                <a:latin typeface="仿宋_GB2312"/>
                <a:ea typeface="仿宋_GB2312"/>
                <a:cs typeface="+mn-cs"/>
              </a:rPr>
              <a:t>外连接会返回</a:t>
            </a:r>
            <a:r>
              <a:rPr lang="en-US" altLang="zh-CN" sz="3300" dirty="0">
                <a:latin typeface="仿宋_GB2312"/>
                <a:ea typeface="仿宋_GB2312"/>
                <a:cs typeface="+mn-cs"/>
              </a:rPr>
              <a:t>FROM</a:t>
            </a:r>
            <a:r>
              <a:rPr lang="zh-CN" altLang="en-US" sz="3300" dirty="0">
                <a:latin typeface="仿宋_GB2312"/>
                <a:ea typeface="仿宋_GB2312"/>
                <a:cs typeface="+mn-cs"/>
              </a:rPr>
              <a:t>子句中提到的至少一个表的所有行，只要这些行符合任何</a:t>
            </a:r>
            <a:r>
              <a:rPr lang="en-US" altLang="zh-CN" sz="3300" dirty="0">
                <a:latin typeface="仿宋_GB2312"/>
                <a:ea typeface="仿宋_GB2312"/>
                <a:cs typeface="+mn-cs"/>
              </a:rPr>
              <a:t>WHERE</a:t>
            </a:r>
            <a:r>
              <a:rPr lang="zh-CN" altLang="en-US" sz="3300" dirty="0">
                <a:latin typeface="仿宋_GB2312"/>
                <a:ea typeface="仿宋_GB2312"/>
                <a:cs typeface="+mn-cs"/>
              </a:rPr>
              <a:t>或</a:t>
            </a:r>
            <a:r>
              <a:rPr lang="en-US" altLang="zh-CN" sz="3300" dirty="0">
                <a:latin typeface="仿宋_GB2312"/>
                <a:ea typeface="仿宋_GB2312"/>
                <a:cs typeface="+mn-cs"/>
              </a:rPr>
              <a:t>HAVING</a:t>
            </a:r>
            <a:r>
              <a:rPr lang="zh-CN" altLang="en-US" sz="3300" dirty="0">
                <a:latin typeface="仿宋_GB2312"/>
                <a:ea typeface="仿宋_GB2312"/>
                <a:cs typeface="+mn-cs"/>
              </a:rPr>
              <a:t>搜索条件。 </a:t>
            </a:r>
            <a:endParaRPr lang="zh-CN" altLang="en-US" sz="3300" dirty="0">
              <a:latin typeface="仿宋_GB2312"/>
              <a:ea typeface="仿宋_GB2312"/>
              <a:cs typeface="+mn-cs"/>
            </a:endParaRPr>
          </a:p>
          <a:p>
            <a:pPr eaLnBrk="1" hangingPunct="1"/>
            <a:r>
              <a:rPr lang="zh-CN" altLang="en-US" sz="3200" dirty="0">
                <a:solidFill>
                  <a:srgbClr val="D60093"/>
                </a:solidFill>
                <a:latin typeface="仿宋_GB2312"/>
                <a:ea typeface="仿宋_GB2312"/>
                <a:cs typeface="+mn-cs"/>
              </a:rPr>
              <a:t>左外连接</a:t>
            </a:r>
            <a:endParaRPr lang="zh-CN" altLang="en-US" sz="3200" dirty="0">
              <a:solidFill>
                <a:srgbClr val="D60093"/>
              </a:solidFill>
              <a:latin typeface="仿宋_GB2312"/>
              <a:ea typeface="仿宋_GB2312"/>
              <a:cs typeface="+mn-cs"/>
            </a:endParaRPr>
          </a:p>
          <a:p>
            <a:pPr eaLnBrk="1" hangingPunct="1">
              <a:buFontTx/>
              <a:buNone/>
            </a:pPr>
            <a:r>
              <a:rPr lang="en-US" altLang="zh-CN" sz="3200" dirty="0">
                <a:solidFill>
                  <a:srgbClr val="FF0000"/>
                </a:solidFill>
                <a:latin typeface="仿宋_GB2312"/>
                <a:ea typeface="仿宋_GB2312"/>
                <a:cs typeface="+mn-cs"/>
              </a:rPr>
              <a:t>    LEFT [OUTER] JOIN</a:t>
            </a:r>
            <a:endParaRPr lang="zh-CN" altLang="en-US" sz="3200" dirty="0">
              <a:solidFill>
                <a:srgbClr val="FF0000"/>
              </a:solidFill>
              <a:latin typeface="仿宋_GB2312"/>
              <a:ea typeface="仿宋_GB2312"/>
              <a:cs typeface="+mn-cs"/>
            </a:endParaRPr>
          </a:p>
          <a:p>
            <a:pPr eaLnBrk="1" hangingPunct="1"/>
            <a:r>
              <a:rPr lang="zh-CN" altLang="en-US" sz="3200" dirty="0">
                <a:solidFill>
                  <a:srgbClr val="D60093"/>
                </a:solidFill>
                <a:latin typeface="仿宋_GB2312"/>
                <a:ea typeface="仿宋_GB2312"/>
                <a:cs typeface="+mn-cs"/>
              </a:rPr>
              <a:t>右外连接</a:t>
            </a:r>
            <a:r>
              <a:rPr lang="zh-CN" altLang="en-US" sz="3200" dirty="0">
                <a:latin typeface="仿宋_GB2312"/>
                <a:ea typeface="仿宋_GB2312"/>
                <a:cs typeface="+mn-cs"/>
              </a:rPr>
              <a:t> </a:t>
            </a:r>
            <a:endParaRPr lang="zh-CN" altLang="en-US" sz="3200" dirty="0">
              <a:latin typeface="仿宋_GB2312"/>
              <a:ea typeface="仿宋_GB2312"/>
              <a:cs typeface="+mn-cs"/>
            </a:endParaRPr>
          </a:p>
          <a:p>
            <a:pPr eaLnBrk="1" hangingPunct="1">
              <a:buFontTx/>
              <a:buNone/>
            </a:pPr>
            <a:r>
              <a:rPr lang="en-US" altLang="zh-CN" sz="3200" dirty="0">
                <a:solidFill>
                  <a:srgbClr val="FF0000"/>
                </a:solidFill>
                <a:latin typeface="仿宋_GB2312"/>
                <a:ea typeface="仿宋_GB2312"/>
                <a:cs typeface="+mn-cs"/>
              </a:rPr>
              <a:t>    RIGHT [OUTER] JOIN</a:t>
            </a:r>
            <a:endParaRPr lang="zh-CN" altLang="en-US" sz="3200" dirty="0">
              <a:latin typeface="仿宋_GB2312"/>
              <a:ea typeface="仿宋_GB2312"/>
              <a:cs typeface="+mn-cs"/>
            </a:endParaRPr>
          </a:p>
        </p:txBody>
      </p:sp>
      <p:sp>
        <p:nvSpPr>
          <p:cNvPr id="9933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9933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00355" name="内容占位符 2"/>
          <p:cNvSpPr>
            <a:spLocks noGrp="1"/>
          </p:cNvSpPr>
          <p:nvPr>
            <p:ph idx="1"/>
          </p:nvPr>
        </p:nvSpPr>
        <p:spPr>
          <a:xfrm>
            <a:off x="566738" y="1412875"/>
            <a:ext cx="8001000" cy="4679950"/>
          </a:xfrm>
          <a:ln/>
        </p:spPr>
        <p:txBody>
          <a:bodyPr vert="horz" wrap="square" lIns="91440" tIns="45720" rIns="91440" bIns="45720" anchor="t"/>
          <a:p>
            <a:pPr>
              <a:lnSpc>
                <a:spcPct val="100000"/>
              </a:lnSpc>
            </a:pPr>
            <a:r>
              <a:rPr lang="zh-CN" altLang="zh-CN" sz="3200" dirty="0">
                <a:latin typeface="仿宋_GB2312"/>
                <a:ea typeface="仿宋_GB2312"/>
                <a:cs typeface="+mn-cs"/>
              </a:rPr>
              <a:t>例</a:t>
            </a:r>
            <a:r>
              <a:rPr lang="en-US" altLang="zh-CN" sz="3200" dirty="0">
                <a:latin typeface="仿宋_GB2312"/>
                <a:ea typeface="仿宋_GB2312"/>
                <a:cs typeface="+mn-cs"/>
              </a:rPr>
              <a:t>10 </a:t>
            </a:r>
            <a:r>
              <a:rPr lang="zh-CN" altLang="zh-CN" sz="3200" dirty="0">
                <a:latin typeface="仿宋_GB2312"/>
                <a:ea typeface="仿宋_GB2312"/>
                <a:cs typeface="+mn-cs"/>
              </a:rPr>
              <a:t>查询全体学生的选课情况，包括选修了课程的学生和没有选修课程的学生。</a:t>
            </a:r>
            <a:endParaRPr lang="en-US" altLang="zh-CN" sz="3200" dirty="0">
              <a:latin typeface="仿宋_GB2312"/>
              <a:ea typeface="仿宋_GB2312"/>
              <a:cs typeface="+mn-cs"/>
            </a:endParaRPr>
          </a:p>
          <a:p>
            <a:pPr>
              <a:lnSpc>
                <a:spcPct val="100000"/>
              </a:lnSpc>
              <a:buNone/>
            </a:pPr>
            <a:r>
              <a:rPr lang="en-US" altLang="zh-CN" sz="2800" dirty="0">
                <a:solidFill>
                  <a:srgbClr val="005800"/>
                </a:solidFill>
                <a:latin typeface="仿宋_GB2312"/>
                <a:ea typeface="仿宋_GB2312"/>
                <a:cs typeface="+mn-cs"/>
              </a:rPr>
              <a:t>  SELECT Student.Sno, Sname, Cno, Grade</a:t>
            </a:r>
            <a:endParaRPr lang="zh-CN" altLang="zh-CN" sz="2800" dirty="0">
              <a:solidFill>
                <a:srgbClr val="005800"/>
              </a:solidFill>
              <a:latin typeface="仿宋_GB2312"/>
              <a:ea typeface="仿宋_GB2312"/>
              <a:cs typeface="+mn-cs"/>
            </a:endParaRPr>
          </a:p>
          <a:p>
            <a:pPr>
              <a:lnSpc>
                <a:spcPct val="100000"/>
              </a:lnSpc>
              <a:buNone/>
            </a:pPr>
            <a:r>
              <a:rPr lang="en-US" altLang="zh-CN" sz="2800" dirty="0">
                <a:solidFill>
                  <a:srgbClr val="005800"/>
                </a:solidFill>
                <a:latin typeface="仿宋_GB2312"/>
                <a:ea typeface="仿宋_GB2312"/>
                <a:cs typeface="+mn-cs"/>
              </a:rPr>
              <a:t>    FROM Student </a:t>
            </a:r>
            <a:r>
              <a:rPr lang="en-US" altLang="zh-CN" sz="2800" dirty="0">
                <a:solidFill>
                  <a:srgbClr val="C00000"/>
                </a:solidFill>
                <a:latin typeface="仿宋_GB2312"/>
                <a:ea typeface="仿宋_GB2312"/>
                <a:cs typeface="+mn-cs"/>
              </a:rPr>
              <a:t>LEFT JOIN </a:t>
            </a:r>
            <a:r>
              <a:rPr lang="en-US" altLang="zh-CN" sz="2800" dirty="0">
                <a:solidFill>
                  <a:srgbClr val="005800"/>
                </a:solidFill>
                <a:latin typeface="仿宋_GB2312"/>
                <a:ea typeface="仿宋_GB2312"/>
                <a:cs typeface="+mn-cs"/>
              </a:rPr>
              <a:t>SC </a:t>
            </a:r>
            <a:endParaRPr lang="zh-CN" altLang="zh-CN" sz="2800" dirty="0">
              <a:solidFill>
                <a:srgbClr val="005800"/>
              </a:solidFill>
              <a:latin typeface="仿宋_GB2312"/>
              <a:ea typeface="仿宋_GB2312"/>
              <a:cs typeface="+mn-cs"/>
            </a:endParaRPr>
          </a:p>
          <a:p>
            <a:pPr>
              <a:lnSpc>
                <a:spcPct val="100000"/>
              </a:lnSpc>
              <a:buNone/>
            </a:pPr>
            <a:r>
              <a:rPr lang="en-US" altLang="zh-CN" sz="2800" dirty="0">
                <a:solidFill>
                  <a:srgbClr val="005800"/>
                </a:solidFill>
                <a:latin typeface="仿宋_GB2312"/>
                <a:ea typeface="仿宋_GB2312"/>
                <a:cs typeface="+mn-cs"/>
              </a:rPr>
              <a:t>    ON Student.Sno = SC.Sno</a:t>
            </a:r>
            <a:endParaRPr lang="en-US" altLang="zh-CN" sz="2800" dirty="0">
              <a:solidFill>
                <a:srgbClr val="005800"/>
              </a:solidFill>
              <a:latin typeface="仿宋_GB2312"/>
              <a:ea typeface="仿宋_GB2312"/>
              <a:cs typeface="+mn-cs"/>
            </a:endParaRPr>
          </a:p>
          <a:p>
            <a:pPr>
              <a:lnSpc>
                <a:spcPct val="100000"/>
              </a:lnSpc>
              <a:buNone/>
            </a:pPr>
            <a:r>
              <a:rPr lang="zh-CN" altLang="en-US" sz="2800" dirty="0">
                <a:solidFill>
                  <a:srgbClr val="0000FF"/>
                </a:solidFill>
                <a:latin typeface="仿宋_GB2312"/>
                <a:ea typeface="仿宋_GB2312"/>
                <a:cs typeface="+mn-cs"/>
              </a:rPr>
              <a:t>或：</a:t>
            </a:r>
            <a:endParaRPr lang="en-US" altLang="zh-CN" sz="2800" dirty="0">
              <a:solidFill>
                <a:srgbClr val="0000FF"/>
              </a:solidFill>
              <a:latin typeface="仿宋_GB2312"/>
              <a:ea typeface="仿宋_GB2312"/>
              <a:cs typeface="+mn-cs"/>
            </a:endParaRPr>
          </a:p>
          <a:p>
            <a:pPr>
              <a:lnSpc>
                <a:spcPct val="100000"/>
              </a:lnSpc>
              <a:buNone/>
            </a:pPr>
            <a:r>
              <a:rPr lang="en-US" altLang="zh-CN" sz="2800" dirty="0">
                <a:solidFill>
                  <a:srgbClr val="005800"/>
                </a:solidFill>
                <a:latin typeface="仿宋_GB2312"/>
                <a:ea typeface="仿宋_GB2312"/>
                <a:cs typeface="+mn-cs"/>
              </a:rPr>
              <a:t>  SELECT Student.Sno, Sname, Cno, Grade</a:t>
            </a:r>
            <a:endParaRPr lang="zh-CN" altLang="zh-CN" sz="2800" dirty="0">
              <a:solidFill>
                <a:srgbClr val="005800"/>
              </a:solidFill>
              <a:latin typeface="仿宋_GB2312"/>
              <a:ea typeface="仿宋_GB2312"/>
              <a:cs typeface="+mn-cs"/>
            </a:endParaRPr>
          </a:p>
          <a:p>
            <a:pPr>
              <a:lnSpc>
                <a:spcPct val="100000"/>
              </a:lnSpc>
              <a:buNone/>
            </a:pPr>
            <a:r>
              <a:rPr lang="en-US" altLang="zh-CN" sz="2800" dirty="0">
                <a:solidFill>
                  <a:srgbClr val="005800"/>
                </a:solidFill>
                <a:latin typeface="仿宋_GB2312"/>
                <a:ea typeface="仿宋_GB2312"/>
                <a:cs typeface="+mn-cs"/>
              </a:rPr>
              <a:t>    FROM SC </a:t>
            </a:r>
            <a:r>
              <a:rPr lang="en-US" altLang="zh-CN" sz="2800" dirty="0">
                <a:solidFill>
                  <a:srgbClr val="C00000"/>
                </a:solidFill>
                <a:latin typeface="仿宋_GB2312"/>
                <a:ea typeface="仿宋_GB2312"/>
                <a:cs typeface="+mn-cs"/>
              </a:rPr>
              <a:t>RIGHT JOIN </a:t>
            </a:r>
            <a:r>
              <a:rPr lang="en-US" altLang="zh-CN" sz="2800" dirty="0">
                <a:solidFill>
                  <a:srgbClr val="005800"/>
                </a:solidFill>
                <a:latin typeface="仿宋_GB2312"/>
                <a:ea typeface="仿宋_GB2312"/>
                <a:cs typeface="+mn-cs"/>
              </a:rPr>
              <a:t>Student</a:t>
            </a:r>
            <a:endParaRPr lang="zh-CN" altLang="zh-CN" sz="2800" dirty="0">
              <a:solidFill>
                <a:srgbClr val="005800"/>
              </a:solidFill>
              <a:latin typeface="仿宋_GB2312"/>
              <a:ea typeface="仿宋_GB2312"/>
              <a:cs typeface="+mn-cs"/>
            </a:endParaRPr>
          </a:p>
          <a:p>
            <a:pPr>
              <a:lnSpc>
                <a:spcPct val="100000"/>
              </a:lnSpc>
              <a:buNone/>
            </a:pPr>
            <a:r>
              <a:rPr lang="en-US" altLang="zh-CN" sz="2800" dirty="0">
                <a:solidFill>
                  <a:srgbClr val="005800"/>
                </a:solidFill>
                <a:latin typeface="仿宋_GB2312"/>
                <a:ea typeface="仿宋_GB2312"/>
                <a:cs typeface="+mn-cs"/>
              </a:rPr>
              <a:t>    ON Student.Sno = SC.Sno</a:t>
            </a:r>
            <a:endParaRPr lang="zh-CN" altLang="en-US" sz="2800" dirty="0">
              <a:solidFill>
                <a:srgbClr val="005800"/>
              </a:solidFill>
              <a:latin typeface="仿宋_GB2312"/>
              <a:ea typeface="仿宋_GB2312"/>
              <a:cs typeface="+mn-cs"/>
            </a:endParaRPr>
          </a:p>
        </p:txBody>
      </p:sp>
      <p:sp>
        <p:nvSpPr>
          <p:cNvPr id="10035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0035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例</a:t>
            </a:r>
            <a:r>
              <a:rPr lang="en-US" altLang="zh-CN" dirty="0">
                <a:solidFill>
                  <a:srgbClr val="0000FF"/>
                </a:solidFill>
                <a:latin typeface="楷体_GB2312"/>
                <a:ea typeface="楷体_GB2312"/>
                <a:cs typeface="+mj-cs"/>
              </a:rPr>
              <a:t>10</a:t>
            </a:r>
            <a:r>
              <a:rPr lang="zh-CN" altLang="en-US" dirty="0">
                <a:solidFill>
                  <a:srgbClr val="0000FF"/>
                </a:solidFill>
                <a:latin typeface="楷体_GB2312"/>
                <a:ea typeface="楷体_GB2312"/>
                <a:cs typeface="+mj-cs"/>
              </a:rPr>
              <a:t>执行部分结果示例</a:t>
            </a:r>
            <a:endParaRPr lang="zh-CN" altLang="en-US" dirty="0">
              <a:solidFill>
                <a:srgbClr val="0000FF"/>
              </a:solidFill>
              <a:latin typeface="楷体_GB2312"/>
              <a:ea typeface="楷体_GB2312"/>
              <a:cs typeface="+mj-cs"/>
            </a:endParaRPr>
          </a:p>
        </p:txBody>
      </p:sp>
      <p:sp>
        <p:nvSpPr>
          <p:cNvPr id="101379"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01380"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pic>
        <p:nvPicPr>
          <p:cNvPr id="101381" name="Picture 2"/>
          <p:cNvPicPr>
            <a:picLocks noChangeAspect="1"/>
          </p:cNvPicPr>
          <p:nvPr/>
        </p:nvPicPr>
        <p:blipFill>
          <a:blip r:embed="rId1"/>
          <a:stretch>
            <a:fillRect/>
          </a:stretch>
        </p:blipFill>
        <p:spPr>
          <a:xfrm>
            <a:off x="2339975" y="1377950"/>
            <a:ext cx="4248150" cy="4625975"/>
          </a:xfrm>
          <a:prstGeom prst="rect">
            <a:avLst/>
          </a:prstGeom>
          <a:noFill/>
          <a:ln w="9525">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02403"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11 </a:t>
            </a:r>
            <a:r>
              <a:rPr lang="zh-CN" altLang="zh-CN" dirty="0">
                <a:latin typeface="仿宋_GB2312"/>
                <a:ea typeface="仿宋_GB2312"/>
                <a:cs typeface="+mn-cs"/>
              </a:rPr>
              <a:t>查询没人选的课程的课程名。</a:t>
            </a:r>
            <a:endParaRPr lang="en-US" altLang="zh-CN" dirty="0">
              <a:latin typeface="仿宋_GB2312"/>
              <a:ea typeface="仿宋_GB2312"/>
              <a:cs typeface="+mn-cs"/>
            </a:endParaRPr>
          </a:p>
          <a:p>
            <a:pPr>
              <a:buNone/>
            </a:pPr>
            <a:r>
              <a:rPr lang="en-US" altLang="zh-CN" dirty="0">
                <a:solidFill>
                  <a:srgbClr val="005800"/>
                </a:solidFill>
                <a:latin typeface="仿宋_GB2312"/>
                <a:ea typeface="仿宋_GB2312"/>
                <a:cs typeface="+mn-cs"/>
              </a:rPr>
              <a:t> SELECT Cname </a:t>
            </a:r>
            <a:endParaRPr lang="en-US" altLang="zh-CN" dirty="0">
              <a:solidFill>
                <a:srgbClr val="005800"/>
              </a:solidFill>
              <a:latin typeface="仿宋_GB2312"/>
              <a:ea typeface="仿宋_GB2312"/>
              <a:cs typeface="+mn-cs"/>
            </a:endParaRPr>
          </a:p>
          <a:p>
            <a:pPr>
              <a:buNone/>
            </a:pPr>
            <a:r>
              <a:rPr lang="en-US" altLang="zh-CN" dirty="0">
                <a:solidFill>
                  <a:srgbClr val="005800"/>
                </a:solidFill>
                <a:latin typeface="仿宋_GB2312"/>
                <a:ea typeface="仿宋_GB2312"/>
                <a:cs typeface="+mn-cs"/>
              </a:rPr>
              <a:t>  FROM Course C </a:t>
            </a:r>
            <a:r>
              <a:rPr lang="en-US" altLang="zh-CN" dirty="0">
                <a:solidFill>
                  <a:srgbClr val="C00000"/>
                </a:solidFill>
                <a:latin typeface="仿宋_GB2312"/>
                <a:ea typeface="仿宋_GB2312"/>
                <a:cs typeface="+mn-cs"/>
              </a:rPr>
              <a:t>LEFT JOIN </a:t>
            </a:r>
            <a:r>
              <a:rPr lang="en-US" altLang="zh-CN" dirty="0">
                <a:solidFill>
                  <a:srgbClr val="005800"/>
                </a:solidFill>
                <a:latin typeface="仿宋_GB2312"/>
                <a:ea typeface="仿宋_GB2312"/>
                <a:cs typeface="+mn-cs"/>
              </a:rPr>
              <a:t>SC </a:t>
            </a:r>
            <a:endParaRPr lang="zh-CN" altLang="zh-CN" dirty="0">
              <a:solidFill>
                <a:srgbClr val="005800"/>
              </a:solidFill>
              <a:latin typeface="仿宋_GB2312"/>
              <a:ea typeface="仿宋_GB2312"/>
              <a:cs typeface="+mn-cs"/>
            </a:endParaRPr>
          </a:p>
          <a:p>
            <a:pPr>
              <a:buNone/>
            </a:pPr>
            <a:r>
              <a:rPr lang="en-US" altLang="zh-CN" dirty="0">
                <a:solidFill>
                  <a:srgbClr val="005800"/>
                </a:solidFill>
                <a:latin typeface="仿宋_GB2312"/>
                <a:ea typeface="仿宋_GB2312"/>
                <a:cs typeface="+mn-cs"/>
              </a:rPr>
              <a:t>  ON C.Cno = SC.Cno</a:t>
            </a:r>
            <a:endParaRPr lang="zh-CN" altLang="zh-CN" dirty="0">
              <a:solidFill>
                <a:srgbClr val="005800"/>
              </a:solidFill>
              <a:latin typeface="仿宋_GB2312"/>
              <a:ea typeface="仿宋_GB2312"/>
              <a:cs typeface="+mn-cs"/>
            </a:endParaRPr>
          </a:p>
          <a:p>
            <a:pPr>
              <a:buNone/>
            </a:pPr>
            <a:r>
              <a:rPr lang="en-US" altLang="zh-CN" dirty="0">
                <a:solidFill>
                  <a:srgbClr val="005800"/>
                </a:solidFill>
                <a:latin typeface="仿宋_GB2312"/>
                <a:ea typeface="仿宋_GB2312"/>
                <a:cs typeface="+mn-cs"/>
              </a:rPr>
              <a:t>  WHERE SC.Cno IS NULL</a:t>
            </a:r>
            <a:endParaRPr lang="zh-CN" altLang="en-US" dirty="0">
              <a:solidFill>
                <a:srgbClr val="005800"/>
              </a:solidFill>
              <a:latin typeface="仿宋_GB2312"/>
              <a:ea typeface="仿宋_GB2312"/>
              <a:cs typeface="+mn-cs"/>
            </a:endParaRPr>
          </a:p>
        </p:txBody>
      </p:sp>
      <p:sp>
        <p:nvSpPr>
          <p:cNvPr id="10240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0240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03427"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12 </a:t>
            </a:r>
            <a:r>
              <a:rPr lang="zh-CN" altLang="zh-CN" dirty="0">
                <a:latin typeface="仿宋_GB2312"/>
                <a:ea typeface="仿宋_GB2312"/>
                <a:cs typeface="+mn-cs"/>
              </a:rPr>
              <a:t>查询计算机系没有选课的学生，列出学生姓名和性别。</a:t>
            </a:r>
            <a:endParaRPr lang="zh-CN" altLang="zh-CN" dirty="0">
              <a:latin typeface="仿宋_GB2312"/>
              <a:ea typeface="仿宋_GB2312"/>
              <a:cs typeface="+mn-cs"/>
            </a:endParaRPr>
          </a:p>
          <a:p>
            <a:pPr>
              <a:buNone/>
            </a:pPr>
            <a:r>
              <a:rPr lang="en-US" altLang="zh-CN" sz="3200" dirty="0">
                <a:solidFill>
                  <a:srgbClr val="005800"/>
                </a:solidFill>
                <a:latin typeface="仿宋_GB2312"/>
                <a:ea typeface="仿宋_GB2312"/>
                <a:cs typeface="+mn-cs"/>
              </a:rPr>
              <a:t>SELECT Sname,Ssex</a:t>
            </a:r>
            <a:endParaRPr lang="zh-CN" altLang="zh-CN" sz="3200" dirty="0">
              <a:solidFill>
                <a:srgbClr val="005800"/>
              </a:solidFill>
              <a:latin typeface="仿宋_GB2312"/>
              <a:ea typeface="仿宋_GB2312"/>
              <a:cs typeface="+mn-cs"/>
            </a:endParaRPr>
          </a:p>
          <a:p>
            <a:pPr>
              <a:buNone/>
            </a:pPr>
            <a:r>
              <a:rPr lang="en-US" altLang="zh-CN" sz="3200" dirty="0">
                <a:solidFill>
                  <a:srgbClr val="005800"/>
                </a:solidFill>
                <a:latin typeface="仿宋_GB2312"/>
                <a:ea typeface="仿宋_GB2312"/>
                <a:cs typeface="+mn-cs"/>
              </a:rPr>
              <a:t>  FROM Student S </a:t>
            </a:r>
            <a:r>
              <a:rPr lang="en-US" altLang="zh-CN" sz="3200" dirty="0">
                <a:solidFill>
                  <a:srgbClr val="C00000"/>
                </a:solidFill>
                <a:latin typeface="仿宋_GB2312"/>
                <a:ea typeface="仿宋_GB2312"/>
                <a:cs typeface="+mn-cs"/>
              </a:rPr>
              <a:t>LEFT JOIN </a:t>
            </a:r>
            <a:r>
              <a:rPr lang="en-US" altLang="zh-CN" sz="3200" dirty="0">
                <a:solidFill>
                  <a:srgbClr val="005800"/>
                </a:solidFill>
                <a:latin typeface="仿宋_GB2312"/>
                <a:ea typeface="仿宋_GB2312"/>
                <a:cs typeface="+mn-cs"/>
              </a:rPr>
              <a:t>SC </a:t>
            </a:r>
            <a:endParaRPr lang="en-US" altLang="zh-CN" sz="3200" dirty="0">
              <a:solidFill>
                <a:srgbClr val="005800"/>
              </a:solidFill>
              <a:latin typeface="仿宋_GB2312"/>
              <a:ea typeface="仿宋_GB2312"/>
              <a:cs typeface="+mn-cs"/>
            </a:endParaRPr>
          </a:p>
          <a:p>
            <a:pPr>
              <a:buNone/>
            </a:pPr>
            <a:r>
              <a:rPr lang="en-US" altLang="zh-CN" sz="3200" dirty="0">
                <a:solidFill>
                  <a:srgbClr val="005800"/>
                </a:solidFill>
                <a:latin typeface="仿宋_GB2312"/>
                <a:ea typeface="仿宋_GB2312"/>
                <a:cs typeface="+mn-cs"/>
              </a:rPr>
              <a:t>  ON S.Sno = SC.Sno</a:t>
            </a:r>
            <a:endParaRPr lang="zh-CN" altLang="zh-CN" sz="3200" dirty="0">
              <a:solidFill>
                <a:srgbClr val="005800"/>
              </a:solidFill>
              <a:latin typeface="仿宋_GB2312"/>
              <a:ea typeface="仿宋_GB2312"/>
              <a:cs typeface="+mn-cs"/>
            </a:endParaRPr>
          </a:p>
          <a:p>
            <a:pPr>
              <a:buNone/>
            </a:pPr>
            <a:r>
              <a:rPr lang="en-US" altLang="zh-CN" sz="3200" dirty="0">
                <a:solidFill>
                  <a:srgbClr val="005800"/>
                </a:solidFill>
                <a:latin typeface="仿宋_GB2312"/>
                <a:ea typeface="仿宋_GB2312"/>
                <a:cs typeface="+mn-cs"/>
              </a:rPr>
              <a:t>  WHERE Sdept = '</a:t>
            </a:r>
            <a:r>
              <a:rPr lang="zh-CN" altLang="zh-CN" sz="3200" dirty="0">
                <a:solidFill>
                  <a:srgbClr val="005800"/>
                </a:solidFill>
                <a:latin typeface="仿宋_GB2312"/>
                <a:ea typeface="仿宋_GB2312"/>
                <a:cs typeface="+mn-cs"/>
              </a:rPr>
              <a:t>计算机系</a:t>
            </a:r>
            <a:r>
              <a:rPr lang="en-US" altLang="zh-CN" sz="3200" dirty="0">
                <a:solidFill>
                  <a:srgbClr val="005800"/>
                </a:solidFill>
                <a:latin typeface="仿宋_GB2312"/>
                <a:ea typeface="仿宋_GB2312"/>
                <a:cs typeface="+mn-cs"/>
              </a:rPr>
              <a:t>'</a:t>
            </a:r>
            <a:endParaRPr lang="zh-CN" altLang="zh-CN" sz="3200" dirty="0">
              <a:solidFill>
                <a:srgbClr val="005800"/>
              </a:solidFill>
              <a:latin typeface="仿宋_GB2312"/>
              <a:ea typeface="仿宋_GB2312"/>
              <a:cs typeface="+mn-cs"/>
            </a:endParaRPr>
          </a:p>
          <a:p>
            <a:pPr>
              <a:buNone/>
            </a:pPr>
            <a:r>
              <a:rPr lang="en-US" altLang="zh-CN" sz="3200" dirty="0">
                <a:solidFill>
                  <a:srgbClr val="005800"/>
                </a:solidFill>
                <a:latin typeface="仿宋_GB2312"/>
                <a:ea typeface="仿宋_GB2312"/>
                <a:cs typeface="+mn-cs"/>
              </a:rPr>
              <a:t>  AND SC.Sno IS NULL</a:t>
            </a:r>
            <a:endParaRPr lang="zh-CN" altLang="en-US" sz="3200" dirty="0">
              <a:solidFill>
                <a:srgbClr val="005800"/>
              </a:solidFill>
              <a:latin typeface="仿宋_GB2312"/>
              <a:ea typeface="仿宋_GB2312"/>
              <a:cs typeface="+mn-cs"/>
            </a:endParaRPr>
          </a:p>
        </p:txBody>
      </p:sp>
      <p:sp>
        <p:nvSpPr>
          <p:cNvPr id="10342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0342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21507"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3  </a:t>
            </a:r>
            <a:r>
              <a:rPr lang="zh-CN" altLang="zh-CN" dirty="0">
                <a:latin typeface="仿宋_GB2312"/>
                <a:ea typeface="仿宋_GB2312"/>
                <a:cs typeface="+mn-cs"/>
              </a:rPr>
              <a:t>查询全体学生的详细记录。</a:t>
            </a:r>
            <a:endParaRPr lang="zh-CN" altLang="zh-CN" dirty="0">
              <a:latin typeface="仿宋_GB2312"/>
              <a:ea typeface="仿宋_GB2312"/>
              <a:cs typeface="+mn-cs"/>
            </a:endParaRPr>
          </a:p>
          <a:p>
            <a:pPr>
              <a:buNone/>
            </a:pPr>
            <a:r>
              <a:rPr lang="en-US" altLang="zh-CN" sz="3200" dirty="0">
                <a:solidFill>
                  <a:srgbClr val="FF0000"/>
                </a:solidFill>
                <a:latin typeface="仿宋_GB2312"/>
                <a:ea typeface="仿宋_GB2312"/>
                <a:cs typeface="+mn-cs"/>
              </a:rPr>
              <a:t> SELECT Sno, Sname, Ssex, Sage, Sdept </a:t>
            </a:r>
            <a:endParaRPr lang="zh-CN" altLang="zh-CN" sz="3200" dirty="0">
              <a:solidFill>
                <a:srgbClr val="FF0000"/>
              </a:solidFill>
              <a:latin typeface="仿宋_GB2312"/>
              <a:ea typeface="仿宋_GB2312"/>
              <a:cs typeface="+mn-cs"/>
            </a:endParaRPr>
          </a:p>
          <a:p>
            <a:pPr>
              <a:buNone/>
            </a:pPr>
            <a:r>
              <a:rPr lang="en-US" altLang="zh-CN" sz="3200" dirty="0">
                <a:solidFill>
                  <a:srgbClr val="FF0000"/>
                </a:solidFill>
                <a:latin typeface="仿宋_GB2312"/>
                <a:ea typeface="仿宋_GB2312"/>
                <a:cs typeface="+mn-cs"/>
              </a:rPr>
              <a:t>   FROM Student</a:t>
            </a:r>
            <a:endParaRPr lang="zh-CN" altLang="zh-CN" sz="3200" dirty="0">
              <a:solidFill>
                <a:srgbClr val="FF0000"/>
              </a:solidFill>
              <a:latin typeface="仿宋_GB2312"/>
              <a:ea typeface="仿宋_GB2312"/>
              <a:cs typeface="+mn-cs"/>
            </a:endParaRPr>
          </a:p>
          <a:p>
            <a:pPr/>
            <a:r>
              <a:rPr lang="zh-CN" altLang="zh-CN" dirty="0">
                <a:latin typeface="仿宋_GB2312"/>
                <a:ea typeface="仿宋_GB2312"/>
                <a:cs typeface="+mn-cs"/>
              </a:rPr>
              <a:t>等价于：</a:t>
            </a:r>
            <a:endParaRPr lang="zh-CN" altLang="zh-CN" dirty="0">
              <a:latin typeface="仿宋_GB2312"/>
              <a:ea typeface="仿宋_GB2312"/>
              <a:cs typeface="+mn-cs"/>
            </a:endParaRPr>
          </a:p>
          <a:p>
            <a:pPr>
              <a:buNone/>
            </a:pPr>
            <a:r>
              <a:rPr lang="en-US" altLang="zh-CN" dirty="0">
                <a:latin typeface="仿宋_GB2312"/>
                <a:ea typeface="仿宋_GB2312"/>
                <a:cs typeface="+mn-cs"/>
              </a:rPr>
              <a:t>	</a:t>
            </a:r>
            <a:r>
              <a:rPr lang="en-US" altLang="zh-CN" dirty="0">
                <a:solidFill>
                  <a:srgbClr val="FF0000"/>
                </a:solidFill>
                <a:latin typeface="仿宋_GB2312"/>
                <a:ea typeface="仿宋_GB2312"/>
                <a:cs typeface="+mn-cs"/>
              </a:rPr>
              <a:t>SELECT  *  FROM Student</a:t>
            </a:r>
            <a:endParaRPr lang="zh-CN" altLang="en-US" dirty="0">
              <a:solidFill>
                <a:srgbClr val="FF0000"/>
              </a:solidFill>
              <a:latin typeface="仿宋_GB2312"/>
              <a:ea typeface="仿宋_GB2312"/>
              <a:cs typeface="+mn-cs"/>
            </a:endParaRPr>
          </a:p>
        </p:txBody>
      </p:sp>
      <p:sp>
        <p:nvSpPr>
          <p:cNvPr id="2150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150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04451" name="内容占位符 2"/>
          <p:cNvSpPr>
            <a:spLocks noGrp="1"/>
          </p:cNvSpPr>
          <p:nvPr>
            <p:ph idx="1"/>
          </p:nvPr>
        </p:nvSpPr>
        <p:spPr>
          <a:ln/>
        </p:spPr>
        <p:txBody>
          <a:bodyPr vert="horz" wrap="square" lIns="91440" tIns="45720" rIns="91440" bIns="45720" anchor="t"/>
          <a:p>
            <a:pPr/>
            <a:r>
              <a:rPr lang="zh-CN" altLang="zh-CN" sz="3200" dirty="0">
                <a:latin typeface="仿宋_GB2312"/>
                <a:ea typeface="仿宋_GB2312"/>
                <a:cs typeface="+mn-cs"/>
              </a:rPr>
              <a:t>例</a:t>
            </a:r>
            <a:r>
              <a:rPr lang="en-US" altLang="zh-CN" sz="3200" dirty="0">
                <a:latin typeface="仿宋_GB2312"/>
                <a:ea typeface="仿宋_GB2312"/>
                <a:cs typeface="+mn-cs"/>
              </a:rPr>
              <a:t>13 </a:t>
            </a:r>
            <a:r>
              <a:rPr lang="zh-CN" altLang="zh-CN" sz="3200" dirty="0">
                <a:latin typeface="仿宋_GB2312"/>
                <a:ea typeface="仿宋_GB2312"/>
                <a:cs typeface="+mn-cs"/>
              </a:rPr>
              <a:t>统计计算机系每个学生的选课门数，包括没有选课的学生。</a:t>
            </a:r>
            <a:endParaRPr lang="zh-CN" altLang="zh-CN" sz="3200" dirty="0">
              <a:latin typeface="仿宋_GB2312"/>
              <a:ea typeface="仿宋_GB2312"/>
              <a:cs typeface="+mn-cs"/>
            </a:endParaRPr>
          </a:p>
          <a:p>
            <a:pPr lvl="1">
              <a:spcBef>
                <a:spcPts val="600"/>
              </a:spcBef>
              <a:buNone/>
            </a:pPr>
            <a:r>
              <a:rPr lang="en-US" altLang="zh-CN" sz="3200" dirty="0">
                <a:solidFill>
                  <a:srgbClr val="005800"/>
                </a:solidFill>
                <a:latin typeface="仿宋_GB2312"/>
                <a:ea typeface="仿宋_GB2312"/>
              </a:rPr>
              <a:t>SELECT S.Sno AS </a:t>
            </a:r>
            <a:r>
              <a:rPr lang="zh-CN" altLang="zh-CN" sz="3200" dirty="0">
                <a:solidFill>
                  <a:srgbClr val="005800"/>
                </a:solidFill>
                <a:latin typeface="仿宋_GB2312"/>
                <a:ea typeface="仿宋_GB2312"/>
              </a:rPr>
              <a:t>学号</a:t>
            </a:r>
            <a:r>
              <a:rPr lang="en-US" altLang="zh-CN" sz="3200" dirty="0">
                <a:solidFill>
                  <a:srgbClr val="005800"/>
                </a:solidFill>
                <a:latin typeface="仿宋_GB2312"/>
                <a:ea typeface="仿宋_GB2312"/>
              </a:rPr>
              <a:t>,</a:t>
            </a:r>
            <a:endParaRPr lang="en-US" altLang="zh-CN" sz="3200" dirty="0">
              <a:solidFill>
                <a:srgbClr val="005800"/>
              </a:solidFill>
              <a:latin typeface="仿宋_GB2312"/>
              <a:ea typeface="仿宋_GB2312"/>
            </a:endParaRPr>
          </a:p>
          <a:p>
            <a:pPr lvl="1">
              <a:spcBef>
                <a:spcPct val="0"/>
              </a:spcBef>
              <a:buNone/>
            </a:pPr>
            <a:r>
              <a:rPr lang="en-US" altLang="zh-CN" sz="3200" dirty="0">
                <a:solidFill>
                  <a:srgbClr val="005800"/>
                </a:solidFill>
                <a:latin typeface="仿宋_GB2312"/>
                <a:ea typeface="仿宋_GB2312"/>
              </a:rPr>
              <a:t>       COUNT(</a:t>
            </a:r>
            <a:r>
              <a:rPr lang="en-US" altLang="zh-CN" sz="3200" dirty="0">
                <a:solidFill>
                  <a:srgbClr val="FF0000"/>
                </a:solidFill>
                <a:latin typeface="仿宋_GB2312"/>
                <a:ea typeface="仿宋_GB2312"/>
              </a:rPr>
              <a:t>SC.Cno</a:t>
            </a:r>
            <a:r>
              <a:rPr lang="en-US" altLang="zh-CN" sz="3200" dirty="0">
                <a:solidFill>
                  <a:srgbClr val="005800"/>
                </a:solidFill>
                <a:latin typeface="仿宋_GB2312"/>
                <a:ea typeface="仿宋_GB2312"/>
              </a:rPr>
              <a:t>) AS </a:t>
            </a:r>
            <a:r>
              <a:rPr lang="zh-CN" altLang="zh-CN" sz="3200" dirty="0">
                <a:solidFill>
                  <a:srgbClr val="005800"/>
                </a:solidFill>
                <a:latin typeface="仿宋_GB2312"/>
                <a:ea typeface="仿宋_GB2312"/>
              </a:rPr>
              <a:t>选课门数</a:t>
            </a:r>
            <a:endParaRPr lang="zh-CN" altLang="zh-CN" sz="3200" dirty="0">
              <a:solidFill>
                <a:srgbClr val="005800"/>
              </a:solidFill>
              <a:latin typeface="仿宋_GB2312"/>
              <a:ea typeface="仿宋_GB2312"/>
            </a:endParaRPr>
          </a:p>
          <a:p>
            <a:pPr lvl="1">
              <a:spcBef>
                <a:spcPct val="0"/>
              </a:spcBef>
              <a:buNone/>
            </a:pPr>
            <a:r>
              <a:rPr lang="en-US" altLang="zh-CN" sz="3200" dirty="0">
                <a:solidFill>
                  <a:srgbClr val="005800"/>
                </a:solidFill>
                <a:latin typeface="仿宋_GB2312"/>
                <a:ea typeface="仿宋_GB2312"/>
              </a:rPr>
              <a:t>  FROM Student S </a:t>
            </a:r>
            <a:r>
              <a:rPr lang="en-US" altLang="zh-CN" sz="3200" dirty="0">
                <a:solidFill>
                  <a:srgbClr val="C00000"/>
                </a:solidFill>
                <a:latin typeface="仿宋_GB2312"/>
                <a:ea typeface="仿宋_GB2312"/>
              </a:rPr>
              <a:t>LEFT JOIN </a:t>
            </a:r>
            <a:r>
              <a:rPr lang="en-US" altLang="zh-CN" sz="3200" dirty="0">
                <a:solidFill>
                  <a:srgbClr val="005800"/>
                </a:solidFill>
                <a:latin typeface="仿宋_GB2312"/>
                <a:ea typeface="仿宋_GB2312"/>
              </a:rPr>
              <a:t>SC </a:t>
            </a:r>
            <a:endParaRPr lang="en-US" altLang="zh-CN" sz="3200" dirty="0">
              <a:solidFill>
                <a:srgbClr val="005800"/>
              </a:solidFill>
              <a:latin typeface="仿宋_GB2312"/>
              <a:ea typeface="仿宋_GB2312"/>
            </a:endParaRPr>
          </a:p>
          <a:p>
            <a:pPr lvl="1">
              <a:spcBef>
                <a:spcPct val="0"/>
              </a:spcBef>
              <a:buNone/>
            </a:pPr>
            <a:r>
              <a:rPr lang="en-US" altLang="zh-CN" sz="3200" dirty="0">
                <a:solidFill>
                  <a:srgbClr val="005800"/>
                </a:solidFill>
                <a:latin typeface="仿宋_GB2312"/>
                <a:ea typeface="仿宋_GB2312"/>
              </a:rPr>
              <a:t>  ON S.Sno = SC.Sno</a:t>
            </a:r>
            <a:endParaRPr lang="zh-CN" altLang="zh-CN" sz="3200" dirty="0">
              <a:solidFill>
                <a:srgbClr val="005800"/>
              </a:solidFill>
              <a:latin typeface="仿宋_GB2312"/>
              <a:ea typeface="仿宋_GB2312"/>
            </a:endParaRPr>
          </a:p>
          <a:p>
            <a:pPr lvl="1">
              <a:spcBef>
                <a:spcPct val="0"/>
              </a:spcBef>
              <a:buNone/>
            </a:pPr>
            <a:r>
              <a:rPr lang="en-US" altLang="zh-CN" sz="3200" dirty="0">
                <a:solidFill>
                  <a:srgbClr val="005800"/>
                </a:solidFill>
                <a:latin typeface="仿宋_GB2312"/>
                <a:ea typeface="仿宋_GB2312"/>
              </a:rPr>
              <a:t>  WHERE Sdept = '</a:t>
            </a:r>
            <a:r>
              <a:rPr lang="zh-CN" altLang="zh-CN" sz="3200" dirty="0">
                <a:solidFill>
                  <a:srgbClr val="005800"/>
                </a:solidFill>
                <a:latin typeface="仿宋_GB2312"/>
                <a:ea typeface="仿宋_GB2312"/>
              </a:rPr>
              <a:t>计算机系</a:t>
            </a:r>
            <a:r>
              <a:rPr lang="en-US" altLang="zh-CN" sz="3200" dirty="0">
                <a:solidFill>
                  <a:srgbClr val="005800"/>
                </a:solidFill>
                <a:latin typeface="仿宋_GB2312"/>
                <a:ea typeface="仿宋_GB2312"/>
              </a:rPr>
              <a:t>'</a:t>
            </a:r>
            <a:endParaRPr lang="zh-CN" altLang="zh-CN" sz="3200" dirty="0">
              <a:solidFill>
                <a:srgbClr val="005800"/>
              </a:solidFill>
              <a:latin typeface="仿宋_GB2312"/>
              <a:ea typeface="仿宋_GB2312"/>
            </a:endParaRPr>
          </a:p>
          <a:p>
            <a:pPr lvl="1">
              <a:spcBef>
                <a:spcPct val="0"/>
              </a:spcBef>
              <a:buNone/>
            </a:pPr>
            <a:r>
              <a:rPr lang="en-US" altLang="zh-CN" sz="3200" dirty="0">
                <a:solidFill>
                  <a:srgbClr val="005800"/>
                </a:solidFill>
                <a:latin typeface="仿宋_GB2312"/>
                <a:ea typeface="仿宋_GB2312"/>
              </a:rPr>
              <a:t>  GROUP BY </a:t>
            </a:r>
            <a:r>
              <a:rPr lang="en-US" altLang="zh-CN" sz="3200" dirty="0">
                <a:solidFill>
                  <a:srgbClr val="FF0000"/>
                </a:solidFill>
                <a:latin typeface="仿宋_GB2312"/>
                <a:ea typeface="仿宋_GB2312"/>
              </a:rPr>
              <a:t>S.Sno</a:t>
            </a:r>
            <a:endParaRPr lang="zh-CN" altLang="en-US" sz="3200" dirty="0">
              <a:solidFill>
                <a:srgbClr val="FF0000"/>
              </a:solidFill>
              <a:latin typeface="仿宋_GB2312"/>
              <a:ea typeface="仿宋_GB2312"/>
            </a:endParaRPr>
          </a:p>
        </p:txBody>
      </p:sp>
      <p:sp>
        <p:nvSpPr>
          <p:cNvPr id="10445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0445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05475" name="内容占位符 2"/>
          <p:cNvSpPr>
            <a:spLocks noGrp="1"/>
          </p:cNvSpPr>
          <p:nvPr>
            <p:ph idx="1"/>
          </p:nvPr>
        </p:nvSpPr>
        <p:spPr>
          <a:xfrm>
            <a:off x="468313" y="1341438"/>
            <a:ext cx="8280400" cy="4678362"/>
          </a:xfrm>
          <a:ln/>
        </p:spPr>
        <p:txBody>
          <a:bodyPr vert="horz" wrap="square" lIns="91440" tIns="45720" rIns="91440" bIns="45720" anchor="t"/>
          <a:p>
            <a:pPr/>
            <a:r>
              <a:rPr lang="zh-CN" altLang="zh-CN" sz="2800" dirty="0">
                <a:latin typeface="仿宋_GB2312"/>
                <a:ea typeface="仿宋_GB2312"/>
                <a:cs typeface="+mn-cs"/>
              </a:rPr>
              <a:t>例</a:t>
            </a:r>
            <a:r>
              <a:rPr lang="en-US" altLang="zh-CN" sz="2800" dirty="0">
                <a:latin typeface="仿宋_GB2312"/>
                <a:ea typeface="仿宋_GB2312"/>
                <a:cs typeface="+mn-cs"/>
              </a:rPr>
              <a:t>14 </a:t>
            </a:r>
            <a:r>
              <a:rPr lang="zh-CN" altLang="zh-CN" sz="2800" dirty="0">
                <a:latin typeface="仿宋_GB2312"/>
                <a:ea typeface="仿宋_GB2312"/>
                <a:cs typeface="+mn-cs"/>
              </a:rPr>
              <a:t>查询信息管理系选课门数少于</a:t>
            </a:r>
            <a:r>
              <a:rPr lang="en-US" altLang="zh-CN" sz="2800" dirty="0">
                <a:latin typeface="仿宋_GB2312"/>
                <a:ea typeface="仿宋_GB2312"/>
                <a:cs typeface="+mn-cs"/>
              </a:rPr>
              <a:t>3</a:t>
            </a:r>
            <a:r>
              <a:rPr lang="zh-CN" altLang="zh-CN" sz="2800" dirty="0">
                <a:latin typeface="仿宋_GB2312"/>
                <a:ea typeface="仿宋_GB2312"/>
                <a:cs typeface="+mn-cs"/>
              </a:rPr>
              <a:t>门的学生的学号和选课门数，包括没有选课的学生。查询结果按选课门数递增排序。</a:t>
            </a:r>
            <a:endParaRPr lang="zh-CN" altLang="zh-CN" sz="2800" dirty="0">
              <a:latin typeface="仿宋_GB2312"/>
              <a:ea typeface="仿宋_GB2312"/>
              <a:cs typeface="+mn-cs"/>
            </a:endParaRPr>
          </a:p>
          <a:p>
            <a:pPr>
              <a:lnSpc>
                <a:spcPct val="100000"/>
              </a:lnSpc>
              <a:spcBef>
                <a:spcPts val="300"/>
              </a:spcBef>
              <a:buNone/>
            </a:pPr>
            <a:r>
              <a:rPr lang="en-US" altLang="zh-CN" sz="2800" dirty="0">
                <a:solidFill>
                  <a:srgbClr val="005800"/>
                </a:solidFill>
                <a:latin typeface="仿宋_GB2312"/>
                <a:ea typeface="仿宋_GB2312"/>
                <a:cs typeface="+mn-cs"/>
              </a:rPr>
              <a:t>SELECT S.Sno AS </a:t>
            </a:r>
            <a:r>
              <a:rPr lang="zh-CN" altLang="zh-CN" sz="2800" dirty="0">
                <a:solidFill>
                  <a:srgbClr val="005800"/>
                </a:solidFill>
                <a:latin typeface="仿宋_GB2312"/>
                <a:ea typeface="仿宋_GB2312"/>
                <a:cs typeface="+mn-cs"/>
              </a:rPr>
              <a:t>学号</a:t>
            </a:r>
            <a:r>
              <a:rPr lang="en-US" altLang="zh-CN" sz="2800" dirty="0">
                <a:solidFill>
                  <a:srgbClr val="005800"/>
                </a:solidFill>
                <a:latin typeface="仿宋_GB2312"/>
                <a:ea typeface="仿宋_GB2312"/>
                <a:cs typeface="+mn-cs"/>
              </a:rPr>
              <a:t>,COUNT(</a:t>
            </a:r>
            <a:r>
              <a:rPr lang="en-US" altLang="zh-CN" sz="2800" dirty="0">
                <a:solidFill>
                  <a:srgbClr val="FF0000"/>
                </a:solidFill>
                <a:latin typeface="仿宋_GB2312"/>
                <a:ea typeface="仿宋_GB2312"/>
                <a:cs typeface="+mn-cs"/>
              </a:rPr>
              <a:t>SC.Cno</a:t>
            </a:r>
            <a:r>
              <a:rPr lang="en-US" altLang="zh-CN" sz="2800" dirty="0">
                <a:solidFill>
                  <a:srgbClr val="005800"/>
                </a:solidFill>
                <a:latin typeface="仿宋_GB2312"/>
                <a:ea typeface="仿宋_GB2312"/>
                <a:cs typeface="+mn-cs"/>
              </a:rPr>
              <a:t>) AS </a:t>
            </a:r>
            <a:r>
              <a:rPr lang="zh-CN" altLang="zh-CN" sz="2800" dirty="0">
                <a:solidFill>
                  <a:srgbClr val="005800"/>
                </a:solidFill>
                <a:latin typeface="仿宋_GB2312"/>
                <a:ea typeface="仿宋_GB2312"/>
                <a:cs typeface="+mn-cs"/>
              </a:rPr>
              <a:t>门数</a:t>
            </a:r>
            <a:endParaRPr lang="zh-CN" altLang="zh-CN" sz="2800" dirty="0">
              <a:solidFill>
                <a:srgbClr val="005800"/>
              </a:solidFill>
              <a:latin typeface="仿宋_GB2312"/>
              <a:ea typeface="仿宋_GB2312"/>
              <a:cs typeface="+mn-cs"/>
            </a:endParaRPr>
          </a:p>
          <a:p>
            <a:pPr>
              <a:lnSpc>
                <a:spcPct val="100000"/>
              </a:lnSpc>
              <a:spcBef>
                <a:spcPts val="300"/>
              </a:spcBef>
              <a:buNone/>
            </a:pPr>
            <a:r>
              <a:rPr lang="en-US" altLang="zh-CN" sz="2800" dirty="0">
                <a:solidFill>
                  <a:srgbClr val="005800"/>
                </a:solidFill>
                <a:latin typeface="仿宋_GB2312"/>
                <a:ea typeface="仿宋_GB2312"/>
                <a:cs typeface="+mn-cs"/>
              </a:rPr>
              <a:t>  FROM Student S </a:t>
            </a:r>
            <a:r>
              <a:rPr lang="en-US" altLang="zh-CN" sz="2800" dirty="0">
                <a:solidFill>
                  <a:srgbClr val="C00000"/>
                </a:solidFill>
                <a:latin typeface="仿宋_GB2312"/>
                <a:ea typeface="仿宋_GB2312"/>
                <a:cs typeface="+mn-cs"/>
              </a:rPr>
              <a:t>LEFT JOIN </a:t>
            </a:r>
            <a:r>
              <a:rPr lang="en-US" altLang="zh-CN" sz="2800" dirty="0">
                <a:solidFill>
                  <a:srgbClr val="005800"/>
                </a:solidFill>
                <a:latin typeface="仿宋_GB2312"/>
                <a:ea typeface="仿宋_GB2312"/>
                <a:cs typeface="+mn-cs"/>
              </a:rPr>
              <a:t>SC </a:t>
            </a:r>
            <a:endParaRPr lang="en-US" altLang="zh-CN" sz="2800" dirty="0">
              <a:solidFill>
                <a:srgbClr val="005800"/>
              </a:solidFill>
              <a:latin typeface="仿宋_GB2312"/>
              <a:ea typeface="仿宋_GB2312"/>
              <a:cs typeface="+mn-cs"/>
            </a:endParaRPr>
          </a:p>
          <a:p>
            <a:pPr>
              <a:lnSpc>
                <a:spcPct val="100000"/>
              </a:lnSpc>
              <a:spcBef>
                <a:spcPts val="300"/>
              </a:spcBef>
              <a:buNone/>
            </a:pPr>
            <a:r>
              <a:rPr lang="en-US" altLang="zh-CN" sz="2800" dirty="0">
                <a:solidFill>
                  <a:srgbClr val="005800"/>
                </a:solidFill>
                <a:latin typeface="仿宋_GB2312"/>
                <a:ea typeface="仿宋_GB2312"/>
                <a:cs typeface="+mn-cs"/>
              </a:rPr>
              <a:t>  ON S.Sno = SC.Sno</a:t>
            </a:r>
            <a:endParaRPr lang="zh-CN" altLang="zh-CN" sz="2800" dirty="0">
              <a:solidFill>
                <a:srgbClr val="005800"/>
              </a:solidFill>
              <a:latin typeface="仿宋_GB2312"/>
              <a:ea typeface="仿宋_GB2312"/>
              <a:cs typeface="+mn-cs"/>
            </a:endParaRPr>
          </a:p>
          <a:p>
            <a:pPr>
              <a:lnSpc>
                <a:spcPct val="100000"/>
              </a:lnSpc>
              <a:spcBef>
                <a:spcPts val="300"/>
              </a:spcBef>
              <a:buNone/>
            </a:pPr>
            <a:r>
              <a:rPr lang="en-US" altLang="zh-CN" sz="2800" dirty="0">
                <a:solidFill>
                  <a:srgbClr val="005800"/>
                </a:solidFill>
                <a:latin typeface="仿宋_GB2312"/>
                <a:ea typeface="仿宋_GB2312"/>
                <a:cs typeface="+mn-cs"/>
              </a:rPr>
              <a:t>  WHERE Sdept = '</a:t>
            </a:r>
            <a:r>
              <a:rPr lang="zh-CN" altLang="zh-CN" sz="2800" dirty="0">
                <a:solidFill>
                  <a:srgbClr val="005800"/>
                </a:solidFill>
                <a:latin typeface="仿宋_GB2312"/>
                <a:ea typeface="仿宋_GB2312"/>
                <a:cs typeface="+mn-cs"/>
              </a:rPr>
              <a:t>信息管理系</a:t>
            </a:r>
            <a:r>
              <a:rPr lang="en-US" altLang="zh-CN" sz="2800" dirty="0">
                <a:solidFill>
                  <a:srgbClr val="005800"/>
                </a:solidFill>
                <a:latin typeface="仿宋_GB2312"/>
                <a:ea typeface="仿宋_GB2312"/>
                <a:cs typeface="+mn-cs"/>
              </a:rPr>
              <a:t>'</a:t>
            </a:r>
            <a:endParaRPr lang="zh-CN" altLang="zh-CN" sz="2800" dirty="0">
              <a:solidFill>
                <a:srgbClr val="005800"/>
              </a:solidFill>
              <a:latin typeface="仿宋_GB2312"/>
              <a:ea typeface="仿宋_GB2312"/>
              <a:cs typeface="+mn-cs"/>
            </a:endParaRPr>
          </a:p>
          <a:p>
            <a:pPr>
              <a:lnSpc>
                <a:spcPct val="100000"/>
              </a:lnSpc>
              <a:spcBef>
                <a:spcPts val="300"/>
              </a:spcBef>
              <a:buNone/>
            </a:pPr>
            <a:r>
              <a:rPr lang="en-US" altLang="zh-CN" sz="2800" dirty="0">
                <a:solidFill>
                  <a:srgbClr val="005800"/>
                </a:solidFill>
                <a:latin typeface="仿宋_GB2312"/>
                <a:ea typeface="仿宋_GB2312"/>
                <a:cs typeface="+mn-cs"/>
              </a:rPr>
              <a:t>  GROUP BY </a:t>
            </a:r>
            <a:r>
              <a:rPr lang="en-US" altLang="zh-CN" sz="2800" dirty="0">
                <a:solidFill>
                  <a:srgbClr val="FF0000"/>
                </a:solidFill>
                <a:latin typeface="仿宋_GB2312"/>
                <a:ea typeface="仿宋_GB2312"/>
                <a:cs typeface="+mn-cs"/>
              </a:rPr>
              <a:t>S.Sno</a:t>
            </a:r>
            <a:endParaRPr lang="zh-CN" altLang="zh-CN" sz="2800" dirty="0">
              <a:solidFill>
                <a:srgbClr val="FF0000"/>
              </a:solidFill>
              <a:latin typeface="仿宋_GB2312"/>
              <a:ea typeface="仿宋_GB2312"/>
              <a:cs typeface="+mn-cs"/>
            </a:endParaRPr>
          </a:p>
          <a:p>
            <a:pPr>
              <a:lnSpc>
                <a:spcPct val="100000"/>
              </a:lnSpc>
              <a:spcBef>
                <a:spcPts val="300"/>
              </a:spcBef>
              <a:buNone/>
            </a:pPr>
            <a:r>
              <a:rPr lang="en-US" altLang="zh-CN" sz="2800" dirty="0">
                <a:solidFill>
                  <a:srgbClr val="005800"/>
                </a:solidFill>
                <a:latin typeface="仿宋_GB2312"/>
                <a:ea typeface="仿宋_GB2312"/>
                <a:cs typeface="+mn-cs"/>
              </a:rPr>
              <a:t>  HAVING COUNT(SC.Cno) &lt; 3</a:t>
            </a:r>
            <a:endParaRPr lang="zh-CN" altLang="zh-CN" sz="2800" dirty="0">
              <a:solidFill>
                <a:srgbClr val="005800"/>
              </a:solidFill>
              <a:latin typeface="仿宋_GB2312"/>
              <a:ea typeface="仿宋_GB2312"/>
              <a:cs typeface="+mn-cs"/>
            </a:endParaRPr>
          </a:p>
          <a:p>
            <a:pPr>
              <a:lnSpc>
                <a:spcPct val="100000"/>
              </a:lnSpc>
              <a:spcBef>
                <a:spcPts val="300"/>
              </a:spcBef>
              <a:buNone/>
            </a:pPr>
            <a:r>
              <a:rPr lang="en-US" altLang="zh-CN" sz="2800" dirty="0">
                <a:solidFill>
                  <a:srgbClr val="005800"/>
                </a:solidFill>
                <a:latin typeface="仿宋_GB2312"/>
                <a:ea typeface="仿宋_GB2312"/>
                <a:cs typeface="+mn-cs"/>
              </a:rPr>
              <a:t>  ORDER BY COUNT(SC.Cno) ASC</a:t>
            </a:r>
            <a:endParaRPr lang="zh-CN" altLang="en-US" sz="2800" dirty="0">
              <a:solidFill>
                <a:srgbClr val="005800"/>
              </a:solidFill>
              <a:latin typeface="仿宋_GB2312"/>
              <a:ea typeface="仿宋_GB2312"/>
              <a:cs typeface="+mn-cs"/>
            </a:endParaRPr>
          </a:p>
        </p:txBody>
      </p:sp>
      <p:sp>
        <p:nvSpPr>
          <p:cNvPr id="10547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0547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标题 1"/>
          <p:cNvSpPr>
            <a:spLocks noGrp="1"/>
          </p:cNvSpPr>
          <p:nvPr>
            <p:ph type="title"/>
          </p:nvPr>
        </p:nvSpPr>
        <p:spPr>
          <a:ln/>
        </p:spPr>
        <p:txBody>
          <a:bodyPr vert="horz" wrap="square" lIns="91440" tIns="45720" rIns="91440" bIns="45720" anchor="b"/>
          <a:p>
            <a:pPr>
              <a:buNone/>
            </a:pPr>
            <a:r>
              <a:rPr lang="en-US" altLang="zh-CN" dirty="0">
                <a:solidFill>
                  <a:srgbClr val="0000FF"/>
                </a:solidFill>
                <a:latin typeface="楷体_GB2312"/>
                <a:ea typeface="楷体_GB2312"/>
                <a:cs typeface="+mj-cs"/>
              </a:rPr>
              <a:t>5.1.4 </a:t>
            </a:r>
            <a:r>
              <a:rPr lang="zh-CN" altLang="zh-CN" dirty="0">
                <a:solidFill>
                  <a:srgbClr val="0000FF"/>
                </a:solidFill>
                <a:latin typeface="楷体_GB2312"/>
                <a:ea typeface="楷体_GB2312"/>
                <a:cs typeface="+mj-cs"/>
              </a:rPr>
              <a:t>使用</a:t>
            </a:r>
            <a:r>
              <a:rPr lang="en-US" altLang="zh-CN" dirty="0">
                <a:solidFill>
                  <a:srgbClr val="0000FF"/>
                </a:solidFill>
                <a:latin typeface="楷体_GB2312"/>
                <a:ea typeface="楷体_GB2312"/>
                <a:cs typeface="+mj-cs"/>
              </a:rPr>
              <a:t>TOP</a:t>
            </a:r>
            <a:r>
              <a:rPr lang="zh-CN" altLang="zh-CN" dirty="0">
                <a:solidFill>
                  <a:srgbClr val="0000FF"/>
                </a:solidFill>
                <a:latin typeface="楷体_GB2312"/>
                <a:ea typeface="楷体_GB2312"/>
                <a:cs typeface="+mj-cs"/>
              </a:rPr>
              <a:t>限制结果集行数</a:t>
            </a:r>
            <a:endParaRPr lang="zh-CN" altLang="en-US" dirty="0">
              <a:solidFill>
                <a:srgbClr val="0000FF"/>
              </a:solidFill>
              <a:latin typeface="楷体_GB2312"/>
              <a:ea typeface="楷体_GB2312"/>
              <a:cs typeface="+mj-cs"/>
            </a:endParaRPr>
          </a:p>
        </p:txBody>
      </p:sp>
      <p:sp>
        <p:nvSpPr>
          <p:cNvPr id="106499" name="内容占位符 2"/>
          <p:cNvSpPr>
            <a:spLocks noGrp="1"/>
          </p:cNvSpPr>
          <p:nvPr>
            <p:ph idx="1"/>
          </p:nvPr>
        </p:nvSpPr>
        <p:spPr>
          <a:ln/>
        </p:spPr>
        <p:txBody>
          <a:bodyPr vert="horz" wrap="square" lIns="91440" tIns="45720" rIns="91440" bIns="45720" anchor="t"/>
          <a:p>
            <a:pPr>
              <a:buNone/>
            </a:pPr>
            <a:r>
              <a:rPr lang="en-US" altLang="zh-CN" sz="3200" dirty="0">
                <a:solidFill>
                  <a:srgbClr val="FF0000"/>
                </a:solidFill>
                <a:latin typeface="仿宋_GB2312"/>
                <a:ea typeface="仿宋_GB2312"/>
                <a:cs typeface="+mn-cs"/>
              </a:rPr>
              <a:t>	TOP n [ percent ] [WITH TIES ] </a:t>
            </a:r>
            <a:endParaRPr lang="zh-CN" altLang="zh-CN" sz="3200" dirty="0">
              <a:solidFill>
                <a:srgbClr val="FF0000"/>
              </a:solidFill>
              <a:latin typeface="仿宋_GB2312"/>
              <a:ea typeface="仿宋_GB2312"/>
              <a:cs typeface="+mn-cs"/>
            </a:endParaRPr>
          </a:p>
          <a:p>
            <a:pPr>
              <a:spcBef>
                <a:spcPts val="1200"/>
              </a:spcBef>
            </a:pPr>
            <a:r>
              <a:rPr lang="en-US" altLang="zh-CN" sz="3200" dirty="0">
                <a:solidFill>
                  <a:srgbClr val="0000FF"/>
                </a:solidFill>
                <a:latin typeface="仿宋_GB2312"/>
                <a:ea typeface="仿宋_GB2312"/>
                <a:cs typeface="+mn-cs"/>
              </a:rPr>
              <a:t>TOP n</a:t>
            </a:r>
            <a:r>
              <a:rPr lang="zh-CN" altLang="zh-CN" sz="3200" dirty="0">
                <a:latin typeface="仿宋_GB2312"/>
                <a:ea typeface="仿宋_GB2312"/>
                <a:cs typeface="+mn-cs"/>
              </a:rPr>
              <a:t>：取查询结果的前</a:t>
            </a:r>
            <a:r>
              <a:rPr lang="en-US" altLang="zh-CN" sz="3200" dirty="0">
                <a:latin typeface="仿宋_GB2312"/>
                <a:ea typeface="仿宋_GB2312"/>
                <a:cs typeface="+mn-cs"/>
              </a:rPr>
              <a:t>n</a:t>
            </a:r>
            <a:r>
              <a:rPr lang="zh-CN" altLang="zh-CN" sz="3200" dirty="0">
                <a:latin typeface="仿宋_GB2312"/>
                <a:ea typeface="仿宋_GB2312"/>
                <a:cs typeface="+mn-cs"/>
              </a:rPr>
              <a:t>行数据。</a:t>
            </a:r>
            <a:endParaRPr lang="zh-CN" altLang="zh-CN" sz="3200" dirty="0">
              <a:latin typeface="仿宋_GB2312"/>
              <a:ea typeface="仿宋_GB2312"/>
              <a:cs typeface="+mn-cs"/>
            </a:endParaRPr>
          </a:p>
          <a:p>
            <a:pPr/>
            <a:r>
              <a:rPr lang="en-US" altLang="zh-CN" sz="3200" dirty="0">
                <a:solidFill>
                  <a:srgbClr val="0000FF"/>
                </a:solidFill>
                <a:latin typeface="仿宋_GB2312"/>
                <a:ea typeface="仿宋_GB2312"/>
                <a:cs typeface="+mn-cs"/>
              </a:rPr>
              <a:t>TOP n percnet</a:t>
            </a:r>
            <a:r>
              <a:rPr lang="zh-CN" altLang="zh-CN" sz="3200" dirty="0">
                <a:latin typeface="仿宋_GB2312"/>
                <a:ea typeface="仿宋_GB2312"/>
                <a:cs typeface="+mn-cs"/>
              </a:rPr>
              <a:t>：取查询结果的前</a:t>
            </a:r>
            <a:r>
              <a:rPr lang="en-US" altLang="zh-CN" sz="3200" dirty="0">
                <a:latin typeface="仿宋_GB2312"/>
                <a:ea typeface="仿宋_GB2312"/>
                <a:cs typeface="+mn-cs"/>
              </a:rPr>
              <a:t>n%</a:t>
            </a:r>
            <a:r>
              <a:rPr lang="zh-CN" altLang="zh-CN" sz="3200" dirty="0">
                <a:latin typeface="仿宋_GB2312"/>
                <a:ea typeface="仿宋_GB2312"/>
                <a:cs typeface="+mn-cs"/>
              </a:rPr>
              <a:t>行。</a:t>
            </a:r>
            <a:endParaRPr lang="zh-CN" altLang="zh-CN" sz="3200" dirty="0">
              <a:latin typeface="仿宋_GB2312"/>
              <a:ea typeface="仿宋_GB2312"/>
              <a:cs typeface="+mn-cs"/>
            </a:endParaRPr>
          </a:p>
          <a:p>
            <a:pPr/>
            <a:r>
              <a:rPr lang="en-US" altLang="zh-CN" sz="3200" dirty="0">
                <a:solidFill>
                  <a:srgbClr val="0000FF"/>
                </a:solidFill>
                <a:latin typeface="仿宋_GB2312"/>
                <a:ea typeface="仿宋_GB2312"/>
                <a:cs typeface="+mn-cs"/>
              </a:rPr>
              <a:t>WITH TIES</a:t>
            </a:r>
            <a:r>
              <a:rPr lang="zh-CN" altLang="zh-CN" sz="3200" dirty="0">
                <a:latin typeface="仿宋_GB2312"/>
                <a:ea typeface="仿宋_GB2312"/>
                <a:cs typeface="+mn-cs"/>
              </a:rPr>
              <a:t>：包括并列的结果。</a:t>
            </a:r>
            <a:endParaRPr lang="zh-CN" altLang="zh-CN" sz="3200" dirty="0">
              <a:latin typeface="仿宋_GB2312"/>
              <a:ea typeface="仿宋_GB2312"/>
              <a:cs typeface="+mn-cs"/>
            </a:endParaRPr>
          </a:p>
          <a:p>
            <a:pPr/>
            <a:r>
              <a:rPr lang="en-US" altLang="zh-CN" sz="3200" dirty="0">
                <a:latin typeface="仿宋_GB2312"/>
                <a:ea typeface="仿宋_GB2312"/>
                <a:cs typeface="+mn-cs"/>
              </a:rPr>
              <a:t>TOP</a:t>
            </a:r>
            <a:r>
              <a:rPr lang="zh-CN" altLang="zh-CN" sz="3200" dirty="0">
                <a:latin typeface="仿宋_GB2312"/>
                <a:ea typeface="仿宋_GB2312"/>
                <a:cs typeface="+mn-cs"/>
              </a:rPr>
              <a:t>谓词写在</a:t>
            </a:r>
            <a:r>
              <a:rPr lang="en-US" altLang="zh-CN" sz="3200" dirty="0">
                <a:latin typeface="仿宋_GB2312"/>
                <a:ea typeface="仿宋_GB2312"/>
                <a:cs typeface="+mn-cs"/>
              </a:rPr>
              <a:t>SELECT</a:t>
            </a:r>
            <a:r>
              <a:rPr lang="zh-CN" altLang="zh-CN" sz="3200" dirty="0">
                <a:latin typeface="仿宋_GB2312"/>
                <a:ea typeface="仿宋_GB2312"/>
                <a:cs typeface="+mn-cs"/>
              </a:rPr>
              <a:t>单词的后边</a:t>
            </a:r>
            <a:endParaRPr lang="zh-CN" altLang="en-US" sz="3200" dirty="0">
              <a:latin typeface="仿宋_GB2312"/>
              <a:ea typeface="仿宋_GB2312"/>
              <a:cs typeface="+mn-cs"/>
            </a:endParaRPr>
          </a:p>
        </p:txBody>
      </p:sp>
      <p:sp>
        <p:nvSpPr>
          <p:cNvPr id="10650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0650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07523"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例</a:t>
            </a:r>
            <a:r>
              <a:rPr lang="en-US" altLang="zh-CN" dirty="0">
                <a:latin typeface="仿宋_GB2312"/>
                <a:ea typeface="仿宋_GB2312"/>
                <a:cs typeface="+mn-cs"/>
              </a:rPr>
              <a:t>1 </a:t>
            </a:r>
            <a:r>
              <a:rPr lang="zh-CN" altLang="zh-CN" dirty="0">
                <a:latin typeface="仿宋_GB2312"/>
                <a:ea typeface="仿宋_GB2312"/>
                <a:cs typeface="+mn-cs"/>
              </a:rPr>
              <a:t>查询年龄最大的三个学生的姓名、年龄及所在的系。</a:t>
            </a:r>
            <a:endParaRPr lang="zh-CN" altLang="zh-CN" dirty="0">
              <a:latin typeface="仿宋_GB2312"/>
              <a:ea typeface="仿宋_GB2312"/>
              <a:cs typeface="+mn-cs"/>
            </a:endParaRPr>
          </a:p>
          <a:p>
            <a:pPr lvl="1">
              <a:buNone/>
            </a:pPr>
            <a:r>
              <a:rPr lang="en-US" altLang="zh-CN" dirty="0">
                <a:solidFill>
                  <a:srgbClr val="005800"/>
                </a:solidFill>
                <a:latin typeface="仿宋_GB2312"/>
                <a:ea typeface="仿宋_GB2312"/>
              </a:rPr>
              <a:t>SELECT </a:t>
            </a:r>
            <a:r>
              <a:rPr lang="en-US" altLang="zh-CN" dirty="0">
                <a:solidFill>
                  <a:srgbClr val="C00000"/>
                </a:solidFill>
                <a:latin typeface="仿宋_GB2312"/>
                <a:ea typeface="仿宋_GB2312"/>
              </a:rPr>
              <a:t>TOP 3</a:t>
            </a:r>
            <a:r>
              <a:rPr lang="en-US" altLang="zh-CN" dirty="0">
                <a:solidFill>
                  <a:srgbClr val="005800"/>
                </a:solidFill>
                <a:latin typeface="仿宋_GB2312"/>
                <a:ea typeface="仿宋_GB2312"/>
              </a:rPr>
              <a:t> Sname, Sage, Sdept </a:t>
            </a:r>
            <a:endParaRPr lang="zh-CN" altLang="zh-CN" dirty="0">
              <a:solidFill>
                <a:srgbClr val="005800"/>
              </a:solidFill>
              <a:latin typeface="仿宋_GB2312"/>
              <a:ea typeface="仿宋_GB2312"/>
            </a:endParaRPr>
          </a:p>
          <a:p>
            <a:pPr lvl="1">
              <a:buNone/>
            </a:pPr>
            <a:r>
              <a:rPr lang="en-US" altLang="zh-CN" dirty="0">
                <a:solidFill>
                  <a:srgbClr val="005800"/>
                </a:solidFill>
                <a:latin typeface="仿宋_GB2312"/>
                <a:ea typeface="仿宋_GB2312"/>
              </a:rPr>
              <a:t>  FROM Student </a:t>
            </a:r>
            <a:endParaRPr lang="zh-CN" altLang="zh-CN" dirty="0">
              <a:solidFill>
                <a:srgbClr val="005800"/>
              </a:solidFill>
              <a:latin typeface="仿宋_GB2312"/>
              <a:ea typeface="仿宋_GB2312"/>
            </a:endParaRPr>
          </a:p>
          <a:p>
            <a:pPr lvl="1">
              <a:buNone/>
            </a:pPr>
            <a:r>
              <a:rPr lang="en-US" altLang="zh-CN" dirty="0">
                <a:solidFill>
                  <a:srgbClr val="005800"/>
                </a:solidFill>
                <a:latin typeface="仿宋_GB2312"/>
                <a:ea typeface="仿宋_GB2312"/>
              </a:rPr>
              <a:t>  ORDER BY Sage DESC</a:t>
            </a:r>
            <a:endParaRPr lang="zh-CN" altLang="zh-CN" dirty="0">
              <a:solidFill>
                <a:srgbClr val="005800"/>
              </a:solidFill>
              <a:latin typeface="仿宋_GB2312"/>
              <a:ea typeface="仿宋_GB2312"/>
            </a:endParaRPr>
          </a:p>
          <a:p>
            <a:pPr/>
            <a:endParaRPr lang="zh-CN" altLang="en-US" dirty="0">
              <a:latin typeface="仿宋_GB2312"/>
              <a:ea typeface="仿宋_GB2312"/>
              <a:cs typeface="+mn-cs"/>
            </a:endParaRPr>
          </a:p>
        </p:txBody>
      </p:sp>
      <p:sp>
        <p:nvSpPr>
          <p:cNvPr id="10752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0752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08547" name="内容占位符 2"/>
          <p:cNvSpPr>
            <a:spLocks noGrp="1"/>
          </p:cNvSpPr>
          <p:nvPr>
            <p:ph idx="1"/>
          </p:nvPr>
        </p:nvSpPr>
        <p:spPr>
          <a:ln/>
        </p:spPr>
        <p:txBody>
          <a:bodyPr vert="horz" wrap="square" lIns="91440" tIns="45720" rIns="91440" bIns="45720" anchor="t"/>
          <a:p>
            <a:pPr>
              <a:spcBef>
                <a:spcPct val="0"/>
              </a:spcBef>
            </a:pPr>
            <a:r>
              <a:rPr lang="zh-CN" altLang="zh-CN" sz="3200" dirty="0">
                <a:latin typeface="仿宋_GB2312"/>
                <a:ea typeface="仿宋_GB2312"/>
                <a:cs typeface="+mn-cs"/>
              </a:rPr>
              <a:t>查询年龄最大的三个学生的姓名、年龄及所在的系。</a:t>
            </a:r>
            <a:r>
              <a:rPr lang="zh-CN" altLang="en-US" sz="3200" dirty="0">
                <a:latin typeface="仿宋_GB2312"/>
                <a:ea typeface="仿宋_GB2312"/>
                <a:cs typeface="+mn-cs"/>
              </a:rPr>
              <a:t>包括并列的情况。</a:t>
            </a:r>
            <a:endParaRPr lang="en-US" altLang="zh-CN" sz="3200" dirty="0">
              <a:latin typeface="仿宋_GB2312"/>
              <a:ea typeface="仿宋_GB2312"/>
              <a:cs typeface="+mn-cs"/>
            </a:endParaRPr>
          </a:p>
          <a:p>
            <a:pPr lvl="1">
              <a:spcBef>
                <a:spcPct val="0"/>
              </a:spcBef>
              <a:buNone/>
            </a:pPr>
            <a:r>
              <a:rPr lang="en-US" altLang="zh-CN" sz="3200" dirty="0">
                <a:solidFill>
                  <a:srgbClr val="005800"/>
                </a:solidFill>
                <a:latin typeface="仿宋_GB2312"/>
                <a:ea typeface="仿宋_GB2312"/>
              </a:rPr>
              <a:t>SELECT TOP 3 WITH TIES Sname, Sage, Sdept </a:t>
            </a:r>
            <a:endParaRPr lang="zh-CN" altLang="zh-CN" sz="3200" dirty="0">
              <a:solidFill>
                <a:srgbClr val="005800"/>
              </a:solidFill>
              <a:latin typeface="仿宋_GB2312"/>
              <a:ea typeface="仿宋_GB2312"/>
            </a:endParaRPr>
          </a:p>
          <a:p>
            <a:pPr lvl="1">
              <a:spcBef>
                <a:spcPct val="0"/>
              </a:spcBef>
              <a:buNone/>
            </a:pPr>
            <a:r>
              <a:rPr lang="en-US" altLang="zh-CN" sz="3200" dirty="0">
                <a:solidFill>
                  <a:srgbClr val="005800"/>
                </a:solidFill>
                <a:latin typeface="仿宋_GB2312"/>
                <a:ea typeface="仿宋_GB2312"/>
              </a:rPr>
              <a:t>  FROM Student </a:t>
            </a:r>
            <a:endParaRPr lang="zh-CN" altLang="zh-CN" sz="3200" dirty="0">
              <a:solidFill>
                <a:srgbClr val="005800"/>
              </a:solidFill>
              <a:latin typeface="仿宋_GB2312"/>
              <a:ea typeface="仿宋_GB2312"/>
            </a:endParaRPr>
          </a:p>
          <a:p>
            <a:pPr lvl="1">
              <a:spcBef>
                <a:spcPct val="0"/>
              </a:spcBef>
              <a:buNone/>
            </a:pPr>
            <a:r>
              <a:rPr lang="en-US" altLang="zh-CN" sz="3200" dirty="0">
                <a:solidFill>
                  <a:srgbClr val="005800"/>
                </a:solidFill>
                <a:latin typeface="仿宋_GB2312"/>
                <a:ea typeface="仿宋_GB2312"/>
              </a:rPr>
              <a:t>  ORDER BY Sage DESC</a:t>
            </a:r>
            <a:endParaRPr lang="en-US" altLang="zh-CN" sz="3200" dirty="0">
              <a:solidFill>
                <a:srgbClr val="005800"/>
              </a:solidFill>
              <a:latin typeface="仿宋_GB2312"/>
              <a:ea typeface="仿宋_GB2312"/>
            </a:endParaRPr>
          </a:p>
          <a:p>
            <a:pPr>
              <a:spcBef>
                <a:spcPts val="1200"/>
              </a:spcBef>
            </a:pPr>
            <a:r>
              <a:rPr lang="zh-CN" altLang="zh-CN" sz="3200" dirty="0">
                <a:solidFill>
                  <a:srgbClr val="FF0000"/>
                </a:solidFill>
                <a:latin typeface="仿宋_GB2312"/>
                <a:ea typeface="仿宋_GB2312"/>
                <a:cs typeface="+mn-cs"/>
              </a:rPr>
              <a:t>注：如果使用</a:t>
            </a:r>
            <a:r>
              <a:rPr lang="en-US" altLang="zh-CN" sz="3200" dirty="0">
                <a:solidFill>
                  <a:srgbClr val="FF0000"/>
                </a:solidFill>
                <a:latin typeface="仿宋_GB2312"/>
                <a:ea typeface="仿宋_GB2312"/>
                <a:cs typeface="+mn-cs"/>
              </a:rPr>
              <a:t>WITH TIES</a:t>
            </a:r>
            <a:r>
              <a:rPr lang="zh-CN" altLang="en-US" sz="3200" dirty="0">
                <a:solidFill>
                  <a:srgbClr val="FF0000"/>
                </a:solidFill>
                <a:latin typeface="仿宋_GB2312"/>
                <a:ea typeface="仿宋_GB2312"/>
                <a:cs typeface="+mn-cs"/>
              </a:rPr>
              <a:t>选项</a:t>
            </a:r>
            <a:r>
              <a:rPr lang="zh-CN" altLang="zh-CN" sz="3200" dirty="0">
                <a:solidFill>
                  <a:srgbClr val="FF0000"/>
                </a:solidFill>
                <a:latin typeface="仿宋_GB2312"/>
                <a:ea typeface="仿宋_GB2312"/>
                <a:cs typeface="+mn-cs"/>
              </a:rPr>
              <a:t>，则必须使用</a:t>
            </a:r>
            <a:r>
              <a:rPr lang="en-US" altLang="zh-CN" sz="3200" dirty="0">
                <a:solidFill>
                  <a:srgbClr val="FF0000"/>
                </a:solidFill>
                <a:latin typeface="仿宋_GB2312"/>
                <a:ea typeface="仿宋_GB2312"/>
                <a:cs typeface="+mn-cs"/>
              </a:rPr>
              <a:t>ORDER BY</a:t>
            </a:r>
            <a:r>
              <a:rPr lang="zh-CN" altLang="zh-CN" sz="3200" dirty="0">
                <a:solidFill>
                  <a:srgbClr val="FF0000"/>
                </a:solidFill>
                <a:latin typeface="仿宋_GB2312"/>
                <a:ea typeface="仿宋_GB2312"/>
                <a:cs typeface="+mn-cs"/>
              </a:rPr>
              <a:t>子句，否则会出现语法错误</a:t>
            </a:r>
            <a:endParaRPr lang="zh-CN" altLang="en-US" sz="3200" dirty="0">
              <a:solidFill>
                <a:srgbClr val="FF0000"/>
              </a:solidFill>
              <a:latin typeface="仿宋_GB2312"/>
              <a:ea typeface="仿宋_GB2312"/>
              <a:cs typeface="+mn-cs"/>
            </a:endParaRPr>
          </a:p>
        </p:txBody>
      </p:sp>
      <p:sp>
        <p:nvSpPr>
          <p:cNvPr id="10854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08549"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包括并列情况执行结果</a:t>
            </a:r>
            <a:endParaRPr lang="zh-CN" altLang="en-US" dirty="0">
              <a:solidFill>
                <a:srgbClr val="0000FF"/>
              </a:solidFill>
              <a:latin typeface="楷体_GB2312"/>
              <a:ea typeface="楷体_GB2312"/>
              <a:cs typeface="+mj-cs"/>
            </a:endParaRPr>
          </a:p>
        </p:txBody>
      </p:sp>
      <p:sp>
        <p:nvSpPr>
          <p:cNvPr id="109571"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09572"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graphicFrame>
        <p:nvGraphicFramePr>
          <p:cNvPr id="6" name="表格 5"/>
          <p:cNvGraphicFramePr>
            <a:graphicFrameLocks noGrp="1"/>
          </p:cNvGraphicFramePr>
          <p:nvPr/>
        </p:nvGraphicFramePr>
        <p:xfrm>
          <a:off x="323850" y="1557338"/>
          <a:ext cx="5111750" cy="3024188"/>
        </p:xfrm>
        <a:graphic>
          <a:graphicData uri="http://schemas.openxmlformats.org/drawingml/2006/table">
            <a:tbl>
              <a:tblPr/>
              <a:tblGrid>
                <a:gridCol w="1296143"/>
                <a:gridCol w="1008112"/>
                <a:gridCol w="720080"/>
                <a:gridCol w="720080"/>
                <a:gridCol w="1368152"/>
              </a:tblGrid>
              <a:tr h="274940">
                <a:tc>
                  <a:txBody>
                    <a:bodyPr/>
                    <a:lstStyle/>
                    <a:p>
                      <a:pPr indent="127000" algn="ctr">
                        <a:spcAft>
                          <a:spcPts val="0"/>
                        </a:spcAft>
                        <a:buFont typeface="Arial" panose="020B0604020202020204" pitchFamily="34" charset="0"/>
                        <a:buNone/>
                      </a:pPr>
                      <a:r>
                        <a:rPr lang="en-US" sz="1600" b="1" kern="1000" dirty="0" err="1">
                          <a:solidFill>
                            <a:srgbClr val="FF0000"/>
                          </a:solidFill>
                          <a:latin typeface="Times New Roman" panose="02020603050405020304"/>
                          <a:ea typeface="方正书宋简体"/>
                        </a:rPr>
                        <a:t>Sno</a:t>
                      </a:r>
                      <a:endParaRPr lang="zh-CN" sz="1800" b="1" kern="1000" dirty="0">
                        <a:solidFill>
                          <a:srgbClr val="FF0000"/>
                        </a:solidFill>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en-US" sz="1600" b="1" kern="1000" dirty="0" err="1">
                          <a:solidFill>
                            <a:srgbClr val="FF0000"/>
                          </a:solidFill>
                          <a:latin typeface="Times New Roman" panose="02020603050405020304"/>
                          <a:ea typeface="方正书宋简体"/>
                        </a:rPr>
                        <a:t>Sname</a:t>
                      </a:r>
                      <a:endParaRPr lang="zh-CN" sz="1800" b="1" kern="1000" dirty="0">
                        <a:solidFill>
                          <a:srgbClr val="FF0000"/>
                        </a:solidFill>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en-US" sz="1600" b="1" kern="1000" dirty="0" err="1">
                          <a:solidFill>
                            <a:srgbClr val="FF0000"/>
                          </a:solidFill>
                          <a:latin typeface="Times New Roman" panose="02020603050405020304"/>
                          <a:ea typeface="方正书宋简体"/>
                        </a:rPr>
                        <a:t>Ssex</a:t>
                      </a:r>
                      <a:endParaRPr lang="zh-CN" sz="1800" b="1" kern="1000" dirty="0">
                        <a:solidFill>
                          <a:srgbClr val="FF0000"/>
                        </a:solidFill>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en-US" sz="1600" b="1" kern="1000" dirty="0">
                          <a:solidFill>
                            <a:srgbClr val="FF0000"/>
                          </a:solidFill>
                          <a:latin typeface="Times New Roman" panose="02020603050405020304"/>
                          <a:ea typeface="方正书宋简体"/>
                        </a:rPr>
                        <a:t>Sage</a:t>
                      </a:r>
                      <a:endParaRPr lang="zh-CN" sz="1800" b="1" kern="1000" dirty="0">
                        <a:solidFill>
                          <a:srgbClr val="FF0000"/>
                        </a:solidFill>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en-US" sz="1600" b="1" kern="1000" dirty="0" err="1">
                          <a:solidFill>
                            <a:srgbClr val="FF0000"/>
                          </a:solidFill>
                          <a:latin typeface="Times New Roman" panose="02020603050405020304"/>
                          <a:ea typeface="方正书宋简体"/>
                        </a:rPr>
                        <a:t>Sdept</a:t>
                      </a:r>
                      <a:endParaRPr lang="zh-CN" sz="1800" b="1" kern="1000" dirty="0">
                        <a:solidFill>
                          <a:srgbClr val="FF0000"/>
                        </a:solidFill>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buFont typeface="Arial" panose="020B0604020202020204" pitchFamily="34" charset="0"/>
                        <a:buNone/>
                      </a:pPr>
                      <a:r>
                        <a:rPr lang="en-US" sz="1600" b="1" kern="1000">
                          <a:solidFill>
                            <a:srgbClr val="000000"/>
                          </a:solidFill>
                          <a:latin typeface="宋体" panose="02010600030101010101" pitchFamily="2" charset="-122"/>
                          <a:ea typeface="方正书宋简体"/>
                        </a:rPr>
                        <a:t>0811101</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李勇</a:t>
                      </a:r>
                      <a:r>
                        <a:rPr lang="en-US" sz="1600" b="1" kern="1000">
                          <a:solidFill>
                            <a:srgbClr val="000000"/>
                          </a:solidFill>
                          <a:latin typeface="Times New Roman" panose="02020603050405020304"/>
                          <a:ea typeface="宋体" panose="02010600030101010101" pitchFamily="2" charset="-122"/>
                        </a:rPr>
                        <a:t>   </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男</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en-US" sz="1600" b="1" kern="1000">
                          <a:solidFill>
                            <a:srgbClr val="000000"/>
                          </a:solidFill>
                          <a:latin typeface="宋体" panose="02010600030101010101" pitchFamily="2" charset="-122"/>
                          <a:ea typeface="方正书宋简体"/>
                        </a:rPr>
                        <a:t>21</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计算机系</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buFont typeface="Arial" panose="020B0604020202020204" pitchFamily="34" charset="0"/>
                        <a:buNone/>
                      </a:pPr>
                      <a:r>
                        <a:rPr lang="en-US" sz="1600" b="1" kern="1000">
                          <a:solidFill>
                            <a:srgbClr val="000000"/>
                          </a:solidFill>
                          <a:latin typeface="宋体" panose="02010600030101010101" pitchFamily="2" charset="-122"/>
                          <a:ea typeface="方正书宋简体"/>
                        </a:rPr>
                        <a:t>0811102</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刘晨</a:t>
                      </a:r>
                      <a:r>
                        <a:rPr lang="en-US" sz="1600" b="1" kern="1000">
                          <a:solidFill>
                            <a:srgbClr val="000000"/>
                          </a:solidFill>
                          <a:latin typeface="Times New Roman" panose="02020603050405020304"/>
                          <a:ea typeface="宋体" panose="02010600030101010101" pitchFamily="2" charset="-122"/>
                        </a:rPr>
                        <a:t>   </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男</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en-US" sz="1600" b="1" kern="1000">
                          <a:solidFill>
                            <a:srgbClr val="000000"/>
                          </a:solidFill>
                          <a:latin typeface="宋体" panose="02010600030101010101" pitchFamily="2" charset="-122"/>
                          <a:ea typeface="方正书宋简体"/>
                        </a:rPr>
                        <a:t>20</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计算机系</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buFont typeface="Arial" panose="020B0604020202020204" pitchFamily="34" charset="0"/>
                        <a:buNone/>
                      </a:pPr>
                      <a:r>
                        <a:rPr lang="en-US" sz="1600" b="1" kern="1000">
                          <a:solidFill>
                            <a:srgbClr val="000000"/>
                          </a:solidFill>
                          <a:latin typeface="宋体" panose="02010600030101010101" pitchFamily="2" charset="-122"/>
                          <a:ea typeface="方正书宋简体"/>
                        </a:rPr>
                        <a:t>0811103</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王敏</a:t>
                      </a:r>
                      <a:r>
                        <a:rPr lang="en-US" sz="1600" b="1" kern="1000">
                          <a:solidFill>
                            <a:srgbClr val="000000"/>
                          </a:solidFill>
                          <a:latin typeface="Times New Roman" panose="02020603050405020304"/>
                          <a:ea typeface="宋体" panose="02010600030101010101" pitchFamily="2" charset="-122"/>
                        </a:rPr>
                        <a:t>   </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女</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en-US" sz="1600" b="1" kern="1000">
                          <a:solidFill>
                            <a:srgbClr val="000000"/>
                          </a:solidFill>
                          <a:latin typeface="宋体" panose="02010600030101010101" pitchFamily="2" charset="-122"/>
                          <a:ea typeface="方正书宋简体"/>
                        </a:rPr>
                        <a:t>20</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计算机系</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buFont typeface="Arial" panose="020B0604020202020204" pitchFamily="34" charset="0"/>
                        <a:buNone/>
                      </a:pPr>
                      <a:r>
                        <a:rPr lang="en-US" sz="1600" b="1" kern="1000">
                          <a:solidFill>
                            <a:srgbClr val="000000"/>
                          </a:solidFill>
                          <a:latin typeface="宋体" panose="02010600030101010101" pitchFamily="2" charset="-122"/>
                          <a:ea typeface="方正书宋简体"/>
                        </a:rPr>
                        <a:t>0811104</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张小红</a:t>
                      </a:r>
                      <a:r>
                        <a:rPr lang="en-US" sz="1600" b="1" kern="1000">
                          <a:solidFill>
                            <a:srgbClr val="000000"/>
                          </a:solidFill>
                          <a:latin typeface="Times New Roman" panose="02020603050405020304"/>
                          <a:ea typeface="宋体" panose="02010600030101010101" pitchFamily="2" charset="-122"/>
                        </a:rPr>
                        <a:t>  </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女</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en-US" sz="1600" b="1" kern="1000">
                          <a:solidFill>
                            <a:srgbClr val="000000"/>
                          </a:solidFill>
                          <a:latin typeface="宋体" panose="02010600030101010101" pitchFamily="2" charset="-122"/>
                          <a:ea typeface="方正书宋简体"/>
                        </a:rPr>
                        <a:t>19</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计算机系</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buFont typeface="Arial" panose="020B0604020202020204" pitchFamily="34" charset="0"/>
                        <a:buNone/>
                      </a:pPr>
                      <a:r>
                        <a:rPr lang="en-US" sz="1600" b="1" kern="1000">
                          <a:solidFill>
                            <a:srgbClr val="000000"/>
                          </a:solidFill>
                          <a:latin typeface="宋体" panose="02010600030101010101" pitchFamily="2" charset="-122"/>
                          <a:ea typeface="方正书宋简体"/>
                        </a:rPr>
                        <a:t>0821101</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张立</a:t>
                      </a:r>
                      <a:r>
                        <a:rPr lang="en-US" sz="1600" b="1" kern="1000">
                          <a:solidFill>
                            <a:srgbClr val="000000"/>
                          </a:solidFill>
                          <a:latin typeface="Times New Roman" panose="02020603050405020304"/>
                          <a:ea typeface="宋体" panose="02010600030101010101" pitchFamily="2" charset="-122"/>
                        </a:rPr>
                        <a:t>   </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男</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en-US" sz="1600" b="1" kern="1000">
                          <a:solidFill>
                            <a:srgbClr val="000000"/>
                          </a:solidFill>
                          <a:latin typeface="宋体" panose="02010600030101010101" pitchFamily="2" charset="-122"/>
                          <a:ea typeface="方正书宋简体"/>
                        </a:rPr>
                        <a:t>20</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信息管理系</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buFont typeface="Arial" panose="020B0604020202020204" pitchFamily="34" charset="0"/>
                        <a:buNone/>
                      </a:pPr>
                      <a:r>
                        <a:rPr lang="en-US" sz="1600" b="1" kern="1000">
                          <a:solidFill>
                            <a:srgbClr val="000000"/>
                          </a:solidFill>
                          <a:latin typeface="宋体" panose="02010600030101010101" pitchFamily="2" charset="-122"/>
                          <a:ea typeface="方正书宋简体"/>
                        </a:rPr>
                        <a:t>0821102</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吴宾</a:t>
                      </a:r>
                      <a:r>
                        <a:rPr lang="en-US" sz="1600" b="1" kern="1000">
                          <a:solidFill>
                            <a:srgbClr val="000000"/>
                          </a:solidFill>
                          <a:latin typeface="Times New Roman" panose="02020603050405020304"/>
                          <a:ea typeface="宋体" panose="02010600030101010101" pitchFamily="2" charset="-122"/>
                        </a:rPr>
                        <a:t>   </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女</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en-US" sz="1600" b="1" kern="1000">
                          <a:solidFill>
                            <a:srgbClr val="000000"/>
                          </a:solidFill>
                          <a:latin typeface="宋体" panose="02010600030101010101" pitchFamily="2" charset="-122"/>
                          <a:ea typeface="方正书宋简体"/>
                        </a:rPr>
                        <a:t>19</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信息管理系</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buFont typeface="Arial" panose="020B0604020202020204" pitchFamily="34" charset="0"/>
                        <a:buNone/>
                      </a:pPr>
                      <a:r>
                        <a:rPr lang="en-US" sz="1600" b="1" kern="1000">
                          <a:solidFill>
                            <a:srgbClr val="000000"/>
                          </a:solidFill>
                          <a:latin typeface="宋体" panose="02010600030101010101" pitchFamily="2" charset="-122"/>
                          <a:ea typeface="方正书宋简体"/>
                        </a:rPr>
                        <a:t>0821103</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张海</a:t>
                      </a:r>
                      <a:r>
                        <a:rPr lang="en-US" sz="1600" b="1" kern="1000">
                          <a:solidFill>
                            <a:srgbClr val="000000"/>
                          </a:solidFill>
                          <a:latin typeface="Times New Roman" panose="02020603050405020304"/>
                          <a:ea typeface="宋体" panose="02010600030101010101" pitchFamily="2" charset="-122"/>
                        </a:rPr>
                        <a:t>   </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男</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en-US" sz="1600" b="1" kern="1000">
                          <a:solidFill>
                            <a:srgbClr val="000000"/>
                          </a:solidFill>
                          <a:latin typeface="宋体" panose="02010600030101010101" pitchFamily="2" charset="-122"/>
                          <a:ea typeface="方正书宋简体"/>
                        </a:rPr>
                        <a:t>20</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信息管理系</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buFont typeface="Arial" panose="020B0604020202020204" pitchFamily="34" charset="0"/>
                        <a:buNone/>
                      </a:pPr>
                      <a:r>
                        <a:rPr lang="en-US" sz="1600" b="1" kern="1000">
                          <a:solidFill>
                            <a:srgbClr val="000000"/>
                          </a:solidFill>
                          <a:latin typeface="宋体" panose="02010600030101010101" pitchFamily="2" charset="-122"/>
                          <a:ea typeface="方正书宋简体"/>
                        </a:rPr>
                        <a:t>0831101</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钱小平</a:t>
                      </a:r>
                      <a:r>
                        <a:rPr lang="en-US" sz="1600" b="1" kern="1000">
                          <a:solidFill>
                            <a:srgbClr val="000000"/>
                          </a:solidFill>
                          <a:latin typeface="Times New Roman" panose="02020603050405020304"/>
                          <a:ea typeface="宋体" panose="02010600030101010101" pitchFamily="2" charset="-122"/>
                        </a:rPr>
                        <a:t>  </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女</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en-US" sz="1600" b="1" kern="1000">
                          <a:solidFill>
                            <a:srgbClr val="000000"/>
                          </a:solidFill>
                          <a:latin typeface="宋体" panose="02010600030101010101" pitchFamily="2" charset="-122"/>
                          <a:ea typeface="方正书宋简体"/>
                        </a:rPr>
                        <a:t>21</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通信工程系</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buFont typeface="Arial" panose="020B0604020202020204" pitchFamily="34" charset="0"/>
                        <a:buNone/>
                      </a:pPr>
                      <a:r>
                        <a:rPr lang="en-US" sz="1600" b="1" kern="1000">
                          <a:solidFill>
                            <a:srgbClr val="000000"/>
                          </a:solidFill>
                          <a:latin typeface="宋体" panose="02010600030101010101" pitchFamily="2" charset="-122"/>
                          <a:ea typeface="方正书宋简体"/>
                        </a:rPr>
                        <a:t>0831102</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王大力</a:t>
                      </a:r>
                      <a:r>
                        <a:rPr lang="en-US" sz="1600" b="1" kern="1000">
                          <a:solidFill>
                            <a:srgbClr val="000000"/>
                          </a:solidFill>
                          <a:latin typeface="Times New Roman" panose="02020603050405020304"/>
                          <a:ea typeface="宋体" panose="02010600030101010101" pitchFamily="2" charset="-122"/>
                        </a:rPr>
                        <a:t>  </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男</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en-US" sz="1600" b="1" kern="1000">
                          <a:solidFill>
                            <a:srgbClr val="000000"/>
                          </a:solidFill>
                          <a:latin typeface="宋体" panose="02010600030101010101" pitchFamily="2" charset="-122"/>
                          <a:ea typeface="方正书宋简体"/>
                        </a:rPr>
                        <a:t>20</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通信工程系</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940">
                <a:tc>
                  <a:txBody>
                    <a:bodyPr/>
                    <a:lstStyle/>
                    <a:p>
                      <a:pPr indent="127000" algn="ctr">
                        <a:spcAft>
                          <a:spcPts val="0"/>
                        </a:spcAft>
                        <a:buFont typeface="Arial" panose="020B0604020202020204" pitchFamily="34" charset="0"/>
                        <a:buNone/>
                      </a:pPr>
                      <a:r>
                        <a:rPr lang="en-US" sz="1600" b="1" kern="1000">
                          <a:solidFill>
                            <a:srgbClr val="000000"/>
                          </a:solidFill>
                          <a:latin typeface="宋体" panose="02010600030101010101" pitchFamily="2" charset="-122"/>
                          <a:ea typeface="方正书宋简体"/>
                        </a:rPr>
                        <a:t>0831103</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张姗姗</a:t>
                      </a:r>
                      <a:r>
                        <a:rPr lang="en-US" sz="1600" b="1" kern="1000">
                          <a:solidFill>
                            <a:srgbClr val="000000"/>
                          </a:solidFill>
                          <a:latin typeface="Times New Roman" panose="02020603050405020304"/>
                          <a:ea typeface="宋体" panose="02010600030101010101" pitchFamily="2" charset="-122"/>
                        </a:rPr>
                        <a:t>  </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a:solidFill>
                            <a:srgbClr val="000000"/>
                          </a:solidFill>
                          <a:latin typeface="Times New Roman" panose="02020603050405020304"/>
                          <a:ea typeface="宋体" panose="02010600030101010101" pitchFamily="2" charset="-122"/>
                        </a:rPr>
                        <a:t>女</a:t>
                      </a:r>
                      <a:endParaRPr lang="zh-CN" sz="1800" b="1" kern="100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en-US" sz="1600" b="1" kern="1000" dirty="0">
                          <a:solidFill>
                            <a:srgbClr val="000000"/>
                          </a:solidFill>
                          <a:latin typeface="宋体" panose="02010600030101010101" pitchFamily="2" charset="-122"/>
                          <a:ea typeface="方正书宋简体"/>
                        </a:rPr>
                        <a:t>19</a:t>
                      </a:r>
                      <a:endParaRPr lang="zh-CN" sz="1800" b="1" kern="1000" dirty="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buFont typeface="Arial" panose="020B0604020202020204" pitchFamily="34" charset="0"/>
                        <a:buNone/>
                      </a:pPr>
                      <a:r>
                        <a:rPr lang="zh-CN" sz="1600" b="1" kern="1000" dirty="0">
                          <a:solidFill>
                            <a:srgbClr val="000000"/>
                          </a:solidFill>
                          <a:latin typeface="Times New Roman" panose="02020603050405020304"/>
                          <a:ea typeface="宋体" panose="02010600030101010101" pitchFamily="2" charset="-122"/>
                        </a:rPr>
                        <a:t>通信工程系</a:t>
                      </a:r>
                      <a:endParaRPr lang="zh-CN" sz="1800" b="1" kern="1000" dirty="0">
                        <a:latin typeface="Times New Roman" panose="02020603050405020304"/>
                        <a:ea typeface="方正书宋简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5867400" y="3500438"/>
          <a:ext cx="2881313" cy="2376488"/>
        </p:xfrm>
        <a:graphic>
          <a:graphicData uri="http://schemas.openxmlformats.org/drawingml/2006/table">
            <a:tbl>
              <a:tblPr/>
              <a:tblGrid>
                <a:gridCol w="918452"/>
                <a:gridCol w="665469"/>
                <a:gridCol w="1296399"/>
              </a:tblGrid>
              <a:tr h="297033">
                <a:tc>
                  <a:txBody>
                    <a:bodyPr/>
                    <a:lstStyle/>
                    <a:p>
                      <a:pPr algn="ctr">
                        <a:spcAft>
                          <a:spcPts val="0"/>
                        </a:spcAft>
                      </a:pPr>
                      <a:r>
                        <a:rPr lang="en-US" sz="1800" b="1" kern="100" dirty="0" err="1">
                          <a:solidFill>
                            <a:srgbClr val="FF0000"/>
                          </a:solidFill>
                          <a:latin typeface="Calibri" panose="020F0502020204030204"/>
                          <a:ea typeface="宋体" panose="02010600030101010101" pitchFamily="2" charset="-122"/>
                          <a:cs typeface="Times New Roman" panose="02020603050405020304"/>
                        </a:rPr>
                        <a:t>Sname</a:t>
                      </a:r>
                      <a:endParaRPr lang="zh-CN" sz="2400" b="1" kern="100" dirty="0">
                        <a:solidFill>
                          <a:srgbClr val="FF0000"/>
                        </a:solidFill>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solidFill>
                            <a:srgbClr val="FF0000"/>
                          </a:solidFill>
                          <a:latin typeface="Calibri" panose="020F0502020204030204"/>
                          <a:ea typeface="宋体" panose="02010600030101010101" pitchFamily="2" charset="-122"/>
                          <a:cs typeface="Times New Roman" panose="02020603050405020304"/>
                        </a:rPr>
                        <a:t>Sage</a:t>
                      </a:r>
                      <a:endParaRPr lang="zh-CN" sz="2400" b="1" kern="100" dirty="0">
                        <a:solidFill>
                          <a:srgbClr val="FF0000"/>
                        </a:solidFill>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err="1">
                          <a:solidFill>
                            <a:srgbClr val="FF0000"/>
                          </a:solidFill>
                          <a:latin typeface="Calibri" panose="020F0502020204030204"/>
                          <a:ea typeface="宋体" panose="02010600030101010101" pitchFamily="2" charset="-122"/>
                          <a:cs typeface="Times New Roman" panose="02020603050405020304"/>
                        </a:rPr>
                        <a:t>Sdept</a:t>
                      </a:r>
                      <a:endParaRPr lang="zh-CN" sz="2400" b="1" kern="100" dirty="0">
                        <a:solidFill>
                          <a:srgbClr val="FF0000"/>
                        </a:solidFill>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033">
                <a:tc>
                  <a:txBody>
                    <a:bodyPr/>
                    <a:lstStyle/>
                    <a:p>
                      <a:pPr algn="ctr">
                        <a:spcAft>
                          <a:spcPts val="0"/>
                        </a:spcAft>
                      </a:pPr>
                      <a:r>
                        <a:rPr lang="zh-CN" sz="1800" b="1" kern="100">
                          <a:solidFill>
                            <a:srgbClr val="000000"/>
                          </a:solidFill>
                          <a:latin typeface="Calibri" panose="020F0502020204030204"/>
                          <a:ea typeface="宋体" panose="02010600030101010101" pitchFamily="2" charset="-122"/>
                          <a:cs typeface="Times New Roman" panose="02020603050405020304"/>
                        </a:rPr>
                        <a:t>李勇</a:t>
                      </a:r>
                      <a:r>
                        <a:rPr lang="en-US" sz="1800" b="1" kern="100">
                          <a:solidFill>
                            <a:srgbClr val="000000"/>
                          </a:solidFill>
                          <a:latin typeface="Calibri" panose="020F0502020204030204"/>
                          <a:ea typeface="宋体" panose="02010600030101010101" pitchFamily="2" charset="-122"/>
                          <a:cs typeface="Times New Roman" panose="02020603050405020304"/>
                        </a:rPr>
                        <a:t>   </a:t>
                      </a:r>
                      <a:endParaRPr lang="zh-CN" sz="2400" b="1"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solidFill>
                            <a:srgbClr val="000000"/>
                          </a:solidFill>
                          <a:latin typeface="宋体" panose="02010600030101010101" pitchFamily="2" charset="-122"/>
                          <a:ea typeface="宋体" panose="02010600030101010101" pitchFamily="2" charset="-122"/>
                          <a:cs typeface="Times New Roman" panose="02020603050405020304"/>
                        </a:rPr>
                        <a:t>21</a:t>
                      </a:r>
                      <a:endParaRPr lang="zh-CN" sz="2400" b="1"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solidFill>
                            <a:srgbClr val="000000"/>
                          </a:solidFill>
                          <a:latin typeface="Calibri" panose="020F0502020204030204"/>
                          <a:ea typeface="宋体" panose="02010600030101010101" pitchFamily="2" charset="-122"/>
                          <a:cs typeface="Times New Roman" panose="02020603050405020304"/>
                        </a:rPr>
                        <a:t>计算机系</a:t>
                      </a:r>
                      <a:endParaRPr lang="zh-CN" sz="2400" b="1"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033">
                <a:tc>
                  <a:txBody>
                    <a:bodyPr/>
                    <a:lstStyle/>
                    <a:p>
                      <a:pPr algn="ctr">
                        <a:spcAft>
                          <a:spcPts val="0"/>
                        </a:spcAft>
                      </a:pPr>
                      <a:r>
                        <a:rPr lang="zh-CN" sz="1800" b="1" kern="100">
                          <a:solidFill>
                            <a:srgbClr val="000000"/>
                          </a:solidFill>
                          <a:latin typeface="Calibri" panose="020F0502020204030204"/>
                          <a:ea typeface="宋体" panose="02010600030101010101" pitchFamily="2" charset="-122"/>
                          <a:cs typeface="Times New Roman" panose="02020603050405020304"/>
                        </a:rPr>
                        <a:t>钱小平</a:t>
                      </a:r>
                      <a:r>
                        <a:rPr lang="en-US" sz="1800" b="1" kern="100">
                          <a:solidFill>
                            <a:srgbClr val="000000"/>
                          </a:solidFill>
                          <a:latin typeface="Calibri" panose="020F0502020204030204"/>
                          <a:ea typeface="宋体" panose="02010600030101010101" pitchFamily="2" charset="-122"/>
                          <a:cs typeface="Times New Roman" panose="02020603050405020304"/>
                        </a:rPr>
                        <a:t>  </a:t>
                      </a:r>
                      <a:endParaRPr lang="zh-CN" sz="2400" b="1"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solidFill>
                            <a:srgbClr val="000000"/>
                          </a:solidFill>
                          <a:latin typeface="宋体" panose="02010600030101010101" pitchFamily="2" charset="-122"/>
                          <a:ea typeface="宋体" panose="02010600030101010101" pitchFamily="2" charset="-122"/>
                          <a:cs typeface="Times New Roman" panose="02020603050405020304"/>
                        </a:rPr>
                        <a:t>21</a:t>
                      </a:r>
                      <a:endParaRPr lang="zh-CN" sz="2400" b="1"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solidFill>
                            <a:srgbClr val="000000"/>
                          </a:solidFill>
                          <a:latin typeface="Calibri" panose="020F0502020204030204"/>
                          <a:ea typeface="宋体" panose="02010600030101010101" pitchFamily="2" charset="-122"/>
                          <a:cs typeface="Times New Roman" panose="02020603050405020304"/>
                        </a:rPr>
                        <a:t>通信工程系</a:t>
                      </a:r>
                      <a:endParaRPr lang="zh-CN" sz="2400" b="1"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033">
                <a:tc>
                  <a:txBody>
                    <a:bodyPr/>
                    <a:lstStyle/>
                    <a:p>
                      <a:pPr algn="ctr">
                        <a:spcAft>
                          <a:spcPts val="0"/>
                        </a:spcAft>
                      </a:pPr>
                      <a:r>
                        <a:rPr lang="zh-CN" sz="1800" b="1" kern="100">
                          <a:solidFill>
                            <a:srgbClr val="000000"/>
                          </a:solidFill>
                          <a:latin typeface="Calibri" panose="020F0502020204030204"/>
                          <a:ea typeface="宋体" panose="02010600030101010101" pitchFamily="2" charset="-122"/>
                          <a:cs typeface="Times New Roman" panose="02020603050405020304"/>
                        </a:rPr>
                        <a:t>王大力</a:t>
                      </a:r>
                      <a:r>
                        <a:rPr lang="en-US" sz="1800" b="1" kern="100">
                          <a:solidFill>
                            <a:srgbClr val="000000"/>
                          </a:solidFill>
                          <a:latin typeface="Calibri" panose="020F0502020204030204"/>
                          <a:ea typeface="宋体" panose="02010600030101010101" pitchFamily="2" charset="-122"/>
                          <a:cs typeface="Times New Roman" panose="02020603050405020304"/>
                        </a:rPr>
                        <a:t>  </a:t>
                      </a:r>
                      <a:endParaRPr lang="zh-CN" sz="2400" b="1"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solidFill>
                            <a:srgbClr val="000000"/>
                          </a:solidFill>
                          <a:latin typeface="宋体" panose="02010600030101010101" pitchFamily="2" charset="-122"/>
                          <a:ea typeface="宋体" panose="02010600030101010101" pitchFamily="2" charset="-122"/>
                          <a:cs typeface="Times New Roman" panose="02020603050405020304"/>
                        </a:rPr>
                        <a:t>20</a:t>
                      </a:r>
                      <a:endParaRPr lang="zh-CN" sz="2400" b="1"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solidFill>
                            <a:srgbClr val="000000"/>
                          </a:solidFill>
                          <a:latin typeface="Calibri" panose="020F0502020204030204"/>
                          <a:ea typeface="宋体" panose="02010600030101010101" pitchFamily="2" charset="-122"/>
                          <a:cs typeface="Times New Roman" panose="02020603050405020304"/>
                        </a:rPr>
                        <a:t>通信工程系</a:t>
                      </a:r>
                      <a:endParaRPr lang="zh-CN" sz="2400" b="1"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033">
                <a:tc>
                  <a:txBody>
                    <a:bodyPr/>
                    <a:lstStyle/>
                    <a:p>
                      <a:pPr algn="ctr">
                        <a:spcAft>
                          <a:spcPts val="0"/>
                        </a:spcAft>
                      </a:pPr>
                      <a:r>
                        <a:rPr lang="zh-CN" sz="1800" b="1" kern="100">
                          <a:solidFill>
                            <a:srgbClr val="000000"/>
                          </a:solidFill>
                          <a:latin typeface="Calibri" panose="020F0502020204030204"/>
                          <a:ea typeface="宋体" panose="02010600030101010101" pitchFamily="2" charset="-122"/>
                          <a:cs typeface="Times New Roman" panose="02020603050405020304"/>
                        </a:rPr>
                        <a:t>张立</a:t>
                      </a:r>
                      <a:r>
                        <a:rPr lang="en-US" sz="1800" b="1" kern="100">
                          <a:solidFill>
                            <a:srgbClr val="000000"/>
                          </a:solidFill>
                          <a:latin typeface="Calibri" panose="020F0502020204030204"/>
                          <a:ea typeface="宋体" panose="02010600030101010101" pitchFamily="2" charset="-122"/>
                          <a:cs typeface="Times New Roman" panose="02020603050405020304"/>
                        </a:rPr>
                        <a:t>   </a:t>
                      </a:r>
                      <a:endParaRPr lang="zh-CN" sz="2400" b="1"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solidFill>
                            <a:srgbClr val="000000"/>
                          </a:solidFill>
                          <a:latin typeface="宋体" panose="02010600030101010101" pitchFamily="2" charset="-122"/>
                          <a:ea typeface="宋体" panose="02010600030101010101" pitchFamily="2" charset="-122"/>
                          <a:cs typeface="Times New Roman" panose="02020603050405020304"/>
                        </a:rPr>
                        <a:t>20</a:t>
                      </a:r>
                      <a:endParaRPr lang="zh-CN" sz="2400" b="1"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solidFill>
                            <a:srgbClr val="000000"/>
                          </a:solidFill>
                          <a:latin typeface="Calibri" panose="020F0502020204030204"/>
                          <a:ea typeface="宋体" panose="02010600030101010101" pitchFamily="2" charset="-122"/>
                          <a:cs typeface="Times New Roman" panose="02020603050405020304"/>
                        </a:rPr>
                        <a:t>信息管理系</a:t>
                      </a:r>
                      <a:endParaRPr lang="zh-CN" sz="2400" b="1"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033">
                <a:tc>
                  <a:txBody>
                    <a:bodyPr/>
                    <a:lstStyle/>
                    <a:p>
                      <a:pPr algn="ctr">
                        <a:spcAft>
                          <a:spcPts val="0"/>
                        </a:spcAft>
                      </a:pPr>
                      <a:r>
                        <a:rPr lang="zh-CN" sz="1800" b="1" kern="100">
                          <a:solidFill>
                            <a:srgbClr val="000000"/>
                          </a:solidFill>
                          <a:latin typeface="Calibri" panose="020F0502020204030204"/>
                          <a:ea typeface="宋体" panose="02010600030101010101" pitchFamily="2" charset="-122"/>
                          <a:cs typeface="Times New Roman" panose="02020603050405020304"/>
                        </a:rPr>
                        <a:t>刘晨</a:t>
                      </a:r>
                      <a:r>
                        <a:rPr lang="en-US" sz="1800" b="1" kern="100">
                          <a:solidFill>
                            <a:srgbClr val="000000"/>
                          </a:solidFill>
                          <a:latin typeface="Calibri" panose="020F0502020204030204"/>
                          <a:ea typeface="宋体" panose="02010600030101010101" pitchFamily="2" charset="-122"/>
                          <a:cs typeface="Times New Roman" panose="02020603050405020304"/>
                        </a:rPr>
                        <a:t>   </a:t>
                      </a:r>
                      <a:endParaRPr lang="zh-CN" sz="2400" b="1"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solidFill>
                            <a:srgbClr val="000000"/>
                          </a:solidFill>
                          <a:latin typeface="宋体" panose="02010600030101010101" pitchFamily="2" charset="-122"/>
                          <a:ea typeface="宋体" panose="02010600030101010101" pitchFamily="2" charset="-122"/>
                          <a:cs typeface="Times New Roman" panose="02020603050405020304"/>
                        </a:rPr>
                        <a:t>20</a:t>
                      </a:r>
                      <a:endParaRPr lang="zh-CN" sz="2400" b="1"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solidFill>
                            <a:srgbClr val="000000"/>
                          </a:solidFill>
                          <a:latin typeface="Calibri" panose="020F0502020204030204"/>
                          <a:ea typeface="宋体" panose="02010600030101010101" pitchFamily="2" charset="-122"/>
                          <a:cs typeface="Times New Roman" panose="02020603050405020304"/>
                        </a:rPr>
                        <a:t>计算机系</a:t>
                      </a:r>
                      <a:endParaRPr lang="zh-CN" sz="2400" b="1"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033">
                <a:tc>
                  <a:txBody>
                    <a:bodyPr/>
                    <a:lstStyle/>
                    <a:p>
                      <a:pPr algn="ctr">
                        <a:spcAft>
                          <a:spcPts val="0"/>
                        </a:spcAft>
                      </a:pPr>
                      <a:r>
                        <a:rPr lang="zh-CN" sz="1800" b="1" kern="100">
                          <a:solidFill>
                            <a:srgbClr val="000000"/>
                          </a:solidFill>
                          <a:latin typeface="Calibri" panose="020F0502020204030204"/>
                          <a:ea typeface="宋体" panose="02010600030101010101" pitchFamily="2" charset="-122"/>
                          <a:cs typeface="Times New Roman" panose="02020603050405020304"/>
                        </a:rPr>
                        <a:t>王敏</a:t>
                      </a:r>
                      <a:r>
                        <a:rPr lang="en-US" sz="1800" b="1" kern="100">
                          <a:solidFill>
                            <a:srgbClr val="000000"/>
                          </a:solidFill>
                          <a:latin typeface="Calibri" panose="020F0502020204030204"/>
                          <a:ea typeface="宋体" panose="02010600030101010101" pitchFamily="2" charset="-122"/>
                          <a:cs typeface="Times New Roman" panose="02020603050405020304"/>
                        </a:rPr>
                        <a:t>   </a:t>
                      </a:r>
                      <a:endParaRPr lang="zh-CN" sz="2400" b="1"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solidFill>
                            <a:srgbClr val="000000"/>
                          </a:solidFill>
                          <a:latin typeface="宋体" panose="02010600030101010101" pitchFamily="2" charset="-122"/>
                          <a:ea typeface="宋体" panose="02010600030101010101" pitchFamily="2" charset="-122"/>
                          <a:cs typeface="Times New Roman" panose="02020603050405020304"/>
                        </a:rPr>
                        <a:t>20</a:t>
                      </a:r>
                      <a:endParaRPr lang="zh-CN" sz="2400" b="1"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solidFill>
                            <a:srgbClr val="000000"/>
                          </a:solidFill>
                          <a:latin typeface="Calibri" panose="020F0502020204030204"/>
                          <a:ea typeface="宋体" panose="02010600030101010101" pitchFamily="2" charset="-122"/>
                          <a:cs typeface="Times New Roman" panose="02020603050405020304"/>
                        </a:rPr>
                        <a:t>计算机系</a:t>
                      </a:r>
                      <a:endParaRPr lang="zh-CN" sz="2400" b="1"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033">
                <a:tc>
                  <a:txBody>
                    <a:bodyPr/>
                    <a:lstStyle/>
                    <a:p>
                      <a:pPr algn="ctr">
                        <a:spcAft>
                          <a:spcPts val="0"/>
                        </a:spcAft>
                      </a:pPr>
                      <a:r>
                        <a:rPr lang="zh-CN" sz="1800" b="1" kern="100" dirty="0">
                          <a:solidFill>
                            <a:srgbClr val="000000"/>
                          </a:solidFill>
                          <a:latin typeface="Calibri" panose="020F0502020204030204"/>
                          <a:ea typeface="宋体" panose="02010600030101010101" pitchFamily="2" charset="-122"/>
                          <a:cs typeface="Times New Roman" panose="02020603050405020304"/>
                        </a:rPr>
                        <a:t>张海</a:t>
                      </a:r>
                      <a:r>
                        <a:rPr lang="en-US" sz="1800" b="1" kern="100" dirty="0">
                          <a:solidFill>
                            <a:srgbClr val="000000"/>
                          </a:solidFill>
                          <a:latin typeface="Calibri" panose="020F0502020204030204"/>
                          <a:ea typeface="宋体" panose="02010600030101010101" pitchFamily="2" charset="-122"/>
                          <a:cs typeface="Times New Roman" panose="02020603050405020304"/>
                        </a:rPr>
                        <a:t>   </a:t>
                      </a:r>
                      <a:endParaRPr lang="zh-CN" sz="2400" b="1"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solidFill>
                            <a:srgbClr val="000000"/>
                          </a:solidFill>
                          <a:latin typeface="宋体" panose="02010600030101010101" pitchFamily="2" charset="-122"/>
                          <a:ea typeface="宋体" panose="02010600030101010101" pitchFamily="2" charset="-122"/>
                          <a:cs typeface="Times New Roman" panose="02020603050405020304"/>
                        </a:rPr>
                        <a:t>20</a:t>
                      </a:r>
                      <a:endParaRPr lang="zh-CN" sz="2400" b="1"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solidFill>
                            <a:srgbClr val="000000"/>
                          </a:solidFill>
                          <a:latin typeface="Calibri" panose="020F0502020204030204"/>
                          <a:ea typeface="宋体" panose="02010600030101010101" pitchFamily="2" charset="-122"/>
                          <a:cs typeface="Times New Roman" panose="02020603050405020304"/>
                        </a:rPr>
                        <a:t>信息管理系</a:t>
                      </a:r>
                      <a:endParaRPr lang="zh-CN" sz="2400" b="1"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9685" name="TextBox 7"/>
          <p:cNvSpPr txBox="1"/>
          <p:nvPr/>
        </p:nvSpPr>
        <p:spPr>
          <a:xfrm>
            <a:off x="5580063" y="1412875"/>
            <a:ext cx="3240087" cy="1323975"/>
          </a:xfrm>
          <a:prstGeom prst="rect">
            <a:avLst/>
          </a:prstGeom>
          <a:noFill/>
          <a:ln w="9525">
            <a:noFill/>
          </a:ln>
        </p:spPr>
        <p:txBody>
          <a:bodyPr>
            <a:spAutoFit/>
          </a:bodyPr>
          <a:p>
            <a:pPr lvl="1" eaLnBrk="1" hangingPunct="1">
              <a:buNone/>
            </a:pPr>
            <a:r>
              <a:rPr lang="en-US" altLang="zh-CN" sz="1600" b="1" dirty="0">
                <a:solidFill>
                  <a:srgbClr val="C00000"/>
                </a:solidFill>
                <a:latin typeface="黑体" panose="02010609060101010101" pitchFamily="49" charset="-122"/>
                <a:ea typeface="黑体" panose="02010609060101010101" pitchFamily="49" charset="-122"/>
              </a:rPr>
              <a:t>SELECT TOP 3 WITH TIES Sname, Sage, Sdept </a:t>
            </a:r>
            <a:endParaRPr lang="zh-CN" altLang="zh-CN" sz="1600" b="1" dirty="0">
              <a:solidFill>
                <a:srgbClr val="C00000"/>
              </a:solidFill>
              <a:latin typeface="黑体" panose="02010609060101010101" pitchFamily="49" charset="-122"/>
              <a:ea typeface="黑体" panose="02010609060101010101" pitchFamily="49" charset="-122"/>
            </a:endParaRPr>
          </a:p>
          <a:p>
            <a:pPr lvl="1" eaLnBrk="1" hangingPunct="1">
              <a:buNone/>
            </a:pPr>
            <a:r>
              <a:rPr lang="en-US" altLang="zh-CN" sz="1600" b="1" dirty="0">
                <a:solidFill>
                  <a:srgbClr val="C00000"/>
                </a:solidFill>
                <a:latin typeface="黑体" panose="02010609060101010101" pitchFamily="49" charset="-122"/>
                <a:ea typeface="黑体" panose="02010609060101010101" pitchFamily="49" charset="-122"/>
              </a:rPr>
              <a:t>  FROM Student </a:t>
            </a:r>
            <a:endParaRPr lang="zh-CN" altLang="zh-CN" sz="1600" b="1" dirty="0">
              <a:solidFill>
                <a:srgbClr val="C00000"/>
              </a:solidFill>
              <a:latin typeface="黑体" panose="02010609060101010101" pitchFamily="49" charset="-122"/>
              <a:ea typeface="黑体" panose="02010609060101010101" pitchFamily="49" charset="-122"/>
            </a:endParaRPr>
          </a:p>
          <a:p>
            <a:pPr lvl="1" eaLnBrk="1" hangingPunct="1">
              <a:buNone/>
            </a:pPr>
            <a:r>
              <a:rPr lang="en-US" altLang="zh-CN" sz="1600" b="1" dirty="0">
                <a:solidFill>
                  <a:srgbClr val="C00000"/>
                </a:solidFill>
                <a:latin typeface="黑体" panose="02010609060101010101" pitchFamily="49" charset="-122"/>
                <a:ea typeface="黑体" panose="02010609060101010101" pitchFamily="49" charset="-122"/>
              </a:rPr>
              <a:t>  ORDER BY Sage DESC</a:t>
            </a:r>
            <a:endParaRPr lang="zh-CN" altLang="en-US" sz="1600" b="1" dirty="0">
              <a:solidFill>
                <a:srgbClr val="C00000"/>
              </a:solidFill>
              <a:latin typeface="黑体" panose="02010609060101010101" pitchFamily="49" charset="-122"/>
              <a:ea typeface="黑体" panose="02010609060101010101" pitchFamily="49" charset="-122"/>
            </a:endParaRPr>
          </a:p>
          <a:p>
            <a:pPr eaLnBrk="1" hangingPunct="1"/>
            <a:endParaRPr lang="zh-CN" altLang="en-US" sz="1600" b="1" dirty="0">
              <a:solidFill>
                <a:srgbClr val="C00000"/>
              </a:solidFill>
              <a:latin typeface="黑体" panose="02010609060101010101" pitchFamily="49" charset="-122"/>
              <a:ea typeface="黑体" panose="02010609060101010101" pitchFamily="49" charset="-122"/>
            </a:endParaRPr>
          </a:p>
        </p:txBody>
      </p:sp>
      <p:sp>
        <p:nvSpPr>
          <p:cNvPr id="9" name="右弧形箭头 8"/>
          <p:cNvSpPr/>
          <p:nvPr/>
        </p:nvSpPr>
        <p:spPr>
          <a:xfrm rot="19532524">
            <a:off x="5838825" y="2052638"/>
            <a:ext cx="647700" cy="1368425"/>
          </a:xfrm>
          <a:prstGeom prst="curvedLeftArrow">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10595" name="内容占位符 2"/>
          <p:cNvSpPr>
            <a:spLocks noGrp="1"/>
          </p:cNvSpPr>
          <p:nvPr>
            <p:ph idx="1"/>
          </p:nvPr>
        </p:nvSpPr>
        <p:spPr>
          <a:xfrm>
            <a:off x="468313" y="1414463"/>
            <a:ext cx="8280400" cy="4678362"/>
          </a:xfrm>
          <a:ln/>
        </p:spPr>
        <p:txBody>
          <a:bodyPr vert="horz" wrap="square" lIns="91440" tIns="45720" rIns="91440" bIns="45720" anchor="t"/>
          <a:p>
            <a:pPr>
              <a:spcBef>
                <a:spcPts val="600"/>
              </a:spcBef>
            </a:pPr>
            <a:r>
              <a:rPr lang="zh-CN" altLang="zh-CN" sz="3200" dirty="0">
                <a:latin typeface="仿宋_GB2312"/>
                <a:ea typeface="仿宋_GB2312"/>
                <a:cs typeface="+mn-cs"/>
              </a:rPr>
              <a:t>例</a:t>
            </a:r>
            <a:r>
              <a:rPr lang="en-US" altLang="zh-CN" sz="3200" dirty="0">
                <a:latin typeface="仿宋_GB2312"/>
                <a:ea typeface="仿宋_GB2312"/>
                <a:cs typeface="+mn-cs"/>
              </a:rPr>
              <a:t>2 </a:t>
            </a:r>
            <a:r>
              <a:rPr lang="zh-CN" altLang="zh-CN" sz="3200" dirty="0">
                <a:latin typeface="仿宋_GB2312"/>
                <a:ea typeface="仿宋_GB2312"/>
                <a:cs typeface="+mn-cs"/>
              </a:rPr>
              <a:t>查询</a:t>
            </a:r>
            <a:r>
              <a:rPr lang="en-US" altLang="zh-CN" sz="3200" dirty="0">
                <a:latin typeface="仿宋_GB2312"/>
                <a:ea typeface="仿宋_GB2312"/>
                <a:cs typeface="+mn-cs"/>
              </a:rPr>
              <a:t>VB</a:t>
            </a:r>
            <a:r>
              <a:rPr lang="zh-CN" altLang="zh-CN" sz="3200" dirty="0">
                <a:latin typeface="仿宋_GB2312"/>
                <a:ea typeface="仿宋_GB2312"/>
                <a:cs typeface="+mn-cs"/>
              </a:rPr>
              <a:t>考试成绩最高的前三名的学生的姓名、所在系和</a:t>
            </a:r>
            <a:r>
              <a:rPr lang="en-US" altLang="zh-CN" sz="3200" dirty="0">
                <a:latin typeface="仿宋_GB2312"/>
                <a:ea typeface="仿宋_GB2312"/>
                <a:cs typeface="+mn-cs"/>
              </a:rPr>
              <a:t>VB</a:t>
            </a:r>
            <a:r>
              <a:rPr lang="zh-CN" altLang="zh-CN" sz="3200" dirty="0">
                <a:latin typeface="仿宋_GB2312"/>
                <a:ea typeface="仿宋_GB2312"/>
                <a:cs typeface="+mn-cs"/>
              </a:rPr>
              <a:t>考试成绩。</a:t>
            </a:r>
            <a:endParaRPr lang="zh-CN" altLang="zh-CN" sz="3200" dirty="0">
              <a:latin typeface="仿宋_GB2312"/>
              <a:ea typeface="仿宋_GB2312"/>
              <a:cs typeface="+mn-cs"/>
            </a:endParaRPr>
          </a:p>
          <a:p>
            <a:pPr>
              <a:lnSpc>
                <a:spcPct val="100000"/>
              </a:lnSpc>
              <a:spcBef>
                <a:spcPts val="600"/>
              </a:spcBef>
              <a:buNone/>
            </a:pPr>
            <a:r>
              <a:rPr lang="en-US" altLang="zh-CN" sz="3000" dirty="0">
                <a:solidFill>
                  <a:srgbClr val="005800"/>
                </a:solidFill>
                <a:latin typeface="仿宋_GB2312"/>
                <a:ea typeface="仿宋_GB2312"/>
                <a:cs typeface="+mn-cs"/>
              </a:rPr>
              <a:t>SELECT </a:t>
            </a:r>
            <a:r>
              <a:rPr lang="en-US" altLang="zh-CN" sz="3000" dirty="0">
                <a:solidFill>
                  <a:srgbClr val="C00000"/>
                </a:solidFill>
                <a:latin typeface="仿宋_GB2312"/>
                <a:ea typeface="仿宋_GB2312"/>
                <a:cs typeface="+mn-cs"/>
              </a:rPr>
              <a:t>TOP 3 WITH TIES </a:t>
            </a:r>
            <a:r>
              <a:rPr lang="en-US" altLang="zh-CN" sz="3000" dirty="0">
                <a:solidFill>
                  <a:srgbClr val="005800"/>
                </a:solidFill>
                <a:latin typeface="仿宋_GB2312"/>
                <a:ea typeface="仿宋_GB2312"/>
                <a:cs typeface="+mn-cs"/>
              </a:rPr>
              <a:t>Sname, Sdept, Grade</a:t>
            </a:r>
            <a:endParaRPr lang="zh-CN" altLang="zh-CN" sz="3000" dirty="0">
              <a:solidFill>
                <a:srgbClr val="005800"/>
              </a:solidFill>
              <a:latin typeface="仿宋_GB2312"/>
              <a:ea typeface="仿宋_GB2312"/>
              <a:cs typeface="+mn-cs"/>
            </a:endParaRPr>
          </a:p>
          <a:p>
            <a:pPr>
              <a:lnSpc>
                <a:spcPct val="100000"/>
              </a:lnSpc>
              <a:spcBef>
                <a:spcPts val="600"/>
              </a:spcBef>
              <a:buNone/>
            </a:pPr>
            <a:r>
              <a:rPr lang="en-US" altLang="zh-CN" sz="3000" dirty="0">
                <a:solidFill>
                  <a:srgbClr val="005800"/>
                </a:solidFill>
                <a:latin typeface="仿宋_GB2312"/>
                <a:ea typeface="仿宋_GB2312"/>
                <a:cs typeface="+mn-cs"/>
              </a:rPr>
              <a:t>  FROM Student S JOIN SC on S.Sno = SC.Sno </a:t>
            </a:r>
            <a:endParaRPr lang="zh-CN" altLang="zh-CN" sz="3000" dirty="0">
              <a:solidFill>
                <a:srgbClr val="005800"/>
              </a:solidFill>
              <a:latin typeface="仿宋_GB2312"/>
              <a:ea typeface="仿宋_GB2312"/>
              <a:cs typeface="+mn-cs"/>
            </a:endParaRPr>
          </a:p>
          <a:p>
            <a:pPr>
              <a:lnSpc>
                <a:spcPct val="100000"/>
              </a:lnSpc>
              <a:spcBef>
                <a:spcPts val="600"/>
              </a:spcBef>
              <a:buNone/>
            </a:pPr>
            <a:r>
              <a:rPr lang="en-US" altLang="zh-CN" sz="3000" dirty="0">
                <a:solidFill>
                  <a:srgbClr val="005800"/>
                </a:solidFill>
                <a:latin typeface="仿宋_GB2312"/>
                <a:ea typeface="仿宋_GB2312"/>
                <a:cs typeface="+mn-cs"/>
              </a:rPr>
              <a:t>  JOIN Course C ON C.Cno = SC.Cno</a:t>
            </a:r>
            <a:endParaRPr lang="zh-CN" altLang="zh-CN" sz="3000" dirty="0">
              <a:solidFill>
                <a:srgbClr val="005800"/>
              </a:solidFill>
              <a:latin typeface="仿宋_GB2312"/>
              <a:ea typeface="仿宋_GB2312"/>
              <a:cs typeface="+mn-cs"/>
            </a:endParaRPr>
          </a:p>
          <a:p>
            <a:pPr>
              <a:lnSpc>
                <a:spcPct val="100000"/>
              </a:lnSpc>
              <a:spcBef>
                <a:spcPts val="600"/>
              </a:spcBef>
              <a:buNone/>
            </a:pPr>
            <a:r>
              <a:rPr lang="en-US" altLang="zh-CN" sz="3000" dirty="0">
                <a:solidFill>
                  <a:srgbClr val="005800"/>
                </a:solidFill>
                <a:latin typeface="仿宋_GB2312"/>
                <a:ea typeface="仿宋_GB2312"/>
                <a:cs typeface="+mn-cs"/>
              </a:rPr>
              <a:t>  WHERE Cname = 'VB'</a:t>
            </a:r>
            <a:endParaRPr lang="zh-CN" altLang="zh-CN" sz="3000" dirty="0">
              <a:solidFill>
                <a:srgbClr val="005800"/>
              </a:solidFill>
              <a:latin typeface="仿宋_GB2312"/>
              <a:ea typeface="仿宋_GB2312"/>
              <a:cs typeface="+mn-cs"/>
            </a:endParaRPr>
          </a:p>
          <a:p>
            <a:pPr>
              <a:lnSpc>
                <a:spcPct val="100000"/>
              </a:lnSpc>
              <a:spcBef>
                <a:spcPts val="600"/>
              </a:spcBef>
              <a:buNone/>
            </a:pPr>
            <a:r>
              <a:rPr lang="en-US" altLang="zh-CN" sz="3000" dirty="0">
                <a:solidFill>
                  <a:srgbClr val="005800"/>
                </a:solidFill>
                <a:latin typeface="仿宋_GB2312"/>
                <a:ea typeface="仿宋_GB2312"/>
                <a:cs typeface="+mn-cs"/>
              </a:rPr>
              <a:t>  ORDER BY Grade DESC</a:t>
            </a:r>
            <a:endParaRPr lang="zh-CN" altLang="en-US" sz="3000" dirty="0">
              <a:solidFill>
                <a:srgbClr val="005800"/>
              </a:solidFill>
              <a:latin typeface="仿宋_GB2312"/>
              <a:ea typeface="仿宋_GB2312"/>
              <a:cs typeface="+mn-cs"/>
            </a:endParaRPr>
          </a:p>
        </p:txBody>
      </p:sp>
      <p:sp>
        <p:nvSpPr>
          <p:cNvPr id="11059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10597"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11619" name="内容占位符 2"/>
          <p:cNvSpPr>
            <a:spLocks noGrp="1"/>
          </p:cNvSpPr>
          <p:nvPr>
            <p:ph idx="1"/>
          </p:nvPr>
        </p:nvSpPr>
        <p:spPr>
          <a:ln/>
        </p:spPr>
        <p:txBody>
          <a:bodyPr vert="horz" wrap="square" lIns="91440" tIns="45720" rIns="91440" bIns="45720" anchor="t"/>
          <a:p>
            <a:pPr/>
            <a:r>
              <a:rPr lang="zh-CN" altLang="zh-CN" sz="3200" dirty="0">
                <a:latin typeface="仿宋_GB2312"/>
                <a:ea typeface="仿宋_GB2312"/>
                <a:cs typeface="+mn-cs"/>
              </a:rPr>
              <a:t>例</a:t>
            </a:r>
            <a:r>
              <a:rPr lang="en-US" altLang="zh-CN" sz="3200" dirty="0">
                <a:latin typeface="仿宋_GB2312"/>
                <a:ea typeface="仿宋_GB2312"/>
                <a:cs typeface="+mn-cs"/>
              </a:rPr>
              <a:t>3 </a:t>
            </a:r>
            <a:r>
              <a:rPr lang="zh-CN" altLang="zh-CN" sz="3200" dirty="0">
                <a:latin typeface="仿宋_GB2312"/>
                <a:ea typeface="仿宋_GB2312"/>
                <a:cs typeface="+mn-cs"/>
              </a:rPr>
              <a:t>查询选课人数最少的两门课程（不包括没有人选的课程），列出课程号和选课人数。</a:t>
            </a:r>
            <a:endParaRPr lang="zh-CN" altLang="zh-CN" sz="3200" dirty="0">
              <a:latin typeface="仿宋_GB2312"/>
              <a:ea typeface="仿宋_GB2312"/>
              <a:cs typeface="+mn-cs"/>
            </a:endParaRPr>
          </a:p>
          <a:p>
            <a:pPr lvl="1">
              <a:buNone/>
            </a:pPr>
            <a:r>
              <a:rPr lang="en-US" altLang="zh-CN" sz="3200" dirty="0">
                <a:solidFill>
                  <a:srgbClr val="005800"/>
                </a:solidFill>
                <a:latin typeface="仿宋_GB2312"/>
                <a:ea typeface="仿宋_GB2312"/>
              </a:rPr>
              <a:t>SELECT </a:t>
            </a:r>
            <a:r>
              <a:rPr lang="en-US" altLang="zh-CN" sz="3200" dirty="0">
                <a:solidFill>
                  <a:srgbClr val="C00000"/>
                </a:solidFill>
                <a:latin typeface="仿宋_GB2312"/>
                <a:ea typeface="仿宋_GB2312"/>
              </a:rPr>
              <a:t>TOP 2 WITH TIES </a:t>
            </a:r>
            <a:r>
              <a:rPr lang="en-US" altLang="zh-CN" sz="3200" dirty="0">
                <a:solidFill>
                  <a:srgbClr val="005800"/>
                </a:solidFill>
                <a:latin typeface="仿宋_GB2312"/>
                <a:ea typeface="仿宋_GB2312"/>
              </a:rPr>
              <a:t>Cno, COUNT(*) </a:t>
            </a:r>
            <a:r>
              <a:rPr lang="zh-CN" altLang="zh-CN" sz="3200" dirty="0">
                <a:solidFill>
                  <a:srgbClr val="005800"/>
                </a:solidFill>
                <a:latin typeface="仿宋_GB2312"/>
                <a:ea typeface="仿宋_GB2312"/>
              </a:rPr>
              <a:t>选课人数</a:t>
            </a:r>
            <a:endParaRPr lang="zh-CN" altLang="zh-CN" sz="3200" dirty="0">
              <a:solidFill>
                <a:srgbClr val="005800"/>
              </a:solidFill>
              <a:latin typeface="仿宋_GB2312"/>
              <a:ea typeface="仿宋_GB2312"/>
            </a:endParaRPr>
          </a:p>
          <a:p>
            <a:pPr lvl="1">
              <a:buNone/>
            </a:pPr>
            <a:r>
              <a:rPr lang="en-US" altLang="zh-CN" sz="3200" dirty="0">
                <a:solidFill>
                  <a:srgbClr val="005800"/>
                </a:solidFill>
                <a:latin typeface="仿宋_GB2312"/>
                <a:ea typeface="仿宋_GB2312"/>
              </a:rPr>
              <a:t>  FROM SC</a:t>
            </a:r>
            <a:endParaRPr lang="zh-CN" altLang="zh-CN" sz="3200" dirty="0">
              <a:solidFill>
                <a:srgbClr val="005800"/>
              </a:solidFill>
              <a:latin typeface="仿宋_GB2312"/>
              <a:ea typeface="仿宋_GB2312"/>
            </a:endParaRPr>
          </a:p>
          <a:p>
            <a:pPr lvl="1">
              <a:buNone/>
            </a:pPr>
            <a:r>
              <a:rPr lang="en-US" altLang="zh-CN" sz="3200" dirty="0">
                <a:solidFill>
                  <a:srgbClr val="005800"/>
                </a:solidFill>
                <a:latin typeface="仿宋_GB2312"/>
                <a:ea typeface="仿宋_GB2312"/>
              </a:rPr>
              <a:t>  GROUP BY Cno</a:t>
            </a:r>
            <a:endParaRPr lang="zh-CN" altLang="zh-CN" sz="3200" dirty="0">
              <a:solidFill>
                <a:srgbClr val="005800"/>
              </a:solidFill>
              <a:latin typeface="仿宋_GB2312"/>
              <a:ea typeface="仿宋_GB2312"/>
            </a:endParaRPr>
          </a:p>
          <a:p>
            <a:pPr lvl="1">
              <a:buNone/>
            </a:pPr>
            <a:r>
              <a:rPr lang="en-US" altLang="zh-CN" sz="3200" dirty="0">
                <a:solidFill>
                  <a:srgbClr val="005800"/>
                </a:solidFill>
                <a:latin typeface="仿宋_GB2312"/>
                <a:ea typeface="仿宋_GB2312"/>
              </a:rPr>
              <a:t>  ORDER BY COUNT(Cno) ASC</a:t>
            </a:r>
            <a:endParaRPr lang="zh-CN" altLang="en-US" sz="3200" dirty="0">
              <a:solidFill>
                <a:srgbClr val="005800"/>
              </a:solidFill>
              <a:latin typeface="仿宋_GB2312"/>
              <a:ea typeface="仿宋_GB2312"/>
            </a:endParaRPr>
          </a:p>
        </p:txBody>
      </p:sp>
      <p:sp>
        <p:nvSpPr>
          <p:cNvPr id="11162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11621"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标题 1"/>
          <p:cNvSpPr>
            <a:spLocks noGrp="1"/>
          </p:cNvSpPr>
          <p:nvPr>
            <p:ph type="title"/>
          </p:nvPr>
        </p:nvSpPr>
        <p:spPr>
          <a:ln/>
        </p:spPr>
        <p:txBody>
          <a:bodyPr vert="horz" wrap="square" lIns="91440" tIns="45720" rIns="91440" bIns="45720" anchor="b"/>
          <a:p>
            <a:pPr>
              <a:buNone/>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112643" name="内容占位符 2"/>
          <p:cNvSpPr>
            <a:spLocks noGrp="1"/>
          </p:cNvSpPr>
          <p:nvPr>
            <p:ph idx="1"/>
          </p:nvPr>
        </p:nvSpPr>
        <p:spPr>
          <a:xfrm>
            <a:off x="395288" y="1414463"/>
            <a:ext cx="8353425" cy="4678362"/>
          </a:xfrm>
          <a:ln/>
        </p:spPr>
        <p:txBody>
          <a:bodyPr vert="horz" wrap="square" lIns="91440" tIns="45720" rIns="91440" bIns="45720" anchor="t"/>
          <a:p>
            <a:pPr/>
            <a:r>
              <a:rPr lang="zh-CN" altLang="zh-CN" sz="2800" dirty="0">
                <a:latin typeface="仿宋_GB2312"/>
                <a:ea typeface="仿宋_GB2312"/>
                <a:cs typeface="+mn-cs"/>
              </a:rPr>
              <a:t>例</a:t>
            </a:r>
            <a:r>
              <a:rPr lang="en-US" altLang="zh-CN" sz="2800" dirty="0">
                <a:latin typeface="仿宋_GB2312"/>
                <a:ea typeface="仿宋_GB2312"/>
                <a:cs typeface="+mn-cs"/>
              </a:rPr>
              <a:t>4 </a:t>
            </a:r>
            <a:r>
              <a:rPr lang="zh-CN" altLang="zh-CN" sz="2800" dirty="0">
                <a:latin typeface="仿宋_GB2312"/>
                <a:ea typeface="仿宋_GB2312"/>
                <a:cs typeface="+mn-cs"/>
              </a:rPr>
              <a:t>查询计算机系选课门数超过</a:t>
            </a:r>
            <a:r>
              <a:rPr lang="en-US" altLang="zh-CN" sz="2800" dirty="0">
                <a:latin typeface="仿宋_GB2312"/>
                <a:ea typeface="仿宋_GB2312"/>
                <a:cs typeface="+mn-cs"/>
              </a:rPr>
              <a:t>2</a:t>
            </a:r>
            <a:r>
              <a:rPr lang="zh-CN" altLang="zh-CN" sz="2800" dirty="0">
                <a:latin typeface="仿宋_GB2312"/>
                <a:ea typeface="仿宋_GB2312"/>
                <a:cs typeface="+mn-cs"/>
              </a:rPr>
              <a:t>门的学生中，考试平均成绩最高的前</a:t>
            </a:r>
            <a:r>
              <a:rPr lang="en-US" altLang="zh-CN" sz="2800" dirty="0">
                <a:latin typeface="仿宋_GB2312"/>
                <a:ea typeface="仿宋_GB2312"/>
                <a:cs typeface="+mn-cs"/>
              </a:rPr>
              <a:t>2</a:t>
            </a:r>
            <a:r>
              <a:rPr lang="zh-CN" altLang="zh-CN" sz="2800" dirty="0">
                <a:latin typeface="仿宋_GB2312"/>
                <a:ea typeface="仿宋_GB2312"/>
                <a:cs typeface="+mn-cs"/>
              </a:rPr>
              <a:t>名（包括并列的情况）学生的学号</a:t>
            </a:r>
            <a:r>
              <a:rPr lang="zh-CN" altLang="en-US" sz="2800" dirty="0">
                <a:latin typeface="仿宋_GB2312"/>
                <a:ea typeface="仿宋_GB2312"/>
                <a:cs typeface="+mn-cs"/>
              </a:rPr>
              <a:t>、</a:t>
            </a:r>
            <a:r>
              <a:rPr lang="zh-CN" altLang="zh-CN" sz="2800" dirty="0">
                <a:latin typeface="仿宋_GB2312"/>
                <a:ea typeface="仿宋_GB2312"/>
                <a:cs typeface="+mn-cs"/>
              </a:rPr>
              <a:t>选课门数和平均成绩。</a:t>
            </a:r>
            <a:endParaRPr lang="zh-CN" altLang="zh-CN" sz="2800" dirty="0">
              <a:latin typeface="仿宋_GB2312"/>
              <a:ea typeface="仿宋_GB2312"/>
              <a:cs typeface="+mn-cs"/>
            </a:endParaRPr>
          </a:p>
          <a:p>
            <a:pPr>
              <a:lnSpc>
                <a:spcPct val="100000"/>
              </a:lnSpc>
              <a:spcBef>
                <a:spcPts val="200"/>
              </a:spcBef>
              <a:buNone/>
            </a:pPr>
            <a:r>
              <a:rPr lang="en-US" altLang="zh-CN" sz="2800" dirty="0">
                <a:solidFill>
                  <a:srgbClr val="005800"/>
                </a:solidFill>
                <a:latin typeface="仿宋_GB2312"/>
                <a:ea typeface="仿宋_GB2312"/>
                <a:cs typeface="+mn-cs"/>
              </a:rPr>
              <a:t> SELECT </a:t>
            </a:r>
            <a:r>
              <a:rPr lang="en-US" altLang="zh-CN" sz="2800" dirty="0">
                <a:solidFill>
                  <a:srgbClr val="C00000"/>
                </a:solidFill>
                <a:latin typeface="仿宋_GB2312"/>
                <a:ea typeface="仿宋_GB2312"/>
                <a:cs typeface="+mn-cs"/>
              </a:rPr>
              <a:t>TOP 2 WITH TIES </a:t>
            </a:r>
            <a:r>
              <a:rPr lang="en-US" altLang="zh-CN" sz="2800" dirty="0">
                <a:solidFill>
                  <a:srgbClr val="005800"/>
                </a:solidFill>
                <a:latin typeface="仿宋_GB2312"/>
                <a:ea typeface="仿宋_GB2312"/>
                <a:cs typeface="+mn-cs"/>
              </a:rPr>
              <a:t>S.Sno, </a:t>
            </a:r>
            <a:endParaRPr lang="en-US" altLang="zh-CN" sz="2800" dirty="0">
              <a:solidFill>
                <a:srgbClr val="005800"/>
              </a:solidFill>
              <a:latin typeface="仿宋_GB2312"/>
              <a:ea typeface="仿宋_GB2312"/>
              <a:cs typeface="+mn-cs"/>
            </a:endParaRPr>
          </a:p>
          <a:p>
            <a:pPr>
              <a:lnSpc>
                <a:spcPct val="100000"/>
              </a:lnSpc>
              <a:spcBef>
                <a:spcPts val="200"/>
              </a:spcBef>
              <a:buNone/>
            </a:pPr>
            <a:r>
              <a:rPr lang="en-US" altLang="zh-CN" sz="2800" dirty="0">
                <a:solidFill>
                  <a:srgbClr val="005800"/>
                </a:solidFill>
                <a:latin typeface="仿宋_GB2312"/>
                <a:ea typeface="仿宋_GB2312"/>
                <a:cs typeface="+mn-cs"/>
              </a:rPr>
              <a:t>   COUNT(*) </a:t>
            </a:r>
            <a:r>
              <a:rPr lang="zh-CN" altLang="zh-CN" sz="2800" dirty="0">
                <a:solidFill>
                  <a:srgbClr val="005800"/>
                </a:solidFill>
                <a:latin typeface="仿宋_GB2312"/>
                <a:ea typeface="仿宋_GB2312"/>
                <a:cs typeface="+mn-cs"/>
              </a:rPr>
              <a:t>选课门数</a:t>
            </a:r>
            <a:r>
              <a:rPr lang="en-US" altLang="zh-CN" sz="2800" dirty="0">
                <a:solidFill>
                  <a:srgbClr val="005800"/>
                </a:solidFill>
                <a:latin typeface="仿宋_GB2312"/>
                <a:ea typeface="仿宋_GB2312"/>
                <a:cs typeface="+mn-cs"/>
              </a:rPr>
              <a:t>,AVG(Grade) </a:t>
            </a:r>
            <a:r>
              <a:rPr lang="zh-CN" altLang="zh-CN" sz="2800" dirty="0">
                <a:solidFill>
                  <a:srgbClr val="005800"/>
                </a:solidFill>
                <a:latin typeface="仿宋_GB2312"/>
                <a:ea typeface="仿宋_GB2312"/>
                <a:cs typeface="+mn-cs"/>
              </a:rPr>
              <a:t>平均成绩</a:t>
            </a:r>
            <a:endParaRPr lang="zh-CN" altLang="zh-CN" sz="2800" dirty="0">
              <a:solidFill>
                <a:srgbClr val="005800"/>
              </a:solidFill>
              <a:latin typeface="仿宋_GB2312"/>
              <a:ea typeface="仿宋_GB2312"/>
              <a:cs typeface="+mn-cs"/>
            </a:endParaRPr>
          </a:p>
          <a:p>
            <a:pPr>
              <a:lnSpc>
                <a:spcPct val="100000"/>
              </a:lnSpc>
              <a:spcBef>
                <a:spcPts val="200"/>
              </a:spcBef>
              <a:buNone/>
            </a:pPr>
            <a:r>
              <a:rPr lang="en-US" altLang="zh-CN" sz="2800" dirty="0">
                <a:solidFill>
                  <a:srgbClr val="005800"/>
                </a:solidFill>
                <a:latin typeface="仿宋_GB2312"/>
                <a:ea typeface="仿宋_GB2312"/>
                <a:cs typeface="+mn-cs"/>
              </a:rPr>
              <a:t>  FROM Student S JOIN SC ON S.Sno = SC.Sno</a:t>
            </a:r>
            <a:endParaRPr lang="zh-CN" altLang="zh-CN" sz="2800" dirty="0">
              <a:solidFill>
                <a:srgbClr val="005800"/>
              </a:solidFill>
              <a:latin typeface="仿宋_GB2312"/>
              <a:ea typeface="仿宋_GB2312"/>
              <a:cs typeface="+mn-cs"/>
            </a:endParaRPr>
          </a:p>
          <a:p>
            <a:pPr>
              <a:lnSpc>
                <a:spcPct val="100000"/>
              </a:lnSpc>
              <a:spcBef>
                <a:spcPts val="200"/>
              </a:spcBef>
              <a:buNone/>
            </a:pPr>
            <a:r>
              <a:rPr lang="en-US" altLang="zh-CN" sz="2800" dirty="0">
                <a:solidFill>
                  <a:srgbClr val="005800"/>
                </a:solidFill>
                <a:latin typeface="仿宋_GB2312"/>
                <a:ea typeface="仿宋_GB2312"/>
                <a:cs typeface="+mn-cs"/>
              </a:rPr>
              <a:t>  WHERE Sdept = '</a:t>
            </a:r>
            <a:r>
              <a:rPr lang="zh-CN" altLang="zh-CN" sz="2800" dirty="0">
                <a:solidFill>
                  <a:srgbClr val="005800"/>
                </a:solidFill>
                <a:latin typeface="仿宋_GB2312"/>
                <a:ea typeface="仿宋_GB2312"/>
                <a:cs typeface="+mn-cs"/>
              </a:rPr>
              <a:t>计算机系</a:t>
            </a:r>
            <a:r>
              <a:rPr lang="en-US" altLang="zh-CN" sz="2800" dirty="0">
                <a:solidFill>
                  <a:srgbClr val="005800"/>
                </a:solidFill>
                <a:latin typeface="仿宋_GB2312"/>
                <a:ea typeface="仿宋_GB2312"/>
                <a:cs typeface="+mn-cs"/>
              </a:rPr>
              <a:t>'</a:t>
            </a:r>
            <a:endParaRPr lang="zh-CN" altLang="zh-CN" sz="2800" dirty="0">
              <a:solidFill>
                <a:srgbClr val="005800"/>
              </a:solidFill>
              <a:latin typeface="仿宋_GB2312"/>
              <a:ea typeface="仿宋_GB2312"/>
              <a:cs typeface="+mn-cs"/>
            </a:endParaRPr>
          </a:p>
          <a:p>
            <a:pPr>
              <a:lnSpc>
                <a:spcPct val="100000"/>
              </a:lnSpc>
              <a:spcBef>
                <a:spcPts val="200"/>
              </a:spcBef>
              <a:buNone/>
            </a:pPr>
            <a:r>
              <a:rPr lang="en-US" altLang="zh-CN" sz="2800" dirty="0">
                <a:solidFill>
                  <a:srgbClr val="005800"/>
                </a:solidFill>
                <a:latin typeface="仿宋_GB2312"/>
                <a:ea typeface="仿宋_GB2312"/>
                <a:cs typeface="+mn-cs"/>
              </a:rPr>
              <a:t>  GROUP BY S.sno</a:t>
            </a:r>
            <a:endParaRPr lang="zh-CN" altLang="zh-CN" sz="2800" dirty="0">
              <a:solidFill>
                <a:srgbClr val="005800"/>
              </a:solidFill>
              <a:latin typeface="仿宋_GB2312"/>
              <a:ea typeface="仿宋_GB2312"/>
              <a:cs typeface="+mn-cs"/>
            </a:endParaRPr>
          </a:p>
          <a:p>
            <a:pPr>
              <a:lnSpc>
                <a:spcPct val="100000"/>
              </a:lnSpc>
              <a:spcBef>
                <a:spcPts val="200"/>
              </a:spcBef>
              <a:buNone/>
            </a:pPr>
            <a:r>
              <a:rPr lang="en-US" altLang="zh-CN" sz="2800" dirty="0">
                <a:solidFill>
                  <a:srgbClr val="005800"/>
                </a:solidFill>
                <a:latin typeface="仿宋_GB2312"/>
                <a:ea typeface="仿宋_GB2312"/>
                <a:cs typeface="+mn-cs"/>
              </a:rPr>
              <a:t>  HAVING COUNT(*) &gt; 2</a:t>
            </a:r>
            <a:endParaRPr lang="zh-CN" altLang="zh-CN" sz="2800" dirty="0">
              <a:solidFill>
                <a:srgbClr val="005800"/>
              </a:solidFill>
              <a:latin typeface="仿宋_GB2312"/>
              <a:ea typeface="仿宋_GB2312"/>
              <a:cs typeface="+mn-cs"/>
            </a:endParaRPr>
          </a:p>
          <a:p>
            <a:pPr>
              <a:lnSpc>
                <a:spcPct val="100000"/>
              </a:lnSpc>
              <a:spcBef>
                <a:spcPts val="200"/>
              </a:spcBef>
              <a:buNone/>
            </a:pPr>
            <a:r>
              <a:rPr lang="en-US" altLang="zh-CN" sz="2800" dirty="0">
                <a:solidFill>
                  <a:srgbClr val="005800"/>
                </a:solidFill>
                <a:latin typeface="仿宋_GB2312"/>
                <a:ea typeface="仿宋_GB2312"/>
                <a:cs typeface="+mn-cs"/>
              </a:rPr>
              <a:t>  ORDER BY AVG(Grade) DESC</a:t>
            </a:r>
            <a:endParaRPr lang="zh-CN" altLang="en-US" sz="2800" dirty="0">
              <a:solidFill>
                <a:srgbClr val="005800"/>
              </a:solidFill>
              <a:latin typeface="仿宋_GB2312"/>
              <a:ea typeface="仿宋_GB2312"/>
              <a:cs typeface="+mn-cs"/>
            </a:endParaRPr>
          </a:p>
        </p:txBody>
      </p:sp>
      <p:sp>
        <p:nvSpPr>
          <p:cNvPr id="11264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1264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Grp="1"/>
          </p:cNvSpPr>
          <p:nvPr>
            <p:ph type="title"/>
          </p:nvPr>
        </p:nvSpPr>
        <p:spPr>
          <a:ln/>
        </p:spPr>
        <p:txBody>
          <a:bodyPr vert="horz" wrap="square" lIns="91440" tIns="45720" rIns="91440" bIns="45720" anchor="b"/>
          <a:p>
            <a:pPr>
              <a:buNone/>
            </a:pPr>
            <a:r>
              <a:rPr lang="en-US" altLang="zh-CN" sz="4400" dirty="0">
                <a:solidFill>
                  <a:srgbClr val="0039AC"/>
                </a:solidFill>
                <a:latin typeface="楷体_GB2312"/>
                <a:ea typeface="楷体_GB2312"/>
                <a:cs typeface="+mj-cs"/>
              </a:rPr>
              <a:t>5.5 CASE</a:t>
            </a:r>
            <a:r>
              <a:rPr lang="zh-CN" altLang="en-US" sz="4400" dirty="0">
                <a:solidFill>
                  <a:srgbClr val="0039AC"/>
                </a:solidFill>
                <a:latin typeface="楷体_GB2312"/>
                <a:ea typeface="楷体_GB2312"/>
                <a:cs typeface="+mj-cs"/>
              </a:rPr>
              <a:t>表达式</a:t>
            </a:r>
            <a:endParaRPr lang="zh-CN" altLang="en-US" sz="4400" dirty="0">
              <a:solidFill>
                <a:srgbClr val="0039AC"/>
              </a:solidFill>
              <a:latin typeface="楷体_GB2312"/>
              <a:ea typeface="楷体_GB2312"/>
              <a:cs typeface="+mj-cs"/>
            </a:endParaRPr>
          </a:p>
        </p:txBody>
      </p:sp>
      <p:sp>
        <p:nvSpPr>
          <p:cNvPr id="399363" name="Rectangle 3"/>
          <p:cNvSpPr>
            <a:spLocks noGrp="1"/>
          </p:cNvSpPr>
          <p:nvPr>
            <p:ph idx="1"/>
          </p:nvPr>
        </p:nvSpPr>
        <p:spPr>
          <a:xfrm>
            <a:off x="539750" y="1412875"/>
            <a:ext cx="8135938" cy="4464050"/>
          </a:xfrm>
          <a:ln/>
        </p:spPr>
        <p:txBody>
          <a:bodyPr vert="horz" wrap="square" lIns="91440" tIns="45720" rIns="91440" bIns="45720" anchor="t"/>
          <a:p>
            <a:pPr>
              <a:spcBef>
                <a:spcPts val="1200"/>
              </a:spcBef>
            </a:pPr>
            <a:r>
              <a:rPr lang="zh-CN" altLang="zh-CN" dirty="0">
                <a:latin typeface="仿宋_GB2312"/>
                <a:ea typeface="仿宋_GB2312"/>
                <a:cs typeface="+mn-cs"/>
              </a:rPr>
              <a:t>是一种多分支</a:t>
            </a:r>
            <a:r>
              <a:rPr lang="zh-CN" altLang="en-US" dirty="0">
                <a:latin typeface="仿宋_GB2312"/>
                <a:ea typeface="仿宋_GB2312"/>
                <a:cs typeface="+mn-cs"/>
              </a:rPr>
              <a:t>表达式</a:t>
            </a:r>
            <a:r>
              <a:rPr lang="zh-CN" altLang="zh-CN" dirty="0">
                <a:latin typeface="仿宋_GB2312"/>
                <a:ea typeface="仿宋_GB2312"/>
                <a:cs typeface="+mn-cs"/>
              </a:rPr>
              <a:t>，可以根据条件列表的值返回多个可能结果中的一个</a:t>
            </a:r>
            <a:endParaRPr lang="zh-CN" altLang="zh-CN" dirty="0">
              <a:latin typeface="仿宋_GB2312"/>
              <a:ea typeface="仿宋_GB2312"/>
              <a:cs typeface="+mn-cs"/>
            </a:endParaRPr>
          </a:p>
          <a:p>
            <a:pPr>
              <a:spcBef>
                <a:spcPts val="1200"/>
              </a:spcBef>
            </a:pPr>
            <a:r>
              <a:rPr lang="zh-CN" altLang="zh-CN" dirty="0">
                <a:latin typeface="仿宋_GB2312"/>
                <a:ea typeface="仿宋_GB2312"/>
                <a:cs typeface="+mn-cs"/>
              </a:rPr>
              <a:t>可用在任何允许使用表达式的地方</a:t>
            </a:r>
            <a:r>
              <a:rPr lang="zh-CN" altLang="en-US" dirty="0">
                <a:latin typeface="仿宋_GB2312"/>
                <a:ea typeface="仿宋_GB2312"/>
                <a:cs typeface="+mn-cs"/>
              </a:rPr>
              <a:t>。</a:t>
            </a:r>
            <a:endParaRPr lang="en-US" altLang="zh-CN" dirty="0">
              <a:latin typeface="仿宋_GB2312"/>
              <a:ea typeface="仿宋_GB2312"/>
              <a:cs typeface="+mn-cs"/>
            </a:endParaRPr>
          </a:p>
          <a:p>
            <a:pPr>
              <a:spcBef>
                <a:spcPts val="1200"/>
              </a:spcBef>
            </a:pPr>
            <a:r>
              <a:rPr lang="zh-CN" altLang="zh-CN" dirty="0">
                <a:latin typeface="仿宋_GB2312"/>
                <a:ea typeface="仿宋_GB2312"/>
                <a:cs typeface="+mn-cs"/>
              </a:rPr>
              <a:t>不是一个完整的</a:t>
            </a:r>
            <a:r>
              <a:rPr lang="en-US" altLang="zh-CN" dirty="0">
                <a:latin typeface="仿宋_GB2312"/>
                <a:ea typeface="仿宋_GB2312"/>
                <a:cs typeface="+mn-cs"/>
              </a:rPr>
              <a:t>T-SQL</a:t>
            </a:r>
            <a:r>
              <a:rPr lang="zh-CN" altLang="zh-CN" dirty="0">
                <a:latin typeface="仿宋_GB2312"/>
                <a:ea typeface="仿宋_GB2312"/>
                <a:cs typeface="+mn-cs"/>
              </a:rPr>
              <a:t>语句，不能单独执行。</a:t>
            </a:r>
            <a:endParaRPr lang="zh-CN" altLang="en-US" sz="3200" dirty="0">
              <a:latin typeface="仿宋_GB2312"/>
              <a:ea typeface="仿宋_GB2312"/>
              <a:cs typeface="+mn-cs"/>
            </a:endParaRPr>
          </a:p>
        </p:txBody>
      </p:sp>
      <p:sp>
        <p:nvSpPr>
          <p:cNvPr id="113668" name="日期占位符 4"/>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buNone/>
            </a:pPr>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13669"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buNone/>
            </a:pPr>
            <a:fld id="{9A0DB2DC-4C9A-4742-B13C-FB6460FD3503}" type="slidenum">
              <a:rPr lang="zh-CN" altLang="en-US" sz="1200" dirty="0">
                <a:solidFill>
                  <a:srgbClr val="0000FF"/>
                </a:solidFill>
              </a:rPr>
            </a:fld>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63">
                                            <p:txEl>
                                              <p:charRg st="0" end="33"/>
                                            </p:txEl>
                                          </p:spTgt>
                                        </p:tgtEl>
                                        <p:attrNameLst>
                                          <p:attrName>style.visibility</p:attrName>
                                        </p:attrNameLst>
                                      </p:cBhvr>
                                      <p:to>
                                        <p:strVal val="visible"/>
                                      </p:to>
                                    </p:set>
                                    <p:animEffect transition="in" filter="blinds(horizontal)">
                                      <p:cBhvr>
                                        <p:cTn id="7" dur="500"/>
                                        <p:tgtEl>
                                          <p:spTgt spid="399363">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63">
                                            <p:txEl>
                                              <p:charRg st="33" end="50"/>
                                            </p:txEl>
                                          </p:spTgt>
                                        </p:tgtEl>
                                        <p:attrNameLst>
                                          <p:attrName>style.visibility</p:attrName>
                                        </p:attrNameLst>
                                      </p:cBhvr>
                                      <p:to>
                                        <p:strVal val="visible"/>
                                      </p:to>
                                    </p:set>
                                    <p:animEffect transition="in" filter="blinds(horizontal)">
                                      <p:cBhvr>
                                        <p:cTn id="12" dur="500"/>
                                        <p:tgtEl>
                                          <p:spTgt spid="399363">
                                            <p:txEl>
                                              <p:charRg st="33"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63">
                                            <p:txEl>
                                              <p:charRg st="50" end="73"/>
                                            </p:txEl>
                                          </p:spTgt>
                                        </p:tgtEl>
                                        <p:attrNameLst>
                                          <p:attrName>style.visibility</p:attrName>
                                        </p:attrNameLst>
                                      </p:cBhvr>
                                      <p:to>
                                        <p:strVal val="visible"/>
                                      </p:to>
                                    </p:set>
                                    <p:animEffect transition="in" filter="blinds(horizontal)">
                                      <p:cBhvr>
                                        <p:cTn id="17" dur="500"/>
                                        <p:tgtEl>
                                          <p:spTgt spid="399363">
                                            <p:txEl>
                                              <p:charRg st="50" end="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theme/theme1.xml><?xml version="1.0" encoding="utf-8"?>
<a:theme xmlns:a="http://schemas.openxmlformats.org/drawingml/2006/main" name="bistu-jsjxy">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istu-jsjxy">
  <a:themeElements>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bistu-jsjxy">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26117</Words>
  <Application>WPS 演示</Application>
  <PresentationFormat>全屏显示(4:3)</PresentationFormat>
  <Paragraphs>4359</Paragraphs>
  <Slides>167</Slides>
  <Notes>2</Notes>
  <HiddenSlides>0</HiddenSlides>
  <MMClips>0</MMClips>
  <ScaleCrop>false</ScaleCrop>
  <HeadingPairs>
    <vt:vector size="8" baseType="variant">
      <vt:variant>
        <vt:lpstr>已用的字体</vt:lpstr>
      </vt:variant>
      <vt:variant>
        <vt:i4>24</vt:i4>
      </vt:variant>
      <vt:variant>
        <vt:lpstr>主题</vt:lpstr>
      </vt:variant>
      <vt:variant>
        <vt:i4>4</vt:i4>
      </vt:variant>
      <vt:variant>
        <vt:lpstr>嵌入 OLE 服务器</vt:lpstr>
      </vt:variant>
      <vt:variant>
        <vt:i4>1</vt:i4>
      </vt:variant>
      <vt:variant>
        <vt:lpstr>幻灯片标题</vt:lpstr>
      </vt:variant>
      <vt:variant>
        <vt:i4>167</vt:i4>
      </vt:variant>
    </vt:vector>
  </HeadingPairs>
  <TitlesOfParts>
    <vt:vector size="196" baseType="lpstr">
      <vt:lpstr>Arial</vt:lpstr>
      <vt:lpstr>宋体</vt:lpstr>
      <vt:lpstr>Wingdings</vt:lpstr>
      <vt:lpstr>Verdana</vt:lpstr>
      <vt:lpstr>Calibri</vt:lpstr>
      <vt:lpstr>华文行楷</vt:lpstr>
      <vt:lpstr>华文隶书</vt:lpstr>
      <vt:lpstr>华文楷体</vt:lpstr>
      <vt:lpstr>仿宋_GB2312</vt:lpstr>
      <vt:lpstr>仿宋</vt:lpstr>
      <vt:lpstr>华文新魏</vt:lpstr>
      <vt:lpstr>楷体_GB2312</vt:lpstr>
      <vt:lpstr>新宋体</vt:lpstr>
      <vt:lpstr>Times New Roman</vt:lpstr>
      <vt:lpstr>方正书宋简体</vt:lpstr>
      <vt:lpstr>黑体</vt:lpstr>
      <vt:lpstr>方正姚体</vt:lpstr>
      <vt:lpstr>方正舒体</vt:lpstr>
      <vt:lpstr>楷体_GB2312</vt:lpstr>
      <vt:lpstr>仿宋_GB2312</vt:lpstr>
      <vt:lpstr>Times New Roman</vt:lpstr>
      <vt:lpstr>微软雅黑</vt:lpstr>
      <vt:lpstr>Arial Unicode MS</vt:lpstr>
      <vt:lpstr>Calibri</vt:lpstr>
      <vt:lpstr>bistu-jsjxy</vt:lpstr>
      <vt:lpstr>自定义设计方案</vt:lpstr>
      <vt:lpstr>1_bistu-jsjxy</vt:lpstr>
      <vt:lpstr>2_bistu-jsjxy</vt:lpstr>
      <vt:lpstr>Photoshop.Image.9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数据挖掘在银行信贷业务中的应用研究</dc:title>
  <dc:creator>Jack</dc:creator>
  <cp:lastModifiedBy>飘</cp:lastModifiedBy>
  <cp:revision>289</cp:revision>
  <dcterms:created xsi:type="dcterms:W3CDTF">2010-06-04T15:42:51Z</dcterms:created>
  <dcterms:modified xsi:type="dcterms:W3CDTF">2020-02-13T02:33:26Z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