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1" r:id="rId4"/>
    <p:sldId id="265" r:id="rId5"/>
    <p:sldId id="259" r:id="rId6"/>
    <p:sldId id="260"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4286EB-80DC-4B4D-8500-57FD30A2A06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BB945E7-C0A1-437E-B8AC-B9FDD4C2BE51}" type="slidenum">
              <a:rPr lang="en-IN" smtClean="0"/>
              <a:t>‹#›</a:t>
            </a:fld>
            <a:endParaRPr lang="en-IN"/>
          </a:p>
        </p:txBody>
      </p:sp>
    </p:spTree>
    <p:extLst>
      <p:ext uri="{BB962C8B-B14F-4D97-AF65-F5344CB8AC3E}">
        <p14:creationId xmlns:p14="http://schemas.microsoft.com/office/powerpoint/2010/main" val="373871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286EB-80DC-4B4D-8500-57FD30A2A06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31807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286EB-80DC-4B4D-8500-57FD30A2A06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420446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4286EB-80DC-4B4D-8500-57FD30A2A062}"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189147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F4286EB-80DC-4B4D-8500-57FD30A2A062}" type="datetimeFigureOut">
              <a:rPr lang="en-IN" smtClean="0"/>
              <a:t>30-09-2021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BB945E7-C0A1-437E-B8AC-B9FDD4C2BE51}" type="slidenum">
              <a:rPr lang="en-IN" smtClean="0"/>
              <a:t>‹#›</a:t>
            </a:fld>
            <a:endParaRPr lang="en-IN"/>
          </a:p>
        </p:txBody>
      </p:sp>
    </p:spTree>
    <p:extLst>
      <p:ext uri="{BB962C8B-B14F-4D97-AF65-F5344CB8AC3E}">
        <p14:creationId xmlns:p14="http://schemas.microsoft.com/office/powerpoint/2010/main" val="379588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4286EB-80DC-4B4D-8500-57FD30A2A062}"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164324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4286EB-80DC-4B4D-8500-57FD30A2A062}"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214859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4286EB-80DC-4B4D-8500-57FD30A2A062}"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185533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286EB-80DC-4B4D-8500-57FD30A2A062}"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207563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286EB-80DC-4B4D-8500-57FD30A2A062}"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241554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286EB-80DC-4B4D-8500-57FD30A2A062}" type="datetimeFigureOut">
              <a:rPr lang="en-IN" smtClean="0"/>
              <a:t>30-09-2021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BB945E7-C0A1-437E-B8AC-B9FDD4C2BE51}" type="slidenum">
              <a:rPr lang="en-IN" smtClean="0"/>
              <a:t>‹#›</a:t>
            </a:fld>
            <a:endParaRPr lang="en-IN"/>
          </a:p>
        </p:txBody>
      </p:sp>
    </p:spTree>
    <p:extLst>
      <p:ext uri="{BB962C8B-B14F-4D97-AF65-F5344CB8AC3E}">
        <p14:creationId xmlns:p14="http://schemas.microsoft.com/office/powerpoint/2010/main" val="258832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F4286EB-80DC-4B4D-8500-57FD30A2A062}" type="datetimeFigureOut">
              <a:rPr lang="en-IN" smtClean="0"/>
              <a:t>30-09-2021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BB945E7-C0A1-437E-B8AC-B9FDD4C2BE51}" type="slidenum">
              <a:rPr lang="en-IN" smtClean="0"/>
              <a:t>‹#›</a:t>
            </a:fld>
            <a:endParaRPr lang="en-IN"/>
          </a:p>
        </p:txBody>
      </p:sp>
    </p:spTree>
    <p:extLst>
      <p:ext uri="{BB962C8B-B14F-4D97-AF65-F5344CB8AC3E}">
        <p14:creationId xmlns:p14="http://schemas.microsoft.com/office/powerpoint/2010/main" val="2260501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79AA-B468-42F8-B5B3-7437F86C68C7}"/>
              </a:ext>
            </a:extLst>
          </p:cNvPr>
          <p:cNvSpPr>
            <a:spLocks noGrp="1"/>
          </p:cNvSpPr>
          <p:nvPr>
            <p:ph type="ctrTitle"/>
          </p:nvPr>
        </p:nvSpPr>
        <p:spPr>
          <a:xfrm>
            <a:off x="934948" y="1335639"/>
            <a:ext cx="10187205" cy="3132391"/>
          </a:xfrm>
        </p:spPr>
        <p:txBody>
          <a:bodyPr/>
          <a:lstStyle/>
          <a:p>
            <a:r>
              <a:rPr lang="en-US" sz="7200" dirty="0"/>
              <a:t>password strength analysis using Machine/deep learning models</a:t>
            </a:r>
            <a:endParaRPr lang="en-IN" sz="7200" dirty="0"/>
          </a:p>
        </p:txBody>
      </p:sp>
      <p:sp>
        <p:nvSpPr>
          <p:cNvPr id="3" name="Subtitle 2">
            <a:extLst>
              <a:ext uri="{FF2B5EF4-FFF2-40B4-BE49-F238E27FC236}">
                <a16:creationId xmlns:a16="http://schemas.microsoft.com/office/drawing/2014/main" id="{EEF79F34-9932-489D-A8FF-701D2233A8EC}"/>
              </a:ext>
            </a:extLst>
          </p:cNvPr>
          <p:cNvSpPr>
            <a:spLocks noGrp="1"/>
          </p:cNvSpPr>
          <p:nvPr>
            <p:ph type="subTitle" idx="1"/>
          </p:nvPr>
        </p:nvSpPr>
        <p:spPr>
          <a:xfrm>
            <a:off x="1069847" y="4389120"/>
            <a:ext cx="8536489" cy="1374682"/>
          </a:xfrm>
        </p:spPr>
        <p:txBody>
          <a:bodyPr>
            <a:normAutofit/>
          </a:bodyPr>
          <a:lstStyle/>
          <a:p>
            <a:r>
              <a:rPr lang="en-US" dirty="0">
                <a:effectLst>
                  <a:outerShdw blurRad="38100" dist="38100" dir="2700000" algn="tl">
                    <a:srgbClr val="000000">
                      <a:alpha val="43137"/>
                    </a:srgbClr>
                  </a:outerShdw>
                </a:effectLst>
              </a:rPr>
              <a:t>Review – I</a:t>
            </a:r>
          </a:p>
          <a:p>
            <a:r>
              <a:rPr lang="en-US" dirty="0">
                <a:effectLst>
                  <a:outerShdw blurRad="38100" dist="38100" dir="2700000" algn="tl">
                    <a:srgbClr val="000000">
                      <a:alpha val="43137"/>
                    </a:srgbClr>
                  </a:outerShdw>
                </a:effectLst>
              </a:rPr>
              <a:t>CSE3501 – Information Security Analysis &amp; Audit ( J Component )</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354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team members</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2003461"/>
            <a:ext cx="10058400" cy="4168739"/>
          </a:xfrm>
        </p:spPr>
        <p:txBody>
          <a:bodyPr>
            <a:normAutofit/>
          </a:bodyPr>
          <a:lstStyle/>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Wilson Vidyut Doloy</a:t>
            </a:r>
            <a:br>
              <a:rPr lang="en-US" sz="2800" dirty="0">
                <a:effectLst>
                  <a:outerShdw blurRad="38100" dist="38100" dir="2700000" algn="tl">
                    <a:srgbClr val="000000">
                      <a:alpha val="43137"/>
                    </a:srgbClr>
                  </a:outerShdw>
                </a:effectLst>
                <a:latin typeface="Bahnschrift Light" panose="020B0502040204020203" pitchFamily="34" charset="0"/>
              </a:rPr>
            </a:br>
            <a:r>
              <a:rPr lang="en-US" sz="2800" dirty="0">
                <a:effectLst>
                  <a:outerShdw blurRad="38100" dist="38100" dir="2700000" algn="tl">
                    <a:srgbClr val="000000">
                      <a:alpha val="43137"/>
                    </a:srgbClr>
                  </a:outerShdw>
                </a:effectLst>
                <a:latin typeface="Bahnschrift Light" panose="020B0502040204020203" pitchFamily="34" charset="0"/>
              </a:rPr>
              <a:t>[19BCE1603]</a:t>
            </a:r>
          </a:p>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Rishank Pratik</a:t>
            </a:r>
            <a:br>
              <a:rPr lang="en-US" sz="2800" dirty="0">
                <a:effectLst>
                  <a:outerShdw blurRad="38100" dist="38100" dir="2700000" algn="tl">
                    <a:srgbClr val="000000">
                      <a:alpha val="43137"/>
                    </a:srgbClr>
                  </a:outerShdw>
                </a:effectLst>
                <a:latin typeface="Bahnschrift Light" panose="020B0502040204020203" pitchFamily="34" charset="0"/>
              </a:rPr>
            </a:br>
            <a:r>
              <a:rPr lang="en-US" sz="2800" dirty="0">
                <a:effectLst>
                  <a:outerShdw blurRad="38100" dist="38100" dir="2700000" algn="tl">
                    <a:srgbClr val="000000">
                      <a:alpha val="43137"/>
                    </a:srgbClr>
                  </a:outerShdw>
                </a:effectLst>
                <a:latin typeface="Bahnschrift Light" panose="020B0502040204020203" pitchFamily="34" charset="0"/>
              </a:rPr>
              <a:t>[19BCE1606]</a:t>
            </a:r>
          </a:p>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Prakrit Raj</a:t>
            </a:r>
            <a:br>
              <a:rPr lang="en-US" sz="2800" dirty="0">
                <a:effectLst>
                  <a:outerShdw blurRad="38100" dist="38100" dir="2700000" algn="tl">
                    <a:srgbClr val="000000">
                      <a:alpha val="43137"/>
                    </a:srgbClr>
                  </a:outerShdw>
                </a:effectLst>
                <a:latin typeface="Bahnschrift Light" panose="020B0502040204020203" pitchFamily="34" charset="0"/>
              </a:rPr>
            </a:br>
            <a:r>
              <a:rPr lang="en-US" sz="2800" dirty="0">
                <a:effectLst>
                  <a:outerShdw blurRad="38100" dist="38100" dir="2700000" algn="tl">
                    <a:srgbClr val="000000">
                      <a:alpha val="43137"/>
                    </a:srgbClr>
                  </a:outerShdw>
                </a:effectLst>
                <a:latin typeface="Bahnschrift Light" panose="020B0502040204020203" pitchFamily="34" charset="0"/>
              </a:rPr>
              <a:t>[19BCE1865]</a:t>
            </a:r>
            <a:endParaRPr lang="en-IN" sz="2800" dirty="0">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158991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index</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2003461"/>
            <a:ext cx="10058400" cy="4168739"/>
          </a:xfrm>
        </p:spPr>
        <p:txBody>
          <a:bodyPr>
            <a:normAutofit/>
          </a:bodyPr>
          <a:lstStyle/>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ABSTRACT</a:t>
            </a:r>
          </a:p>
          <a:p>
            <a:pPr>
              <a:lnSpc>
                <a:spcPct val="150000"/>
              </a:lnSpc>
            </a:pPr>
            <a:r>
              <a:rPr lang="en-US" sz="2800" dirty="0">
                <a:effectLst>
                  <a:outerShdw blurRad="38100" dist="38100" dir="2700000" algn="tl">
                    <a:srgbClr val="000000">
                      <a:alpha val="43137"/>
                    </a:srgbClr>
                  </a:outerShdw>
                </a:effectLst>
                <a:latin typeface="Bahnschrift Light" panose="020B0502040204020203" pitchFamily="34" charset="0"/>
              </a:rPr>
              <a:t>STATEMENT OF PURPOSE</a:t>
            </a:r>
          </a:p>
          <a:p>
            <a:pPr>
              <a:lnSpc>
                <a:spcPct val="150000"/>
              </a:lnSpc>
            </a:pPr>
            <a:r>
              <a:rPr lang="en-IN" sz="2800" dirty="0">
                <a:effectLst>
                  <a:outerShdw blurRad="38100" dist="38100" dir="2700000" algn="tl">
                    <a:srgbClr val="000000">
                      <a:alpha val="43137"/>
                    </a:srgbClr>
                  </a:outerShdw>
                </a:effectLst>
                <a:latin typeface="Bahnschrift Light" panose="020B0502040204020203" pitchFamily="34" charset="0"/>
              </a:rPr>
              <a:t>WORKPLAN [CURRENT STATUS]</a:t>
            </a:r>
          </a:p>
        </p:txBody>
      </p:sp>
    </p:spTree>
    <p:extLst>
      <p:ext uri="{BB962C8B-B14F-4D97-AF65-F5344CB8AC3E}">
        <p14:creationId xmlns:p14="http://schemas.microsoft.com/office/powerpoint/2010/main" val="254401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mn-lt"/>
              </a:rPr>
              <a:t>Abstract</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141767" y="1705511"/>
            <a:ext cx="10058400" cy="4497512"/>
          </a:xfrm>
        </p:spPr>
        <p:txBody>
          <a:bodyPr>
            <a:normAutofit/>
          </a:bodyPr>
          <a:lstStyle/>
          <a:p>
            <a:pPr marL="0" indent="0" algn="just">
              <a:lnSpc>
                <a:spcPct val="150000"/>
              </a:lnSpc>
              <a:buNone/>
            </a:pPr>
            <a:r>
              <a:rPr lang="en-US" sz="2400" dirty="0">
                <a:effectLst>
                  <a:outerShdw blurRad="38100" dist="38100" dir="2700000" algn="tl">
                    <a:srgbClr val="000000">
                      <a:alpha val="43137"/>
                    </a:srgbClr>
                  </a:outerShdw>
                </a:effectLst>
                <a:latin typeface="Bahnschrift Light" panose="020B0502040204020203" pitchFamily="34" charset="0"/>
              </a:rPr>
              <a:t>Passwords provide the first line of defense against unauthorized access to our computer and personal information. The stronger is the password, the more protected your computer will be from hackers and malicious software. In this project we will be analyzing the strength of text passwords.</a:t>
            </a:r>
          </a:p>
        </p:txBody>
      </p:sp>
    </p:spTree>
    <p:extLst>
      <p:ext uri="{BB962C8B-B14F-4D97-AF65-F5344CB8AC3E}">
        <p14:creationId xmlns:p14="http://schemas.microsoft.com/office/powerpoint/2010/main" val="335218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a:xfrm>
            <a:off x="863029" y="484632"/>
            <a:ext cx="10664575" cy="1609344"/>
          </a:xfrm>
        </p:spPr>
        <p:txBody>
          <a:bodyPr/>
          <a:lstStyle/>
          <a:p>
            <a:pPr algn="ctr"/>
            <a:r>
              <a:rPr lang="en-US" dirty="0">
                <a:effectLst>
                  <a:outerShdw blurRad="38100" dist="38100" dir="2700000" algn="tl">
                    <a:srgbClr val="000000">
                      <a:alpha val="43137"/>
                    </a:srgbClr>
                  </a:outerShdw>
                </a:effectLst>
                <a:latin typeface="+mn-lt"/>
              </a:rPr>
              <a:t>SOP (STATEMENT OF PURPOSE)</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2003461"/>
            <a:ext cx="10058400" cy="4520629"/>
          </a:xfrm>
        </p:spPr>
        <p:txBody>
          <a:bodyPr>
            <a:normAutofit/>
          </a:bodyPr>
          <a:lstStyle/>
          <a:p>
            <a:pPr marL="0" indent="0" algn="just">
              <a:lnSpc>
                <a:spcPct val="110000"/>
              </a:lnSpc>
              <a:buNone/>
            </a:pPr>
            <a:r>
              <a:rPr lang="en-US" dirty="0">
                <a:effectLst>
                  <a:outerShdw blurRad="38100" dist="38100" dir="2700000" algn="tl">
                    <a:srgbClr val="000000">
                      <a:alpha val="43137"/>
                    </a:srgbClr>
                  </a:outerShdw>
                </a:effectLst>
                <a:latin typeface="Bahnschrift Light" panose="020B0502040204020203" pitchFamily="34" charset="0"/>
              </a:rPr>
              <a:t>The strength of passwords will be </a:t>
            </a:r>
            <a:r>
              <a:rPr lang="en-US" dirty="0" err="1">
                <a:effectLst>
                  <a:outerShdw blurRad="38100" dist="38100" dir="2700000" algn="tl">
                    <a:srgbClr val="000000">
                      <a:alpha val="43137"/>
                    </a:srgbClr>
                  </a:outerShdw>
                </a:effectLst>
                <a:latin typeface="Bahnschrift Light" panose="020B0502040204020203" pitchFamily="34" charset="0"/>
              </a:rPr>
              <a:t>analysed</a:t>
            </a:r>
            <a:r>
              <a:rPr lang="en-US" dirty="0">
                <a:effectLst>
                  <a:outerShdw blurRad="38100" dist="38100" dir="2700000" algn="tl">
                    <a:srgbClr val="000000">
                      <a:alpha val="43137"/>
                    </a:srgbClr>
                  </a:outerShdw>
                </a:effectLst>
                <a:latin typeface="Bahnschrift Light" panose="020B0502040204020203" pitchFamily="34" charset="0"/>
              </a:rPr>
              <a:t> using different Machine Learning and Deep Learning models such as:•	</a:t>
            </a:r>
          </a:p>
          <a:p>
            <a:pPr>
              <a:lnSpc>
                <a:spcPct val="110000"/>
              </a:lnSpc>
            </a:pPr>
            <a:r>
              <a:rPr lang="en-US" dirty="0">
                <a:effectLst>
                  <a:outerShdw blurRad="38100" dist="38100" dir="2700000" algn="tl">
                    <a:srgbClr val="000000">
                      <a:alpha val="43137"/>
                    </a:srgbClr>
                  </a:outerShdw>
                </a:effectLst>
                <a:latin typeface="Bahnschrift Light" panose="020B0502040204020203" pitchFamily="34" charset="0"/>
              </a:rPr>
              <a:t>Logistic Regression	</a:t>
            </a:r>
          </a:p>
          <a:p>
            <a:pPr>
              <a:lnSpc>
                <a:spcPct val="110000"/>
              </a:lnSpc>
            </a:pPr>
            <a:r>
              <a:rPr lang="en-US" dirty="0">
                <a:effectLst>
                  <a:outerShdw blurRad="38100" dist="38100" dir="2700000" algn="tl">
                    <a:srgbClr val="000000">
                      <a:alpha val="43137"/>
                    </a:srgbClr>
                  </a:outerShdw>
                </a:effectLst>
                <a:latin typeface="Bahnschrift Light" panose="020B0502040204020203" pitchFamily="34" charset="0"/>
              </a:rPr>
              <a:t>Naive Bayes</a:t>
            </a:r>
          </a:p>
          <a:p>
            <a:pPr>
              <a:lnSpc>
                <a:spcPct val="110000"/>
              </a:lnSpc>
            </a:pPr>
            <a:r>
              <a:rPr lang="en-US" dirty="0">
                <a:effectLst>
                  <a:outerShdw blurRad="38100" dist="38100" dir="2700000" algn="tl">
                    <a:srgbClr val="000000">
                      <a:alpha val="43137"/>
                    </a:srgbClr>
                  </a:outerShdw>
                </a:effectLst>
                <a:latin typeface="Bahnschrift Light" panose="020B0502040204020203" pitchFamily="34" charset="0"/>
              </a:rPr>
              <a:t>Decision Tree	</a:t>
            </a:r>
          </a:p>
          <a:p>
            <a:pPr>
              <a:lnSpc>
                <a:spcPct val="110000"/>
              </a:lnSpc>
            </a:pPr>
            <a:r>
              <a:rPr lang="en-US" dirty="0">
                <a:effectLst>
                  <a:outerShdw blurRad="38100" dist="38100" dir="2700000" algn="tl">
                    <a:srgbClr val="000000">
                      <a:alpha val="43137"/>
                    </a:srgbClr>
                  </a:outerShdw>
                </a:effectLst>
                <a:latin typeface="Bahnschrift Light" panose="020B0502040204020203" pitchFamily="34" charset="0"/>
              </a:rPr>
              <a:t>Neural Network	</a:t>
            </a:r>
          </a:p>
          <a:p>
            <a:pPr>
              <a:lnSpc>
                <a:spcPct val="110000"/>
              </a:lnSpc>
            </a:pPr>
            <a:r>
              <a:rPr lang="en-US">
                <a:effectLst>
                  <a:outerShdw blurRad="38100" dist="38100" dir="2700000" algn="tl">
                    <a:srgbClr val="000000">
                      <a:alpha val="43137"/>
                    </a:srgbClr>
                  </a:outerShdw>
                </a:effectLst>
                <a:latin typeface="Bahnschrift Light" panose="020B0502040204020203" pitchFamily="34" charset="0"/>
              </a:rPr>
              <a:t>K-Means</a:t>
            </a:r>
            <a:endParaRPr lang="en-US" dirty="0">
              <a:effectLst>
                <a:outerShdw blurRad="38100" dist="38100" dir="2700000" algn="tl">
                  <a:srgbClr val="000000">
                    <a:alpha val="43137"/>
                  </a:srgbClr>
                </a:outerShdw>
              </a:effectLst>
              <a:latin typeface="Bahnschrift Light" panose="020B0502040204020203" pitchFamily="34" charset="0"/>
            </a:endParaRPr>
          </a:p>
          <a:p>
            <a:pPr marL="0" indent="0" algn="just">
              <a:lnSpc>
                <a:spcPct val="110000"/>
              </a:lnSpc>
              <a:buNone/>
            </a:pPr>
            <a:r>
              <a:rPr lang="en-US" dirty="0">
                <a:effectLst>
                  <a:outerShdw blurRad="38100" dist="38100" dir="2700000" algn="tl">
                    <a:srgbClr val="000000">
                      <a:alpha val="43137"/>
                    </a:srgbClr>
                  </a:outerShdw>
                </a:effectLst>
                <a:latin typeface="Bahnschrift Light" panose="020B0502040204020203" pitchFamily="34" charset="0"/>
              </a:rPr>
              <a:t>Accordingly, a password score will be provided to tell is our Password secure or not.</a:t>
            </a:r>
          </a:p>
        </p:txBody>
      </p:sp>
    </p:spTree>
    <p:extLst>
      <p:ext uri="{BB962C8B-B14F-4D97-AF65-F5344CB8AC3E}">
        <p14:creationId xmlns:p14="http://schemas.microsoft.com/office/powerpoint/2010/main" val="418460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08D4-29E1-4322-828A-E9E555F9E137}"/>
              </a:ext>
            </a:extLst>
          </p:cNvPr>
          <p:cNvSpPr>
            <a:spLocks noGrp="1"/>
          </p:cNvSpPr>
          <p:nvPr>
            <p:ph type="title"/>
          </p:nvPr>
        </p:nvSpPr>
        <p:spPr>
          <a:xfrm>
            <a:off x="863029" y="484632"/>
            <a:ext cx="10664575" cy="1609344"/>
          </a:xfrm>
        </p:spPr>
        <p:txBody>
          <a:bodyPr/>
          <a:lstStyle/>
          <a:p>
            <a:pPr algn="ctr"/>
            <a:r>
              <a:rPr lang="en-US" dirty="0">
                <a:effectLst>
                  <a:outerShdw blurRad="38100" dist="38100" dir="2700000" algn="tl">
                    <a:srgbClr val="000000">
                      <a:alpha val="43137"/>
                    </a:srgbClr>
                  </a:outerShdw>
                </a:effectLst>
                <a:latin typeface="+mn-lt"/>
              </a:rPr>
              <a:t>Workplan (current status)</a:t>
            </a:r>
            <a:endParaRPr lang="en-IN"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CF89B5F2-60C6-4BA8-8EF4-CFBD0C272595}"/>
              </a:ext>
            </a:extLst>
          </p:cNvPr>
          <p:cNvSpPr>
            <a:spLocks noGrp="1"/>
          </p:cNvSpPr>
          <p:nvPr>
            <p:ph idx="1"/>
          </p:nvPr>
        </p:nvSpPr>
        <p:spPr>
          <a:xfrm>
            <a:off x="1069848" y="2003461"/>
            <a:ext cx="10058400" cy="4168739"/>
          </a:xfrm>
        </p:spPr>
        <p:txBody>
          <a:bodyPr>
            <a:normAutofit/>
          </a:bodyPr>
          <a:lstStyle/>
          <a:p>
            <a:pPr algn="just">
              <a:lnSpc>
                <a:spcPct val="150000"/>
              </a:lnSpc>
            </a:pPr>
            <a:r>
              <a:rPr lang="en-US" dirty="0">
                <a:effectLst>
                  <a:outerShdw blurRad="38100" dist="38100" dir="2700000" algn="tl">
                    <a:srgbClr val="000000">
                      <a:alpha val="43137"/>
                    </a:srgbClr>
                  </a:outerShdw>
                </a:effectLst>
                <a:latin typeface="Bahnschrift Light" panose="020B0502040204020203" pitchFamily="34" charset="0"/>
              </a:rPr>
              <a:t>At first, we will first train the algorithms using dataset. The dataset will contain commonly used and weak passwords. </a:t>
            </a:r>
          </a:p>
          <a:p>
            <a:pPr algn="just">
              <a:lnSpc>
                <a:spcPct val="150000"/>
              </a:lnSpc>
            </a:pPr>
            <a:r>
              <a:rPr lang="en-US" dirty="0">
                <a:effectLst>
                  <a:outerShdw blurRad="38100" dist="38100" dir="2700000" algn="tl">
                    <a:srgbClr val="000000">
                      <a:alpha val="43137"/>
                    </a:srgbClr>
                  </a:outerShdw>
                </a:effectLst>
                <a:latin typeface="Bahnschrift Light" panose="020B0502040204020203" pitchFamily="34" charset="0"/>
              </a:rPr>
              <a:t>After algorithms have been trained, a password will be entered and checked with all of them. An average score is generated.</a:t>
            </a:r>
          </a:p>
          <a:p>
            <a:pPr algn="just">
              <a:lnSpc>
                <a:spcPct val="150000"/>
              </a:lnSpc>
            </a:pPr>
            <a:r>
              <a:rPr lang="en-US" dirty="0">
                <a:effectLst>
                  <a:outerShdw blurRad="38100" dist="38100" dir="2700000" algn="tl">
                    <a:srgbClr val="000000">
                      <a:alpha val="43137"/>
                    </a:srgbClr>
                  </a:outerShdw>
                </a:effectLst>
                <a:latin typeface="Bahnschrift Light" panose="020B0502040204020203" pitchFamily="34" charset="0"/>
              </a:rPr>
              <a:t>The average score will be displayed along with the calculated strength of password.</a:t>
            </a:r>
          </a:p>
          <a:p>
            <a:pPr algn="just">
              <a:lnSpc>
                <a:spcPct val="150000"/>
              </a:lnSpc>
            </a:pPr>
            <a:endParaRPr lang="en-US" dirty="0">
              <a:effectLst>
                <a:outerShdw blurRad="38100" dist="38100" dir="2700000" algn="tl">
                  <a:srgbClr val="000000">
                    <a:alpha val="43137"/>
                  </a:srgbClr>
                </a:outerShdw>
              </a:effectLst>
              <a:latin typeface="Bahnschrift Light" panose="020B0502040204020203" pitchFamily="34" charset="0"/>
            </a:endParaRPr>
          </a:p>
          <a:p>
            <a:pPr algn="just">
              <a:lnSpc>
                <a:spcPct val="150000"/>
              </a:lnSpc>
            </a:pPr>
            <a:endParaRPr lang="en-US" dirty="0">
              <a:effectLst>
                <a:outerShdw blurRad="38100" dist="38100" dir="2700000" algn="tl">
                  <a:srgbClr val="000000">
                    <a:alpha val="43137"/>
                  </a:srgbClr>
                </a:outerShdw>
              </a:effectLst>
              <a:latin typeface="Bahnschrift Light" panose="020B0502040204020203" pitchFamily="34" charset="0"/>
            </a:endParaRPr>
          </a:p>
          <a:p>
            <a:pPr algn="just">
              <a:lnSpc>
                <a:spcPct val="150000"/>
              </a:lnSpc>
            </a:pPr>
            <a:endParaRPr lang="en-IN" dirty="0">
              <a:effectLst>
                <a:outerShdw blurRad="38100" dist="38100" dir="2700000" algn="tl">
                  <a:srgbClr val="000000">
                    <a:alpha val="43137"/>
                  </a:srgbClr>
                </a:outerShdw>
              </a:effectLst>
              <a:latin typeface="Bahnschrift Light" panose="020B0502040204020203" pitchFamily="34" charset="0"/>
            </a:endParaRPr>
          </a:p>
        </p:txBody>
      </p:sp>
    </p:spTree>
    <p:extLst>
      <p:ext uri="{BB962C8B-B14F-4D97-AF65-F5344CB8AC3E}">
        <p14:creationId xmlns:p14="http://schemas.microsoft.com/office/powerpoint/2010/main" val="199412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828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369</TotalTime>
  <Words>223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Bahnschrift Light</vt:lpstr>
      <vt:lpstr>Rockwell</vt:lpstr>
      <vt:lpstr>Rockwell Condensed</vt:lpstr>
      <vt:lpstr>Wingdings</vt:lpstr>
      <vt:lpstr>Wood Type</vt:lpstr>
      <vt:lpstr>password strength analysis using Machine/deep learning models</vt:lpstr>
      <vt:lpstr>team members</vt:lpstr>
      <vt:lpstr>index</vt:lpstr>
      <vt:lpstr>Abstract</vt:lpstr>
      <vt:lpstr>SOP (STATEMENT OF PURPOSE)</vt:lpstr>
      <vt:lpstr>Workplan (current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LAND REGISTRY model</dc:title>
  <dc:creator>PRAKRIT RAJ</dc:creator>
  <cp:lastModifiedBy>Rishank Pratik</cp:lastModifiedBy>
  <cp:revision>8</cp:revision>
  <dcterms:created xsi:type="dcterms:W3CDTF">2021-09-09T04:49:15Z</dcterms:created>
  <dcterms:modified xsi:type="dcterms:W3CDTF">2021-09-30T14:41:23Z</dcterms:modified>
</cp:coreProperties>
</file>