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9" r:id="rId4"/>
    <p:sldId id="258" r:id="rId5"/>
    <p:sldId id="262" r:id="rId6"/>
    <p:sldId id="261"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21950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383F7-EA06-4A40-9578-1463B1AB9BD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178168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325885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E0383F7-EA06-4A40-9578-1463B1AB9BD9}"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206169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67889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405530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423425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383F7-EA06-4A40-9578-1463B1AB9BD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23182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383F7-EA06-4A40-9578-1463B1AB9BD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47819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383F7-EA06-4A40-9578-1463B1AB9BD9}"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390225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383F7-EA06-4A40-9578-1463B1AB9BD9}"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313878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383F7-EA06-4A40-9578-1463B1AB9BD9}"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421522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383F7-EA06-4A40-9578-1463B1AB9BD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415391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E0383F7-EA06-4A40-9578-1463B1AB9BD9}" type="datetimeFigureOut">
              <a:rPr lang="en-IN" smtClean="0"/>
              <a:t>08-09-2021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0289FB1-B51F-48B8-A9B4-39480E00F2BC}" type="slidenum">
              <a:rPr lang="en-IN" smtClean="0"/>
              <a:t>‹#›</a:t>
            </a:fld>
            <a:endParaRPr lang="en-IN"/>
          </a:p>
        </p:txBody>
      </p:sp>
    </p:spTree>
    <p:extLst>
      <p:ext uri="{BB962C8B-B14F-4D97-AF65-F5344CB8AC3E}">
        <p14:creationId xmlns:p14="http://schemas.microsoft.com/office/powerpoint/2010/main" val="378807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E0383F7-EA06-4A40-9578-1463B1AB9BD9}" type="datetimeFigureOut">
              <a:rPr lang="en-IN" smtClean="0"/>
              <a:t>08-09-2021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289FB1-B51F-48B8-A9B4-39480E00F2BC}" type="slidenum">
              <a:rPr lang="en-IN" smtClean="0"/>
              <a:t>‹#›</a:t>
            </a:fld>
            <a:endParaRPr lang="en-IN"/>
          </a:p>
        </p:txBody>
      </p:sp>
    </p:spTree>
    <p:extLst>
      <p:ext uri="{BB962C8B-B14F-4D97-AF65-F5344CB8AC3E}">
        <p14:creationId xmlns:p14="http://schemas.microsoft.com/office/powerpoint/2010/main" val="354957340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nofer/india-censu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Social Determinants of Population Health?">
            <a:extLst>
              <a:ext uri="{FF2B5EF4-FFF2-40B4-BE49-F238E27FC236}">
                <a16:creationId xmlns:a16="http://schemas.microsoft.com/office/drawing/2014/main" id="{2904767E-6577-4BC7-BF5D-D3CE186AE335}"/>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8B74C85-908B-4B6D-AB5A-DA8A01213D1B}"/>
              </a:ext>
            </a:extLst>
          </p:cNvPr>
          <p:cNvSpPr>
            <a:spLocks noGrp="1"/>
          </p:cNvSpPr>
          <p:nvPr>
            <p:ph type="ctrTitle"/>
          </p:nvPr>
        </p:nvSpPr>
        <p:spPr>
          <a:xfrm>
            <a:off x="2212532" y="1125564"/>
            <a:ext cx="7766936" cy="1646302"/>
          </a:xfrm>
        </p:spPr>
        <p:txBody>
          <a:bodyPr/>
          <a:lstStyle/>
          <a:p>
            <a:pPr algn="ctr"/>
            <a:r>
              <a:rPr lang="en-IN" b="1" dirty="0">
                <a:solidFill>
                  <a:schemeClr val="bg1"/>
                </a:solidFill>
                <a:effectLst/>
              </a:rPr>
              <a:t>INDIAN POPULATION CENSUS ANALYSIS</a:t>
            </a:r>
          </a:p>
        </p:txBody>
      </p:sp>
      <p:sp>
        <p:nvSpPr>
          <p:cNvPr id="3" name="Subtitle 2">
            <a:extLst>
              <a:ext uri="{FF2B5EF4-FFF2-40B4-BE49-F238E27FC236}">
                <a16:creationId xmlns:a16="http://schemas.microsoft.com/office/drawing/2014/main" id="{0DFB00F2-275F-4A1B-8865-F9CEE9C2725E}"/>
              </a:ext>
            </a:extLst>
          </p:cNvPr>
          <p:cNvSpPr>
            <a:spLocks noGrp="1"/>
          </p:cNvSpPr>
          <p:nvPr>
            <p:ph type="subTitle" idx="1"/>
          </p:nvPr>
        </p:nvSpPr>
        <p:spPr>
          <a:xfrm>
            <a:off x="900577" y="5060968"/>
            <a:ext cx="7766936" cy="1342935"/>
          </a:xfrm>
        </p:spPr>
        <p:txBody>
          <a:bodyPr>
            <a:normAutofit fontScale="92500" lnSpcReduction="10000"/>
          </a:bodyPr>
          <a:lstStyle/>
          <a:p>
            <a:pPr algn="l"/>
            <a:r>
              <a:rPr lang="en-US" sz="2400" b="1" dirty="0">
                <a:solidFill>
                  <a:schemeClr val="bg1"/>
                </a:solidFill>
              </a:rPr>
              <a:t>Group Members:</a:t>
            </a:r>
          </a:p>
          <a:p>
            <a:pPr algn="l"/>
            <a:r>
              <a:rPr lang="en-US" sz="2400" dirty="0">
                <a:solidFill>
                  <a:schemeClr val="bg1"/>
                </a:solidFill>
              </a:rPr>
              <a:t>Wilson Vidyut 19BCE1603</a:t>
            </a:r>
          </a:p>
          <a:p>
            <a:pPr algn="l"/>
            <a:r>
              <a:rPr lang="en-US" sz="2400" dirty="0">
                <a:solidFill>
                  <a:schemeClr val="bg1"/>
                </a:solidFill>
              </a:rPr>
              <a:t>Rishank Pratik 19BCE1606</a:t>
            </a:r>
            <a:endParaRPr lang="en-IN" sz="2400" dirty="0">
              <a:solidFill>
                <a:schemeClr val="bg1"/>
              </a:solidFill>
            </a:endParaRPr>
          </a:p>
        </p:txBody>
      </p:sp>
      <p:sp>
        <p:nvSpPr>
          <p:cNvPr id="6" name="Subtitle 2">
            <a:extLst>
              <a:ext uri="{FF2B5EF4-FFF2-40B4-BE49-F238E27FC236}">
                <a16:creationId xmlns:a16="http://schemas.microsoft.com/office/drawing/2014/main" id="{E1AB3754-3732-4F05-A4E7-93871EF81404}"/>
              </a:ext>
            </a:extLst>
          </p:cNvPr>
          <p:cNvSpPr txBox="1">
            <a:spLocks/>
          </p:cNvSpPr>
          <p:nvPr/>
        </p:nvSpPr>
        <p:spPr>
          <a:xfrm>
            <a:off x="2867608" y="2880549"/>
            <a:ext cx="6456784"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bg1"/>
                </a:solidFill>
              </a:rPr>
              <a:t>CSE3501-Social &amp; Informational Networks</a:t>
            </a:r>
          </a:p>
          <a:p>
            <a:pPr algn="ctr"/>
            <a:r>
              <a:rPr lang="en-US" sz="2400" dirty="0">
                <a:solidFill>
                  <a:schemeClr val="bg1"/>
                </a:solidFill>
              </a:rPr>
              <a:t>J-Component Review 1</a:t>
            </a:r>
            <a:endParaRPr lang="en-IN" sz="2400" dirty="0">
              <a:solidFill>
                <a:schemeClr val="bg1"/>
              </a:solidFill>
            </a:endParaRPr>
          </a:p>
        </p:txBody>
      </p:sp>
    </p:spTree>
    <p:extLst>
      <p:ext uri="{BB962C8B-B14F-4D97-AF65-F5344CB8AC3E}">
        <p14:creationId xmlns:p14="http://schemas.microsoft.com/office/powerpoint/2010/main" val="201035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p:txBody>
          <a:bodyPr/>
          <a:lstStyle/>
          <a:p>
            <a:pPr marL="0" indent="0">
              <a:buNone/>
            </a:pPr>
            <a:r>
              <a:rPr lang="en-US" sz="1800" dirty="0">
                <a:solidFill>
                  <a:schemeClr val="tx1"/>
                </a:solidFill>
              </a:rPr>
              <a:t>Past few decades has seen exponential growth in India’s population. Government has tried several schemes like (“hum do </a:t>
            </a:r>
            <a:r>
              <a:rPr lang="en-US" sz="1800" dirty="0" err="1">
                <a:solidFill>
                  <a:schemeClr val="tx1"/>
                </a:solidFill>
              </a:rPr>
              <a:t>hamare</a:t>
            </a:r>
            <a:r>
              <a:rPr lang="en-US" sz="1800" dirty="0">
                <a:solidFill>
                  <a:schemeClr val="tx1"/>
                </a:solidFill>
              </a:rPr>
              <a:t> do”) to control the population growth of our country. Despite the efforts, India’s population has almost reached next to China’s and is predicted to surpass it by 2022. </a:t>
            </a:r>
          </a:p>
          <a:p>
            <a:pPr marL="0" indent="0">
              <a:buNone/>
            </a:pPr>
            <a:r>
              <a:rPr lang="en-US" sz="1800" dirty="0">
                <a:solidFill>
                  <a:schemeClr val="tx1"/>
                </a:solidFill>
              </a:rPr>
              <a:t>Our project is based on this very problem. We analyze the population based on various factors like literacy, male to female ratio, growth factors, etc. Now you may ask what is the use of doing such an analysis? Well the thing is that such analysis is the foundation of a nation’s growth and development and any government requires this data and analysis to assist them in designing schemes, plans and budgets according to the growth to control the well-being of its citizens. </a:t>
            </a:r>
          </a:p>
          <a:p>
            <a:pPr marL="0" indent="0">
              <a:buNone/>
            </a:pPr>
            <a:endParaRPr lang="en-IN" dirty="0"/>
          </a:p>
        </p:txBody>
      </p:sp>
    </p:spTree>
    <p:extLst>
      <p:ext uri="{BB962C8B-B14F-4D97-AF65-F5344CB8AC3E}">
        <p14:creationId xmlns:p14="http://schemas.microsoft.com/office/powerpoint/2010/main" val="24387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TOOLS AND DATASET USED</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p:txBody>
          <a:bodyPr/>
          <a:lstStyle/>
          <a:p>
            <a:pPr lvl="0" algn="just" rtl="0">
              <a:spcBef>
                <a:spcPts val="0"/>
              </a:spcBef>
              <a:spcAft>
                <a:spcPts val="0"/>
              </a:spcAft>
              <a:buClrTx/>
              <a:buSzPct val="100000"/>
              <a:buFont typeface="+mj-lt"/>
              <a:buAutoNum type="arabicParenR"/>
            </a:pPr>
            <a:r>
              <a:rPr lang="en-IN" sz="1800" dirty="0">
                <a:solidFill>
                  <a:schemeClr val="tx1"/>
                </a:solidFill>
              </a:rPr>
              <a:t>Python and its libraries</a:t>
            </a:r>
          </a:p>
          <a:p>
            <a:pPr lvl="0" algn="just" rtl="0">
              <a:spcBef>
                <a:spcPts val="0"/>
              </a:spcBef>
              <a:spcAft>
                <a:spcPts val="0"/>
              </a:spcAft>
              <a:buClrTx/>
              <a:buSzPct val="100000"/>
              <a:buFont typeface="+mj-lt"/>
              <a:buAutoNum type="arabicParenR"/>
            </a:pPr>
            <a:r>
              <a:rPr lang="en-IN" sz="1800" dirty="0">
                <a:solidFill>
                  <a:schemeClr val="tx1"/>
                </a:solidFill>
              </a:rPr>
              <a:t>Panda, Matplotlib, Seaborn etc.</a:t>
            </a:r>
          </a:p>
          <a:p>
            <a:pPr lvl="0" rtl="0">
              <a:spcBef>
                <a:spcPts val="0"/>
              </a:spcBef>
              <a:spcAft>
                <a:spcPts val="0"/>
              </a:spcAft>
              <a:buClrTx/>
              <a:buSzPct val="100000"/>
              <a:buFont typeface="+mj-lt"/>
              <a:buAutoNum type="arabicParenR"/>
            </a:pPr>
            <a:r>
              <a:rPr lang="en-IN" sz="1800" dirty="0">
                <a:solidFill>
                  <a:schemeClr val="tx1"/>
                </a:solidFill>
              </a:rPr>
              <a:t>Data sets Used: Indian Census 2011 Kaggle dataset </a:t>
            </a:r>
            <a:r>
              <a:rPr lang="en-IN" sz="1800" dirty="0">
                <a:solidFill>
                  <a:srgbClr val="00B0F0"/>
                </a:solidFill>
                <a:hlinkClick r:id="rId2">
                  <a:extLst>
                    <a:ext uri="{A12FA001-AC4F-418D-AE19-62706E023703}">
                      <ahyp:hlinkClr xmlns:ahyp="http://schemas.microsoft.com/office/drawing/2018/hyperlinkcolor" val="tx"/>
                    </a:ext>
                  </a:extLst>
                </a:hlinkClick>
              </a:rPr>
              <a:t>https://www.kaggle.com/danofer/india-census</a:t>
            </a:r>
            <a:endParaRPr lang="en-IN" sz="1800" dirty="0">
              <a:solidFill>
                <a:srgbClr val="00B0F0"/>
              </a:solidFill>
            </a:endParaRPr>
          </a:p>
          <a:p>
            <a:pPr marL="0" indent="0">
              <a:spcBef>
                <a:spcPts val="0"/>
              </a:spcBef>
              <a:spcAft>
                <a:spcPts val="0"/>
              </a:spcAft>
              <a:buClrTx/>
              <a:buSzPct val="100000"/>
              <a:buNone/>
            </a:pPr>
            <a:r>
              <a:rPr lang="en-IN" i="0" dirty="0">
                <a:effectLst/>
              </a:rPr>
              <a:t>	hlpca-colnames.csv</a:t>
            </a:r>
          </a:p>
          <a:p>
            <a:pPr marL="0" indent="0">
              <a:spcBef>
                <a:spcPts val="0"/>
              </a:spcBef>
              <a:spcAft>
                <a:spcPts val="0"/>
              </a:spcAft>
              <a:buClrTx/>
              <a:buSzPct val="100000"/>
              <a:buNone/>
            </a:pPr>
            <a:r>
              <a:rPr lang="en-IN" i="0" dirty="0">
                <a:effectLst/>
              </a:rPr>
              <a:t>	india-districts-census-2011.csv</a:t>
            </a:r>
          </a:p>
          <a:p>
            <a:pPr marL="0" indent="0">
              <a:spcBef>
                <a:spcPts val="0"/>
              </a:spcBef>
              <a:spcAft>
                <a:spcPts val="0"/>
              </a:spcAft>
              <a:buClrTx/>
              <a:buSzPct val="100000"/>
              <a:buNone/>
            </a:pPr>
            <a:r>
              <a:rPr lang="en-IN" i="0" dirty="0">
                <a:effectLst/>
              </a:rPr>
              <a:t>	india_census_housing-hlpca-full.csv</a:t>
            </a:r>
          </a:p>
          <a:p>
            <a:pPr marL="0" lvl="0" indent="0" rtl="0">
              <a:spcBef>
                <a:spcPts val="0"/>
              </a:spcBef>
              <a:spcAft>
                <a:spcPts val="0"/>
              </a:spcAft>
              <a:buClrTx/>
              <a:buSzPct val="100000"/>
              <a:buNone/>
            </a:pPr>
            <a:endParaRPr lang="en-IN" dirty="0">
              <a:solidFill>
                <a:srgbClr val="00B0F0"/>
              </a:solidFill>
            </a:endParaRPr>
          </a:p>
        </p:txBody>
      </p:sp>
      <p:pic>
        <p:nvPicPr>
          <p:cNvPr id="1026" name="Picture 2" descr="Census of India begins in April next year, MHA issues orders">
            <a:extLst>
              <a:ext uri="{FF2B5EF4-FFF2-40B4-BE49-F238E27FC236}">
                <a16:creationId xmlns:a16="http://schemas.microsoft.com/office/drawing/2014/main" id="{5B6A4486-B1C1-4ED7-890B-BF52C900A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297" y="2743419"/>
            <a:ext cx="1739192" cy="129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class inheritance">
            <a:extLst>
              <a:ext uri="{FF2B5EF4-FFF2-40B4-BE49-F238E27FC236}">
                <a16:creationId xmlns:a16="http://schemas.microsoft.com/office/drawing/2014/main" id="{283E3DE2-9137-4144-8F00-809C49530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579" y="2743418"/>
            <a:ext cx="1246889" cy="12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ggle - Wikipedia">
            <a:extLst>
              <a:ext uri="{FF2B5EF4-FFF2-40B4-BE49-F238E27FC236}">
                <a16:creationId xmlns:a16="http://schemas.microsoft.com/office/drawing/2014/main" id="{8737FA40-7244-44C3-9B00-F59B4F1A3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4348582"/>
            <a:ext cx="3177287" cy="12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90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TENTATIVE MODULES</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p:txBody>
          <a:bodyPr/>
          <a:lstStyle/>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Male to female ratio per state</a:t>
            </a:r>
            <a:endParaRPr lang="en-IN" dirty="0">
              <a:solidFill>
                <a:schemeClr val="tx1"/>
              </a:solidFill>
              <a:effectLst/>
              <a:ea typeface="Calibri" panose="020F0502020204030204" pitchFamily="34" charset="0"/>
              <a:cs typeface="Times New Roman" panose="02020603050405020304" pitchFamily="18" charset="0"/>
            </a:endParaRPr>
          </a:p>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Male to female literacy rate ratio per state using plot</a:t>
            </a:r>
            <a:endParaRPr lang="en-IN" dirty="0">
              <a:solidFill>
                <a:schemeClr val="tx1"/>
              </a:solidFill>
              <a:effectLst/>
              <a:ea typeface="Calibri" panose="020F0502020204030204" pitchFamily="34" charset="0"/>
              <a:cs typeface="Times New Roman" panose="02020603050405020304" pitchFamily="18" charset="0"/>
            </a:endParaRPr>
          </a:p>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Analyzing similarity between districts of two states </a:t>
            </a:r>
          </a:p>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Most significant factors affecting population growth</a:t>
            </a:r>
            <a:endParaRPr lang="en-IN" dirty="0">
              <a:solidFill>
                <a:schemeClr val="tx1"/>
              </a:solidFill>
              <a:effectLst/>
              <a:ea typeface="Calibri" panose="020F0502020204030204" pitchFamily="34" charset="0"/>
              <a:cs typeface="Times New Roman" panose="02020603050405020304" pitchFamily="18" charset="0"/>
            </a:endParaRPr>
          </a:p>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Every religion analysis in population per state</a:t>
            </a:r>
            <a:endParaRPr lang="en-IN" dirty="0">
              <a:solidFill>
                <a:schemeClr val="tx1"/>
              </a:solidFill>
              <a:effectLst/>
              <a:ea typeface="Calibri" panose="020F0502020204030204" pitchFamily="34" charset="0"/>
              <a:cs typeface="Times New Roman" panose="02020603050405020304" pitchFamily="18" charset="0"/>
            </a:endParaRPr>
          </a:p>
          <a:p>
            <a:pPr lvl="0">
              <a:lnSpc>
                <a:spcPct val="107000"/>
              </a:lnSpc>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State wise population density</a:t>
            </a:r>
            <a:endParaRPr lang="en-IN" dirty="0">
              <a:solidFill>
                <a:schemeClr val="tx1"/>
              </a:solidFill>
              <a:effectLst/>
              <a:ea typeface="Calibri" panose="020F0502020204030204" pitchFamily="34" charset="0"/>
              <a:cs typeface="Times New Roman" panose="02020603050405020304" pitchFamily="18" charset="0"/>
            </a:endParaRPr>
          </a:p>
          <a:p>
            <a:pPr lvl="0">
              <a:lnSpc>
                <a:spcPct val="107000"/>
              </a:lnSpc>
              <a:spcAft>
                <a:spcPts val="800"/>
              </a:spcAft>
              <a:buClrTx/>
              <a:buSzPct val="100000"/>
              <a:buFont typeface="+mj-lt"/>
              <a:buAutoNum type="arabicParenR"/>
            </a:pPr>
            <a:r>
              <a:rPr lang="en-US" dirty="0">
                <a:solidFill>
                  <a:schemeClr val="tx1"/>
                </a:solidFill>
                <a:effectLst/>
                <a:ea typeface="Calibri" panose="020F0502020204030204" pitchFamily="34" charset="0"/>
                <a:cs typeface="Times New Roman" panose="02020603050405020304" pitchFamily="18" charset="0"/>
              </a:rPr>
              <a:t>Computer/internet ownership analysis per state</a:t>
            </a:r>
          </a:p>
          <a:p>
            <a:pPr lvl="0">
              <a:lnSpc>
                <a:spcPct val="107000"/>
              </a:lnSpc>
              <a:spcAft>
                <a:spcPts val="800"/>
              </a:spcAft>
              <a:buClrTx/>
              <a:buSzPct val="100000"/>
              <a:buFont typeface="+mj-lt"/>
              <a:buAutoNum type="arabicParenR"/>
            </a:pPr>
            <a:r>
              <a:rPr lang="en-US" dirty="0">
                <a:ea typeface="Calibri" panose="020F0502020204030204" pitchFamily="34" charset="0"/>
                <a:cs typeface="Times New Roman" panose="02020603050405020304" pitchFamily="18" charset="0"/>
              </a:rPr>
              <a:t>Visualizing them through graphs and heatmaps </a:t>
            </a:r>
            <a:endParaRPr lang="en-IN" dirty="0">
              <a:solidFill>
                <a:schemeClr val="tx1"/>
              </a:solidFill>
              <a:effectLst/>
              <a:ea typeface="Calibri" panose="020F0502020204030204" pitchFamily="34" charset="0"/>
              <a:cs typeface="Times New Roman" panose="02020603050405020304" pitchFamily="18" charset="0"/>
            </a:endParaRPr>
          </a:p>
          <a:p>
            <a:pPr>
              <a:buFont typeface="+mj-lt"/>
              <a:buAutoNum type="arabicParenR"/>
            </a:pPr>
            <a:endParaRPr lang="en-IN" dirty="0">
              <a:solidFill>
                <a:schemeClr val="tx1"/>
              </a:solidFill>
            </a:endParaRPr>
          </a:p>
        </p:txBody>
      </p:sp>
    </p:spTree>
    <p:extLst>
      <p:ext uri="{BB962C8B-B14F-4D97-AF65-F5344CB8AC3E}">
        <p14:creationId xmlns:p14="http://schemas.microsoft.com/office/powerpoint/2010/main" val="19204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ABOUT THE DATASET &amp; ITS PREPARATION</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a:xfrm>
            <a:off x="818712" y="2222287"/>
            <a:ext cx="2754912" cy="3636511"/>
          </a:xfrm>
        </p:spPr>
        <p:txBody>
          <a:bodyPr>
            <a:normAutofit lnSpcReduction="10000"/>
          </a:bodyPr>
          <a:lstStyle/>
          <a:p>
            <a:pPr marL="0" lvl="0" indent="0" algn="just" rtl="0">
              <a:spcBef>
                <a:spcPts val="0"/>
              </a:spcBef>
              <a:spcAft>
                <a:spcPts val="0"/>
              </a:spcAft>
              <a:buClrTx/>
              <a:buSzPct val="100000"/>
              <a:buNone/>
            </a:pPr>
            <a:r>
              <a:rPr lang="en-US" sz="1800" dirty="0">
                <a:solidFill>
                  <a:schemeClr val="tx1"/>
                </a:solidFill>
              </a:rPr>
              <a:t>The dataset that we are using is the 2011 census data provided by </a:t>
            </a:r>
            <a:r>
              <a:rPr lang="en-US" sz="1800" dirty="0" err="1">
                <a:solidFill>
                  <a:schemeClr val="tx1"/>
                </a:solidFill>
              </a:rPr>
              <a:t>kaggle</a:t>
            </a:r>
            <a:r>
              <a:rPr lang="en-US" sz="1800" dirty="0">
                <a:solidFill>
                  <a:schemeClr val="tx1"/>
                </a:solidFill>
              </a:rPr>
              <a:t>. This data set was quite raw and we had to do some modifications to prepare it for making any analysis. We added a new column ‘</a:t>
            </a:r>
            <a:r>
              <a:rPr lang="en-US" sz="1800" dirty="0" err="1">
                <a:solidFill>
                  <a:schemeClr val="tx1"/>
                </a:solidFill>
              </a:rPr>
              <a:t>state_code</a:t>
            </a:r>
            <a:r>
              <a:rPr lang="en-US" sz="1800" dirty="0">
                <a:solidFill>
                  <a:schemeClr val="tx1"/>
                </a:solidFill>
              </a:rPr>
              <a:t>’ which helped us identified different states based on their code.</a:t>
            </a:r>
            <a:endParaRPr lang="en-IN" dirty="0">
              <a:solidFill>
                <a:srgbClr val="00B0F0"/>
              </a:solidFill>
            </a:endParaRPr>
          </a:p>
        </p:txBody>
      </p:sp>
      <p:pic>
        <p:nvPicPr>
          <p:cNvPr id="5" name="Picture 4">
            <a:extLst>
              <a:ext uri="{FF2B5EF4-FFF2-40B4-BE49-F238E27FC236}">
                <a16:creationId xmlns:a16="http://schemas.microsoft.com/office/drawing/2014/main" id="{3DA4547E-A3AA-4567-9BE6-106FD8750BBA}"/>
              </a:ext>
            </a:extLst>
          </p:cNvPr>
          <p:cNvPicPr/>
          <p:nvPr/>
        </p:nvPicPr>
        <p:blipFill>
          <a:blip r:embed="rId2">
            <a:extLst>
              <a:ext uri="{28A0092B-C50C-407E-A947-70E740481C1C}">
                <a14:useLocalDpi xmlns:a14="http://schemas.microsoft.com/office/drawing/2010/main" val="0"/>
              </a:ext>
            </a:extLst>
          </a:blip>
          <a:stretch>
            <a:fillRect/>
          </a:stretch>
        </p:blipFill>
        <p:spPr>
          <a:xfrm>
            <a:off x="3836027" y="2111486"/>
            <a:ext cx="8032511" cy="4299326"/>
          </a:xfrm>
          <a:prstGeom prst="rect">
            <a:avLst/>
          </a:prstGeom>
          <a:ln>
            <a:solidFill>
              <a:schemeClr val="tx1"/>
            </a:solidFill>
          </a:ln>
        </p:spPr>
      </p:pic>
    </p:spTree>
    <p:extLst>
      <p:ext uri="{BB962C8B-B14F-4D97-AF65-F5344CB8AC3E}">
        <p14:creationId xmlns:p14="http://schemas.microsoft.com/office/powerpoint/2010/main" val="12280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a:xfrm>
            <a:off x="818712" y="1970360"/>
            <a:ext cx="10554574" cy="3721313"/>
          </a:xfrm>
        </p:spPr>
        <p:txBody>
          <a:bodyPr>
            <a:normAutofit/>
          </a:bodyPr>
          <a:lstStyle/>
          <a:p>
            <a:pPr marL="0" indent="0">
              <a:buNone/>
            </a:pPr>
            <a:r>
              <a:rPr lang="en-US" dirty="0"/>
              <a:t>For our project we will be using Jaccard Similarity.</a:t>
            </a:r>
          </a:p>
          <a:p>
            <a:pPr marL="0" indent="0">
              <a:buNone/>
            </a:pPr>
            <a:r>
              <a:rPr lang="en-US" dirty="0"/>
              <a:t>Jaccard Similarity measures similarities between sets. It is defined as the size of the intersection divided by the size of the union of two sets. It is a existing algorithm</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EE941F2-6A83-41C3-9DB1-B16CA9A0E34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2237208" y="4496795"/>
            <a:ext cx="2543175" cy="752475"/>
          </a:xfrm>
          <a:prstGeom prst="rect">
            <a:avLst/>
          </a:prstGeom>
        </p:spPr>
      </p:pic>
      <p:pic>
        <p:nvPicPr>
          <p:cNvPr id="2050" name="Picture 2" descr="Jaccard index - Wikipedia">
            <a:extLst>
              <a:ext uri="{FF2B5EF4-FFF2-40B4-BE49-F238E27FC236}">
                <a16:creationId xmlns:a16="http://schemas.microsoft.com/office/drawing/2014/main" id="{DE2FB37C-B03C-437B-B0E0-EFE17FDA7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878" y="4170783"/>
            <a:ext cx="2412391" cy="184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a:xfrm>
                <a:off x="818712" y="2136710"/>
                <a:ext cx="10554574" cy="4581331"/>
              </a:xfrm>
            </p:spPr>
            <p:txBody>
              <a:bodyPr>
                <a:normAutofit/>
              </a:bodyPr>
              <a:lstStyle/>
              <a:p>
                <a:pPr marL="0" indent="0">
                  <a:buNone/>
                </a:pPr>
                <a:r>
                  <a:rPr lang="en-US" dirty="0"/>
                  <a:t>For </a:t>
                </a:r>
                <a:r>
                  <a:rPr lang="en-US" dirty="0" err="1"/>
                  <a:t>eg</a:t>
                </a:r>
                <a:r>
                  <a:rPr lang="en-US" dirty="0"/>
                  <a:t>: If we want to find the similarity of 2 states in terms of religion</a:t>
                </a:r>
              </a:p>
              <a:p>
                <a:r>
                  <a:rPr lang="en-US" dirty="0"/>
                  <a:t>Let State A = {Hindu, Muslim, Christian}</a:t>
                </a:r>
              </a:p>
              <a:p>
                <a:r>
                  <a:rPr lang="en-US" dirty="0"/>
                  <a:t>Let State B = {Hindu, Buddhist, Sikh, Christian}</a:t>
                </a:r>
              </a:p>
              <a:p>
                <a:r>
                  <a:rPr lang="en-US" dirty="0"/>
                  <a:t>Let State C = {Hindu, Christian}</a:t>
                </a:r>
              </a:p>
              <a:p>
                <a:pPr marL="0" indent="0">
                  <a:buNone/>
                </a:pPr>
                <a:endParaRPr lang="en-US" dirty="0"/>
              </a:p>
              <a:p>
                <a:pPr marL="0" indent="0">
                  <a:buNone/>
                </a:pPr>
                <a:r>
                  <a:rPr lang="en-US" dirty="0"/>
                  <a:t>Jaccard Similarity between A &amp; B = </a:t>
                </a:r>
                <a14:m>
                  <m:oMath xmlns:m="http://schemas.openxmlformats.org/officeDocument/2006/math">
                    <m:f>
                      <m:fPr>
                        <m:ctrlPr>
                          <a:rPr lang="en-US" i="1" smtClean="0">
                            <a:latin typeface="Cambria Math" panose="02040503050406030204" pitchFamily="18" charset="0"/>
                          </a:rPr>
                        </m:ctrlPr>
                      </m:fPr>
                      <m:num>
                        <m:r>
                          <m:rPr>
                            <m:nor/>
                          </m:rPr>
                          <a:rPr lang="en-US" b="0" i="0" smtClean="0">
                            <a:latin typeface="Cambria Math" panose="02040503050406030204" pitchFamily="18" charset="0"/>
                          </a:rPr>
                          <m:t>{</m:t>
                        </m:r>
                        <m:r>
                          <m:rPr>
                            <m:nor/>
                          </m:rPr>
                          <a:rPr lang="en-US" dirty="0"/>
                          <m:t>Hindu</m:t>
                        </m:r>
                        <m:r>
                          <m:rPr>
                            <m:nor/>
                          </m:rPr>
                          <a:rPr lang="en-US" dirty="0"/>
                          <m:t>, </m:t>
                        </m:r>
                        <m:r>
                          <m:rPr>
                            <m:nor/>
                          </m:rPr>
                          <a:rPr lang="en-US" dirty="0"/>
                          <m:t>Christian</m:t>
                        </m:r>
                        <m:r>
                          <m:rPr>
                            <m:nor/>
                          </m:rPr>
                          <a:rPr lang="en-US" b="0" i="0" dirty="0" smtClean="0"/>
                          <m:t>}</m:t>
                        </m:r>
                      </m:num>
                      <m:den>
                        <m:r>
                          <m:rPr>
                            <m:nor/>
                          </m:rPr>
                          <a:rPr lang="en-US" b="0" i="0" smtClean="0">
                            <a:latin typeface="Cambria Math" panose="02040503050406030204" pitchFamily="18" charset="0"/>
                          </a:rPr>
                          <m:t>{</m:t>
                        </m:r>
                        <m:r>
                          <m:rPr>
                            <m:nor/>
                          </m:rPr>
                          <a:rPr lang="en-US" dirty="0"/>
                          <m:t>Hindu</m:t>
                        </m:r>
                        <m:r>
                          <m:rPr>
                            <m:nor/>
                          </m:rPr>
                          <a:rPr lang="en-US" dirty="0"/>
                          <m:t>, </m:t>
                        </m:r>
                        <m:r>
                          <m:rPr>
                            <m:nor/>
                          </m:rPr>
                          <a:rPr lang="en-US" dirty="0"/>
                          <m:t>Muslim</m:t>
                        </m:r>
                        <m:r>
                          <m:rPr>
                            <m:nor/>
                          </m:rPr>
                          <a:rPr lang="en-US" b="0" i="0" dirty="0" smtClean="0"/>
                          <m:t>, </m:t>
                        </m:r>
                        <m:r>
                          <m:rPr>
                            <m:nor/>
                          </m:rPr>
                          <a:rPr lang="en-US" dirty="0"/>
                          <m:t>Buddhist</m:t>
                        </m:r>
                        <m:r>
                          <m:rPr>
                            <m:nor/>
                          </m:rPr>
                          <a:rPr lang="en-US" dirty="0"/>
                          <m:t>, </m:t>
                        </m:r>
                        <m:r>
                          <m:rPr>
                            <m:nor/>
                          </m:rPr>
                          <a:rPr lang="en-US" dirty="0"/>
                          <m:t>Sikh</m:t>
                        </m:r>
                        <m:r>
                          <m:rPr>
                            <m:nor/>
                          </m:rPr>
                          <a:rPr lang="en-US" dirty="0"/>
                          <m:t>, </m:t>
                        </m:r>
                        <m:r>
                          <m:rPr>
                            <m:nor/>
                          </m:rPr>
                          <a:rPr lang="en-US" dirty="0"/>
                          <m:t>Christian</m:t>
                        </m:r>
                        <m:r>
                          <m:rPr>
                            <m:nor/>
                          </m:rPr>
                          <a:rPr lang="en-US" b="0" i="0" dirty="0" smtClean="0"/>
                          <m:t>}</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a14:m>
                <a:r>
                  <a:rPr lang="en-IN" dirty="0"/>
                  <a:t> = 0.4</a:t>
                </a:r>
              </a:p>
              <a:p>
                <a:pPr marL="0" indent="0">
                  <a:buNone/>
                </a:pPr>
                <a:r>
                  <a:rPr lang="en-US" dirty="0"/>
                  <a:t>Jaccard Similarity between A &amp; C = </a:t>
                </a:r>
                <a14:m>
                  <m:oMath xmlns:m="http://schemas.openxmlformats.org/officeDocument/2006/math">
                    <m:f>
                      <m:fPr>
                        <m:ctrlPr>
                          <a:rPr lang="en-US" i="1" smtClean="0">
                            <a:latin typeface="Cambria Math" panose="02040503050406030204" pitchFamily="18" charset="0"/>
                          </a:rPr>
                        </m:ctrlPr>
                      </m:fPr>
                      <m:num>
                        <m:r>
                          <m:rPr>
                            <m:nor/>
                          </m:rPr>
                          <a:rPr lang="en-US" b="0" i="0" smtClean="0">
                            <a:latin typeface="Cambria Math" panose="02040503050406030204" pitchFamily="18" charset="0"/>
                          </a:rPr>
                          <m:t>{</m:t>
                        </m:r>
                        <m:r>
                          <m:rPr>
                            <m:nor/>
                          </m:rPr>
                          <a:rPr lang="en-US" b="0" i="0" dirty="0" smtClean="0"/>
                          <m:t>Hindu</m:t>
                        </m:r>
                        <m:r>
                          <m:rPr>
                            <m:nor/>
                          </m:rPr>
                          <a:rPr lang="en-US" b="0" i="0" dirty="0" smtClean="0"/>
                          <m:t>, </m:t>
                        </m:r>
                        <m:r>
                          <m:rPr>
                            <m:nor/>
                          </m:rPr>
                          <a:rPr lang="en-US" dirty="0"/>
                          <m:t>Christian</m:t>
                        </m:r>
                        <m:r>
                          <m:rPr>
                            <m:nor/>
                          </m:rPr>
                          <a:rPr lang="en-US" b="0" i="0" dirty="0" smtClean="0"/>
                          <m:t>}</m:t>
                        </m:r>
                      </m:num>
                      <m:den>
                        <m:r>
                          <m:rPr>
                            <m:nor/>
                          </m:rPr>
                          <a:rPr lang="en-US" b="0" i="0" smtClean="0">
                            <a:latin typeface="Cambria Math" panose="02040503050406030204" pitchFamily="18" charset="0"/>
                          </a:rPr>
                          <m:t>{</m:t>
                        </m:r>
                        <m:r>
                          <m:rPr>
                            <m:nor/>
                          </m:rPr>
                          <a:rPr lang="en-US" dirty="0"/>
                          <m:t>Hindu</m:t>
                        </m:r>
                        <m:r>
                          <m:rPr>
                            <m:nor/>
                          </m:rPr>
                          <a:rPr lang="en-US" b="0" i="0" dirty="0" smtClean="0"/>
                          <m:t>, </m:t>
                        </m:r>
                        <m:r>
                          <m:rPr>
                            <m:nor/>
                          </m:rPr>
                          <a:rPr lang="en-US" b="0" i="0" dirty="0" smtClean="0"/>
                          <m:t>Muslim</m:t>
                        </m:r>
                        <m:r>
                          <m:rPr>
                            <m:nor/>
                          </m:rPr>
                          <a:rPr lang="en-US" dirty="0"/>
                          <m:t>, </m:t>
                        </m:r>
                        <m:r>
                          <m:rPr>
                            <m:nor/>
                          </m:rPr>
                          <a:rPr lang="en-US" dirty="0"/>
                          <m:t>Christian</m:t>
                        </m:r>
                        <m:r>
                          <m:rPr>
                            <m:nor/>
                          </m:rPr>
                          <a:rPr lang="en-US" b="0" i="0" dirty="0" smtClean="0"/>
                          <m:t>}</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r>
                  <a:rPr lang="en-IN" dirty="0"/>
                  <a:t> = 0.667</a:t>
                </a:r>
              </a:p>
              <a:p>
                <a:pPr marL="0" indent="0">
                  <a:buNone/>
                </a:pPr>
                <a:endParaRPr lang="en-IN" dirty="0"/>
              </a:p>
              <a:p>
                <a:pPr marL="0" indent="0">
                  <a:buNone/>
                </a:pPr>
                <a:r>
                  <a:rPr lang="en-IN" dirty="0"/>
                  <a:t>We can say the out of 2 states B and C, the State C is more similar to State A in terms of religion.</a:t>
                </a:r>
              </a:p>
            </p:txBody>
          </p:sp>
        </mc:Choice>
        <mc:Fallback xmlns="">
          <p:sp>
            <p:nvSpPr>
              <p:cNvPr id="3" name="Content Placeholder 2">
                <a:extLst>
                  <a:ext uri="{FF2B5EF4-FFF2-40B4-BE49-F238E27FC236}">
                    <a16:creationId xmlns:a16="http://schemas.microsoft.com/office/drawing/2014/main" id="{ABB7BDC4-A36F-442D-83BD-8390A9522D4E}"/>
                  </a:ext>
                </a:extLst>
              </p:cNvPr>
              <p:cNvSpPr>
                <a:spLocks noGrp="1" noRot="1" noChangeAspect="1" noMove="1" noResize="1" noEditPoints="1" noAdjustHandles="1" noChangeArrowheads="1" noChangeShapeType="1" noTextEdit="1"/>
              </p:cNvSpPr>
              <p:nvPr>
                <p:ph idx="1"/>
              </p:nvPr>
            </p:nvSpPr>
            <p:spPr>
              <a:xfrm>
                <a:off x="818712" y="2136710"/>
                <a:ext cx="10554574" cy="4581331"/>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0858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73D-2ADF-4454-8100-335CF64DCAB6}"/>
              </a:ext>
            </a:extLst>
          </p:cNvPr>
          <p:cNvSpPr>
            <a:spLocks noGrp="1"/>
          </p:cNvSpPr>
          <p:nvPr>
            <p:ph type="title"/>
          </p:nvPr>
        </p:nvSpPr>
        <p:spPr/>
        <p:txBody>
          <a:bodyPr/>
          <a:lstStyle/>
          <a:p>
            <a:r>
              <a:rPr lang="en-US" dirty="0"/>
              <a:t>REASON FOR THIS ALGORITHM</a:t>
            </a:r>
            <a:endParaRPr lang="en-IN" dirty="0"/>
          </a:p>
        </p:txBody>
      </p:sp>
      <p:sp>
        <p:nvSpPr>
          <p:cNvPr id="3" name="Content Placeholder 2">
            <a:extLst>
              <a:ext uri="{FF2B5EF4-FFF2-40B4-BE49-F238E27FC236}">
                <a16:creationId xmlns:a16="http://schemas.microsoft.com/office/drawing/2014/main" id="{ABB7BDC4-A36F-442D-83BD-8390A9522D4E}"/>
              </a:ext>
            </a:extLst>
          </p:cNvPr>
          <p:cNvSpPr>
            <a:spLocks noGrp="1"/>
          </p:cNvSpPr>
          <p:nvPr>
            <p:ph idx="1"/>
          </p:nvPr>
        </p:nvSpPr>
        <p:spPr>
          <a:xfrm>
            <a:off x="818712" y="2136710"/>
            <a:ext cx="10554574" cy="4581331"/>
          </a:xfrm>
        </p:spPr>
        <p:txBody>
          <a:bodyPr>
            <a:normAutofit/>
          </a:bodyPr>
          <a:lstStyle/>
          <a:p>
            <a:pPr>
              <a:buFont typeface="Wingdings" panose="05000000000000000000" pitchFamily="2" charset="2"/>
              <a:buChar char="ü"/>
            </a:pPr>
            <a:r>
              <a:rPr lang="en-US" dirty="0"/>
              <a:t>Jaccard similarity is good for cases where duplication does not matter</a:t>
            </a:r>
          </a:p>
          <a:p>
            <a:pPr>
              <a:buFont typeface="Wingdings" panose="05000000000000000000" pitchFamily="2" charset="2"/>
              <a:buChar char="ü"/>
            </a:pPr>
            <a:endParaRPr lang="en-US" dirty="0"/>
          </a:p>
          <a:p>
            <a:pPr>
              <a:buFont typeface="Wingdings" panose="05000000000000000000" pitchFamily="2" charset="2"/>
              <a:buChar char="Ø"/>
            </a:pPr>
            <a:r>
              <a:rPr lang="en-US" dirty="0"/>
              <a:t>Cosine similarity is good for cases where duplication matters while analyzing similarity</a:t>
            </a:r>
          </a:p>
          <a:p>
            <a:pPr>
              <a:buFont typeface="Wingdings" panose="05000000000000000000" pitchFamily="2" charset="2"/>
              <a:buChar char="Ø"/>
            </a:pPr>
            <a:endParaRPr lang="en-US" dirty="0"/>
          </a:p>
          <a:p>
            <a:pPr>
              <a:buFont typeface="Wingdings" panose="05000000000000000000" pitchFamily="2" charset="2"/>
              <a:buChar char="Ø"/>
            </a:pPr>
            <a:r>
              <a:rPr lang="en-US" dirty="0"/>
              <a:t>Clustering Algorithms are rejected because we are not using Machine Learning</a:t>
            </a:r>
          </a:p>
          <a:p>
            <a:pPr>
              <a:buFont typeface="Wingdings" panose="05000000000000000000" pitchFamily="2" charset="2"/>
              <a:buChar char="Ø"/>
            </a:pPr>
            <a:endParaRPr lang="en-US" dirty="0"/>
          </a:p>
          <a:p>
            <a:pPr>
              <a:buFont typeface="Wingdings" panose="05000000000000000000" pitchFamily="2" charset="2"/>
              <a:buChar char="Ø"/>
            </a:pPr>
            <a:r>
              <a:rPr lang="en-US" dirty="0"/>
              <a:t>Also, most of the data is already provided in CSV files in correct format. So not much preprocessing related algorithms, such as NLP are needed.</a:t>
            </a:r>
            <a:endParaRPr lang="en-IN" dirty="0"/>
          </a:p>
        </p:txBody>
      </p:sp>
    </p:spTree>
    <p:extLst>
      <p:ext uri="{BB962C8B-B14F-4D97-AF65-F5344CB8AC3E}">
        <p14:creationId xmlns:p14="http://schemas.microsoft.com/office/powerpoint/2010/main" val="119562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011DA-B1C0-498A-BDA2-6DD1486880B1}"/>
              </a:ext>
            </a:extLst>
          </p:cNvPr>
          <p:cNvSpPr>
            <a:spLocks noGrp="1"/>
          </p:cNvSpPr>
          <p:nvPr>
            <p:ph type="title"/>
          </p:nvPr>
        </p:nvSpPr>
        <p:spPr>
          <a:xfrm>
            <a:off x="1581023" y="2572873"/>
            <a:ext cx="4306593" cy="1228163"/>
          </a:xfrm>
        </p:spPr>
        <p:txBody>
          <a:bodyPr/>
          <a:lstStyle/>
          <a:p>
            <a:r>
              <a:rPr lang="en-US" sz="4800" dirty="0">
                <a:solidFill>
                  <a:schemeClr val="tx1"/>
                </a:solidFill>
              </a:rPr>
              <a:t>THANK  YOU !</a:t>
            </a:r>
            <a:r>
              <a:rPr lang="en-US" dirty="0">
                <a:solidFill>
                  <a:schemeClr val="tx1"/>
                </a:solidFill>
              </a:rPr>
              <a:t> </a:t>
            </a:r>
            <a:endParaRPr lang="en-IN" dirty="0">
              <a:solidFill>
                <a:schemeClr val="tx1"/>
              </a:solidFill>
            </a:endParaRPr>
          </a:p>
        </p:txBody>
      </p:sp>
      <p:sp>
        <p:nvSpPr>
          <p:cNvPr id="9" name="TextBox 8">
            <a:extLst>
              <a:ext uri="{FF2B5EF4-FFF2-40B4-BE49-F238E27FC236}">
                <a16:creationId xmlns:a16="http://schemas.microsoft.com/office/drawing/2014/main" id="{08CC6BDE-98D9-4C25-9E06-748B1B7F2545}"/>
              </a:ext>
            </a:extLst>
          </p:cNvPr>
          <p:cNvSpPr txBox="1"/>
          <p:nvPr/>
        </p:nvSpPr>
        <p:spPr>
          <a:xfrm>
            <a:off x="7583457" y="2532073"/>
            <a:ext cx="2782854" cy="1631216"/>
          </a:xfrm>
          <a:prstGeom prst="rect">
            <a:avLst/>
          </a:prstGeom>
          <a:noFill/>
        </p:spPr>
        <p:txBody>
          <a:bodyPr wrap="square">
            <a:spAutoFit/>
          </a:bodyPr>
          <a:lstStyle/>
          <a:p>
            <a:pPr algn="l"/>
            <a:r>
              <a:rPr lang="en-US" sz="2000" dirty="0"/>
              <a:t>Wilson Vidyut 19BCE1603</a:t>
            </a:r>
          </a:p>
          <a:p>
            <a:pPr algn="l"/>
            <a:endParaRPr lang="en-US" sz="2000" dirty="0"/>
          </a:p>
          <a:p>
            <a:pPr algn="l"/>
            <a:r>
              <a:rPr lang="en-US" sz="2000" dirty="0"/>
              <a:t>Rishank Pratik 19BCE1606</a:t>
            </a:r>
            <a:endParaRPr lang="en-IN" sz="2000" dirty="0"/>
          </a:p>
        </p:txBody>
      </p:sp>
    </p:spTree>
    <p:extLst>
      <p:ext uri="{BB962C8B-B14F-4D97-AF65-F5344CB8AC3E}">
        <p14:creationId xmlns:p14="http://schemas.microsoft.com/office/powerpoint/2010/main" val="3833213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149</TotalTime>
  <Words>553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Cambria Math</vt:lpstr>
      <vt:lpstr>Century Gothic</vt:lpstr>
      <vt:lpstr>Wingdings</vt:lpstr>
      <vt:lpstr>Wingdings 2</vt:lpstr>
      <vt:lpstr>Wingdings 3</vt:lpstr>
      <vt:lpstr>Quotable</vt:lpstr>
      <vt:lpstr>INDIAN POPULATION CENSUS ANALYSIS</vt:lpstr>
      <vt:lpstr>ABSTRACT</vt:lpstr>
      <vt:lpstr>TOOLS AND DATASET USED</vt:lpstr>
      <vt:lpstr>TENTATIVE MODULES</vt:lpstr>
      <vt:lpstr>ABOUT THE DATASET &amp; ITS PREPARATION</vt:lpstr>
      <vt:lpstr>ALGORITHM</vt:lpstr>
      <vt:lpstr>ALGORITHM</vt:lpstr>
      <vt:lpstr>REASON FOR THIS ALGORITHM</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POPULATION CENSUS ANALYSIS</dc:title>
  <dc:creator>Rishank Pratik</dc:creator>
  <cp:lastModifiedBy>Rishank Pratik</cp:lastModifiedBy>
  <cp:revision>14</cp:revision>
  <dcterms:created xsi:type="dcterms:W3CDTF">2021-08-30T04:58:21Z</dcterms:created>
  <dcterms:modified xsi:type="dcterms:W3CDTF">2021-09-08T17:48:03Z</dcterms:modified>
</cp:coreProperties>
</file>