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14" saveSubsetFonts="1">
  <p:sldMasterIdLst>
    <p:sldMasterId id="2147483648" r:id="rId1"/>
  </p:sldMasterIdLst>
  <p:notesMasterIdLst>
    <p:notesMasterId r:id="rId36"/>
  </p:notesMasterIdLst>
  <p:sldIdLst>
    <p:sldId id="295" r:id="rId2"/>
    <p:sldId id="340" r:id="rId3"/>
    <p:sldId id="297" r:id="rId4"/>
    <p:sldId id="299" r:id="rId5"/>
    <p:sldId id="325" r:id="rId6"/>
    <p:sldId id="305" r:id="rId7"/>
    <p:sldId id="306" r:id="rId8"/>
    <p:sldId id="307" r:id="rId9"/>
    <p:sldId id="308" r:id="rId10"/>
    <p:sldId id="309" r:id="rId11"/>
    <p:sldId id="310" r:id="rId12"/>
    <p:sldId id="300" r:id="rId13"/>
    <p:sldId id="301" r:id="rId14"/>
    <p:sldId id="322" r:id="rId15"/>
    <p:sldId id="338" r:id="rId16"/>
    <p:sldId id="339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46" r:id="rId30"/>
    <p:sldId id="341" r:id="rId31"/>
    <p:sldId id="342" r:id="rId32"/>
    <p:sldId id="343" r:id="rId33"/>
    <p:sldId id="344" r:id="rId34"/>
    <p:sldId id="345" r:id="rId35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FF00FF"/>
    <a:srgbClr val="CC00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9516" autoAdjust="0"/>
  </p:normalViewPr>
  <p:slideViewPr>
    <p:cSldViewPr>
      <p:cViewPr varScale="1">
        <p:scale>
          <a:sx n="59" d="100"/>
          <a:sy n="59" d="100"/>
        </p:scale>
        <p:origin x="154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089C24C6-A759-4795-B395-DBD7530560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8209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C24C6-A759-4795-B395-DBD7530560D9}" type="slidenum">
              <a:rPr lang="en-US" altLang="zh-TW" smtClean="0"/>
              <a:pPr>
                <a:defRPr/>
              </a:pPr>
              <a:t>336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913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0A7FBB-D09C-4094-9D66-EB48CB1BC799}" type="slidenum">
              <a:rPr lang="en-US" altLang="zh-TW"/>
              <a:pPr/>
              <a:t>340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285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C24C6-A759-4795-B395-DBD7530560D9}" type="slidenum">
              <a:rPr lang="en-US" altLang="zh-TW" smtClean="0"/>
              <a:pPr>
                <a:defRPr/>
              </a:pPr>
              <a:t>342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724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DBE16-667F-4F5E-94C5-604F97540125}" type="datetime1">
              <a:rPr lang="zh-TW" altLang="en-US"/>
              <a:pPr>
                <a:defRPr/>
              </a:pPr>
              <a:t>2018/5/14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FEC6C-0FF4-4100-B485-22DA968648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E5BE1-4298-4438-9785-8DAEC10D0FD2}" type="datetime1">
              <a:rPr lang="zh-TW" altLang="en-US"/>
              <a:pPr>
                <a:defRPr/>
              </a:pPr>
              <a:t>2018/5/14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C6CD7-22BC-47FA-9304-B4DF347048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6B648-8D77-4C63-BA38-BD7F48F7E950}" type="datetime1">
              <a:rPr lang="zh-TW" altLang="en-US"/>
              <a:pPr>
                <a:defRPr/>
              </a:pPr>
              <a:t>2018/5/14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A1A3F-08C5-4BBD-9BB9-FF37F3C4A4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5D6E7-ACA5-41BA-88AD-9829052415B5}" type="datetime1">
              <a:rPr lang="zh-TW" altLang="en-US"/>
              <a:pPr>
                <a:defRPr/>
              </a:pPr>
              <a:t>2018/5/14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754E4-DDAD-41E6-AC69-E0B2C21709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6638C-89D5-4FD3-86A4-02E6ACC91304}" type="datetime1">
              <a:rPr lang="zh-TW" altLang="en-US"/>
              <a:pPr>
                <a:defRPr/>
              </a:pPr>
              <a:t>2018/5/14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C9DBC-C02E-451B-885B-24EFD0E676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C4E98-7332-424C-9BBA-92A0F83474E4}" type="datetime1">
              <a:rPr lang="zh-TW" altLang="en-US"/>
              <a:pPr>
                <a:defRPr/>
              </a:pPr>
              <a:t>2018/5/14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04ED4-1FE1-46FF-9968-528941598F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850D5-896D-4D5B-95D6-94B87FC59DC4}" type="datetime1">
              <a:rPr lang="zh-TW" altLang="en-US"/>
              <a:pPr>
                <a:defRPr/>
              </a:pPr>
              <a:t>2018/5/14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07958-384B-4720-9FC4-EB03475D9C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130FE-774D-4B6F-8C8D-C9F721D90D0A}" type="datetime1">
              <a:rPr lang="zh-TW" altLang="en-US"/>
              <a:pPr>
                <a:defRPr/>
              </a:pPr>
              <a:t>2018/5/14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CAFAF-C0BA-41B3-943D-02AB89A758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kumimoji="1" lang="zh-TW" altLang="en-US" sz="32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85860"/>
            <a:ext cx="8186766" cy="5143536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D4507-5C8B-42D4-84F4-089EEEA566EB}" type="datetime1">
              <a:rPr lang="zh-TW" altLang="en-US"/>
              <a:pPr>
                <a:defRPr/>
              </a:pPr>
              <a:t>2018/5/14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25EF8-5B38-4BC9-AB7F-2E2E829C34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28604"/>
            <a:ext cx="8186766" cy="6000792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F6A98-247B-4AA1-BCA5-E2919A767689}" type="datetime1">
              <a:rPr lang="zh-TW" altLang="en-US"/>
              <a:pPr>
                <a:defRPr/>
              </a:pPr>
              <a:t>2018/5/14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15427-3511-4DB6-97CB-83000BB0B6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6564D-05F3-4119-8C08-3B3D148265FC}" type="datetime1">
              <a:rPr lang="zh-TW" altLang="en-US"/>
              <a:pPr>
                <a:defRPr/>
              </a:pPr>
              <a:t>2018/5/14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86A8B-B9F6-40CA-A99E-FAC28327DF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B0C67-F239-4556-B4D2-AE80774E8A63}" type="datetime1">
              <a:rPr lang="zh-TW" altLang="en-US"/>
              <a:pPr>
                <a:defRPr/>
              </a:pPr>
              <a:t>2018/5/14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3AE0A-A202-434F-AF0F-EFC5B7EBEB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8109C18-39D0-4338-AC34-F7FA0C401749}" type="datetime1">
              <a:rPr lang="zh-TW" altLang="en-US"/>
              <a:pPr>
                <a:defRPr/>
              </a:pPr>
              <a:t>2018/5/14</a:t>
            </a:fld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mtClean="0">
                <a:solidFill>
                  <a:srgbClr val="3333FF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21671642-1698-43D0-94A8-5FDC8D3E69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25.wmf"/><Relationship Id="rId9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0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3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868363"/>
          </a:xfrm>
        </p:spPr>
        <p:txBody>
          <a:bodyPr/>
          <a:lstStyle/>
          <a:p>
            <a:r>
              <a:rPr lang="en-US" altLang="zh-TW" sz="3200" b="1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IX.</a:t>
            </a:r>
            <a:r>
              <a:rPr lang="en-US" altLang="en-US" sz="3200" b="1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3200" b="1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Basic </a:t>
            </a:r>
            <a:r>
              <a:rPr lang="en-US" altLang="en-US" sz="3200" b="1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Implementation Techniques </a:t>
            </a:r>
            <a:br>
              <a:rPr lang="en-US" altLang="en-US" sz="3200" b="1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en-US" sz="3200" b="1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and Fast Algorithm</a:t>
            </a:r>
            <a:endParaRPr lang="zh-TW" altLang="en-US" sz="3200" b="1" smtClean="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3555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098602D-B04C-4ACC-A101-77AB32D0212E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314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3556" name="文字版面配置區 4"/>
          <p:cNvSpPr>
            <a:spLocks noGrp="1"/>
          </p:cNvSpPr>
          <p:nvPr>
            <p:ph type="body" sz="half" idx="4294967295"/>
          </p:nvPr>
        </p:nvSpPr>
        <p:spPr>
          <a:xfrm>
            <a:off x="395288" y="2565400"/>
            <a:ext cx="8186737" cy="3671912"/>
          </a:xfrm>
        </p:spPr>
        <p:txBody>
          <a:bodyPr/>
          <a:lstStyle/>
          <a:p>
            <a:pPr marL="273050" indent="-273050">
              <a:buFont typeface="Symbol" pitchFamily="18" charset="2"/>
              <a:buChar char="·"/>
            </a:pP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Fast Algorithm Design   </a:t>
            </a:r>
          </a:p>
          <a:p>
            <a:pPr marL="273050" indent="-273050">
              <a:buFont typeface="Symbol" pitchFamily="18" charset="2"/>
              <a:buNone/>
            </a:pP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73050" indent="-273050"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	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Goals: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Saving Computational Time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73050" indent="-273050"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	Number of Additions        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73050" indent="-273050"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	Number of Multiplications    </a:t>
            </a:r>
          </a:p>
          <a:p>
            <a:pPr marL="273050" indent="-273050">
              <a:buFontTx/>
              <a:buNone/>
            </a:pPr>
            <a:r>
              <a:rPr lang="zh-TW" altLang="en-US" sz="2000" dirty="0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          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Number of Time Cycles                   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73050" indent="-273050"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	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Saving the Hardware Cost for Implementation</a:t>
            </a:r>
          </a:p>
          <a:p>
            <a:pPr marL="273050" indent="-273050"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            Saving the buffer size</a:t>
            </a:r>
          </a:p>
          <a:p>
            <a:pPr marL="273050" indent="-273050"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           Repeated Using a Structure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2355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2356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23562" name="Rectangle 6"/>
          <p:cNvSpPr>
            <a:spLocks noChangeArrowheads="1"/>
          </p:cNvSpPr>
          <p:nvPr/>
        </p:nvSpPr>
        <p:spPr bwMode="auto">
          <a:xfrm>
            <a:off x="395288" y="1773238"/>
            <a:ext cx="78486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  <a:sym typeface="Wingdings 2" pitchFamily="18" charset="2"/>
              </a:rPr>
              <a:t>9-A  </a:t>
            </a:r>
            <a:r>
              <a:rPr lang="zh-TW" altLang="en-US" sz="2400" b="1">
                <a:solidFill>
                  <a:srgbClr val="3333FF"/>
                </a:solidFill>
              </a:rPr>
              <a:t>快速演算法設計的原則</a:t>
            </a:r>
            <a:endParaRPr lang="en-US" altLang="zh-TW" sz="2400" b="1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23850" y="1989138"/>
            <a:ext cx="8186738" cy="431800"/>
          </a:xfrm>
        </p:spPr>
        <p:txBody>
          <a:bodyPr/>
          <a:lstStyle/>
          <a:p>
            <a:pPr marL="0" indent="0">
              <a:buFont typeface="Symbol" pitchFamily="18" charset="2"/>
              <a:buChar char="·"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3 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3 DFT 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可以用特殊方法簡化</a:t>
            </a: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 typeface="Symbol" pitchFamily="18" charset="2"/>
              <a:buChar char="·"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 typeface="Symbol" pitchFamily="18" charset="2"/>
              <a:buChar char="·"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 typeface="Symbol" pitchFamily="18" charset="2"/>
              <a:buChar char="·"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 typeface="Symbol" pitchFamily="18" charset="2"/>
              <a:buChar char="·"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173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DAB0B54B-4FFE-4A69-9909-D75844F204D2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323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1042988" y="2492375"/>
          <a:ext cx="45005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3" imgW="4495800" imgH="1219200" progId="Equation.DSMT4">
                  <p:embed/>
                </p:oleObj>
              </mc:Choice>
              <mc:Fallback>
                <p:oleObj name="Equation" r:id="rId3" imgW="4495800" imgH="1219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92375"/>
                        <a:ext cx="4500562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250825" y="333375"/>
            <a:ext cx="7850188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400" b="1" dirty="0" smtClean="0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 dirty="0" smtClean="0">
                <a:solidFill>
                  <a:srgbClr val="3333FF"/>
                </a:solidFill>
                <a:sym typeface="Wingdings 2" pitchFamily="18" charset="2"/>
              </a:rPr>
              <a:t>9-D  </a:t>
            </a:r>
            <a:r>
              <a:rPr lang="en-US" altLang="zh-TW" sz="2400" b="1" dirty="0" smtClean="0">
                <a:solidFill>
                  <a:srgbClr val="3333FF"/>
                </a:solidFill>
              </a:rPr>
              <a:t>Examples</a:t>
            </a:r>
            <a:endParaRPr lang="en-US" altLang="zh-TW" sz="2400" b="1" dirty="0">
              <a:solidFill>
                <a:srgbClr val="3333FF"/>
              </a:solidFill>
            </a:endParaRPr>
          </a:p>
        </p:txBody>
      </p:sp>
      <p:graphicFrame>
        <p:nvGraphicFramePr>
          <p:cNvPr id="7171" name="Object 7"/>
          <p:cNvGraphicFramePr>
            <a:graphicFrameLocks noChangeAspect="1"/>
          </p:cNvGraphicFramePr>
          <p:nvPr/>
        </p:nvGraphicFramePr>
        <p:xfrm>
          <a:off x="1979613" y="908050"/>
          <a:ext cx="23971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5" imgW="2400300" imgH="711200" progId="Equation.DSMT4">
                  <p:embed/>
                </p:oleObj>
              </mc:Choice>
              <mc:Fallback>
                <p:oleObj name="Equation" r:id="rId5" imgW="2400300" imgH="71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908050"/>
                        <a:ext cx="239712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827088" y="1052513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DFT:</a:t>
            </a:r>
          </a:p>
        </p:txBody>
      </p:sp>
      <p:sp>
        <p:nvSpPr>
          <p:cNvPr id="7177" name="文字方塊 8"/>
          <p:cNvSpPr txBox="1">
            <a:spLocks noChangeArrowheads="1"/>
          </p:cNvSpPr>
          <p:nvPr/>
        </p:nvSpPr>
        <p:spPr bwMode="auto">
          <a:xfrm>
            <a:off x="5076825" y="1125538"/>
            <a:ext cx="3743325" cy="9255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/>
              <a:t>Without any simplification, the DFT needs 4</a:t>
            </a:r>
            <a:r>
              <a:rPr lang="en-US" altLang="zh-TW" sz="1800" i="1"/>
              <a:t>N</a:t>
            </a:r>
            <a:r>
              <a:rPr lang="en-US" altLang="zh-TW" sz="1800" baseline="30000"/>
              <a:t>2</a:t>
            </a:r>
            <a:r>
              <a:rPr lang="en-US" altLang="zh-TW" sz="1800"/>
              <a:t>   real multiplications (</a:t>
            </a:r>
            <a:r>
              <a:rPr lang="en-US" altLang="zh-TW" sz="1800" i="1"/>
              <a:t>x</a:t>
            </a:r>
            <a:r>
              <a:rPr lang="en-US" altLang="zh-TW" sz="1800"/>
              <a:t>[</a:t>
            </a:r>
            <a:r>
              <a:rPr lang="en-US" altLang="zh-TW" sz="1800" i="1"/>
              <a:t>n</a:t>
            </a:r>
            <a:r>
              <a:rPr lang="en-US" altLang="zh-TW" sz="1800"/>
              <a:t>] may be complex)      </a:t>
            </a:r>
            <a:endParaRPr lang="zh-TW" altLang="en-US" sz="1800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zh-TW"/>
          </a:p>
        </p:txBody>
      </p:sp>
      <p:cxnSp>
        <p:nvCxnSpPr>
          <p:cNvPr id="7180" name="直線單箭頭接點 16"/>
          <p:cNvCxnSpPr>
            <a:cxnSpLocks noChangeShapeType="1"/>
            <a:stCxn id="7177" idx="1"/>
          </p:cNvCxnSpPr>
          <p:nvPr/>
        </p:nvCxnSpPr>
        <p:spPr bwMode="auto">
          <a:xfrm flipH="1" flipV="1">
            <a:off x="4427538" y="1270000"/>
            <a:ext cx="649287" cy="3190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186738" cy="271303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5 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5 DFT </a:t>
            </a:r>
            <a:r>
              <a:rPr lang="zh-TW" altLang="en-US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的例子</a:t>
            </a:r>
          </a:p>
        </p:txBody>
      </p:sp>
      <p:sp>
        <p:nvSpPr>
          <p:cNvPr id="8200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E34B9A9F-E127-4861-8310-98735101FF45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324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82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1187450" y="1125538"/>
          <a:ext cx="474186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Equation" r:id="rId3" imgW="4737100" imgH="1854200" progId="Equation.DSMT4">
                  <p:embed/>
                </p:oleObj>
              </mc:Choice>
              <mc:Fallback>
                <p:oleObj name="Equation" r:id="rId3" imgW="4737100" imgH="1854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25538"/>
                        <a:ext cx="4741863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6227763" y="1125538"/>
          <a:ext cx="17065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Equation" r:id="rId5" imgW="1536033" imgH="355446" progId="Equation.DSMT4">
                  <p:embed/>
                </p:oleObj>
              </mc:Choice>
              <mc:Fallback>
                <p:oleObj name="Equation" r:id="rId5" imgW="1536033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125538"/>
                        <a:ext cx="170656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6227763" y="1630363"/>
          <a:ext cx="16922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7" imgW="1524000" imgH="355600" progId="Equation.DSMT4">
                  <p:embed/>
                </p:oleObj>
              </mc:Choice>
              <mc:Fallback>
                <p:oleObj name="Equation" r:id="rId7" imgW="1524000" imgH="355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630363"/>
                        <a:ext cx="169227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8"/>
          <p:cNvGraphicFramePr>
            <a:graphicFrameLocks noChangeAspect="1"/>
          </p:cNvGraphicFramePr>
          <p:nvPr/>
        </p:nvGraphicFramePr>
        <p:xfrm>
          <a:off x="6254750" y="2062163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9" imgW="1485255" imgH="355446" progId="Equation.DSMT4">
                  <p:embed/>
                </p:oleObj>
              </mc:Choice>
              <mc:Fallback>
                <p:oleObj name="Equation" r:id="rId9" imgW="1485255" imgH="35544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2062163"/>
                        <a:ext cx="1651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9"/>
          <p:cNvGraphicFramePr>
            <a:graphicFrameLocks noChangeAspect="1"/>
          </p:cNvGraphicFramePr>
          <p:nvPr/>
        </p:nvGraphicFramePr>
        <p:xfrm>
          <a:off x="6280150" y="2566988"/>
          <a:ext cx="16922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11" imgW="1524000" imgH="355600" progId="Equation.DSMT4">
                  <p:embed/>
                </p:oleObj>
              </mc:Choice>
              <mc:Fallback>
                <p:oleObj name="Equation" r:id="rId11" imgW="1524000" imgH="355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2566988"/>
                        <a:ext cx="169227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文字方塊 1"/>
          <p:cNvSpPr txBox="1">
            <a:spLocks noChangeArrowheads="1"/>
          </p:cNvSpPr>
          <p:nvPr/>
        </p:nvSpPr>
        <p:spPr bwMode="auto">
          <a:xfrm>
            <a:off x="1331640" y="755650"/>
            <a:ext cx="1584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1800" b="1" dirty="0" smtClean="0">
                <a:solidFill>
                  <a:srgbClr val="FF0000"/>
                </a:solidFill>
              </a:rPr>
              <a:t>real part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8203" name="文字方塊 10"/>
          <p:cNvSpPr txBox="1">
            <a:spLocks noChangeArrowheads="1"/>
          </p:cNvSpPr>
          <p:nvPr/>
        </p:nvSpPr>
        <p:spPr bwMode="auto">
          <a:xfrm>
            <a:off x="3923928" y="755650"/>
            <a:ext cx="1728192" cy="3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1800" b="1" dirty="0" smtClean="0">
                <a:solidFill>
                  <a:srgbClr val="FF0000"/>
                </a:solidFill>
              </a:rPr>
              <a:t>imaginary part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395288" y="260350"/>
            <a:ext cx="1489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8-point DCT</a:t>
            </a:r>
            <a:endParaRPr lang="zh-TW" altLang="en-US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395288" y="908050"/>
          <a:ext cx="8486775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3" imgW="10083800" imgH="2997200" progId="Equation.DSMT4">
                  <p:embed/>
                </p:oleObj>
              </mc:Choice>
              <mc:Fallback>
                <p:oleObj name="Equation" r:id="rId3" imgW="10083800" imgH="299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050"/>
                        <a:ext cx="8486775" cy="278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395288" y="3933825"/>
            <a:ext cx="3168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觀察對稱性質之後，令 </a:t>
            </a:r>
            <a:endParaRPr lang="en-US" altLang="zh-TW"/>
          </a:p>
        </p:txBody>
      </p:sp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1116013" y="4508500"/>
          <a:ext cx="208756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5" imgW="2133600" imgH="1473200" progId="Equation.DSMT4">
                  <p:embed/>
                </p:oleObj>
              </mc:Choice>
              <mc:Fallback>
                <p:oleObj name="Equation" r:id="rId5" imgW="2133600" imgH="147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08500"/>
                        <a:ext cx="2087562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4067175" y="4581525"/>
          <a:ext cx="201771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7" imgW="2133600" imgH="1473200" progId="Equation.DSMT4">
                  <p:embed/>
                </p:oleObj>
              </mc:Choice>
              <mc:Fallback>
                <p:oleObj name="Equation" r:id="rId7" imgW="2133600" imgH="147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581525"/>
                        <a:ext cx="2017713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DCD2BF1-847E-4F78-8D4F-17FF42D79807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325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198321"/>
              </p:ext>
            </p:extLst>
          </p:nvPr>
        </p:nvGraphicFramePr>
        <p:xfrm>
          <a:off x="1547813" y="476250"/>
          <a:ext cx="5218112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3" imgW="5765760" imgH="1473120" progId="Equation.DSMT4">
                  <p:embed/>
                </p:oleObj>
              </mc:Choice>
              <mc:Fallback>
                <p:oleObj name="Equation" r:id="rId3" imgW="5765760" imgH="1473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6250"/>
                        <a:ext cx="5218112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8869F143-9A13-4CC8-807F-FE1895C98D33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326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539750" y="404813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Part 1: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607199"/>
              </p:ext>
            </p:extLst>
          </p:nvPr>
        </p:nvGraphicFramePr>
        <p:xfrm>
          <a:off x="6228184" y="2235200"/>
          <a:ext cx="208756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5" imgW="2133600" imgH="1473200" progId="Equation.DSMT4">
                  <p:embed/>
                </p:oleObj>
              </mc:Choice>
              <mc:Fallback>
                <p:oleObj name="Equation" r:id="rId5" imgW="2133600" imgH="1473200" progId="Equation.DSMT4">
                  <p:embed/>
                  <p:pic>
                    <p:nvPicPr>
                      <p:cNvPr id="92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2235200"/>
                        <a:ext cx="2087562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1476375" y="476250"/>
          <a:ext cx="520382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3" imgW="5753100" imgH="1473200" progId="Equation.DSMT4">
                  <p:embed/>
                </p:oleObj>
              </mc:Choice>
              <mc:Fallback>
                <p:oleObj name="Equation" r:id="rId3" imgW="5753100" imgH="147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6250"/>
                        <a:ext cx="5203825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42875" y="5535613"/>
            <a:ext cx="8821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TW" dirty="0"/>
              <a:t>[Ref] B. G. Lee, “A new algorithm for computing the discrete cosine transform,” </a:t>
            </a:r>
          </a:p>
          <a:p>
            <a:r>
              <a:rPr lang="en-US" altLang="zh-TW" i="1" dirty="0"/>
              <a:t>IEEE Trans. </a:t>
            </a:r>
            <a:r>
              <a:rPr lang="en-US" altLang="zh-TW" i="1" dirty="0" err="1"/>
              <a:t>Acoust</a:t>
            </a:r>
            <a:r>
              <a:rPr lang="en-US" altLang="zh-TW" i="1" dirty="0"/>
              <a:t>., Speech, Signal Processing</a:t>
            </a:r>
            <a:r>
              <a:rPr lang="en-US" altLang="zh-TW" dirty="0"/>
              <a:t>, vol. 32, pp. 1243-1245, Dec. 1984. </a:t>
            </a:r>
          </a:p>
        </p:txBody>
      </p:sp>
      <p:sp>
        <p:nvSpPr>
          <p:cNvPr id="1126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DCFB850F-6A11-4FF4-AA47-905B05DF6138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327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539750" y="404813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Part 2: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152350"/>
              </p:ext>
            </p:extLst>
          </p:nvPr>
        </p:nvGraphicFramePr>
        <p:xfrm>
          <a:off x="6228184" y="2232888"/>
          <a:ext cx="201771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5" imgW="2133600" imgH="1473200" progId="Equation.DSMT4">
                  <p:embed/>
                </p:oleObj>
              </mc:Choice>
              <mc:Fallback>
                <p:oleObj name="Equation" r:id="rId5" imgW="2133600" imgH="1473200" progId="Equation.DSMT4">
                  <p:embed/>
                  <p:pic>
                    <p:nvPicPr>
                      <p:cNvPr id="92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2232888"/>
                        <a:ext cx="2017713" cy="1466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E86AFA-3A2B-4918-8143-34F9237A5AF8}" type="slidenum">
              <a:rPr lang="en-US" altLang="zh-TW"/>
              <a:pPr/>
              <a:t>328</a:t>
            </a:fld>
            <a:endParaRPr lang="en-US" altLang="zh-TW"/>
          </a:p>
        </p:txBody>
      </p:sp>
      <p:sp>
        <p:nvSpPr>
          <p:cNvPr id="20489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9D52CA1-D73C-4D77-90D5-55EE3D9A5C62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328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0491" name="Text Box 5"/>
          <p:cNvSpPr txBox="1">
            <a:spLocks noChangeArrowheads="1"/>
          </p:cNvSpPr>
          <p:nvPr/>
        </p:nvSpPr>
        <p:spPr bwMode="auto">
          <a:xfrm>
            <a:off x="323850" y="1196975"/>
            <a:ext cx="2087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>
                <a:sym typeface="Symbol" pitchFamily="18" charset="2"/>
              </a:rPr>
              <a:t> 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>
                <a:sym typeface="Symbol" pitchFamily="18" charset="2"/>
              </a:rPr>
              <a:t>-point DFT:  </a:t>
            </a:r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2124075" y="1268413"/>
          <a:ext cx="13573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0" name="Equation" r:id="rId3" imgW="1358310" imgH="355446" progId="Equation.DSMT4">
                  <p:embed/>
                </p:oleObj>
              </mc:Choice>
              <mc:Fallback>
                <p:oleObj name="Equation" r:id="rId3" imgW="1358310" imgH="3554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268413"/>
                        <a:ext cx="135731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7"/>
          <p:cNvSpPr txBox="1">
            <a:spLocks noChangeArrowheads="1"/>
          </p:cNvSpPr>
          <p:nvPr/>
        </p:nvSpPr>
        <p:spPr bwMode="auto">
          <a:xfrm>
            <a:off x="323850" y="1844675"/>
            <a:ext cx="331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>
                <a:sym typeface="Symbol" pitchFamily="18" charset="2"/>
              </a:rPr>
              <a:t> 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>
                <a:sym typeface="Symbol" pitchFamily="18" charset="2"/>
              </a:rPr>
              <a:t>-point DCT, DST, DHT:    </a:t>
            </a:r>
          </a:p>
        </p:txBody>
      </p:sp>
      <p:graphicFrame>
        <p:nvGraphicFramePr>
          <p:cNvPr id="20483" name="Object 8"/>
          <p:cNvGraphicFramePr>
            <a:graphicFrameLocks noChangeAspect="1"/>
          </p:cNvGraphicFramePr>
          <p:nvPr/>
        </p:nvGraphicFramePr>
        <p:xfrm>
          <a:off x="3492500" y="1916113"/>
          <a:ext cx="13573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1" name="Equation" r:id="rId5" imgW="1358310" imgH="355446" progId="Equation.DSMT4">
                  <p:embed/>
                </p:oleObj>
              </mc:Choice>
              <mc:Fallback>
                <p:oleObj name="Equation" r:id="rId5" imgW="1358310" imgH="35544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916113"/>
                        <a:ext cx="135731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9"/>
          <p:cNvSpPr txBox="1">
            <a:spLocks noChangeArrowheads="1"/>
          </p:cNvSpPr>
          <p:nvPr/>
        </p:nvSpPr>
        <p:spPr bwMode="auto">
          <a:xfrm>
            <a:off x="323850" y="2492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>
                <a:sym typeface="Symbol" pitchFamily="18" charset="2"/>
              </a:rPr>
              <a:t> </a:t>
            </a:r>
            <a:r>
              <a:rPr lang="en-US" altLang="zh-TW">
                <a:sym typeface="Symbol" pitchFamily="18" charset="2"/>
              </a:rPr>
              <a:t>Two-dimensional (2-D) 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 i="1" baseline="-25000">
                <a:sym typeface="Symbol" pitchFamily="18" charset="2"/>
              </a:rPr>
              <a:t>x</a:t>
            </a:r>
            <a:r>
              <a:rPr lang="en-US" altLang="zh-TW" i="1">
                <a:sym typeface="Symbol" pitchFamily="18" charset="2"/>
              </a:rPr>
              <a:t> </a:t>
            </a:r>
            <a:r>
              <a:rPr lang="en-US" altLang="zh-TW">
                <a:sym typeface="Symbol" pitchFamily="18" charset="2"/>
              </a:rPr>
              <a:t> 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 i="1" baseline="-25000">
                <a:sym typeface="Symbol" pitchFamily="18" charset="2"/>
              </a:rPr>
              <a:t>y</a:t>
            </a:r>
            <a:r>
              <a:rPr lang="en-US" altLang="zh-TW">
                <a:sym typeface="Symbol" pitchFamily="18" charset="2"/>
              </a:rPr>
              <a:t>-point DFT:    </a:t>
            </a:r>
          </a:p>
        </p:txBody>
      </p:sp>
      <p:graphicFrame>
        <p:nvGraphicFramePr>
          <p:cNvPr id="2048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743303"/>
              </p:ext>
            </p:extLst>
          </p:nvPr>
        </p:nvGraphicFramePr>
        <p:xfrm>
          <a:off x="5256212" y="2481263"/>
          <a:ext cx="24495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2" name="Equation" r:id="rId6" imgW="2451100" imgH="406400" progId="Equation.DSMT4">
                  <p:embed/>
                </p:oleObj>
              </mc:Choice>
              <mc:Fallback>
                <p:oleObj name="Equation" r:id="rId6" imgW="2451100" imgH="40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2" y="2481263"/>
                        <a:ext cx="244951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323850" y="3068638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>
                <a:sym typeface="Symbol" pitchFamily="18" charset="2"/>
              </a:rPr>
              <a:t> </a:t>
            </a:r>
            <a:r>
              <a:rPr lang="en-US" altLang="zh-TW">
                <a:sym typeface="Symbol" pitchFamily="18" charset="2"/>
              </a:rPr>
              <a:t>Convolution of an </a:t>
            </a:r>
            <a:r>
              <a:rPr lang="en-US" altLang="zh-TW" i="1">
                <a:sym typeface="Symbol" pitchFamily="18" charset="2"/>
              </a:rPr>
              <a:t>M</a:t>
            </a:r>
            <a:r>
              <a:rPr lang="en-US" altLang="zh-TW">
                <a:sym typeface="Symbol" pitchFamily="18" charset="2"/>
              </a:rPr>
              <a:t>-point sequence and an 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>
                <a:sym typeface="Symbol" pitchFamily="18" charset="2"/>
              </a:rPr>
              <a:t>-point sequence: </a:t>
            </a:r>
          </a:p>
        </p:txBody>
      </p:sp>
      <p:graphicFrame>
        <p:nvGraphicFramePr>
          <p:cNvPr id="20485" name="Object 15"/>
          <p:cNvGraphicFramePr>
            <a:graphicFrameLocks noChangeAspect="1"/>
          </p:cNvGraphicFramePr>
          <p:nvPr/>
        </p:nvGraphicFramePr>
        <p:xfrm>
          <a:off x="1187450" y="3716338"/>
          <a:ext cx="32623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3" name="Equation" r:id="rId8" imgW="3263900" imgH="355600" progId="Equation.DSMT4">
                  <p:embed/>
                </p:oleObj>
              </mc:Choice>
              <mc:Fallback>
                <p:oleObj name="Equation" r:id="rId8" imgW="3263900" imgH="355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16338"/>
                        <a:ext cx="326231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4716463" y="3644900"/>
            <a:ext cx="374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when </a:t>
            </a:r>
            <a:r>
              <a:rPr lang="en-US" altLang="zh-TW" i="1"/>
              <a:t>M</a:t>
            </a:r>
            <a:r>
              <a:rPr lang="en-US" altLang="zh-TW"/>
              <a:t>/</a:t>
            </a:r>
            <a:r>
              <a:rPr lang="en-US" altLang="zh-TW" i="1"/>
              <a:t>N</a:t>
            </a:r>
            <a:r>
              <a:rPr lang="en-US" altLang="zh-TW"/>
              <a:t> and </a:t>
            </a:r>
            <a:r>
              <a:rPr lang="en-US" altLang="zh-TW" i="1"/>
              <a:t>N</a:t>
            </a:r>
            <a:r>
              <a:rPr lang="en-US" altLang="zh-TW"/>
              <a:t>/</a:t>
            </a:r>
            <a:r>
              <a:rPr lang="en-US" altLang="zh-TW" i="1"/>
              <a:t>M</a:t>
            </a:r>
            <a:r>
              <a:rPr lang="en-US" altLang="zh-TW"/>
              <a:t> are not large,</a:t>
            </a:r>
          </a:p>
        </p:txBody>
      </p:sp>
      <p:graphicFrame>
        <p:nvGraphicFramePr>
          <p:cNvPr id="20486" name="Object 19"/>
          <p:cNvGraphicFramePr>
            <a:graphicFrameLocks noChangeAspect="1"/>
          </p:cNvGraphicFramePr>
          <p:nvPr/>
        </p:nvGraphicFramePr>
        <p:xfrm>
          <a:off x="1258888" y="4508500"/>
          <a:ext cx="660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4" name="Equation" r:id="rId10" imgW="660113" imgH="355446" progId="Equation.DSMT4">
                  <p:embed/>
                </p:oleObj>
              </mc:Choice>
              <mc:Fallback>
                <p:oleObj name="Equation" r:id="rId10" imgW="660113" imgH="35544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08500"/>
                        <a:ext cx="6604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Text Box 20"/>
          <p:cNvSpPr txBox="1">
            <a:spLocks noChangeArrowheads="1"/>
          </p:cNvSpPr>
          <p:nvPr/>
        </p:nvSpPr>
        <p:spPr bwMode="auto">
          <a:xfrm>
            <a:off x="2843213" y="4437063"/>
            <a:ext cx="45370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/>
              <a:t>when </a:t>
            </a:r>
            <a:r>
              <a:rPr lang="en-US" altLang="zh-TW" i="1"/>
              <a:t>N</a:t>
            </a:r>
            <a:r>
              <a:rPr lang="en-US" altLang="zh-TW"/>
              <a:t> &gt;&gt; </a:t>
            </a:r>
            <a:r>
              <a:rPr lang="en-US" altLang="zh-TW" i="1"/>
              <a:t>M</a:t>
            </a:r>
            <a:r>
              <a:rPr lang="en-US" altLang="zh-TW"/>
              <a:t> and </a:t>
            </a:r>
            <a:r>
              <a:rPr lang="en-US" altLang="zh-TW" i="1"/>
              <a:t>M</a:t>
            </a:r>
            <a:r>
              <a:rPr lang="en-US" altLang="zh-TW"/>
              <a:t> is a fixed constant. </a:t>
            </a:r>
          </a:p>
        </p:txBody>
      </p:sp>
      <p:graphicFrame>
        <p:nvGraphicFramePr>
          <p:cNvPr id="20487" name="Object 19"/>
          <p:cNvGraphicFramePr>
            <a:graphicFrameLocks noChangeAspect="1"/>
          </p:cNvGraphicFramePr>
          <p:nvPr/>
        </p:nvGraphicFramePr>
        <p:xfrm>
          <a:off x="1239838" y="5157788"/>
          <a:ext cx="6985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5" name="Equation" r:id="rId12" imgW="698197" imgH="355446" progId="Equation.DSMT4">
                  <p:embed/>
                </p:oleObj>
              </mc:Choice>
              <mc:Fallback>
                <p:oleObj name="Equation" r:id="rId12" imgW="698197" imgH="355446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5157788"/>
                        <a:ext cx="6985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Text Box 20"/>
          <p:cNvSpPr txBox="1">
            <a:spLocks noChangeArrowheads="1"/>
          </p:cNvSpPr>
          <p:nvPr/>
        </p:nvSpPr>
        <p:spPr bwMode="auto">
          <a:xfrm>
            <a:off x="2987675" y="5084763"/>
            <a:ext cx="45370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/>
              <a:t>when </a:t>
            </a:r>
            <a:r>
              <a:rPr lang="en-US" altLang="zh-TW" i="1"/>
              <a:t>M</a:t>
            </a:r>
            <a:r>
              <a:rPr lang="en-US" altLang="zh-TW"/>
              <a:t> &gt;&gt; </a:t>
            </a:r>
            <a:r>
              <a:rPr lang="en-US" altLang="zh-TW" i="1"/>
              <a:t>N</a:t>
            </a:r>
            <a:r>
              <a:rPr lang="en-US" altLang="zh-TW"/>
              <a:t> and </a:t>
            </a:r>
            <a:r>
              <a:rPr lang="en-US" altLang="zh-TW" i="1"/>
              <a:t>N</a:t>
            </a:r>
            <a:r>
              <a:rPr lang="en-US" altLang="zh-TW"/>
              <a:t> is a fixed constant. 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250825" y="333375"/>
            <a:ext cx="7850188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400" b="1" dirty="0" smtClean="0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 dirty="0" smtClean="0">
                <a:solidFill>
                  <a:srgbClr val="3333FF"/>
                </a:solidFill>
                <a:sym typeface="Wingdings 2" pitchFamily="18" charset="2"/>
              </a:rPr>
              <a:t>9-E  </a:t>
            </a:r>
            <a:r>
              <a:rPr lang="en-US" altLang="zh-TW" sz="2400" b="1" dirty="0" smtClean="0">
                <a:solidFill>
                  <a:srgbClr val="3333FF"/>
                </a:solidFill>
              </a:rPr>
              <a:t>Summary of the Complexity</a:t>
            </a:r>
            <a:endParaRPr lang="en-US" altLang="zh-TW" sz="2400" b="1" dirty="0">
              <a:solidFill>
                <a:srgbClr val="3333FF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958308" y="2455655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Why?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20DAB3-E4C5-4DEB-8D91-800171B7F12E}" type="slidenum">
              <a:rPr lang="en-US" altLang="zh-TW"/>
              <a:pPr/>
              <a:t>329</a:t>
            </a:fld>
            <a:endParaRPr lang="en-US" altLang="zh-TW"/>
          </a:p>
        </p:txBody>
      </p:sp>
      <p:sp>
        <p:nvSpPr>
          <p:cNvPr id="21510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ADCB280-89CE-4B6F-BE91-69F49708600C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329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3534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>
                <a:sym typeface="Symbol" pitchFamily="18" charset="2"/>
              </a:rPr>
              <a:t> </a:t>
            </a:r>
            <a:r>
              <a:rPr lang="en-US" altLang="zh-TW">
                <a:sym typeface="Symbol" pitchFamily="18" charset="2"/>
              </a:rPr>
              <a:t>2-D Convolution of an (</a:t>
            </a:r>
            <a:r>
              <a:rPr lang="en-US" altLang="zh-TW" i="1">
                <a:sym typeface="Symbol" pitchFamily="18" charset="2"/>
              </a:rPr>
              <a:t>M</a:t>
            </a:r>
            <a:r>
              <a:rPr lang="en-US" altLang="zh-TW" i="1" baseline="-25000">
                <a:sym typeface="Symbol" pitchFamily="18" charset="2"/>
              </a:rPr>
              <a:t>x</a:t>
            </a:r>
            <a:r>
              <a:rPr lang="en-US" altLang="zh-TW">
                <a:sym typeface="Symbol" pitchFamily="18" charset="2"/>
              </a:rPr>
              <a:t>  </a:t>
            </a:r>
            <a:r>
              <a:rPr lang="en-US" altLang="zh-TW" i="1">
                <a:sym typeface="Symbol" pitchFamily="18" charset="2"/>
              </a:rPr>
              <a:t>M</a:t>
            </a:r>
            <a:r>
              <a:rPr lang="en-US" altLang="zh-TW" i="1" baseline="-25000">
                <a:sym typeface="Symbol" pitchFamily="18" charset="2"/>
              </a:rPr>
              <a:t>y</a:t>
            </a:r>
            <a:r>
              <a:rPr lang="en-US" altLang="zh-TW" i="1">
                <a:sym typeface="Symbol" pitchFamily="18" charset="2"/>
              </a:rPr>
              <a:t> </a:t>
            </a:r>
            <a:r>
              <a:rPr lang="en-US" altLang="zh-TW">
                <a:sym typeface="Symbol" pitchFamily="18" charset="2"/>
              </a:rPr>
              <a:t>)-point matrix and an (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 i="1" baseline="-25000">
                <a:sym typeface="Symbol" pitchFamily="18" charset="2"/>
              </a:rPr>
              <a:t>x</a:t>
            </a:r>
            <a:r>
              <a:rPr lang="en-US" altLang="zh-TW">
                <a:sym typeface="Symbol" pitchFamily="18" charset="2"/>
              </a:rPr>
              <a:t>  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 i="1" baseline="-25000">
                <a:sym typeface="Symbol" pitchFamily="18" charset="2"/>
              </a:rPr>
              <a:t>y</a:t>
            </a:r>
            <a:r>
              <a:rPr lang="en-US" altLang="zh-TW" i="1">
                <a:sym typeface="Symbol" pitchFamily="18" charset="2"/>
              </a:rPr>
              <a:t> </a:t>
            </a:r>
            <a:r>
              <a:rPr lang="en-US" altLang="zh-TW">
                <a:sym typeface="Symbol" pitchFamily="18" charset="2"/>
              </a:rPr>
              <a:t>)-point matrix: </a:t>
            </a:r>
          </a:p>
          <a:p>
            <a:pPr eaLnBrk="1" hangingPunct="1">
              <a:spcBef>
                <a:spcPct val="50000"/>
              </a:spcBef>
            </a:pPr>
            <a:endParaRPr lang="en-US" altLang="zh-TW">
              <a:sym typeface="Symbol" pitchFamily="18" charset="2"/>
            </a:endParaRPr>
          </a:p>
        </p:txBody>
      </p:sp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827088" y="1125538"/>
          <a:ext cx="66008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4" name="Equation" r:id="rId3" imgW="6604000" imgH="431800" progId="Equation.DSMT4">
                  <p:embed/>
                </p:oleObj>
              </mc:Choice>
              <mc:Fallback>
                <p:oleObj name="Equation" r:id="rId3" imgW="66040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25538"/>
                        <a:ext cx="66008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1187450" y="1628775"/>
            <a:ext cx="662463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when </a:t>
            </a:r>
            <a:r>
              <a:rPr lang="en-US" altLang="zh-TW" i="1"/>
              <a:t>M</a:t>
            </a:r>
            <a:r>
              <a:rPr lang="en-US" altLang="zh-TW" i="1" baseline="-25000"/>
              <a:t>x</a:t>
            </a:r>
            <a:r>
              <a:rPr lang="en-US" altLang="zh-TW" i="1"/>
              <a:t>M</a:t>
            </a:r>
            <a:r>
              <a:rPr lang="en-US" altLang="zh-TW" i="1" baseline="-25000"/>
              <a:t>y</a:t>
            </a:r>
            <a:r>
              <a:rPr lang="en-US" altLang="zh-TW"/>
              <a:t>/</a:t>
            </a:r>
            <a:r>
              <a:rPr lang="en-US" altLang="zh-TW" i="1"/>
              <a:t>N</a:t>
            </a:r>
            <a:r>
              <a:rPr lang="en-US" altLang="zh-TW" i="1" baseline="-25000"/>
              <a:t>x</a:t>
            </a:r>
            <a:r>
              <a:rPr lang="en-US" altLang="zh-TW" i="1"/>
              <a:t>N</a:t>
            </a:r>
            <a:r>
              <a:rPr lang="en-US" altLang="zh-TW" i="1" baseline="-25000"/>
              <a:t>y</a:t>
            </a:r>
            <a:r>
              <a:rPr lang="en-US" altLang="zh-TW"/>
              <a:t> and </a:t>
            </a:r>
            <a:r>
              <a:rPr lang="en-US" altLang="zh-TW" i="1"/>
              <a:t>N</a:t>
            </a:r>
            <a:r>
              <a:rPr lang="en-US" altLang="zh-TW" i="1" baseline="-25000"/>
              <a:t>x</a:t>
            </a:r>
            <a:r>
              <a:rPr lang="en-US" altLang="zh-TW" i="1"/>
              <a:t>N</a:t>
            </a:r>
            <a:r>
              <a:rPr lang="en-US" altLang="zh-TW" i="1" baseline="-25000"/>
              <a:t>y</a:t>
            </a:r>
            <a:r>
              <a:rPr lang="en-US" altLang="zh-TW"/>
              <a:t>/</a:t>
            </a:r>
            <a:r>
              <a:rPr lang="en-US" altLang="zh-TW" i="1"/>
              <a:t>M</a:t>
            </a:r>
            <a:r>
              <a:rPr lang="en-US" altLang="zh-TW" i="1" baseline="-25000"/>
              <a:t>x</a:t>
            </a:r>
            <a:r>
              <a:rPr lang="en-US" altLang="zh-TW" i="1"/>
              <a:t>M</a:t>
            </a:r>
            <a:r>
              <a:rPr lang="en-US" altLang="zh-TW" i="1" baseline="-25000"/>
              <a:t>y</a:t>
            </a:r>
            <a:r>
              <a:rPr lang="en-US" altLang="zh-TW"/>
              <a:t> are not large,</a:t>
            </a:r>
          </a:p>
          <a:p>
            <a:pPr eaLnBrk="1" hangingPunct="1">
              <a:spcBef>
                <a:spcPct val="50000"/>
              </a:spcBef>
            </a:pPr>
            <a:endParaRPr lang="en-US" altLang="zh-TW"/>
          </a:p>
        </p:txBody>
      </p:sp>
      <p:graphicFrame>
        <p:nvGraphicFramePr>
          <p:cNvPr id="215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239993"/>
              </p:ext>
            </p:extLst>
          </p:nvPr>
        </p:nvGraphicFramePr>
        <p:xfrm>
          <a:off x="931590" y="2413000"/>
          <a:ext cx="1130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5" name="Equation" r:id="rId5" imgW="1130040" imgH="406080" progId="Equation.DSMT4">
                  <p:embed/>
                </p:oleObj>
              </mc:Choice>
              <mc:Fallback>
                <p:oleObj name="Equation" r:id="rId5" imgW="113004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590" y="2413000"/>
                        <a:ext cx="11303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2843213" y="2349500"/>
            <a:ext cx="4176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when </a:t>
            </a:r>
            <a:r>
              <a:rPr lang="en-US" altLang="zh-TW" i="1" dirty="0" err="1"/>
              <a:t>M</a:t>
            </a:r>
            <a:r>
              <a:rPr lang="en-US" altLang="zh-TW" i="1" baseline="-25000" dirty="0" err="1"/>
              <a:t>x</a:t>
            </a:r>
            <a:r>
              <a:rPr lang="en-US" altLang="zh-TW" i="1" dirty="0" err="1"/>
              <a:t>M</a:t>
            </a:r>
            <a:r>
              <a:rPr lang="en-US" altLang="zh-TW" i="1" baseline="-25000" dirty="0" err="1"/>
              <a:t>y</a:t>
            </a:r>
            <a:r>
              <a:rPr lang="en-US" altLang="zh-TW" dirty="0"/>
              <a:t> &gt;&gt; </a:t>
            </a:r>
            <a:r>
              <a:rPr lang="en-US" altLang="zh-TW" i="1" dirty="0" err="1" smtClean="0"/>
              <a:t>N</a:t>
            </a:r>
            <a:r>
              <a:rPr lang="en-US" altLang="zh-TW" i="1" baseline="-25000" dirty="0" err="1" smtClean="0"/>
              <a:t>x</a:t>
            </a:r>
            <a:r>
              <a:rPr lang="en-US" altLang="zh-TW" i="1" dirty="0" err="1" smtClean="0"/>
              <a:t>N</a:t>
            </a:r>
            <a:r>
              <a:rPr lang="en-US" altLang="zh-TW" i="1" baseline="-25000" dirty="0" err="1" smtClean="0"/>
              <a:t>y</a:t>
            </a:r>
            <a:endParaRPr lang="en-US" altLang="zh-TW" i="1" baseline="-25000" dirty="0"/>
          </a:p>
        </p:txBody>
      </p:sp>
      <p:graphicFrame>
        <p:nvGraphicFramePr>
          <p:cNvPr id="2150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812733"/>
              </p:ext>
            </p:extLst>
          </p:nvPr>
        </p:nvGraphicFramePr>
        <p:xfrm>
          <a:off x="931590" y="3065462"/>
          <a:ext cx="1041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6" name="Equation" r:id="rId7" imgW="1040948" imgH="406224" progId="Equation.DSMT4">
                  <p:embed/>
                </p:oleObj>
              </mc:Choice>
              <mc:Fallback>
                <p:oleObj name="Equation" r:id="rId7" imgW="1040948" imgH="4062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590" y="3065462"/>
                        <a:ext cx="10414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843213" y="2997200"/>
            <a:ext cx="4176712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TW" dirty="0"/>
              <a:t>when </a:t>
            </a:r>
            <a:r>
              <a:rPr lang="en-US" altLang="zh-TW" i="1" dirty="0" err="1" smtClean="0"/>
              <a:t>N</a:t>
            </a:r>
            <a:r>
              <a:rPr lang="en-US" altLang="zh-TW" i="1" baseline="-25000" dirty="0" err="1" smtClean="0"/>
              <a:t>x</a:t>
            </a:r>
            <a:r>
              <a:rPr lang="en-US" altLang="zh-TW" i="1" dirty="0" err="1" smtClean="0"/>
              <a:t>N</a:t>
            </a:r>
            <a:r>
              <a:rPr lang="en-US" altLang="zh-TW" i="1" baseline="-25000" dirty="0" err="1" smtClean="0"/>
              <a:t>y</a:t>
            </a:r>
            <a:r>
              <a:rPr lang="en-US" altLang="zh-TW" dirty="0" smtClean="0"/>
              <a:t> </a:t>
            </a:r>
            <a:r>
              <a:rPr lang="en-US" altLang="zh-TW" dirty="0"/>
              <a:t>&gt;&gt; </a:t>
            </a:r>
            <a:r>
              <a:rPr lang="en-US" altLang="zh-TW" i="1" dirty="0" err="1"/>
              <a:t>M</a:t>
            </a:r>
            <a:r>
              <a:rPr lang="en-US" altLang="zh-TW" i="1" baseline="-25000" dirty="0" err="1"/>
              <a:t>x</a:t>
            </a:r>
            <a:r>
              <a:rPr lang="en-US" altLang="zh-TW" i="1" dirty="0" err="1"/>
              <a:t>M</a:t>
            </a:r>
            <a:r>
              <a:rPr lang="en-US" altLang="zh-TW" i="1" baseline="-25000" dirty="0" err="1"/>
              <a:t>y</a:t>
            </a:r>
            <a:r>
              <a:rPr lang="en-US" altLang="zh-TW" i="1" baseline="-25000" dirty="0"/>
              <a:t> </a:t>
            </a:r>
            <a:r>
              <a:rPr lang="en-US" altLang="zh-TW" dirty="0"/>
              <a:t>,</a:t>
            </a:r>
            <a:br>
              <a:rPr lang="en-US" altLang="zh-TW" dirty="0"/>
            </a:br>
            <a:r>
              <a:rPr lang="en-US" altLang="zh-TW" dirty="0"/>
              <a:t>  and </a:t>
            </a:r>
            <a:r>
              <a:rPr lang="en-US" altLang="zh-TW" i="1" dirty="0" err="1"/>
              <a:t>Mx</a:t>
            </a:r>
            <a:r>
              <a:rPr lang="en-US" altLang="zh-TW" dirty="0"/>
              <a:t>, </a:t>
            </a:r>
            <a:r>
              <a:rPr lang="en-US" altLang="zh-TW" i="1" dirty="0"/>
              <a:t>M</a:t>
            </a:r>
            <a:r>
              <a:rPr lang="en-US" altLang="zh-TW" i="1" baseline="-25000" dirty="0"/>
              <a:t>y</a:t>
            </a:r>
            <a:r>
              <a:rPr lang="en-US" altLang="zh-TW" dirty="0"/>
              <a:t> are fixed constants.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TW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字版面配置區 4"/>
          <p:cNvSpPr>
            <a:spLocks/>
          </p:cNvSpPr>
          <p:nvPr/>
        </p:nvSpPr>
        <p:spPr bwMode="auto">
          <a:xfrm>
            <a:off x="323850" y="1412875"/>
            <a:ext cx="8186738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110000"/>
              </a:lnSpc>
              <a:spcBef>
                <a:spcPct val="20000"/>
              </a:spcBef>
            </a:pPr>
            <a:r>
              <a:rPr lang="en-US" altLang="zh-TW" dirty="0"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zh-TW" dirty="0">
                <a:cs typeface="Times New Roman" pitchFamily="18" charset="0"/>
              </a:rPr>
              <a:t>   C. S. </a:t>
            </a:r>
            <a:r>
              <a:rPr lang="en-US" altLang="zh-TW" dirty="0" err="1">
                <a:cs typeface="Times New Roman" pitchFamily="18" charset="0"/>
              </a:rPr>
              <a:t>Burrus</a:t>
            </a:r>
            <a:r>
              <a:rPr lang="en-US" altLang="zh-TW" dirty="0">
                <a:cs typeface="Times New Roman" pitchFamily="18" charset="0"/>
              </a:rPr>
              <a:t> and T. W. Parks, “DFT / FFT and convolution algorithms”, John Wiley and Sons, New York, 1985.</a:t>
            </a:r>
            <a:endParaRPr lang="zh-TW" altLang="en-US" dirty="0">
              <a:cs typeface="Times New Roman" pitchFamily="18" charset="0"/>
            </a:endParaRPr>
          </a:p>
          <a:p>
            <a:pPr marL="273050" indent="-273050">
              <a:lnSpc>
                <a:spcPct val="110000"/>
              </a:lnSpc>
              <a:spcBef>
                <a:spcPct val="20000"/>
              </a:spcBef>
            </a:pPr>
            <a:r>
              <a:rPr lang="en-US" altLang="zh-TW" dirty="0"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zh-TW" dirty="0">
                <a:cs typeface="Times New Roman" pitchFamily="18" charset="0"/>
              </a:rPr>
              <a:t>   R. E. </a:t>
            </a:r>
            <a:r>
              <a:rPr lang="en-US" altLang="zh-TW" dirty="0" err="1">
                <a:cs typeface="Times New Roman" pitchFamily="18" charset="0"/>
              </a:rPr>
              <a:t>Blahut</a:t>
            </a:r>
            <a:r>
              <a:rPr lang="en-US" altLang="zh-TW" dirty="0">
                <a:cs typeface="Times New Roman" pitchFamily="18" charset="0"/>
              </a:rPr>
              <a:t>, </a:t>
            </a:r>
            <a:r>
              <a:rPr lang="en-US" altLang="zh-TW" i="1" dirty="0">
                <a:cs typeface="Times New Roman" pitchFamily="18" charset="0"/>
              </a:rPr>
              <a:t>Fast Algorithm for Digital Signal Processing</a:t>
            </a:r>
            <a:r>
              <a:rPr lang="en-US" altLang="zh-TW" dirty="0">
                <a:cs typeface="Times New Roman" pitchFamily="18" charset="0"/>
              </a:rPr>
              <a:t>, Addison Wesley Publishing Company. </a:t>
            </a:r>
            <a:endParaRPr lang="zh-TW" altLang="en-US" dirty="0">
              <a:cs typeface="Times New Roman" pitchFamily="18" charset="0"/>
            </a:endParaRPr>
          </a:p>
          <a:p>
            <a:pPr marL="273050" indent="-273050">
              <a:lnSpc>
                <a:spcPct val="110000"/>
              </a:lnSpc>
              <a:spcBef>
                <a:spcPct val="20000"/>
              </a:spcBef>
            </a:pPr>
            <a:endParaRPr lang="en-US" altLang="zh-TW" dirty="0">
              <a:cs typeface="Times New Roman" pitchFamily="18" charset="0"/>
            </a:endParaRPr>
          </a:p>
          <a:p>
            <a:pPr marL="273050" indent="-273050">
              <a:lnSpc>
                <a:spcPct val="110000"/>
              </a:lnSpc>
              <a:spcBef>
                <a:spcPct val="20000"/>
              </a:spcBef>
            </a:pPr>
            <a:endParaRPr lang="en-US" altLang="zh-TW" dirty="0">
              <a:cs typeface="Times New Roman" pitchFamily="18" charset="0"/>
            </a:endParaRPr>
          </a:p>
          <a:p>
            <a:pPr marL="273050" indent="-273050">
              <a:lnSpc>
                <a:spcPct val="110000"/>
              </a:lnSpc>
              <a:spcBef>
                <a:spcPct val="20000"/>
              </a:spcBef>
            </a:pPr>
            <a:endParaRPr lang="en-US" altLang="zh-TW" dirty="0">
              <a:cs typeface="Times New Roman" pitchFamily="18" charset="0"/>
            </a:endParaRPr>
          </a:p>
          <a:p>
            <a:pPr marL="273050" indent="-273050">
              <a:lnSpc>
                <a:spcPct val="110000"/>
              </a:lnSpc>
              <a:spcBef>
                <a:spcPct val="20000"/>
              </a:spcBef>
            </a:pPr>
            <a:r>
              <a:rPr lang="en-US" altLang="zh-TW" dirty="0">
                <a:cs typeface="Times New Roman" pitchFamily="18" charset="0"/>
              </a:rPr>
              <a:t>   </a:t>
            </a:r>
            <a:r>
              <a:rPr lang="en-US" altLang="zh-TW" i="1" dirty="0">
                <a:cs typeface="Times New Roman" pitchFamily="18" charset="0"/>
              </a:rPr>
              <a:t>N</a:t>
            </a:r>
            <a:r>
              <a:rPr lang="en-US" altLang="zh-TW" dirty="0">
                <a:cs typeface="Times New Roman" pitchFamily="18" charset="0"/>
              </a:rPr>
              <a:t>-point Fourier Transform:    </a:t>
            </a:r>
            <a:r>
              <a:rPr lang="zh-TW" altLang="en-US" dirty="0">
                <a:cs typeface="Times New Roman" pitchFamily="18" charset="0"/>
              </a:rPr>
              <a:t>運算量為 </a:t>
            </a:r>
            <a:r>
              <a:rPr lang="en-US" altLang="zh-TW" i="1" dirty="0">
                <a:cs typeface="Times New Roman" pitchFamily="18" charset="0"/>
              </a:rPr>
              <a:t>N</a:t>
            </a:r>
            <a:r>
              <a:rPr lang="en-US" altLang="zh-TW" baseline="30000" dirty="0">
                <a:cs typeface="Times New Roman" pitchFamily="18" charset="0"/>
              </a:rPr>
              <a:t>2</a:t>
            </a:r>
            <a:r>
              <a:rPr lang="en-US" altLang="zh-TW" dirty="0">
                <a:cs typeface="Times New Roman" pitchFamily="18" charset="0"/>
              </a:rPr>
              <a:t>   </a:t>
            </a:r>
            <a:endParaRPr lang="zh-TW" altLang="en-US" dirty="0">
              <a:cs typeface="Times New Roman" pitchFamily="18" charset="0"/>
            </a:endParaRPr>
          </a:p>
          <a:p>
            <a:pPr marL="273050" indent="-273050">
              <a:lnSpc>
                <a:spcPct val="110000"/>
              </a:lnSpc>
              <a:spcBef>
                <a:spcPct val="20000"/>
              </a:spcBef>
            </a:pPr>
            <a:r>
              <a:rPr lang="en-US" altLang="zh-TW" dirty="0">
                <a:cs typeface="Times New Roman" pitchFamily="18" charset="0"/>
              </a:rPr>
              <a:t>   FFT (with the </a:t>
            </a:r>
            <a:r>
              <a:rPr lang="en-US" altLang="zh-TW" dirty="0">
                <a:solidFill>
                  <a:srgbClr val="3333FF"/>
                </a:solidFill>
                <a:cs typeface="Times New Roman" pitchFamily="18" charset="0"/>
              </a:rPr>
              <a:t>Cooley Tukey algorithm</a:t>
            </a:r>
            <a:r>
              <a:rPr lang="en-US" altLang="zh-TW" dirty="0">
                <a:cs typeface="Times New Roman" pitchFamily="18" charset="0"/>
              </a:rPr>
              <a:t>):    </a:t>
            </a:r>
            <a:r>
              <a:rPr lang="zh-TW" altLang="en-US" dirty="0">
                <a:cs typeface="Times New Roman" pitchFamily="18" charset="0"/>
              </a:rPr>
              <a:t>運算量為</a:t>
            </a:r>
            <a:r>
              <a:rPr lang="en-US" dirty="0">
                <a:cs typeface="Times New Roman" pitchFamily="18" charset="0"/>
              </a:rPr>
              <a:t>  </a:t>
            </a:r>
            <a:r>
              <a:rPr lang="en-US" altLang="zh-TW" i="1" dirty="0" err="1" smtClean="0">
                <a:cs typeface="Times New Roman" pitchFamily="18" charset="0"/>
              </a:rPr>
              <a:t>N</a:t>
            </a: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dirty="0" err="1" smtClean="0">
                <a:cs typeface="Times New Roman" pitchFamily="18" charset="0"/>
              </a:rPr>
              <a:t>N</a:t>
            </a:r>
            <a:r>
              <a:rPr lang="en-US" altLang="zh-TW" dirty="0" smtClean="0">
                <a:cs typeface="Times New Roman" pitchFamily="18" charset="0"/>
              </a:rPr>
              <a:t>        </a:t>
            </a:r>
            <a:endParaRPr lang="zh-TW" altLang="en-US" dirty="0">
              <a:cs typeface="Times New Roman" pitchFamily="18" charset="0"/>
            </a:endParaRPr>
          </a:p>
          <a:p>
            <a:pPr marL="273050" indent="-273050">
              <a:lnSpc>
                <a:spcPct val="110000"/>
              </a:lnSpc>
              <a:spcBef>
                <a:spcPct val="20000"/>
              </a:spcBef>
            </a:pPr>
            <a:r>
              <a:rPr lang="en-US" altLang="zh-TW" dirty="0">
                <a:cs typeface="Times New Roman" pitchFamily="18" charset="0"/>
              </a:rPr>
              <a:t> </a:t>
            </a:r>
            <a:endParaRPr lang="zh-TW" altLang="en-US" dirty="0">
              <a:cs typeface="Times New Roman" pitchFamily="18" charset="0"/>
            </a:endParaRPr>
          </a:p>
        </p:txBody>
      </p:sp>
      <p:sp>
        <p:nvSpPr>
          <p:cNvPr id="12292" name="標題 3"/>
          <p:cNvSpPr>
            <a:spLocks/>
          </p:cNvSpPr>
          <p:nvPr/>
        </p:nvSpPr>
        <p:spPr bwMode="auto">
          <a:xfrm>
            <a:off x="323850" y="333375"/>
            <a:ext cx="79930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3200" b="1">
                <a:solidFill>
                  <a:srgbClr val="3333FF"/>
                </a:solidFill>
                <a:cs typeface="Times New Roman" pitchFamily="18" charset="0"/>
              </a:rPr>
              <a:t>X.</a:t>
            </a:r>
            <a:r>
              <a:rPr lang="en-US" altLang="en-US" sz="3200" b="1">
                <a:solidFill>
                  <a:srgbClr val="3333FF"/>
                </a:solidFill>
                <a:cs typeface="Times New Roman" pitchFamily="18" charset="0"/>
              </a:rPr>
              <a:t> Fast </a:t>
            </a:r>
            <a:r>
              <a:rPr lang="en-US" altLang="zh-TW" sz="3200" b="1">
                <a:solidFill>
                  <a:srgbClr val="3333FF"/>
                </a:solidFill>
                <a:cs typeface="Times New Roman" pitchFamily="18" charset="0"/>
              </a:rPr>
              <a:t>Fourier Transform</a:t>
            </a:r>
            <a:endParaRPr lang="zh-TW" altLang="en-US" sz="3200" b="1">
              <a:solidFill>
                <a:srgbClr val="3333FF"/>
              </a:solidFill>
              <a:cs typeface="Times New Roman" pitchFamily="18" charset="0"/>
            </a:endParaRP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124075" y="3141663"/>
          <a:ext cx="23971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3" imgW="2400300" imgH="711200" progId="Equation.DSMT4">
                  <p:embed/>
                </p:oleObj>
              </mc:Choice>
              <mc:Fallback>
                <p:oleObj name="Equation" r:id="rId3" imgW="24003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141663"/>
                        <a:ext cx="239712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C6121334-3D9A-4813-8C67-9796E3E3527E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330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2294" name="文字方塊 5"/>
          <p:cNvSpPr txBox="1">
            <a:spLocks noChangeArrowheads="1"/>
          </p:cNvSpPr>
          <p:nvPr/>
        </p:nvSpPr>
        <p:spPr bwMode="auto">
          <a:xfrm>
            <a:off x="539750" y="5300663"/>
            <a:ext cx="7993063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>
                <a:solidFill>
                  <a:srgbClr val="3333FF"/>
                </a:solidFill>
              </a:rPr>
              <a:t>要學到的概念：</a:t>
            </a:r>
            <a:r>
              <a:rPr lang="en-US" altLang="zh-TW">
                <a:solidFill>
                  <a:srgbClr val="3333FF"/>
                </a:solidFill>
              </a:rPr>
              <a:t>(1)</a:t>
            </a:r>
            <a:r>
              <a:rPr lang="zh-TW" altLang="en-US">
                <a:solidFill>
                  <a:srgbClr val="3333FF"/>
                </a:solidFill>
              </a:rPr>
              <a:t>快速演算法不是只有 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Cooley Tukey algorithm</a:t>
            </a:r>
            <a:endParaRPr lang="en-US" altLang="zh-TW">
              <a:solidFill>
                <a:srgbClr val="3333FF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zh-TW" altLang="en-US">
                <a:solidFill>
                  <a:srgbClr val="FF0000"/>
                </a:solidFill>
              </a:rPr>
              <a:t>                            </a:t>
            </a:r>
            <a:r>
              <a:rPr lang="en-US" altLang="zh-TW">
                <a:solidFill>
                  <a:srgbClr val="FF0000"/>
                </a:solidFill>
              </a:rPr>
              <a:t>(2) </a:t>
            </a:r>
            <a:r>
              <a:rPr lang="zh-TW" altLang="en-US">
                <a:solidFill>
                  <a:srgbClr val="FF0000"/>
                </a:solidFill>
              </a:rPr>
              <a:t>不是只有 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 = 2</a:t>
            </a:r>
            <a:r>
              <a:rPr lang="en-US" altLang="zh-TW" i="1" baseline="30000">
                <a:solidFill>
                  <a:srgbClr val="FF0000"/>
                </a:solidFill>
              </a:rPr>
              <a:t>k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zh-TW" altLang="en-US">
                <a:solidFill>
                  <a:srgbClr val="FF0000"/>
                </a:solidFill>
              </a:rPr>
              <a:t>有時候才有快速演算法</a:t>
            </a:r>
            <a:r>
              <a:rPr lang="en-US" altLang="zh-TW">
                <a:solidFill>
                  <a:srgbClr val="FF0000"/>
                </a:solidFill>
              </a:rPr>
              <a:t>                            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6C8A90-522A-4787-9023-3E372D573DE7}" type="slidenum">
              <a:rPr lang="en-US" altLang="zh-TW"/>
              <a:pPr/>
              <a:t>331</a:t>
            </a:fld>
            <a:endParaRPr lang="en-US" altLang="zh-TW"/>
          </a:p>
        </p:txBody>
      </p:sp>
      <p:sp>
        <p:nvSpPr>
          <p:cNvPr id="25603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68313" y="1484313"/>
            <a:ext cx="6707187" cy="3000375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(1) Cooley-Tukey algorithm (Butterfly form) </a:t>
            </a:r>
          </a:p>
          <a:p>
            <a:pPr marL="457200" indent="-457200">
              <a:lnSpc>
                <a:spcPct val="150000"/>
              </a:lnSpc>
              <a:buFontTx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(2) Radix-4, 8, 16, …. Algorithms    </a:t>
            </a:r>
            <a:endParaRPr lang="zh-TW" alt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(3) Prime Factor Algorithm         </a:t>
            </a:r>
            <a:endParaRPr lang="zh-TW" alt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(4) Goertzel Algorithm    </a:t>
            </a:r>
            <a:endParaRPr lang="zh-TW" alt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(5) Chirp Z transform (CZT) </a:t>
            </a:r>
            <a:endParaRPr lang="zh-TW" alt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None/>
            </a:pPr>
            <a:r>
              <a:rPr lang="en-US" altLang="zh-TW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(6) Winograd algorithm</a:t>
            </a:r>
            <a:endParaRPr lang="zh-TW" alt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8313" y="476250"/>
            <a:ext cx="777557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  <a:sym typeface="Wingdings 2" pitchFamily="18" charset="2"/>
              </a:rPr>
              <a:t>10-A  Other </a:t>
            </a:r>
            <a:r>
              <a:rPr lang="en-US" altLang="zh-TW" sz="2400" b="1">
                <a:solidFill>
                  <a:srgbClr val="3333FF"/>
                </a:solidFill>
              </a:rPr>
              <a:t>DFT Implementation Algorithms</a:t>
            </a:r>
            <a:r>
              <a:rPr lang="en-US" altLang="zh-TW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49548-9D15-461A-828E-0DBCD2C190A4}" type="slidenum">
              <a:rPr lang="en-US" altLang="zh-TW"/>
              <a:pPr/>
              <a:t>332</a:t>
            </a:fld>
            <a:endParaRPr lang="en-US" alt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186738" cy="6000750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Reference 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74625" indent="-174625">
              <a:buFont typeface="Arial" pitchFamily="34" charset="0"/>
              <a:buNone/>
              <a:defRPr/>
            </a:pP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/>
              </a:rPr>
              <a:t>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J. W. Cooley and J. W. </a:t>
            </a:r>
            <a:r>
              <a:rPr lang="en-US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Tukey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“An algorithm for the machine computation of complex Fourier series,” </a:t>
            </a:r>
            <a:r>
              <a:rPr lang="en-US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Mathematics of Computation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vol. 19, pp. 297-301, Apr. 1965.     (Cooley-</a:t>
            </a:r>
            <a:r>
              <a:rPr lang="en-US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Tukey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74625" indent="-174625">
              <a:buFont typeface="Arial" pitchFamily="34" charset="0"/>
              <a:buNone/>
              <a:defRPr/>
            </a:pP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/>
              </a:rPr>
              <a:t>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C. S. </a:t>
            </a:r>
            <a:r>
              <a:rPr lang="en-US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Burrus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“Index Mappings for multidimensional formulation of the DFT and convolution,” </a:t>
            </a:r>
            <a:r>
              <a:rPr lang="en-US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IEEE Trans. Acoustics, Speech, and Signal Processing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vol. 25, pp. 1239-242, June 1977.  (Prime factor)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74625" indent="-174625">
              <a:buFont typeface="Arial" pitchFamily="34" charset="0"/>
              <a:buNone/>
              <a:defRPr/>
            </a:pP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/>
              </a:rPr>
              <a:t>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G. </a:t>
            </a:r>
            <a:r>
              <a:rPr lang="en-US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Goertzel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“An algorithm for the evaluation of finite trigonometric series,” </a:t>
            </a:r>
            <a:r>
              <a:rPr lang="en-US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American Math. Monthly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vol. 65, pp. 34-35, Jan. 1958.       (</a:t>
            </a:r>
            <a:r>
              <a:rPr lang="en-US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Goertzel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  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74625" indent="-174625">
              <a:buFont typeface="Arial" pitchFamily="34" charset="0"/>
              <a:buNone/>
              <a:defRPr/>
            </a:pP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/>
              </a:rPr>
              <a:t>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C. R. </a:t>
            </a:r>
            <a:r>
              <a:rPr lang="en-US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Hewes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R. W. </a:t>
            </a:r>
            <a:r>
              <a:rPr lang="en-US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Broderson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and D. D. Buss, “Applications of CCD and switched capacitor filter technology,” </a:t>
            </a:r>
            <a:r>
              <a:rPr lang="en-US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Proc. IEEE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vol. 67, no. 10, pp. 1403-1415, Oct. 1979.         (CZT)    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74625" indent="-174625">
              <a:buFont typeface="Arial" pitchFamily="34" charset="0"/>
              <a:buNone/>
              <a:defRPr/>
            </a:pP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/>
              </a:rPr>
              <a:t>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S. </a:t>
            </a:r>
            <a:r>
              <a:rPr lang="en-US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Winograd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“On computing the discrete Fourier transform,” </a:t>
            </a:r>
            <a:r>
              <a:rPr lang="en-US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Mathematics of Computation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vol. 32, no. 141, pp. 179-199, Jan. 1978.       (</a:t>
            </a:r>
            <a:r>
              <a:rPr lang="en-US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Winograd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    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74625" indent="-174625">
              <a:buFont typeface="Arial" pitchFamily="34" charset="0"/>
              <a:buNone/>
              <a:defRPr/>
            </a:pP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/>
              </a:rPr>
              <a:t>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R. E. </a:t>
            </a:r>
            <a:r>
              <a:rPr lang="en-US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Blahut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Fast Algorithm for Digital Signal Processing</a:t>
            </a: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Reading, Mass., Addison-Wesley, 1985. 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FBADFD-B46F-45F9-9873-F127A89783CB}" type="slidenum">
              <a:rPr lang="en-US" altLang="zh-TW"/>
              <a:pPr/>
              <a:t>315</a:t>
            </a:fld>
            <a:endParaRPr lang="en-US" altLang="zh-TW"/>
          </a:p>
        </p:txBody>
      </p:sp>
      <p:sp>
        <p:nvSpPr>
          <p:cNvPr id="29699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CD18F013-5AF5-422A-A6E3-EE5B19DDA4A1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315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8353425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  <a:sym typeface="Symbol" pitchFamily="18" charset="2"/>
              </a:rPr>
              <a:t>Four important concepts </a:t>
            </a:r>
            <a:r>
              <a:rPr lang="en-US" altLang="zh-TW" dirty="0">
                <a:sym typeface="Symbol" pitchFamily="18" charset="2"/>
              </a:rPr>
              <a:t>that should be learned from fast algorithm design:</a:t>
            </a:r>
          </a:p>
          <a:p>
            <a:pPr eaLnBrk="1" hangingPunct="1">
              <a:spcBef>
                <a:spcPct val="50000"/>
              </a:spcBef>
            </a:pPr>
            <a:endParaRPr lang="en-US" altLang="zh-TW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ym typeface="Symbol" pitchFamily="18" charset="2"/>
              </a:rPr>
              <a:t>(1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-point DFT</a:t>
            </a:r>
          </a:p>
          <a:p>
            <a:pPr eaLnBrk="1" hangingPunct="1">
              <a:spcBef>
                <a:spcPct val="50000"/>
              </a:spcBef>
            </a:pPr>
            <a:endParaRPr lang="en-US" altLang="zh-TW" dirty="0" smtClean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dirty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 Complexity of LTI Systems </a:t>
            </a:r>
            <a:endParaRPr lang="en-US" altLang="zh-TW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ym typeface="Symbol" pitchFamily="18" charset="2"/>
              </a:rPr>
              <a:t>(3</a:t>
            </a:r>
            <a:r>
              <a:rPr lang="en-US" altLang="zh-TW" dirty="0" smtClean="0">
                <a:sym typeface="Symbol" pitchFamily="18" charset="2"/>
              </a:rPr>
              <a:t>) Replacement of DFTs</a:t>
            </a:r>
            <a:endParaRPr lang="en-US" altLang="zh-TW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ym typeface="Symbol" pitchFamily="18" charset="2"/>
              </a:rPr>
              <a:t>(4) </a:t>
            </a:r>
            <a:r>
              <a:rPr lang="en-US" altLang="zh-TW" smtClean="0">
                <a:sym typeface="Symbol" pitchFamily="18" charset="2"/>
              </a:rPr>
              <a:t>Simplification Techniques </a:t>
            </a:r>
            <a:endParaRPr lang="en-US" altLang="zh-TW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95288" y="333375"/>
            <a:ext cx="77057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  <a:sym typeface="Wingdings 2" pitchFamily="18" charset="2"/>
              </a:rPr>
              <a:t>10-B  </a:t>
            </a:r>
            <a:r>
              <a:rPr lang="en-US" altLang="zh-TW" sz="2400" b="1">
                <a:solidFill>
                  <a:srgbClr val="3333FF"/>
                </a:solidFill>
              </a:rPr>
              <a:t>Cooley Tukey Algorithm </a:t>
            </a:r>
            <a:endParaRPr lang="zh-TW" altLang="en-US" sz="2400" b="1">
              <a:solidFill>
                <a:srgbClr val="3333FF"/>
              </a:solidFill>
            </a:endParaRP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042988" y="1484313"/>
          <a:ext cx="5541962" cy="222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3" imgW="5549900" imgH="2235200" progId="Equation.DSMT4">
                  <p:embed/>
                </p:oleObj>
              </mc:Choice>
              <mc:Fallback>
                <p:oleObj name="Equation" r:id="rId3" imgW="5549900" imgH="2235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5541962" cy="222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55650" y="908050"/>
            <a:ext cx="2087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When </a:t>
            </a:r>
            <a:r>
              <a:rPr lang="en-US" altLang="zh-TW" i="1"/>
              <a:t>N</a:t>
            </a:r>
            <a:r>
              <a:rPr lang="en-US" altLang="zh-TW"/>
              <a:t> = 2</a:t>
            </a:r>
            <a:r>
              <a:rPr lang="en-US" altLang="zh-TW" i="1" baseline="30000"/>
              <a:t>k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971550" y="4868863"/>
            <a:ext cx="6551613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Therefore,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one </a:t>
            </a:r>
            <a:r>
              <a:rPr lang="en-US" altLang="zh-TW" i="1"/>
              <a:t>N</a:t>
            </a:r>
            <a:r>
              <a:rPr lang="en-US" altLang="zh-TW"/>
              <a:t>-point DFT =</a:t>
            </a:r>
            <a:r>
              <a:rPr lang="en-US" altLang="zh-TW">
                <a:solidFill>
                  <a:srgbClr val="3333FF"/>
                </a:solidFill>
              </a:rPr>
              <a:t> two</a:t>
            </a:r>
            <a:r>
              <a:rPr lang="en-US" altLang="zh-TW"/>
              <a:t> (</a:t>
            </a:r>
            <a:r>
              <a:rPr lang="en-US" altLang="zh-TW" i="1"/>
              <a:t>N</a:t>
            </a:r>
            <a:r>
              <a:rPr lang="en-US" altLang="zh-TW"/>
              <a:t>/2)-point DFT + twiddle factors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805238" y="2974975"/>
            <a:ext cx="792162" cy="720725"/>
          </a:xfrm>
          <a:prstGeom prst="ellips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H="1" flipV="1">
            <a:off x="4356100" y="3644900"/>
            <a:ext cx="287338" cy="360363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643438" y="3860800"/>
            <a:ext cx="1697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twiddle factors</a:t>
            </a:r>
            <a:endParaRPr lang="zh-TW" altLang="en-US">
              <a:solidFill>
                <a:srgbClr val="3333FF"/>
              </a:solidFill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195513" y="4149725"/>
            <a:ext cx="4897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 x</a:t>
            </a:r>
            <a:r>
              <a:rPr lang="en-US" altLang="zh-TW" baseline="-25000"/>
              <a:t>1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</a:t>
            </a:r>
            <a:r>
              <a:rPr lang="en-US" altLang="zh-TW" i="1"/>
              <a:t>x</a:t>
            </a:r>
            <a:r>
              <a:rPr lang="en-US" altLang="zh-TW"/>
              <a:t>[2</a:t>
            </a:r>
            <a:r>
              <a:rPr lang="en-US" altLang="zh-TW" i="1"/>
              <a:t>n</a:t>
            </a:r>
            <a:r>
              <a:rPr lang="en-US" altLang="zh-TW"/>
              <a:t>],    </a:t>
            </a:r>
            <a:r>
              <a:rPr lang="en-US" altLang="zh-TW" i="1"/>
              <a:t>x</a:t>
            </a:r>
            <a:r>
              <a:rPr lang="en-US" altLang="zh-TW" baseline="-25000"/>
              <a:t>2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</a:t>
            </a:r>
            <a:r>
              <a:rPr lang="en-US" altLang="zh-TW" i="1"/>
              <a:t>x</a:t>
            </a:r>
            <a:r>
              <a:rPr lang="en-US" altLang="zh-TW"/>
              <a:t>[2</a:t>
            </a:r>
            <a:r>
              <a:rPr lang="en-US" altLang="zh-TW" i="1"/>
              <a:t>n</a:t>
            </a:r>
            <a:r>
              <a:rPr lang="en-US" altLang="zh-TW"/>
              <a:t>+1]  </a:t>
            </a:r>
          </a:p>
        </p:txBody>
      </p:sp>
      <p:sp>
        <p:nvSpPr>
          <p:cNvPr id="13322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97B21E7-72DC-4569-85AB-66C6CF92E36F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333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1296" y="1318136"/>
            <a:ext cx="1440160" cy="1"/>
          </a:xfrm>
          <a:prstGeom prst="line">
            <a:avLst/>
          </a:prstGeom>
          <a:ln w="127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092280" y="1340768"/>
            <a:ext cx="860425" cy="561975"/>
          </a:xfrm>
          <a:prstGeom prst="line">
            <a:avLst/>
          </a:prstGeom>
          <a:ln w="127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7092280" y="1323305"/>
            <a:ext cx="860425" cy="561975"/>
          </a:xfrm>
          <a:prstGeom prst="line">
            <a:avLst/>
          </a:prstGeom>
          <a:ln w="127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14"/>
          <p:cNvGrpSpPr>
            <a:grpSpLocks/>
          </p:cNvGrpSpPr>
          <p:nvPr/>
        </p:nvGrpSpPr>
        <p:grpSpPr bwMode="auto">
          <a:xfrm>
            <a:off x="7809408" y="1103114"/>
            <a:ext cx="287338" cy="400050"/>
            <a:chOff x="7235960" y="2852936"/>
            <a:chExt cx="287203" cy="400110"/>
          </a:xfrm>
        </p:grpSpPr>
        <p:sp>
          <p:nvSpPr>
            <p:cNvPr id="26" name="文字方塊 10"/>
            <p:cNvSpPr txBox="1">
              <a:spLocks noChangeArrowheads="1"/>
            </p:cNvSpPr>
            <p:nvPr/>
          </p:nvSpPr>
          <p:spPr bwMode="auto">
            <a:xfrm>
              <a:off x="7235960" y="2852936"/>
              <a:ext cx="28720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FF0000"/>
                  </a:solidFill>
                </a:rPr>
                <a:t>+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橢圓 27"/>
            <p:cNvSpPr/>
            <p:nvPr/>
          </p:nvSpPr>
          <p:spPr>
            <a:xfrm>
              <a:off x="7318471" y="2968840"/>
              <a:ext cx="144395" cy="16512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29" name="群組 24"/>
          <p:cNvGrpSpPr>
            <a:grpSpLocks/>
          </p:cNvGrpSpPr>
          <p:nvPr/>
        </p:nvGrpSpPr>
        <p:grpSpPr bwMode="auto">
          <a:xfrm>
            <a:off x="7809408" y="1719188"/>
            <a:ext cx="287338" cy="400050"/>
            <a:chOff x="7235960" y="2852936"/>
            <a:chExt cx="287203" cy="400110"/>
          </a:xfrm>
        </p:grpSpPr>
        <p:sp>
          <p:nvSpPr>
            <p:cNvPr id="30" name="文字方塊 25"/>
            <p:cNvSpPr txBox="1">
              <a:spLocks noChangeArrowheads="1"/>
            </p:cNvSpPr>
            <p:nvPr/>
          </p:nvSpPr>
          <p:spPr bwMode="auto">
            <a:xfrm>
              <a:off x="7235960" y="2852936"/>
              <a:ext cx="28720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橢圓 30"/>
            <p:cNvSpPr/>
            <p:nvPr/>
          </p:nvSpPr>
          <p:spPr>
            <a:xfrm>
              <a:off x="7318471" y="2968840"/>
              <a:ext cx="144395" cy="16512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sp>
        <p:nvSpPr>
          <p:cNvPr id="32" name="文字方塊 15"/>
          <p:cNvSpPr txBox="1">
            <a:spLocks noChangeArrowheads="1"/>
          </p:cNvSpPr>
          <p:nvPr/>
        </p:nvSpPr>
        <p:spPr bwMode="auto">
          <a:xfrm>
            <a:off x="7360568" y="1901155"/>
            <a:ext cx="4302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>
                <a:solidFill>
                  <a:srgbClr val="FF0000"/>
                </a:solidFill>
              </a:rPr>
              <a:t>-1</a:t>
            </a:r>
            <a:endParaRPr lang="zh-TW" altLang="en-US" sz="1400">
              <a:solidFill>
                <a:srgbClr val="FF0000"/>
              </a:solidFill>
            </a:endParaRPr>
          </a:p>
        </p:txBody>
      </p:sp>
      <p:cxnSp>
        <p:nvCxnSpPr>
          <p:cNvPr id="33" name="直線接點 32"/>
          <p:cNvCxnSpPr/>
          <p:nvPr/>
        </p:nvCxnSpPr>
        <p:spPr>
          <a:xfrm>
            <a:off x="6801296" y="1888718"/>
            <a:ext cx="1440160" cy="1"/>
          </a:xfrm>
          <a:prstGeom prst="line">
            <a:avLst/>
          </a:prstGeom>
          <a:ln w="127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8-point DFT</a:t>
            </a:r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827088" y="765175"/>
            <a:ext cx="72072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 x</a:t>
            </a:r>
            <a:r>
              <a:rPr lang="en-US" altLang="zh-TW"/>
              <a:t>[0]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[2]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[4]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[6]</a:t>
            </a:r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827088" y="2781300"/>
            <a:ext cx="72072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 x</a:t>
            </a:r>
            <a:r>
              <a:rPr lang="en-US" altLang="zh-TW"/>
              <a:t>[1]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[3]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[5]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[7]</a:t>
            </a:r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>
            <a:off x="1476375" y="9810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45" name="Line 6"/>
          <p:cNvSpPr>
            <a:spLocks noChangeShapeType="1"/>
          </p:cNvSpPr>
          <p:nvPr/>
        </p:nvSpPr>
        <p:spPr bwMode="auto">
          <a:xfrm>
            <a:off x="1476375" y="14128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>
            <a:off x="1476375" y="18446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47" name="Line 8"/>
          <p:cNvSpPr>
            <a:spLocks noChangeShapeType="1"/>
          </p:cNvSpPr>
          <p:nvPr/>
        </p:nvSpPr>
        <p:spPr bwMode="auto">
          <a:xfrm>
            <a:off x="1476375" y="23495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1476375" y="29972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49" name="Line 10"/>
          <p:cNvSpPr>
            <a:spLocks noChangeShapeType="1"/>
          </p:cNvSpPr>
          <p:nvPr/>
        </p:nvSpPr>
        <p:spPr bwMode="auto">
          <a:xfrm>
            <a:off x="1476375" y="34290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50" name="Line 11"/>
          <p:cNvSpPr>
            <a:spLocks noChangeShapeType="1"/>
          </p:cNvSpPr>
          <p:nvPr/>
        </p:nvSpPr>
        <p:spPr bwMode="auto">
          <a:xfrm>
            <a:off x="1476375" y="38608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51" name="Line 12"/>
          <p:cNvSpPr>
            <a:spLocks noChangeShapeType="1"/>
          </p:cNvSpPr>
          <p:nvPr/>
        </p:nvSpPr>
        <p:spPr bwMode="auto">
          <a:xfrm>
            <a:off x="1476375" y="43656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52" name="Text Box 13"/>
          <p:cNvSpPr txBox="1">
            <a:spLocks noChangeArrowheads="1"/>
          </p:cNvSpPr>
          <p:nvPr/>
        </p:nvSpPr>
        <p:spPr bwMode="auto">
          <a:xfrm>
            <a:off x="1908175" y="765175"/>
            <a:ext cx="17272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TW" altLang="en-US"/>
          </a:p>
          <a:p>
            <a:pPr eaLnBrk="1" hangingPunct="1">
              <a:spcBef>
                <a:spcPct val="50000"/>
              </a:spcBef>
            </a:pPr>
            <a:endParaRPr lang="zh-TW" altLang="en-US"/>
          </a:p>
          <a:p>
            <a:pPr eaLnBrk="1" hangingPunct="1">
              <a:spcBef>
                <a:spcPct val="50000"/>
              </a:spcBef>
            </a:pPr>
            <a:endParaRPr lang="zh-TW" altLang="en-US"/>
          </a:p>
          <a:p>
            <a:pPr eaLnBrk="1" hangingPunct="1">
              <a:spcBef>
                <a:spcPct val="50000"/>
              </a:spcBef>
            </a:pPr>
            <a:endParaRPr lang="zh-TW" altLang="en-US"/>
          </a:p>
        </p:txBody>
      </p:sp>
      <p:sp>
        <p:nvSpPr>
          <p:cNvPr id="14353" name="Text Box 14"/>
          <p:cNvSpPr txBox="1">
            <a:spLocks noChangeArrowheads="1"/>
          </p:cNvSpPr>
          <p:nvPr/>
        </p:nvSpPr>
        <p:spPr bwMode="auto">
          <a:xfrm>
            <a:off x="1908175" y="765175"/>
            <a:ext cx="1512888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4-point DFT</a:t>
            </a:r>
          </a:p>
          <a:p>
            <a:pPr eaLnBrk="1" hangingPunct="1">
              <a:spcBef>
                <a:spcPct val="50000"/>
              </a:spcBef>
            </a:pPr>
            <a:endParaRPr lang="en-US" altLang="zh-TW"/>
          </a:p>
          <a:p>
            <a:pPr eaLnBrk="1" hangingPunct="1">
              <a:spcBef>
                <a:spcPct val="50000"/>
              </a:spcBef>
            </a:pPr>
            <a:endParaRPr lang="en-US" altLang="zh-TW"/>
          </a:p>
        </p:txBody>
      </p:sp>
      <p:sp>
        <p:nvSpPr>
          <p:cNvPr id="14354" name="Text Box 15"/>
          <p:cNvSpPr txBox="1">
            <a:spLocks noChangeArrowheads="1"/>
          </p:cNvSpPr>
          <p:nvPr/>
        </p:nvSpPr>
        <p:spPr bwMode="auto">
          <a:xfrm>
            <a:off x="1908175" y="2852738"/>
            <a:ext cx="1512888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4-point DFT</a:t>
            </a:r>
          </a:p>
          <a:p>
            <a:pPr eaLnBrk="1" hangingPunct="1">
              <a:spcBef>
                <a:spcPct val="50000"/>
              </a:spcBef>
            </a:pPr>
            <a:endParaRPr lang="en-US" altLang="zh-TW"/>
          </a:p>
          <a:p>
            <a:pPr eaLnBrk="1" hangingPunct="1">
              <a:spcBef>
                <a:spcPct val="50000"/>
              </a:spcBef>
            </a:pPr>
            <a:endParaRPr lang="en-US" altLang="zh-TW"/>
          </a:p>
        </p:txBody>
      </p:sp>
      <p:sp>
        <p:nvSpPr>
          <p:cNvPr id="14355" name="Text Box 16"/>
          <p:cNvSpPr txBox="1">
            <a:spLocks noChangeArrowheads="1"/>
          </p:cNvSpPr>
          <p:nvPr/>
        </p:nvSpPr>
        <p:spPr bwMode="auto">
          <a:xfrm>
            <a:off x="5580063" y="692150"/>
            <a:ext cx="72072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 X</a:t>
            </a:r>
            <a:r>
              <a:rPr lang="en-US" altLang="zh-TW"/>
              <a:t>[0]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[1]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[2]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[3]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[4]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[5]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[6]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[7]</a:t>
            </a:r>
          </a:p>
        </p:txBody>
      </p:sp>
      <p:sp>
        <p:nvSpPr>
          <p:cNvPr id="14356" name="Line 17"/>
          <p:cNvSpPr>
            <a:spLocks noChangeShapeType="1"/>
          </p:cNvSpPr>
          <p:nvPr/>
        </p:nvSpPr>
        <p:spPr bwMode="auto">
          <a:xfrm>
            <a:off x="3419475" y="908050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57" name="Line 18"/>
          <p:cNvSpPr>
            <a:spLocks noChangeShapeType="1"/>
          </p:cNvSpPr>
          <p:nvPr/>
        </p:nvSpPr>
        <p:spPr bwMode="auto">
          <a:xfrm>
            <a:off x="3419475" y="134143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58" name="Line 19"/>
          <p:cNvSpPr>
            <a:spLocks noChangeShapeType="1"/>
          </p:cNvSpPr>
          <p:nvPr/>
        </p:nvSpPr>
        <p:spPr bwMode="auto">
          <a:xfrm>
            <a:off x="3419475" y="18446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59" name="Line 20"/>
          <p:cNvSpPr>
            <a:spLocks noChangeShapeType="1"/>
          </p:cNvSpPr>
          <p:nvPr/>
        </p:nvSpPr>
        <p:spPr bwMode="auto">
          <a:xfrm>
            <a:off x="3419475" y="2276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60" name="Line 21"/>
          <p:cNvSpPr>
            <a:spLocks noChangeShapeType="1"/>
          </p:cNvSpPr>
          <p:nvPr/>
        </p:nvSpPr>
        <p:spPr bwMode="auto">
          <a:xfrm>
            <a:off x="3419475" y="29241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61" name="Line 22"/>
          <p:cNvSpPr>
            <a:spLocks noChangeShapeType="1"/>
          </p:cNvSpPr>
          <p:nvPr/>
        </p:nvSpPr>
        <p:spPr bwMode="auto">
          <a:xfrm>
            <a:off x="3419475" y="335756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62" name="Line 23"/>
          <p:cNvSpPr>
            <a:spLocks noChangeShapeType="1"/>
          </p:cNvSpPr>
          <p:nvPr/>
        </p:nvSpPr>
        <p:spPr bwMode="auto">
          <a:xfrm>
            <a:off x="3419475" y="378936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63" name="Line 24"/>
          <p:cNvSpPr>
            <a:spLocks noChangeShapeType="1"/>
          </p:cNvSpPr>
          <p:nvPr/>
        </p:nvSpPr>
        <p:spPr bwMode="auto">
          <a:xfrm>
            <a:off x="3419475" y="4292600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64" name="Line 25"/>
          <p:cNvSpPr>
            <a:spLocks noChangeShapeType="1"/>
          </p:cNvSpPr>
          <p:nvPr/>
        </p:nvSpPr>
        <p:spPr bwMode="auto">
          <a:xfrm flipV="1">
            <a:off x="3851275" y="908050"/>
            <a:ext cx="1585913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65" name="Line 26"/>
          <p:cNvSpPr>
            <a:spLocks noChangeShapeType="1"/>
          </p:cNvSpPr>
          <p:nvPr/>
        </p:nvSpPr>
        <p:spPr bwMode="auto">
          <a:xfrm flipV="1">
            <a:off x="3924300" y="1341438"/>
            <a:ext cx="1585913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66" name="Line 27"/>
          <p:cNvSpPr>
            <a:spLocks noChangeShapeType="1"/>
          </p:cNvSpPr>
          <p:nvPr/>
        </p:nvSpPr>
        <p:spPr bwMode="auto">
          <a:xfrm flipV="1">
            <a:off x="3995738" y="1844675"/>
            <a:ext cx="1514475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67" name="Line 28"/>
          <p:cNvSpPr>
            <a:spLocks noChangeShapeType="1"/>
          </p:cNvSpPr>
          <p:nvPr/>
        </p:nvSpPr>
        <p:spPr bwMode="auto">
          <a:xfrm flipV="1">
            <a:off x="4067175" y="2276475"/>
            <a:ext cx="1368425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68" name="Line 29"/>
          <p:cNvSpPr>
            <a:spLocks noChangeShapeType="1"/>
          </p:cNvSpPr>
          <p:nvPr/>
        </p:nvSpPr>
        <p:spPr bwMode="auto">
          <a:xfrm flipH="1" flipV="1">
            <a:off x="3995738" y="908050"/>
            <a:ext cx="1368425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69" name="Line 30"/>
          <p:cNvSpPr>
            <a:spLocks noChangeShapeType="1"/>
          </p:cNvSpPr>
          <p:nvPr/>
        </p:nvSpPr>
        <p:spPr bwMode="auto">
          <a:xfrm flipH="1" flipV="1">
            <a:off x="3995738" y="1341438"/>
            <a:ext cx="1368425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70" name="Line 31"/>
          <p:cNvSpPr>
            <a:spLocks noChangeShapeType="1"/>
          </p:cNvSpPr>
          <p:nvPr/>
        </p:nvSpPr>
        <p:spPr bwMode="auto">
          <a:xfrm flipH="1" flipV="1">
            <a:off x="3995738" y="1844675"/>
            <a:ext cx="1439862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71" name="Line 32"/>
          <p:cNvSpPr>
            <a:spLocks noChangeShapeType="1"/>
          </p:cNvSpPr>
          <p:nvPr/>
        </p:nvSpPr>
        <p:spPr bwMode="auto">
          <a:xfrm flipH="1" flipV="1">
            <a:off x="3995738" y="2276475"/>
            <a:ext cx="1368425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72" name="Text Box 33"/>
          <p:cNvSpPr txBox="1">
            <a:spLocks noChangeArrowheads="1"/>
          </p:cNvSpPr>
          <p:nvPr/>
        </p:nvSpPr>
        <p:spPr bwMode="auto">
          <a:xfrm>
            <a:off x="3492500" y="2597150"/>
            <a:ext cx="57467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w</a:t>
            </a:r>
            <a:r>
              <a:rPr lang="en-US" altLang="zh-TW" baseline="30000"/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w</a:t>
            </a:r>
            <a:r>
              <a:rPr lang="en-US" altLang="zh-TW" baseline="30000"/>
              <a:t>3</a:t>
            </a:r>
          </a:p>
        </p:txBody>
      </p:sp>
      <p:sp>
        <p:nvSpPr>
          <p:cNvPr id="14373" name="Text Box 34"/>
          <p:cNvSpPr txBox="1">
            <a:spLocks noChangeArrowheads="1"/>
          </p:cNvSpPr>
          <p:nvPr/>
        </p:nvSpPr>
        <p:spPr bwMode="auto">
          <a:xfrm>
            <a:off x="4147308" y="4224337"/>
            <a:ext cx="57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-1</a:t>
            </a:r>
          </a:p>
        </p:txBody>
      </p:sp>
      <p:sp>
        <p:nvSpPr>
          <p:cNvPr id="14374" name="Text Box 35"/>
          <p:cNvSpPr txBox="1">
            <a:spLocks noChangeArrowheads="1"/>
          </p:cNvSpPr>
          <p:nvPr/>
        </p:nvSpPr>
        <p:spPr bwMode="auto">
          <a:xfrm>
            <a:off x="3995738" y="3652838"/>
            <a:ext cx="57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-1</a:t>
            </a:r>
          </a:p>
        </p:txBody>
      </p:sp>
      <p:sp>
        <p:nvSpPr>
          <p:cNvPr id="14375" name="Text Box 36"/>
          <p:cNvSpPr txBox="1">
            <a:spLocks noChangeArrowheads="1"/>
          </p:cNvSpPr>
          <p:nvPr/>
        </p:nvSpPr>
        <p:spPr bwMode="auto">
          <a:xfrm>
            <a:off x="3924300" y="3213100"/>
            <a:ext cx="57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-1</a:t>
            </a:r>
          </a:p>
        </p:txBody>
      </p:sp>
      <p:sp>
        <p:nvSpPr>
          <p:cNvPr id="14376" name="Text Box 37"/>
          <p:cNvSpPr txBox="1">
            <a:spLocks noChangeArrowheads="1"/>
          </p:cNvSpPr>
          <p:nvPr/>
        </p:nvSpPr>
        <p:spPr bwMode="auto">
          <a:xfrm>
            <a:off x="3805238" y="2794000"/>
            <a:ext cx="57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-1</a:t>
            </a:r>
          </a:p>
        </p:txBody>
      </p:sp>
      <p:graphicFrame>
        <p:nvGraphicFramePr>
          <p:cNvPr id="14338" name="Object 38"/>
          <p:cNvGraphicFramePr>
            <a:graphicFrameLocks noChangeAspect="1"/>
          </p:cNvGraphicFramePr>
          <p:nvPr/>
        </p:nvGraphicFramePr>
        <p:xfrm>
          <a:off x="1835150" y="5013325"/>
          <a:ext cx="104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Equation" r:id="rId3" imgW="1040948" imgH="520474" progId="Equation.DSMT4">
                  <p:embed/>
                </p:oleObj>
              </mc:Choice>
              <mc:Fallback>
                <p:oleObj name="Equation" r:id="rId3" imgW="1040948" imgH="520474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013325"/>
                        <a:ext cx="1041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9"/>
          <p:cNvGraphicFramePr>
            <a:graphicFrameLocks noChangeAspect="1"/>
          </p:cNvGraphicFramePr>
          <p:nvPr/>
        </p:nvGraphicFramePr>
        <p:xfrm>
          <a:off x="3708400" y="5157788"/>
          <a:ext cx="825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Equation" r:id="rId5" imgW="825500" imgH="292100" progId="Equation.DSMT4">
                  <p:embed/>
                </p:oleObj>
              </mc:Choice>
              <mc:Fallback>
                <p:oleObj name="Equation" r:id="rId5" imgW="825500" imgH="2921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157788"/>
                        <a:ext cx="825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0"/>
          <p:cNvGraphicFramePr>
            <a:graphicFrameLocks noChangeAspect="1"/>
          </p:cNvGraphicFramePr>
          <p:nvPr/>
        </p:nvGraphicFramePr>
        <p:xfrm>
          <a:off x="5668963" y="5157788"/>
          <a:ext cx="647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Equation" r:id="rId7" imgW="647700" imgH="292100" progId="Equation.DSMT4">
                  <p:embed/>
                </p:oleObj>
              </mc:Choice>
              <mc:Fallback>
                <p:oleObj name="Equation" r:id="rId7" imgW="647700" imgH="2921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5157788"/>
                        <a:ext cx="647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7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A30F9041-7C77-4111-B9D3-1D6ED06AB9E3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334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20725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</a:pPr>
            <a:r>
              <a:rPr lang="en-US" altLang="zh-TW" i="1"/>
              <a:t> x</a:t>
            </a:r>
            <a:r>
              <a:rPr lang="en-US" altLang="zh-TW"/>
              <a:t>[0]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[4]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[2]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[6]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[1]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[5]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[3]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[7]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7164388" y="765175"/>
            <a:ext cx="720725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</a:pPr>
            <a:r>
              <a:rPr lang="en-US" altLang="zh-TW" i="1"/>
              <a:t> X</a:t>
            </a:r>
            <a:r>
              <a:rPr lang="en-US" altLang="zh-TW"/>
              <a:t>[0]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[1]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[2]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[3]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[4]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[5]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[6]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[7]</a:t>
            </a: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1331913" y="981075"/>
            <a:ext cx="59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331913" y="1485900"/>
            <a:ext cx="59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>
            <a:off x="1331913" y="1917700"/>
            <a:ext cx="59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1331913" y="2422525"/>
            <a:ext cx="59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1331913" y="2925763"/>
            <a:ext cx="59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>
            <a:off x="1331913" y="3430588"/>
            <a:ext cx="59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1331913" y="3933825"/>
            <a:ext cx="59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1258888" y="4438650"/>
            <a:ext cx="59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>
            <a:off x="1547813" y="981075"/>
            <a:ext cx="12239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>
            <a:off x="1547813" y="1917700"/>
            <a:ext cx="12239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>
            <a:off x="1619250" y="2925763"/>
            <a:ext cx="11525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>
            <a:off x="1619250" y="3933825"/>
            <a:ext cx="11525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 flipV="1">
            <a:off x="1619250" y="3933825"/>
            <a:ext cx="11525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78" name="Line 17"/>
          <p:cNvSpPr>
            <a:spLocks noChangeShapeType="1"/>
          </p:cNvSpPr>
          <p:nvPr/>
        </p:nvSpPr>
        <p:spPr bwMode="auto">
          <a:xfrm flipV="1">
            <a:off x="1547813" y="2925763"/>
            <a:ext cx="11525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79" name="Line 18"/>
          <p:cNvSpPr>
            <a:spLocks noChangeShapeType="1"/>
          </p:cNvSpPr>
          <p:nvPr/>
        </p:nvSpPr>
        <p:spPr bwMode="auto">
          <a:xfrm flipV="1">
            <a:off x="1547813" y="1917700"/>
            <a:ext cx="11525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80" name="Line 19"/>
          <p:cNvSpPr>
            <a:spLocks noChangeShapeType="1"/>
          </p:cNvSpPr>
          <p:nvPr/>
        </p:nvSpPr>
        <p:spPr bwMode="auto">
          <a:xfrm flipV="1">
            <a:off x="1547813" y="981075"/>
            <a:ext cx="11525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1835150" y="1379538"/>
            <a:ext cx="57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-1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1908175" y="2303463"/>
            <a:ext cx="57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-1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1908175" y="3357563"/>
            <a:ext cx="57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-1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1908175" y="4365625"/>
            <a:ext cx="57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-1</a:t>
            </a:r>
          </a:p>
        </p:txBody>
      </p:sp>
      <p:sp>
        <p:nvSpPr>
          <p:cNvPr id="15385" name="Line 24"/>
          <p:cNvSpPr>
            <a:spLocks noChangeShapeType="1"/>
          </p:cNvSpPr>
          <p:nvPr/>
        </p:nvSpPr>
        <p:spPr bwMode="auto">
          <a:xfrm>
            <a:off x="3276600" y="981075"/>
            <a:ext cx="12954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86" name="Line 25"/>
          <p:cNvSpPr>
            <a:spLocks noChangeShapeType="1"/>
          </p:cNvSpPr>
          <p:nvPr/>
        </p:nvSpPr>
        <p:spPr bwMode="auto">
          <a:xfrm>
            <a:off x="3276600" y="1485900"/>
            <a:ext cx="12954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87" name="Line 26"/>
          <p:cNvSpPr>
            <a:spLocks noChangeShapeType="1"/>
          </p:cNvSpPr>
          <p:nvPr/>
        </p:nvSpPr>
        <p:spPr bwMode="auto">
          <a:xfrm>
            <a:off x="3348038" y="2925763"/>
            <a:ext cx="12954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88" name="Line 27"/>
          <p:cNvSpPr>
            <a:spLocks noChangeShapeType="1"/>
          </p:cNvSpPr>
          <p:nvPr/>
        </p:nvSpPr>
        <p:spPr bwMode="auto">
          <a:xfrm>
            <a:off x="3348038" y="3430588"/>
            <a:ext cx="12954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 flipV="1">
            <a:off x="3276600" y="981075"/>
            <a:ext cx="12954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90" name="Line 29"/>
          <p:cNvSpPr>
            <a:spLocks noChangeShapeType="1"/>
          </p:cNvSpPr>
          <p:nvPr/>
        </p:nvSpPr>
        <p:spPr bwMode="auto">
          <a:xfrm flipV="1">
            <a:off x="3276600" y="1485900"/>
            <a:ext cx="12954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91" name="Line 30"/>
          <p:cNvSpPr>
            <a:spLocks noChangeShapeType="1"/>
          </p:cNvSpPr>
          <p:nvPr/>
        </p:nvSpPr>
        <p:spPr bwMode="auto">
          <a:xfrm flipV="1">
            <a:off x="3276600" y="2925763"/>
            <a:ext cx="136683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92" name="Line 31"/>
          <p:cNvSpPr>
            <a:spLocks noChangeShapeType="1"/>
          </p:cNvSpPr>
          <p:nvPr/>
        </p:nvSpPr>
        <p:spPr bwMode="auto">
          <a:xfrm flipV="1">
            <a:off x="3276600" y="3430588"/>
            <a:ext cx="12954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93" name="Text Box 32"/>
          <p:cNvSpPr txBox="1">
            <a:spLocks noChangeArrowheads="1"/>
          </p:cNvSpPr>
          <p:nvPr/>
        </p:nvSpPr>
        <p:spPr bwMode="auto">
          <a:xfrm>
            <a:off x="3302000" y="1798638"/>
            <a:ext cx="57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-1</a:t>
            </a:r>
          </a:p>
        </p:txBody>
      </p:sp>
      <p:sp>
        <p:nvSpPr>
          <p:cNvPr id="15394" name="Text Box 33"/>
          <p:cNvSpPr txBox="1">
            <a:spLocks noChangeArrowheads="1"/>
          </p:cNvSpPr>
          <p:nvPr/>
        </p:nvSpPr>
        <p:spPr bwMode="auto">
          <a:xfrm>
            <a:off x="3686175" y="2303463"/>
            <a:ext cx="57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-1</a:t>
            </a:r>
          </a:p>
        </p:txBody>
      </p:sp>
      <p:sp>
        <p:nvSpPr>
          <p:cNvPr id="15395" name="Text Box 34"/>
          <p:cNvSpPr txBox="1">
            <a:spLocks noChangeArrowheads="1"/>
          </p:cNvSpPr>
          <p:nvPr/>
        </p:nvSpPr>
        <p:spPr bwMode="auto">
          <a:xfrm>
            <a:off x="3708400" y="4352925"/>
            <a:ext cx="57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-1</a:t>
            </a:r>
          </a:p>
        </p:txBody>
      </p:sp>
      <p:sp>
        <p:nvSpPr>
          <p:cNvPr id="15396" name="Text Box 35"/>
          <p:cNvSpPr txBox="1">
            <a:spLocks noChangeArrowheads="1"/>
          </p:cNvSpPr>
          <p:nvPr/>
        </p:nvSpPr>
        <p:spPr bwMode="auto">
          <a:xfrm>
            <a:off x="3348038" y="3811588"/>
            <a:ext cx="57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-1</a:t>
            </a:r>
          </a:p>
        </p:txBody>
      </p:sp>
      <p:sp>
        <p:nvSpPr>
          <p:cNvPr id="15397" name="Text Box 36"/>
          <p:cNvSpPr txBox="1">
            <a:spLocks noChangeArrowheads="1"/>
          </p:cNvSpPr>
          <p:nvPr/>
        </p:nvSpPr>
        <p:spPr bwMode="auto">
          <a:xfrm>
            <a:off x="2809875" y="1617663"/>
            <a:ext cx="5746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w</a:t>
            </a:r>
            <a:r>
              <a:rPr lang="en-US" altLang="zh-TW" baseline="30000"/>
              <a:t>2</a:t>
            </a:r>
          </a:p>
        </p:txBody>
      </p:sp>
      <p:sp>
        <p:nvSpPr>
          <p:cNvPr id="15398" name="Text Box 37"/>
          <p:cNvSpPr txBox="1">
            <a:spLocks noChangeArrowheads="1"/>
          </p:cNvSpPr>
          <p:nvPr/>
        </p:nvSpPr>
        <p:spPr bwMode="auto">
          <a:xfrm>
            <a:off x="2860675" y="3629025"/>
            <a:ext cx="5746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w</a:t>
            </a:r>
            <a:r>
              <a:rPr lang="en-US" altLang="zh-TW" baseline="30000"/>
              <a:t>2</a:t>
            </a:r>
          </a:p>
        </p:txBody>
      </p:sp>
      <p:sp>
        <p:nvSpPr>
          <p:cNvPr id="15399" name="Text Box 38"/>
          <p:cNvSpPr txBox="1">
            <a:spLocks noChangeArrowheads="1"/>
          </p:cNvSpPr>
          <p:nvPr/>
        </p:nvSpPr>
        <p:spPr bwMode="auto">
          <a:xfrm>
            <a:off x="468313" y="260350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8-point DFT</a:t>
            </a:r>
          </a:p>
        </p:txBody>
      </p:sp>
      <p:sp>
        <p:nvSpPr>
          <p:cNvPr id="15400" name="Text Box 39"/>
          <p:cNvSpPr txBox="1">
            <a:spLocks noChangeArrowheads="1"/>
          </p:cNvSpPr>
          <p:nvPr/>
        </p:nvSpPr>
        <p:spPr bwMode="auto">
          <a:xfrm>
            <a:off x="4716463" y="2624138"/>
            <a:ext cx="574675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</a:pPr>
            <a:r>
              <a:rPr lang="en-US" altLang="zh-TW"/>
              <a:t>1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 i="1"/>
              <a:t>w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 i="1"/>
              <a:t>w</a:t>
            </a:r>
            <a:r>
              <a:rPr lang="en-US" altLang="zh-TW" baseline="30000"/>
              <a:t>2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 i="1"/>
              <a:t>w</a:t>
            </a:r>
            <a:r>
              <a:rPr lang="en-US" altLang="zh-TW" baseline="30000"/>
              <a:t>3</a:t>
            </a:r>
          </a:p>
        </p:txBody>
      </p:sp>
      <p:sp>
        <p:nvSpPr>
          <p:cNvPr id="15401" name="Line 40"/>
          <p:cNvSpPr>
            <a:spLocks noChangeShapeType="1"/>
          </p:cNvSpPr>
          <p:nvPr/>
        </p:nvSpPr>
        <p:spPr bwMode="auto">
          <a:xfrm flipV="1">
            <a:off x="5148263" y="981075"/>
            <a:ext cx="1800225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02" name="Line 41"/>
          <p:cNvSpPr>
            <a:spLocks noChangeShapeType="1"/>
          </p:cNvSpPr>
          <p:nvPr/>
        </p:nvSpPr>
        <p:spPr bwMode="auto">
          <a:xfrm flipV="1">
            <a:off x="5148263" y="1484313"/>
            <a:ext cx="1800225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03" name="Line 42"/>
          <p:cNvSpPr>
            <a:spLocks noChangeShapeType="1"/>
          </p:cNvSpPr>
          <p:nvPr/>
        </p:nvSpPr>
        <p:spPr bwMode="auto">
          <a:xfrm flipV="1">
            <a:off x="5219700" y="1916113"/>
            <a:ext cx="1728788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04" name="Line 43"/>
          <p:cNvSpPr>
            <a:spLocks noChangeShapeType="1"/>
          </p:cNvSpPr>
          <p:nvPr/>
        </p:nvSpPr>
        <p:spPr bwMode="auto">
          <a:xfrm flipV="1">
            <a:off x="5292725" y="2420938"/>
            <a:ext cx="1655763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05" name="Line 44"/>
          <p:cNvSpPr>
            <a:spLocks noChangeShapeType="1"/>
          </p:cNvSpPr>
          <p:nvPr/>
        </p:nvSpPr>
        <p:spPr bwMode="auto">
          <a:xfrm flipH="1" flipV="1">
            <a:off x="5292725" y="981075"/>
            <a:ext cx="1655763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06" name="Line 45"/>
          <p:cNvSpPr>
            <a:spLocks noChangeShapeType="1"/>
          </p:cNvSpPr>
          <p:nvPr/>
        </p:nvSpPr>
        <p:spPr bwMode="auto">
          <a:xfrm flipH="1" flipV="1">
            <a:off x="5219700" y="1484313"/>
            <a:ext cx="1728788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07" name="Line 46"/>
          <p:cNvSpPr>
            <a:spLocks noChangeShapeType="1"/>
          </p:cNvSpPr>
          <p:nvPr/>
        </p:nvSpPr>
        <p:spPr bwMode="auto">
          <a:xfrm flipH="1" flipV="1">
            <a:off x="5219700" y="1916113"/>
            <a:ext cx="1728788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08" name="Line 47"/>
          <p:cNvSpPr>
            <a:spLocks noChangeShapeType="1"/>
          </p:cNvSpPr>
          <p:nvPr/>
        </p:nvSpPr>
        <p:spPr bwMode="auto">
          <a:xfrm flipH="1" flipV="1">
            <a:off x="5219700" y="2420938"/>
            <a:ext cx="1728788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09" name="Text Box 48"/>
          <p:cNvSpPr txBox="1">
            <a:spLocks noChangeArrowheads="1"/>
          </p:cNvSpPr>
          <p:nvPr/>
        </p:nvSpPr>
        <p:spPr bwMode="auto">
          <a:xfrm>
            <a:off x="5092700" y="2794000"/>
            <a:ext cx="57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-1</a:t>
            </a:r>
          </a:p>
        </p:txBody>
      </p:sp>
      <p:sp>
        <p:nvSpPr>
          <p:cNvPr id="15410" name="Text Box 49"/>
          <p:cNvSpPr txBox="1">
            <a:spLocks noChangeArrowheads="1"/>
          </p:cNvSpPr>
          <p:nvPr/>
        </p:nvSpPr>
        <p:spPr bwMode="auto">
          <a:xfrm>
            <a:off x="5207000" y="3294063"/>
            <a:ext cx="57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-1</a:t>
            </a:r>
          </a:p>
        </p:txBody>
      </p:sp>
      <p:sp>
        <p:nvSpPr>
          <p:cNvPr id="15411" name="Text Box 50"/>
          <p:cNvSpPr txBox="1">
            <a:spLocks noChangeArrowheads="1"/>
          </p:cNvSpPr>
          <p:nvPr/>
        </p:nvSpPr>
        <p:spPr bwMode="auto">
          <a:xfrm>
            <a:off x="5237163" y="3835400"/>
            <a:ext cx="57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-1</a:t>
            </a:r>
          </a:p>
        </p:txBody>
      </p:sp>
      <p:sp>
        <p:nvSpPr>
          <p:cNvPr id="15412" name="Text Box 51"/>
          <p:cNvSpPr txBox="1">
            <a:spLocks noChangeArrowheads="1"/>
          </p:cNvSpPr>
          <p:nvPr/>
        </p:nvSpPr>
        <p:spPr bwMode="auto">
          <a:xfrm>
            <a:off x="5927725" y="4335463"/>
            <a:ext cx="57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-1</a:t>
            </a:r>
          </a:p>
        </p:txBody>
      </p:sp>
      <p:graphicFrame>
        <p:nvGraphicFramePr>
          <p:cNvPr id="15362" name="Object 52"/>
          <p:cNvGraphicFramePr>
            <a:graphicFrameLocks noChangeAspect="1"/>
          </p:cNvGraphicFramePr>
          <p:nvPr/>
        </p:nvGraphicFramePr>
        <p:xfrm>
          <a:off x="2268538" y="5157788"/>
          <a:ext cx="104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3" imgW="1040948" imgH="520474" progId="Equation.DSMT4">
                  <p:embed/>
                </p:oleObj>
              </mc:Choice>
              <mc:Fallback>
                <p:oleObj name="Equation" r:id="rId3" imgW="1040948" imgH="520474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157788"/>
                        <a:ext cx="1041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3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701F2604-C614-469D-B490-4EDB907D74B5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335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755650" y="838200"/>
            <a:ext cx="74168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2</a:t>
            </a:r>
            <a:r>
              <a:rPr lang="en-US" altLang="zh-TW" i="1" baseline="30000"/>
              <a:t>k</a:t>
            </a:r>
            <a:r>
              <a:rPr lang="en-US" altLang="zh-TW"/>
              <a:t>-point DFT </a:t>
            </a:r>
            <a:r>
              <a:rPr lang="zh-TW" altLang="en-US"/>
              <a:t>一共有 </a:t>
            </a:r>
            <a:r>
              <a:rPr lang="en-US" altLang="zh-TW" i="1"/>
              <a:t>k</a:t>
            </a:r>
            <a:r>
              <a:rPr lang="en-US" altLang="zh-TW"/>
              <a:t> </a:t>
            </a:r>
            <a:r>
              <a:rPr lang="zh-TW" altLang="en-US"/>
              <a:t>個 </a:t>
            </a:r>
            <a:r>
              <a:rPr lang="en-US" altLang="zh-TW"/>
              <a:t>stages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每個 </a:t>
            </a:r>
            <a:r>
              <a:rPr lang="en-US" altLang="zh-TW"/>
              <a:t>stage </a:t>
            </a:r>
            <a:r>
              <a:rPr lang="zh-TW" altLang="en-US"/>
              <a:t>和下一個 </a:t>
            </a:r>
            <a:r>
              <a:rPr lang="en-US" altLang="zh-TW"/>
              <a:t>stage </a:t>
            </a:r>
            <a:r>
              <a:rPr lang="zh-TW" altLang="en-US"/>
              <a:t>之間有 </a:t>
            </a:r>
            <a:r>
              <a:rPr lang="en-US" altLang="zh-TW"/>
              <a:t>2</a:t>
            </a:r>
            <a:r>
              <a:rPr lang="en-US" altLang="zh-TW" i="1" baseline="30000"/>
              <a:t>k</a:t>
            </a:r>
            <a:r>
              <a:rPr lang="en-US" altLang="zh-TW" baseline="30000"/>
              <a:t>-1</a:t>
            </a:r>
            <a:r>
              <a:rPr lang="en-US" altLang="zh-TW"/>
              <a:t> </a:t>
            </a:r>
            <a:r>
              <a:rPr lang="zh-TW" altLang="en-US"/>
              <a:t>個 </a:t>
            </a:r>
            <a:r>
              <a:rPr lang="en-US" altLang="zh-TW"/>
              <a:t>twiddle factors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所以，一共有  </a:t>
            </a:r>
            <a:r>
              <a:rPr lang="en-US" altLang="zh-TW">
                <a:solidFill>
                  <a:srgbClr val="3333FF"/>
                </a:solidFill>
              </a:rPr>
              <a:t>2</a:t>
            </a:r>
            <a:r>
              <a:rPr lang="en-US" altLang="zh-TW" i="1" baseline="30000">
                <a:solidFill>
                  <a:srgbClr val="3333FF"/>
                </a:solidFill>
              </a:rPr>
              <a:t>k</a:t>
            </a:r>
            <a:r>
              <a:rPr lang="en-US" altLang="zh-TW" baseline="30000">
                <a:solidFill>
                  <a:srgbClr val="3333FF"/>
                </a:solidFill>
              </a:rPr>
              <a:t>-1</a:t>
            </a:r>
            <a:r>
              <a:rPr lang="en-US" altLang="zh-TW">
                <a:solidFill>
                  <a:srgbClr val="3333FF"/>
                </a:solidFill>
              </a:rPr>
              <a:t>(</a:t>
            </a:r>
            <a:r>
              <a:rPr lang="en-US" altLang="zh-TW" i="1">
                <a:solidFill>
                  <a:srgbClr val="3333FF"/>
                </a:solidFill>
              </a:rPr>
              <a:t>k</a:t>
            </a:r>
            <a:r>
              <a:rPr lang="en-US" altLang="zh-TW">
                <a:solidFill>
                  <a:srgbClr val="3333FF"/>
                </a:solidFill>
              </a:rPr>
              <a:t>-1) </a:t>
            </a:r>
            <a:r>
              <a:rPr lang="zh-TW" altLang="en-US"/>
              <a:t>個 </a:t>
            </a:r>
            <a:r>
              <a:rPr lang="en-US" altLang="zh-TW"/>
              <a:t>twiddle factors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一般而言，每個 </a:t>
            </a:r>
            <a:r>
              <a:rPr lang="en-US" altLang="zh-TW"/>
              <a:t>twiddle factor </a:t>
            </a:r>
            <a:r>
              <a:rPr lang="zh-TW" altLang="en-US"/>
              <a:t>需要 </a:t>
            </a:r>
            <a:r>
              <a:rPr lang="en-US" altLang="zh-TW"/>
              <a:t>3 </a:t>
            </a:r>
            <a:r>
              <a:rPr lang="zh-TW" altLang="en-US"/>
              <a:t>個 </a:t>
            </a:r>
            <a:r>
              <a:rPr lang="en-US" altLang="zh-TW"/>
              <a:t>real multiplications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ym typeface="Symbol" pitchFamily="18" charset="2"/>
              </a:rPr>
              <a:t> </a:t>
            </a:r>
            <a:r>
              <a:rPr lang="en-US" altLang="zh-TW"/>
              <a:t>2</a:t>
            </a:r>
            <a:r>
              <a:rPr lang="en-US" altLang="zh-TW" i="1" baseline="30000"/>
              <a:t>k</a:t>
            </a:r>
            <a:r>
              <a:rPr lang="en-US" altLang="zh-TW"/>
              <a:t>-point DFT </a:t>
            </a:r>
            <a:r>
              <a:rPr lang="zh-TW" altLang="en-US"/>
              <a:t>需要</a:t>
            </a:r>
            <a:endParaRPr lang="en-US" altLang="zh-TW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323850" y="333375"/>
            <a:ext cx="4752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 </a:t>
            </a:r>
            <a:r>
              <a:rPr lang="en-US" altLang="zh-TW">
                <a:solidFill>
                  <a:srgbClr val="3333FF"/>
                </a:solidFill>
              </a:rPr>
              <a:t>Number of real multiplications </a:t>
            </a:r>
            <a:r>
              <a:rPr lang="zh-TW" altLang="en-US">
                <a:solidFill>
                  <a:srgbClr val="3333FF"/>
                </a:solidFill>
              </a:rPr>
              <a:t>的估算 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867437"/>
              </p:ext>
            </p:extLst>
          </p:nvPr>
        </p:nvGraphicFramePr>
        <p:xfrm>
          <a:off x="1662187" y="3344987"/>
          <a:ext cx="318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4" imgW="3187440" imgH="507960" progId="Equation.DSMT4">
                  <p:embed/>
                </p:oleObj>
              </mc:Choice>
              <mc:Fallback>
                <p:oleObj name="Equation" r:id="rId4" imgW="318744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87" y="3344987"/>
                        <a:ext cx="318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076825" y="3357563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TW" altLang="en-US"/>
              <a:t>個 </a:t>
            </a:r>
            <a:r>
              <a:rPr lang="en-US" altLang="zh-TW"/>
              <a:t>real multiplications</a:t>
            </a:r>
            <a:endParaRPr lang="zh-TW" alt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827088" y="4365625"/>
            <a:ext cx="4752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Complexity of the </a:t>
            </a:r>
            <a:r>
              <a:rPr lang="en-US" altLang="zh-TW" i="1"/>
              <a:t>N</a:t>
            </a:r>
            <a:r>
              <a:rPr lang="en-US" altLang="zh-TW"/>
              <a:t>-point DFT:  </a:t>
            </a:r>
            <a:r>
              <a:rPr lang="en-US" altLang="zh-TW" i="1">
                <a:solidFill>
                  <a:srgbClr val="3333FF"/>
                </a:solidFill>
              </a:rPr>
              <a:t>O</a:t>
            </a:r>
            <a:r>
              <a:rPr lang="en-US" altLang="zh-TW">
                <a:solidFill>
                  <a:srgbClr val="3333FF"/>
                </a:solidFill>
              </a:rPr>
              <a:t>(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log</a:t>
            </a:r>
            <a:r>
              <a:rPr lang="en-US" altLang="zh-TW" baseline="-25000">
                <a:solidFill>
                  <a:srgbClr val="3333FF"/>
                </a:solidFill>
              </a:rPr>
              <a:t>2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16391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06FBE91-850A-4B15-92F6-6CD585B7E36F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336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6392" name="文字方塊 1"/>
          <p:cNvSpPr txBox="1">
            <a:spLocks noChangeArrowheads="1"/>
          </p:cNvSpPr>
          <p:nvPr/>
        </p:nvSpPr>
        <p:spPr bwMode="auto">
          <a:xfrm>
            <a:off x="4879975" y="838200"/>
            <a:ext cx="2212975" cy="369888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 i="1" dirty="0">
                <a:solidFill>
                  <a:srgbClr val="FF0000"/>
                </a:solidFill>
              </a:rPr>
              <a:t>k</a:t>
            </a:r>
            <a:r>
              <a:rPr lang="en-US" altLang="zh-TW" sz="1800" dirty="0">
                <a:solidFill>
                  <a:srgbClr val="FF0000"/>
                </a:solidFill>
              </a:rPr>
              <a:t>-1 </a:t>
            </a:r>
            <a:r>
              <a:rPr lang="zh-TW" altLang="en-US" sz="1800" dirty="0">
                <a:solidFill>
                  <a:srgbClr val="FF0000"/>
                </a:solidFill>
              </a:rPr>
              <a:t>次 </a:t>
            </a:r>
            <a:r>
              <a:rPr lang="en-US" altLang="zh-TW" sz="1800" dirty="0">
                <a:solidFill>
                  <a:srgbClr val="FF0000"/>
                </a:solidFill>
              </a:rPr>
              <a:t>decomposition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95288" y="620713"/>
            <a:ext cx="7993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ym typeface="Symbol" pitchFamily="18" charset="2"/>
              </a:rPr>
              <a:t> </a:t>
            </a:r>
            <a:r>
              <a:rPr lang="en-US" altLang="zh-TW"/>
              <a:t>8-point DFT </a:t>
            </a:r>
            <a:r>
              <a:rPr lang="zh-TW" altLang="en-US"/>
              <a:t>只需要 </a:t>
            </a:r>
            <a:r>
              <a:rPr lang="en-US" altLang="zh-TW"/>
              <a:t>4 </a:t>
            </a:r>
            <a:r>
              <a:rPr lang="zh-TW" altLang="en-US"/>
              <a:t>個 </a:t>
            </a:r>
            <a:r>
              <a:rPr lang="en-US" altLang="zh-TW"/>
              <a:t>real multiplications  (Why?) 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95288" y="2997200"/>
            <a:ext cx="7993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ym typeface="Symbol" pitchFamily="18" charset="2"/>
              </a:rPr>
              <a:t> </a:t>
            </a:r>
            <a:r>
              <a:rPr lang="zh-TW" altLang="en-US">
                <a:sym typeface="Symbol" pitchFamily="18" charset="2"/>
              </a:rPr>
              <a:t>更精確的分析，使用 </a:t>
            </a:r>
            <a:r>
              <a:rPr lang="en-US" altLang="zh-TW">
                <a:sym typeface="Symbol" pitchFamily="18" charset="2"/>
              </a:rPr>
              <a:t>Cooley-Tukey algorithm </a:t>
            </a:r>
            <a:r>
              <a:rPr lang="zh-TW" altLang="en-US">
                <a:sym typeface="Symbol" pitchFamily="18" charset="2"/>
              </a:rPr>
              <a:t>時，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/>
              <a:t>-point DFT </a:t>
            </a:r>
            <a:r>
              <a:rPr lang="zh-TW" altLang="en-US"/>
              <a:t>需要</a:t>
            </a:r>
            <a:endParaRPr lang="en-US" altLang="zh-TW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2195513" y="3573463"/>
          <a:ext cx="2019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3" imgW="2019300" imgH="609600" progId="Equation.DSMT4">
                  <p:embed/>
                </p:oleObj>
              </mc:Choice>
              <mc:Fallback>
                <p:oleObj name="Equation" r:id="rId3" imgW="2019300" imgH="60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573463"/>
                        <a:ext cx="2019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716463" y="3716338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TW" altLang="en-US"/>
              <a:t>個 </a:t>
            </a:r>
            <a:r>
              <a:rPr lang="en-US" altLang="zh-TW"/>
              <a:t>real multiplications</a:t>
            </a:r>
            <a:endParaRPr lang="zh-TW" alt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84213" y="4365625"/>
            <a:ext cx="2447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(Why?)  </a:t>
            </a:r>
          </a:p>
        </p:txBody>
      </p:sp>
      <p:sp>
        <p:nvSpPr>
          <p:cNvPr id="17415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6E925B-9A4A-4B4D-B7E7-3789430DDFCD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337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5288" y="284163"/>
            <a:ext cx="76327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  <a:sym typeface="Wingdings 2" pitchFamily="18" charset="2"/>
              </a:rPr>
              <a:t>10-C  </a:t>
            </a:r>
            <a:r>
              <a:rPr lang="en-US" altLang="zh-TW" sz="2400" b="1">
                <a:solidFill>
                  <a:srgbClr val="3333FF"/>
                </a:solidFill>
              </a:rPr>
              <a:t>Radix-4 Algorithm </a:t>
            </a:r>
            <a:endParaRPr lang="zh-TW" altLang="en-US" sz="2400" b="1">
              <a:solidFill>
                <a:srgbClr val="3333FF"/>
              </a:solidFill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755650" y="908050"/>
            <a:ext cx="79930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限制： </a:t>
            </a:r>
            <a:r>
              <a:rPr lang="en-US" altLang="zh-TW" i="1"/>
              <a:t>N</a:t>
            </a:r>
            <a:r>
              <a:rPr lang="en-US" altLang="zh-TW"/>
              <a:t> = 4</a:t>
            </a:r>
            <a:r>
              <a:rPr lang="en-US" altLang="zh-TW" i="1" baseline="30000"/>
              <a:t>k</a:t>
            </a:r>
            <a:endParaRPr lang="en-US" altLang="zh-TW" i="1"/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 or  </a:t>
            </a:r>
            <a:r>
              <a:rPr lang="en-US" altLang="zh-TW" i="1"/>
              <a:t>N</a:t>
            </a:r>
            <a:r>
              <a:rPr lang="en-US" altLang="zh-TW"/>
              <a:t> = 2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</a:t>
            </a:r>
            <a:r>
              <a:rPr lang="en-US" altLang="zh-TW"/>
              <a:t>4</a:t>
            </a:r>
            <a:r>
              <a:rPr lang="en-US" altLang="zh-TW" i="1" baseline="30000"/>
              <a:t>k</a:t>
            </a:r>
            <a:r>
              <a:rPr lang="en-US" altLang="zh-TW"/>
              <a:t>  (</a:t>
            </a:r>
            <a:r>
              <a:rPr lang="zh-TW" altLang="en-US"/>
              <a:t>此時 </a:t>
            </a:r>
            <a:r>
              <a:rPr lang="en-US" altLang="zh-TW"/>
              <a:t>Cooley-Tukey algorithm </a:t>
            </a:r>
            <a:r>
              <a:rPr lang="zh-TW" altLang="en-US"/>
              <a:t>和 </a:t>
            </a:r>
            <a:r>
              <a:rPr lang="en-US" altLang="zh-TW"/>
              <a:t>radix-4 algorithm </a:t>
            </a:r>
            <a:r>
              <a:rPr lang="zh-TW" altLang="en-US"/>
              <a:t>並用</a:t>
            </a:r>
            <a:r>
              <a:rPr lang="en-US" altLang="zh-TW"/>
              <a:t>)</a:t>
            </a:r>
            <a:endParaRPr lang="en-US" altLang="zh-TW" i="1"/>
          </a:p>
          <a:p>
            <a:pPr eaLnBrk="1" hangingPunct="1">
              <a:spcBef>
                <a:spcPct val="50000"/>
              </a:spcBef>
            </a:pPr>
            <a:endParaRPr lang="en-US" altLang="zh-TW" baseline="30000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703263" y="2276475"/>
          <a:ext cx="6962775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3" imgW="6972300" imgH="2235200" progId="Equation.DSMT4">
                  <p:embed/>
                </p:oleObj>
              </mc:Choice>
              <mc:Fallback>
                <p:oleObj name="Equation" r:id="rId3" imgW="6972300" imgH="2235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276475"/>
                        <a:ext cx="6962775" cy="222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827088" y="5516563"/>
            <a:ext cx="6551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One </a:t>
            </a:r>
            <a:r>
              <a:rPr lang="en-US" altLang="zh-TW" i="1"/>
              <a:t>N</a:t>
            </a:r>
            <a:r>
              <a:rPr lang="en-US" altLang="zh-TW"/>
              <a:t>-point DFT =</a:t>
            </a:r>
            <a:r>
              <a:rPr lang="en-US" altLang="zh-TW">
                <a:solidFill>
                  <a:srgbClr val="3333FF"/>
                </a:solidFill>
              </a:rPr>
              <a:t> four</a:t>
            </a:r>
            <a:r>
              <a:rPr lang="en-US" altLang="zh-TW"/>
              <a:t> (</a:t>
            </a:r>
            <a:r>
              <a:rPr lang="en-US" altLang="zh-TW" i="1"/>
              <a:t>N</a:t>
            </a:r>
            <a:r>
              <a:rPr lang="en-US" altLang="zh-TW"/>
              <a:t>/4)-point DFTs + twiddle factors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492500" y="2997200"/>
            <a:ext cx="792163" cy="720725"/>
          </a:xfrm>
          <a:prstGeom prst="ellips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1547813" y="3716338"/>
            <a:ext cx="936625" cy="793750"/>
          </a:xfrm>
          <a:prstGeom prst="ellips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716463" y="3716338"/>
            <a:ext cx="1008062" cy="793750"/>
          </a:xfrm>
          <a:prstGeom prst="ellips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 flipV="1">
            <a:off x="2268538" y="4437063"/>
            <a:ext cx="647700" cy="647700"/>
          </a:xfrm>
          <a:prstGeom prst="line">
            <a:avLst/>
          </a:prstGeom>
          <a:noFill/>
          <a:ln w="9525">
            <a:solidFill>
              <a:srgbClr val="3333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V="1">
            <a:off x="3203575" y="4292600"/>
            <a:ext cx="1512888" cy="792163"/>
          </a:xfrm>
          <a:prstGeom prst="line">
            <a:avLst/>
          </a:prstGeom>
          <a:noFill/>
          <a:ln w="9525">
            <a:solidFill>
              <a:srgbClr val="3333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V="1">
            <a:off x="3059113" y="3716338"/>
            <a:ext cx="649287" cy="1368425"/>
          </a:xfrm>
          <a:prstGeom prst="line">
            <a:avLst/>
          </a:prstGeom>
          <a:noFill/>
          <a:ln w="9525">
            <a:solidFill>
              <a:srgbClr val="3333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2411413" y="5013325"/>
            <a:ext cx="1697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twiddle factors</a:t>
            </a:r>
            <a:endParaRPr lang="zh-TW" altLang="en-US">
              <a:solidFill>
                <a:srgbClr val="3333FF"/>
              </a:solidFill>
            </a:endParaRPr>
          </a:p>
        </p:txBody>
      </p:sp>
      <p:sp>
        <p:nvSpPr>
          <p:cNvPr id="18445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503E6DF-6963-47EF-A55A-C5F2F5DA65C0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338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35342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Note: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(1) radix-4 algorithm </a:t>
            </a:r>
            <a:r>
              <a:rPr lang="zh-TW" altLang="en-US"/>
              <a:t>最後可將 </a:t>
            </a:r>
            <a:r>
              <a:rPr lang="en-US" altLang="zh-TW" i="1"/>
              <a:t>N</a:t>
            </a:r>
            <a:r>
              <a:rPr lang="en-US" altLang="zh-TW"/>
              <a:t> = 4</a:t>
            </a:r>
            <a:r>
              <a:rPr lang="en-US" altLang="zh-TW" i="1" baseline="30000"/>
              <a:t>k</a:t>
            </a:r>
            <a:r>
              <a:rPr lang="en-US" altLang="zh-TW"/>
              <a:t>-point DFT </a:t>
            </a:r>
            <a:r>
              <a:rPr lang="zh-TW" altLang="en-US"/>
              <a:t>拆解成 </a:t>
            </a:r>
            <a:r>
              <a:rPr lang="en-US" altLang="zh-TW"/>
              <a:t>4-point DFTs </a:t>
            </a:r>
            <a:r>
              <a:rPr lang="zh-TW" altLang="en-US"/>
              <a:t>的組合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4-point DFTs </a:t>
            </a:r>
            <a:r>
              <a:rPr lang="zh-TW" altLang="en-US"/>
              <a:t>不需要任何的乘法</a:t>
            </a:r>
          </a:p>
          <a:p>
            <a:pPr eaLnBrk="1" hangingPunct="1">
              <a:spcBef>
                <a:spcPct val="50000"/>
              </a:spcBef>
            </a:pPr>
            <a:endParaRPr lang="zh-TW" altLang="en-US"/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(2) </a:t>
            </a:r>
            <a:r>
              <a:rPr lang="zh-TW" altLang="en-US"/>
              <a:t>使用 </a:t>
            </a:r>
            <a:r>
              <a:rPr lang="en-US" altLang="zh-TW"/>
              <a:t>radix-4 algorithm </a:t>
            </a:r>
            <a:r>
              <a:rPr lang="zh-TW" altLang="en-US"/>
              <a:t>時，</a:t>
            </a:r>
            <a:r>
              <a:rPr lang="en-US" altLang="zh-TW" i="1"/>
              <a:t>N</a:t>
            </a:r>
            <a:r>
              <a:rPr lang="en-US" altLang="zh-TW"/>
              <a:t>-point DFT </a:t>
            </a:r>
            <a:r>
              <a:rPr lang="zh-TW" altLang="en-US"/>
              <a:t>需要</a:t>
            </a: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1763713" y="2924175"/>
          <a:ext cx="2349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3" imgW="2349500" imgH="609600" progId="Equation.DSMT4">
                  <p:embed/>
                </p:oleObj>
              </mc:Choice>
              <mc:Fallback>
                <p:oleObj name="Equation" r:id="rId3" imgW="2349500" imgH="60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24175"/>
                        <a:ext cx="2349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716463" y="3068638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TW" altLang="en-US"/>
              <a:t>個 </a:t>
            </a:r>
            <a:r>
              <a:rPr lang="en-US" altLang="zh-TW"/>
              <a:t>real multiplications</a:t>
            </a:r>
            <a:endParaRPr lang="zh-TW" altLang="en-US"/>
          </a:p>
        </p:txBody>
      </p:sp>
      <p:sp>
        <p:nvSpPr>
          <p:cNvPr id="19461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80A96AC7-B53D-4D32-8708-104D2F4A8892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339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61D0E0-A5DA-4214-B967-3CE1AFF3AFD7}" type="slidenum">
              <a:rPr lang="en-US" altLang="zh-TW"/>
              <a:pPr/>
              <a:t>340</a:t>
            </a:fld>
            <a:endParaRPr lang="en-US" altLang="zh-TW"/>
          </a:p>
        </p:txBody>
      </p:sp>
      <p:sp>
        <p:nvSpPr>
          <p:cNvPr id="27651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95536" y="146051"/>
            <a:ext cx="5832475" cy="5048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000" dirty="0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zh-TW" sz="2000" dirty="0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Number of real multiplications for the </a:t>
            </a:r>
            <a:r>
              <a:rPr lang="en-US" altLang="zh-TW" sz="2000" i="1" dirty="0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 smtClean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-point DFT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14720"/>
              </p:ext>
            </p:extLst>
          </p:nvPr>
        </p:nvGraphicFramePr>
        <p:xfrm>
          <a:off x="395536" y="1988840"/>
          <a:ext cx="8229600" cy="440518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371410017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586765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691395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7943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658127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97556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5680746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20546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73720220"/>
                    </a:ext>
                  </a:extLst>
                </a:gridCol>
              </a:tblGrid>
              <a:tr h="402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1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乘法數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加法數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1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乘法數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1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乘法數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1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乘法數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133333"/>
                  </a:ext>
                </a:extLst>
              </a:tr>
              <a:tr h="402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46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28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39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182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154465"/>
                  </a:ext>
                </a:extLst>
              </a:tr>
              <a:tr h="402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148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105380"/>
                  </a:ext>
                </a:extLst>
              </a:tr>
              <a:tr h="402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52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104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124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199189"/>
                  </a:ext>
                </a:extLst>
              </a:tr>
              <a:tr h="402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114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44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484206"/>
                  </a:ext>
                </a:extLst>
              </a:tr>
              <a:tr h="402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28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45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465209"/>
                  </a:ext>
                </a:extLst>
              </a:tr>
              <a:tr h="402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92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9692"/>
                  </a:ext>
                </a:extLst>
              </a:tr>
              <a:tr h="402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72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72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52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208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36400"/>
                  </a:ext>
                </a:extLst>
              </a:tr>
              <a:tr h="402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52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54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228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858059"/>
                  </a:ext>
                </a:extLst>
              </a:tr>
              <a:tr h="402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72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62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35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156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369209"/>
                  </a:ext>
                </a:extLst>
              </a:tr>
              <a:tr h="3805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88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 dirty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8145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91B93-EBDB-4C85-ACC1-EE6A8BF3A2E7}" type="slidenum">
              <a:rPr lang="en-US" altLang="zh-TW"/>
              <a:pPr/>
              <a:t>341</a:t>
            </a:fld>
            <a:endParaRPr lang="en-US" altLang="zh-TW"/>
          </a:p>
        </p:txBody>
      </p:sp>
      <p:graphicFrame>
        <p:nvGraphicFramePr>
          <p:cNvPr id="194724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149868"/>
              </p:ext>
            </p:extLst>
          </p:nvPr>
        </p:nvGraphicFramePr>
        <p:xfrm>
          <a:off x="755576" y="1484784"/>
          <a:ext cx="7366000" cy="4830639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9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乘法數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乘法數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乘法數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乘法數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56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92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52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540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04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04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468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04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976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080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84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08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56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020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360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96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016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504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120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512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3180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60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52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024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560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3100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44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36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56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308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72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496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88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720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3620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412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68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324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784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4412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80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36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412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840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4580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91B93-EBDB-4C85-ACC1-EE6A8BF3A2E7}" type="slidenum">
              <a:rPr lang="en-US" altLang="zh-TW"/>
              <a:pPr/>
              <a:t>342</a:t>
            </a:fld>
            <a:endParaRPr lang="en-US" altLang="zh-TW"/>
          </a:p>
        </p:txBody>
      </p:sp>
      <p:graphicFrame>
        <p:nvGraphicFramePr>
          <p:cNvPr id="194724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61891"/>
              </p:ext>
            </p:extLst>
          </p:nvPr>
        </p:nvGraphicFramePr>
        <p:xfrm>
          <a:off x="827584" y="1628800"/>
          <a:ext cx="7344742" cy="2663826"/>
        </p:xfrm>
        <a:graphic>
          <a:graphicData uri="http://schemas.openxmlformats.org/drawingml/2006/table">
            <a:tbl>
              <a:tblPr/>
              <a:tblGrid>
                <a:gridCol w="792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39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乘法數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乘法數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乘法數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乘法數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1008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5356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1440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8680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520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6540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4032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9488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9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1024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7436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1680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10420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688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9108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4096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37516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9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152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088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2016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2728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880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20060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4368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35828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9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260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2048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16836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3369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24200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4608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36812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9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1344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8252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2304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15868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3920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9900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040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6860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45380" marR="453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9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95288" y="1125538"/>
            <a:ext cx="8186737" cy="4945062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如何簡化下面四個運算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AutoNum type="arabicParenBoth"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rPr>
              <a:t>y</a:t>
            </a:r>
            <a:r>
              <a:rPr lang="en-US" altLang="zh-TW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ax</a:t>
            </a:r>
            <a:r>
              <a:rPr lang="en-US" altLang="zh-TW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+ 2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ax</a:t>
            </a:r>
            <a:r>
              <a:rPr lang="en-US" altLang="zh-TW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AutoNum type="arabicParenBoth"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Tx/>
              <a:buAutoNum type="arabicParenBoth"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FontTx/>
              <a:buAutoNum type="arabicParenBoth"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FontTx/>
              <a:buAutoNum type="arabicParenBoth"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FontTx/>
              <a:buAutoNum type="arabicParenBoth"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FontTx/>
              <a:buAutoNum type="arabicParenBoth"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30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8445006-8FFC-4513-9E7B-FD857DD27353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316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624135"/>
              </p:ext>
            </p:extLst>
          </p:nvPr>
        </p:nvGraphicFramePr>
        <p:xfrm>
          <a:off x="903953" y="2495620"/>
          <a:ext cx="19939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3" imgW="1993680" imgH="736560" progId="Equation.DSMT4">
                  <p:embed/>
                </p:oleObj>
              </mc:Choice>
              <mc:Fallback>
                <p:oleObj name="Equation" r:id="rId3" imgW="199368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953" y="2495620"/>
                        <a:ext cx="19939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904612"/>
              </p:ext>
            </p:extLst>
          </p:nvPr>
        </p:nvGraphicFramePr>
        <p:xfrm>
          <a:off x="887443" y="3829844"/>
          <a:ext cx="19939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5" imgW="1993680" imgH="736560" progId="Equation.DSMT4">
                  <p:embed/>
                </p:oleObj>
              </mc:Choice>
              <mc:Fallback>
                <p:oleObj name="Equation" r:id="rId5" imgW="1993680" imgH="736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43" y="3829844"/>
                        <a:ext cx="199390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700396"/>
              </p:ext>
            </p:extLst>
          </p:nvPr>
        </p:nvGraphicFramePr>
        <p:xfrm>
          <a:off x="905129" y="5042729"/>
          <a:ext cx="19939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7" imgW="1993680" imgH="736560" progId="Equation.DSMT4">
                  <p:embed/>
                </p:oleObj>
              </mc:Choice>
              <mc:Fallback>
                <p:oleObj name="Equation" r:id="rId7" imgW="1993680" imgH="7365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129" y="5042729"/>
                        <a:ext cx="199390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395288" y="404813"/>
            <a:ext cx="777716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  <a:sym typeface="Wingdings 2" pitchFamily="18" charset="2"/>
              </a:rPr>
              <a:t>9-B  </a:t>
            </a:r>
            <a:r>
              <a:rPr lang="zh-TW" altLang="en-US" sz="2400" b="1">
                <a:solidFill>
                  <a:srgbClr val="3333FF"/>
                </a:solidFill>
              </a:rPr>
              <a:t>對於簡單矩陣快速演算法的設計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2E194B-DC6C-41F4-8AFF-2831EF3D172B}" type="slidenum">
              <a:rPr lang="en-US" altLang="zh-TW"/>
              <a:pPr/>
              <a:t>343</a:t>
            </a:fld>
            <a:endParaRPr lang="en-US" altLang="zh-TW"/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468313" y="333375"/>
            <a:ext cx="6911975" cy="4667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 sz="2400" b="1" dirty="0" smtClean="0">
                <a:solidFill>
                  <a:srgbClr val="3333FF"/>
                </a:solidFill>
              </a:rPr>
              <a:t>附錄十：</a:t>
            </a:r>
            <a:r>
              <a:rPr lang="zh-TW" altLang="en-US" sz="2400" b="1" dirty="0">
                <a:solidFill>
                  <a:srgbClr val="3333FF"/>
                </a:solidFill>
              </a:rPr>
              <a:t>論文英文常見的文法錯誤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468313" y="1052513"/>
            <a:ext cx="8135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(1) *** transform, *** equation, *** method, *** algorithm </a:t>
            </a:r>
            <a:r>
              <a:rPr lang="zh-TW" altLang="en-US" sz="1800"/>
              <a:t>在論文當中，當成是可數名詞，而非專有名詞 </a:t>
            </a:r>
            <a:r>
              <a:rPr lang="en-US" altLang="zh-TW" sz="1800"/>
              <a:t>(</a:t>
            </a:r>
            <a:r>
              <a:rPr lang="zh-TW" altLang="en-US" sz="1800"/>
              <a:t>除非是所有格的形態</a:t>
            </a:r>
            <a:r>
              <a:rPr lang="en-US" altLang="zh-TW" sz="1800"/>
              <a:t>)</a:t>
            </a:r>
            <a:r>
              <a:rPr lang="zh-TW" altLang="en-US" sz="1800"/>
              <a:t>。 </a:t>
            </a:r>
          </a:p>
        </p:txBody>
      </p:sp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539750" y="1844675"/>
            <a:ext cx="532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1800"/>
              <a:t>可數名詞單數時，前面要要冠詞 </a:t>
            </a:r>
            <a:r>
              <a:rPr lang="en-US" altLang="zh-TW" sz="1800"/>
              <a:t>(a </a:t>
            </a:r>
            <a:r>
              <a:rPr lang="zh-TW" altLang="en-US" sz="1800"/>
              <a:t>或 </a:t>
            </a:r>
            <a:r>
              <a:rPr lang="en-US" altLang="zh-TW" sz="1800"/>
              <a:t>the)</a:t>
            </a: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827088" y="2349500"/>
            <a:ext cx="6265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Fourier transform is important for signal processing. </a:t>
            </a:r>
            <a:r>
              <a:rPr lang="zh-TW" altLang="en-US" sz="1800"/>
              <a:t>（錯誤）</a:t>
            </a:r>
          </a:p>
        </p:txBody>
      </p:sp>
      <p:sp>
        <p:nvSpPr>
          <p:cNvPr id="30727" name="Text Box 10"/>
          <p:cNvSpPr txBox="1">
            <a:spLocks noChangeArrowheads="1"/>
          </p:cNvSpPr>
          <p:nvPr/>
        </p:nvSpPr>
        <p:spPr bwMode="auto">
          <a:xfrm>
            <a:off x="827088" y="2781300"/>
            <a:ext cx="7056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rgbClr val="3333FF"/>
                </a:solidFill>
              </a:rPr>
              <a:t>The Fourier transform is</a:t>
            </a:r>
            <a:r>
              <a:rPr lang="en-US" altLang="zh-TW" sz="1800"/>
              <a:t> important for signal processing. </a:t>
            </a:r>
            <a:r>
              <a:rPr lang="zh-TW" altLang="en-US" sz="1800"/>
              <a:t>（正確）</a:t>
            </a:r>
          </a:p>
        </p:txBody>
      </p:sp>
      <p:sp>
        <p:nvSpPr>
          <p:cNvPr id="30728" name="Text Box 11"/>
          <p:cNvSpPr txBox="1">
            <a:spLocks noChangeArrowheads="1"/>
          </p:cNvSpPr>
          <p:nvPr/>
        </p:nvSpPr>
        <p:spPr bwMode="auto">
          <a:xfrm>
            <a:off x="827088" y="3213100"/>
            <a:ext cx="7056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rgbClr val="3333FF"/>
                </a:solidFill>
              </a:rPr>
              <a:t>A Fourier transform is</a:t>
            </a:r>
            <a:r>
              <a:rPr lang="en-US" altLang="zh-TW" sz="1800"/>
              <a:t> important for signal processing. </a:t>
            </a:r>
            <a:r>
              <a:rPr lang="zh-TW" altLang="en-US" sz="1800"/>
              <a:t>（正確）</a:t>
            </a:r>
          </a:p>
        </p:txBody>
      </p:sp>
      <p:sp>
        <p:nvSpPr>
          <p:cNvPr id="30729" name="Text Box 12"/>
          <p:cNvSpPr txBox="1">
            <a:spLocks noChangeArrowheads="1"/>
          </p:cNvSpPr>
          <p:nvPr/>
        </p:nvSpPr>
        <p:spPr bwMode="auto">
          <a:xfrm>
            <a:off x="827088" y="3646488"/>
            <a:ext cx="7056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rgbClr val="3333FF"/>
                </a:solidFill>
              </a:rPr>
              <a:t>Fourier transforms are</a:t>
            </a:r>
            <a:r>
              <a:rPr lang="en-US" altLang="zh-TW" sz="1800"/>
              <a:t> important for signal processing. </a:t>
            </a:r>
            <a:r>
              <a:rPr lang="zh-TW" altLang="en-US" sz="1800"/>
              <a:t>（正確）</a:t>
            </a:r>
          </a:p>
        </p:txBody>
      </p:sp>
      <p:sp>
        <p:nvSpPr>
          <p:cNvPr id="30730" name="Text Box 13"/>
          <p:cNvSpPr txBox="1">
            <a:spLocks noChangeArrowheads="1"/>
          </p:cNvSpPr>
          <p:nvPr/>
        </p:nvSpPr>
        <p:spPr bwMode="auto">
          <a:xfrm>
            <a:off x="827088" y="4581525"/>
            <a:ext cx="7704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I have written the Matlab program of </a:t>
            </a:r>
            <a:r>
              <a:rPr lang="en-US" altLang="zh-TW" sz="1800">
                <a:solidFill>
                  <a:srgbClr val="3333FF"/>
                </a:solidFill>
              </a:rPr>
              <a:t>the </a:t>
            </a:r>
            <a:r>
              <a:rPr lang="en-US" altLang="zh-TW" sz="1800">
                <a:sym typeface="Wingdings 2" pitchFamily="18" charset="2"/>
              </a:rPr>
              <a:t>Parks-McClellan algorithm </a:t>
            </a:r>
            <a:r>
              <a:rPr lang="zh-TW" altLang="en-US" sz="1800"/>
              <a:t>（正確）</a:t>
            </a:r>
          </a:p>
        </p:txBody>
      </p:sp>
      <p:sp>
        <p:nvSpPr>
          <p:cNvPr id="30731" name="Text Box 14"/>
          <p:cNvSpPr txBox="1">
            <a:spLocks noChangeArrowheads="1"/>
          </p:cNvSpPr>
          <p:nvPr/>
        </p:nvSpPr>
        <p:spPr bwMode="auto">
          <a:xfrm>
            <a:off x="827088" y="4149725"/>
            <a:ext cx="7704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I have written the Matlab program of </a:t>
            </a:r>
            <a:r>
              <a:rPr lang="en-US" altLang="zh-TW" sz="1800">
                <a:sym typeface="Wingdings 2" pitchFamily="18" charset="2"/>
              </a:rPr>
              <a:t>Parks-McClellan algorithm </a:t>
            </a:r>
            <a:r>
              <a:rPr lang="zh-TW" altLang="en-US" sz="1800"/>
              <a:t>（錯誤）</a:t>
            </a:r>
          </a:p>
        </p:txBody>
      </p:sp>
      <p:sp>
        <p:nvSpPr>
          <p:cNvPr id="30732" name="Text Box 15"/>
          <p:cNvSpPr txBox="1">
            <a:spLocks noChangeArrowheads="1"/>
          </p:cNvSpPr>
          <p:nvPr/>
        </p:nvSpPr>
        <p:spPr bwMode="auto">
          <a:xfrm>
            <a:off x="827088" y="6022975"/>
            <a:ext cx="770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I have written the Matlab program of </a:t>
            </a:r>
            <a:r>
              <a:rPr lang="en-US" altLang="zh-TW" sz="1800">
                <a:sym typeface="Wingdings 2" pitchFamily="18" charset="2"/>
              </a:rPr>
              <a:t>Parks-McClellan</a:t>
            </a:r>
            <a:r>
              <a:rPr lang="en-US" altLang="zh-TW" sz="1800">
                <a:solidFill>
                  <a:srgbClr val="3333FF"/>
                </a:solidFill>
                <a:sym typeface="Wingdings 2" pitchFamily="18" charset="2"/>
              </a:rPr>
              <a:t>’s</a:t>
            </a:r>
            <a:r>
              <a:rPr lang="en-US" altLang="zh-TW" sz="1800">
                <a:sym typeface="Wingdings 2" pitchFamily="18" charset="2"/>
              </a:rPr>
              <a:t> algorithm </a:t>
            </a:r>
            <a:r>
              <a:rPr lang="zh-TW" altLang="en-US" sz="1800"/>
              <a:t>（</a:t>
            </a:r>
            <a:r>
              <a:rPr lang="zh-TW" altLang="en-US"/>
              <a:t>正確</a:t>
            </a:r>
            <a:r>
              <a:rPr lang="zh-TW" altLang="en-US" sz="1800"/>
              <a:t>）</a:t>
            </a:r>
          </a:p>
        </p:txBody>
      </p:sp>
      <p:sp>
        <p:nvSpPr>
          <p:cNvPr id="30733" name="Text Box 16"/>
          <p:cNvSpPr txBox="1">
            <a:spLocks noChangeArrowheads="1"/>
          </p:cNvSpPr>
          <p:nvPr/>
        </p:nvSpPr>
        <p:spPr bwMode="auto">
          <a:xfrm>
            <a:off x="827088" y="5589588"/>
            <a:ext cx="7704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I have written the Matlab program of the </a:t>
            </a:r>
            <a:r>
              <a:rPr lang="en-US" altLang="zh-TW" sz="1800">
                <a:sym typeface="Wingdings 2" pitchFamily="18" charset="2"/>
              </a:rPr>
              <a:t>Parks-McClellan’s algorithm </a:t>
            </a:r>
            <a:r>
              <a:rPr lang="zh-TW" altLang="en-US" sz="1800"/>
              <a:t>（錯誤）</a:t>
            </a:r>
          </a:p>
        </p:txBody>
      </p:sp>
      <p:sp>
        <p:nvSpPr>
          <p:cNvPr id="30734" name="Text Box 6"/>
          <p:cNvSpPr txBox="1">
            <a:spLocks noChangeArrowheads="1"/>
          </p:cNvSpPr>
          <p:nvPr/>
        </p:nvSpPr>
        <p:spPr bwMode="auto">
          <a:xfrm>
            <a:off x="395288" y="5084763"/>
            <a:ext cx="43926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(2) </a:t>
            </a:r>
            <a:r>
              <a:rPr lang="zh-TW" altLang="en-US" sz="1800"/>
              <a:t>若是所有格的形態，不必加冠詞</a:t>
            </a:r>
          </a:p>
        </p:txBody>
      </p:sp>
    </p:spTree>
    <p:extLst>
      <p:ext uri="{BB962C8B-B14F-4D97-AF65-F5344CB8AC3E}">
        <p14:creationId xmlns:p14="http://schemas.microsoft.com/office/powerpoint/2010/main" val="21178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0EF01E-0461-43A1-B60F-16CBF4B80213}" type="slidenum">
              <a:rPr lang="en-US" altLang="zh-TW"/>
              <a:pPr/>
              <a:t>344</a:t>
            </a:fld>
            <a:endParaRPr lang="en-US" altLang="zh-TW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135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(3) </a:t>
            </a:r>
            <a:r>
              <a:rPr lang="zh-TW" altLang="en-US" sz="1800"/>
              <a:t>論文視同正式的文件，對 </a:t>
            </a:r>
            <a:r>
              <a:rPr lang="en-US" altLang="zh-TW" sz="1800"/>
              <a:t>not, is, are </a:t>
            </a:r>
            <a:r>
              <a:rPr lang="zh-TW" altLang="en-US" sz="1800"/>
              <a:t>不用縮寫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1042988" y="1844675"/>
            <a:ext cx="4103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aren’t </a:t>
            </a:r>
            <a:r>
              <a:rPr lang="zh-TW" altLang="en-US" sz="1800"/>
              <a:t>（錯誤）     </a:t>
            </a:r>
            <a:r>
              <a:rPr lang="en-US" altLang="zh-TW" sz="1800"/>
              <a:t>are not </a:t>
            </a:r>
            <a:r>
              <a:rPr lang="zh-TW" altLang="en-US" sz="1800"/>
              <a:t>（正確） 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971550" y="1052513"/>
            <a:ext cx="4103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they’re </a:t>
            </a:r>
            <a:r>
              <a:rPr lang="zh-TW" altLang="en-US" sz="1800"/>
              <a:t>（錯誤）     </a:t>
            </a:r>
            <a:r>
              <a:rPr lang="en-US" altLang="zh-TW" sz="1800"/>
              <a:t>they are </a:t>
            </a:r>
            <a:r>
              <a:rPr lang="zh-TW" altLang="en-US" sz="1800"/>
              <a:t>（正確） 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1042988" y="1484313"/>
            <a:ext cx="4103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he’s </a:t>
            </a:r>
            <a:r>
              <a:rPr lang="zh-TW" altLang="en-US" sz="1800"/>
              <a:t>（錯誤）      </a:t>
            </a:r>
            <a:r>
              <a:rPr lang="en-US" altLang="zh-TW" sz="1800"/>
              <a:t>he is </a:t>
            </a:r>
            <a:r>
              <a:rPr lang="zh-TW" altLang="en-US" sz="1800"/>
              <a:t>（正確） </a:t>
            </a: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1042988" y="2276475"/>
            <a:ext cx="4103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don’t </a:t>
            </a:r>
            <a:r>
              <a:rPr lang="zh-TW" altLang="en-US" sz="1800"/>
              <a:t>（錯誤）     </a:t>
            </a:r>
            <a:r>
              <a:rPr lang="en-US" altLang="zh-TW" sz="1800"/>
              <a:t>do not </a:t>
            </a:r>
            <a:r>
              <a:rPr lang="zh-TW" altLang="en-US" sz="1800"/>
              <a:t>（正確） </a:t>
            </a: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323850" y="3213100"/>
            <a:ext cx="648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(4) Suppose, assume </a:t>
            </a:r>
            <a:r>
              <a:rPr lang="zh-TW" altLang="en-US" sz="1800"/>
              <a:t>後面要加關係代名詞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755650" y="3644900"/>
            <a:ext cx="6265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Suppose </a:t>
            </a:r>
            <a:r>
              <a:rPr lang="en-US" altLang="zh-TW" sz="1800" i="1"/>
              <a:t>x</a:t>
            </a:r>
            <a:r>
              <a:rPr lang="en-US" altLang="zh-TW" sz="1800"/>
              <a:t> is a large number. </a:t>
            </a:r>
            <a:r>
              <a:rPr lang="zh-TW" altLang="en-US" sz="1800"/>
              <a:t>（錯誤）</a:t>
            </a:r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755650" y="4076700"/>
            <a:ext cx="6265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Suppose</a:t>
            </a:r>
            <a:r>
              <a:rPr lang="en-US" altLang="zh-TW" sz="1800">
                <a:solidFill>
                  <a:srgbClr val="3333FF"/>
                </a:solidFill>
              </a:rPr>
              <a:t> that </a:t>
            </a:r>
            <a:r>
              <a:rPr lang="en-US" altLang="zh-TW" sz="1800" i="1"/>
              <a:t>x</a:t>
            </a:r>
            <a:r>
              <a:rPr lang="en-US" altLang="zh-TW" sz="1800"/>
              <a:t> is a large number. </a:t>
            </a:r>
            <a:r>
              <a:rPr lang="zh-TW" altLang="en-US" sz="1800"/>
              <a:t>（正確）</a:t>
            </a:r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395288" y="4652963"/>
            <a:ext cx="8135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(5) </a:t>
            </a:r>
            <a:r>
              <a:rPr lang="zh-TW" altLang="en-US" sz="1800"/>
              <a:t>每一個子句都有一個動詞，而且只有一個動詞</a:t>
            </a:r>
          </a:p>
        </p:txBody>
      </p:sp>
      <p:sp>
        <p:nvSpPr>
          <p:cNvPr id="31756" name="Text Box 8"/>
          <p:cNvSpPr txBox="1">
            <a:spLocks noChangeArrowheads="1"/>
          </p:cNvSpPr>
          <p:nvPr/>
        </p:nvSpPr>
        <p:spPr bwMode="auto">
          <a:xfrm>
            <a:off x="1042988" y="2708275"/>
            <a:ext cx="4103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can’t </a:t>
            </a:r>
            <a:r>
              <a:rPr lang="zh-TW" altLang="en-US" sz="1800"/>
              <a:t>（錯誤）     </a:t>
            </a:r>
            <a:r>
              <a:rPr lang="en-US" altLang="zh-TW" sz="1800"/>
              <a:t>cannot </a:t>
            </a:r>
            <a:r>
              <a:rPr lang="zh-TW" altLang="en-US" sz="1800"/>
              <a:t>（正確） </a:t>
            </a:r>
          </a:p>
        </p:txBody>
      </p:sp>
    </p:spTree>
    <p:extLst>
      <p:ext uri="{BB962C8B-B14F-4D97-AF65-F5344CB8AC3E}">
        <p14:creationId xmlns:p14="http://schemas.microsoft.com/office/powerpoint/2010/main" val="41154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A7FE67-7168-4B53-B554-5A8F949D2F8D}" type="slidenum">
              <a:rPr lang="en-US" altLang="zh-TW"/>
              <a:pPr/>
              <a:t>345</a:t>
            </a:fld>
            <a:endParaRPr lang="en-US" altLang="zh-TW"/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395288" y="476250"/>
            <a:ext cx="8135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(6) In this paper, in this section, in this chapter </a:t>
            </a:r>
            <a:r>
              <a:rPr lang="zh-TW" altLang="en-US" sz="1800"/>
              <a:t>開頭的句子，應該用現在式，而非未來式 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611188" y="1123950"/>
            <a:ext cx="7129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In this paper, the fast algorithm of DCT will be introduced. </a:t>
            </a:r>
            <a:r>
              <a:rPr lang="zh-TW" altLang="en-US" sz="1800"/>
              <a:t>（錯誤）</a:t>
            </a: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611188" y="1555750"/>
            <a:ext cx="7129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In this paper, , the fast algorithm of DCT </a:t>
            </a:r>
            <a:r>
              <a:rPr lang="en-US" altLang="zh-TW" sz="1800">
                <a:solidFill>
                  <a:srgbClr val="3333FF"/>
                </a:solidFill>
              </a:rPr>
              <a:t>is </a:t>
            </a:r>
            <a:r>
              <a:rPr lang="en-US" altLang="zh-TW" sz="1800"/>
              <a:t>introduced. </a:t>
            </a:r>
            <a:r>
              <a:rPr lang="zh-TW" altLang="en-US" sz="1800"/>
              <a:t>（正確）</a:t>
            </a:r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395288" y="2132013"/>
            <a:ext cx="8135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(7) </a:t>
            </a:r>
            <a:r>
              <a:rPr lang="zh-TW" altLang="en-US" sz="1800"/>
              <a:t>在 </a:t>
            </a:r>
            <a:r>
              <a:rPr lang="en-US" altLang="zh-TW" sz="1800"/>
              <a:t>conclusion </a:t>
            </a:r>
            <a:r>
              <a:rPr lang="zh-TW" altLang="en-US" sz="1800"/>
              <a:t>當中回顧文章一內容，用</a:t>
            </a:r>
            <a:r>
              <a:rPr lang="zh-TW" altLang="en-US" sz="1800" u="sng"/>
              <a:t>過去式</a:t>
            </a: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395288" y="3644900"/>
            <a:ext cx="8135937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(9) time domain, frequency domain </a:t>
            </a:r>
            <a:r>
              <a:rPr lang="zh-TW" altLang="en-US" sz="1800"/>
              <a:t>前面也加冠詞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sz="1800"/>
              <a:t>     </a:t>
            </a:r>
            <a:r>
              <a:rPr lang="en-US" altLang="zh-TW" sz="1800"/>
              <a:t>in time domain </a:t>
            </a:r>
            <a:r>
              <a:rPr lang="zh-TW" altLang="en-US" sz="1800"/>
              <a:t>（錯誤）  </a:t>
            </a:r>
            <a:r>
              <a:rPr lang="en-US" altLang="zh-TW" sz="1800"/>
              <a:t>in</a:t>
            </a:r>
            <a:r>
              <a:rPr lang="en-US" altLang="zh-TW" sz="1800">
                <a:solidFill>
                  <a:srgbClr val="3333FF"/>
                </a:solidFill>
              </a:rPr>
              <a:t> the</a:t>
            </a:r>
            <a:r>
              <a:rPr lang="en-US" altLang="zh-TW" sz="1800"/>
              <a:t> time domain </a:t>
            </a:r>
            <a:r>
              <a:rPr lang="zh-TW" altLang="en-US" sz="1800"/>
              <a:t>（正確） </a:t>
            </a: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95288" y="4652963"/>
            <a:ext cx="8135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(10) </a:t>
            </a:r>
            <a:r>
              <a:rPr lang="zh-TW" altLang="en-US" sz="1800"/>
              <a:t>不以 “</a:t>
            </a:r>
            <a:r>
              <a:rPr lang="en-US" altLang="zh-TW" sz="1800"/>
              <a:t>this paper”, “section *”, “Ref. [*]” </a:t>
            </a:r>
            <a:r>
              <a:rPr lang="zh-TW" altLang="en-US" sz="1800"/>
              <a:t>當主詞用 </a:t>
            </a:r>
          </a:p>
        </p:txBody>
      </p:sp>
      <p:sp>
        <p:nvSpPr>
          <p:cNvPr id="32777" name="Text Box 11"/>
          <p:cNvSpPr txBox="1">
            <a:spLocks noChangeArrowheads="1"/>
          </p:cNvSpPr>
          <p:nvPr/>
        </p:nvSpPr>
        <p:spPr bwMode="auto">
          <a:xfrm>
            <a:off x="827088" y="5013325"/>
            <a:ext cx="7129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This paper describes several concepts. </a:t>
            </a:r>
            <a:r>
              <a:rPr lang="zh-TW" altLang="en-US" sz="1800"/>
              <a:t>（錯誤）</a:t>
            </a:r>
          </a:p>
        </p:txBody>
      </p:sp>
      <p:sp>
        <p:nvSpPr>
          <p:cNvPr id="32778" name="Text Box 12"/>
          <p:cNvSpPr txBox="1">
            <a:spLocks noChangeArrowheads="1"/>
          </p:cNvSpPr>
          <p:nvPr/>
        </p:nvSpPr>
        <p:spPr bwMode="auto">
          <a:xfrm>
            <a:off x="827088" y="5373688"/>
            <a:ext cx="7129462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rgbClr val="3333FF"/>
                </a:solidFill>
              </a:rPr>
              <a:t>In this paper,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3333FF"/>
                </a:solidFill>
              </a:rPr>
              <a:t>several concepts are described. </a:t>
            </a:r>
            <a:r>
              <a:rPr lang="zh-TW" altLang="en-US" sz="1800"/>
              <a:t>（正確）</a:t>
            </a:r>
          </a:p>
          <a:p>
            <a:pPr eaLnBrk="1" hangingPunct="1">
              <a:spcBef>
                <a:spcPct val="50000"/>
              </a:spcBef>
            </a:pPr>
            <a:endParaRPr lang="en-US" altLang="zh-TW" sz="1800"/>
          </a:p>
        </p:txBody>
      </p:sp>
      <p:sp>
        <p:nvSpPr>
          <p:cNvPr id="32779" name="Text Box 13"/>
          <p:cNvSpPr txBox="1">
            <a:spLocks noChangeArrowheads="1"/>
          </p:cNvSpPr>
          <p:nvPr/>
        </p:nvSpPr>
        <p:spPr bwMode="auto">
          <a:xfrm>
            <a:off x="827088" y="5732463"/>
            <a:ext cx="7129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Ref. [1] proposed the method. </a:t>
            </a:r>
            <a:r>
              <a:rPr lang="zh-TW" altLang="en-US" sz="1800"/>
              <a:t>（錯誤）</a:t>
            </a:r>
          </a:p>
        </p:txBody>
      </p:sp>
      <p:sp>
        <p:nvSpPr>
          <p:cNvPr id="32780" name="Text Box 14"/>
          <p:cNvSpPr txBox="1">
            <a:spLocks noChangeArrowheads="1"/>
          </p:cNvSpPr>
          <p:nvPr/>
        </p:nvSpPr>
        <p:spPr bwMode="auto">
          <a:xfrm>
            <a:off x="827088" y="6092825"/>
            <a:ext cx="7129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rgbClr val="3333FF"/>
                </a:solidFill>
              </a:rPr>
              <a:t>In Ref. [1], </a:t>
            </a:r>
            <a:r>
              <a:rPr lang="en-US" altLang="zh-TW" sz="1800">
                <a:solidFill>
                  <a:srgbClr val="3333FF"/>
                </a:solidFill>
                <a:sym typeface="Wingdings 2" pitchFamily="18" charset="2"/>
              </a:rPr>
              <a:t>Parks and McClellan</a:t>
            </a:r>
            <a:r>
              <a:rPr lang="en-US" altLang="zh-TW" sz="1800">
                <a:sym typeface="Wingdings 2" pitchFamily="18" charset="2"/>
              </a:rPr>
              <a:t> </a:t>
            </a:r>
            <a:r>
              <a:rPr lang="en-US" altLang="zh-TW" sz="1800"/>
              <a:t>proposed the method. </a:t>
            </a:r>
            <a:r>
              <a:rPr lang="zh-TW" altLang="en-US" sz="1800"/>
              <a:t>（正確）</a:t>
            </a:r>
          </a:p>
        </p:txBody>
      </p:sp>
      <p:sp>
        <p:nvSpPr>
          <p:cNvPr id="32781" name="Text Box 8"/>
          <p:cNvSpPr txBox="1">
            <a:spLocks noChangeArrowheads="1"/>
          </p:cNvSpPr>
          <p:nvPr/>
        </p:nvSpPr>
        <p:spPr bwMode="auto">
          <a:xfrm>
            <a:off x="395288" y="2708275"/>
            <a:ext cx="8135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(8) </a:t>
            </a:r>
            <a:r>
              <a:rPr lang="zh-TW" altLang="en-US" sz="1800"/>
              <a:t>敘述所引用的論文的內容，用</a:t>
            </a:r>
            <a:r>
              <a:rPr lang="zh-TW" altLang="en-US" sz="1800" u="sng"/>
              <a:t>過去式</a:t>
            </a:r>
          </a:p>
        </p:txBody>
      </p:sp>
      <p:sp>
        <p:nvSpPr>
          <p:cNvPr id="32782" name="Text Box 11"/>
          <p:cNvSpPr txBox="1">
            <a:spLocks noChangeArrowheads="1"/>
          </p:cNvSpPr>
          <p:nvPr/>
        </p:nvSpPr>
        <p:spPr bwMode="auto">
          <a:xfrm>
            <a:off x="755650" y="3141663"/>
            <a:ext cx="7129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In [10], the number theoretic transform </a:t>
            </a:r>
            <a:r>
              <a:rPr lang="en-US" altLang="zh-TW" sz="1800">
                <a:solidFill>
                  <a:srgbClr val="3333FF"/>
                </a:solidFill>
              </a:rPr>
              <a:t>was</a:t>
            </a:r>
            <a:r>
              <a:rPr lang="en-US" altLang="zh-TW" sz="1800"/>
              <a:t> proposed. </a:t>
            </a: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4880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9DEB99-654F-4D30-946A-2E85FBECA1CE}" type="slidenum">
              <a:rPr lang="en-US" altLang="zh-TW"/>
              <a:pPr/>
              <a:t>346</a:t>
            </a:fld>
            <a:endParaRPr lang="en-US" altLang="zh-TW"/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250825" y="3068638"/>
            <a:ext cx="81359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(12) </a:t>
            </a:r>
            <a:r>
              <a:rPr lang="zh-TW" altLang="en-US" sz="1800"/>
              <a:t>寫</a:t>
            </a:r>
            <a:r>
              <a:rPr lang="zh-TW" altLang="en-US"/>
              <a:t>科技</a:t>
            </a:r>
            <a:r>
              <a:rPr lang="zh-TW" altLang="en-US" sz="1800"/>
              <a:t>論文不是寫文學作品，不要用高明、漂亮、但沒有保握的文法。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sz="1800"/>
              <a:t>　儘量用</a:t>
            </a:r>
            <a:r>
              <a:rPr lang="zh-TW" altLang="en-US" sz="1800">
                <a:solidFill>
                  <a:srgbClr val="3333FF"/>
                </a:solidFill>
              </a:rPr>
              <a:t>簡單而有把握</a:t>
            </a:r>
            <a:r>
              <a:rPr lang="zh-TW" altLang="en-US" sz="1800"/>
              <a:t>的文法。</a:t>
            </a: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250825" y="404813"/>
            <a:ext cx="8135938" cy="243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(11) </a:t>
            </a:r>
            <a:r>
              <a:rPr lang="zh-TW" altLang="en-US" sz="1800"/>
              <a:t>提及某個 </a:t>
            </a:r>
            <a:r>
              <a:rPr lang="en-US" altLang="zh-TW" sz="1800"/>
              <a:t>equation </a:t>
            </a:r>
            <a:r>
              <a:rPr lang="zh-TW" altLang="en-US" sz="1800"/>
              <a:t>時，直接括號加數字即可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sz="1800"/>
              <a:t>　 </a:t>
            </a:r>
            <a:r>
              <a:rPr lang="en-US" altLang="zh-TW" sz="1800"/>
              <a:t>in equation (3) </a:t>
            </a:r>
            <a:r>
              <a:rPr lang="zh-TW" altLang="en-US" sz="1800"/>
              <a:t>（錯誤）　</a:t>
            </a:r>
            <a:r>
              <a:rPr lang="en-US" altLang="zh-TW" sz="1800"/>
              <a:t>in (3) </a:t>
            </a:r>
            <a:r>
              <a:rPr lang="zh-TW" altLang="en-US" sz="1800"/>
              <a:t>（正確）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sz="1800"/>
              <a:t>　提及某個 </a:t>
            </a:r>
            <a:r>
              <a:rPr lang="en-US" altLang="zh-TW" sz="1800"/>
              <a:t>section, table, or figure </a:t>
            </a:r>
            <a:r>
              <a:rPr lang="zh-TW" altLang="en-US" sz="1800"/>
              <a:t>時，前面不加冠詞，而且常用大寫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sz="1800"/>
              <a:t>    </a:t>
            </a:r>
            <a:r>
              <a:rPr lang="en-US" altLang="zh-TW" sz="1800"/>
              <a:t>in the section 4 </a:t>
            </a:r>
            <a:r>
              <a:rPr lang="zh-TW" altLang="en-US" sz="1800"/>
              <a:t>（錯誤）  </a:t>
            </a:r>
            <a:r>
              <a:rPr lang="en-US" altLang="zh-TW" sz="1800"/>
              <a:t>in Section 4 </a:t>
            </a:r>
            <a:r>
              <a:rPr lang="zh-TW" altLang="en-US" sz="1800"/>
              <a:t>（正確）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sz="1800"/>
              <a:t>    </a:t>
            </a:r>
            <a:r>
              <a:rPr lang="en-US" altLang="zh-TW" sz="1800"/>
              <a:t>in the table 5 </a:t>
            </a:r>
            <a:r>
              <a:rPr lang="zh-TW" altLang="en-US" sz="1800"/>
              <a:t>（錯誤）  </a:t>
            </a:r>
            <a:r>
              <a:rPr lang="en-US" altLang="zh-TW" sz="1800"/>
              <a:t>in Table 4 </a:t>
            </a:r>
            <a:r>
              <a:rPr lang="zh-TW" altLang="en-US" sz="1800"/>
              <a:t>（正確）</a:t>
            </a:r>
          </a:p>
          <a:p>
            <a:pPr eaLnBrk="1" hangingPunct="1">
              <a:spcBef>
                <a:spcPct val="50000"/>
              </a:spcBef>
            </a:pPr>
            <a:endParaRPr lang="en-US" altLang="zh-TW" sz="1800"/>
          </a:p>
        </p:txBody>
      </p:sp>
      <p:sp>
        <p:nvSpPr>
          <p:cNvPr id="33797" name="Text Box 8"/>
          <p:cNvSpPr txBox="1">
            <a:spLocks noChangeArrowheads="1"/>
          </p:cNvSpPr>
          <p:nvPr/>
        </p:nvSpPr>
        <p:spPr bwMode="auto">
          <a:xfrm>
            <a:off x="250825" y="4292600"/>
            <a:ext cx="813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(13) </a:t>
            </a:r>
            <a:r>
              <a:rPr lang="zh-TW" altLang="en-US" sz="1800"/>
              <a:t>科技論文英文講求「長話短說」，儘量用精簡的文字來表達意思</a:t>
            </a:r>
          </a:p>
        </p:txBody>
      </p:sp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0825" y="5013325"/>
            <a:ext cx="813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(14) </a:t>
            </a:r>
            <a:r>
              <a:rPr lang="zh-TW" altLang="en-US" sz="1800"/>
              <a:t>用字儘量避免重覆</a:t>
            </a:r>
          </a:p>
        </p:txBody>
      </p:sp>
    </p:spTree>
    <p:extLst>
      <p:ext uri="{BB962C8B-B14F-4D97-AF65-F5344CB8AC3E}">
        <p14:creationId xmlns:p14="http://schemas.microsoft.com/office/powerpoint/2010/main" val="36543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175B3-1A48-421F-BF4E-423467C87B5D}" type="slidenum">
              <a:rPr lang="en-US" altLang="zh-TW"/>
              <a:pPr/>
              <a:t>347</a:t>
            </a:fld>
            <a:endParaRPr lang="en-US" altLang="zh-TW"/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323850" y="3284538"/>
            <a:ext cx="8496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(17) </a:t>
            </a:r>
            <a:r>
              <a:rPr lang="zh-TW" altLang="en-US" sz="1800"/>
              <a:t>很重要的論文，投稿至國際學術期刊，又對自己的英文文法沒有十足的把握時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684213" y="3789363"/>
            <a:ext cx="7559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1800" dirty="0"/>
              <a:t>可以用網路上的論文編修服務，來修改文法上的</a:t>
            </a:r>
            <a:r>
              <a:rPr lang="zh-TW" altLang="en-US" sz="1800" dirty="0" smtClean="0"/>
              <a:t>錯誤</a:t>
            </a:r>
            <a:endParaRPr lang="zh-TW" altLang="en-US" sz="1800" dirty="0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84213" y="5086350"/>
            <a:ext cx="7848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1800"/>
              <a:t>本系以及台大語言中心也經常有英文論文寫作相關的訓練課程，有志將來在學術界奮鬥的同學，可以多參與相關的課程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395288" y="404813"/>
            <a:ext cx="8135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(15) Equations </a:t>
            </a:r>
            <a:r>
              <a:rPr lang="zh-TW" altLang="en-US" sz="1800"/>
              <a:t>也當成是文章的一部分，所以通常也要加標點符號</a:t>
            </a:r>
          </a:p>
        </p:txBody>
      </p:sp>
      <p:sp>
        <p:nvSpPr>
          <p:cNvPr id="34823" name="文字方塊 14"/>
          <p:cNvSpPr txBox="1">
            <a:spLocks noChangeArrowheads="1"/>
          </p:cNvSpPr>
          <p:nvPr/>
        </p:nvSpPr>
        <p:spPr bwMode="auto">
          <a:xfrm>
            <a:off x="755650" y="836613"/>
            <a:ext cx="4895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/>
              <a:t>The formula of Newton’s 2</a:t>
            </a:r>
            <a:r>
              <a:rPr lang="en-US" altLang="zh-TW" sz="1800" baseline="30000"/>
              <a:t>nd</a:t>
            </a:r>
            <a:r>
              <a:rPr lang="en-US" altLang="zh-TW" sz="1800"/>
              <a:t> law is </a:t>
            </a:r>
            <a:endParaRPr lang="zh-TW" altLang="en-US" sz="1800"/>
          </a:p>
        </p:txBody>
      </p:sp>
      <p:sp>
        <p:nvSpPr>
          <p:cNvPr id="34824" name="文字方塊 17"/>
          <p:cNvSpPr txBox="1">
            <a:spLocks noChangeArrowheads="1"/>
          </p:cNvSpPr>
          <p:nvPr/>
        </p:nvSpPr>
        <p:spPr bwMode="auto">
          <a:xfrm>
            <a:off x="2124075" y="1268413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/>
              <a:t>F</a:t>
            </a:r>
            <a:r>
              <a:rPr lang="en-US" altLang="zh-TW"/>
              <a:t> = </a:t>
            </a:r>
            <a:r>
              <a:rPr lang="en-US" altLang="zh-TW" i="1"/>
              <a:t>ma</a:t>
            </a:r>
            <a:r>
              <a:rPr lang="en-US" altLang="zh-TW">
                <a:solidFill>
                  <a:srgbClr val="3333FF"/>
                </a:solidFill>
              </a:rPr>
              <a:t>.</a:t>
            </a:r>
            <a:endParaRPr lang="zh-TW" altLang="en-US">
              <a:solidFill>
                <a:srgbClr val="3333FF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3059113" y="1557338"/>
            <a:ext cx="936625" cy="287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6" name="文字方塊 20"/>
          <p:cNvSpPr txBox="1">
            <a:spLocks noChangeArrowheads="1"/>
          </p:cNvSpPr>
          <p:nvPr/>
        </p:nvSpPr>
        <p:spPr bwMode="auto">
          <a:xfrm>
            <a:off x="3995738" y="1700213"/>
            <a:ext cx="1728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1800"/>
              <a:t>要加標點符號</a:t>
            </a:r>
          </a:p>
        </p:txBody>
      </p:sp>
      <p:sp>
        <p:nvSpPr>
          <p:cNvPr id="34827" name="Text Box 9"/>
          <p:cNvSpPr txBox="1">
            <a:spLocks noChangeArrowheads="1"/>
          </p:cNvSpPr>
          <p:nvPr/>
        </p:nvSpPr>
        <p:spPr bwMode="auto">
          <a:xfrm>
            <a:off x="323850" y="2205038"/>
            <a:ext cx="8135938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(16) </a:t>
            </a:r>
            <a:r>
              <a:rPr lang="zh-TW" altLang="en-US" sz="1800"/>
              <a:t>解釋 </a:t>
            </a:r>
            <a:r>
              <a:rPr lang="en-US" altLang="zh-TW" sz="1800"/>
              <a:t>parameters </a:t>
            </a:r>
            <a:r>
              <a:rPr lang="zh-TW" altLang="en-US" sz="1800"/>
              <a:t>和 </a:t>
            </a:r>
            <a:r>
              <a:rPr lang="en-US" altLang="zh-TW" sz="1800"/>
              <a:t>symbols </a:t>
            </a:r>
            <a:r>
              <a:rPr lang="zh-TW" altLang="en-US" sz="1800"/>
              <a:t>時，用 </a:t>
            </a:r>
            <a:r>
              <a:rPr lang="en-US" altLang="zh-TW" sz="1800">
                <a:solidFill>
                  <a:srgbClr val="0000FF"/>
                </a:solidFill>
              </a:rPr>
              <a:t>where </a:t>
            </a:r>
            <a:r>
              <a:rPr lang="zh-TW" altLang="en-US" sz="1800"/>
              <a:t>當關係代名詞 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sz="1800"/>
              <a:t>        </a:t>
            </a:r>
            <a:r>
              <a:rPr lang="en-US" altLang="zh-TW" sz="1800" i="1"/>
              <a:t>x</a:t>
            </a:r>
            <a:r>
              <a:rPr lang="en-US" altLang="zh-TW" sz="1800"/>
              <a:t> = 10</a:t>
            </a:r>
            <a:r>
              <a:rPr lang="en-US" altLang="zh-TW" sz="1800" i="1"/>
              <a:t>t</a:t>
            </a:r>
            <a:r>
              <a:rPr lang="en-US" altLang="zh-TW" sz="1800"/>
              <a:t>       </a:t>
            </a:r>
            <a:r>
              <a:rPr lang="en-US" altLang="zh-TW" sz="1800">
                <a:solidFill>
                  <a:srgbClr val="0000FF"/>
                </a:solidFill>
              </a:rPr>
              <a:t>where</a:t>
            </a:r>
            <a:r>
              <a:rPr lang="en-US" altLang="zh-TW" sz="1800"/>
              <a:t> </a:t>
            </a:r>
            <a:r>
              <a:rPr lang="en-US" altLang="zh-TW" sz="1800" i="1"/>
              <a:t>x</a:t>
            </a:r>
            <a:r>
              <a:rPr lang="en-US" altLang="zh-TW" sz="1800"/>
              <a:t> is the location of the object and </a:t>
            </a:r>
            <a:r>
              <a:rPr lang="en-US" altLang="zh-TW" sz="1800" i="1"/>
              <a:t>t</a:t>
            </a:r>
            <a:r>
              <a:rPr lang="en-US" altLang="zh-TW" sz="1800"/>
              <a:t> is time. </a:t>
            </a:r>
          </a:p>
        </p:txBody>
      </p:sp>
    </p:spTree>
    <p:extLst>
      <p:ext uri="{BB962C8B-B14F-4D97-AF65-F5344CB8AC3E}">
        <p14:creationId xmlns:p14="http://schemas.microsoft.com/office/powerpoint/2010/main" val="25950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07312"/>
              </p:ext>
            </p:extLst>
          </p:nvPr>
        </p:nvGraphicFramePr>
        <p:xfrm>
          <a:off x="898525" y="1102519"/>
          <a:ext cx="56007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3" imgW="5600520" imgH="736560" progId="Equation.DSMT4">
                  <p:embed/>
                </p:oleObj>
              </mc:Choice>
              <mc:Fallback>
                <p:oleObj name="Equation" r:id="rId3" imgW="5600520" imgH="7365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102519"/>
                        <a:ext cx="5600700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73741"/>
              </p:ext>
            </p:extLst>
          </p:nvPr>
        </p:nvGraphicFramePr>
        <p:xfrm>
          <a:off x="898525" y="1987550"/>
          <a:ext cx="19685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5" imgW="1968480" imgH="736560" progId="Equation.DSMT4">
                  <p:embed/>
                </p:oleObj>
              </mc:Choice>
              <mc:Fallback>
                <p:oleObj name="Equation" r:id="rId5" imgW="196848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987550"/>
                        <a:ext cx="196850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453243"/>
              </p:ext>
            </p:extLst>
          </p:nvPr>
        </p:nvGraphicFramePr>
        <p:xfrm>
          <a:off x="4349750" y="1954213"/>
          <a:ext cx="26543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7" imgW="2654280" imgH="736560" progId="Equation.DSMT4">
                  <p:embed/>
                </p:oleObj>
              </mc:Choice>
              <mc:Fallback>
                <p:oleObj name="Equation" r:id="rId7" imgW="2654280" imgH="736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1954213"/>
                        <a:ext cx="2654300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827088" y="2995613"/>
            <a:ext cx="6121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  </a:t>
            </a:r>
            <a:r>
              <a:rPr lang="en-US" altLang="zh-TW" i="1" dirty="0" smtClean="0"/>
              <a:t>z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],    </a:t>
            </a:r>
            <a:r>
              <a:rPr lang="en-US" altLang="zh-TW" i="1" dirty="0" smtClean="0"/>
              <a:t>z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i="1" dirty="0" smtClean="0"/>
              <a:t>z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(ii)  </a:t>
            </a:r>
            <a:r>
              <a:rPr lang="en-US" altLang="zh-TW" i="1" dirty="0" smtClean="0"/>
              <a:t>z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</a:t>
            </a:r>
            <a:r>
              <a:rPr lang="en-US" altLang="zh-TW" dirty="0"/>
              <a:t>= (</a:t>
            </a:r>
            <a:r>
              <a:rPr lang="en-US" altLang="zh-TW" i="1" dirty="0"/>
              <a:t>b</a:t>
            </a:r>
            <a:r>
              <a:rPr lang="en-US" altLang="zh-TW" dirty="0">
                <a:cs typeface="Times New Roman" pitchFamily="18" charset="0"/>
              </a:rPr>
              <a:t>−</a:t>
            </a:r>
            <a:r>
              <a:rPr lang="en-US" altLang="zh-TW" i="1" dirty="0" smtClean="0">
                <a:cs typeface="Times New Roman" pitchFamily="18" charset="0"/>
              </a:rPr>
              <a:t>a</a:t>
            </a:r>
            <a:r>
              <a:rPr lang="en-US" altLang="zh-TW" dirty="0" smtClean="0">
                <a:cs typeface="Times New Roman" pitchFamily="18" charset="0"/>
              </a:rPr>
              <a:t>)</a:t>
            </a:r>
            <a:r>
              <a:rPr lang="en-US" altLang="zh-TW" i="1" dirty="0" smtClean="0">
                <a:cs typeface="Times New Roman" pitchFamily="18" charset="0"/>
              </a:rPr>
              <a:t>x</a:t>
            </a:r>
            <a:r>
              <a:rPr lang="en-US" altLang="zh-TW" baseline="-25000" dirty="0" smtClean="0"/>
              <a:t>2</a:t>
            </a:r>
            <a:r>
              <a:rPr lang="en-US" altLang="zh-TW" dirty="0" smtClean="0">
                <a:cs typeface="Times New Roman" pitchFamily="18" charset="0"/>
              </a:rPr>
              <a:t>,           </a:t>
            </a:r>
            <a:r>
              <a:rPr lang="en-US" altLang="zh-TW" i="1" dirty="0" smtClean="0"/>
              <a:t>z</a:t>
            </a:r>
            <a:r>
              <a:rPr lang="en-US" altLang="zh-TW" baseline="-25000" dirty="0" smtClean="0"/>
              <a:t>4</a:t>
            </a:r>
            <a:r>
              <a:rPr lang="en-US" altLang="zh-TW" dirty="0" smtClean="0"/>
              <a:t> </a:t>
            </a:r>
            <a:r>
              <a:rPr lang="en-US" altLang="zh-TW" dirty="0"/>
              <a:t>= (</a:t>
            </a:r>
            <a:r>
              <a:rPr lang="en-US" altLang="zh-TW" i="1" dirty="0"/>
              <a:t>c</a:t>
            </a:r>
            <a:r>
              <a:rPr lang="en-US" altLang="zh-TW" dirty="0"/>
              <a:t>−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)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1</a:t>
            </a:r>
            <a:endParaRPr lang="en-US" altLang="zh-TW" dirty="0"/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(iii) </a:t>
            </a:r>
            <a:r>
              <a:rPr lang="en-US" altLang="zh-TW" i="1" dirty="0" smtClean="0"/>
              <a:t>y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i="1" dirty="0" smtClean="0"/>
              <a:t>z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i="1" dirty="0" smtClean="0"/>
              <a:t>z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,              </a:t>
            </a:r>
            <a:r>
              <a:rPr lang="en-US" altLang="zh-TW" i="1" dirty="0" smtClean="0"/>
              <a:t>y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i="1" dirty="0" smtClean="0"/>
              <a:t>z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i="1" dirty="0" smtClean="0"/>
              <a:t>z</a:t>
            </a:r>
            <a:r>
              <a:rPr lang="en-US" altLang="zh-TW" baseline="-25000" dirty="0" smtClean="0"/>
              <a:t>4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2054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F8522F66-387E-418B-8062-5E7B518559B4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317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055" name="矩形 6"/>
          <p:cNvSpPr>
            <a:spLocks noChangeArrowheads="1"/>
          </p:cNvSpPr>
          <p:nvPr/>
        </p:nvSpPr>
        <p:spPr bwMode="auto">
          <a:xfrm>
            <a:off x="684213" y="549275"/>
            <a:ext cx="546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(4) </a:t>
            </a:r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8F379-A296-49D3-86C6-EAFA4D1A336D}" type="slidenum">
              <a:rPr lang="en-US" altLang="zh-TW"/>
              <a:pPr/>
              <a:t>318</a:t>
            </a:fld>
            <a:endParaRPr lang="en-US" altLang="zh-TW"/>
          </a:p>
        </p:txBody>
      </p:sp>
      <p:sp>
        <p:nvSpPr>
          <p:cNvPr id="24579" name="矩形 2"/>
          <p:cNvSpPr>
            <a:spLocks noChangeArrowheads="1"/>
          </p:cNvSpPr>
          <p:nvPr/>
        </p:nvSpPr>
        <p:spPr bwMode="auto">
          <a:xfrm>
            <a:off x="395288" y="1268413"/>
            <a:ext cx="8424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>
                <a:cs typeface="Times New Roman" pitchFamily="18" charset="0"/>
              </a:rPr>
              <a:t>問題思考：如何對</a:t>
            </a:r>
            <a:r>
              <a:rPr lang="en-US" altLang="zh-TW">
                <a:cs typeface="Times New Roman" pitchFamily="18" charset="0"/>
              </a:rPr>
              <a:t> complex number multiplication </a:t>
            </a:r>
            <a:r>
              <a:rPr lang="zh-TW" altLang="en-US">
                <a:cs typeface="Times New Roman" pitchFamily="18" charset="0"/>
              </a:rPr>
              <a:t>來做 </a:t>
            </a:r>
            <a:r>
              <a:rPr lang="en-US" altLang="zh-TW">
                <a:cs typeface="Times New Roman" pitchFamily="18" charset="0"/>
              </a:rPr>
              <a:t>implementation</a:t>
            </a:r>
            <a:r>
              <a:rPr lang="zh-TW" altLang="en-US">
                <a:cs typeface="Times New Roman" pitchFamily="18" charset="0"/>
              </a:rPr>
              <a:t>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79216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400" b="1" dirty="0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 dirty="0">
                <a:solidFill>
                  <a:srgbClr val="3333FF"/>
                </a:solidFill>
                <a:sym typeface="Wingdings 2" pitchFamily="18" charset="2"/>
              </a:rPr>
              <a:t>9-C  </a:t>
            </a:r>
            <a:r>
              <a:rPr lang="en-US" altLang="zh-TW" sz="2400" b="1" dirty="0" smtClean="0">
                <a:solidFill>
                  <a:srgbClr val="3333FF"/>
                </a:solidFill>
              </a:rPr>
              <a:t>General Way for </a:t>
            </a:r>
            <a:r>
              <a:rPr lang="en-US" altLang="zh-TW" sz="2400" b="1" smtClean="0">
                <a:solidFill>
                  <a:srgbClr val="3333FF"/>
                </a:solidFill>
              </a:rPr>
              <a:t>Simplifying Calculation</a:t>
            </a:r>
            <a:endParaRPr lang="zh-TW" altLang="en-US" sz="2400" b="1" dirty="0">
              <a:solidFill>
                <a:srgbClr val="3333FF"/>
              </a:solidFill>
            </a:endParaRPr>
          </a:p>
        </p:txBody>
      </p:sp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7634288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假設一個 </a:t>
            </a:r>
            <a:r>
              <a:rPr lang="en-US" altLang="zh-TW" i="1"/>
              <a:t>M</a:t>
            </a:r>
            <a:r>
              <a:rPr lang="en-US" altLang="zh-TW">
                <a:sym typeface="Symbol" pitchFamily="18" charset="2"/>
              </a:rPr>
              <a:t>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/>
              <a:t> sub-rectangular matrix </a:t>
            </a:r>
            <a:r>
              <a:rPr lang="en-US" altLang="zh-TW" b="1"/>
              <a:t>S</a:t>
            </a:r>
            <a:r>
              <a:rPr lang="en-US" altLang="zh-TW"/>
              <a:t> </a:t>
            </a:r>
            <a:r>
              <a:rPr lang="zh-TW" altLang="en-US"/>
              <a:t>可分解為 </a:t>
            </a:r>
            <a:r>
              <a:rPr lang="en-US" altLang="zh-TW"/>
              <a:t>column vector </a:t>
            </a:r>
            <a:r>
              <a:rPr lang="zh-TW" altLang="en-US"/>
              <a:t>及 </a:t>
            </a:r>
            <a:r>
              <a:rPr lang="en-US" altLang="zh-TW"/>
              <a:t>row vector </a:t>
            </a:r>
            <a:r>
              <a:rPr lang="zh-TW" altLang="en-US"/>
              <a:t>相乘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      </a:t>
            </a:r>
            <a:endParaRPr lang="en-US" altLang="zh-TW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1547813" y="1916113"/>
          <a:ext cx="27463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2743200" imgH="1498600" progId="Equation.DSMT4">
                  <p:embed/>
                </p:oleObj>
              </mc:Choice>
              <mc:Fallback>
                <p:oleObj name="Equation" r:id="rId3" imgW="2743200" imgH="149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16113"/>
                        <a:ext cx="2746375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468313" y="3716338"/>
            <a:ext cx="7561262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若 </a:t>
            </a:r>
            <a:r>
              <a:rPr lang="en-US" altLang="zh-TW"/>
              <a:t>[</a:t>
            </a:r>
            <a:r>
              <a:rPr lang="en-US" altLang="zh-TW" i="1"/>
              <a:t>a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a</a:t>
            </a:r>
            <a:r>
              <a:rPr lang="en-US" altLang="zh-TW" baseline="-25000"/>
              <a:t>2</a:t>
            </a:r>
            <a:r>
              <a:rPr lang="en-US" altLang="zh-TW"/>
              <a:t>, …., </a:t>
            </a:r>
            <a:r>
              <a:rPr lang="en-US" altLang="zh-TW" i="1"/>
              <a:t>a</a:t>
            </a:r>
            <a:r>
              <a:rPr lang="en-US" altLang="zh-TW" i="1" baseline="-25000"/>
              <a:t>M</a:t>
            </a:r>
            <a:r>
              <a:rPr lang="en-US" altLang="zh-TW"/>
              <a:t>]</a:t>
            </a:r>
            <a:r>
              <a:rPr lang="en-US" altLang="zh-TW" i="1" baseline="30000"/>
              <a:t>T</a:t>
            </a:r>
            <a:r>
              <a:rPr lang="en-US" altLang="zh-TW"/>
              <a:t> </a:t>
            </a:r>
            <a:r>
              <a:rPr lang="zh-TW" altLang="en-US"/>
              <a:t>有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 baseline="-25000">
                <a:solidFill>
                  <a:srgbClr val="3333FF"/>
                </a:solidFill>
              </a:rPr>
              <a:t>0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r>
              <a:rPr lang="zh-TW" altLang="en-US"/>
              <a:t>個</a:t>
            </a:r>
            <a:r>
              <a:rPr lang="zh-TW" altLang="en-US" u="sng"/>
              <a:t>相異的 </a:t>
            </a:r>
            <a:r>
              <a:rPr lang="en-US" altLang="zh-TW" u="sng"/>
              <a:t>non-trivial values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                             (</a:t>
            </a:r>
            <a:r>
              <a:rPr lang="en-US" altLang="zh-TW" i="1"/>
              <a:t>a</a:t>
            </a:r>
            <a:r>
              <a:rPr lang="en-US" altLang="zh-TW" i="1" baseline="-25000"/>
              <a:t>m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 2</a:t>
            </a:r>
            <a:r>
              <a:rPr lang="en-US" altLang="zh-TW" i="1" baseline="30000">
                <a:sym typeface="Symbol" pitchFamily="18" charset="2"/>
              </a:rPr>
              <a:t>k</a:t>
            </a:r>
            <a:r>
              <a:rPr lang="en-US" altLang="zh-TW">
                <a:sym typeface="Symbol" pitchFamily="18" charset="2"/>
              </a:rPr>
              <a:t>,   </a:t>
            </a:r>
            <a:r>
              <a:rPr lang="en-US" altLang="zh-TW" i="1"/>
              <a:t>a</a:t>
            </a:r>
            <a:r>
              <a:rPr lang="en-US" altLang="zh-TW" i="1" baseline="-25000"/>
              <a:t>m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 2</a:t>
            </a:r>
            <a:r>
              <a:rPr lang="en-US" altLang="zh-TW" i="1" baseline="30000">
                <a:sym typeface="Symbol" pitchFamily="18" charset="2"/>
              </a:rPr>
              <a:t>k</a:t>
            </a:r>
            <a:r>
              <a:rPr lang="en-US" altLang="zh-TW" i="1">
                <a:sym typeface="Symbol" pitchFamily="18" charset="2"/>
              </a:rPr>
              <a:t>a</a:t>
            </a:r>
            <a:r>
              <a:rPr lang="en-US" altLang="zh-TW" i="1" baseline="-25000">
                <a:sym typeface="Symbol" pitchFamily="18" charset="2"/>
              </a:rPr>
              <a:t>h</a:t>
            </a:r>
            <a:r>
              <a:rPr lang="en-US" altLang="zh-TW">
                <a:sym typeface="Symbol" pitchFamily="18" charset="2"/>
              </a:rPr>
              <a:t>  where  </a:t>
            </a:r>
            <a:r>
              <a:rPr lang="en-US" altLang="zh-TW" i="1">
                <a:sym typeface="Symbol" pitchFamily="18" charset="2"/>
              </a:rPr>
              <a:t>m</a:t>
            </a:r>
            <a:r>
              <a:rPr lang="en-US" altLang="zh-TW">
                <a:sym typeface="Symbol" pitchFamily="18" charset="2"/>
              </a:rPr>
              <a:t>  </a:t>
            </a:r>
            <a:r>
              <a:rPr lang="en-US" altLang="zh-TW" i="1">
                <a:sym typeface="Symbol" pitchFamily="18" charset="2"/>
              </a:rPr>
              <a:t>h</a:t>
            </a:r>
            <a:r>
              <a:rPr lang="en-US" altLang="zh-TW">
                <a:sym typeface="Symbol" pitchFamily="18" charset="2"/>
              </a:rPr>
              <a:t>)</a:t>
            </a:r>
            <a:endParaRPr lang="en-US" altLang="zh-TW" baseline="-2500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[</a:t>
            </a:r>
            <a:r>
              <a:rPr lang="en-US" altLang="zh-TW" i="1"/>
              <a:t>b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b</a:t>
            </a:r>
            <a:r>
              <a:rPr lang="en-US" altLang="zh-TW" baseline="-25000"/>
              <a:t>2</a:t>
            </a:r>
            <a:r>
              <a:rPr lang="en-US" altLang="zh-TW"/>
              <a:t>, …., </a:t>
            </a:r>
            <a:r>
              <a:rPr lang="en-US" altLang="zh-TW" i="1"/>
              <a:t>b</a:t>
            </a:r>
            <a:r>
              <a:rPr lang="en-US" altLang="zh-TW" i="1" baseline="-25000"/>
              <a:t>N</a:t>
            </a:r>
            <a:r>
              <a:rPr lang="en-US" altLang="zh-TW"/>
              <a:t>] </a:t>
            </a:r>
            <a:r>
              <a:rPr lang="zh-TW" altLang="en-US"/>
              <a:t>有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 baseline="-25000">
                <a:solidFill>
                  <a:srgbClr val="3333FF"/>
                </a:solidFill>
              </a:rPr>
              <a:t>0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r>
              <a:rPr lang="zh-TW" altLang="en-US"/>
              <a:t>個</a:t>
            </a:r>
            <a:r>
              <a:rPr lang="zh-TW" altLang="en-US" u="sng"/>
              <a:t>相異的 </a:t>
            </a:r>
            <a:r>
              <a:rPr lang="en-US" altLang="zh-TW" u="sng"/>
              <a:t>non-trivial values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則 </a:t>
            </a:r>
            <a:r>
              <a:rPr lang="en-US" altLang="zh-TW" b="1"/>
              <a:t>S</a:t>
            </a:r>
            <a:r>
              <a:rPr lang="en-US" altLang="zh-TW"/>
              <a:t> </a:t>
            </a:r>
            <a:r>
              <a:rPr lang="zh-TW" altLang="en-US"/>
              <a:t>共需要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 baseline="-25000">
                <a:solidFill>
                  <a:srgbClr val="3333FF"/>
                </a:solidFill>
              </a:rPr>
              <a:t>0</a:t>
            </a:r>
            <a:r>
              <a:rPr lang="en-US" altLang="zh-TW">
                <a:solidFill>
                  <a:srgbClr val="3333FF"/>
                </a:solidFill>
              </a:rPr>
              <a:t> +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 baseline="-25000">
                <a:solidFill>
                  <a:srgbClr val="3333FF"/>
                </a:solidFill>
              </a:rPr>
              <a:t>0</a:t>
            </a:r>
            <a:r>
              <a:rPr lang="en-US" altLang="zh-TW"/>
              <a:t> </a:t>
            </a:r>
            <a:r>
              <a:rPr lang="zh-TW" altLang="en-US"/>
              <a:t>個乘法</a:t>
            </a:r>
          </a:p>
        </p:txBody>
      </p:sp>
      <p:sp>
        <p:nvSpPr>
          <p:cNvPr id="3079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2552E74-E135-4F36-AEBB-BB442369A8B5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319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6516688" y="1628775"/>
          <a:ext cx="2376487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5" imgW="1663700" imgH="1422400" progId="Equation.DSMT4">
                  <p:embed/>
                </p:oleObj>
              </mc:Choice>
              <mc:Fallback>
                <p:oleObj name="Equation" r:id="rId5" imgW="1663700" imgH="142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628775"/>
                        <a:ext cx="2376487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258888" y="765175"/>
          <a:ext cx="5221287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3" imgW="5219700" imgH="1498600" progId="Equation.DSMT4">
                  <p:embed/>
                </p:oleObj>
              </mc:Choice>
              <mc:Fallback>
                <p:oleObj name="Equation" r:id="rId3" imgW="5219700" imgH="149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765175"/>
                        <a:ext cx="5221287" cy="149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4213" y="2565400"/>
            <a:ext cx="62642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Step 1     </a:t>
            </a:r>
            <a:r>
              <a:rPr lang="en-US" altLang="zh-TW" i="1"/>
              <a:t>z</a:t>
            </a:r>
            <a:r>
              <a:rPr lang="en-US" altLang="zh-TW" i="1" baseline="-25000"/>
              <a:t>a</a:t>
            </a:r>
            <a:r>
              <a:rPr lang="en-US" altLang="zh-TW"/>
              <a:t> = </a:t>
            </a:r>
            <a:r>
              <a:rPr lang="en-US" altLang="zh-TW" i="1"/>
              <a:t>b</a:t>
            </a:r>
            <a:r>
              <a:rPr lang="en-US" altLang="zh-TW" baseline="-25000"/>
              <a:t>1</a:t>
            </a:r>
            <a:r>
              <a:rPr lang="en-US" altLang="zh-TW" i="1"/>
              <a:t>x</a:t>
            </a:r>
            <a:r>
              <a:rPr lang="en-US" altLang="zh-TW"/>
              <a:t>[1] + </a:t>
            </a:r>
            <a:r>
              <a:rPr lang="en-US" altLang="zh-TW" i="1"/>
              <a:t>b</a:t>
            </a:r>
            <a:r>
              <a:rPr lang="en-US" altLang="zh-TW" baseline="-25000"/>
              <a:t>2</a:t>
            </a:r>
            <a:r>
              <a:rPr lang="en-US" altLang="zh-TW" i="1"/>
              <a:t>x</a:t>
            </a:r>
            <a:r>
              <a:rPr lang="en-US" altLang="zh-TW"/>
              <a:t>[2] + …. + </a:t>
            </a:r>
            <a:r>
              <a:rPr lang="en-US" altLang="zh-TW" i="1"/>
              <a:t>b</a:t>
            </a:r>
            <a:r>
              <a:rPr lang="en-US" altLang="zh-TW" i="1" baseline="-25000"/>
              <a:t>N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Step 2     </a:t>
            </a:r>
            <a:r>
              <a:rPr lang="en-US" altLang="zh-TW" i="1"/>
              <a:t>z</a:t>
            </a:r>
            <a:r>
              <a:rPr lang="en-US" altLang="zh-TW"/>
              <a:t>[1] = </a:t>
            </a:r>
            <a:r>
              <a:rPr lang="en-US" altLang="zh-TW" i="1"/>
              <a:t>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 i="1"/>
              <a:t>z</a:t>
            </a:r>
            <a:r>
              <a:rPr lang="en-US" altLang="zh-TW" i="1" baseline="-25000"/>
              <a:t>a</a:t>
            </a:r>
            <a:r>
              <a:rPr lang="en-US" altLang="zh-TW"/>
              <a:t> ,  </a:t>
            </a:r>
            <a:r>
              <a:rPr lang="en-US" altLang="zh-TW" i="1"/>
              <a:t>z</a:t>
            </a:r>
            <a:r>
              <a:rPr lang="en-US" altLang="zh-TW"/>
              <a:t>[2] = </a:t>
            </a:r>
            <a:r>
              <a:rPr lang="en-US" altLang="zh-TW" i="1"/>
              <a:t>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 i="1"/>
              <a:t>z</a:t>
            </a:r>
            <a:r>
              <a:rPr lang="en-US" altLang="zh-TW" i="1" baseline="-25000"/>
              <a:t>a</a:t>
            </a:r>
            <a:r>
              <a:rPr lang="en-US" altLang="zh-TW"/>
              <a:t> , ………, </a:t>
            </a:r>
            <a:r>
              <a:rPr lang="en-US" altLang="zh-TW" i="1"/>
              <a:t>z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</a:t>
            </a:r>
            <a:r>
              <a:rPr lang="en-US" altLang="zh-TW" i="1"/>
              <a:t>a</a:t>
            </a:r>
            <a:r>
              <a:rPr lang="en-US" altLang="zh-TW" i="1" baseline="-25000"/>
              <a:t>M</a:t>
            </a:r>
            <a:r>
              <a:rPr lang="en-US" altLang="zh-TW"/>
              <a:t> </a:t>
            </a:r>
            <a:r>
              <a:rPr lang="en-US" altLang="zh-TW" i="1"/>
              <a:t>z</a:t>
            </a:r>
            <a:r>
              <a:rPr lang="en-US" altLang="zh-TW" i="1" baseline="-25000"/>
              <a:t>a</a:t>
            </a:r>
            <a:r>
              <a:rPr lang="en-US" altLang="zh-TW"/>
              <a:t> </a:t>
            </a:r>
          </a:p>
        </p:txBody>
      </p:sp>
      <p:sp>
        <p:nvSpPr>
          <p:cNvPr id="4100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F5D188B0-E568-45C3-84CE-A3D5FBAEFC88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320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2520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簡化理論的變型</a:t>
            </a:r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/>
        </p:nvGraphicFramePr>
        <p:xfrm>
          <a:off x="1116013" y="908050"/>
          <a:ext cx="3189287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3" imgW="3187700" imgH="1498600" progId="Equation.DSMT4">
                  <p:embed/>
                </p:oleObj>
              </mc:Choice>
              <mc:Fallback>
                <p:oleObj name="Equation" r:id="rId3" imgW="3187700" imgH="149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08050"/>
                        <a:ext cx="3189287" cy="149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68313" y="2708275"/>
            <a:ext cx="8207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1"/>
              <a:t>S</a:t>
            </a:r>
            <a:r>
              <a:rPr lang="en-US" altLang="zh-TW" b="1" baseline="-25000"/>
              <a:t>1</a:t>
            </a:r>
            <a:r>
              <a:rPr lang="en-US" altLang="zh-TW"/>
              <a:t> </a:t>
            </a:r>
            <a:r>
              <a:rPr lang="zh-TW" altLang="en-US"/>
              <a:t>也是一個 </a:t>
            </a:r>
            <a:r>
              <a:rPr lang="en-US" altLang="zh-TW" i="1"/>
              <a:t>M</a:t>
            </a:r>
            <a:r>
              <a:rPr lang="en-US" altLang="zh-TW">
                <a:sym typeface="Symbol" pitchFamily="18" charset="2"/>
              </a:rPr>
              <a:t>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>
                <a:sym typeface="Symbol" pitchFamily="18" charset="2"/>
              </a:rPr>
              <a:t> matrix </a:t>
            </a:r>
            <a:r>
              <a:rPr lang="zh-TW" altLang="en-US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若 </a:t>
            </a:r>
            <a:r>
              <a:rPr lang="en-US" altLang="zh-TW" b="1"/>
              <a:t>S</a:t>
            </a:r>
            <a:r>
              <a:rPr lang="en-US" altLang="zh-TW" b="1" baseline="-25000"/>
              <a:t>1</a:t>
            </a:r>
            <a:r>
              <a:rPr lang="en-US" altLang="zh-TW"/>
              <a:t> </a:t>
            </a:r>
            <a:r>
              <a:rPr lang="zh-TW" altLang="en-US"/>
              <a:t>有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zh-TW" altLang="en-US"/>
              <a:t>個值不等於 </a:t>
            </a:r>
            <a:r>
              <a:rPr lang="en-US" altLang="zh-TW"/>
              <a:t>0, </a:t>
            </a:r>
            <a:r>
              <a:rPr lang="zh-TW" altLang="en-US"/>
              <a:t>則 </a:t>
            </a:r>
            <a:r>
              <a:rPr lang="en-US" altLang="zh-TW"/>
              <a:t>S </a:t>
            </a:r>
            <a:r>
              <a:rPr lang="zh-TW" altLang="en-US"/>
              <a:t>的乘法量上限為 </a:t>
            </a:r>
            <a:r>
              <a:rPr lang="en-US" altLang="zh-TW" i="1"/>
              <a:t>M</a:t>
            </a:r>
            <a:r>
              <a:rPr lang="en-US" altLang="zh-TW" baseline="-25000"/>
              <a:t>0</a:t>
            </a:r>
            <a:r>
              <a:rPr lang="en-US" altLang="zh-TW"/>
              <a:t> + </a:t>
            </a:r>
            <a:r>
              <a:rPr lang="en-US" altLang="zh-TW" i="1"/>
              <a:t>N</a:t>
            </a:r>
            <a:r>
              <a:rPr lang="en-US" altLang="zh-TW" baseline="-25000"/>
              <a:t>0</a:t>
            </a:r>
            <a:r>
              <a:rPr lang="en-US" altLang="zh-TW"/>
              <a:t> +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zh-TW" altLang="en-US"/>
              <a:t>　</a:t>
            </a:r>
          </a:p>
        </p:txBody>
      </p:sp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900113" y="3789363"/>
          <a:ext cx="5805487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5" imgW="5803900" imgH="1498600" progId="Equation.DSMT4">
                  <p:embed/>
                </p:oleObj>
              </mc:Choice>
              <mc:Fallback>
                <p:oleObj name="Equation" r:id="rId5" imgW="5803900" imgH="149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89363"/>
                        <a:ext cx="5805487" cy="149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588125" y="5589588"/>
            <a:ext cx="187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以此類推</a:t>
            </a:r>
          </a:p>
        </p:txBody>
      </p:sp>
      <p:sp>
        <p:nvSpPr>
          <p:cNvPr id="5127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73D1467B-ECDC-4B2E-9289-CD8C5245973B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321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186738" cy="5524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TW" altLang="en-US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思考： 對於如下的情形需要多少乘法 </a:t>
            </a:r>
            <a:r>
              <a:rPr lang="en-US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sz="2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</a:t>
            </a:r>
          </a:p>
          <a:p>
            <a:pPr marL="0" indent="0"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zh-TW" alt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zh-TW" altLang="en-US" sz="20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14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AEC62EF6-27BC-401F-871B-8CFB8B1D23B4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322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410405"/>
              </p:ext>
            </p:extLst>
          </p:nvPr>
        </p:nvGraphicFramePr>
        <p:xfrm>
          <a:off x="1371600" y="1400175"/>
          <a:ext cx="29083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3" imgW="2908080" imgH="1498320" progId="Equation.DSMT4">
                  <p:embed/>
                </p:oleObj>
              </mc:Choice>
              <mc:Fallback>
                <p:oleObj name="Equation" r:id="rId3" imgW="2908080" imgH="14983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00175"/>
                        <a:ext cx="2908300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4144</TotalTime>
  <Words>2227</Words>
  <Application>Microsoft Office PowerPoint</Application>
  <PresentationFormat>如螢幕大小 (4:3)</PresentationFormat>
  <Paragraphs>538</Paragraphs>
  <Slides>34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新細明體</vt:lpstr>
      <vt:lpstr>標楷體</vt:lpstr>
      <vt:lpstr>Arial</vt:lpstr>
      <vt:lpstr>Symbol</vt:lpstr>
      <vt:lpstr>Times New Roman</vt:lpstr>
      <vt:lpstr>Wingdings 2</vt:lpstr>
      <vt:lpstr>預設簡報設計</vt:lpstr>
      <vt:lpstr>Equation</vt:lpstr>
      <vt:lpstr>IX. Basic Implementation Techniques  and Fast 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Ding Jian-Jiun</cp:lastModifiedBy>
  <cp:revision>703</cp:revision>
  <cp:lastPrinted>2017-05-06T07:25:48Z</cp:lastPrinted>
  <dcterms:created xsi:type="dcterms:W3CDTF">2007-09-19T14:57:43Z</dcterms:created>
  <dcterms:modified xsi:type="dcterms:W3CDTF">2018-05-14T00:25:10Z</dcterms:modified>
</cp:coreProperties>
</file>