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48" saveSubsetFonts="1">
  <p:sldMasterIdLst>
    <p:sldMasterId id="2147483648" r:id="rId1"/>
  </p:sldMasterIdLst>
  <p:notesMasterIdLst>
    <p:notesMasterId r:id="rId41"/>
  </p:notesMasterIdLst>
  <p:sldIdLst>
    <p:sldId id="359" r:id="rId2"/>
    <p:sldId id="377" r:id="rId3"/>
    <p:sldId id="374" r:id="rId4"/>
    <p:sldId id="360" r:id="rId5"/>
    <p:sldId id="427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82" r:id="rId15"/>
    <p:sldId id="414" r:id="rId16"/>
    <p:sldId id="415" r:id="rId17"/>
    <p:sldId id="416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996600"/>
    <a:srgbClr val="FF00FF"/>
    <a:srgbClr val="CC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9455" autoAdjust="0"/>
  </p:normalViewPr>
  <p:slideViewPr>
    <p:cSldViewPr>
      <p:cViewPr varScale="1">
        <p:scale>
          <a:sx n="61" d="100"/>
          <a:sy n="61" d="100"/>
        </p:scale>
        <p:origin x="15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4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fld id="{017B794F-44FE-4202-A612-FF140D2960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09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53D28-8AE4-4DCA-9F0B-B7DABFAB009A}" type="slidenum">
              <a:rPr lang="en-US" altLang="zh-TW"/>
              <a:pPr/>
              <a:t>348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574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94F-44FE-4202-A612-FF140D2960F9}" type="slidenum">
              <a:rPr lang="en-US" altLang="zh-TW" smtClean="0"/>
              <a:pPr/>
              <a:t>362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41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F5481-EBBE-405F-BDF8-09F866447694}" type="slidenum">
              <a:rPr lang="en-US" altLang="zh-TW"/>
              <a:pPr/>
              <a:t>371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118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0FD45-AB95-4A0E-8587-53C7975C68F8}" type="slidenum">
              <a:rPr lang="en-US" altLang="zh-TW"/>
              <a:pPr/>
              <a:t>373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36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D49F4-FBD6-49E7-9A98-EFEA9CCE7757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CD89C-4DE0-414F-ADAE-A06B620CD37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697DA-B7C5-4466-BB47-EBD4FA4A6966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423F-A5FE-4C8D-8597-0276201ECFC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7F98-B725-4045-9680-1F464A9E9ED3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E38D31-2B95-4ABD-A5C3-AD2249C8904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63322-24E0-4DCE-8F1A-5AB171D5220A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78C5C-2CE0-4B20-8887-CA26B1F995F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1DDFB-3244-4BB9-83C6-FFA9C6F192CF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2D755-392B-477B-A4F0-A8CD9A8E59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FADB5-05F8-4A6F-9E13-145B84719E8C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9BA7A-3305-41AF-AC37-02991551F52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6AD4C-946C-4E03-889D-6540CE782CE6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84055-C58C-41D0-98EA-06676254C1A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54C3F-8F75-4E2C-BAB0-3245549DBB18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B17DC-64F0-4377-94CB-CD4B162A3B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945A-B534-494A-85DE-317280DF7DF3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6BF79-EDF5-42E5-B596-0F8773592DC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59F9C-61AE-4D2B-89E7-7B81A8EB2464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F0458-ECD4-4771-8E00-41A387739B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07D5-1137-4279-ABAE-8CD28B67950D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089B4-7957-4FF6-A511-E145B1728D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9141C-FCE1-42AC-B003-2D1D3D1FCAE5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2F1DB-D32F-41C0-ACE5-9A1F776841A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3EFAF9E-A64F-444D-B1C0-A29C09A2E1D9}" type="datetime1">
              <a:rPr lang="zh-TW" altLang="en-US"/>
              <a:pPr>
                <a:defRPr/>
              </a:pPr>
              <a:t>2018/5/19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fld id="{70A54EAD-FAE9-4679-A276-A2CA7D6324E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2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office.microsoft.com/zh-tw/word/HP051866641028.asp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55D41-6BB2-4831-A2D4-6E09F12747F9}" type="slidenum">
              <a:rPr lang="en-US" altLang="zh-TW"/>
              <a:pPr/>
              <a:t>348</a:t>
            </a:fld>
            <a:endParaRPr lang="en-US" altLang="zh-TW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7848600" cy="4984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10-D  Prime Factor Algorithm </a:t>
            </a:r>
            <a:endParaRPr lang="zh-TW" altLang="en-US" sz="240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96875" y="981075"/>
            <a:ext cx="8064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[Ref] A. V. Oppenheim, </a:t>
            </a:r>
            <a:r>
              <a:rPr lang="en-US" altLang="zh-TW" i="1" dirty="0"/>
              <a:t>Discrete-Time Signal Processing</a:t>
            </a:r>
            <a:r>
              <a:rPr lang="en-US" altLang="zh-TW" dirty="0"/>
              <a:t>, London: Prentice-Hall, 3</a:t>
            </a:r>
            <a:r>
              <a:rPr lang="en-US" altLang="zh-TW" baseline="30000" dirty="0"/>
              <a:t>rd</a:t>
            </a:r>
            <a:r>
              <a:rPr lang="en-US" altLang="zh-TW" dirty="0"/>
              <a:t> ed., 2010. </a:t>
            </a: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541338" y="2133600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 u="sng"/>
              <a:t>N</a:t>
            </a:r>
            <a:r>
              <a:rPr lang="en-US" altLang="zh-TW" u="sng"/>
              <a:t> </a:t>
            </a:r>
            <a:r>
              <a:rPr lang="zh-TW" altLang="en-US" u="sng"/>
              <a:t>可以是任意整數</a:t>
            </a:r>
          </a:p>
        </p:txBody>
      </p:sp>
      <p:sp>
        <p:nvSpPr>
          <p:cNvPr id="3078" name="Text Box 12"/>
          <p:cNvSpPr txBox="1">
            <a:spLocks noChangeArrowheads="1"/>
          </p:cNvSpPr>
          <p:nvPr/>
        </p:nvSpPr>
        <p:spPr bwMode="auto">
          <a:xfrm>
            <a:off x="541338" y="3284538"/>
            <a:ext cx="80645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If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     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, …, 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i="1" baseline="-25000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 are small integers</a:t>
            </a:r>
            <a:r>
              <a:rPr lang="en-US" altLang="zh-TW" dirty="0"/>
              <a:t> and prime to each other</a:t>
            </a:r>
            <a:endParaRPr lang="zh-TW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   </a:t>
            </a:r>
            <a:r>
              <a:rPr lang="en-US" altLang="zh-TW" dirty="0">
                <a:solidFill>
                  <a:srgbClr val="3333FF"/>
                </a:solidFill>
              </a:rPr>
              <a:t>the powers </a:t>
            </a:r>
            <a:r>
              <a:rPr lang="en-US" altLang="zh-TW" i="1" dirty="0">
                <a:solidFill>
                  <a:srgbClr val="3333FF"/>
                </a:solidFill>
              </a:rPr>
              <a:t>k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k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, …, </a:t>
            </a:r>
            <a:r>
              <a:rPr lang="en-US" altLang="zh-TW" i="1" dirty="0" err="1">
                <a:solidFill>
                  <a:srgbClr val="3333FF"/>
                </a:solidFill>
              </a:rPr>
              <a:t>k</a:t>
            </a:r>
            <a:r>
              <a:rPr lang="en-US" altLang="zh-TW" i="1" baseline="-25000" dirty="0" err="1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 are small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then using the prime factor FFT to implement the </a:t>
            </a:r>
            <a:r>
              <a:rPr lang="en-US" altLang="zh-TW" i="1" dirty="0"/>
              <a:t>N</a:t>
            </a:r>
            <a:r>
              <a:rPr lang="en-US" altLang="zh-TW" dirty="0"/>
              <a:t>-point DFT may require fewer real multiplications. </a:t>
            </a:r>
          </a:p>
        </p:txBody>
      </p:sp>
      <p:graphicFrame>
        <p:nvGraphicFramePr>
          <p:cNvPr id="3079" name="Object 13"/>
          <p:cNvGraphicFramePr>
            <a:graphicFrameLocks noChangeAspect="1"/>
          </p:cNvGraphicFramePr>
          <p:nvPr/>
        </p:nvGraphicFramePr>
        <p:xfrm>
          <a:off x="1044575" y="3284538"/>
          <a:ext cx="21812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2183452" imgH="355446" progId="Equation.DSMT4">
                  <p:embed/>
                </p:oleObj>
              </mc:Choice>
              <mc:Fallback>
                <p:oleObj name="Equation" r:id="rId4" imgW="2183452" imgH="3554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284538"/>
                        <a:ext cx="218122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文字方塊 1"/>
          <p:cNvSpPr txBox="1">
            <a:spLocks noChangeArrowheads="1"/>
          </p:cNvSpPr>
          <p:nvPr/>
        </p:nvSpPr>
        <p:spPr bwMode="auto">
          <a:xfrm>
            <a:off x="3981450" y="2835275"/>
            <a:ext cx="4622998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3</a:t>
            </a:r>
            <a:r>
              <a:rPr lang="en-US" altLang="zh-TW" dirty="0">
                <a:solidFill>
                  <a:srgbClr val="3333FF"/>
                </a:solidFill>
              </a:rPr>
              <a:t>……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i="1" baseline="-25000" dirty="0">
                <a:solidFill>
                  <a:srgbClr val="3333FF"/>
                </a:solidFill>
              </a:rPr>
              <a:t>M</a:t>
            </a:r>
            <a:r>
              <a:rPr lang="en-US" altLang="zh-TW" baseline="-25000" dirty="0">
                <a:solidFill>
                  <a:srgbClr val="3333FF"/>
                </a:solidFill>
              </a:rPr>
              <a:t> </a:t>
            </a:r>
            <a:r>
              <a:rPr lang="zh-TW" altLang="en-US" dirty="0">
                <a:solidFill>
                  <a:srgbClr val="3333FF"/>
                </a:solidFill>
              </a:rPr>
              <a:t> 不一定是 </a:t>
            </a:r>
            <a:r>
              <a:rPr lang="en-US" altLang="zh-TW" dirty="0">
                <a:solidFill>
                  <a:srgbClr val="3333FF"/>
                </a:solidFill>
              </a:rPr>
              <a:t>prime number,</a:t>
            </a:r>
          </a:p>
          <a:p>
            <a:pPr eaLnBrk="1" hangingPunct="1"/>
            <a:r>
              <a:rPr lang="zh-TW" altLang="en-US" dirty="0">
                <a:solidFill>
                  <a:srgbClr val="3333FF"/>
                </a:solidFill>
              </a:rPr>
              <a:t>但彼此互質</a:t>
            </a:r>
            <a:r>
              <a:rPr lang="en-US" altLang="zh-TW" baseline="-25000" dirty="0">
                <a:solidFill>
                  <a:srgbClr val="3333FF"/>
                </a:solidFill>
              </a:rPr>
              <a:t> </a:t>
            </a:r>
            <a:endParaRPr lang="zh-TW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B38D8-A884-4840-B816-CDCFD56A705E}" type="slidenum">
              <a:rPr lang="en-US" altLang="zh-TW"/>
              <a:pPr/>
              <a:t>357</a:t>
            </a:fld>
            <a:endParaRPr lang="en-US" altLang="zh-TW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554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1 </a:t>
            </a:r>
            <a:r>
              <a:rPr lang="zh-TW" altLang="en-US"/>
              <a:t> 令 </a:t>
            </a:r>
            <a:endParaRPr lang="en-US" altLang="zh-TW"/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1800225" y="476250"/>
          <a:ext cx="228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3" imgW="2286000" imgH="330200" progId="Equation.DSMT4">
                  <p:embed/>
                </p:oleObj>
              </mc:Choice>
              <mc:Fallback>
                <p:oleObj name="Equation" r:id="rId3" imgW="22860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76250"/>
                        <a:ext cx="2286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68313" y="1052513"/>
            <a:ext cx="554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2 </a:t>
            </a:r>
            <a:r>
              <a:rPr lang="zh-TW" altLang="en-US"/>
              <a:t>固定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zh-TW" altLang="en-US"/>
              <a:t>，對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zh-TW" altLang="en-US"/>
              <a:t>作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-point DFT </a:t>
            </a:r>
          </a:p>
        </p:txBody>
      </p:sp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1854200" y="1484313"/>
          <a:ext cx="3289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5" imgW="3289300" imgH="787400" progId="Equation.DSMT4">
                  <p:embed/>
                </p:oleObj>
              </mc:Choice>
              <mc:Fallback>
                <p:oleObj name="Equation" r:id="rId5" imgW="3289300" imgH="787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484313"/>
                        <a:ext cx="3289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258888" y="2276475"/>
            <a:ext cx="5256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zh-TW" altLang="en-US"/>
              <a:t>有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zh-TW" altLang="en-US"/>
              <a:t>個值，所以有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zh-TW" altLang="en-US"/>
              <a:t>個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-point DFTs </a:t>
            </a:r>
            <a:endParaRPr lang="zh-TW" alt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468313" y="3500438"/>
            <a:ext cx="554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4 </a:t>
            </a:r>
            <a:r>
              <a:rPr lang="zh-TW" altLang="en-US"/>
              <a:t>固定 </a:t>
            </a:r>
            <a:r>
              <a:rPr lang="en-US" altLang="zh-TW" i="1"/>
              <a:t>m</a:t>
            </a:r>
            <a:r>
              <a:rPr lang="en-US" altLang="zh-TW" baseline="-25000"/>
              <a:t>1</a:t>
            </a:r>
            <a:r>
              <a:rPr lang="zh-TW" altLang="en-US"/>
              <a:t>，對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zh-TW" altLang="en-US"/>
              <a:t>作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-point DFT 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468313" y="2924175"/>
            <a:ext cx="554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3</a:t>
            </a:r>
          </a:p>
        </p:txBody>
      </p:sp>
      <p:graphicFrame>
        <p:nvGraphicFramePr>
          <p:cNvPr id="12298" name="Object 9"/>
          <p:cNvGraphicFramePr>
            <a:graphicFrameLocks noChangeAspect="1"/>
          </p:cNvGraphicFramePr>
          <p:nvPr/>
        </p:nvGraphicFramePr>
        <p:xfrm>
          <a:off x="1403350" y="2781300"/>
          <a:ext cx="3162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7" imgW="3162300" imgH="546100" progId="Equation.DSMT4">
                  <p:embed/>
                </p:oleObj>
              </mc:Choice>
              <mc:Fallback>
                <p:oleObj name="Equation" r:id="rId7" imgW="3162300" imgH="546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3162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0"/>
          <p:cNvGraphicFramePr>
            <a:graphicFrameLocks noChangeAspect="1"/>
          </p:cNvGraphicFramePr>
          <p:nvPr/>
        </p:nvGraphicFramePr>
        <p:xfrm>
          <a:off x="1476375" y="4005263"/>
          <a:ext cx="3619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9" imgW="3619500" imgH="787400" progId="Equation.DSMT4">
                  <p:embed/>
                </p:oleObj>
              </mc:Choice>
              <mc:Fallback>
                <p:oleObj name="Equation" r:id="rId9" imgW="3619500" imgH="787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3619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539750" y="4797425"/>
            <a:ext cx="554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5</a:t>
            </a:r>
          </a:p>
        </p:txBody>
      </p:sp>
      <p:graphicFrame>
        <p:nvGraphicFramePr>
          <p:cNvPr id="12301" name="Object 12"/>
          <p:cNvGraphicFramePr>
            <a:graphicFrameLocks noChangeAspect="1"/>
          </p:cNvGraphicFramePr>
          <p:nvPr/>
        </p:nvGraphicFramePr>
        <p:xfrm>
          <a:off x="1476375" y="4868863"/>
          <a:ext cx="2730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11" imgW="2730500" imgH="355600" progId="Equation.DSMT4">
                  <p:embed/>
                </p:oleObj>
              </mc:Choice>
              <mc:Fallback>
                <p:oleObj name="Equation" r:id="rId11" imgW="2730500" imgH="355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2730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AA5D6-3FC3-4C99-827B-A7170011EDE8}" type="slidenum">
              <a:rPr lang="en-US" altLang="zh-TW"/>
              <a:pPr/>
              <a:t>358</a:t>
            </a:fld>
            <a:endParaRPr lang="en-US" altLang="zh-TW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7921625" cy="4984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10-E   FFT </a:t>
            </a: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的乘法量的計算</a:t>
            </a:r>
            <a:endParaRPr lang="zh-TW" altLang="en-US" sz="240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119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假設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 </a:t>
            </a:r>
            <a:r>
              <a:rPr lang="en-US" altLang="zh-TW" i="1" dirty="0">
                <a:sym typeface="Symbol" pitchFamily="18" charset="2"/>
              </a:rPr>
              <a:t>P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zh-TW" altLang="en-US" dirty="0">
                <a:sym typeface="Symbol" pitchFamily="18" charset="2"/>
              </a:rPr>
              <a:t>，   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is 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prime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 to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-point DFT </a:t>
            </a:r>
            <a:r>
              <a:rPr lang="zh-TW" altLang="en-US" dirty="0"/>
              <a:t>的乘法量為 </a:t>
            </a:r>
            <a:r>
              <a:rPr lang="en-US" altLang="zh-TW" i="1" dirty="0"/>
              <a:t>B</a:t>
            </a:r>
            <a:r>
              <a:rPr lang="en-US" altLang="zh-TW" baseline="-25000" dirty="0"/>
              <a:t>1</a:t>
            </a:r>
            <a:r>
              <a:rPr lang="zh-TW" altLang="en-US" dirty="0"/>
              <a:t>，</a:t>
            </a:r>
            <a:r>
              <a:rPr lang="zh-TW" altLang="en-US" dirty="0">
                <a:sym typeface="Symbol" pitchFamily="18" charset="2"/>
              </a:rPr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-point DFT </a:t>
            </a:r>
            <a:r>
              <a:rPr lang="zh-TW" altLang="en-US" dirty="0"/>
              <a:t>的乘法量為 </a:t>
            </a:r>
            <a:r>
              <a:rPr lang="en-US" altLang="zh-TW" i="1" dirty="0"/>
              <a:t>B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endParaRPr lang="en-US" altLang="zh-TW" baseline="-25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則 </a:t>
            </a:r>
            <a:r>
              <a:rPr lang="en-US" altLang="zh-TW" i="1" dirty="0"/>
              <a:t>N</a:t>
            </a:r>
            <a:r>
              <a:rPr lang="en-US" altLang="zh-TW" dirty="0"/>
              <a:t>-point DFT </a:t>
            </a:r>
            <a:r>
              <a:rPr lang="zh-TW" altLang="en-US" dirty="0"/>
              <a:t>的乘法量為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              </a:t>
            </a:r>
            <a:r>
              <a:rPr lang="en-US" altLang="zh-TW" b="1" i="1" dirty="0">
                <a:solidFill>
                  <a:srgbClr val="3333FF"/>
                </a:solidFill>
              </a:rPr>
              <a:t>P</a:t>
            </a:r>
            <a:r>
              <a:rPr lang="en-US" altLang="zh-TW" b="1" baseline="-25000" dirty="0">
                <a:solidFill>
                  <a:srgbClr val="3333FF"/>
                </a:solidFill>
              </a:rPr>
              <a:t>2</a:t>
            </a:r>
            <a:r>
              <a:rPr lang="en-US" altLang="zh-TW" b="1" i="1" dirty="0">
                <a:solidFill>
                  <a:srgbClr val="3333FF"/>
                </a:solidFill>
              </a:rPr>
              <a:t>B</a:t>
            </a:r>
            <a:r>
              <a:rPr lang="en-US" altLang="zh-TW" b="1" baseline="-25000" dirty="0">
                <a:solidFill>
                  <a:srgbClr val="3333FF"/>
                </a:solidFill>
              </a:rPr>
              <a:t>1</a:t>
            </a:r>
            <a:r>
              <a:rPr lang="en-US" altLang="zh-TW" b="1" dirty="0">
                <a:solidFill>
                  <a:srgbClr val="3333FF"/>
                </a:solidFill>
              </a:rPr>
              <a:t> + </a:t>
            </a:r>
            <a:r>
              <a:rPr lang="en-US" altLang="zh-TW" b="1" i="1" dirty="0">
                <a:solidFill>
                  <a:srgbClr val="3333FF"/>
                </a:solidFill>
              </a:rPr>
              <a:t>P</a:t>
            </a:r>
            <a:r>
              <a:rPr lang="en-US" altLang="zh-TW" b="1" baseline="-25000" dirty="0">
                <a:solidFill>
                  <a:srgbClr val="3333FF"/>
                </a:solidFill>
              </a:rPr>
              <a:t>1</a:t>
            </a:r>
            <a:r>
              <a:rPr lang="en-US" altLang="zh-TW" b="1" i="1" dirty="0">
                <a:solidFill>
                  <a:srgbClr val="3333FF"/>
                </a:solidFill>
              </a:rPr>
              <a:t>B</a:t>
            </a:r>
            <a:r>
              <a:rPr lang="en-US" altLang="zh-TW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39750" y="2997200"/>
            <a:ext cx="7704138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假設                                               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, …., </a:t>
            </a:r>
            <a:r>
              <a:rPr lang="en-US" altLang="zh-TW" i="1"/>
              <a:t>P</a:t>
            </a:r>
            <a:r>
              <a:rPr lang="en-US" altLang="zh-TW" i="1" baseline="-25000"/>
              <a:t>K</a:t>
            </a:r>
            <a:r>
              <a:rPr lang="en-US" altLang="zh-TW"/>
              <a:t> </a:t>
            </a:r>
            <a:r>
              <a:rPr lang="zh-TW" altLang="en-US"/>
              <a:t>彼此互質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</a:t>
            </a:r>
            <a:r>
              <a:rPr lang="en-US" altLang="zh-TW" i="1"/>
              <a:t>P</a:t>
            </a:r>
            <a:r>
              <a:rPr lang="en-US" altLang="zh-TW" i="1" baseline="-25000"/>
              <a:t>k</a:t>
            </a:r>
            <a:r>
              <a:rPr lang="en-US" altLang="zh-TW"/>
              <a:t>-point DFT </a:t>
            </a:r>
            <a:r>
              <a:rPr lang="zh-TW" altLang="en-US"/>
              <a:t>的乘法量為 </a:t>
            </a:r>
            <a:r>
              <a:rPr lang="en-US" altLang="zh-TW" i="1"/>
              <a:t>B</a:t>
            </a:r>
            <a:r>
              <a:rPr lang="en-US" altLang="zh-TW" i="1" baseline="-25000"/>
              <a:t>k</a:t>
            </a:r>
            <a:r>
              <a:rPr lang="en-US" altLang="zh-TW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則 </a:t>
            </a:r>
            <a:r>
              <a:rPr lang="en-US" altLang="zh-TW" i="1"/>
              <a:t>N</a:t>
            </a:r>
            <a:r>
              <a:rPr lang="en-US" altLang="zh-TW"/>
              <a:t>-point DFT </a:t>
            </a:r>
            <a:r>
              <a:rPr lang="zh-TW" altLang="en-US"/>
              <a:t>可分解成 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/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) </a:t>
            </a:r>
            <a:r>
              <a:rPr lang="zh-TW" altLang="en-US"/>
              <a:t>個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-point DFTs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                       (</a:t>
            </a:r>
            <a:r>
              <a:rPr lang="en-US" altLang="zh-TW" i="1"/>
              <a:t>N</a:t>
            </a:r>
            <a:r>
              <a:rPr lang="en-US" altLang="zh-TW"/>
              <a:t>/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 </a:t>
            </a:r>
            <a:r>
              <a:rPr lang="zh-TW" altLang="en-US"/>
              <a:t>個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-point DFTs      </a:t>
            </a:r>
            <a:br>
              <a:rPr lang="en-US" altLang="zh-TW"/>
            </a:br>
            <a:r>
              <a:rPr lang="en-US" altLang="zh-TW"/>
              <a:t>                                                              :</a:t>
            </a:r>
            <a:br>
              <a:rPr lang="en-US" altLang="zh-TW"/>
            </a:br>
            <a:r>
              <a:rPr lang="en-US" altLang="zh-TW"/>
              <a:t>                                           (</a:t>
            </a:r>
            <a:r>
              <a:rPr lang="en-US" altLang="zh-TW" i="1"/>
              <a:t>N</a:t>
            </a:r>
            <a:r>
              <a:rPr lang="en-US" altLang="zh-TW"/>
              <a:t>/</a:t>
            </a:r>
            <a:r>
              <a:rPr lang="en-US" altLang="zh-TW" i="1"/>
              <a:t>P</a:t>
            </a:r>
            <a:r>
              <a:rPr lang="en-US" altLang="zh-TW" i="1" baseline="-25000"/>
              <a:t>K</a:t>
            </a:r>
            <a:r>
              <a:rPr lang="en-US" altLang="zh-TW"/>
              <a:t>) </a:t>
            </a:r>
            <a:r>
              <a:rPr lang="zh-TW" altLang="en-US"/>
              <a:t>個 </a:t>
            </a:r>
            <a:r>
              <a:rPr lang="en-US" altLang="zh-TW" i="1"/>
              <a:t>P</a:t>
            </a:r>
            <a:r>
              <a:rPr lang="en-US" altLang="zh-TW" i="1" baseline="-25000"/>
              <a:t>K</a:t>
            </a:r>
            <a:r>
              <a:rPr lang="en-US" altLang="zh-TW"/>
              <a:t>-point DFTs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總乘法量為</a:t>
            </a:r>
            <a:endParaRPr lang="en-US" altLang="zh-TW"/>
          </a:p>
        </p:txBody>
      </p:sp>
      <p:graphicFrame>
        <p:nvGraphicFramePr>
          <p:cNvPr id="13318" name="Object 1"/>
          <p:cNvGraphicFramePr>
            <a:graphicFrameLocks noChangeAspect="1"/>
          </p:cNvGraphicFramePr>
          <p:nvPr/>
        </p:nvGraphicFramePr>
        <p:xfrm>
          <a:off x="1306513" y="3068638"/>
          <a:ext cx="22526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2247900" imgH="330200" progId="Equation.DSMT4">
                  <p:embed/>
                </p:oleObj>
              </mc:Choice>
              <mc:Fallback>
                <p:oleObj name="Equation" r:id="rId3" imgW="2247900" imgH="33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3068638"/>
                        <a:ext cx="225266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"/>
          <p:cNvGraphicFramePr>
            <a:graphicFrameLocks noChangeAspect="1"/>
          </p:cNvGraphicFramePr>
          <p:nvPr/>
        </p:nvGraphicFramePr>
        <p:xfrm>
          <a:off x="3276600" y="5661025"/>
          <a:ext cx="288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2882900" imgH="571500" progId="Equation.DSMT4">
                  <p:embed/>
                </p:oleObj>
              </mc:Choice>
              <mc:Fallback>
                <p:oleObj name="Equation" r:id="rId5" imgW="2882900" imgH="571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61025"/>
                        <a:ext cx="2889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BCD350-CBB4-45D3-8A18-11017FCABCD5}" type="slidenum">
              <a:rPr lang="en-US" altLang="zh-TW"/>
              <a:pPr/>
              <a:t>359</a:t>
            </a:fld>
            <a:endParaRPr lang="en-US" altLang="zh-TW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25542" y="1916832"/>
            <a:ext cx="756126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且 </a:t>
            </a:r>
            <a:r>
              <a:rPr lang="en-US" altLang="zh-TW" i="1" dirty="0"/>
              <a:t>m</a:t>
            </a:r>
            <a:r>
              <a:rPr lang="en-US" altLang="zh-TW" baseline="-25000" dirty="0"/>
              <a:t>1</a:t>
            </a:r>
            <a:r>
              <a:rPr lang="en-US" altLang="zh-TW" i="1" dirty="0"/>
              <a:t>n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zh-TW" altLang="en-US" dirty="0"/>
              <a:t>當中  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 = 0, 1, ….,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cs typeface="Times New Roman" pitchFamily="18" charset="0"/>
              </a:rPr>
              <a:t>−1,   </a:t>
            </a:r>
            <a:r>
              <a:rPr lang="en-US" altLang="zh-TW" i="1" dirty="0"/>
              <a:t>n</a:t>
            </a:r>
            <a:r>
              <a:rPr lang="en-US" altLang="zh-TW" baseline="-25000" dirty="0"/>
              <a:t>2</a:t>
            </a:r>
            <a:r>
              <a:rPr lang="en-US" altLang="zh-TW" dirty="0"/>
              <a:t> = 0, 1, ….,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 −1)   </a:t>
            </a:r>
          </a:p>
          <a:p>
            <a:pPr eaLnBrk="1" hangingPunct="1">
              <a:spcBef>
                <a:spcPts val="500"/>
              </a:spcBef>
            </a:pPr>
            <a:r>
              <a:rPr lang="zh-TW" altLang="en-US" dirty="0"/>
              <a:t>有 </a:t>
            </a:r>
            <a:r>
              <a:rPr lang="en-US" altLang="zh-TW" i="1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zh-TW" altLang="en-US" dirty="0"/>
              <a:t>個值不為 </a:t>
            </a:r>
            <a:r>
              <a:rPr lang="en-US" altLang="zh-TW" i="1" dirty="0"/>
              <a:t>N</a:t>
            </a:r>
            <a:r>
              <a:rPr lang="en-US" altLang="zh-TW" dirty="0"/>
              <a:t>/12 </a:t>
            </a:r>
            <a:r>
              <a:rPr lang="zh-TW" altLang="en-US" dirty="0"/>
              <a:t>及 </a:t>
            </a:r>
            <a:r>
              <a:rPr lang="en-US" altLang="zh-TW" i="1" dirty="0"/>
              <a:t>N</a:t>
            </a:r>
            <a:r>
              <a:rPr lang="en-US" altLang="zh-TW" dirty="0"/>
              <a:t>/8 </a:t>
            </a:r>
            <a:r>
              <a:rPr lang="zh-TW" altLang="en-US" dirty="0"/>
              <a:t>的倍數</a:t>
            </a:r>
          </a:p>
          <a:p>
            <a:pPr eaLnBrk="1" hangingPunct="1">
              <a:spcBef>
                <a:spcPts val="500"/>
              </a:spcBef>
            </a:pPr>
            <a:r>
              <a:rPr lang="zh-TW" altLang="en-US" dirty="0"/>
              <a:t>有 </a:t>
            </a:r>
            <a:r>
              <a:rPr lang="en-US" altLang="zh-TW" i="1" dirty="0"/>
              <a:t>D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zh-TW" altLang="en-US" dirty="0"/>
              <a:t>個值為 </a:t>
            </a:r>
            <a:r>
              <a:rPr lang="en-US" altLang="zh-TW" i="1" dirty="0"/>
              <a:t>N</a:t>
            </a:r>
            <a:r>
              <a:rPr lang="en-US" altLang="zh-TW" dirty="0"/>
              <a:t>/12 </a:t>
            </a:r>
            <a:r>
              <a:rPr lang="zh-TW" altLang="en-US" dirty="0"/>
              <a:t>或 </a:t>
            </a:r>
            <a:r>
              <a:rPr lang="en-US" altLang="zh-TW" i="1" dirty="0"/>
              <a:t>N</a:t>
            </a:r>
            <a:r>
              <a:rPr lang="en-US" altLang="zh-TW" dirty="0"/>
              <a:t>/8 </a:t>
            </a:r>
            <a:r>
              <a:rPr lang="zh-TW" altLang="en-US" dirty="0"/>
              <a:t>的倍數，但不為 </a:t>
            </a:r>
            <a:r>
              <a:rPr lang="en-US" altLang="zh-TW" i="1" dirty="0"/>
              <a:t>N</a:t>
            </a:r>
            <a:r>
              <a:rPr lang="en-US" altLang="zh-TW" dirty="0"/>
              <a:t>/4 </a:t>
            </a:r>
            <a:r>
              <a:rPr lang="zh-TW" altLang="en-US" dirty="0"/>
              <a:t>的倍數</a:t>
            </a:r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zh-TW" altLang="en-US" dirty="0"/>
              <a:t>則 </a:t>
            </a:r>
            <a:r>
              <a:rPr lang="en-US" altLang="zh-TW" i="1" dirty="0"/>
              <a:t>N</a:t>
            </a:r>
            <a:r>
              <a:rPr lang="en-US" altLang="zh-TW" dirty="0"/>
              <a:t>-point DFT </a:t>
            </a:r>
            <a:r>
              <a:rPr lang="zh-TW" altLang="en-US" dirty="0"/>
              <a:t>的乘法量為</a:t>
            </a:r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zh-TW" altLang="en-US" dirty="0"/>
              <a:t>            </a:t>
            </a:r>
            <a:r>
              <a:rPr lang="en-US" altLang="zh-TW" b="1" i="1" dirty="0">
                <a:solidFill>
                  <a:srgbClr val="3333FF"/>
                </a:solidFill>
              </a:rPr>
              <a:t>N</a:t>
            </a:r>
            <a:r>
              <a:rPr lang="en-US" altLang="zh-TW" b="1" baseline="-25000" dirty="0">
                <a:solidFill>
                  <a:srgbClr val="3333FF"/>
                </a:solidFill>
              </a:rPr>
              <a:t>2</a:t>
            </a:r>
            <a:r>
              <a:rPr lang="en-US" altLang="zh-TW" b="1" i="1" dirty="0">
                <a:solidFill>
                  <a:srgbClr val="3333FF"/>
                </a:solidFill>
              </a:rPr>
              <a:t>B</a:t>
            </a:r>
            <a:r>
              <a:rPr lang="en-US" altLang="zh-TW" b="1" baseline="-25000" dirty="0">
                <a:solidFill>
                  <a:srgbClr val="3333FF"/>
                </a:solidFill>
              </a:rPr>
              <a:t>1</a:t>
            </a:r>
            <a:r>
              <a:rPr lang="en-US" altLang="zh-TW" b="1" dirty="0">
                <a:solidFill>
                  <a:srgbClr val="3333FF"/>
                </a:solidFill>
              </a:rPr>
              <a:t> + </a:t>
            </a:r>
            <a:r>
              <a:rPr lang="en-US" altLang="zh-TW" b="1" i="1" dirty="0">
                <a:solidFill>
                  <a:srgbClr val="3333FF"/>
                </a:solidFill>
              </a:rPr>
              <a:t>N</a:t>
            </a:r>
            <a:r>
              <a:rPr lang="en-US" altLang="zh-TW" b="1" baseline="-25000" dirty="0">
                <a:solidFill>
                  <a:srgbClr val="3333FF"/>
                </a:solidFill>
              </a:rPr>
              <a:t>1</a:t>
            </a:r>
            <a:r>
              <a:rPr lang="en-US" altLang="zh-TW" b="1" i="1" dirty="0">
                <a:solidFill>
                  <a:srgbClr val="3333FF"/>
                </a:solidFill>
              </a:rPr>
              <a:t>B</a:t>
            </a:r>
            <a:r>
              <a:rPr lang="en-US" altLang="zh-TW" b="1" baseline="-25000" dirty="0">
                <a:solidFill>
                  <a:srgbClr val="3333FF"/>
                </a:solidFill>
              </a:rPr>
              <a:t>2</a:t>
            </a:r>
            <a:r>
              <a:rPr lang="en-US" altLang="zh-TW" b="1" dirty="0">
                <a:solidFill>
                  <a:srgbClr val="3333FF"/>
                </a:solidFill>
              </a:rPr>
              <a:t> + 3</a:t>
            </a:r>
            <a:r>
              <a:rPr lang="en-US" altLang="zh-TW" b="1" i="1" dirty="0">
                <a:solidFill>
                  <a:srgbClr val="3333FF"/>
                </a:solidFill>
              </a:rPr>
              <a:t>D</a:t>
            </a:r>
            <a:r>
              <a:rPr lang="en-US" altLang="zh-TW" b="1" baseline="-25000" dirty="0">
                <a:solidFill>
                  <a:srgbClr val="3333FF"/>
                </a:solidFill>
              </a:rPr>
              <a:t>1</a:t>
            </a:r>
            <a:r>
              <a:rPr lang="en-US" altLang="zh-TW" b="1" dirty="0">
                <a:solidFill>
                  <a:srgbClr val="3333FF"/>
                </a:solidFill>
              </a:rPr>
              <a:t> + 2</a:t>
            </a:r>
            <a:r>
              <a:rPr lang="en-US" altLang="zh-TW" b="1" i="1" dirty="0">
                <a:solidFill>
                  <a:srgbClr val="3333FF"/>
                </a:solidFill>
              </a:rPr>
              <a:t>D</a:t>
            </a:r>
            <a:r>
              <a:rPr lang="en-US" altLang="zh-TW" b="1" baseline="-25000" dirty="0">
                <a:solidFill>
                  <a:srgbClr val="3333FF"/>
                </a:solidFill>
              </a:rPr>
              <a:t>2</a:t>
            </a:r>
            <a:endParaRPr lang="en-US" altLang="zh-TW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25542" y="4684920"/>
            <a:ext cx="6192838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Note:</a:t>
            </a:r>
            <a:r>
              <a:rPr lang="en-US" altLang="zh-TW" i="1" dirty="0"/>
              <a:t> a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 </a:t>
            </a:r>
            <a:r>
              <a:rPr lang="en-US" altLang="zh-TW" dirty="0" err="1">
                <a:sym typeface="Symbol" pitchFamily="18" charset="2"/>
              </a:rPr>
              <a:t>exp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j 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zh-TW" altLang="en-US" dirty="0">
                <a:sym typeface="Symbol" pitchFamily="18" charset="2"/>
              </a:rPr>
              <a:t>，當 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zh-TW" altLang="en-US" dirty="0">
                <a:sym typeface="Symbol" pitchFamily="18" charset="2"/>
              </a:rPr>
              <a:t>為 </a:t>
            </a:r>
            <a:r>
              <a:rPr lang="en-US" altLang="zh-TW" dirty="0">
                <a:sym typeface="Symbol" pitchFamily="18" charset="2"/>
              </a:rPr>
              <a:t>complex</a:t>
            </a:r>
            <a:r>
              <a:rPr lang="zh-TW" altLang="en-US" dirty="0">
                <a:sym typeface="Symbol" pitchFamily="18" charset="2"/>
              </a:rPr>
              <a:t>，需要 </a:t>
            </a:r>
            <a:r>
              <a:rPr lang="en-US" altLang="zh-TW" dirty="0">
                <a:sym typeface="Symbol" pitchFamily="18" charset="2"/>
              </a:rPr>
              <a:t>3 </a:t>
            </a:r>
            <a:r>
              <a:rPr lang="zh-TW" altLang="en-US" dirty="0">
                <a:sym typeface="Symbol" pitchFamily="18" charset="2"/>
              </a:rPr>
              <a:t>個乘法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          然而，當 </a:t>
            </a:r>
            <a:r>
              <a:rPr lang="en-US" altLang="zh-TW" i="1" dirty="0">
                <a:sym typeface="Symbol" pitchFamily="18" charset="2"/>
              </a:rPr>
              <a:t> 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 </a:t>
            </a:r>
            <a:r>
              <a:rPr lang="en-US" altLang="zh-TW" dirty="0">
                <a:sym typeface="Symbol" pitchFamily="18" charset="2"/>
              </a:rPr>
              <a:t>/4</a:t>
            </a:r>
            <a:r>
              <a:rPr lang="zh-TW" altLang="en-US" dirty="0">
                <a:sym typeface="Symbol" pitchFamily="18" charset="2"/>
              </a:rPr>
              <a:t>，只需 </a:t>
            </a:r>
            <a:r>
              <a:rPr lang="en-US" altLang="zh-TW" dirty="0">
                <a:sym typeface="Symbol" pitchFamily="18" charset="2"/>
              </a:rPr>
              <a:t>2</a:t>
            </a:r>
            <a:r>
              <a:rPr lang="zh-TW" altLang="en-US" dirty="0">
                <a:sym typeface="Symbol" pitchFamily="18" charset="2"/>
              </a:rPr>
              <a:t>個乘法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          當 </a:t>
            </a:r>
            <a:r>
              <a:rPr lang="en-US" altLang="zh-TW" i="1" dirty="0">
                <a:sym typeface="Symbol" pitchFamily="18" charset="2"/>
              </a:rPr>
              <a:t> 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 </a:t>
            </a:r>
            <a:r>
              <a:rPr lang="en-US" altLang="zh-TW" dirty="0">
                <a:sym typeface="Symbol" pitchFamily="18" charset="2"/>
              </a:rPr>
              <a:t>/3</a:t>
            </a:r>
            <a:r>
              <a:rPr lang="zh-TW" altLang="en-US" dirty="0">
                <a:sym typeface="Symbol" pitchFamily="18" charset="2"/>
              </a:rPr>
              <a:t>，只需 </a:t>
            </a:r>
            <a:r>
              <a:rPr lang="en-US" altLang="zh-TW" dirty="0">
                <a:sym typeface="Symbol" pitchFamily="18" charset="2"/>
              </a:rPr>
              <a:t>2 </a:t>
            </a:r>
            <a:r>
              <a:rPr lang="zh-TW" altLang="en-US" dirty="0">
                <a:sym typeface="Symbol" pitchFamily="18" charset="2"/>
              </a:rPr>
              <a:t>個乘法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ym typeface="Symbol" pitchFamily="18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406760"/>
            <a:ext cx="69119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假設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 </a:t>
            </a:r>
            <a:r>
              <a:rPr lang="en-US" altLang="zh-TW" i="1" dirty="0">
                <a:sym typeface="Symbol" pitchFamily="18" charset="2"/>
              </a:rPr>
              <a:t>P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zh-TW" altLang="en-US" dirty="0">
                <a:sym typeface="Symbol" pitchFamily="18" charset="2"/>
              </a:rPr>
              <a:t>，   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is 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not prime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to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-point DFT </a:t>
            </a:r>
            <a:r>
              <a:rPr lang="zh-TW" altLang="en-US" dirty="0"/>
              <a:t>的乘法量為 </a:t>
            </a:r>
            <a:r>
              <a:rPr lang="en-US" altLang="zh-TW" i="1" dirty="0"/>
              <a:t>B</a:t>
            </a:r>
            <a:r>
              <a:rPr lang="en-US" altLang="zh-TW" baseline="-25000" dirty="0"/>
              <a:t>1</a:t>
            </a:r>
            <a:r>
              <a:rPr lang="zh-TW" altLang="en-US" dirty="0"/>
              <a:t>，</a:t>
            </a:r>
            <a:r>
              <a:rPr lang="zh-TW" altLang="en-US" dirty="0">
                <a:sym typeface="Symbol" pitchFamily="18" charset="2"/>
              </a:rPr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-point DFT </a:t>
            </a:r>
            <a:r>
              <a:rPr lang="zh-TW" altLang="en-US" dirty="0"/>
              <a:t>的乘法量為 </a:t>
            </a:r>
            <a:r>
              <a:rPr lang="en-US" altLang="zh-TW" i="1" dirty="0"/>
              <a:t>B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endParaRPr lang="en-US" altLang="zh-TW" baseline="-25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則 </a:t>
            </a:r>
            <a:r>
              <a:rPr lang="en-US" altLang="zh-TW" i="1" dirty="0"/>
              <a:t>N</a:t>
            </a:r>
            <a:r>
              <a:rPr lang="en-US" altLang="zh-TW" dirty="0"/>
              <a:t>-point DFT </a:t>
            </a:r>
            <a:r>
              <a:rPr lang="zh-TW" altLang="en-US" dirty="0"/>
              <a:t>的乘法量為</a:t>
            </a:r>
            <a:endParaRPr lang="en-US" altLang="zh-TW" b="1" baseline="-25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79D91-BD37-4555-AD32-D08FF64CAFAC}" type="slidenum">
              <a:rPr lang="en-US" altLang="zh-TW"/>
              <a:pPr/>
              <a:t>360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8313" y="333375"/>
            <a:ext cx="73437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例子： </a:t>
            </a:r>
            <a:r>
              <a:rPr lang="en-US" altLang="zh-TW"/>
              <a:t>16-point DFT,   16 = 8 </a:t>
            </a:r>
            <a:r>
              <a:rPr lang="en-US" altLang="zh-TW">
                <a:sym typeface="Symbol" pitchFamily="18" charset="2"/>
              </a:rPr>
              <a:t> 2 </a:t>
            </a:r>
            <a:r>
              <a:rPr lang="en-US" altLang="zh-TW"/>
              <a:t>, </a:t>
            </a:r>
          </a:p>
          <a:p>
            <a:pPr eaLnBrk="1" hangingPunct="1"/>
            <a:r>
              <a:rPr lang="en-US" altLang="zh-TW"/>
              <a:t> </a:t>
            </a:r>
          </a:p>
          <a:p>
            <a:pPr eaLnBrk="1" hangingPunct="1"/>
            <a:r>
              <a:rPr lang="en-US" altLang="zh-TW"/>
              <a:t>             </a:t>
            </a:r>
            <a:r>
              <a:rPr lang="zh-TW" altLang="en-US"/>
              <a:t>乘法量 </a:t>
            </a:r>
            <a:r>
              <a:rPr lang="en-US" altLang="zh-TW"/>
              <a:t>= 2 </a:t>
            </a:r>
            <a:r>
              <a:rPr lang="en-US" altLang="zh-TW">
                <a:sym typeface="Symbol" pitchFamily="18" charset="2"/>
              </a:rPr>
              <a:t> 4 + </a:t>
            </a:r>
            <a:r>
              <a:rPr lang="en-US" altLang="zh-TW"/>
              <a:t>8 </a:t>
            </a:r>
            <a:r>
              <a:rPr lang="en-US" altLang="zh-TW">
                <a:sym typeface="Symbol" pitchFamily="18" charset="2"/>
              </a:rPr>
              <a:t> 0 + 3   4 + 2   2 = 24</a:t>
            </a:r>
          </a:p>
          <a:p>
            <a:pPr eaLnBrk="1" hangingPunct="1"/>
            <a:endParaRPr lang="en-US" altLang="zh-TW">
              <a:sym typeface="Symbol" pitchFamily="18" charset="2"/>
            </a:endParaRPr>
          </a:p>
          <a:p>
            <a:pPr eaLnBrk="1" hangingPunct="1"/>
            <a:r>
              <a:rPr lang="en-US" altLang="zh-TW">
                <a:sym typeface="Symbol" pitchFamily="18" charset="2"/>
              </a:rPr>
              <a:t>             </a:t>
            </a:r>
            <a:r>
              <a:rPr lang="en-US" altLang="zh-TW"/>
              <a:t>16 = 4 </a:t>
            </a:r>
            <a:r>
              <a:rPr lang="en-US" altLang="zh-TW">
                <a:sym typeface="Symbol" pitchFamily="18" charset="2"/>
              </a:rPr>
              <a:t> 4</a:t>
            </a:r>
          </a:p>
          <a:p>
            <a:pPr eaLnBrk="1" hangingPunct="1"/>
            <a:r>
              <a:rPr lang="en-US" altLang="zh-TW">
                <a:sym typeface="Symbol" pitchFamily="18" charset="2"/>
              </a:rPr>
              <a:t>           </a:t>
            </a:r>
          </a:p>
          <a:p>
            <a:pPr eaLnBrk="1" hangingPunct="1"/>
            <a:r>
              <a:rPr lang="zh-TW" altLang="en-US"/>
              <a:t>             乘法量 </a:t>
            </a:r>
            <a:r>
              <a:rPr lang="en-US" altLang="zh-TW"/>
              <a:t>= 4 </a:t>
            </a:r>
            <a:r>
              <a:rPr lang="en-US" altLang="zh-TW">
                <a:sym typeface="Symbol" pitchFamily="18" charset="2"/>
              </a:rPr>
              <a:t> 0 + </a:t>
            </a:r>
            <a:r>
              <a:rPr lang="en-US" altLang="zh-TW"/>
              <a:t>4 </a:t>
            </a:r>
            <a:r>
              <a:rPr lang="en-US" altLang="zh-TW">
                <a:sym typeface="Symbol" pitchFamily="18" charset="2"/>
              </a:rPr>
              <a:t> 0 + 3   4 + 2   4 = 20</a:t>
            </a:r>
          </a:p>
          <a:p>
            <a:pPr eaLnBrk="1" hangingPunct="1"/>
            <a:endParaRPr lang="en-US" altLang="zh-TW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C5664-8133-49B8-9F39-0603F98F9FD4}" type="slidenum">
              <a:rPr lang="en-US" altLang="zh-TW"/>
              <a:pPr/>
              <a:t>361</a:t>
            </a:fld>
            <a:endParaRPr lang="en-US" altLang="zh-TW"/>
          </a:p>
        </p:txBody>
      </p:sp>
      <p:sp>
        <p:nvSpPr>
          <p:cNvPr id="1638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1268413"/>
            <a:ext cx="8186737" cy="44640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DFT:</a:t>
            </a: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	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優點：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Hardware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最為精簡</a:t>
            </a:r>
          </a:p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	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缺點： 運算時間較長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1692275" y="1052513"/>
          <a:ext cx="26511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3" imgW="2387600" imgH="711200" progId="Equation.DSMT4">
                  <p:embed/>
                </p:oleObj>
              </mc:Choice>
              <mc:Fallback>
                <p:oleObj name="Equation" r:id="rId3" imgW="23876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2651125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6391" name="Text Box 38"/>
          <p:cNvSpPr txBox="1">
            <a:spLocks noChangeArrowheads="1"/>
          </p:cNvSpPr>
          <p:nvPr/>
        </p:nvSpPr>
        <p:spPr bwMode="auto">
          <a:xfrm>
            <a:off x="973137" y="1990725"/>
            <a:ext cx="3313113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eaLnBrk="1" hangingPunct="1"/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f </a:t>
            </a:r>
            <a:r>
              <a:rPr lang="en-US" altLang="zh-TW" dirty="0"/>
              <a:t>[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itchFamily="18" charset="2"/>
              </a:rPr>
              <a:t></a:t>
            </a:r>
            <a:r>
              <a:rPr lang="en-US" altLang="zh-TW" i="1" dirty="0" err="1"/>
              <a:t>n</a:t>
            </a:r>
            <a:r>
              <a:rPr lang="en-US" altLang="zh-TW" dirty="0"/>
              <a:t>], </a:t>
            </a:r>
            <a:r>
              <a:rPr lang="en-US" altLang="zh-TW" i="1" dirty="0"/>
              <a:t>n</a:t>
            </a:r>
            <a:r>
              <a:rPr lang="en-US" altLang="zh-TW" dirty="0"/>
              <a:t> = 1, 2, …., </a:t>
            </a:r>
            <a:r>
              <a:rPr lang="en-US" altLang="zh-TW" i="1" dirty="0"/>
              <a:t>N</a:t>
            </a:r>
            <a:endParaRPr lang="zh-TW" altLang="zh-TW" dirty="0"/>
          </a:p>
        </p:txBody>
      </p:sp>
      <p:sp>
        <p:nvSpPr>
          <p:cNvPr id="16392" name="Text Box 40"/>
          <p:cNvSpPr txBox="1">
            <a:spLocks noChangeArrowheads="1"/>
          </p:cNvSpPr>
          <p:nvPr/>
        </p:nvSpPr>
        <p:spPr bwMode="auto">
          <a:xfrm>
            <a:off x="5945187" y="3619731"/>
            <a:ext cx="1655763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eaLnBrk="1" hangingPunct="1"/>
            <a:r>
              <a:rPr lang="en-US" altLang="zh-TW" dirty="0"/>
              <a:t>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  <a:endParaRPr lang="zh-TW" altLang="zh-TW" dirty="0"/>
          </a:p>
        </p:txBody>
      </p:sp>
      <p:grpSp>
        <p:nvGrpSpPr>
          <p:cNvPr id="16393" name="Group 41"/>
          <p:cNvGrpSpPr>
            <a:grpSpLocks/>
          </p:cNvGrpSpPr>
          <p:nvPr/>
        </p:nvGrpSpPr>
        <p:grpSpPr bwMode="auto">
          <a:xfrm>
            <a:off x="971550" y="3219681"/>
            <a:ext cx="3886200" cy="1028700"/>
            <a:chOff x="1077" y="5217"/>
            <a:chExt cx="6120" cy="1620"/>
          </a:xfrm>
        </p:grpSpPr>
        <p:sp>
          <p:nvSpPr>
            <p:cNvPr id="16396" name="Text Box 42"/>
            <p:cNvSpPr txBox="1">
              <a:spLocks noChangeArrowheads="1"/>
            </p:cNvSpPr>
            <p:nvPr/>
          </p:nvSpPr>
          <p:spPr bwMode="auto">
            <a:xfrm>
              <a:off x="1077" y="5217"/>
              <a:ext cx="900" cy="7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1" hangingPunct="1"/>
              <a:r>
                <a:rPr lang="en-US" altLang="zh-TW" i="1"/>
                <a:t>x</a:t>
              </a:r>
              <a:r>
                <a:rPr lang="en-US" altLang="zh-TW"/>
                <a:t>[</a:t>
              </a:r>
              <a:r>
                <a:rPr lang="en-US" altLang="zh-TW" i="1"/>
                <a:t>n</a:t>
              </a:r>
              <a:r>
                <a:rPr lang="en-US" altLang="zh-TW"/>
                <a:t>]</a:t>
              </a:r>
              <a:endParaRPr lang="zh-TW" altLang="zh-TW"/>
            </a:p>
          </p:txBody>
        </p:sp>
        <p:grpSp>
          <p:nvGrpSpPr>
            <p:cNvPr id="16397" name="Group 43"/>
            <p:cNvGrpSpPr>
              <a:grpSpLocks/>
            </p:cNvGrpSpPr>
            <p:nvPr/>
          </p:nvGrpSpPr>
          <p:grpSpPr bwMode="auto">
            <a:xfrm>
              <a:off x="1797" y="5217"/>
              <a:ext cx="5400" cy="1620"/>
              <a:chOff x="1797" y="5217"/>
              <a:chExt cx="5400" cy="1620"/>
            </a:xfrm>
          </p:grpSpPr>
          <p:sp>
            <p:nvSpPr>
              <p:cNvPr id="16398" name="Text Box 44"/>
              <p:cNvSpPr txBox="1">
                <a:spLocks noChangeArrowheads="1"/>
              </p:cNvSpPr>
              <p:nvPr/>
            </p:nvSpPr>
            <p:spPr bwMode="auto">
              <a:xfrm>
                <a:off x="6297" y="5217"/>
                <a:ext cx="90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eaLnBrk="1" hangingPunct="1"/>
                <a:r>
                  <a:rPr lang="en-US" altLang="zh-TW"/>
                  <a:t> </a:t>
                </a:r>
                <a:r>
                  <a:rPr lang="en-US" altLang="zh-TW" i="1"/>
                  <a:t>y</a:t>
                </a:r>
                <a:r>
                  <a:rPr lang="en-US" altLang="zh-TW"/>
                  <a:t>[</a:t>
                </a:r>
                <a:r>
                  <a:rPr lang="en-US" altLang="zh-TW" i="1"/>
                  <a:t>n</a:t>
                </a:r>
                <a:r>
                  <a:rPr lang="en-US" altLang="zh-TW"/>
                  <a:t>]</a:t>
                </a:r>
                <a:endParaRPr lang="zh-TW" altLang="zh-TW"/>
              </a:p>
            </p:txBody>
          </p:sp>
          <p:grpSp>
            <p:nvGrpSpPr>
              <p:cNvPr id="16399" name="Group 45"/>
              <p:cNvGrpSpPr>
                <a:grpSpLocks/>
              </p:cNvGrpSpPr>
              <p:nvPr/>
            </p:nvGrpSpPr>
            <p:grpSpPr bwMode="auto">
              <a:xfrm>
                <a:off x="1797" y="5397"/>
                <a:ext cx="4500" cy="1440"/>
                <a:chOff x="1797" y="5397"/>
                <a:chExt cx="4500" cy="1440"/>
              </a:xfrm>
            </p:grpSpPr>
            <p:sp>
              <p:nvSpPr>
                <p:cNvPr id="16400" name="Line 46"/>
                <p:cNvSpPr>
                  <a:spLocks noChangeShapeType="1"/>
                </p:cNvSpPr>
                <p:nvPr/>
              </p:nvSpPr>
              <p:spPr bwMode="auto">
                <a:xfrm>
                  <a:off x="1797" y="5577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01" name="AutoShape 47"/>
                <p:cNvSpPr>
                  <a:spLocks noChangeArrowheads="1"/>
                </p:cNvSpPr>
                <p:nvPr/>
              </p:nvSpPr>
              <p:spPr bwMode="auto">
                <a:xfrm>
                  <a:off x="3057" y="5397"/>
                  <a:ext cx="360" cy="360"/>
                </a:xfrm>
                <a:prstGeom prst="flowChar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02" name="Line 48"/>
                <p:cNvSpPr>
                  <a:spLocks noChangeShapeType="1"/>
                </p:cNvSpPr>
                <p:nvPr/>
              </p:nvSpPr>
              <p:spPr bwMode="auto">
                <a:xfrm>
                  <a:off x="3417" y="5577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0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237" y="5757"/>
                  <a:ext cx="0" cy="10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04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237" y="6837"/>
                  <a:ext cx="21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05" name="Line 51"/>
                <p:cNvSpPr>
                  <a:spLocks noChangeShapeType="1"/>
                </p:cNvSpPr>
                <p:nvPr/>
              </p:nvSpPr>
              <p:spPr bwMode="auto">
                <a:xfrm>
                  <a:off x="5397" y="5577"/>
                  <a:ext cx="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</p:grpSp>
      <p:graphicFrame>
        <p:nvGraphicFramePr>
          <p:cNvPr id="1639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410669"/>
              </p:ext>
            </p:extLst>
          </p:nvPr>
        </p:nvGraphicFramePr>
        <p:xfrm>
          <a:off x="2698750" y="4227744"/>
          <a:ext cx="95091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5" imgW="875920" imgH="304668" progId="Equation.DSMT4">
                  <p:embed/>
                </p:oleObj>
              </mc:Choice>
              <mc:Fallback>
                <p:oleObj name="Equation" r:id="rId5" imgW="875920" imgH="304668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227744"/>
                        <a:ext cx="950912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20"/>
          <p:cNvSpPr txBox="1">
            <a:spLocks noChangeArrowheads="1"/>
          </p:cNvSpPr>
          <p:nvPr/>
        </p:nvSpPr>
        <p:spPr bwMode="auto">
          <a:xfrm>
            <a:off x="611188" y="404813"/>
            <a:ext cx="7489825" cy="4984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10-F  </a:t>
            </a:r>
            <a:r>
              <a:rPr lang="en-US" altLang="zh-TW" sz="2400" b="1">
                <a:solidFill>
                  <a:srgbClr val="3333FF"/>
                </a:solidFill>
              </a:rPr>
              <a:t>Goertzel Algorithm</a:t>
            </a:r>
            <a:r>
              <a:rPr lang="en-US" altLang="zh-TW" sz="2400">
                <a:solidFill>
                  <a:srgbClr val="3333FF"/>
                </a:solidFill>
              </a:rPr>
              <a:t> </a:t>
            </a:r>
            <a:endParaRPr lang="zh-TW" altLang="en-US" sz="2400">
              <a:solidFill>
                <a:srgbClr val="3333FF"/>
              </a:solidFill>
            </a:endParaRPr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80171"/>
              </p:ext>
            </p:extLst>
          </p:nvPr>
        </p:nvGraphicFramePr>
        <p:xfrm>
          <a:off x="909637" y="2373312"/>
          <a:ext cx="6867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7" imgW="6184800" imgH="545760" progId="Equation.DSMT4">
                  <p:embed/>
                </p:oleObj>
              </mc:Choice>
              <mc:Fallback>
                <p:oleObj name="Equation" r:id="rId7" imgW="6184800" imgH="545760" progId="Equation.DSMT4">
                  <p:embed/>
                  <p:pic>
                    <p:nvPicPr>
                      <p:cNvPr id="163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7" y="2373312"/>
                        <a:ext cx="68675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C5C-2CE0-4B20-8887-CA26B1F995F5}" type="slidenum">
              <a:rPr lang="en-US" altLang="zh-TW" smtClean="0"/>
              <a:pPr/>
              <a:t>362</a:t>
            </a:fld>
            <a:endParaRPr lang="en-US" altLang="zh-TW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8313" y="333375"/>
            <a:ext cx="7704137" cy="4984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10-G  </a:t>
            </a:r>
            <a:r>
              <a:rPr lang="en-US" altLang="zh-TW" sz="2400" b="1">
                <a:solidFill>
                  <a:srgbClr val="3333FF"/>
                </a:solidFill>
              </a:rPr>
              <a:t>Chirp Z Transform </a:t>
            </a:r>
            <a:endParaRPr lang="zh-TW" altLang="en-US" sz="2400">
              <a:solidFill>
                <a:srgbClr val="3333FF"/>
              </a:solidFill>
            </a:endParaRPr>
          </a:p>
        </p:txBody>
      </p:sp>
      <p:sp>
        <p:nvSpPr>
          <p:cNvPr id="4" name="文字版面配置區 1"/>
          <p:cNvSpPr txBox="1">
            <a:spLocks/>
          </p:cNvSpPr>
          <p:nvPr/>
        </p:nvSpPr>
        <p:spPr bwMode="auto">
          <a:xfrm>
            <a:off x="308533" y="989776"/>
            <a:ext cx="818673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當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sz="2000" i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sz="2000" i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1/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Continuous Fourier transform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DFT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和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FFT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來做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implementation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0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相當於在</a:t>
            </a:r>
            <a:r>
              <a:rPr lang="en-US" altLang="zh-TW" sz="20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z-plane</a:t>
            </a:r>
            <a:r>
              <a:rPr lang="zh-TW" altLang="en-US" sz="20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上分成</a:t>
            </a:r>
            <a:r>
              <a:rPr lang="en-US" altLang="zh-TW" sz="20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zh-TW" altLang="en-US" sz="20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等分</a:t>
            </a:r>
            <a:endParaRPr lang="en-US" altLang="zh-TW" sz="200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0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問題</a:t>
            </a:r>
            <a:r>
              <a:rPr lang="en-US" altLang="zh-TW" sz="20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當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sz="2000" i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sz="2000" i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1/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或不是對單位圓做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等分時，怎辦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?</a:t>
            </a:r>
            <a:endParaRPr lang="zh-TW" altLang="en-US" sz="200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50335"/>
              </p:ext>
            </p:extLst>
          </p:nvPr>
        </p:nvGraphicFramePr>
        <p:xfrm>
          <a:off x="495579" y="1772816"/>
          <a:ext cx="2424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4" imgW="2425700" imgH="431800" progId="Equation.DSMT4">
                  <p:embed/>
                </p:oleObj>
              </mc:Choice>
              <mc:Fallback>
                <p:oleObj name="Equation" r:id="rId4" imgW="2425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79" y="1772816"/>
                        <a:ext cx="2424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059832" y="1988716"/>
            <a:ext cx="1541774" cy="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081270" y="1634773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取 </a:t>
            </a:r>
            <a:r>
              <a:rPr lang="en-US" altLang="zh-TW" i="1" dirty="0">
                <a:cs typeface="Times New Roman" pitchFamily="18" charset="0"/>
              </a:rPr>
              <a:t>t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i="1" baseline="-25000" dirty="0">
                <a:cs typeface="Times New Roman" pitchFamily="18" charset="0"/>
              </a:rPr>
              <a:t>t</a:t>
            </a:r>
          </a:p>
          <a:p>
            <a:r>
              <a:rPr lang="en-US" altLang="zh-TW" i="1" dirty="0">
                <a:cs typeface="Times New Roman" pitchFamily="18" charset="0"/>
              </a:rPr>
              <a:t>f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i="1" dirty="0">
                <a:cs typeface="Times New Roman" pitchFamily="18" charset="0"/>
              </a:rPr>
              <a:t>m</a:t>
            </a:r>
            <a:r>
              <a:rPr lang="en-US" altLang="zh-TW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i="1" baseline="-25000" dirty="0">
                <a:cs typeface="Times New Roman" pitchFamily="18" charset="0"/>
              </a:rPr>
              <a:t>f</a:t>
            </a:r>
            <a:endParaRPr lang="zh-TW" alt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13176"/>
              </p:ext>
            </p:extLst>
          </p:nvPr>
        </p:nvGraphicFramePr>
        <p:xfrm>
          <a:off x="4741746" y="1772816"/>
          <a:ext cx="35734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6" imgW="3568700" imgH="571500" progId="Equation.DSMT4">
                  <p:embed/>
                </p:oleObj>
              </mc:Choice>
              <mc:Fallback>
                <p:oleObj name="Equation" r:id="rId6" imgW="3568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746" y="1772816"/>
                        <a:ext cx="35734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橢圓 10"/>
          <p:cNvSpPr/>
          <p:nvPr/>
        </p:nvSpPr>
        <p:spPr>
          <a:xfrm>
            <a:off x="4416897" y="250186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067944" y="2959066"/>
            <a:ext cx="1656184" cy="28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872818" y="2204616"/>
            <a:ext cx="0" cy="137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694303" y="27590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00436" y="20650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33098" y="327415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r>
              <a:rPr lang="zh-TW" altLang="en-US" dirty="0"/>
              <a:t>等分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4505430" y="254137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470991" y="454701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4122038" y="5004218"/>
            <a:ext cx="1656184" cy="28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748397" y="480416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54530" y="41102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287192" y="531931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等分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932825" y="4341331"/>
            <a:ext cx="0" cy="137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圖: 接點 40"/>
          <p:cNvSpPr/>
          <p:nvPr/>
        </p:nvSpPr>
        <p:spPr>
          <a:xfrm>
            <a:off x="5154547" y="2584876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/>
          <p:cNvSpPr/>
          <p:nvPr/>
        </p:nvSpPr>
        <p:spPr>
          <a:xfrm>
            <a:off x="4509812" y="2584876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5140829" y="3225256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接點 43"/>
          <p:cNvSpPr/>
          <p:nvPr/>
        </p:nvSpPr>
        <p:spPr>
          <a:xfrm>
            <a:off x="4818818" y="3386282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接點 44"/>
          <p:cNvSpPr/>
          <p:nvPr/>
        </p:nvSpPr>
        <p:spPr>
          <a:xfrm>
            <a:off x="4527493" y="3264552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接點 45"/>
          <p:cNvSpPr/>
          <p:nvPr/>
        </p:nvSpPr>
        <p:spPr>
          <a:xfrm>
            <a:off x="5277391" y="2915563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接點 46"/>
          <p:cNvSpPr/>
          <p:nvPr/>
        </p:nvSpPr>
        <p:spPr>
          <a:xfrm>
            <a:off x="4822998" y="2474569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接點 47"/>
          <p:cNvSpPr/>
          <p:nvPr/>
        </p:nvSpPr>
        <p:spPr>
          <a:xfrm>
            <a:off x="4347902" y="2918608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>
            <a:off x="4145859" y="4672080"/>
            <a:ext cx="1152128" cy="86294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51"/>
          <p:cNvSpPr/>
          <p:nvPr/>
        </p:nvSpPr>
        <p:spPr>
          <a:xfrm>
            <a:off x="4934975" y="4679734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5139121" y="4817255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11135"/>
              </p:ext>
            </p:extLst>
          </p:nvPr>
        </p:nvGraphicFramePr>
        <p:xfrm>
          <a:off x="611560" y="5832399"/>
          <a:ext cx="56070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Equation" r:id="rId8" imgW="5600520" imgH="622080" progId="Equation.DSMT4">
                  <p:embed/>
                </p:oleObj>
              </mc:Choice>
              <mc:Fallback>
                <p:oleObj name="Equation" r:id="rId8" imgW="5600520" imgH="62208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832399"/>
                        <a:ext cx="5607050" cy="6223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  <a:prstDash val="dash"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74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C5C-2CE0-4B20-8887-CA26B1F995F5}" type="slidenum">
              <a:rPr lang="en-US" altLang="zh-TW" smtClean="0"/>
              <a:pPr/>
              <a:t>363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683568" y="332656"/>
            <a:ext cx="75608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Z-transform: </a:t>
            </a:r>
          </a:p>
          <a:p>
            <a:endParaRPr lang="en-US" altLang="zh-TW" dirty="0"/>
          </a:p>
          <a:p>
            <a:r>
              <a:rPr lang="en-US" altLang="zh-TW" dirty="0"/>
              <a:t>CZT algorithm:</a:t>
            </a:r>
          </a:p>
          <a:p>
            <a:endParaRPr lang="en-US" altLang="zh-TW" dirty="0"/>
          </a:p>
          <a:p>
            <a:r>
              <a:rPr lang="en-US" altLang="zh-TW" dirty="0"/>
              <a:t>Define                      , k=0, 1, …, M-1, </a:t>
            </a:r>
            <a:r>
              <a:rPr lang="zh-TW" altLang="en-US" dirty="0"/>
              <a:t>其中</a:t>
            </a:r>
            <a:r>
              <a:rPr lang="en-US" altLang="zh-TW" dirty="0"/>
              <a:t>M</a:t>
            </a:r>
            <a:r>
              <a:rPr lang="zh-TW" altLang="en-US" dirty="0"/>
              <a:t>為任意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points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W</a:t>
            </a:r>
            <a:r>
              <a:rPr lang="zh-TW" altLang="en-US" dirty="0"/>
              <a:t>為任意</a:t>
            </a:r>
            <a:r>
              <a:rPr lang="en-US" altLang="zh-TW" dirty="0"/>
              <a:t>complex</a:t>
            </a:r>
            <a:r>
              <a:rPr lang="zh-TW" altLang="en-US" dirty="0"/>
              <a:t> </a:t>
            </a:r>
            <a:r>
              <a:rPr lang="en-US" altLang="zh-TW" dirty="0"/>
              <a:t>number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令                                        代入並整理得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79961"/>
              </p:ext>
            </p:extLst>
          </p:nvPr>
        </p:nvGraphicFramePr>
        <p:xfrm>
          <a:off x="2181348" y="220663"/>
          <a:ext cx="196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9" name="Equation" r:id="rId3" imgW="1968480" imgH="685800" progId="Equation.DSMT4">
                  <p:embed/>
                </p:oleObj>
              </mc:Choice>
              <mc:Fallback>
                <p:oleObj name="Equation" r:id="rId3" imgW="19684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1348" y="220663"/>
                        <a:ext cx="1968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283968" y="5486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019682"/>
              </p:ext>
            </p:extLst>
          </p:nvPr>
        </p:nvGraphicFramePr>
        <p:xfrm>
          <a:off x="4962525" y="360359"/>
          <a:ext cx="2032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0" name="Equation" r:id="rId5" imgW="2031840" imgH="634680" progId="Equation.DSMT4">
                  <p:embed/>
                </p:oleObj>
              </mc:Choice>
              <mc:Fallback>
                <p:oleObj name="Equation" r:id="rId5" imgW="20318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2525" y="360359"/>
                        <a:ext cx="20320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1030"/>
              </p:ext>
            </p:extLst>
          </p:nvPr>
        </p:nvGraphicFramePr>
        <p:xfrm>
          <a:off x="1582006" y="1554908"/>
          <a:ext cx="118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1" name="Equation" r:id="rId7" imgW="1180800" imgH="368280" progId="Equation.DSMT4">
                  <p:embed/>
                </p:oleObj>
              </mc:Choice>
              <mc:Fallback>
                <p:oleObj name="Equation" r:id="rId7" imgW="11808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2006" y="1554908"/>
                        <a:ext cx="1181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161801"/>
              </p:ext>
            </p:extLst>
          </p:nvPr>
        </p:nvGraphicFramePr>
        <p:xfrm>
          <a:off x="683568" y="2390603"/>
          <a:ext cx="600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" name="Equation" r:id="rId9" imgW="6006960" imgH="685800" progId="Equation.DSMT4">
                  <p:embed/>
                </p:oleObj>
              </mc:Choice>
              <mc:Fallback>
                <p:oleObj name="Equation" r:id="rId9" imgW="6006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568" y="2390603"/>
                        <a:ext cx="6007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663676"/>
              </p:ext>
            </p:extLst>
          </p:nvPr>
        </p:nvGraphicFramePr>
        <p:xfrm>
          <a:off x="1187624" y="3220146"/>
          <a:ext cx="2273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3" name="Equation" r:id="rId11" imgW="2273040" imgH="647640" progId="Equation.DSMT4">
                  <p:embed/>
                </p:oleObj>
              </mc:Choice>
              <mc:Fallback>
                <p:oleObj name="Equation" r:id="rId11" imgW="22730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624" y="3220146"/>
                        <a:ext cx="22733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868545"/>
              </p:ext>
            </p:extLst>
          </p:nvPr>
        </p:nvGraphicFramePr>
        <p:xfrm>
          <a:off x="755576" y="3839350"/>
          <a:ext cx="554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4" name="Equation" r:id="rId13" imgW="5549760" imgH="761760" progId="Equation.DSMT4">
                  <p:embed/>
                </p:oleObj>
              </mc:Choice>
              <mc:Fallback>
                <p:oleObj name="Equation" r:id="rId13" imgW="55497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576" y="3839350"/>
                        <a:ext cx="55499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接點 13"/>
          <p:cNvCxnSpPr/>
          <p:nvPr/>
        </p:nvCxnSpPr>
        <p:spPr>
          <a:xfrm>
            <a:off x="3071204" y="4399639"/>
            <a:ext cx="80702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033174" y="4428487"/>
            <a:ext cx="80702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075464" y="439600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y</a:t>
            </a:r>
            <a:r>
              <a:rPr lang="en-US" altLang="zh-TW" baseline="-25000" dirty="0" err="1"/>
              <a:t>n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4098699" y="4396001"/>
            <a:ext cx="80702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058348" y="4403942"/>
            <a:ext cx="80702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098699" y="4407367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</a:t>
            </a:r>
            <a:r>
              <a:rPr lang="en-US" altLang="zh-TW" baseline="-25000" dirty="0" err="1"/>
              <a:t>k</a:t>
            </a:r>
            <a:r>
              <a:rPr lang="en-US" altLang="zh-TW" baseline="-25000" dirty="0"/>
              <a:t>-n</a:t>
            </a:r>
            <a:endParaRPr lang="zh-TW" altLang="en-US" dirty="0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897006"/>
              </p:ext>
            </p:extLst>
          </p:nvPr>
        </p:nvGraphicFramePr>
        <p:xfrm>
          <a:off x="611560" y="4979703"/>
          <a:ext cx="6718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5" name="Equation" r:id="rId15" imgW="6717960" imgH="761760" progId="Equation.DSMT4">
                  <p:embed/>
                </p:oleObj>
              </mc:Choice>
              <mc:Fallback>
                <p:oleObj name="Equation" r:id="rId15" imgW="67179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560" y="4979703"/>
                        <a:ext cx="6718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24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8C5C-2CE0-4B20-8887-CA26B1F995F5}" type="slidenum">
              <a:rPr lang="en-US" altLang="zh-TW" smtClean="0"/>
              <a:pPr/>
              <a:t>364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755576" y="427038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 diagram: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268760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</a:t>
            </a:r>
            <a:r>
              <a:rPr lang="en-US" altLang="zh-TW" baseline="-25000" dirty="0" err="1"/>
              <a:t>n</a:t>
            </a:r>
            <a:r>
              <a:rPr lang="en-US" altLang="zh-TW" dirty="0"/>
              <a:t>, n=0, 1, …N-1</a:t>
            </a:r>
          </a:p>
          <a:p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331640" y="177281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圖: 接點 7"/>
          <p:cNvSpPr/>
          <p:nvPr/>
        </p:nvSpPr>
        <p:spPr>
          <a:xfrm>
            <a:off x="2627784" y="1634897"/>
            <a:ext cx="216024" cy="27583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8" idx="1"/>
            <a:endCxn id="8" idx="5"/>
          </p:cNvCxnSpPr>
          <p:nvPr/>
        </p:nvCxnSpPr>
        <p:spPr>
          <a:xfrm>
            <a:off x="2659420" y="1675293"/>
            <a:ext cx="152752" cy="195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8" idx="7"/>
            <a:endCxn id="8" idx="3"/>
          </p:cNvCxnSpPr>
          <p:nvPr/>
        </p:nvCxnSpPr>
        <p:spPr>
          <a:xfrm flipH="1">
            <a:off x="2659420" y="1675293"/>
            <a:ext cx="152752" cy="195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4"/>
          </p:cNvCxnSpPr>
          <p:nvPr/>
        </p:nvCxnSpPr>
        <p:spPr>
          <a:xfrm flipV="1">
            <a:off x="2735796" y="1910735"/>
            <a:ext cx="0" cy="65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9542"/>
              </p:ext>
            </p:extLst>
          </p:nvPr>
        </p:nvGraphicFramePr>
        <p:xfrm>
          <a:off x="2323046" y="2344951"/>
          <a:ext cx="82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name="Equation" r:id="rId3" imgW="825480" imgH="520560" progId="Equation.DSMT4">
                  <p:embed/>
                </p:oleObj>
              </mc:Choice>
              <mc:Fallback>
                <p:oleObj name="Equation" r:id="rId3" imgW="825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3046" y="2344951"/>
                        <a:ext cx="8255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139929" y="288196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preweigting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843808" y="1772816"/>
            <a:ext cx="703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951820" y="132135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y</a:t>
            </a:r>
            <a:r>
              <a:rPr lang="en-US" altLang="zh-TW" baseline="-25000" dirty="0" err="1"/>
              <a:t>n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19458" y="1264004"/>
            <a:ext cx="1744630" cy="91440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44106"/>
              </p:ext>
            </p:extLst>
          </p:nvPr>
        </p:nvGraphicFramePr>
        <p:xfrm>
          <a:off x="3987248" y="1342797"/>
          <a:ext cx="977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Equation" r:id="rId5" imgW="977760" imgH="583920" progId="Equation.DSMT4">
                  <p:embed/>
                </p:oleObj>
              </mc:Choice>
              <mc:Fallback>
                <p:oleObj name="Equation" r:id="rId5" imgW="977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7248" y="1342797"/>
                        <a:ext cx="9779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195747" y="877303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 Speed Convolution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508104" y="1772816"/>
            <a:ext cx="88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445506" y="1253939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</a:t>
            </a:r>
            <a:r>
              <a:rPr lang="en-US" altLang="zh-TW" baseline="-25000" dirty="0" err="1"/>
              <a:t>n</a:t>
            </a:r>
            <a:r>
              <a:rPr lang="en-US" altLang="zh-TW" dirty="0"/>
              <a:t> or (</a:t>
            </a:r>
            <a:r>
              <a:rPr lang="en-US" altLang="zh-TW" dirty="0" err="1"/>
              <a:t>g</a:t>
            </a:r>
            <a:r>
              <a:rPr lang="en-US" altLang="zh-TW" baseline="-25000" dirty="0" err="1"/>
              <a:t>k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9" name="流程圖: 接點 28"/>
          <p:cNvSpPr/>
          <p:nvPr/>
        </p:nvSpPr>
        <p:spPr>
          <a:xfrm>
            <a:off x="6393541" y="1637910"/>
            <a:ext cx="216024" cy="27583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6429409" y="1666412"/>
            <a:ext cx="152752" cy="195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29" idx="3"/>
          </p:cNvCxnSpPr>
          <p:nvPr/>
        </p:nvCxnSpPr>
        <p:spPr>
          <a:xfrm flipH="1">
            <a:off x="6425177" y="1675293"/>
            <a:ext cx="139082" cy="198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6494718" y="1952206"/>
            <a:ext cx="0" cy="65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42890"/>
              </p:ext>
            </p:extLst>
          </p:nvPr>
        </p:nvGraphicFramePr>
        <p:xfrm>
          <a:off x="6190332" y="2692276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name="Equation" r:id="rId7" imgW="469800" imgH="520560" progId="Equation.DSMT4">
                  <p:embed/>
                </p:oleObj>
              </mc:Choice>
              <mc:Fallback>
                <p:oleObj name="Equation" r:id="rId7" imgW="4698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0332" y="2692276"/>
                        <a:ext cx="469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629843"/>
              </p:ext>
            </p:extLst>
          </p:nvPr>
        </p:nvGraphicFramePr>
        <p:xfrm>
          <a:off x="6983664" y="2699819"/>
          <a:ext cx="45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9" imgW="457200" imgH="520560" progId="Equation.DSMT4">
                  <p:embed/>
                </p:oleObj>
              </mc:Choice>
              <mc:Fallback>
                <p:oleObj name="Equation" r:id="rId9" imgW="4572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83664" y="2699819"/>
                        <a:ext cx="457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585798" y="290333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603097" y="1772816"/>
            <a:ext cx="703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052554" y="1342797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</a:t>
            </a:r>
            <a:r>
              <a:rPr lang="en-US" altLang="zh-TW" baseline="-25000" dirty="0" err="1"/>
              <a:t>k</a:t>
            </a:r>
            <a:r>
              <a:rPr lang="en-US" altLang="zh-TW" dirty="0"/>
              <a:t>, k=0, 1, …M-1</a:t>
            </a:r>
          </a:p>
          <a:p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39552" y="3717032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(1)input/output point </a:t>
            </a:r>
            <a:r>
              <a:rPr lang="zh-TW" altLang="en-US" dirty="0"/>
              <a:t>可以不相同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 </a:t>
            </a:r>
            <a:r>
              <a:rPr lang="en-US" altLang="zh-TW" i="1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i="1" dirty="0"/>
              <a:t>N</a:t>
            </a:r>
            <a:r>
              <a:rPr lang="zh-TW" altLang="en-US" dirty="0"/>
              <a:t>和</a:t>
            </a:r>
            <a:r>
              <a:rPr lang="en-US" altLang="zh-TW" i="1" dirty="0"/>
              <a:t>M</a:t>
            </a:r>
            <a:r>
              <a:rPr lang="zh-TW" altLang="en-US" dirty="0"/>
              <a:t>為任意整數</a:t>
            </a:r>
            <a:endParaRPr lang="en-US" altLang="zh-TW" dirty="0"/>
          </a:p>
          <a:p>
            <a:r>
              <a:rPr lang="en-US" altLang="zh-TW" dirty="0"/>
              <a:t>(2)contour</a:t>
            </a:r>
            <a:r>
              <a:rPr lang="zh-TW" altLang="en-US" dirty="0"/>
              <a:t> 不需要在單位圓上</a:t>
            </a:r>
            <a:r>
              <a:rPr lang="en-US" altLang="zh-TW" dirty="0"/>
              <a:t>(arc</a:t>
            </a:r>
            <a:r>
              <a:rPr lang="zh-TW" altLang="en-US" dirty="0"/>
              <a:t>即可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(3)</a:t>
            </a:r>
            <a:r>
              <a:rPr lang="zh-TW" altLang="en-US" dirty="0"/>
              <a:t>初始點任意</a:t>
            </a:r>
            <a:r>
              <a:rPr lang="en-US" altLang="zh-TW" dirty="0"/>
              <a:t>(arbitrary initial frequency)</a:t>
            </a:r>
            <a:r>
              <a:rPr lang="zh-TW" altLang="en-US" dirty="0"/>
              <a:t>，而</a:t>
            </a:r>
            <a:r>
              <a:rPr lang="en-US" altLang="zh-TW" dirty="0"/>
              <a:t>DFT</a:t>
            </a:r>
            <a:r>
              <a:rPr lang="zh-TW" altLang="en-US" dirty="0"/>
              <a:t>必須要</a:t>
            </a:r>
            <a:r>
              <a:rPr lang="en-US" altLang="zh-TW" dirty="0"/>
              <a:t>DC</a:t>
            </a:r>
            <a:r>
              <a:rPr lang="zh-TW" altLang="en-US" dirty="0"/>
              <a:t>點開始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缺點</a:t>
            </a:r>
            <a:r>
              <a:rPr lang="en-US" altLang="zh-TW" dirty="0"/>
              <a:t>:</a:t>
            </a:r>
            <a:r>
              <a:rPr lang="zh-TW" altLang="en-US" dirty="0"/>
              <a:t> 運算量較大 </a:t>
            </a:r>
            <a:r>
              <a:rPr lang="en-US" altLang="zh-TW" dirty="0"/>
              <a:t>(</a:t>
            </a:r>
            <a:r>
              <a:rPr lang="en-US" altLang="zh-TW"/>
              <a:t>3 times)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17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8313" y="1052513"/>
            <a:ext cx="8186737" cy="45164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Basic idea: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 sz="2000" u="sng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Except for the 1</a:t>
            </a:r>
            <a:r>
              <a:rPr lang="en-US" altLang="zh-TW" sz="2000" u="sng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</a:t>
            </a:r>
            <a:r>
              <a:rPr lang="en-US" altLang="zh-TW" sz="2000" u="sng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row and the 1</a:t>
            </a:r>
            <a:r>
              <a:rPr lang="en-US" altLang="zh-TW" sz="2000" u="sng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</a:t>
            </a:r>
            <a:r>
              <a:rPr lang="en-US" altLang="zh-TW" sz="2000" u="sng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column, the </a:t>
            </a:r>
            <a:r>
              <a:rPr lang="en-US" altLang="zh-TW" sz="2000" i="1" u="sng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u="sng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-point DFT</a:t>
            </a:r>
            <a:r>
              <a:rPr lang="en-US" altLang="zh-TW" sz="2000" u="sng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equivalent to the </a:t>
            </a:r>
            <a:r>
              <a:rPr lang="en-US" altLang="zh-TW" sz="2000" u="sng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 u="sng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u="sng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−1)-point circular convolution</a:t>
            </a:r>
            <a:r>
              <a:rPr lang="en-US" altLang="zh-TW" sz="2000" u="sng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when </a:t>
            </a:r>
            <a:r>
              <a:rPr lang="en-US" altLang="zh-TW" sz="2000" i="1" u="sng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u="sng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a </a:t>
            </a:r>
            <a:r>
              <a:rPr lang="en-US" altLang="zh-TW" sz="2000" u="sng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prime</a:t>
            </a:r>
            <a:r>
              <a:rPr lang="en-US" altLang="zh-TW" sz="2000" u="sng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number.  </a:t>
            </a:r>
          </a:p>
          <a:p>
            <a:pPr marL="0" indent="0"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Example: 5-point DFT</a:t>
            </a:r>
          </a:p>
        </p:txBody>
      </p:sp>
      <p:graphicFrame>
        <p:nvGraphicFramePr>
          <p:cNvPr id="18435" name="Object 1"/>
          <p:cNvGraphicFramePr>
            <a:graphicFrameLocks noChangeAspect="1"/>
          </p:cNvGraphicFramePr>
          <p:nvPr/>
        </p:nvGraphicFramePr>
        <p:xfrm>
          <a:off x="1322388" y="3160713"/>
          <a:ext cx="3640137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" imgW="3238500" imgH="1714500" progId="Equation.DSMT4">
                  <p:embed/>
                </p:oleObj>
              </mc:Choice>
              <mc:Fallback>
                <p:oleObj name="Equation" r:id="rId3" imgW="3238500" imgH="171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160713"/>
                        <a:ext cx="3640137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59338" y="3860800"/>
            <a:ext cx="236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,     </a:t>
            </a:r>
            <a:r>
              <a:rPr lang="en-US" altLang="zh-TW" i="1">
                <a:sym typeface="Symbol" pitchFamily="18" charset="2"/>
              </a:rPr>
              <a:t></a:t>
            </a:r>
            <a:r>
              <a:rPr lang="en-US" altLang="zh-TW"/>
              <a:t> = exp[</a:t>
            </a:r>
            <a:r>
              <a:rPr lang="en-US" altLang="zh-TW">
                <a:sym typeface="Symbol" pitchFamily="18" charset="2"/>
              </a:rPr>
              <a:t></a:t>
            </a:r>
            <a:r>
              <a:rPr lang="en-US" altLang="zh-TW" i="1"/>
              <a:t>j</a:t>
            </a:r>
            <a:r>
              <a:rPr lang="en-US" altLang="zh-TW">
                <a:sym typeface="Symbol" pitchFamily="18" charset="2"/>
              </a:rPr>
              <a:t></a:t>
            </a:r>
            <a:r>
              <a:rPr lang="en-US" altLang="zh-TW"/>
              <a:t>72</a:t>
            </a:r>
            <a:r>
              <a:rPr lang="en-US" altLang="zh-TW">
                <a:sym typeface="Symbol" pitchFamily="18" charset="2"/>
              </a:rPr>
              <a:t></a:t>
            </a:r>
            <a:r>
              <a:rPr lang="en-US" altLang="zh-TW"/>
              <a:t>],</a:t>
            </a:r>
            <a:endParaRPr lang="zh-TW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5288" y="284163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10-H  </a:t>
            </a:r>
            <a:r>
              <a:rPr lang="en-US" altLang="zh-TW" sz="2400" b="1">
                <a:solidFill>
                  <a:srgbClr val="3333FF"/>
                </a:solidFill>
              </a:rPr>
              <a:t>Winograd Algorithm for DFT Implementation</a:t>
            </a:r>
            <a:r>
              <a:rPr lang="en-US" altLang="zh-TW" sz="2400"/>
              <a:t> </a:t>
            </a:r>
            <a:endParaRPr lang="zh-TW" altLang="en-US" sz="2400"/>
          </a:p>
        </p:txBody>
      </p:sp>
      <p:sp>
        <p:nvSpPr>
          <p:cNvPr id="18438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FB2959C-6E31-4E98-83F9-2474475A7FE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365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971550" y="404813"/>
          <a:ext cx="372586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Equation" r:id="rId3" imgW="3721100" imgH="1524000" progId="Equation.DSMT4">
                  <p:embed/>
                </p:oleObj>
              </mc:Choice>
              <mc:Fallback>
                <p:oleObj name="Equation" r:id="rId3" imgW="3721100" imgH="152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3725863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9750" y="2060575"/>
            <a:ext cx="5399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先將 </a:t>
            </a:r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and 4</a:t>
            </a:r>
            <a:r>
              <a:rPr lang="en-US" altLang="zh-TW" baseline="30000" dirty="0"/>
              <a:t>th</a:t>
            </a:r>
            <a:r>
              <a:rPr lang="en-US" altLang="zh-TW" dirty="0"/>
              <a:t> rows, </a:t>
            </a:r>
            <a:r>
              <a:rPr lang="zh-TW" altLang="en-US" dirty="0"/>
              <a:t> 再</a:t>
            </a:r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and 4</a:t>
            </a:r>
            <a:r>
              <a:rPr lang="en-US" altLang="zh-TW" baseline="30000" dirty="0"/>
              <a:t>th</a:t>
            </a:r>
            <a:r>
              <a:rPr lang="en-US" altLang="zh-TW" dirty="0"/>
              <a:t> columns </a:t>
            </a:r>
            <a:r>
              <a:rPr lang="zh-TW" altLang="en-US" dirty="0"/>
              <a:t>作交換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971550" y="2708275"/>
          <a:ext cx="372586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5" imgW="3721100" imgH="1524000" progId="Equation.DSMT4">
                  <p:embed/>
                </p:oleObj>
              </mc:Choice>
              <mc:Fallback>
                <p:oleObj name="Equation" r:id="rId5" imgW="3721100" imgH="1524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3725863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292725" y="3141663"/>
            <a:ext cx="3311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變成 </a:t>
            </a:r>
            <a:r>
              <a:rPr lang="en-US" altLang="zh-TW"/>
              <a:t>circular convolution </a:t>
            </a:r>
            <a:r>
              <a:rPr lang="zh-TW" altLang="en-US"/>
              <a:t>的型態</a:t>
            </a:r>
          </a:p>
        </p:txBody>
      </p:sp>
      <p:sp>
        <p:nvSpPr>
          <p:cNvPr id="19462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6F273F3-AA36-462E-B452-8A721995BDD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366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9463" name="文字方塊 7"/>
          <p:cNvSpPr txBox="1">
            <a:spLocks noChangeArrowheads="1"/>
          </p:cNvSpPr>
          <p:nvPr/>
        </p:nvSpPr>
        <p:spPr bwMode="auto">
          <a:xfrm>
            <a:off x="395288" y="5013325"/>
            <a:ext cx="5761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Circular Convolution with time inverse </a:t>
            </a:r>
            <a:endParaRPr lang="zh-TW" alt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971550" y="4508500"/>
          <a:ext cx="429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7" imgW="4292600" imgH="685800" progId="Equation.DSMT4">
                  <p:embed/>
                </p:oleObj>
              </mc:Choice>
              <mc:Fallback>
                <p:oleObj name="Equation" r:id="rId7" imgW="42926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429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1042988" y="6237288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681163" y="6092825"/>
          <a:ext cx="398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9" imgW="3987800" imgH="381000" progId="Equation.DSMT4">
                  <p:embed/>
                </p:oleObj>
              </mc:Choice>
              <mc:Fallback>
                <p:oleObj name="Equation" r:id="rId9" imgW="39878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6092825"/>
                        <a:ext cx="3987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文字方塊 15"/>
          <p:cNvSpPr txBox="1">
            <a:spLocks noChangeArrowheads="1"/>
          </p:cNvSpPr>
          <p:nvPr/>
        </p:nvSpPr>
        <p:spPr bwMode="auto">
          <a:xfrm>
            <a:off x="395288" y="4149725"/>
            <a:ext cx="3097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Circular Convolution </a:t>
            </a:r>
            <a:endParaRPr lang="zh-TW" altLang="en-US"/>
          </a:p>
        </p:txBody>
      </p:sp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900113" y="5373688"/>
          <a:ext cx="745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11" imgW="7454900" imgH="685800" progId="Equation.DSMT4">
                  <p:embed/>
                </p:oleObj>
              </mc:Choice>
              <mc:Fallback>
                <p:oleObj name="Equation" r:id="rId11" imgW="74549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7454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77601-7F04-4369-9DA3-C3F9941D31F8}" type="slidenum">
              <a:rPr lang="en-US" altLang="zh-TW"/>
              <a:pPr/>
              <a:t>349</a:t>
            </a:fld>
            <a:endParaRPr lang="en-US" altLang="zh-TW"/>
          </a:p>
        </p:txBody>
      </p:sp>
      <p:sp>
        <p:nvSpPr>
          <p:cNvPr id="5123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552132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-point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DFT butterfly: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b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Needs 4 complex multiplications  (12 real multiplications)          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i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–point DFT butterfly:   needs 3(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1)(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1) real multiplications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然而，可以使用特殊的方法，讓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–point DFT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的乘法量大幅減少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                         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即使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 2</a:t>
            </a:r>
            <a:r>
              <a:rPr lang="en-US" altLang="zh-TW" sz="2000" i="1" baseline="30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例如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pages 307, 314</a:t>
            </a:r>
          </a:p>
        </p:txBody>
      </p:sp>
      <p:grpSp>
        <p:nvGrpSpPr>
          <p:cNvPr id="5124" name="Group 25"/>
          <p:cNvGrpSpPr>
            <a:grpSpLocks/>
          </p:cNvGrpSpPr>
          <p:nvPr/>
        </p:nvGrpSpPr>
        <p:grpSpPr bwMode="auto">
          <a:xfrm>
            <a:off x="1763713" y="981075"/>
            <a:ext cx="1485900" cy="1295400"/>
            <a:chOff x="1797" y="2697"/>
            <a:chExt cx="2340" cy="1800"/>
          </a:xfrm>
        </p:grpSpPr>
        <p:sp>
          <p:nvSpPr>
            <p:cNvPr id="5127" name="Line 26"/>
            <p:cNvSpPr>
              <a:spLocks noChangeShapeType="1"/>
            </p:cNvSpPr>
            <p:nvPr/>
          </p:nvSpPr>
          <p:spPr bwMode="auto">
            <a:xfrm>
              <a:off x="1797" y="2701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Line 27"/>
            <p:cNvSpPr>
              <a:spLocks noChangeShapeType="1"/>
            </p:cNvSpPr>
            <p:nvPr/>
          </p:nvSpPr>
          <p:spPr bwMode="auto">
            <a:xfrm>
              <a:off x="1797" y="3597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Line 28"/>
            <p:cNvSpPr>
              <a:spLocks noChangeShapeType="1"/>
            </p:cNvSpPr>
            <p:nvPr/>
          </p:nvSpPr>
          <p:spPr bwMode="auto">
            <a:xfrm>
              <a:off x="1797" y="4497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Line 29"/>
            <p:cNvSpPr>
              <a:spLocks noChangeShapeType="1"/>
            </p:cNvSpPr>
            <p:nvPr/>
          </p:nvSpPr>
          <p:spPr bwMode="auto">
            <a:xfrm>
              <a:off x="1977" y="2697"/>
              <a:ext cx="198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Line 30"/>
            <p:cNvSpPr>
              <a:spLocks noChangeShapeType="1"/>
            </p:cNvSpPr>
            <p:nvPr/>
          </p:nvSpPr>
          <p:spPr bwMode="auto">
            <a:xfrm flipH="1">
              <a:off x="1977" y="2697"/>
              <a:ext cx="198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2" name="Line 31"/>
            <p:cNvSpPr>
              <a:spLocks noChangeShapeType="1"/>
            </p:cNvSpPr>
            <p:nvPr/>
          </p:nvSpPr>
          <p:spPr bwMode="auto">
            <a:xfrm>
              <a:off x="1977" y="2697"/>
              <a:ext cx="19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3" name="Line 32"/>
            <p:cNvSpPr>
              <a:spLocks noChangeShapeType="1"/>
            </p:cNvSpPr>
            <p:nvPr/>
          </p:nvSpPr>
          <p:spPr bwMode="auto">
            <a:xfrm flipV="1">
              <a:off x="1977" y="3597"/>
              <a:ext cx="19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Line 33"/>
            <p:cNvSpPr>
              <a:spLocks noChangeShapeType="1"/>
            </p:cNvSpPr>
            <p:nvPr/>
          </p:nvSpPr>
          <p:spPr bwMode="auto">
            <a:xfrm flipV="1">
              <a:off x="1977" y="2697"/>
              <a:ext cx="19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5" name="Line 34"/>
            <p:cNvSpPr>
              <a:spLocks noChangeShapeType="1"/>
            </p:cNvSpPr>
            <p:nvPr/>
          </p:nvSpPr>
          <p:spPr bwMode="auto">
            <a:xfrm>
              <a:off x="1977" y="3597"/>
              <a:ext cx="19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5" name="Text Box 13"/>
          <p:cNvSpPr txBox="1">
            <a:spLocks noChangeArrowheads="1"/>
          </p:cNvSpPr>
          <p:nvPr/>
        </p:nvSpPr>
        <p:spPr bwMode="auto">
          <a:xfrm>
            <a:off x="1116013" y="836613"/>
            <a:ext cx="6477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zh-TW" i="1"/>
              <a:t>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i="1"/>
              <a:t>x</a:t>
            </a:r>
            <a:r>
              <a:rPr lang="en-US" altLang="zh-TW"/>
              <a:t>[2]</a:t>
            </a:r>
          </a:p>
        </p:txBody>
      </p:sp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3276600" y="836613"/>
            <a:ext cx="6477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zh-TW" i="1"/>
              <a:t>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i="1"/>
              <a:t>X</a:t>
            </a:r>
            <a:r>
              <a:rPr lang="en-US" altLang="zh-TW"/>
              <a:t>[2]</a:t>
            </a:r>
          </a:p>
        </p:txBody>
      </p:sp>
      <p:sp>
        <p:nvSpPr>
          <p:cNvPr id="16" name="AutoShape 47"/>
          <p:cNvSpPr>
            <a:spLocks noChangeArrowheads="1"/>
          </p:cNvSpPr>
          <p:nvPr/>
        </p:nvSpPr>
        <p:spPr bwMode="auto">
          <a:xfrm>
            <a:off x="2976439" y="911944"/>
            <a:ext cx="216024" cy="192435"/>
          </a:xfrm>
          <a:prstGeom prst="flowChar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7" name="AutoShape 47"/>
          <p:cNvSpPr>
            <a:spLocks noChangeArrowheads="1"/>
          </p:cNvSpPr>
          <p:nvPr/>
        </p:nvSpPr>
        <p:spPr bwMode="auto">
          <a:xfrm>
            <a:off x="2964043" y="1524446"/>
            <a:ext cx="216024" cy="192435"/>
          </a:xfrm>
          <a:prstGeom prst="flowChar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3008859" y="2195299"/>
            <a:ext cx="216024" cy="192435"/>
          </a:xfrm>
          <a:prstGeom prst="flowChar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630238" y="692150"/>
          <a:ext cx="47815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3" imgW="4775200" imgH="1549400" progId="Equation.DSMT4">
                  <p:embed/>
                </p:oleObj>
              </mc:Choice>
              <mc:Fallback>
                <p:oleObj name="Equation" r:id="rId3" imgW="4775200" imgH="154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692150"/>
                        <a:ext cx="478155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630238" y="2708275"/>
          <a:ext cx="3708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5" imgW="3708400" imgH="1524000" progId="Equation.DSMT4">
                  <p:embed/>
                </p:oleObj>
              </mc:Choice>
              <mc:Fallback>
                <p:oleObj name="Equation" r:id="rId5" imgW="3708400" imgH="152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708275"/>
                        <a:ext cx="3708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B045C29-2070-4A62-AA86-0611E1B769A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367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23850" y="309563"/>
            <a:ext cx="8701088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當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zh-TW" altLang="en-US"/>
              <a:t>為其他的 </a:t>
            </a:r>
            <a:r>
              <a:rPr lang="en-US" altLang="zh-TW"/>
              <a:t>prime numbers </a:t>
            </a:r>
            <a:r>
              <a:rPr lang="zh-TW" altLang="en-US"/>
              <a:t>時，也可以運用 </a:t>
            </a:r>
            <a:r>
              <a:rPr lang="en-US" altLang="zh-TW"/>
              <a:t>permutation </a:t>
            </a:r>
            <a:r>
              <a:rPr lang="zh-TW" altLang="en-US"/>
              <a:t>和 </a:t>
            </a:r>
            <a:r>
              <a:rPr lang="en-US" altLang="zh-TW"/>
              <a:t>circular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convolution</a:t>
            </a:r>
            <a:r>
              <a:rPr lang="zh-TW" altLang="en-US"/>
              <a:t>來計算</a:t>
            </a:r>
            <a:r>
              <a:rPr lang="en-US"/>
              <a:t> </a:t>
            </a:r>
            <a:r>
              <a:rPr lang="en-US" altLang="zh-TW"/>
              <a:t>prime-number DFTs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(Step 1) Delete</a:t>
            </a:r>
            <a:r>
              <a:rPr lang="zh-TW" altLang="en-US"/>
              <a:t> </a:t>
            </a:r>
            <a:r>
              <a:rPr lang="en-US" altLang="zh-TW"/>
              <a:t>the 1</a:t>
            </a:r>
            <a:r>
              <a:rPr lang="en-US" altLang="zh-TW" baseline="30000"/>
              <a:t>st</a:t>
            </a:r>
            <a:r>
              <a:rPr lang="en-US" altLang="zh-TW"/>
              <a:t>  row and the 1</a:t>
            </a:r>
            <a:r>
              <a:rPr lang="en-US" altLang="zh-TW" baseline="30000"/>
              <a:t>st</a:t>
            </a:r>
            <a:r>
              <a:rPr lang="en-US" altLang="zh-TW"/>
              <a:t> column.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(Step 2) Perform the row and column permutations.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        Rows </a:t>
            </a:r>
            <a:r>
              <a:rPr lang="zh-TW" altLang="en-US"/>
              <a:t>和 </a:t>
            </a:r>
            <a:r>
              <a:rPr lang="en-US" altLang="zh-TW"/>
              <a:t>columns </a:t>
            </a:r>
            <a:r>
              <a:rPr lang="zh-TW" altLang="en-US"/>
              <a:t>的順序相同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           </a:t>
            </a:r>
            <a:r>
              <a:rPr lang="en-US" altLang="zh-TW"/>
              <a:t>(a) </a:t>
            </a:r>
            <a:r>
              <a:rPr lang="zh-TW" altLang="en-US"/>
              <a:t>找出一個 </a:t>
            </a:r>
            <a:r>
              <a:rPr lang="en-US" altLang="zh-TW">
                <a:solidFill>
                  <a:srgbClr val="3333FF"/>
                </a:solidFill>
              </a:rPr>
              <a:t>primitive root </a:t>
            </a:r>
            <a:r>
              <a:rPr lang="en-US" altLang="zh-TW" i="1">
                <a:solidFill>
                  <a:srgbClr val="3333FF"/>
                </a:solidFill>
              </a:rPr>
              <a:t>a</a:t>
            </a:r>
            <a:r>
              <a:rPr lang="en-US" altLang="zh-TW"/>
              <a:t>, </a:t>
            </a:r>
            <a:r>
              <a:rPr lang="zh-TW" altLang="en-US"/>
              <a:t>使得 </a:t>
            </a:r>
            <a:r>
              <a:rPr lang="en-US" altLang="zh-TW" i="1"/>
              <a:t>a</a:t>
            </a:r>
            <a:r>
              <a:rPr lang="en-US" altLang="zh-TW" i="1" baseline="30000"/>
              <a:t>k</a:t>
            </a:r>
            <a:r>
              <a:rPr lang="en-US" altLang="zh-TW"/>
              <a:t> mod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 1 when </a:t>
            </a:r>
            <a:r>
              <a:rPr lang="en-US" altLang="zh-TW" i="1">
                <a:sym typeface="Symbol" pitchFamily="18" charset="2"/>
              </a:rPr>
              <a:t>k</a:t>
            </a:r>
            <a:r>
              <a:rPr lang="en-US" altLang="zh-TW">
                <a:sym typeface="Symbol" pitchFamily="18" charset="2"/>
              </a:rPr>
              <a:t> = 1, 2, ….,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−2,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TW" altLang="en-US"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en-US" altLang="zh-TW" i="1"/>
              <a:t>a</a:t>
            </a:r>
            <a:r>
              <a:rPr lang="en-US" altLang="zh-TW" i="1" baseline="30000"/>
              <a:t>N</a:t>
            </a:r>
            <a:r>
              <a:rPr lang="en-US" altLang="zh-TW" baseline="30000">
                <a:sym typeface="Symbol" pitchFamily="18" charset="2"/>
              </a:rPr>
              <a:t>−1</a:t>
            </a:r>
            <a:r>
              <a:rPr lang="en-US" altLang="zh-TW"/>
              <a:t> mod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 1 </a:t>
            </a:r>
            <a:r>
              <a:rPr lang="zh-TW" altLang="en-US">
                <a:sym typeface="Symbol" pitchFamily="18" charset="2"/>
              </a:rPr>
              <a:t>（</a:t>
            </a:r>
            <a:r>
              <a:rPr lang="en-US" altLang="zh-TW"/>
              <a:t>Primitive root </a:t>
            </a:r>
            <a:r>
              <a:rPr lang="zh-TW" altLang="en-US"/>
              <a:t>的概念，會在後面講到數論時複習）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        (b) Rows </a:t>
            </a:r>
            <a:r>
              <a:rPr lang="zh-TW" altLang="en-US"/>
              <a:t>和 </a:t>
            </a:r>
            <a:r>
              <a:rPr lang="en-US" altLang="zh-TW"/>
              <a:t>columns </a:t>
            </a:r>
            <a:r>
              <a:rPr lang="zh-TW" altLang="en-US"/>
              <a:t>的順序，以 </a:t>
            </a:r>
            <a:r>
              <a:rPr lang="en-US" altLang="zh-TW" i="1"/>
              <a:t>p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來表示，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              </a:t>
            </a:r>
            <a:r>
              <a:rPr lang="en-US" altLang="zh-TW" i="1"/>
              <a:t>p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a</a:t>
            </a:r>
            <a:r>
              <a:rPr lang="en-US" altLang="zh-TW" i="1" baseline="30000"/>
              <a:t>n</a:t>
            </a:r>
            <a:r>
              <a:rPr lang="en-US" altLang="zh-TW"/>
              <a:t> mod </a:t>
            </a:r>
            <a:r>
              <a:rPr lang="en-US" altLang="zh-TW" i="1"/>
              <a:t>N</a:t>
            </a:r>
            <a:r>
              <a:rPr lang="en-US" altLang="zh-TW"/>
              <a:t>,     </a:t>
            </a:r>
            <a:r>
              <a:rPr lang="en-US" altLang="zh-TW" i="1"/>
              <a:t>n</a:t>
            </a:r>
            <a:r>
              <a:rPr lang="en-US" altLang="zh-TW"/>
              <a:t> = 0, 1, ….,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−2</a:t>
            </a:r>
            <a:endParaRPr lang="en-US" altLang="zh-TW"/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(Step 3) </a:t>
            </a:r>
            <a:r>
              <a:rPr lang="zh-TW" altLang="en-US"/>
              <a:t>變成 </a:t>
            </a:r>
            <a:r>
              <a:rPr lang="en-US" altLang="zh-TW"/>
              <a:t>circular convolution </a:t>
            </a:r>
            <a:r>
              <a:rPr lang="zh-TW" altLang="en-US"/>
              <a:t>的型態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            則 </a:t>
            </a:r>
            <a:r>
              <a:rPr lang="en-US" altLang="zh-TW" i="1"/>
              <a:t>N</a:t>
            </a:r>
            <a:r>
              <a:rPr lang="en-US" altLang="zh-TW"/>
              <a:t>-point DFT </a:t>
            </a:r>
            <a:r>
              <a:rPr lang="zh-TW" altLang="en-US"/>
              <a:t>可以用</a:t>
            </a:r>
            <a:r>
              <a:rPr lang="en-US" altLang="zh-TW">
                <a:solidFill>
                  <a:srgbClr val="3333FF"/>
                </a:solidFill>
              </a:rPr>
              <a:t>(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−1)-point </a:t>
            </a:r>
            <a:r>
              <a:rPr lang="en-US" altLang="zh-TW"/>
              <a:t>DFTs </a:t>
            </a:r>
            <a:r>
              <a:rPr lang="zh-TW" altLang="en-US"/>
              <a:t>來 </a:t>
            </a:r>
            <a:r>
              <a:rPr lang="en-US" altLang="zh-TW"/>
              <a:t>implementation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            </a:t>
            </a:r>
            <a:r>
              <a:rPr lang="zh-TW" altLang="en-US"/>
              <a:t> 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71550" y="4868863"/>
          <a:ext cx="66643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3" imgW="6654800" imgH="1574800" progId="Equation.DSMT4">
                  <p:embed/>
                </p:oleObj>
              </mc:Choice>
              <mc:Fallback>
                <p:oleObj name="Equation" r:id="rId3" imgW="6654800" imgH="157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66643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229A4DE-E12D-4326-89D0-97BB185AE851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368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496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>
                <a:solidFill>
                  <a:srgbClr val="3333FF"/>
                </a:solidFill>
              </a:rPr>
              <a:t>重要理論：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Any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-point DFT can be implemented by the </a:t>
            </a:r>
            <a:r>
              <a:rPr lang="en-US" altLang="zh-TW">
                <a:solidFill>
                  <a:srgbClr val="FF0000"/>
                </a:solidFill>
              </a:rPr>
              <a:t>2</a:t>
            </a:r>
            <a:r>
              <a:rPr lang="en-US" altLang="zh-TW" i="1" baseline="30000">
                <a:solidFill>
                  <a:srgbClr val="FF0000"/>
                </a:solidFill>
              </a:rPr>
              <a:t>k</a:t>
            </a:r>
            <a:r>
              <a:rPr lang="en-US" altLang="zh-TW">
                <a:solidFill>
                  <a:srgbClr val="FF0000"/>
                </a:solidFill>
              </a:rPr>
              <a:t>-point DFTs</a:t>
            </a:r>
            <a:r>
              <a:rPr lang="en-US" altLang="zh-TW"/>
              <a:t> whatever the value of </a:t>
            </a:r>
            <a:r>
              <a:rPr lang="en-US" altLang="zh-TW" i="1"/>
              <a:t>N</a:t>
            </a:r>
            <a:r>
              <a:rPr lang="en-US" altLang="zh-TW"/>
              <a:t> is.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5288" y="2060575"/>
            <a:ext cx="19446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7-point DFT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123-point DFT</a:t>
            </a:r>
          </a:p>
        </p:txBody>
      </p:sp>
      <p:sp>
        <p:nvSpPr>
          <p:cNvPr id="22532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E0A264F-0D09-4C5C-B87C-408F85CF8360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369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EFED26-5B00-47A1-88EB-3D6F6C1E48CE}" type="slidenum">
              <a:rPr lang="en-US" altLang="zh-TW"/>
              <a:pPr/>
              <a:t>370</a:t>
            </a:fld>
            <a:endParaRPr lang="en-US" altLang="zh-TW"/>
          </a:p>
        </p:txBody>
      </p:sp>
      <p:sp>
        <p:nvSpPr>
          <p:cNvPr id="23555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23850" y="404813"/>
            <a:ext cx="8186738" cy="720725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itchFamily="18" charset="0"/>
                <a:sym typeface="Wingdings 2" pitchFamily="18" charset="2"/>
              </a:rPr>
              <a:t>XI.   </a:t>
            </a:r>
            <a:r>
              <a:rPr lang="en-US" altLang="zh-TW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Discrete Fourier Transform </a:t>
            </a:r>
            <a:r>
              <a:rPr lang="zh-TW" altLang="en-US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的替代方案</a:t>
            </a:r>
            <a:endParaRPr lang="en-US" altLang="zh-TW" b="1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3557" name="Object 1"/>
          <p:cNvGraphicFramePr>
            <a:graphicFrameLocks noChangeAspect="1"/>
          </p:cNvGraphicFramePr>
          <p:nvPr/>
        </p:nvGraphicFramePr>
        <p:xfrm>
          <a:off x="1187450" y="2492375"/>
          <a:ext cx="2562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3" imgW="2565400" imgH="711200" progId="Equation.DSMT4">
                  <p:embed/>
                </p:oleObj>
              </mc:Choice>
              <mc:Fallback>
                <p:oleObj name="Equation" r:id="rId3" imgW="25654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25622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539750" y="1916113"/>
            <a:ext cx="8064500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TW"/>
              <a:t>Discrete Fourier Transform (DFT):    </a:t>
            </a:r>
            <a:endParaRPr lang="zh-TW" altLang="en-US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en-US" altLang="zh-TW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TW" altLang="en-US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TW" altLang="en-US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TW" altLang="en-US"/>
              <a:t>優點： 有</a:t>
            </a:r>
            <a:r>
              <a:rPr lang="en-US"/>
              <a:t> </a:t>
            </a:r>
            <a:r>
              <a:rPr lang="en-US" altLang="zh-TW"/>
              <a:t>fast algorithm  (complexity </a:t>
            </a:r>
            <a:r>
              <a:rPr lang="zh-TW" altLang="en-US"/>
              <a:t>為</a:t>
            </a:r>
            <a:r>
              <a:rPr lang="en-US"/>
              <a:t> </a:t>
            </a:r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log</a:t>
            </a:r>
            <a:r>
              <a:rPr lang="en-US" altLang="zh-TW" baseline="-25000"/>
              <a:t>2</a:t>
            </a:r>
            <a:r>
              <a:rPr lang="en-US" altLang="zh-TW" i="1"/>
              <a:t>N</a:t>
            </a:r>
            <a:r>
              <a:rPr lang="en-US" altLang="zh-TW"/>
              <a:t>)).      </a:t>
            </a:r>
            <a:endParaRPr lang="zh-TW" altLang="en-US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TW"/>
              <a:t>             </a:t>
            </a:r>
            <a:r>
              <a:rPr lang="zh-TW" altLang="en-US"/>
              <a:t>適合做頻譜分析和 </a:t>
            </a:r>
            <a:r>
              <a:rPr lang="en-US" altLang="zh-TW"/>
              <a:t>convolution implementation         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TW" altLang="en-US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TW" altLang="en-US"/>
              <a:t>問題：</a:t>
            </a:r>
            <a:r>
              <a:rPr lang="en-US"/>
              <a:t> </a:t>
            </a:r>
            <a:r>
              <a:rPr lang="en-US" altLang="zh-TW"/>
              <a:t>(1) complex output      </a:t>
            </a:r>
            <a:endParaRPr lang="zh-TW" altLang="en-US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TW"/>
              <a:t>             (2) The exponential function is not of the binary form.</a:t>
            </a:r>
            <a:endParaRPr lang="zh-TW" altLang="en-US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395288" y="1196975"/>
            <a:ext cx="81375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11-A  </a:t>
            </a:r>
            <a:r>
              <a:rPr lang="en-US" altLang="zh-TW" sz="2400" b="1">
                <a:solidFill>
                  <a:srgbClr val="3333FF"/>
                </a:solidFill>
              </a:rPr>
              <a:t> Why Should We Use Other Operations?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365804-C62F-4522-A96E-6D05D0D8C6A3}" type="slidenum">
              <a:rPr lang="en-US" altLang="zh-TW"/>
              <a:pPr/>
              <a:t>371</a:t>
            </a:fld>
            <a:endParaRPr lang="en-US" altLang="zh-TW"/>
          </a:p>
        </p:txBody>
      </p:sp>
      <p:sp>
        <p:nvSpPr>
          <p:cNvPr id="24579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23850" y="333375"/>
            <a:ext cx="8496300" cy="6264275"/>
          </a:xfrm>
        </p:spPr>
        <p:txBody>
          <a:bodyPr/>
          <a:lstStyle/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Applications of the DFT: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 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Spectrum analysis  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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Performing the convolution 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</a:t>
            </a: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spectrum analysis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the DFT can be replaced by:  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(1) DCT,         (2) DST, 	(3) DHT,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(4) Walsh (Hadamard) transform,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(5) Haar transform,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(6) orthogonal basis expansion, 		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      (including orthogonal polynomials and CDMA),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(7) wavelet transform,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(8) time-frequency distribution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When </a:t>
            </a: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performing the convolution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the DFT can be replaced by: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(1) DCT, 	(2) DST, 	(3) DHT,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(4) Directly Computing, 	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 (5) Sectioned DFT convolution,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 (6)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Winograd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algorithm,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(7) number theoretic transform (NTT)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(8) Z-transform based recursive method</a:t>
            </a:r>
            <a:endParaRPr lang="zh-TW" altLang="en-US" sz="2000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五角星形 1"/>
          <p:cNvSpPr/>
          <p:nvPr/>
        </p:nvSpPr>
        <p:spPr>
          <a:xfrm>
            <a:off x="1042988" y="5157788"/>
            <a:ext cx="288925" cy="287337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961368" y="1412776"/>
            <a:ext cx="288925" cy="287337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032259" y="3440149"/>
            <a:ext cx="288925" cy="287337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031821" y="6235566"/>
            <a:ext cx="288925" cy="287337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98B67-EAAC-4B60-A8F7-7C70AFC41831}" type="slidenum">
              <a:rPr lang="en-US" altLang="zh-TW"/>
              <a:pPr/>
              <a:t>372</a:t>
            </a:fld>
            <a:endParaRPr lang="en-US" altLang="zh-TW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50825" y="333375"/>
            <a:ext cx="79216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11-B  </a:t>
            </a:r>
            <a:r>
              <a:rPr lang="en-US" altLang="zh-TW" sz="2400" b="1">
                <a:solidFill>
                  <a:srgbClr val="3333FF"/>
                </a:solidFill>
              </a:rPr>
              <a:t> Discrete Sinusoid Transforms 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539750" y="908050"/>
            <a:ext cx="62642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DCT (discrete cosine transform) has 8 types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DST (discrete sine transform) has 8 types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DHT (discrete Hartley transform) has 4 types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共通的特性：皆為 </a:t>
            </a:r>
            <a:r>
              <a:rPr lang="en-US" altLang="zh-TW"/>
              <a:t>real, </a:t>
            </a:r>
            <a:r>
              <a:rPr lang="zh-TW" altLang="en-US"/>
              <a:t>且和 </a:t>
            </a:r>
            <a:r>
              <a:rPr lang="en-US" altLang="zh-TW"/>
              <a:t>DFT </a:t>
            </a:r>
            <a:r>
              <a:rPr lang="zh-TW" altLang="en-US"/>
              <a:t>密切相關</a:t>
            </a:r>
            <a:endParaRPr lang="en-US" altLang="zh-TW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95288" y="2997200"/>
            <a:ext cx="7777162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eaLnBrk="1" hangingPunct="1">
              <a:spcBef>
                <a:spcPct val="10000"/>
              </a:spcBef>
            </a:pPr>
            <a:r>
              <a:rPr lang="en-US" altLang="zh-TW" b="1" dirty="0"/>
              <a:t>Reference </a:t>
            </a:r>
            <a:endParaRPr lang="zh-TW" altLang="en-US" dirty="0"/>
          </a:p>
          <a:p>
            <a:pPr marL="180975" indent="-180975" eaLnBrk="1" hangingPunct="1">
              <a:spcBef>
                <a:spcPct val="10000"/>
              </a:spcBef>
            </a:pPr>
            <a:r>
              <a:rPr lang="en-US" altLang="zh-TW" dirty="0">
                <a:sym typeface="Symbol" pitchFamily="18" charset="2"/>
              </a:rPr>
              <a:t>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N. Ahmed, T. </a:t>
            </a:r>
            <a:r>
              <a:rPr lang="en-US" altLang="zh-TW" dirty="0" err="1">
                <a:sym typeface="Symbol" pitchFamily="18" charset="2"/>
              </a:rPr>
              <a:t>Natarajan</a:t>
            </a:r>
            <a:r>
              <a:rPr lang="en-US" altLang="zh-TW" dirty="0">
                <a:sym typeface="Symbol" pitchFamily="18" charset="2"/>
              </a:rPr>
              <a:t>, and K. R. </a:t>
            </a:r>
            <a:r>
              <a:rPr lang="en-US" altLang="zh-TW" dirty="0" err="1">
                <a:sym typeface="Symbol" pitchFamily="18" charset="2"/>
              </a:rPr>
              <a:t>Rao</a:t>
            </a:r>
            <a:r>
              <a:rPr lang="en-US" altLang="zh-TW" dirty="0">
                <a:sym typeface="Symbol" pitchFamily="18" charset="2"/>
              </a:rPr>
              <a:t>, “Discrete cosine transform,” </a:t>
            </a:r>
            <a:r>
              <a:rPr lang="en-US" altLang="zh-TW" i="1" dirty="0">
                <a:sym typeface="Symbol" pitchFamily="18" charset="2"/>
              </a:rPr>
              <a:t>IEEE Trans. </a:t>
            </a:r>
            <a:r>
              <a:rPr lang="en-US" altLang="zh-TW" i="1" dirty="0" err="1">
                <a:sym typeface="Symbol" pitchFamily="18" charset="2"/>
              </a:rPr>
              <a:t>Comput</a:t>
            </a:r>
            <a:r>
              <a:rPr lang="en-US" altLang="zh-TW" i="1" dirty="0">
                <a:sym typeface="Symbol" pitchFamily="18" charset="2"/>
              </a:rPr>
              <a:t>.</a:t>
            </a:r>
            <a:r>
              <a:rPr lang="en-US" altLang="zh-TW" dirty="0">
                <a:sym typeface="Symbol" pitchFamily="18" charset="2"/>
              </a:rPr>
              <a:t>, vol. C-23, pp. 90-93, Jan 1974. </a:t>
            </a:r>
          </a:p>
          <a:p>
            <a:pPr marL="180975" indent="-180975" eaLnBrk="1" hangingPunct="1">
              <a:spcBef>
                <a:spcPct val="10000"/>
              </a:spcBef>
            </a:pPr>
            <a:r>
              <a:rPr lang="en-US" altLang="zh-TW" dirty="0">
                <a:sym typeface="Symbol" pitchFamily="18" charset="2"/>
              </a:rPr>
              <a:t></a:t>
            </a:r>
            <a:r>
              <a:rPr lang="en-US" altLang="zh-TW" dirty="0"/>
              <a:t> Z. </a:t>
            </a:r>
            <a:r>
              <a:rPr lang="en-US" altLang="zh-TW" dirty="0" err="1"/>
              <a:t>Cvetkovic</a:t>
            </a:r>
            <a:r>
              <a:rPr lang="en-US" altLang="zh-TW" dirty="0"/>
              <a:t> and M. V. </a:t>
            </a:r>
            <a:r>
              <a:rPr lang="en-US" altLang="zh-TW" dirty="0" err="1"/>
              <a:t>Popovic</a:t>
            </a:r>
            <a:r>
              <a:rPr lang="en-US" altLang="zh-TW" dirty="0"/>
              <a:t>, “New fast recursive algorithms for the computation of discrete cosine and sine transforms,” </a:t>
            </a:r>
            <a:r>
              <a:rPr lang="en-US" altLang="zh-TW" i="1" dirty="0"/>
              <a:t>IEEE Trans. Signal Processing</a:t>
            </a:r>
            <a:r>
              <a:rPr lang="en-US" altLang="zh-TW" dirty="0"/>
              <a:t>, vol. 40, pp. 2083-2086, Aug. 1992.</a:t>
            </a:r>
            <a:endParaRPr lang="zh-TW" altLang="en-US" dirty="0"/>
          </a:p>
          <a:p>
            <a:pPr marL="180975" indent="-180975" eaLnBrk="1" hangingPunct="1">
              <a:spcBef>
                <a:spcPct val="10000"/>
              </a:spcBef>
            </a:pPr>
            <a:r>
              <a:rPr lang="en-US" altLang="zh-TW" dirty="0">
                <a:sym typeface="Symbol" pitchFamily="18" charset="2"/>
              </a:rPr>
              <a:t></a:t>
            </a:r>
            <a:r>
              <a:rPr lang="en-US" altLang="zh-TW" dirty="0"/>
              <a:t> R. N. Bracewell, </a:t>
            </a:r>
            <a:r>
              <a:rPr lang="en-US" altLang="zh-TW" i="1" dirty="0"/>
              <a:t>The Hartley Transform</a:t>
            </a:r>
            <a:r>
              <a:rPr lang="en-US" altLang="zh-TW" dirty="0"/>
              <a:t>, New York, Oxford University Press, 1986.    </a:t>
            </a:r>
            <a:endParaRPr lang="zh-TW" altLang="en-US" dirty="0"/>
          </a:p>
          <a:p>
            <a:pPr marL="180975" indent="-180975" eaLnBrk="1" hangingPunct="1">
              <a:spcBef>
                <a:spcPct val="10000"/>
              </a:spcBef>
            </a:pPr>
            <a:r>
              <a:rPr lang="en-US" altLang="zh-TW" dirty="0">
                <a:sym typeface="Symbol" pitchFamily="18" charset="2"/>
              </a:rPr>
              <a:t></a:t>
            </a:r>
            <a:r>
              <a:rPr lang="en-US" altLang="zh-TW" dirty="0"/>
              <a:t> S. C. Chan and K. L. Ho, “Prime factor real-valued Fourier, cosine and Hartley transform,” </a:t>
            </a:r>
            <a:r>
              <a:rPr lang="en-US" altLang="zh-TW" i="1" dirty="0"/>
              <a:t>Proc. Signal Processing VI</a:t>
            </a:r>
            <a:r>
              <a:rPr lang="en-US" altLang="zh-TW" dirty="0"/>
              <a:t>, pp. 1045-1048, 1992.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ED325-97DA-4D20-9A8D-0BEFD0A69F0F}" type="slidenum">
              <a:rPr lang="en-US" altLang="zh-TW"/>
              <a:pPr/>
              <a:t>373</a:t>
            </a:fld>
            <a:endParaRPr lang="en-US" altLang="zh-TW"/>
          </a:p>
        </p:txBody>
      </p:sp>
      <p:sp>
        <p:nvSpPr>
          <p:cNvPr id="27651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5664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Case 1: 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 </a:t>
            </a:r>
            <a:r>
              <a:rPr lang="en-US" altLang="zh-TW" sz="20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even function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</a:p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在做頻譜分析時，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-point DFT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可以被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(floor(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/2) +1)-point DCT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solidFill>
                  <a:srgbClr val="66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(type 1)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取代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sz="16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sz="16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16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可以證明，當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even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（運算量減少將近一半）</a:t>
            </a: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Recover:    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16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注意：和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JPEG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所用的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DCT (type 2)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並不相同</a:t>
            </a:r>
          </a:p>
          <a:p>
            <a:pPr marL="0" indent="0"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7653" name="Object 1"/>
          <p:cNvGraphicFramePr>
            <a:graphicFrameLocks noChangeAspect="1"/>
          </p:cNvGraphicFramePr>
          <p:nvPr/>
        </p:nvGraphicFramePr>
        <p:xfrm>
          <a:off x="1403350" y="1989138"/>
          <a:ext cx="33718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Equation" r:id="rId4" imgW="3378200" imgH="736600" progId="Equation.DSMT4">
                  <p:embed/>
                </p:oleObj>
              </mc:Choice>
              <mc:Fallback>
                <p:oleObj name="Equation" r:id="rId4" imgW="33782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337185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1260475" y="2709863"/>
          <a:ext cx="3095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Equation" r:id="rId6" imgW="3098800" imgH="736600" progId="Equation.DSMT4">
                  <p:embed/>
                </p:oleObj>
              </mc:Choice>
              <mc:Fallback>
                <p:oleObj name="Equation" r:id="rId6" imgW="30988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709863"/>
                        <a:ext cx="30956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4"/>
          <p:cNvGraphicFramePr>
            <a:graphicFrameLocks noChangeAspect="1"/>
          </p:cNvGraphicFramePr>
          <p:nvPr/>
        </p:nvGraphicFramePr>
        <p:xfrm>
          <a:off x="4913313" y="2278063"/>
          <a:ext cx="18494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Equation" r:id="rId8" imgW="1854200" imgH="304800" progId="Equation.DSMT4">
                  <p:embed/>
                </p:oleObj>
              </mc:Choice>
              <mc:Fallback>
                <p:oleObj name="Equation" r:id="rId8" imgW="18542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2278063"/>
                        <a:ext cx="18494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7657" name="Object 5"/>
          <p:cNvGraphicFramePr>
            <a:graphicFrameLocks noChangeAspect="1"/>
          </p:cNvGraphicFramePr>
          <p:nvPr/>
        </p:nvGraphicFramePr>
        <p:xfrm>
          <a:off x="3708400" y="3644900"/>
          <a:ext cx="17224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10" imgW="1726451" imgH="355446" progId="Equation.DSMT4">
                  <p:embed/>
                </p:oleObj>
              </mc:Choice>
              <mc:Fallback>
                <p:oleObj name="Equation" r:id="rId10" imgW="1726451" imgH="355446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44900"/>
                        <a:ext cx="172243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7659" name="Object 7"/>
          <p:cNvGraphicFramePr>
            <a:graphicFrameLocks noChangeAspect="1"/>
          </p:cNvGraphicFramePr>
          <p:nvPr/>
        </p:nvGraphicFramePr>
        <p:xfrm>
          <a:off x="2195513" y="4868863"/>
          <a:ext cx="34623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12" imgW="3467100" imgH="711200" progId="Equation.DSMT4">
                  <p:embed/>
                </p:oleObj>
              </mc:Choice>
              <mc:Fallback>
                <p:oleObj name="Equation" r:id="rId12" imgW="34671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68863"/>
                        <a:ext cx="3462337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112886-0F82-40EA-8A9E-D6CC6B5D8947}" type="slidenum">
              <a:rPr lang="en-US" altLang="zh-TW"/>
              <a:pPr/>
              <a:t>374</a:t>
            </a:fld>
            <a:endParaRPr lang="en-US" altLang="zh-TW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9702" name="Object 1"/>
          <p:cNvGraphicFramePr>
            <a:graphicFrameLocks noChangeAspect="1"/>
          </p:cNvGraphicFramePr>
          <p:nvPr/>
        </p:nvGraphicFramePr>
        <p:xfrm>
          <a:off x="2124075" y="549275"/>
          <a:ext cx="2562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" name="Equation" r:id="rId3" imgW="2565400" imgH="711200" progId="Equation.DSMT4">
                  <p:embed/>
                </p:oleObj>
              </mc:Choice>
              <mc:Fallback>
                <p:oleObj name="Equation" r:id="rId3" imgW="25654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49275"/>
                        <a:ext cx="25622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文字方塊 12"/>
          <p:cNvSpPr txBox="1">
            <a:spLocks noChangeArrowheads="1"/>
          </p:cNvSpPr>
          <p:nvPr/>
        </p:nvSpPr>
        <p:spPr bwMode="auto">
          <a:xfrm>
            <a:off x="684213" y="4762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(Proof)</a:t>
            </a:r>
            <a:endParaRPr lang="zh-TW" altLang="en-US">
              <a:solidFill>
                <a:srgbClr val="3333FF"/>
              </a:solidFill>
            </a:endParaRPr>
          </a:p>
        </p:txBody>
      </p:sp>
      <p:graphicFrame>
        <p:nvGraphicFramePr>
          <p:cNvPr id="29704" name="Object 1"/>
          <p:cNvGraphicFramePr>
            <a:graphicFrameLocks noChangeAspect="1"/>
          </p:cNvGraphicFramePr>
          <p:nvPr/>
        </p:nvGraphicFramePr>
        <p:xfrm>
          <a:off x="611188" y="2420938"/>
          <a:ext cx="74326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" name="Equation" r:id="rId5" imgW="7442200" imgH="711200" progId="Equation.DSMT4">
                  <p:embed/>
                </p:oleObj>
              </mc:Choice>
              <mc:Fallback>
                <p:oleObj name="Equation" r:id="rId5" imgW="7442200" imgH="71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4326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文字方塊 14"/>
          <p:cNvSpPr txBox="1">
            <a:spLocks noChangeArrowheads="1"/>
          </p:cNvSpPr>
          <p:nvPr/>
        </p:nvSpPr>
        <p:spPr bwMode="auto">
          <a:xfrm>
            <a:off x="684213" y="1341438"/>
            <a:ext cx="64087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When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x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 =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x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−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</a:t>
            </a:r>
            <a:r>
              <a:rPr lang="en-US" altLang="zh-TW"/>
              <a:t>  </a:t>
            </a:r>
            <a:r>
              <a:rPr lang="zh-TW" altLang="en-US"/>
              <a:t>，</a:t>
            </a:r>
            <a:r>
              <a:rPr lang="en-US" altLang="zh-TW" i="1"/>
              <a:t>N</a:t>
            </a:r>
            <a:r>
              <a:rPr lang="en-US" altLang="zh-TW"/>
              <a:t> is even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/>
              <a:t>(The case where </a:t>
            </a:r>
            <a:r>
              <a:rPr lang="en-US" altLang="zh-TW" i="1"/>
              <a:t>N</a:t>
            </a:r>
            <a:r>
              <a:rPr lang="en-US" altLang="zh-TW"/>
              <a:t> is odd can be proved in the similar way) </a:t>
            </a:r>
            <a:endParaRPr lang="zh-TW" altLang="en-US"/>
          </a:p>
        </p:txBody>
      </p:sp>
      <p:graphicFrame>
        <p:nvGraphicFramePr>
          <p:cNvPr id="29706" name="Object 1"/>
          <p:cNvGraphicFramePr>
            <a:graphicFrameLocks noChangeAspect="1"/>
          </p:cNvGraphicFramePr>
          <p:nvPr/>
        </p:nvGraphicFramePr>
        <p:xfrm>
          <a:off x="1466850" y="3284538"/>
          <a:ext cx="5948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" name="Equation" r:id="rId7" imgW="5956300" imgH="711200" progId="Equation.DSMT4">
                  <p:embed/>
                </p:oleObj>
              </mc:Choice>
              <mc:Fallback>
                <p:oleObj name="Equation" r:id="rId7" imgW="5956300" imgH="71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284538"/>
                        <a:ext cx="59483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"/>
          <p:cNvGraphicFramePr>
            <a:graphicFrameLocks noChangeAspect="1"/>
          </p:cNvGraphicFramePr>
          <p:nvPr/>
        </p:nvGraphicFramePr>
        <p:xfrm>
          <a:off x="1547813" y="4221163"/>
          <a:ext cx="46926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" name="Equation" r:id="rId9" imgW="4699000" imgH="685800" progId="Equation.DSMT4">
                  <p:embed/>
                </p:oleObj>
              </mc:Choice>
              <mc:Fallback>
                <p:oleObj name="Equation" r:id="rId9" imgW="4699000" imgH="685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469265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"/>
          <p:cNvGraphicFramePr>
            <a:graphicFrameLocks noChangeAspect="1"/>
          </p:cNvGraphicFramePr>
          <p:nvPr/>
        </p:nvGraphicFramePr>
        <p:xfrm>
          <a:off x="1619250" y="5013325"/>
          <a:ext cx="25622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" name="Equation" r:id="rId11" imgW="2565400" imgH="685800" progId="Equation.DSMT4">
                  <p:embed/>
                </p:oleObj>
              </mc:Choice>
              <mc:Fallback>
                <p:oleObj name="Equation" r:id="rId11" imgW="2565400" imgH="685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256222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5"/>
          <p:cNvGraphicFramePr>
            <a:graphicFrameLocks noChangeAspect="1"/>
          </p:cNvGraphicFramePr>
          <p:nvPr/>
        </p:nvGraphicFramePr>
        <p:xfrm>
          <a:off x="5148263" y="5013325"/>
          <a:ext cx="30940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Equation" r:id="rId13" imgW="3098800" imgH="736600" progId="Equation.DSMT4">
                  <p:embed/>
                </p:oleObj>
              </mc:Choice>
              <mc:Fallback>
                <p:oleObj name="Equation" r:id="rId13" imgW="30988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13325"/>
                        <a:ext cx="30940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"/>
          <p:cNvGraphicFramePr>
            <a:graphicFrameLocks noChangeAspect="1"/>
          </p:cNvGraphicFramePr>
          <p:nvPr/>
        </p:nvGraphicFramePr>
        <p:xfrm>
          <a:off x="1601788" y="5948363"/>
          <a:ext cx="9493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Equation" r:id="rId15" imgW="952087" imgH="355446" progId="Equation.DSMT4">
                  <p:embed/>
                </p:oleObj>
              </mc:Choice>
              <mc:Fallback>
                <p:oleObj name="Equation" r:id="rId15" imgW="952087" imgH="355446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5948363"/>
                        <a:ext cx="9493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4527F-6D30-4485-8596-83082A910CA1}" type="slidenum">
              <a:rPr lang="en-US" altLang="zh-TW"/>
              <a:pPr/>
              <a:t>375</a:t>
            </a:fld>
            <a:endParaRPr lang="en-US" altLang="zh-TW"/>
          </a:p>
        </p:txBody>
      </p:sp>
      <p:pic>
        <p:nvPicPr>
          <p:cNvPr id="3072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052513"/>
            <a:ext cx="7848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5435600" y="1385888"/>
            <a:ext cx="18732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half part of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sp>
        <p:nvSpPr>
          <p:cNvPr id="30725" name="文字方塊 4"/>
          <p:cNvSpPr txBox="1">
            <a:spLocks noChangeArrowheads="1"/>
          </p:cNvSpPr>
          <p:nvPr/>
        </p:nvSpPr>
        <p:spPr bwMode="auto">
          <a:xfrm>
            <a:off x="6011863" y="1844675"/>
            <a:ext cx="504825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25</a:t>
            </a:r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C07E1-AEAF-4078-828B-9B4D7E77086D}" type="slidenum">
              <a:rPr lang="en-US" altLang="zh-TW"/>
              <a:pPr/>
              <a:t>376</a:t>
            </a:fld>
            <a:endParaRPr lang="en-US" altLang="zh-TW"/>
          </a:p>
        </p:txBody>
      </p:sp>
      <p:sp>
        <p:nvSpPr>
          <p:cNvPr id="3174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436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Case 2: 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 </a:t>
            </a:r>
            <a:r>
              <a:rPr lang="en-US" altLang="zh-TW" sz="20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odd function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−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</a:p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在做頻譜分析時，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-point DFT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可以被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/2 −1)-point DST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solidFill>
                  <a:srgbClr val="66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(type 1)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取代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            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,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/2.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</a:p>
          <a:p>
            <a:pPr marL="0" indent="0"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可以證明，當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odd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80000"/>
              </a:spcBef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運算量減少將近一半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spcBef>
                <a:spcPct val="80000"/>
              </a:spcBef>
              <a:buFontTx/>
              <a:buNone/>
            </a:pP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Recover: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1749" name="Object 1"/>
          <p:cNvGraphicFramePr>
            <a:graphicFrameLocks noChangeAspect="1"/>
          </p:cNvGraphicFramePr>
          <p:nvPr/>
        </p:nvGraphicFramePr>
        <p:xfrm>
          <a:off x="1116013" y="1989138"/>
          <a:ext cx="3035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Equation" r:id="rId3" imgW="3035300" imgH="711200" progId="Equation.DSMT4">
                  <p:embed/>
                </p:oleObj>
              </mc:Choice>
              <mc:Fallback>
                <p:oleObj name="Equation" r:id="rId3" imgW="30353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30353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1751" name="Object 3"/>
          <p:cNvGraphicFramePr>
            <a:graphicFrameLocks noChangeAspect="1"/>
          </p:cNvGraphicFramePr>
          <p:nvPr/>
        </p:nvGraphicFramePr>
        <p:xfrm>
          <a:off x="3995738" y="2924175"/>
          <a:ext cx="18129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5" imgW="1815312" imgH="355446" progId="Equation.DSMT4">
                  <p:embed/>
                </p:oleObj>
              </mc:Choice>
              <mc:Fallback>
                <p:oleObj name="Equation" r:id="rId5" imgW="1815312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4175"/>
                        <a:ext cx="181292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1753" name="Object 5"/>
          <p:cNvGraphicFramePr>
            <a:graphicFrameLocks noChangeAspect="1"/>
          </p:cNvGraphicFramePr>
          <p:nvPr/>
        </p:nvGraphicFramePr>
        <p:xfrm>
          <a:off x="2124075" y="3860800"/>
          <a:ext cx="31718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7" name="Equation" r:id="rId7" imgW="3175000" imgH="711200" progId="Equation.DSMT4">
                  <p:embed/>
                </p:oleObj>
              </mc:Choice>
              <mc:Fallback>
                <p:oleObj name="Equation" r:id="rId7" imgW="31750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0800"/>
                        <a:ext cx="31718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DE12A8-C0AC-494D-B814-B2FBB03032CE}" type="slidenum">
              <a:rPr lang="en-US" altLang="zh-TW"/>
              <a:pPr/>
              <a:t>350</a:t>
            </a:fld>
            <a:endParaRPr lang="en-US" altLang="zh-TW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781425" y="1196975"/>
            <a:ext cx="23764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= 0, 1, ….,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−1,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>
                <a:cs typeface="Times New Roman" pitchFamily="18" charset="0"/>
              </a:rPr>
              <a:t>m</a:t>
            </a:r>
            <a:r>
              <a:rPr lang="en-US" altLang="zh-TW">
                <a:cs typeface="Times New Roman" pitchFamily="18" charset="0"/>
              </a:rPr>
              <a:t> = </a:t>
            </a:r>
            <a:r>
              <a:rPr lang="en-US" altLang="zh-TW"/>
              <a:t>0, 1, …., </a:t>
            </a:r>
            <a:r>
              <a:rPr lang="en-US" altLang="zh-TW" i="1"/>
              <a:t>N</a:t>
            </a:r>
            <a:r>
              <a:rPr lang="en-US" altLang="zh-TW"/>
              <a:t> −1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23850" y="2276475"/>
            <a:ext cx="7993063" cy="406400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</a:rPr>
              <a:t>Case 1:</a:t>
            </a:r>
            <a:r>
              <a:rPr lang="en-US" altLang="zh-TW" dirty="0"/>
              <a:t>  </a:t>
            </a:r>
            <a:r>
              <a:rPr lang="zh-TW" altLang="en-US" dirty="0"/>
              <a:t>假設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 </a:t>
            </a:r>
            <a:r>
              <a:rPr lang="en-US" altLang="zh-TW" i="1" dirty="0">
                <a:sym typeface="Symbol" pitchFamily="18" charset="2"/>
              </a:rPr>
              <a:t>P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zh-TW" altLang="en-US" dirty="0">
                <a:sym typeface="Symbol" pitchFamily="18" charset="2"/>
              </a:rPr>
              <a:t>，   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is prime to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  </a:t>
            </a:r>
          </a:p>
        </p:txBody>
      </p:sp>
      <p:graphicFrame>
        <p:nvGraphicFramePr>
          <p:cNvPr id="61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983162"/>
              </p:ext>
            </p:extLst>
          </p:nvPr>
        </p:nvGraphicFramePr>
        <p:xfrm>
          <a:off x="677863" y="1268413"/>
          <a:ext cx="238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" imgW="2387520" imgH="711000" progId="Equation.DSMT4">
                  <p:embed/>
                </p:oleObj>
              </mc:Choice>
              <mc:Fallback>
                <p:oleObj name="Equation" r:id="rId3" imgW="238752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268413"/>
                        <a:ext cx="2387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95288" y="3860800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>
                <a:solidFill>
                  <a:srgbClr val="3333FF"/>
                </a:solidFill>
              </a:rPr>
              <a:t>令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 = ((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)) </a:t>
            </a:r>
            <a:r>
              <a:rPr lang="en-US" altLang="zh-TW" i="1" baseline="-25000" dirty="0">
                <a:solidFill>
                  <a:srgbClr val="3333FF"/>
                </a:solidFill>
              </a:rPr>
              <a:t>N       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 = ((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)) </a:t>
            </a:r>
            <a:r>
              <a:rPr lang="en-US" altLang="zh-TW" i="1" baseline="-25000" dirty="0">
                <a:solidFill>
                  <a:srgbClr val="3333FF"/>
                </a:solidFill>
              </a:rPr>
              <a:t>N 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971550" y="4508500"/>
            <a:ext cx="5761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 baseline="-25000"/>
              <a:t>1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−1,    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 baseline="-25000"/>
              <a:t>2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−1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395288" y="5156200"/>
            <a:ext cx="763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當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zh-TW" altLang="en-US"/>
              <a:t>互值時，每一個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zh-TW" altLang="en-US"/>
              <a:t> 對應到唯一一個 </a:t>
            </a:r>
            <a:r>
              <a:rPr lang="en-US" altLang="zh-TW" i="1"/>
              <a:t>n</a:t>
            </a:r>
            <a:r>
              <a:rPr lang="en-US" altLang="zh-TW"/>
              <a:t> 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250825" y="476250"/>
            <a:ext cx="7850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Detail of the implementation method of the prime factor algorithm </a:t>
            </a:r>
          </a:p>
        </p:txBody>
      </p:sp>
      <p:sp>
        <p:nvSpPr>
          <p:cNvPr id="6154" name="AutoShape 11"/>
          <p:cNvSpPr>
            <a:spLocks noChangeArrowheads="1"/>
          </p:cNvSpPr>
          <p:nvPr/>
        </p:nvSpPr>
        <p:spPr bwMode="auto">
          <a:xfrm>
            <a:off x="3132138" y="2708275"/>
            <a:ext cx="215900" cy="360363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1042988" y="3068638"/>
            <a:ext cx="6192837" cy="4064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拆成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zh-TW" altLang="en-US">
                <a:solidFill>
                  <a:srgbClr val="3333FF"/>
                </a:solidFill>
              </a:rPr>
              <a:t>個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-point DFTs</a:t>
            </a:r>
            <a:r>
              <a:rPr lang="zh-TW" altLang="en-US">
                <a:solidFill>
                  <a:srgbClr val="3333FF"/>
                </a:solidFill>
              </a:rPr>
              <a:t>，和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zh-TW" altLang="en-US">
                <a:solidFill>
                  <a:srgbClr val="3333FF"/>
                </a:solidFill>
              </a:rPr>
              <a:t>個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>
                <a:solidFill>
                  <a:srgbClr val="3333FF"/>
                </a:solidFill>
              </a:rPr>
              <a:t>-point DFTs</a:t>
            </a:r>
          </a:p>
        </p:txBody>
      </p:sp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6300788" y="3860800"/>
            <a:ext cx="2592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(( ))</a:t>
            </a:r>
            <a:r>
              <a:rPr lang="en-US" altLang="zh-TW" i="1" baseline="-25000"/>
              <a:t>N </a:t>
            </a:r>
            <a:r>
              <a:rPr lang="en-US" altLang="zh-TW"/>
              <a:t>: </a:t>
            </a:r>
            <a:r>
              <a:rPr lang="zh-TW" altLang="en-US"/>
              <a:t>除以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zh-TW" altLang="en-US"/>
              <a:t>的餘數</a:t>
            </a:r>
            <a:r>
              <a:rPr lang="en-US" altLang="zh-TW"/>
              <a:t>  </a:t>
            </a:r>
            <a:endParaRPr lang="en-US" altLang="zh-TW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9E16D7-DFDA-4490-B13C-263C080DD50F}" type="slidenum">
              <a:rPr lang="en-US" altLang="zh-TW"/>
              <a:pPr/>
              <a:t>377</a:t>
            </a:fld>
            <a:endParaRPr lang="en-US" altLang="zh-TW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23850" y="404813"/>
            <a:ext cx="7848600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 b="1">
                <a:sym typeface="Symbol" pitchFamily="18" charset="2"/>
              </a:rPr>
              <a:t></a:t>
            </a:r>
            <a:r>
              <a:rPr lang="en-US" altLang="zh-TW" b="1"/>
              <a:t>   Case 3: </a:t>
            </a:r>
            <a:r>
              <a:rPr lang="zh-TW" altLang="en-US" b="1"/>
              <a:t>當 </a:t>
            </a:r>
            <a:r>
              <a:rPr lang="en-US" altLang="zh-TW" b="1" i="1"/>
              <a:t>x</a:t>
            </a:r>
            <a:r>
              <a:rPr lang="en-US" altLang="zh-TW" b="1"/>
              <a:t>[</a:t>
            </a:r>
            <a:r>
              <a:rPr lang="en-US" altLang="zh-TW" b="1" i="1"/>
              <a:t>n</a:t>
            </a:r>
            <a:r>
              <a:rPr lang="en-US" altLang="zh-TW" b="1"/>
              <a:t>] </a:t>
            </a:r>
            <a:r>
              <a:rPr lang="zh-TW" altLang="en-US" b="1"/>
              <a:t>為</a:t>
            </a:r>
            <a:r>
              <a:rPr lang="en-US" b="1"/>
              <a:t> </a:t>
            </a:r>
            <a:r>
              <a:rPr lang="en-US" altLang="zh-TW" b="1"/>
              <a:t>real function</a:t>
            </a:r>
            <a:r>
              <a:rPr lang="zh-TW" altLang="en-US" b="1"/>
              <a:t>，</a:t>
            </a:r>
            <a:r>
              <a:rPr lang="zh-TW" altLang="en-US"/>
              <a:t>在做頻譜分析時，</a:t>
            </a:r>
            <a:r>
              <a:rPr lang="en-US"/>
              <a:t> </a:t>
            </a:r>
            <a:endParaRPr lang="en-US" altLang="zh-TW"/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/>
              <a:t>     </a:t>
            </a:r>
            <a:endParaRPr lang="zh-TW" altLang="en-US"/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/>
              <a:t> </a:t>
            </a:r>
            <a:r>
              <a:rPr lang="en-US" altLang="zh-TW"/>
              <a:t>      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-point DFT</a:t>
            </a:r>
            <a:r>
              <a:rPr lang="en-US" altLang="zh-TW"/>
              <a:t> </a:t>
            </a:r>
            <a:r>
              <a:rPr lang="zh-TW" altLang="en-US"/>
              <a:t>可以被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-point DHT</a:t>
            </a:r>
            <a:r>
              <a:rPr lang="en-US" altLang="zh-TW"/>
              <a:t> </a:t>
            </a:r>
            <a:r>
              <a:rPr lang="en-US" altLang="zh-TW">
                <a:solidFill>
                  <a:srgbClr val="663300"/>
                </a:solidFill>
              </a:rPr>
              <a:t>(type 1) </a:t>
            </a:r>
            <a:r>
              <a:rPr lang="zh-TW" altLang="en-US"/>
              <a:t>取代</a:t>
            </a:r>
            <a:endParaRPr lang="en-US"/>
          </a:p>
          <a:p>
            <a:pPr eaLnBrk="1" hangingPunct="1">
              <a:lnSpc>
                <a:spcPct val="115000"/>
              </a:lnSpc>
              <a:spcBef>
                <a:spcPct val="60000"/>
              </a:spcBef>
            </a:pPr>
            <a:r>
              <a:rPr lang="en-US"/>
              <a:t>         			    </a:t>
            </a:r>
            <a:r>
              <a:rPr lang="en-US" altLang="zh-TW"/>
              <a:t>            ,     where cas(</a:t>
            </a:r>
            <a:r>
              <a:rPr lang="en-US" altLang="zh-TW" i="1"/>
              <a:t>k</a:t>
            </a:r>
            <a:r>
              <a:rPr lang="en-US" altLang="zh-TW"/>
              <a:t>) = cos(</a:t>
            </a:r>
            <a:r>
              <a:rPr lang="en-US" altLang="zh-TW" i="1"/>
              <a:t>k</a:t>
            </a:r>
            <a:r>
              <a:rPr lang="en-US" altLang="zh-TW"/>
              <a:t>) + sin(</a:t>
            </a:r>
            <a:r>
              <a:rPr lang="en-US" altLang="zh-TW" i="1"/>
              <a:t>k</a:t>
            </a:r>
            <a:r>
              <a:rPr lang="en-US" altLang="zh-TW"/>
              <a:t>)  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/>
              <a:t>             </a:t>
            </a:r>
            <a:endParaRPr lang="zh-TW" altLang="en-US"/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/>
              <a:t>                            </a:t>
            </a:r>
            <a:r>
              <a:rPr lang="zh-TW" altLang="en-US">
                <a:solidFill>
                  <a:srgbClr val="996600"/>
                </a:solidFill>
              </a:rPr>
              <a:t>比較：</a:t>
            </a:r>
            <a:r>
              <a:rPr lang="en-US" altLang="zh-TW">
                <a:solidFill>
                  <a:srgbClr val="996600"/>
                </a:solidFill>
              </a:rPr>
              <a:t> exp(</a:t>
            </a:r>
            <a:r>
              <a:rPr lang="en-US" altLang="zh-TW" i="1">
                <a:solidFill>
                  <a:srgbClr val="996600"/>
                </a:solidFill>
              </a:rPr>
              <a:t>jk</a:t>
            </a:r>
            <a:r>
              <a:rPr lang="en-US" altLang="zh-TW">
                <a:solidFill>
                  <a:srgbClr val="996600"/>
                </a:solidFill>
              </a:rPr>
              <a:t>) = cos(</a:t>
            </a:r>
            <a:r>
              <a:rPr lang="en-US" altLang="zh-TW" i="1">
                <a:solidFill>
                  <a:srgbClr val="996600"/>
                </a:solidFill>
              </a:rPr>
              <a:t>k</a:t>
            </a:r>
            <a:r>
              <a:rPr lang="en-US" altLang="zh-TW">
                <a:solidFill>
                  <a:srgbClr val="996600"/>
                </a:solidFill>
              </a:rPr>
              <a:t>) + </a:t>
            </a:r>
            <a:r>
              <a:rPr lang="en-US" altLang="zh-TW" i="1">
                <a:solidFill>
                  <a:srgbClr val="996600"/>
                </a:solidFill>
              </a:rPr>
              <a:t>j</a:t>
            </a:r>
            <a:r>
              <a:rPr lang="en-US" altLang="zh-TW">
                <a:solidFill>
                  <a:srgbClr val="996600"/>
                </a:solidFill>
              </a:rPr>
              <a:t>sin(</a:t>
            </a:r>
            <a:r>
              <a:rPr lang="en-US" altLang="zh-TW" i="1">
                <a:solidFill>
                  <a:srgbClr val="996600"/>
                </a:solidFill>
              </a:rPr>
              <a:t>k</a:t>
            </a:r>
            <a:r>
              <a:rPr lang="en-US" altLang="zh-TW">
                <a:solidFill>
                  <a:srgbClr val="996600"/>
                </a:solidFill>
              </a:rPr>
              <a:t>)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endParaRPr lang="en-US" altLang="zh-TW"/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TW" altLang="en-US"/>
              <a:t>可以證明，若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為</a:t>
            </a:r>
            <a:r>
              <a:rPr lang="en-US"/>
              <a:t> </a:t>
            </a:r>
            <a:r>
              <a:rPr lang="en-US" altLang="zh-TW"/>
              <a:t>real</a:t>
            </a:r>
            <a:r>
              <a:rPr lang="zh-TW" altLang="en-US"/>
              <a:t>，</a:t>
            </a:r>
          </a:p>
          <a:p>
            <a:pPr eaLnBrk="1" hangingPunct="1">
              <a:lnSpc>
                <a:spcPct val="115000"/>
              </a:lnSpc>
              <a:spcBef>
                <a:spcPct val="80000"/>
              </a:spcBef>
            </a:pPr>
            <a:r>
              <a:rPr lang="zh-TW" altLang="en-US"/>
              <a:t>             </a:t>
            </a:r>
            <a:r>
              <a:rPr lang="en-US" altLang="zh-TW"/>
              <a:t>(</a:t>
            </a:r>
            <a:r>
              <a:rPr lang="zh-TW" altLang="en-US"/>
              <a:t>運算量減少將近一半</a:t>
            </a:r>
            <a:r>
              <a:rPr lang="en-US" altLang="zh-TW"/>
              <a:t>)</a:t>
            </a:r>
          </a:p>
          <a:p>
            <a:pPr eaLnBrk="1" hangingPunct="1">
              <a:lnSpc>
                <a:spcPct val="115000"/>
              </a:lnSpc>
              <a:spcBef>
                <a:spcPct val="80000"/>
              </a:spcBef>
            </a:pPr>
            <a:r>
              <a:rPr lang="en-US" altLang="zh-TW"/>
              <a:t>        Recover: </a:t>
            </a:r>
            <a:endParaRPr lang="zh-TW" altLang="en-US"/>
          </a:p>
        </p:txBody>
      </p:sp>
      <p:graphicFrame>
        <p:nvGraphicFramePr>
          <p:cNvPr id="32772" name="Object 7"/>
          <p:cNvGraphicFramePr>
            <a:graphicFrameLocks noChangeAspect="1"/>
          </p:cNvGraphicFramePr>
          <p:nvPr/>
        </p:nvGraphicFramePr>
        <p:xfrm>
          <a:off x="1042988" y="1700213"/>
          <a:ext cx="3124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3" imgW="3124200" imgH="685800" progId="Equation.DSMT4">
                  <p:embed/>
                </p:oleObj>
              </mc:Choice>
              <mc:Fallback>
                <p:oleObj name="Equation" r:id="rId3" imgW="31242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31242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9"/>
          <p:cNvGraphicFramePr>
            <a:graphicFrameLocks noChangeAspect="1"/>
          </p:cNvGraphicFramePr>
          <p:nvPr/>
        </p:nvGraphicFramePr>
        <p:xfrm>
          <a:off x="3708400" y="3357563"/>
          <a:ext cx="41068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5" imgW="4102100" imgH="381000" progId="Equation.DSMT4">
                  <p:embed/>
                </p:oleObj>
              </mc:Choice>
              <mc:Fallback>
                <p:oleObj name="Equation" r:id="rId5" imgW="41021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357563"/>
                        <a:ext cx="41068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7"/>
          <p:cNvGraphicFramePr>
            <a:graphicFrameLocks noChangeAspect="1"/>
          </p:cNvGraphicFramePr>
          <p:nvPr/>
        </p:nvGraphicFramePr>
        <p:xfrm>
          <a:off x="2051050" y="4437063"/>
          <a:ext cx="31877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7" imgW="3187700" imgH="685800" progId="Equation.DSMT4">
                  <p:embed/>
                </p:oleObj>
              </mc:Choice>
              <mc:Fallback>
                <p:oleObj name="Equation" r:id="rId7" imgW="318770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31877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E47754-A6EC-4DEC-A2A0-25EEA1A16883}" type="slidenum">
              <a:rPr lang="en-US" altLang="zh-TW"/>
              <a:pPr/>
              <a:t>378</a:t>
            </a:fld>
            <a:endParaRPr lang="en-US" altLang="zh-TW"/>
          </a:p>
        </p:txBody>
      </p:sp>
      <p:sp>
        <p:nvSpPr>
          <p:cNvPr id="33795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404813"/>
            <a:ext cx="8186737" cy="33845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大部分的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convolution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仍然使用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DFT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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] </a:t>
            </a:r>
          </a:p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IDFT{ DFT(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])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{DFT(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]) }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  <a:sym typeface="Symbol" pitchFamily="18" charset="2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	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思考：何時適合用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DCT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做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convolution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何時適合用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DST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做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convolution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</a:t>
            </a:r>
          </a:p>
          <a:p>
            <a:pPr marL="0" indent="0"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何時適合用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DHT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做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convolution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831981-756C-4938-9C42-2A67B7944773}" type="slidenum">
              <a:rPr lang="en-US" altLang="zh-TW"/>
              <a:pPr/>
              <a:t>379</a:t>
            </a:fld>
            <a:endParaRPr lang="en-US" altLang="zh-TW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7920038" cy="52322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2800" b="1" dirty="0">
                <a:solidFill>
                  <a:srgbClr val="3333FF"/>
                </a:solidFill>
              </a:rPr>
              <a:t>附錄十一：</a:t>
            </a:r>
            <a:r>
              <a:rPr lang="zh-TW" altLang="en-US" sz="2800" b="1" dirty="0">
                <a:solidFill>
                  <a:srgbClr val="0000FF"/>
                </a:solidFill>
              </a:rPr>
              <a:t>論文的標準格式與編輯論文技巧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23850" y="1412875"/>
            <a:ext cx="84248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註：這裡指的是一般 </a:t>
            </a:r>
            <a:r>
              <a:rPr lang="en-US" altLang="zh-TW"/>
              <a:t>journal papers </a:t>
            </a:r>
            <a:r>
              <a:rPr lang="zh-TW" altLang="en-US"/>
              <a:t>和 </a:t>
            </a:r>
            <a:r>
              <a:rPr lang="en-US" altLang="zh-TW"/>
              <a:t>conference papers </a:t>
            </a:r>
            <a:r>
              <a:rPr lang="zh-TW" altLang="en-US"/>
              <a:t>的格式。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然而，不同的  </a:t>
            </a:r>
            <a:r>
              <a:rPr lang="en-US" altLang="zh-TW"/>
              <a:t>journals </a:t>
            </a:r>
            <a:r>
              <a:rPr lang="zh-TW" altLang="en-US"/>
              <a:t>和 </a:t>
            </a:r>
            <a:r>
              <a:rPr lang="en-US" altLang="zh-TW"/>
              <a:t>conferences</a:t>
            </a:r>
            <a:r>
              <a:rPr lang="zh-TW" altLang="en-US"/>
              <a:t>，對於格式的規定，也會稍有不同。投稿前，還是要細讀相關的規定。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23850" y="2852738"/>
            <a:ext cx="842486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(1) </a:t>
            </a:r>
            <a:r>
              <a:rPr lang="zh-TW" altLang="en-US"/>
              <a:t>變數使用</a:t>
            </a:r>
            <a:r>
              <a:rPr lang="zh-TW" altLang="en-US">
                <a:solidFill>
                  <a:srgbClr val="3333FF"/>
                </a:solidFill>
              </a:rPr>
              <a:t>斜體</a:t>
            </a:r>
            <a:r>
              <a:rPr lang="zh-TW" altLang="en-US"/>
              <a:t>，矩陣或向量使用</a:t>
            </a:r>
            <a:r>
              <a:rPr lang="zh-TW" altLang="en-US">
                <a:solidFill>
                  <a:srgbClr val="3333FF"/>
                </a:solidFill>
              </a:rPr>
              <a:t>粗體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= </a:t>
            </a:r>
            <a:r>
              <a:rPr lang="en-US" altLang="zh-TW" i="1"/>
              <a:t>x</a:t>
            </a:r>
            <a:r>
              <a:rPr lang="en-US" altLang="zh-TW" baseline="30000"/>
              <a:t>2</a:t>
            </a:r>
            <a:r>
              <a:rPr lang="en-US" altLang="zh-TW"/>
              <a:t> + 3</a:t>
            </a:r>
            <a:r>
              <a:rPr lang="en-US" altLang="zh-TW" i="1"/>
              <a:t>x</a:t>
            </a:r>
            <a:r>
              <a:rPr lang="en-US" altLang="zh-TW"/>
              <a:t> + 2.     (</a:t>
            </a:r>
            <a:r>
              <a:rPr lang="en-US" altLang="zh-TW" i="1"/>
              <a:t>f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/>
              <a:t> </a:t>
            </a:r>
            <a:r>
              <a:rPr lang="zh-TW" altLang="en-US"/>
              <a:t>皆用斜體</a:t>
            </a:r>
            <a:r>
              <a:rPr lang="en-US" altLang="zh-TW"/>
              <a:t>)</a:t>
            </a:r>
          </a:p>
        </p:txBody>
      </p:sp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755650" y="3933825"/>
          <a:ext cx="1398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3" imgW="1384300" imgH="381000" progId="Equation.DSMT4">
                  <p:embed/>
                </p:oleObj>
              </mc:Choice>
              <mc:Fallback>
                <p:oleObj name="Equation" r:id="rId3" imgW="1384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13985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2771775" y="3789363"/>
          <a:ext cx="1206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5" imgW="1193800" imgH="736600" progId="Equation.DSMT4">
                  <p:embed/>
                </p:oleObj>
              </mc:Choice>
              <mc:Fallback>
                <p:oleObj name="Equation" r:id="rId5" imgW="11938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89363"/>
                        <a:ext cx="1206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4500563" y="3860800"/>
            <a:ext cx="187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en-US" altLang="zh-TW" b="1"/>
              <a:t>y</a:t>
            </a:r>
            <a:r>
              <a:rPr lang="en-US" altLang="zh-TW"/>
              <a:t>, </a:t>
            </a:r>
            <a:r>
              <a:rPr lang="en-US" altLang="zh-TW" b="1"/>
              <a:t>A</a:t>
            </a:r>
            <a:r>
              <a:rPr lang="en-US" altLang="zh-TW"/>
              <a:t> </a:t>
            </a:r>
            <a:r>
              <a:rPr lang="zh-TW" altLang="en-US"/>
              <a:t>皆用粗體</a:t>
            </a:r>
            <a:r>
              <a:rPr lang="en-US" altLang="zh-TW"/>
              <a:t>)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23850" y="4581525"/>
            <a:ext cx="84248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(2) </a:t>
            </a:r>
            <a:r>
              <a:rPr lang="zh-TW" altLang="en-US"/>
              <a:t>段落的經常用「左右對齊」的格式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如果使用 </a:t>
            </a:r>
            <a:r>
              <a:rPr lang="en-US" altLang="zh-TW"/>
              <a:t>Word 2007</a:t>
            </a:r>
            <a:r>
              <a:rPr lang="zh-TW" altLang="en-US"/>
              <a:t>，可以按  常用 </a:t>
            </a:r>
            <a:r>
              <a:rPr lang="zh-TW" altLang="en-US">
                <a:sym typeface="Symbol" pitchFamily="18" charset="2"/>
              </a:rPr>
              <a:t> 段落  對齊方式 左右對齊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    或是</a:t>
            </a:r>
            <a:r>
              <a:rPr lang="zh-TW" altLang="en-US"/>
              <a:t>按工具列中的</a:t>
            </a:r>
            <a:endParaRPr lang="zh-TW" altLang="zh-TW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2771775" y="55895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2771775" y="56610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2771775" y="57340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2771775" y="5805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2771775" y="58769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10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FADB2-DC05-4B02-893E-CD788C80FBA7}" type="slidenum">
              <a:rPr lang="en-US" altLang="zh-TW"/>
              <a:pPr/>
              <a:t>380</a:t>
            </a:fld>
            <a:endParaRPr lang="en-US" altLang="zh-TW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28198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7443788" algn="l"/>
              </a:tabLst>
            </a:pPr>
            <a:r>
              <a:rPr lang="en-US" altLang="zh-TW"/>
              <a:t>(3) Equation </a:t>
            </a:r>
            <a:r>
              <a:rPr lang="zh-TW" altLang="en-US"/>
              <a:t>的標號，經常用「定位點」的功能，讓標號的位置固定</a:t>
            </a:r>
          </a:p>
          <a:p>
            <a:pPr eaLnBrk="1" hangingPunct="1">
              <a:spcBef>
                <a:spcPct val="50000"/>
              </a:spcBef>
              <a:tabLst>
                <a:tab pos="7443788" algn="l"/>
              </a:tabLst>
            </a:pPr>
            <a:r>
              <a:rPr lang="zh-TW" altLang="en-US"/>
              <a:t>     如果使用 </a:t>
            </a:r>
            <a:r>
              <a:rPr lang="en-US" altLang="zh-TW"/>
              <a:t>Word 2007</a:t>
            </a:r>
            <a:r>
              <a:rPr lang="zh-TW" altLang="en-US"/>
              <a:t>，可以按 常用 </a:t>
            </a:r>
            <a:r>
              <a:rPr lang="zh-TW" altLang="en-US">
                <a:sym typeface="Symbol" pitchFamily="18" charset="2"/>
              </a:rPr>
              <a:t> 段落  </a:t>
            </a:r>
            <a:r>
              <a:rPr lang="zh-TW" altLang="en-US"/>
              <a:t>定位點 </a:t>
            </a:r>
            <a:r>
              <a:rPr lang="en-US" altLang="zh-TW"/>
              <a:t>(</a:t>
            </a:r>
            <a:r>
              <a:rPr lang="zh-TW" altLang="en-US"/>
              <a:t>在對話框左下角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     </a:t>
            </a:r>
            <a:r>
              <a:rPr lang="zh-TW" altLang="en-US"/>
              <a:t>，再設定定位點的位置</a:t>
            </a:r>
            <a:endParaRPr lang="en-US" altLang="zh-TW"/>
          </a:p>
          <a:p>
            <a:pPr eaLnBrk="1" hangingPunct="1">
              <a:tabLst>
                <a:tab pos="7443788" algn="l"/>
              </a:tabLst>
            </a:pPr>
            <a:endParaRPr lang="en-US" altLang="zh-TW"/>
          </a:p>
          <a:p>
            <a:pPr eaLnBrk="1" hangingPunct="1">
              <a:spcBef>
                <a:spcPct val="50000"/>
              </a:spcBef>
              <a:tabLst>
                <a:tab pos="7443788" algn="l"/>
              </a:tabLst>
            </a:pPr>
            <a:r>
              <a:rPr lang="en-US" altLang="zh-TW"/>
              <a:t>(4)  </a:t>
            </a:r>
            <a:r>
              <a:rPr lang="zh-TW" altLang="en-US"/>
              <a:t>至於 </a:t>
            </a:r>
            <a:r>
              <a:rPr lang="en-US" altLang="zh-TW"/>
              <a:t>equations </a:t>
            </a:r>
            <a:r>
              <a:rPr lang="zh-TW" altLang="en-US"/>
              <a:t>本身，通常置於這一行的</a:t>
            </a:r>
            <a:r>
              <a:rPr lang="zh-TW" altLang="en-US">
                <a:solidFill>
                  <a:srgbClr val="3333FF"/>
                </a:solidFill>
              </a:rPr>
              <a:t>中間</a:t>
            </a:r>
            <a:r>
              <a:rPr lang="zh-TW" altLang="en-US"/>
              <a:t>，例如                    </a:t>
            </a:r>
          </a:p>
          <a:p>
            <a:pPr eaLnBrk="1" hangingPunct="1">
              <a:spcBef>
                <a:spcPct val="50000"/>
              </a:spcBef>
              <a:tabLst>
                <a:tab pos="7443788" algn="l"/>
              </a:tabLst>
            </a:pPr>
            <a:r>
              <a:rPr lang="zh-TW" altLang="en-US"/>
              <a:t>                                                      </a:t>
            </a:r>
            <a:r>
              <a:rPr lang="en-US" altLang="zh-TW" i="1"/>
              <a:t>F</a:t>
            </a:r>
            <a:r>
              <a:rPr lang="en-US" altLang="zh-TW"/>
              <a:t> = </a:t>
            </a:r>
            <a:r>
              <a:rPr lang="en-US" altLang="zh-TW" i="1"/>
              <a:t>ma</a:t>
            </a:r>
            <a:r>
              <a:rPr lang="en-US" altLang="zh-TW"/>
              <a:t>. 	(1)</a:t>
            </a:r>
          </a:p>
          <a:p>
            <a:pPr eaLnBrk="1" hangingPunct="1">
              <a:spcBef>
                <a:spcPct val="50000"/>
              </a:spcBef>
              <a:tabLst>
                <a:tab pos="7443788" algn="l"/>
              </a:tabLst>
            </a:pPr>
            <a:r>
              <a:rPr lang="en-US" altLang="zh-TW"/>
              <a:t>Equations </a:t>
            </a:r>
            <a:r>
              <a:rPr lang="zh-TW" altLang="en-US"/>
              <a:t>和前一行以及後一行，皆要有足夠的距離。而且，</a:t>
            </a:r>
            <a:r>
              <a:rPr lang="en-US" altLang="zh-TW"/>
              <a:t>equations </a:t>
            </a:r>
            <a:r>
              <a:rPr lang="zh-TW" altLang="en-US"/>
              <a:t>的後方常常要加逗號或句號 </a:t>
            </a:r>
            <a:r>
              <a:rPr lang="en-US" altLang="zh-TW"/>
              <a:t>(</a:t>
            </a:r>
            <a:r>
              <a:rPr lang="zh-TW" altLang="en-US"/>
              <a:t>以下一行是否為新的句子而定</a:t>
            </a:r>
            <a:r>
              <a:rPr lang="en-US" altLang="zh-TW"/>
              <a:t>)</a:t>
            </a:r>
            <a:r>
              <a:rPr lang="zh-TW" altLang="en-US"/>
              <a:t>。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50825" y="3933825"/>
            <a:ext cx="84248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標題</a:t>
            </a:r>
            <a:r>
              <a:rPr lang="en-US" altLang="zh-TW" dirty="0"/>
              <a:t>(</a:t>
            </a:r>
            <a:r>
              <a:rPr lang="zh-TW" altLang="en-US" dirty="0"/>
              <a:t>包括 </a:t>
            </a:r>
            <a:r>
              <a:rPr lang="en-US" altLang="zh-TW" dirty="0"/>
              <a:t>papers </a:t>
            </a:r>
            <a:r>
              <a:rPr lang="zh-TW" altLang="en-US" dirty="0"/>
              <a:t>的標題以及每個 </a:t>
            </a:r>
            <a:r>
              <a:rPr lang="en-US" altLang="zh-TW" dirty="0"/>
              <a:t>chapters </a:t>
            </a:r>
            <a:r>
              <a:rPr lang="zh-TW" altLang="en-US" dirty="0"/>
              <a:t>和 </a:t>
            </a:r>
            <a:r>
              <a:rPr lang="en-US" altLang="zh-TW" dirty="0"/>
              <a:t>sections</a:t>
            </a:r>
            <a:r>
              <a:rPr lang="zh-TW" altLang="en-US" dirty="0"/>
              <a:t>的標題</a:t>
            </a:r>
            <a:r>
              <a:rPr lang="en-US" altLang="zh-TW" dirty="0"/>
              <a:t>) </a:t>
            </a:r>
            <a:r>
              <a:rPr lang="zh-TW" altLang="en-US" dirty="0"/>
              <a:t>當中，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每個單字的開頭一定要大寫，除了 </a:t>
            </a:r>
            <a:r>
              <a:rPr lang="en-US" altLang="zh-TW" dirty="0"/>
              <a:t>(a) </a:t>
            </a:r>
            <a:r>
              <a:rPr lang="zh-TW" altLang="en-US" dirty="0"/>
              <a:t>介係詞 </a:t>
            </a:r>
            <a:r>
              <a:rPr lang="en-US" altLang="zh-TW" dirty="0"/>
              <a:t>(b) </a:t>
            </a:r>
            <a:r>
              <a:rPr lang="zh-TW" altLang="en-US" dirty="0"/>
              <a:t>連詞 </a:t>
            </a:r>
            <a:r>
              <a:rPr lang="en-US" altLang="zh-TW" dirty="0"/>
              <a:t>(c) </a:t>
            </a:r>
            <a:r>
              <a:rPr lang="zh-TW" altLang="en-US" dirty="0"/>
              <a:t>冠詞 以外。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若為第一個單字，即使是介係詞 ， 連詞，或冠詞，也要大寫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</a:t>
            </a:r>
            <a:r>
              <a:rPr lang="en-US" altLang="zh-TW" dirty="0">
                <a:solidFill>
                  <a:srgbClr val="0000FF"/>
                </a:solidFill>
              </a:rPr>
              <a:t>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pplications </a:t>
            </a:r>
            <a:r>
              <a:rPr lang="en-US" altLang="zh-TW" dirty="0">
                <a:solidFill>
                  <a:srgbClr val="0000FF"/>
                </a:solidFill>
              </a:rPr>
              <a:t>of 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</a:t>
            </a:r>
            <a:r>
              <a:rPr lang="en-US" altLang="zh-TW" dirty="0"/>
              <a:t>ourier </a:t>
            </a:r>
            <a:r>
              <a:rPr lang="en-US" altLang="zh-TW" dirty="0">
                <a:solidFill>
                  <a:srgbClr val="0000FF"/>
                </a:solidFill>
              </a:rPr>
              <a:t>T</a:t>
            </a:r>
            <a:r>
              <a:rPr lang="en-US" altLang="zh-TW" dirty="0"/>
              <a:t>ransform</a:t>
            </a:r>
            <a:r>
              <a:rPr lang="en-US" altLang="zh-TW" dirty="0">
                <a:solidFill>
                  <a:srgbClr val="0000FF"/>
                </a:solidFill>
              </a:rPr>
              <a:t> in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D</a:t>
            </a:r>
            <a:r>
              <a:rPr lang="en-US" altLang="zh-TW" dirty="0"/>
              <a:t>aily </a:t>
            </a:r>
            <a:r>
              <a:rPr lang="en-US" altLang="zh-TW" dirty="0">
                <a:solidFill>
                  <a:srgbClr val="0000FF"/>
                </a:solidFill>
              </a:rPr>
              <a:t>L</a:t>
            </a:r>
            <a:r>
              <a:rPr lang="en-US" altLang="zh-TW" dirty="0"/>
              <a:t>ife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    </a:t>
            </a:r>
            <a:r>
              <a:rPr lang="en-US" altLang="zh-TW" dirty="0">
                <a:solidFill>
                  <a:srgbClr val="0000FF"/>
                </a:solidFill>
              </a:rPr>
              <a:t>F</a:t>
            </a:r>
            <a:r>
              <a:rPr lang="en-US" altLang="zh-TW" dirty="0"/>
              <a:t>ast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lgorithms </a:t>
            </a:r>
            <a:r>
              <a:rPr lang="en-US" altLang="zh-TW" dirty="0">
                <a:solidFill>
                  <a:srgbClr val="0000FF"/>
                </a:solidFill>
              </a:rPr>
              <a:t>of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W</a:t>
            </a:r>
            <a:r>
              <a:rPr lang="en-US" altLang="zh-TW" dirty="0"/>
              <a:t>avelet </a:t>
            </a:r>
            <a:r>
              <a:rPr lang="en-US" altLang="zh-TW" dirty="0">
                <a:solidFill>
                  <a:srgbClr val="0000FF"/>
                </a:solidFill>
              </a:rPr>
              <a:t>T</a:t>
            </a:r>
            <a:r>
              <a:rPr lang="en-US" altLang="zh-TW" dirty="0"/>
              <a:t>ransform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nd </a:t>
            </a:r>
            <a:r>
              <a:rPr lang="en-US" altLang="zh-TW" dirty="0">
                <a:solidFill>
                  <a:srgbClr val="0000FF"/>
                </a:solidFill>
              </a:rPr>
              <a:t>J</a:t>
            </a:r>
            <a:r>
              <a:rPr lang="en-US" altLang="zh-TW" dirty="0"/>
              <a:t>PEG2000   </a:t>
            </a:r>
          </a:p>
        </p:txBody>
      </p:sp>
    </p:spTree>
    <p:extLst>
      <p:ext uri="{BB962C8B-B14F-4D97-AF65-F5344CB8AC3E}">
        <p14:creationId xmlns:p14="http://schemas.microsoft.com/office/powerpoint/2010/main" val="3518567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6558F-E6AB-448B-9CE7-1E7210ABE5E4}" type="slidenum">
              <a:rPr lang="en-US" altLang="zh-TW"/>
              <a:pPr/>
              <a:t>381</a:t>
            </a:fld>
            <a:endParaRPr lang="en-US" altLang="zh-TW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424863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(6) </a:t>
            </a:r>
            <a:r>
              <a:rPr lang="zh-TW" altLang="en-US"/>
              <a:t>文章一定要包括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</a:t>
            </a:r>
            <a:r>
              <a:rPr lang="en-US" altLang="zh-TW"/>
              <a:t>(a) Abstract,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(b) Introduction (</a:t>
            </a:r>
            <a:r>
              <a:rPr lang="zh-TW" altLang="en-US"/>
              <a:t>通常是第一個 </a:t>
            </a:r>
            <a:r>
              <a:rPr lang="en-US" altLang="zh-TW"/>
              <a:t>section)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(c) </a:t>
            </a:r>
            <a:r>
              <a:rPr lang="zh-TW" altLang="en-US"/>
              <a:t>內文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</a:t>
            </a:r>
            <a:r>
              <a:rPr lang="en-US" altLang="zh-TW"/>
              <a:t>(d) Conclusions </a:t>
            </a:r>
            <a:r>
              <a:rPr lang="zh-TW" altLang="en-US"/>
              <a:t>或 </a:t>
            </a:r>
            <a:r>
              <a:rPr lang="en-US" altLang="zh-TW"/>
              <a:t>Conclusions and Future Works (</a:t>
            </a:r>
            <a:r>
              <a:rPr lang="zh-TW" altLang="en-US"/>
              <a:t>通常是最後一個 </a:t>
            </a:r>
            <a:r>
              <a:rPr lang="en-US" altLang="zh-TW"/>
              <a:t>section)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(e) References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79388" y="3284538"/>
            <a:ext cx="86407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(7) </a:t>
            </a:r>
            <a:r>
              <a:rPr lang="zh-TW" altLang="en-US"/>
              <a:t>每一張圖 </a:t>
            </a:r>
            <a:r>
              <a:rPr lang="en-US" altLang="zh-TW"/>
              <a:t>(figures)</a:t>
            </a:r>
            <a:r>
              <a:rPr lang="zh-TW" altLang="en-US"/>
              <a:t>，每一張表 </a:t>
            </a:r>
            <a:r>
              <a:rPr lang="en-US" altLang="zh-TW"/>
              <a:t>(tables) </a:t>
            </a:r>
            <a:r>
              <a:rPr lang="zh-TW" altLang="en-US"/>
              <a:t>都要編號，而且要附加文字說明。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如  </a:t>
            </a:r>
            <a:r>
              <a:rPr lang="en-US" altLang="zh-TW"/>
              <a:t>Fig. 3   The result of the Fourier transform for a chirp signal.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</a:t>
            </a:r>
            <a:r>
              <a:rPr lang="zh-TW" altLang="en-US"/>
              <a:t>若一張圖當中有很多個小圖，每個小圖也要編號 </a:t>
            </a:r>
            <a:r>
              <a:rPr lang="en-US" altLang="zh-TW"/>
              <a:t>(a), (b), (c), (d) …..   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79388" y="4868863"/>
            <a:ext cx="8640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(8) </a:t>
            </a:r>
            <a:r>
              <a:rPr lang="zh-TW" altLang="en-US" dirty="0"/>
              <a:t>同一個 </a:t>
            </a:r>
            <a:r>
              <a:rPr lang="en-US" altLang="zh-TW" dirty="0"/>
              <a:t>equation</a:t>
            </a:r>
            <a:r>
              <a:rPr lang="zh-TW" altLang="en-US" dirty="0"/>
              <a:t>，同一張圖，要放在同一頁，不分散於兩頁。</a:t>
            </a:r>
          </a:p>
        </p:txBody>
      </p:sp>
    </p:spTree>
    <p:extLst>
      <p:ext uri="{BB962C8B-B14F-4D97-AF65-F5344CB8AC3E}">
        <p14:creationId xmlns:p14="http://schemas.microsoft.com/office/powerpoint/2010/main" val="3846524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769F4A-4597-41E4-BCE8-618D1CA9A535}" type="slidenum">
              <a:rPr lang="en-US" altLang="zh-TW"/>
              <a:pPr/>
              <a:t>382</a:t>
            </a:fld>
            <a:endParaRPr lang="en-US" altLang="zh-TW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497888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(9) </a:t>
            </a:r>
            <a:r>
              <a:rPr lang="zh-TW" altLang="en-US" dirty="0"/>
              <a:t>一般而言，</a:t>
            </a:r>
            <a:r>
              <a:rPr lang="en-US" altLang="zh-TW" dirty="0"/>
              <a:t>Journal papers </a:t>
            </a:r>
            <a:r>
              <a:rPr lang="zh-TW" altLang="en-US" dirty="0"/>
              <a:t>的初稿，是 </a:t>
            </a:r>
            <a:r>
              <a:rPr lang="en-US" altLang="zh-TW" u="sng" dirty="0"/>
              <a:t>one column,  double space</a:t>
            </a:r>
            <a:r>
              <a:rPr lang="en-US" altLang="zh-TW" dirty="0"/>
              <a:t> </a:t>
            </a:r>
            <a:r>
              <a:rPr lang="zh-TW" altLang="en-US" dirty="0"/>
              <a:t>的格式。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在 </a:t>
            </a:r>
            <a:r>
              <a:rPr lang="en-US" altLang="zh-TW" dirty="0"/>
              <a:t>Word  2007 </a:t>
            </a:r>
            <a:r>
              <a:rPr lang="zh-TW" altLang="en-US" dirty="0"/>
              <a:t>當中， </a:t>
            </a:r>
            <a:r>
              <a:rPr lang="en-US" altLang="zh-TW" dirty="0"/>
              <a:t>double space </a:t>
            </a:r>
            <a:r>
              <a:rPr lang="zh-TW" altLang="en-US" dirty="0"/>
              <a:t>可以用後下的方法設定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常用 </a:t>
            </a:r>
            <a:r>
              <a:rPr lang="zh-TW" altLang="en-US" dirty="0">
                <a:sym typeface="Symbol" pitchFamily="18" charset="2"/>
              </a:rPr>
              <a:t> 段落  行距  </a:t>
            </a:r>
            <a:r>
              <a:rPr lang="en-US" altLang="zh-TW" dirty="0">
                <a:sym typeface="Symbol" pitchFamily="18" charset="2"/>
              </a:rPr>
              <a:t>2</a:t>
            </a:r>
            <a:r>
              <a:rPr lang="zh-TW" altLang="en-US" dirty="0">
                <a:sym typeface="Symbol" pitchFamily="18" charset="2"/>
              </a:rPr>
              <a:t>倍行高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      但有時， </a:t>
            </a:r>
            <a:r>
              <a:rPr lang="en-US" altLang="zh-TW" dirty="0">
                <a:sym typeface="Symbol" pitchFamily="18" charset="2"/>
              </a:rPr>
              <a:t>2</a:t>
            </a:r>
            <a:r>
              <a:rPr lang="zh-TW" altLang="en-US" dirty="0">
                <a:sym typeface="Symbol" pitchFamily="18" charset="2"/>
              </a:rPr>
              <a:t>倍行高會讓初稿過於稀疏，</a:t>
            </a:r>
            <a:r>
              <a:rPr lang="zh-TW" altLang="en-US" dirty="0"/>
              <a:t>在 </a:t>
            </a:r>
            <a:r>
              <a:rPr lang="en-US" altLang="zh-TW" dirty="0"/>
              <a:t>Word 2007  </a:t>
            </a:r>
            <a:r>
              <a:rPr lang="zh-TW" altLang="en-US" dirty="0"/>
              <a:t>當中</a:t>
            </a:r>
            <a:r>
              <a:rPr lang="zh-TW" altLang="en-US" dirty="0">
                <a:sym typeface="Symbol" pitchFamily="18" charset="2"/>
              </a:rPr>
              <a:t>可以用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                     版面配置 版面設定  文件格線  沒有格線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ym typeface="Symbol" pitchFamily="18" charset="2"/>
              </a:rPr>
              <a:t>      來讓文件看起來不會那麼稀疏，且不易超過規定的頁數。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79388" y="3141663"/>
            <a:ext cx="856932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/>
              <a:t>(10) Conference papers </a:t>
            </a:r>
            <a:r>
              <a:rPr lang="zh-TW" altLang="en-US"/>
              <a:t>是 </a:t>
            </a:r>
            <a:r>
              <a:rPr lang="en-US" altLang="zh-TW" u="sng"/>
              <a:t>two columns, one space</a:t>
            </a:r>
            <a:r>
              <a:rPr lang="en-US" altLang="zh-TW"/>
              <a:t> </a:t>
            </a:r>
            <a:r>
              <a:rPr lang="zh-TW" altLang="en-US"/>
              <a:t>的格式。有時  </a:t>
            </a:r>
            <a:r>
              <a:rPr lang="en-US" altLang="zh-TW"/>
              <a:t>Journal papers </a:t>
            </a:r>
            <a:r>
              <a:rPr lang="zh-TW" altLang="en-US"/>
              <a:t>被接受後，也會要求改成 </a:t>
            </a:r>
            <a:r>
              <a:rPr lang="en-US" altLang="zh-TW"/>
              <a:t>two columns, one space </a:t>
            </a:r>
            <a:r>
              <a:rPr lang="zh-TW" altLang="en-US"/>
              <a:t>的格式。</a:t>
            </a:r>
          </a:p>
          <a:p>
            <a:pPr marL="450850" indent="-450850" eaLnBrk="1" hangingPunct="1">
              <a:spcBef>
                <a:spcPct val="50000"/>
              </a:spcBef>
            </a:pPr>
            <a:r>
              <a:rPr lang="zh-TW" altLang="en-US"/>
              <a:t>       在</a:t>
            </a:r>
            <a:r>
              <a:rPr lang="en-US" altLang="zh-TW"/>
              <a:t>Word 2007 </a:t>
            </a:r>
            <a:r>
              <a:rPr lang="zh-TW" altLang="en-US"/>
              <a:t>當中， </a:t>
            </a:r>
            <a:r>
              <a:rPr lang="en-US" altLang="zh-TW"/>
              <a:t>two columns </a:t>
            </a:r>
            <a:r>
              <a:rPr lang="zh-TW" altLang="en-US"/>
              <a:t>可以用</a:t>
            </a:r>
          </a:p>
          <a:p>
            <a:pPr marL="450850" indent="-450850" eaLnBrk="1" hangingPunct="1">
              <a:spcBef>
                <a:spcPct val="50000"/>
              </a:spcBef>
            </a:pPr>
            <a:r>
              <a:rPr lang="zh-TW" altLang="en-US"/>
              <a:t>                          版面配置 </a:t>
            </a:r>
            <a:r>
              <a:rPr lang="zh-TW" altLang="en-US">
                <a:sym typeface="Symbol" pitchFamily="18" charset="2"/>
              </a:rPr>
              <a:t> 欄 </a:t>
            </a:r>
            <a:r>
              <a:rPr lang="zh-TW" altLang="en-US"/>
              <a:t> </a:t>
            </a:r>
            <a:r>
              <a:rPr lang="zh-TW" altLang="en-US">
                <a:sym typeface="Symbol" pitchFamily="18" charset="2"/>
              </a:rPr>
              <a:t> 二 </a:t>
            </a:r>
            <a:r>
              <a:rPr lang="en-US" altLang="zh-TW">
                <a:sym typeface="Symbol" pitchFamily="18" charset="2"/>
              </a:rPr>
              <a:t>(W) </a:t>
            </a:r>
          </a:p>
          <a:p>
            <a:pPr marL="450850" indent="-450850"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       </a:t>
            </a:r>
            <a:r>
              <a:rPr lang="zh-TW" altLang="en-US">
                <a:sym typeface="Symbol" pitchFamily="18" charset="2"/>
              </a:rPr>
              <a:t>來設定</a:t>
            </a:r>
            <a:r>
              <a:rPr lang="zh-TW" altLang="en-US"/>
              <a:t>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50825" y="5445125"/>
            <a:ext cx="864076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(11) References </a:t>
            </a:r>
            <a:r>
              <a:rPr lang="zh-TW" altLang="en-US"/>
              <a:t>的編號，通常是按照在文章中出現的順序來排序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或者也可按照第一作者的 </a:t>
            </a:r>
            <a:r>
              <a:rPr lang="en-US" altLang="zh-TW"/>
              <a:t>last name </a:t>
            </a:r>
            <a:r>
              <a:rPr lang="zh-TW" altLang="en-US"/>
              <a:t>的英文字母順序排序</a:t>
            </a:r>
          </a:p>
        </p:txBody>
      </p:sp>
    </p:spTree>
    <p:extLst>
      <p:ext uri="{BB962C8B-B14F-4D97-AF65-F5344CB8AC3E}">
        <p14:creationId xmlns:p14="http://schemas.microsoft.com/office/powerpoint/2010/main" val="3173719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A07C9B-E572-478C-98B9-69C11B2976A8}" type="slidenum">
              <a:rPr lang="en-US" altLang="zh-TW"/>
              <a:pPr/>
              <a:t>383</a:t>
            </a:fld>
            <a:endParaRPr lang="en-US" altLang="zh-TW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525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(12) Reference </a:t>
            </a:r>
            <a:r>
              <a:rPr lang="zh-TW" altLang="en-US"/>
              <a:t>的寫法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187450" y="838200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以 </a:t>
            </a:r>
            <a:r>
              <a:rPr lang="en-US" altLang="zh-TW"/>
              <a:t>IEEE Transactions on Signal Processing </a:t>
            </a:r>
            <a:r>
              <a:rPr lang="zh-TW" altLang="en-US"/>
              <a:t>為例</a:t>
            </a:r>
            <a:r>
              <a:rPr lang="en-US" altLang="zh-TW"/>
              <a:t>)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2089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(A) Journal papers and conference papers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Authors (</a:t>
            </a:r>
            <a:r>
              <a:rPr lang="en-US" altLang="zh-TW" dirty="0">
                <a:solidFill>
                  <a:srgbClr val="3333FF"/>
                </a:solidFill>
              </a:rPr>
              <a:t>first name </a:t>
            </a:r>
            <a:r>
              <a:rPr lang="zh-TW" altLang="en-US" dirty="0">
                <a:solidFill>
                  <a:srgbClr val="3333FF"/>
                </a:solidFill>
              </a:rPr>
              <a:t>或 </a:t>
            </a:r>
            <a:r>
              <a:rPr lang="en-US" altLang="zh-TW" dirty="0">
                <a:solidFill>
                  <a:srgbClr val="3333FF"/>
                </a:solidFill>
              </a:rPr>
              <a:t>middle name </a:t>
            </a:r>
            <a:r>
              <a:rPr lang="zh-TW" altLang="en-US" dirty="0">
                <a:solidFill>
                  <a:srgbClr val="3333FF"/>
                </a:solidFill>
              </a:rPr>
              <a:t>只用一個字母代表</a:t>
            </a:r>
            <a:r>
              <a:rPr lang="en-US" altLang="zh-TW" dirty="0"/>
              <a:t>), “title </a:t>
            </a:r>
            <a:r>
              <a:rPr lang="en-US" altLang="zh-TW" dirty="0">
                <a:solidFill>
                  <a:srgbClr val="FF0000"/>
                </a:solidFill>
              </a:rPr>
              <a:t>,”</a:t>
            </a:r>
            <a:r>
              <a:rPr lang="en-US" altLang="zh-TW" dirty="0"/>
              <a:t> name of the journal (</a:t>
            </a:r>
            <a:r>
              <a:rPr lang="zh-TW" altLang="en-US" dirty="0">
                <a:solidFill>
                  <a:srgbClr val="3333FF"/>
                </a:solidFill>
              </a:rPr>
              <a:t>縮寫為佳</a:t>
            </a:r>
            <a:r>
              <a:rPr lang="en-US" altLang="zh-TW" dirty="0"/>
              <a:t>), vol. *, no. *, pp. **~**, month, year.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23850" y="4581525"/>
            <a:ext cx="858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zh-TW" dirty="0">
                <a:sym typeface="Symbol" pitchFamily="18" charset="2"/>
              </a:rPr>
              <a:t>S. Abe and J. T. Sheridan, “Optical operations on wave functions as the Abelian 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subgroups of the special affine Fourier transformation,” </a:t>
            </a:r>
            <a:r>
              <a:rPr lang="en-US" altLang="zh-TW" i="1" dirty="0">
                <a:sym typeface="Symbol" pitchFamily="18" charset="2"/>
              </a:rPr>
              <a:t>Opt. Lett.</a:t>
            </a:r>
            <a:r>
              <a:rPr lang="en-US" altLang="zh-TW" dirty="0">
                <a:sym typeface="Symbol" pitchFamily="18" charset="2"/>
              </a:rPr>
              <a:t>, vol. 19, no. 22, 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pp. 1801-1803, 1994. 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395288" y="3933825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範例：</a:t>
            </a: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V="1">
            <a:off x="7019925" y="22764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6300788" y="2708275"/>
            <a:ext cx="216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逗號在引號之前</a:t>
            </a:r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 flipV="1">
            <a:off x="5003800" y="2565400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4211638" y="2852738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使用縮寫</a:t>
            </a:r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 flipV="1">
            <a:off x="6011863" y="2276475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5219700" y="3357563"/>
            <a:ext cx="3384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只有第一個字母、專有名詞開頭、和縮為用大寫</a:t>
            </a:r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V="1">
            <a:off x="4859338" y="2565400"/>
            <a:ext cx="1368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4211638" y="3573463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加句號</a:t>
            </a:r>
          </a:p>
        </p:txBody>
      </p:sp>
    </p:spTree>
    <p:extLst>
      <p:ext uri="{BB962C8B-B14F-4D97-AF65-F5344CB8AC3E}">
        <p14:creationId xmlns:p14="http://schemas.microsoft.com/office/powerpoint/2010/main" val="3352250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9DF47-66FB-4003-93F4-69BD2EC19186}" type="slidenum">
              <a:rPr lang="en-US" altLang="zh-TW"/>
              <a:pPr/>
              <a:t>384</a:t>
            </a:fld>
            <a:endParaRPr lang="en-US" altLang="zh-TW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2089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(B) Books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Authors (</a:t>
            </a:r>
            <a:r>
              <a:rPr lang="en-US" altLang="zh-TW">
                <a:solidFill>
                  <a:srgbClr val="3333FF"/>
                </a:solidFill>
              </a:rPr>
              <a:t>first name </a:t>
            </a:r>
            <a:r>
              <a:rPr lang="zh-TW" altLang="en-US">
                <a:solidFill>
                  <a:srgbClr val="3333FF"/>
                </a:solidFill>
              </a:rPr>
              <a:t>或 </a:t>
            </a:r>
            <a:r>
              <a:rPr lang="en-US" altLang="zh-TW">
                <a:solidFill>
                  <a:srgbClr val="3333FF"/>
                </a:solidFill>
              </a:rPr>
              <a:t>middle name </a:t>
            </a:r>
            <a:r>
              <a:rPr lang="zh-TW" altLang="en-US">
                <a:solidFill>
                  <a:srgbClr val="3333FF"/>
                </a:solidFill>
              </a:rPr>
              <a:t>只用一個字母代表</a:t>
            </a:r>
            <a:r>
              <a:rPr lang="en-US" altLang="zh-TW"/>
              <a:t>), </a:t>
            </a:r>
            <a:r>
              <a:rPr lang="en-US" altLang="zh-TW" i="1"/>
              <a:t>title</a:t>
            </a:r>
            <a:r>
              <a:rPr lang="en-US" altLang="zh-TW"/>
              <a:t> (</a:t>
            </a:r>
            <a:r>
              <a:rPr lang="zh-TW" altLang="en-US">
                <a:solidFill>
                  <a:srgbClr val="3333FF"/>
                </a:solidFill>
              </a:rPr>
              <a:t>斜體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zh-TW" altLang="en-US">
                <a:solidFill>
                  <a:srgbClr val="3333FF"/>
                </a:solidFill>
              </a:rPr>
              <a:t>字開頭大寫，不加引號</a:t>
            </a:r>
            <a:r>
              <a:rPr lang="en-US" altLang="zh-TW"/>
              <a:t>)</a:t>
            </a:r>
            <a:r>
              <a:rPr lang="en-US" altLang="zh-TW">
                <a:solidFill>
                  <a:srgbClr val="3333FF"/>
                </a:solidFill>
              </a:rPr>
              <a:t>,</a:t>
            </a:r>
            <a:r>
              <a:rPr lang="en-US" altLang="zh-TW"/>
              <a:t> </a:t>
            </a:r>
            <a:r>
              <a:rPr lang="zh-TW" altLang="en-US"/>
              <a:t>第幾版 </a:t>
            </a:r>
            <a:r>
              <a:rPr lang="en-US" altLang="zh-TW"/>
              <a:t>(</a:t>
            </a:r>
            <a:r>
              <a:rPr lang="zh-TW" altLang="en-US">
                <a:solidFill>
                  <a:srgbClr val="3333FF"/>
                </a:solidFill>
              </a:rPr>
              <a:t>非必需</a:t>
            </a:r>
            <a:r>
              <a:rPr lang="en-US" altLang="zh-TW"/>
              <a:t>), </a:t>
            </a:r>
            <a:r>
              <a:rPr lang="zh-TW" altLang="en-US"/>
              <a:t>出版社</a:t>
            </a:r>
            <a:r>
              <a:rPr lang="en-US" altLang="zh-TW"/>
              <a:t>, </a:t>
            </a:r>
            <a:r>
              <a:rPr lang="zh-TW" altLang="en-US"/>
              <a:t>出版地</a:t>
            </a:r>
            <a:r>
              <a:rPr lang="en-US" altLang="zh-TW"/>
              <a:t>, year.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23850" y="1700213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範例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23850" y="2133600"/>
            <a:ext cx="8553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TW" dirty="0"/>
              <a:t>H. M. </a:t>
            </a:r>
            <a:r>
              <a:rPr lang="en-US" altLang="zh-TW" dirty="0" err="1"/>
              <a:t>Ozaktas</a:t>
            </a:r>
            <a:r>
              <a:rPr lang="en-US" altLang="zh-TW" dirty="0"/>
              <a:t>, Z. </a:t>
            </a:r>
            <a:r>
              <a:rPr lang="en-US" altLang="zh-TW" dirty="0" err="1"/>
              <a:t>Zalevsky</a:t>
            </a:r>
            <a:r>
              <a:rPr lang="en-US" altLang="zh-TW" dirty="0"/>
              <a:t>, and M. A. </a:t>
            </a:r>
            <a:r>
              <a:rPr lang="en-US" altLang="zh-TW" dirty="0" err="1"/>
              <a:t>Kutay</a:t>
            </a:r>
            <a:r>
              <a:rPr lang="en-US" altLang="zh-TW" dirty="0"/>
              <a:t>, </a:t>
            </a:r>
            <a:r>
              <a:rPr lang="en-US" altLang="zh-TW" i="1" dirty="0"/>
              <a:t>The Fractional Fourier Transform </a:t>
            </a:r>
          </a:p>
          <a:p>
            <a:pPr eaLnBrk="1" hangingPunct="1"/>
            <a:r>
              <a:rPr lang="en-US" altLang="zh-TW" i="1" dirty="0"/>
              <a:t>with Applications in Optics and Signal Processing</a:t>
            </a:r>
            <a:r>
              <a:rPr lang="en-US" altLang="zh-TW" dirty="0"/>
              <a:t>, 1</a:t>
            </a:r>
            <a:r>
              <a:rPr lang="en-US" altLang="zh-TW" baseline="30000" dirty="0"/>
              <a:t>st</a:t>
            </a:r>
            <a:r>
              <a:rPr lang="en-US" altLang="zh-TW" dirty="0"/>
              <a:t> Ed., John Wiley &amp; Sons, </a:t>
            </a:r>
          </a:p>
          <a:p>
            <a:pPr eaLnBrk="1" hangingPunct="1"/>
            <a:r>
              <a:rPr lang="en-US" altLang="zh-TW" dirty="0"/>
              <a:t>New York, 2000. 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323850" y="3357563"/>
            <a:ext cx="820896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(C) Websites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Authors, “title,” </a:t>
            </a:r>
            <a:r>
              <a:rPr lang="en-US" altLang="zh-TW">
                <a:solidFill>
                  <a:srgbClr val="FF0000"/>
                </a:solidFill>
              </a:rPr>
              <a:t>available in</a:t>
            </a:r>
            <a:r>
              <a:rPr lang="en-US" altLang="zh-TW"/>
              <a:t> http://</a:t>
            </a:r>
            <a:r>
              <a:rPr lang="zh-TW" altLang="en-US"/>
              <a:t>網址</a:t>
            </a:r>
            <a:r>
              <a:rPr lang="en-US" altLang="zh-TW"/>
              <a:t>.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323850" y="4221163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範例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23850" y="4581525"/>
            <a:ext cx="7777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TW" altLang="en-US"/>
              <a:t>張智星</a:t>
            </a:r>
            <a:r>
              <a:rPr lang="en-US" altLang="zh-TW"/>
              <a:t>, “Utility toolbox,” available in http://neural.cs.nthu.edu.tw/jang/ matlab/toolbox/utility/.  </a:t>
            </a:r>
          </a:p>
        </p:txBody>
      </p:sp>
    </p:spTree>
    <p:extLst>
      <p:ext uri="{BB962C8B-B14F-4D97-AF65-F5344CB8AC3E}">
        <p14:creationId xmlns:p14="http://schemas.microsoft.com/office/powerpoint/2010/main" val="2832602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1C508B-D6E6-4059-97A7-E7562B97BA44}" type="slidenum">
              <a:rPr lang="en-US" altLang="zh-TW"/>
              <a:pPr/>
              <a:t>385</a:t>
            </a:fld>
            <a:endParaRPr lang="en-US" altLang="zh-TW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7777162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b="1" dirty="0">
                <a:solidFill>
                  <a:srgbClr val="3333FF"/>
                </a:solidFill>
              </a:rPr>
              <a:t>Office </a:t>
            </a:r>
            <a:r>
              <a:rPr lang="zh-TW" altLang="en-US" sz="2800" b="1" dirty="0">
                <a:solidFill>
                  <a:srgbClr val="3333FF"/>
                </a:solidFill>
              </a:rPr>
              <a:t>編緝論文的小技巧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353425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663300"/>
                </a:solidFill>
              </a:rPr>
              <a:t>(1) </a:t>
            </a:r>
            <a:r>
              <a:rPr lang="zh-TW" altLang="en-US" dirty="0">
                <a:solidFill>
                  <a:srgbClr val="663300"/>
                </a:solidFill>
              </a:rPr>
              <a:t>一些常用的字，可用「自動校正」功能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例如： </a:t>
            </a:r>
            <a:r>
              <a:rPr lang="en-US" altLang="zh-TW" dirty="0"/>
              <a:t>parameter </a:t>
            </a:r>
            <a:r>
              <a:rPr lang="zh-TW" altLang="en-US" dirty="0"/>
              <a:t>這個字太長了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在 新版 </a:t>
            </a:r>
            <a:r>
              <a:rPr lang="en-US" altLang="zh-TW" dirty="0"/>
              <a:t>Word </a:t>
            </a:r>
            <a:r>
              <a:rPr lang="zh-TW" altLang="en-US" dirty="0"/>
              <a:t>當中，可以選擇檔案  </a:t>
            </a:r>
            <a:r>
              <a:rPr lang="en-US" altLang="zh-TW" dirty="0"/>
              <a:t>(</a:t>
            </a:r>
            <a:r>
              <a:rPr lang="zh-TW" altLang="en-US" dirty="0"/>
              <a:t>在左上方</a:t>
            </a:r>
            <a:r>
              <a:rPr lang="en-US" altLang="zh-TW" dirty="0"/>
              <a:t>) </a:t>
            </a:r>
            <a:r>
              <a:rPr lang="zh-TW" altLang="en-US" dirty="0">
                <a:sym typeface="Symbol" pitchFamily="18" charset="2"/>
              </a:rPr>
              <a:t> </a:t>
            </a:r>
            <a:r>
              <a:rPr lang="en-US" altLang="zh-TW" dirty="0">
                <a:sym typeface="Symbol" pitchFamily="18" charset="2"/>
              </a:rPr>
              <a:t>Word </a:t>
            </a:r>
            <a:r>
              <a:rPr lang="zh-TW" altLang="en-US" dirty="0">
                <a:sym typeface="Symbol" pitchFamily="18" charset="2"/>
              </a:rPr>
              <a:t>選項 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zh-TW" altLang="en-US" dirty="0">
                <a:sym typeface="Symbol" pitchFamily="18" charset="2"/>
              </a:rPr>
              <a:t>在下方</a:t>
            </a:r>
            <a:r>
              <a:rPr lang="en-US" altLang="zh-TW" dirty="0">
                <a:sym typeface="Symbol" pitchFamily="18" charset="2"/>
              </a:rPr>
              <a:t>) </a:t>
            </a:r>
            <a:r>
              <a:rPr lang="zh-TW" altLang="en-US" dirty="0">
                <a:sym typeface="Symbol" pitchFamily="18" charset="2"/>
              </a:rPr>
              <a:t> 校訂 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zh-TW" altLang="en-US" dirty="0">
                <a:sym typeface="Symbol" pitchFamily="18" charset="2"/>
              </a:rPr>
              <a:t>在左方</a:t>
            </a:r>
            <a:r>
              <a:rPr lang="en-US" altLang="zh-TW" dirty="0">
                <a:sym typeface="Symbol" pitchFamily="18" charset="2"/>
              </a:rPr>
              <a:t>) </a:t>
            </a:r>
            <a:r>
              <a:rPr lang="zh-TW" altLang="en-US" dirty="0">
                <a:sym typeface="Symbol" pitchFamily="18" charset="2"/>
              </a:rPr>
              <a:t> 自動校正選項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在「取代」的部分輸入 </a:t>
            </a:r>
            <a:r>
              <a:rPr lang="en-US" altLang="zh-TW" dirty="0"/>
              <a:t>para</a:t>
            </a:r>
            <a:r>
              <a:rPr lang="zh-TW" altLang="en-US" dirty="0"/>
              <a:t>，在「成為」的部分輸入 </a:t>
            </a:r>
            <a:r>
              <a:rPr lang="en-US" altLang="zh-TW" dirty="0"/>
              <a:t>parameter</a:t>
            </a:r>
            <a:r>
              <a:rPr lang="zh-TW" altLang="en-US" dirty="0"/>
              <a:t>，再按「確定」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以後只要輸入 </a:t>
            </a:r>
            <a:r>
              <a:rPr lang="en-US" altLang="zh-TW" dirty="0"/>
              <a:t>para </a:t>
            </a:r>
            <a:r>
              <a:rPr lang="zh-TW" altLang="en-US" dirty="0"/>
              <a:t>再按空白鍵，就會自動修正為 </a:t>
            </a:r>
            <a:r>
              <a:rPr lang="en-US" altLang="zh-TW" dirty="0"/>
              <a:t>parameter </a:t>
            </a:r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</p:txBody>
      </p:sp>
      <p:sp>
        <p:nvSpPr>
          <p:cNvPr id="40966" name="矩形 8"/>
          <p:cNvSpPr>
            <a:spLocks noChangeArrowheads="1"/>
          </p:cNvSpPr>
          <p:nvPr/>
        </p:nvSpPr>
        <p:spPr bwMode="auto">
          <a:xfrm>
            <a:off x="468313" y="4868863"/>
            <a:ext cx="8064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或者，也可以按「插入」 </a:t>
            </a:r>
            <a:r>
              <a:rPr lang="zh-TW" altLang="en-US">
                <a:sym typeface="Symbol" pitchFamily="18" charset="2"/>
              </a:rPr>
              <a:t>「 符號</a:t>
            </a:r>
            <a:r>
              <a:rPr lang="zh-TW" altLang="en-US"/>
              <a:t>」 </a:t>
            </a:r>
            <a:r>
              <a:rPr lang="zh-TW" altLang="en-US">
                <a:sym typeface="Symbol" pitchFamily="18" charset="2"/>
              </a:rPr>
              <a:t>「其他符號」 「自動校正」</a:t>
            </a:r>
            <a:r>
              <a:rPr lang="en-US" altLang="zh-TW">
                <a:sym typeface="Symbol" pitchFamily="18" charset="2"/>
              </a:rPr>
              <a:t>(</a:t>
            </a:r>
            <a:r>
              <a:rPr lang="zh-TW" altLang="en-US">
                <a:sym typeface="Symbol" pitchFamily="18" charset="2"/>
              </a:rPr>
              <a:t>在左下方</a:t>
            </a:r>
            <a:r>
              <a:rPr lang="en-US" altLang="zh-TW">
                <a:sym typeface="Symbol" pitchFamily="18" charset="2"/>
              </a:rPr>
              <a:t>)</a:t>
            </a:r>
            <a:r>
              <a:rPr lang="zh-TW" altLang="en-US">
                <a:sym typeface="Symbol" pitchFamily="18" charset="2"/>
              </a:rPr>
              <a:t>，之後再選擇「純文字」，即可使用自動校正的功能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048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DCA8D-4AF4-49BE-8F47-226D4263D382}" type="slidenum">
              <a:rPr lang="en-US" altLang="zh-TW"/>
              <a:pPr/>
              <a:t>386</a:t>
            </a:fld>
            <a:endParaRPr lang="en-US" altLang="zh-TW"/>
          </a:p>
        </p:txBody>
      </p:sp>
      <p:sp>
        <p:nvSpPr>
          <p:cNvPr id="41987" name="矩形 3"/>
          <p:cNvSpPr>
            <a:spLocks noChangeArrowheads="1"/>
          </p:cNvSpPr>
          <p:nvPr/>
        </p:nvSpPr>
        <p:spPr bwMode="auto">
          <a:xfrm>
            <a:off x="250825" y="692150"/>
            <a:ext cx="8424863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663300"/>
                </a:solidFill>
              </a:rPr>
              <a:t>(2) </a:t>
            </a:r>
            <a:r>
              <a:rPr lang="zh-TW" altLang="en-US">
                <a:solidFill>
                  <a:srgbClr val="663300"/>
                </a:solidFill>
              </a:rPr>
              <a:t>一些常用但鍵盤上找不到的符號 </a:t>
            </a:r>
            <a:r>
              <a:rPr lang="en-US" altLang="zh-TW">
                <a:solidFill>
                  <a:srgbClr val="663300"/>
                </a:solidFill>
              </a:rPr>
              <a:t>(</a:t>
            </a:r>
            <a:r>
              <a:rPr lang="zh-TW" altLang="en-US">
                <a:solidFill>
                  <a:srgbClr val="663300"/>
                </a:solidFill>
              </a:rPr>
              <a:t>像 </a:t>
            </a:r>
            <a:r>
              <a:rPr lang="zh-TW" altLang="en-US" i="1">
                <a:solidFill>
                  <a:srgbClr val="663300"/>
                </a:solidFill>
                <a:sym typeface="Symbol" pitchFamily="18" charset="2"/>
              </a:rPr>
              <a:t></a:t>
            </a:r>
            <a:r>
              <a:rPr lang="zh-TW" altLang="en-US">
                <a:solidFill>
                  <a:srgbClr val="663300"/>
                </a:solidFill>
              </a:rPr>
              <a:t> ，</a:t>
            </a:r>
            <a:r>
              <a:rPr lang="zh-TW" altLang="en-US">
                <a:solidFill>
                  <a:srgbClr val="663300"/>
                </a:solidFill>
                <a:sym typeface="Symbol" pitchFamily="18" charset="2"/>
              </a:rPr>
              <a:t></a:t>
            </a:r>
            <a:r>
              <a:rPr lang="zh-TW" altLang="en-US">
                <a:solidFill>
                  <a:srgbClr val="663300"/>
                </a:solidFill>
              </a:rPr>
              <a:t> </a:t>
            </a:r>
            <a:r>
              <a:rPr lang="en-US" altLang="zh-TW">
                <a:solidFill>
                  <a:srgbClr val="663300"/>
                </a:solidFill>
              </a:rPr>
              <a:t>)</a:t>
            </a:r>
            <a:r>
              <a:rPr lang="zh-TW" altLang="en-US">
                <a:solidFill>
                  <a:srgbClr val="663300"/>
                </a:solidFill>
              </a:rPr>
              <a:t>，也可以用「自動校正」或「快速鍵」的功能來輸入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在按「插入」 </a:t>
            </a:r>
            <a:r>
              <a:rPr lang="zh-TW" altLang="en-US">
                <a:sym typeface="Symbol" pitchFamily="18" charset="2"/>
              </a:rPr>
              <a:t>「 符號</a:t>
            </a:r>
            <a:r>
              <a:rPr lang="zh-TW" altLang="en-US"/>
              <a:t>」 </a:t>
            </a:r>
            <a:r>
              <a:rPr lang="zh-TW" altLang="en-US">
                <a:sym typeface="Symbol" pitchFamily="18" charset="2"/>
              </a:rPr>
              <a:t>「其他符號」之後，注意左下方出現了「自動校正」以及「快速鍵」兩個按鈕。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例如，對於符號 </a:t>
            </a:r>
            <a:r>
              <a:rPr lang="zh-TW" altLang="en-US" i="1">
                <a:sym typeface="Symbol" pitchFamily="18" charset="2"/>
              </a:rPr>
              <a:t></a:t>
            </a:r>
            <a:r>
              <a:rPr lang="zh-TW" altLang="en-US">
                <a:sym typeface="Symbol" pitchFamily="18" charset="2"/>
              </a:rPr>
              <a:t>，我們可以按「自動校正」，然後再「取代」的地方輸入 </a:t>
            </a:r>
            <a:r>
              <a:rPr lang="en-US" altLang="zh-TW">
                <a:sym typeface="Symbol" pitchFamily="18" charset="2"/>
              </a:rPr>
              <a:t>ld</a:t>
            </a:r>
            <a:r>
              <a:rPr lang="zh-TW" altLang="en-US">
                <a:sym typeface="Symbol" pitchFamily="18" charset="2"/>
              </a:rPr>
              <a:t>，</a:t>
            </a:r>
            <a:r>
              <a:rPr lang="zh-TW" altLang="en-US"/>
              <a:t>再按「確定」，</a:t>
            </a:r>
            <a:r>
              <a:rPr lang="zh-TW" altLang="en-US">
                <a:sym typeface="Symbol" pitchFamily="18" charset="2"/>
              </a:rPr>
              <a:t>以後只要輸入 </a:t>
            </a:r>
            <a:r>
              <a:rPr lang="en-US" altLang="zh-TW">
                <a:sym typeface="Symbol" pitchFamily="18" charset="2"/>
              </a:rPr>
              <a:t>ld </a:t>
            </a:r>
            <a:r>
              <a:rPr lang="zh-TW" altLang="en-US">
                <a:sym typeface="Symbol" pitchFamily="18" charset="2"/>
              </a:rPr>
              <a:t>再按空白鍵，就會自動修正為 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(</a:t>
            </a:r>
            <a:r>
              <a:rPr lang="zh-TW" altLang="en-US">
                <a:sym typeface="Symbol" pitchFamily="18" charset="2"/>
              </a:rPr>
              <a:t>註：這個功能只能在 </a:t>
            </a:r>
            <a:r>
              <a:rPr lang="en-US" altLang="zh-TW">
                <a:sym typeface="Symbol" pitchFamily="18" charset="2"/>
              </a:rPr>
              <a:t>Word </a:t>
            </a:r>
            <a:r>
              <a:rPr lang="zh-TW" altLang="en-US">
                <a:sym typeface="Symbol" pitchFamily="18" charset="2"/>
              </a:rPr>
              <a:t>上使用</a:t>
            </a:r>
            <a:r>
              <a:rPr lang="en-US" altLang="zh-TW">
                <a:sym typeface="Symbol" pitchFamily="18" charset="2"/>
              </a:rPr>
              <a:t>)</a:t>
            </a:r>
            <a:r>
              <a:rPr lang="en-US" altLang="zh-TW"/>
              <a:t> 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3850" y="4292600"/>
            <a:ext cx="8424863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663300"/>
                </a:solidFill>
              </a:rPr>
              <a:t>(3) </a:t>
            </a:r>
            <a:r>
              <a:rPr lang="zh-TW" altLang="en-US" dirty="0">
                <a:solidFill>
                  <a:srgbClr val="663300"/>
                </a:solidFill>
              </a:rPr>
              <a:t>可參考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Office </a:t>
            </a:r>
            <a:r>
              <a:rPr lang="zh-TW" altLang="en-US" dirty="0"/>
              <a:t>官方網站 </a:t>
            </a:r>
            <a:r>
              <a:rPr lang="en-US" altLang="zh-TW" dirty="0">
                <a:hlinkClick r:id="rId2"/>
              </a:rPr>
              <a:t>http://office.microsoft.com/zh-tw/word/HP051866641028.aspx</a:t>
            </a:r>
            <a:endParaRPr lang="en-US" altLang="zh-TW" dirty="0"/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直接用 </a:t>
            </a:r>
            <a:r>
              <a:rPr lang="en-US" altLang="zh-TW" dirty="0"/>
              <a:t>Google </a:t>
            </a:r>
            <a:r>
              <a:rPr lang="zh-TW" altLang="en-US" dirty="0"/>
              <a:t>找尋相關輸入技巧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Office </a:t>
            </a:r>
            <a:r>
              <a:rPr lang="zh-TW" altLang="en-US" dirty="0"/>
              <a:t>的 </a:t>
            </a:r>
            <a:r>
              <a:rPr lang="en-US" altLang="zh-TW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0959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1AFA8-AC0B-420B-A142-CEEBBF127D2B}" type="slidenum">
              <a:rPr lang="en-US" altLang="zh-TW"/>
              <a:pPr/>
              <a:t>351</a:t>
            </a:fld>
            <a:endParaRPr lang="en-US" altLang="zh-TW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6048375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例子：當 </a:t>
            </a:r>
            <a:r>
              <a:rPr lang="en-US" altLang="zh-TW" i="1"/>
              <a:t>N</a:t>
            </a:r>
            <a:r>
              <a:rPr lang="en-US" altLang="zh-TW"/>
              <a:t> = 15,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= 3,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 = 5,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0 = ((0</a:t>
            </a:r>
            <a:r>
              <a:rPr lang="en-US" altLang="zh-TW">
                <a:cs typeface="Times New Roman" pitchFamily="18" charset="0"/>
              </a:rPr>
              <a:t>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+ 0·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  <a:r>
              <a:rPr lang="en-US" altLang="zh-TW"/>
              <a:t>                10 = ((0</a:t>
            </a:r>
            <a:r>
              <a:rPr lang="en-US" altLang="zh-TW">
                <a:cs typeface="Times New Roman" pitchFamily="18" charset="0"/>
              </a:rPr>
              <a:t>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+ 2·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  <a:r>
              <a:rPr lang="en-US" altLang="zh-TW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1 = ((2·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+ 2·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                        </a:t>
            </a:r>
            <a:r>
              <a:rPr lang="en-US" altLang="zh-TW"/>
              <a:t>11 = ((2·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+ 1·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  <a:r>
              <a:rPr lang="en-US" altLang="zh-TW"/>
              <a:t> </a:t>
            </a:r>
            <a:endParaRPr lang="en-US" altLang="zh-TW" baseline="-25000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2 = ((4·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+ 1·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  <a:r>
              <a:rPr lang="en-US" altLang="zh-TW"/>
              <a:t> </a:t>
            </a:r>
            <a:r>
              <a:rPr lang="en-US" altLang="zh-TW" baseline="-25000"/>
              <a:t> </a:t>
            </a:r>
            <a:r>
              <a:rPr lang="en-US" altLang="zh-TW"/>
              <a:t>              12 = ((4·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+ 0·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  <a:r>
              <a:rPr lang="en-US" altLang="zh-TW"/>
              <a:t> </a:t>
            </a:r>
            <a:endParaRPr lang="en-US" altLang="zh-TW" baseline="-25000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3 = ((1·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+ 0·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                        </a:t>
            </a:r>
            <a:r>
              <a:rPr lang="en-US" altLang="zh-TW"/>
              <a:t>13 = ((1·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+ 2·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  <a:r>
              <a:rPr lang="en-US" altLang="zh-TW"/>
              <a:t> </a:t>
            </a:r>
            <a:endParaRPr lang="en-US" altLang="zh-TW" baseline="-25000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4 = ((3·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+ 2·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                        </a:t>
            </a:r>
            <a:r>
              <a:rPr lang="en-US" altLang="zh-TW"/>
              <a:t>14 = ((3·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+ 1·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  <a:r>
              <a:rPr lang="en-US" altLang="zh-TW"/>
              <a:t> </a:t>
            </a:r>
            <a:endParaRPr lang="en-US" altLang="zh-TW" baseline="-25000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5 = ((0·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+ 1·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6 = ((2·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+ 0·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7 = ((4·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+ 2·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8 = ((1·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+ 1·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9 = ((3·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+ 0·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baseline="-25000"/>
              <a:t>15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458C4-6AF5-460F-BD07-A4900C463D5C}" type="slidenum">
              <a:rPr lang="en-US" altLang="zh-TW"/>
              <a:pPr/>
              <a:t>352</a:t>
            </a:fld>
            <a:endParaRPr lang="en-US" altLang="zh-TW"/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207101"/>
              </p:ext>
            </p:extLst>
          </p:nvPr>
        </p:nvGraphicFramePr>
        <p:xfrm>
          <a:off x="755576" y="188913"/>
          <a:ext cx="238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3" imgW="2387520" imgH="711000" progId="Equation.DSMT4">
                  <p:embed/>
                </p:oleObj>
              </mc:Choice>
              <mc:Fallback>
                <p:oleObj name="Equation" r:id="rId3" imgW="2387520" imgH="711000" progId="Equation.DSMT4">
                  <p:embed/>
                  <p:pic>
                    <p:nvPicPr>
                      <p:cNvPr id="61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8913"/>
                        <a:ext cx="2387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31640" y="1532455"/>
            <a:ext cx="4748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 = ((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))</a:t>
            </a:r>
            <a:r>
              <a:rPr lang="en-US" altLang="zh-TW" i="1" baseline="-25000" dirty="0">
                <a:solidFill>
                  <a:srgbClr val="3333FF"/>
                </a:solidFill>
              </a:rPr>
              <a:t>N </a:t>
            </a:r>
            <a:r>
              <a:rPr lang="en-US" altLang="zh-TW" dirty="0">
                <a:solidFill>
                  <a:srgbClr val="3333FF"/>
                </a:solidFill>
              </a:rPr>
              <a:t> =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c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    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99880" y="999709"/>
            <a:ext cx="4908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 = ((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))</a:t>
            </a:r>
            <a:r>
              <a:rPr lang="en-US" altLang="zh-TW" i="1" baseline="-25000" dirty="0">
                <a:solidFill>
                  <a:srgbClr val="3333FF"/>
                </a:solidFill>
              </a:rPr>
              <a:t>N </a:t>
            </a:r>
            <a:r>
              <a:rPr lang="en-US" altLang="zh-TW" dirty="0">
                <a:solidFill>
                  <a:srgbClr val="3333FF"/>
                </a:solidFill>
              </a:rPr>
              <a:t> = 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i="1" dirty="0">
                <a:solidFill>
                  <a:srgbClr val="3333FF"/>
                </a:solidFill>
              </a:rPr>
              <a:t>P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c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   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923200"/>
              </p:ext>
            </p:extLst>
          </p:nvPr>
        </p:nvGraphicFramePr>
        <p:xfrm>
          <a:off x="497054" y="2492896"/>
          <a:ext cx="7645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5" imgW="7645320" imgH="1650960" progId="Equation.DSMT4">
                  <p:embed/>
                </p:oleObj>
              </mc:Choice>
              <mc:Fallback>
                <p:oleObj name="Equation" r:id="rId5" imgW="764532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054" y="2492896"/>
                        <a:ext cx="76454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319754" y="37477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 </a:t>
            </a:r>
            <a:r>
              <a:rPr lang="en-US" altLang="zh-TW" i="1" dirty="0">
                <a:sym typeface="Symbol" pitchFamily="18" charset="2"/>
              </a:rPr>
              <a:t>P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30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458C4-6AF5-460F-BD07-A4900C463D5C}" type="slidenum">
              <a:rPr lang="en-US" altLang="zh-TW"/>
              <a:pPr/>
              <a:t>353</a:t>
            </a:fld>
            <a:endParaRPr lang="en-US" altLang="zh-TW"/>
          </a:p>
        </p:txBody>
      </p:sp>
      <p:graphicFrame>
        <p:nvGraphicFramePr>
          <p:cNvPr id="819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027917"/>
              </p:ext>
            </p:extLst>
          </p:nvPr>
        </p:nvGraphicFramePr>
        <p:xfrm>
          <a:off x="336550" y="404813"/>
          <a:ext cx="78359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7835760" imgH="3301920" progId="Equation.DSMT4">
                  <p:embed/>
                </p:oleObj>
              </mc:Choice>
              <mc:Fallback>
                <p:oleObj name="Equation" r:id="rId3" imgW="7835760" imgH="3301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404813"/>
                        <a:ext cx="7835900" cy="330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27088" y="4868863"/>
            <a:ext cx="5761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 baseline="-25000"/>
              <a:t>1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−1,    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 baseline="-25000"/>
              <a:t>2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−1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3059113" y="3789363"/>
            <a:ext cx="33845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924300" y="3716338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2627313" y="4076700"/>
            <a:ext cx="4897437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500563" y="4005263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Step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1E017-1CB2-4F77-B47F-056B73F3D0CD}" type="slidenum">
              <a:rPr lang="en-US" altLang="zh-TW"/>
              <a:pPr/>
              <a:t>354</a:t>
            </a:fld>
            <a:endParaRPr lang="en-US" altLang="zh-TW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68313" y="1052513"/>
            <a:ext cx="554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2 </a:t>
            </a:r>
            <a:r>
              <a:rPr lang="zh-TW" altLang="en-US"/>
              <a:t>固定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zh-TW" altLang="en-US"/>
              <a:t>，對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zh-TW" altLang="en-US"/>
              <a:t>做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-point DFT 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1587500" y="1484313"/>
          <a:ext cx="332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3" imgW="3327400" imgH="787400" progId="Equation.DSMT4">
                  <p:embed/>
                </p:oleObj>
              </mc:Choice>
              <mc:Fallback>
                <p:oleObj name="Equation" r:id="rId3" imgW="33274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484313"/>
                        <a:ext cx="3327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258888" y="2276475"/>
            <a:ext cx="5256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zh-TW" altLang="en-US"/>
              <a:t>有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zh-TW" altLang="en-US"/>
              <a:t>個值，所以有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zh-TW" altLang="en-US">
                <a:solidFill>
                  <a:srgbClr val="3333FF"/>
                </a:solidFill>
              </a:rPr>
              <a:t>個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>
                <a:solidFill>
                  <a:srgbClr val="3333FF"/>
                </a:solidFill>
              </a:rPr>
              <a:t>-point DFTs 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68313" y="404813"/>
            <a:ext cx="554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1 </a:t>
            </a:r>
            <a:r>
              <a:rPr lang="zh-TW" altLang="en-US"/>
              <a:t> 令 </a:t>
            </a:r>
            <a:endParaRPr lang="en-US" altLang="zh-TW"/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1763713" y="476250"/>
          <a:ext cx="299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5" imgW="2997200" imgH="330200" progId="Equation.DSMT4">
                  <p:embed/>
                </p:oleObj>
              </mc:Choice>
              <mc:Fallback>
                <p:oleObj name="Equation" r:id="rId5" imgW="29972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6250"/>
                        <a:ext cx="2997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54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3 </a:t>
            </a:r>
            <a:r>
              <a:rPr lang="zh-TW" altLang="en-US"/>
              <a:t>固定 </a:t>
            </a:r>
            <a:r>
              <a:rPr lang="en-US" altLang="zh-TW" i="1"/>
              <a:t>m</a:t>
            </a:r>
            <a:r>
              <a:rPr lang="en-US" altLang="zh-TW" baseline="-25000"/>
              <a:t>3</a:t>
            </a:r>
            <a:r>
              <a:rPr lang="zh-TW" altLang="en-US"/>
              <a:t>，對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zh-TW" altLang="en-US"/>
              <a:t>做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-point DFT </a:t>
            </a:r>
          </a:p>
        </p:txBody>
      </p:sp>
      <p:graphicFrame>
        <p:nvGraphicFramePr>
          <p:cNvPr id="92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92213"/>
              </p:ext>
            </p:extLst>
          </p:nvPr>
        </p:nvGraphicFramePr>
        <p:xfrm>
          <a:off x="1454150" y="3213100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7" imgW="3657600" imgH="787320" progId="Equation.DSMT4">
                  <p:embed/>
                </p:oleObj>
              </mc:Choice>
              <mc:Fallback>
                <p:oleObj name="Equation" r:id="rId7" imgW="3657600" imgH="787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213100"/>
                        <a:ext cx="365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258888" y="4149725"/>
            <a:ext cx="5256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m</a:t>
            </a:r>
            <a:r>
              <a:rPr lang="en-US" altLang="zh-TW" baseline="-25000"/>
              <a:t>3</a:t>
            </a:r>
            <a:r>
              <a:rPr lang="en-US" altLang="zh-TW"/>
              <a:t> </a:t>
            </a:r>
            <a:r>
              <a:rPr lang="zh-TW" altLang="en-US"/>
              <a:t>有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zh-TW" altLang="en-US"/>
              <a:t>個值，所以有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zh-TW" altLang="en-US">
                <a:solidFill>
                  <a:srgbClr val="3333FF"/>
                </a:solidFill>
              </a:rPr>
              <a:t>個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-point DFTs 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1258888" y="4581525"/>
            <a:ext cx="5761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m</a:t>
            </a:r>
            <a:r>
              <a:rPr lang="en-US" altLang="zh-TW" baseline="-25000"/>
              <a:t>3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−1,    </a:t>
            </a:r>
            <a:r>
              <a:rPr lang="en-US" altLang="zh-TW" i="1"/>
              <a:t>m</a:t>
            </a:r>
            <a:r>
              <a:rPr lang="en-US" altLang="zh-TW" baseline="-25000"/>
              <a:t>4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−1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539750" y="5157788"/>
            <a:ext cx="554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4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258888" y="5661025"/>
            <a:ext cx="540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其中 </a:t>
            </a:r>
            <a:r>
              <a:rPr lang="en-US" altLang="zh-TW"/>
              <a:t>((</a:t>
            </a:r>
            <a:r>
              <a:rPr lang="en-US" altLang="zh-TW" i="1"/>
              <a:t>m</a:t>
            </a:r>
            <a:r>
              <a:rPr lang="en-US" altLang="zh-TW" baseline="-25000"/>
              <a:t>1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))</a:t>
            </a:r>
            <a:r>
              <a:rPr lang="en-US" altLang="zh-TW" i="1" baseline="-25000"/>
              <a:t>P</a:t>
            </a:r>
            <a:r>
              <a:rPr lang="en-US" altLang="zh-TW" baseline="-25000"/>
              <a:t>2</a:t>
            </a:r>
            <a:r>
              <a:rPr lang="en-US" altLang="zh-TW"/>
              <a:t> = </a:t>
            </a:r>
            <a:r>
              <a:rPr lang="en-US" altLang="zh-TW" i="1"/>
              <a:t>m</a:t>
            </a:r>
            <a:r>
              <a:rPr lang="en-US" altLang="zh-TW" baseline="-25000"/>
              <a:t>3</a:t>
            </a:r>
            <a:r>
              <a:rPr lang="en-US" altLang="zh-TW"/>
              <a:t>,         ((</a:t>
            </a:r>
            <a:r>
              <a:rPr lang="en-US" altLang="zh-TW" i="1"/>
              <a:t>m</a:t>
            </a:r>
            <a:r>
              <a:rPr lang="en-US" altLang="zh-TW" baseline="-25000"/>
              <a:t>2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))</a:t>
            </a:r>
            <a:r>
              <a:rPr lang="en-US" altLang="zh-TW" i="1" baseline="-25000"/>
              <a:t>P</a:t>
            </a:r>
            <a:r>
              <a:rPr lang="en-US" altLang="zh-TW" baseline="-25000"/>
              <a:t>1</a:t>
            </a:r>
            <a:r>
              <a:rPr lang="en-US" altLang="zh-TW"/>
              <a:t> = </a:t>
            </a:r>
            <a:r>
              <a:rPr lang="en-US" altLang="zh-TW" i="1"/>
              <a:t>m</a:t>
            </a:r>
            <a:r>
              <a:rPr lang="en-US" altLang="zh-TW" baseline="-25000"/>
              <a:t>4</a:t>
            </a:r>
            <a:r>
              <a:rPr lang="en-US" altLang="zh-TW"/>
              <a:t>, </a:t>
            </a:r>
          </a:p>
        </p:txBody>
      </p:sp>
      <p:sp>
        <p:nvSpPr>
          <p:cNvPr id="9230" name="文字方塊 2"/>
          <p:cNvSpPr txBox="1">
            <a:spLocks noChangeArrowheads="1"/>
          </p:cNvSpPr>
          <p:nvPr/>
        </p:nvSpPr>
        <p:spPr bwMode="auto">
          <a:xfrm>
            <a:off x="1403350" y="5197475"/>
            <a:ext cx="3357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/>
              <a:t>F</a:t>
            </a:r>
            <a:r>
              <a:rPr lang="en-US" altLang="zh-TW" dirty="0"/>
              <a:t>[((</a:t>
            </a:r>
            <a:r>
              <a:rPr lang="en-US" altLang="zh-TW" i="1" dirty="0"/>
              <a:t>m</a:t>
            </a:r>
            <a:r>
              <a:rPr lang="en-US" altLang="zh-TW" baseline="-25000" dirty="0"/>
              <a:t>1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+</a:t>
            </a:r>
            <a:r>
              <a:rPr lang="en-US" altLang="zh-TW" i="1" dirty="0"/>
              <a:t>m</a:t>
            </a:r>
            <a:r>
              <a:rPr lang="en-US" altLang="zh-TW" baseline="-25000" dirty="0"/>
              <a:t>2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))</a:t>
            </a:r>
            <a:r>
              <a:rPr lang="en-US" altLang="zh-TW" i="1" baseline="-25000" dirty="0"/>
              <a:t>N</a:t>
            </a:r>
            <a:r>
              <a:rPr lang="en-US" altLang="zh-TW" dirty="0"/>
              <a:t>]=</a:t>
            </a:r>
            <a:r>
              <a:rPr lang="en-US" altLang="zh-TW" i="1" dirty="0"/>
              <a:t>G</a:t>
            </a:r>
            <a:r>
              <a:rPr lang="en-US" altLang="zh-TW" i="1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baseline="-25000" dirty="0"/>
              <a:t>3</a:t>
            </a:r>
            <a:r>
              <a:rPr lang="en-US" altLang="zh-TW" i="1" dirty="0"/>
              <a:t>,m</a:t>
            </a:r>
            <a:r>
              <a:rPr lang="en-US" altLang="zh-TW" baseline="-25000" dirty="0"/>
              <a:t>4</a:t>
            </a:r>
            <a:r>
              <a:rPr lang="en-US" altLang="zh-TW" dirty="0"/>
              <a:t>]</a:t>
            </a:r>
            <a:endParaRPr lang="zh-TW" altLang="zh-TW" dirty="0"/>
          </a:p>
          <a:p>
            <a:pPr eaLnBrk="1" hangingPunct="1"/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8DEFD-2347-4CFA-9D01-5C1BF573F03C}" type="slidenum">
              <a:rPr lang="en-US" altLang="zh-TW"/>
              <a:pPr/>
              <a:t>355</a:t>
            </a:fld>
            <a:endParaRPr lang="en-US" altLang="zh-TW"/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827088" y="404813"/>
          <a:ext cx="238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2387600" imgH="711200" progId="Equation.DSMT4">
                  <p:embed/>
                </p:oleObj>
              </mc:Choice>
              <mc:Fallback>
                <p:oleObj name="Equation" r:id="rId3" imgW="23876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4813"/>
                        <a:ext cx="2387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779838" y="333375"/>
            <a:ext cx="23764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= 0, 1, ….,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−1,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>
                <a:cs typeface="Times New Roman" pitchFamily="18" charset="0"/>
              </a:rPr>
              <a:t>m</a:t>
            </a:r>
            <a:r>
              <a:rPr lang="en-US" altLang="zh-TW">
                <a:cs typeface="Times New Roman" pitchFamily="18" charset="0"/>
              </a:rPr>
              <a:t> = </a:t>
            </a:r>
            <a:r>
              <a:rPr lang="en-US" altLang="zh-TW"/>
              <a:t>0, 1, …., </a:t>
            </a:r>
            <a:r>
              <a:rPr lang="en-US" altLang="zh-TW" i="1"/>
              <a:t>N</a:t>
            </a:r>
            <a:r>
              <a:rPr lang="en-US" altLang="zh-TW"/>
              <a:t> −1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68313" y="1412875"/>
            <a:ext cx="7704137" cy="406400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Case 2:</a:t>
            </a:r>
            <a:r>
              <a:rPr lang="en-US" altLang="zh-TW"/>
              <a:t>  </a:t>
            </a:r>
            <a:r>
              <a:rPr lang="zh-TW" altLang="en-US"/>
              <a:t>假設 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 </a:t>
            </a:r>
            <a:r>
              <a:rPr lang="en-US" altLang="zh-TW" i="1">
                <a:sym typeface="Symbol" pitchFamily="18" charset="2"/>
              </a:rPr>
              <a:t>P</a:t>
            </a:r>
            <a:r>
              <a:rPr lang="en-US" altLang="zh-TW" baseline="-25000"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 </a:t>
            </a:r>
            <a:r>
              <a:rPr lang="zh-TW" altLang="en-US">
                <a:sym typeface="Symbol" pitchFamily="18" charset="2"/>
              </a:rPr>
              <a:t>，    </a:t>
            </a:r>
            <a:r>
              <a:rPr lang="en-US" altLang="zh-TW" i="1">
                <a:solidFill>
                  <a:srgbClr val="FF0000"/>
                </a:solidFill>
              </a:rPr>
              <a:t>P</a:t>
            </a:r>
            <a:r>
              <a:rPr lang="en-US" altLang="zh-TW" baseline="-25000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is not prime to </a:t>
            </a:r>
            <a:r>
              <a:rPr lang="en-US" altLang="zh-TW" i="1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TW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   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令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 +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2           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 =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 +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</a:p>
        </p:txBody>
      </p:sp>
      <p:graphicFrame>
        <p:nvGraphicFramePr>
          <p:cNvPr id="10247" name="Object 1"/>
          <p:cNvGraphicFramePr>
            <a:graphicFrameLocks noChangeAspect="1"/>
          </p:cNvGraphicFramePr>
          <p:nvPr/>
        </p:nvGraphicFramePr>
        <p:xfrm>
          <a:off x="611188" y="2924175"/>
          <a:ext cx="63119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6311900" imgH="3276600" progId="Equation.DSMT4">
                  <p:embed/>
                </p:oleObj>
              </mc:Choice>
              <mc:Fallback>
                <p:oleObj name="Equation" r:id="rId5" imgW="6311900" imgH="3276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6311900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900113" y="2420938"/>
            <a:ext cx="5761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 baseline="-25000"/>
              <a:t>1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−1,    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 baseline="-25000"/>
              <a:t>2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−1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24EC6C-BE9B-4A53-BE8E-24C098605174}" type="slidenum">
              <a:rPr lang="en-US" altLang="zh-TW"/>
              <a:pPr/>
              <a:t>356</a:t>
            </a:fld>
            <a:endParaRPr lang="en-US" altLang="zh-TW"/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611188" y="404813"/>
          <a:ext cx="631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3" imgW="6311900" imgH="838200" progId="Equation.DSMT4">
                  <p:embed/>
                </p:oleObj>
              </mc:Choice>
              <mc:Fallback>
                <p:oleObj name="Equation" r:id="rId3" imgW="6311900" imgH="83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631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2627313" y="1268413"/>
            <a:ext cx="252095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132138" y="119697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Step 2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700338" y="1557338"/>
            <a:ext cx="3311525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3708400" y="1484313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FF"/>
                </a:solidFill>
              </a:rPr>
              <a:t>Step 3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2268538" y="1916113"/>
            <a:ext cx="4679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3924300" y="184467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Step 4</a:t>
            </a:r>
          </a:p>
        </p:txBody>
      </p:sp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684213" y="2565400"/>
          <a:ext cx="85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5" imgW="850531" imgH="469696" progId="Equation.DSMT4">
                  <p:embed/>
                </p:oleObj>
              </mc:Choice>
              <mc:Fallback>
                <p:oleObj name="Equation" r:id="rId5" imgW="850531" imgH="46969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5400"/>
                        <a:ext cx="850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692275" y="2565400"/>
            <a:ext cx="446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被稱為 </a:t>
            </a:r>
            <a:r>
              <a:rPr lang="en-US" altLang="zh-TW">
                <a:solidFill>
                  <a:srgbClr val="3333FF"/>
                </a:solidFill>
              </a:rPr>
              <a:t>twiddle factor</a:t>
            </a:r>
            <a:r>
              <a:rPr lang="zh-TW" altLang="en-US"/>
              <a:t>，需要額外的乘法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539750" y="3860800"/>
            <a:ext cx="5761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 baseline="-25000"/>
              <a:t>1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−1,    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 baseline="-25000"/>
              <a:t>2</a:t>
            </a:r>
            <a:r>
              <a:rPr lang="en-US" altLang="zh-TW"/>
              <a:t> = 0, 1, ….,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−1</a:t>
            </a: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395288" y="2420938"/>
            <a:ext cx="8280400" cy="720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3149</Words>
  <Application>Microsoft Office PowerPoint</Application>
  <PresentationFormat>如螢幕大小 (4:3)</PresentationFormat>
  <Paragraphs>418</Paragraphs>
  <Slides>39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1043</cp:revision>
  <cp:lastPrinted>2017-05-14T14:46:51Z</cp:lastPrinted>
  <dcterms:created xsi:type="dcterms:W3CDTF">2007-09-19T14:57:43Z</dcterms:created>
  <dcterms:modified xsi:type="dcterms:W3CDTF">2018-05-19T01:19:46Z</dcterms:modified>
</cp:coreProperties>
</file>