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87" saveSubsetFonts="1">
  <p:sldMasterIdLst>
    <p:sldMasterId id="2147483648" r:id="rId1"/>
  </p:sldMasterIdLst>
  <p:notesMasterIdLst>
    <p:notesMasterId r:id="rId48"/>
  </p:notesMasterIdLst>
  <p:sldIdLst>
    <p:sldId id="331" r:id="rId2"/>
    <p:sldId id="332" r:id="rId3"/>
    <p:sldId id="333" r:id="rId4"/>
    <p:sldId id="362" r:id="rId5"/>
    <p:sldId id="335" r:id="rId6"/>
    <p:sldId id="336" r:id="rId7"/>
    <p:sldId id="361" r:id="rId8"/>
    <p:sldId id="374" r:id="rId9"/>
    <p:sldId id="337" r:id="rId10"/>
    <p:sldId id="338" r:id="rId11"/>
    <p:sldId id="339" r:id="rId12"/>
    <p:sldId id="340" r:id="rId13"/>
    <p:sldId id="349" r:id="rId14"/>
    <p:sldId id="350" r:id="rId15"/>
    <p:sldId id="375" r:id="rId16"/>
    <p:sldId id="416" r:id="rId17"/>
    <p:sldId id="426" r:id="rId18"/>
    <p:sldId id="351" r:id="rId19"/>
    <p:sldId id="376" r:id="rId20"/>
    <p:sldId id="427" r:id="rId21"/>
    <p:sldId id="378" r:id="rId22"/>
    <p:sldId id="380" r:id="rId23"/>
    <p:sldId id="381" r:id="rId24"/>
    <p:sldId id="377" r:id="rId25"/>
    <p:sldId id="315" r:id="rId26"/>
    <p:sldId id="316" r:id="rId27"/>
    <p:sldId id="428" r:id="rId28"/>
    <p:sldId id="429" r:id="rId29"/>
    <p:sldId id="408" r:id="rId30"/>
    <p:sldId id="409" r:id="rId31"/>
    <p:sldId id="410" r:id="rId32"/>
    <p:sldId id="411" r:id="rId33"/>
    <p:sldId id="430" r:id="rId34"/>
    <p:sldId id="412" r:id="rId35"/>
    <p:sldId id="413" r:id="rId36"/>
    <p:sldId id="414" r:id="rId37"/>
    <p:sldId id="415" r:id="rId38"/>
    <p:sldId id="418" r:id="rId39"/>
    <p:sldId id="419" r:id="rId40"/>
    <p:sldId id="420" r:id="rId41"/>
    <p:sldId id="421" r:id="rId42"/>
    <p:sldId id="422" r:id="rId43"/>
    <p:sldId id="423" r:id="rId44"/>
    <p:sldId id="424" r:id="rId45"/>
    <p:sldId id="425" r:id="rId46"/>
    <p:sldId id="401" r:id="rId47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FF00FF"/>
    <a:srgbClr val="CC00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0476" autoAdjust="0"/>
  </p:normalViewPr>
  <p:slideViewPr>
    <p:cSldViewPr>
      <p:cViewPr varScale="1">
        <p:scale>
          <a:sx n="61" d="100"/>
          <a:sy n="61" d="100"/>
        </p:scale>
        <p:origin x="73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1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fld id="{1A818E98-C142-4C68-B83D-4C26442ED9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3646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27FF6-F266-41EC-9E64-3AF8BAC5F545}" type="datetime1">
              <a:rPr lang="zh-TW" altLang="en-US"/>
              <a:pPr>
                <a:defRPr/>
              </a:pPr>
              <a:t>2018/5/25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18228-73A3-404A-9702-CED658B45CC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FB004-0D64-4F6D-84BC-5A25845E3FA5}" type="datetime1">
              <a:rPr lang="zh-TW" altLang="en-US"/>
              <a:pPr>
                <a:defRPr/>
              </a:pPr>
              <a:t>2018/5/25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CD9CC-65BD-48E0-8FB9-A6229E53332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F1CC5-3969-457D-BBEF-B167C17BF5F1}" type="datetime1">
              <a:rPr lang="zh-TW" altLang="en-US"/>
              <a:pPr>
                <a:defRPr/>
              </a:pPr>
              <a:t>2018/5/25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1959B-ED69-4CB1-9281-397FED1DBD2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C1289-BFF4-4FE9-AB39-E21EFCBDE99F}" type="datetime1">
              <a:rPr lang="zh-TW" altLang="en-US"/>
              <a:pPr>
                <a:defRPr/>
              </a:pPr>
              <a:t>2018/5/25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5B549-008B-4DDF-A4CF-BA913D62C10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53002-C8D5-4247-9752-F99EB68C91E9}" type="datetime1">
              <a:rPr lang="zh-TW" altLang="en-US"/>
              <a:pPr>
                <a:defRPr/>
              </a:pPr>
              <a:t>2018/5/25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AB153-C8E9-4A02-967A-2D6CD84E4AA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6BE17-C033-472B-AE68-BF53CEBDB55F}" type="datetime1">
              <a:rPr lang="zh-TW" altLang="en-US"/>
              <a:pPr>
                <a:defRPr/>
              </a:pPr>
              <a:t>2018/5/25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98701-1A31-44C9-9CE8-9AD17E77341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98A1F-3407-4E7E-AD9C-A2EC7B8085D2}" type="datetime1">
              <a:rPr lang="zh-TW" altLang="en-US"/>
              <a:pPr>
                <a:defRPr/>
              </a:pPr>
              <a:t>2018/5/25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28CCC-DCA3-4D2D-B6D9-751EFD3FB8C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4BBB3-8FC3-4602-8057-6647531F87EE}" type="datetime1">
              <a:rPr lang="zh-TW" altLang="en-US"/>
              <a:pPr>
                <a:defRPr/>
              </a:pPr>
              <a:t>2018/5/25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E4B42-1339-4361-B4B0-EDBF3CE05E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kumimoji="1" lang="zh-TW" altLang="en-US" sz="32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85860"/>
            <a:ext cx="8186766" cy="5143536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A6A76-D2E6-4876-8C08-84CCDD685789}" type="datetime1">
              <a:rPr lang="zh-TW" altLang="en-US"/>
              <a:pPr>
                <a:defRPr/>
              </a:pPr>
              <a:t>2018/5/25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B4F3F-E33D-44B8-B66D-C4E6164526C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28604"/>
            <a:ext cx="8186766" cy="6000792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89A32-0421-4DAE-A7EC-B1AA8A8CC383}" type="datetime1">
              <a:rPr lang="zh-TW" altLang="en-US"/>
              <a:pPr>
                <a:defRPr/>
              </a:pPr>
              <a:t>2018/5/25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A54DF-2B19-47C9-8FB5-5EE43CF40ED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94583-FA42-4023-A1AA-581F83F3AE74}" type="datetime1">
              <a:rPr lang="zh-TW" altLang="en-US"/>
              <a:pPr>
                <a:defRPr/>
              </a:pPr>
              <a:t>2018/5/25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3CF07-E599-47EE-860F-9B60DCDB49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89678-F301-480C-84A3-F433D05627F9}" type="datetime1">
              <a:rPr lang="zh-TW" altLang="en-US"/>
              <a:pPr>
                <a:defRPr/>
              </a:pPr>
              <a:t>2018/5/25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3B946-30B2-4B74-8FA8-C48FD9F88C2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F338063B-01B8-477E-8FFC-E855CA510778}" type="datetime1">
              <a:rPr lang="zh-TW" altLang="en-US"/>
              <a:pPr>
                <a:defRPr/>
              </a:pPr>
              <a:t>2018/5/25</a:t>
            </a:fld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3333FF"/>
                </a:solidFill>
                <a:ea typeface="新細明體" charset="-120"/>
              </a:defRPr>
            </a:lvl1pPr>
          </a:lstStyle>
          <a:p>
            <a:fld id="{32088FB9-BE29-4BB8-BC73-B1E6B5D597D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5.bin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23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4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DD5398-C2F8-4C6B-B3AA-4EA1E96EC503}" type="slidenum">
              <a:rPr lang="en-US" altLang="zh-TW"/>
              <a:pPr/>
              <a:t>387</a:t>
            </a:fld>
            <a:endParaRPr lang="en-US" altLang="zh-TW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77057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11-C </a:t>
            </a:r>
            <a:r>
              <a:rPr lang="zh-TW" altLang="en-US" sz="2400" b="1">
                <a:solidFill>
                  <a:srgbClr val="3333FF"/>
                </a:solidFill>
              </a:rPr>
              <a:t>計算 </a:t>
            </a:r>
            <a:r>
              <a:rPr lang="en-US" altLang="zh-TW" sz="2400" b="1">
                <a:solidFill>
                  <a:srgbClr val="3333FF"/>
                </a:solidFill>
              </a:rPr>
              <a:t>Linear Convolution</a:t>
            </a:r>
            <a:endParaRPr lang="zh-TW" altLang="en-US" sz="2400" b="1">
              <a:solidFill>
                <a:srgbClr val="3333FF"/>
              </a:solidFill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82626" y="2963862"/>
            <a:ext cx="4681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But how do we implement it correctly? 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3078" name="Object 5"/>
          <p:cNvGraphicFramePr>
            <a:graphicFrameLocks noChangeAspect="1"/>
          </p:cNvGraphicFramePr>
          <p:nvPr/>
        </p:nvGraphicFramePr>
        <p:xfrm>
          <a:off x="2843213" y="1125538"/>
          <a:ext cx="3517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3" imgW="3517900" imgH="533400" progId="Equation.DSMT4">
                  <p:embed/>
                </p:oleObj>
              </mc:Choice>
              <mc:Fallback>
                <p:oleObj name="Equation" r:id="rId3" imgW="3517900" imgH="53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25538"/>
                        <a:ext cx="3517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682626" y="3395662"/>
            <a:ext cx="4752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</a:rPr>
              <a:t>How do we choose </a:t>
            </a:r>
            <a:r>
              <a:rPr lang="en-US" altLang="zh-TW" i="1" dirty="0">
                <a:solidFill>
                  <a:srgbClr val="FF0000"/>
                </a:solidFill>
              </a:rPr>
              <a:t>P</a:t>
            </a:r>
            <a:r>
              <a:rPr lang="en-US" altLang="zh-TW" dirty="0">
                <a:solidFill>
                  <a:srgbClr val="FF0000"/>
                </a:solidFill>
              </a:rPr>
              <a:t> ? </a:t>
            </a: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827088" y="4187825"/>
            <a:ext cx="5040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Note: When  </a:t>
            </a:r>
          </a:p>
        </p:txBody>
      </p:sp>
      <p:graphicFrame>
        <p:nvGraphicFramePr>
          <p:cNvPr id="308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10877"/>
              </p:ext>
            </p:extLst>
          </p:nvPr>
        </p:nvGraphicFramePr>
        <p:xfrm>
          <a:off x="2370138" y="4187825"/>
          <a:ext cx="426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Equation" r:id="rId5" imgW="4267200" imgH="381000" progId="Equation.DSMT4">
                  <p:embed/>
                </p:oleObj>
              </mc:Choice>
              <mc:Fallback>
                <p:oleObj name="Equation" r:id="rId5" imgW="42672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4187825"/>
                        <a:ext cx="4267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23989"/>
              </p:ext>
            </p:extLst>
          </p:nvPr>
        </p:nvGraphicFramePr>
        <p:xfrm>
          <a:off x="2424113" y="4691062"/>
          <a:ext cx="289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Equation" r:id="rId7" imgW="2895600" imgH="685800" progId="Equation.DSMT4">
                  <p:embed/>
                </p:oleObj>
              </mc:Choice>
              <mc:Fallback>
                <p:oleObj name="Equation" r:id="rId7" imgW="289560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691062"/>
                        <a:ext cx="2895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1546226" y="4835525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then</a:t>
            </a:r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898526" y="5411787"/>
            <a:ext cx="28088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FFT</a:t>
            </a:r>
            <a:r>
              <a:rPr lang="en-US" altLang="zh-TW" i="1" baseline="-25000" dirty="0"/>
              <a:t>P</a:t>
            </a:r>
            <a:r>
              <a:rPr lang="en-US" altLang="zh-TW" dirty="0"/>
              <a:t>: the </a:t>
            </a:r>
            <a:r>
              <a:rPr lang="en-US" altLang="zh-TW" i="1" dirty="0"/>
              <a:t>P</a:t>
            </a:r>
            <a:r>
              <a:rPr lang="en-US" altLang="zh-TW" dirty="0"/>
              <a:t>-point FFT</a:t>
            </a:r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4427414" y="5412655"/>
            <a:ext cx="352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IFFT</a:t>
            </a:r>
            <a:r>
              <a:rPr lang="en-US" altLang="zh-TW" i="1" baseline="-25000" dirty="0"/>
              <a:t>P</a:t>
            </a:r>
            <a:r>
              <a:rPr lang="en-US" altLang="zh-TW" dirty="0"/>
              <a:t>: the </a:t>
            </a:r>
            <a:r>
              <a:rPr lang="en-US" altLang="zh-TW" i="1" dirty="0"/>
              <a:t>P</a:t>
            </a:r>
            <a:r>
              <a:rPr lang="en-US" altLang="zh-TW" dirty="0"/>
              <a:t>-point inverse FFT</a:t>
            </a:r>
          </a:p>
        </p:txBody>
      </p:sp>
      <p:sp>
        <p:nvSpPr>
          <p:cNvPr id="3087" name="Text Box 14"/>
          <p:cNvSpPr txBox="1">
            <a:spLocks noChangeArrowheads="1"/>
          </p:cNvSpPr>
          <p:nvPr/>
        </p:nvSpPr>
        <p:spPr bwMode="auto">
          <a:xfrm>
            <a:off x="898526" y="5988050"/>
            <a:ext cx="331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((</a:t>
            </a:r>
            <a:r>
              <a:rPr lang="en-US" altLang="zh-TW" i="1"/>
              <a:t>a</a:t>
            </a:r>
            <a:r>
              <a:rPr lang="en-US" altLang="zh-TW"/>
              <a:t>))</a:t>
            </a:r>
            <a:r>
              <a:rPr lang="en-US" altLang="zh-TW" i="1" baseline="-25000"/>
              <a:t>P</a:t>
            </a:r>
            <a:r>
              <a:rPr lang="en-US" altLang="zh-TW"/>
              <a:t>: </a:t>
            </a:r>
            <a:r>
              <a:rPr lang="en-US" altLang="zh-TW" i="1"/>
              <a:t>a</a:t>
            </a:r>
            <a:r>
              <a:rPr lang="en-US" altLang="zh-TW"/>
              <a:t> </a:t>
            </a:r>
            <a:r>
              <a:rPr lang="zh-TW" altLang="en-US"/>
              <a:t>除以 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zh-TW" altLang="en-US"/>
              <a:t>的餘數</a:t>
            </a:r>
          </a:p>
        </p:txBody>
      </p:sp>
      <p:sp>
        <p:nvSpPr>
          <p:cNvPr id="3088" name="Text Box 15"/>
          <p:cNvSpPr txBox="1">
            <a:spLocks noChangeArrowheads="1"/>
          </p:cNvSpPr>
          <p:nvPr/>
        </p:nvSpPr>
        <p:spPr bwMode="auto">
          <a:xfrm>
            <a:off x="684213" y="1125538"/>
            <a:ext cx="2735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We know that when</a:t>
            </a:r>
          </a:p>
        </p:txBody>
      </p:sp>
      <p:graphicFrame>
        <p:nvGraphicFramePr>
          <p:cNvPr id="3090" name="Object 17"/>
          <p:cNvGraphicFramePr>
            <a:graphicFrameLocks noChangeAspect="1"/>
          </p:cNvGraphicFramePr>
          <p:nvPr/>
        </p:nvGraphicFramePr>
        <p:xfrm>
          <a:off x="5867400" y="1700213"/>
          <a:ext cx="17541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Equation" r:id="rId9" imgW="901309" imgH="177723" progId="Equation.DSMT4">
                  <p:embed/>
                </p:oleObj>
              </mc:Choice>
              <mc:Fallback>
                <p:oleObj name="Equation" r:id="rId9" imgW="901309" imgH="17772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00213"/>
                        <a:ext cx="1754188" cy="346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110039"/>
              </p:ext>
            </p:extLst>
          </p:nvPr>
        </p:nvGraphicFramePr>
        <p:xfrm>
          <a:off x="1342957" y="1679022"/>
          <a:ext cx="3822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Equation" r:id="rId11" imgW="3822700" imgH="381000" progId="Equation.DSMT4">
                  <p:embed/>
                </p:oleObj>
              </mc:Choice>
              <mc:Fallback>
                <p:oleObj name="Equation" r:id="rId11" imgW="3822700" imgH="381000" progId="Equation.DSMT4">
                  <p:embed/>
                  <p:pic>
                    <p:nvPicPr>
                      <p:cNvPr id="307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957" y="1679022"/>
                        <a:ext cx="3822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695257" y="1607584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then</a:t>
            </a:r>
          </a:p>
        </p:txBody>
      </p:sp>
      <p:sp>
        <p:nvSpPr>
          <p:cNvPr id="23" name="文字方塊 19"/>
          <p:cNvSpPr txBox="1">
            <a:spLocks noChangeArrowheads="1"/>
          </p:cNvSpPr>
          <p:nvPr/>
        </p:nvSpPr>
        <p:spPr bwMode="auto">
          <a:xfrm>
            <a:off x="3144014" y="2011900"/>
            <a:ext cx="863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 dirty="0"/>
              <a:t>(</a:t>
            </a:r>
            <a:r>
              <a:rPr lang="en-US" altLang="zh-TW" sz="1400" i="1" dirty="0"/>
              <a:t>N</a:t>
            </a:r>
            <a:r>
              <a:rPr lang="en-US" altLang="zh-TW" sz="1400" dirty="0"/>
              <a:t> points)</a:t>
            </a:r>
            <a:endParaRPr lang="zh-TW" altLang="en-US" sz="1400" dirty="0"/>
          </a:p>
        </p:txBody>
      </p:sp>
      <p:sp>
        <p:nvSpPr>
          <p:cNvPr id="24" name="文字方塊 20"/>
          <p:cNvSpPr txBox="1">
            <a:spLocks noChangeArrowheads="1"/>
          </p:cNvSpPr>
          <p:nvPr/>
        </p:nvSpPr>
        <p:spPr bwMode="auto">
          <a:xfrm>
            <a:off x="4332975" y="1993347"/>
            <a:ext cx="100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 dirty="0"/>
              <a:t>(</a:t>
            </a:r>
            <a:r>
              <a:rPr lang="en-US" altLang="zh-TW" sz="1400" i="1" dirty="0"/>
              <a:t>M</a:t>
            </a:r>
            <a:r>
              <a:rPr lang="en-US" altLang="zh-TW" sz="1400" dirty="0"/>
              <a:t> points)</a:t>
            </a:r>
            <a:endParaRPr lang="zh-TW" altLang="en-US" sz="1400" dirty="0"/>
          </a:p>
        </p:txBody>
      </p:sp>
      <p:cxnSp>
        <p:nvCxnSpPr>
          <p:cNvPr id="25" name="直線單箭頭接點 24"/>
          <p:cNvCxnSpPr/>
          <p:nvPr/>
        </p:nvCxnSpPr>
        <p:spPr>
          <a:xfrm flipH="1" flipV="1">
            <a:off x="2315901" y="2020271"/>
            <a:ext cx="499293" cy="512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2960520" y="1984056"/>
            <a:ext cx="8113" cy="594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8" idx="3"/>
          </p:cNvCxnSpPr>
          <p:nvPr/>
        </p:nvCxnSpPr>
        <p:spPr>
          <a:xfrm flipV="1">
            <a:off x="3467825" y="2025100"/>
            <a:ext cx="754857" cy="611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19"/>
          <p:cNvSpPr txBox="1">
            <a:spLocks noChangeArrowheads="1"/>
          </p:cNvSpPr>
          <p:nvPr/>
        </p:nvSpPr>
        <p:spPr bwMode="auto">
          <a:xfrm>
            <a:off x="2604225" y="2482733"/>
            <a:ext cx="863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 dirty="0"/>
              <a:t>(</a:t>
            </a:r>
            <a:r>
              <a:rPr lang="en-US" altLang="zh-TW" sz="1400" i="1" dirty="0"/>
              <a:t>P</a:t>
            </a:r>
            <a:r>
              <a:rPr lang="en-US" altLang="zh-TW" sz="1400" dirty="0"/>
              <a:t> points)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4EFE52-9EA7-42F0-AFAB-8ED9C436AC28}" type="slidenum">
              <a:rPr lang="en-US" altLang="zh-TW"/>
              <a:pPr/>
              <a:t>396</a:t>
            </a:fld>
            <a:endParaRPr lang="en-US" altLang="zh-TW"/>
          </a:p>
        </p:txBody>
      </p:sp>
      <p:graphicFrame>
        <p:nvGraphicFramePr>
          <p:cNvPr id="12291" name="Object 2"/>
          <p:cNvGraphicFramePr>
            <a:graphicFrameLocks noChangeAspect="1"/>
          </p:cNvGraphicFramePr>
          <p:nvPr/>
        </p:nvGraphicFramePr>
        <p:xfrm>
          <a:off x="827088" y="404813"/>
          <a:ext cx="3619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" name="Equation" r:id="rId3" imgW="3619500" imgH="685800" progId="Equation.DSMT4">
                  <p:embed/>
                </p:oleObj>
              </mc:Choice>
              <mc:Fallback>
                <p:oleObj name="Equation" r:id="rId3" imgW="36195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4813"/>
                        <a:ext cx="3619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改寫成</a:t>
            </a: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1692275" y="1052513"/>
          <a:ext cx="3492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" name="Equation" r:id="rId5" imgW="3492500" imgH="736600" progId="Equation.DSMT4">
                  <p:embed/>
                </p:oleObj>
              </mc:Choice>
              <mc:Fallback>
                <p:oleObj name="Equation" r:id="rId5" imgW="34925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52513"/>
                        <a:ext cx="3492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900113" y="1916113"/>
          <a:ext cx="6540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" name="Equation" r:id="rId7" imgW="6540500" imgH="711200" progId="Equation.DSMT4">
                  <p:embed/>
                </p:oleObj>
              </mc:Choice>
              <mc:Fallback>
                <p:oleObj name="Equation" r:id="rId7" imgW="65405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65405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827088" y="2636838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當</a:t>
            </a:r>
            <a:r>
              <a:rPr lang="en-US" altLang="zh-TW" i="1"/>
              <a:t>n</a:t>
            </a:r>
            <a:r>
              <a:rPr lang="en-US" altLang="zh-TW"/>
              <a:t> = </a:t>
            </a:r>
            <a:r>
              <a:rPr lang="en-US" altLang="zh-TW" i="1"/>
              <a:t>m</a:t>
            </a:r>
            <a:r>
              <a:rPr lang="en-US" altLang="zh-TW" baseline="-25000"/>
              <a:t>1</a:t>
            </a:r>
          </a:p>
        </p:txBody>
      </p:sp>
      <p:graphicFrame>
        <p:nvGraphicFramePr>
          <p:cNvPr id="12296" name="Object 7"/>
          <p:cNvGraphicFramePr>
            <a:graphicFrameLocks noChangeAspect="1"/>
          </p:cNvGraphicFramePr>
          <p:nvPr/>
        </p:nvGraphicFramePr>
        <p:xfrm>
          <a:off x="971550" y="3141663"/>
          <a:ext cx="703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" name="Equation" r:id="rId9" imgW="7035800" imgH="711200" progId="Equation.DSMT4">
                  <p:embed/>
                </p:oleObj>
              </mc:Choice>
              <mc:Fallback>
                <p:oleObj name="Equation" r:id="rId9" imgW="7035800" imgH="71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70358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827088" y="3860800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當</a:t>
            </a:r>
            <a:r>
              <a:rPr lang="en-US" altLang="zh-TW" i="1"/>
              <a:t>n</a:t>
            </a:r>
            <a:r>
              <a:rPr lang="en-US" altLang="zh-TW"/>
              <a:t> = </a:t>
            </a:r>
            <a:r>
              <a:rPr lang="en-US" altLang="zh-TW" i="1"/>
              <a:t>m</a:t>
            </a:r>
            <a:r>
              <a:rPr lang="en-US" altLang="zh-TW" baseline="-25000"/>
              <a:t>2</a:t>
            </a:r>
          </a:p>
        </p:txBody>
      </p:sp>
      <p:graphicFrame>
        <p:nvGraphicFramePr>
          <p:cNvPr id="12298" name="Object 9"/>
          <p:cNvGraphicFramePr>
            <a:graphicFrameLocks noChangeAspect="1"/>
          </p:cNvGraphicFramePr>
          <p:nvPr/>
        </p:nvGraphicFramePr>
        <p:xfrm>
          <a:off x="971550" y="4292600"/>
          <a:ext cx="7150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" name="Equation" r:id="rId11" imgW="7150100" imgH="711200" progId="Equation.DSMT4">
                  <p:embed/>
                </p:oleObj>
              </mc:Choice>
              <mc:Fallback>
                <p:oleObj name="Equation" r:id="rId11" imgW="7150100" imgH="7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2600"/>
                        <a:ext cx="7150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628788-9600-4006-A84E-057CC89EBB61}" type="slidenum">
              <a:rPr lang="en-US" altLang="zh-TW"/>
              <a:pPr/>
              <a:t>397</a:t>
            </a:fld>
            <a:endParaRPr lang="en-US" altLang="zh-TW"/>
          </a:p>
        </p:txBody>
      </p:sp>
      <p:graphicFrame>
        <p:nvGraphicFramePr>
          <p:cNvPr id="13315" name="Object 15"/>
          <p:cNvGraphicFramePr>
            <a:graphicFrameLocks noChangeAspect="1"/>
          </p:cNvGraphicFramePr>
          <p:nvPr/>
        </p:nvGraphicFramePr>
        <p:xfrm>
          <a:off x="3492500" y="188913"/>
          <a:ext cx="2222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3" imgW="2222500" imgH="736600" progId="Equation.DSMT4">
                  <p:embed/>
                </p:oleObj>
              </mc:Choice>
              <mc:Fallback>
                <p:oleObj name="Equation" r:id="rId3" imgW="2222500" imgH="736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88913"/>
                        <a:ext cx="2222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22"/>
          <p:cNvSpPr txBox="1">
            <a:spLocks noChangeArrowheads="1"/>
          </p:cNvSpPr>
          <p:nvPr/>
        </p:nvSpPr>
        <p:spPr bwMode="auto">
          <a:xfrm>
            <a:off x="6804025" y="3644900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990099"/>
                </a:solidFill>
              </a:rPr>
              <a:t>m</a:t>
            </a:r>
            <a:r>
              <a:rPr lang="en-US" altLang="zh-TW" baseline="-25000">
                <a:solidFill>
                  <a:srgbClr val="990099"/>
                </a:solidFill>
              </a:rPr>
              <a:t>2</a:t>
            </a:r>
            <a:r>
              <a:rPr lang="en-US" altLang="zh-TW">
                <a:solidFill>
                  <a:srgbClr val="990099"/>
                </a:solidFill>
                <a:cs typeface="Times New Roman" pitchFamily="18" charset="0"/>
              </a:rPr>
              <a:t>−</a:t>
            </a:r>
            <a:r>
              <a:rPr lang="en-US" altLang="zh-TW" i="1">
                <a:solidFill>
                  <a:srgbClr val="990099"/>
                </a:solidFill>
                <a:cs typeface="Times New Roman" pitchFamily="18" charset="0"/>
              </a:rPr>
              <a:t>n</a:t>
            </a:r>
            <a:r>
              <a:rPr lang="en-US" altLang="zh-TW" baseline="-25000">
                <a:solidFill>
                  <a:srgbClr val="990099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3317" name="Text Box 26"/>
          <p:cNvSpPr txBox="1">
            <a:spLocks noChangeArrowheads="1"/>
          </p:cNvSpPr>
          <p:nvPr/>
        </p:nvSpPr>
        <p:spPr bwMode="auto">
          <a:xfrm>
            <a:off x="1763713" y="5373688"/>
            <a:ext cx="698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有用到的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k</a:t>
            </a:r>
            <a:r>
              <a:rPr lang="en-US" altLang="zh-TW"/>
              <a:t>] </a:t>
            </a:r>
            <a:r>
              <a:rPr lang="zh-TW" altLang="en-US"/>
              <a:t>的範圍：</a:t>
            </a:r>
            <a:r>
              <a:rPr lang="en-US" altLang="zh-TW" i="1"/>
              <a:t>k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 [</a:t>
            </a:r>
            <a:r>
              <a:rPr lang="en-US" altLang="zh-TW" i="1">
                <a:sym typeface="Symbol" pitchFamily="18" charset="2"/>
              </a:rPr>
              <a:t>m</a:t>
            </a:r>
            <a:r>
              <a:rPr lang="en-US" altLang="zh-TW" baseline="-25000">
                <a:sym typeface="Symbol" pitchFamily="18" charset="2"/>
              </a:rPr>
              <a:t>1</a:t>
            </a:r>
            <a:r>
              <a:rPr lang="en-US" altLang="zh-TW">
                <a:sym typeface="Symbol" pitchFamily="18" charset="2"/>
              </a:rPr>
              <a:t>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−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TW" baseline="-25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TW" baseline="-25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>
                <a:sym typeface="Symbol" pitchFamily="18" charset="2"/>
              </a:rPr>
              <a:t>−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 baseline="-25000">
                <a:sym typeface="Symbol" pitchFamily="18" charset="2"/>
              </a:rPr>
              <a:t>1</a:t>
            </a:r>
            <a:r>
              <a:rPr lang="en-US" altLang="zh-TW">
                <a:sym typeface="Symbol" pitchFamily="18" charset="2"/>
              </a:rPr>
              <a:t>]</a:t>
            </a:r>
            <a:r>
              <a:rPr lang="en-US" altLang="zh-TW"/>
              <a:t> </a:t>
            </a:r>
          </a:p>
        </p:txBody>
      </p:sp>
      <p:sp>
        <p:nvSpPr>
          <p:cNvPr id="13318" name="Text Box 27"/>
          <p:cNvSpPr txBox="1">
            <a:spLocks noChangeArrowheads="1"/>
          </p:cNvSpPr>
          <p:nvPr/>
        </p:nvSpPr>
        <p:spPr bwMode="auto">
          <a:xfrm>
            <a:off x="250825" y="333375"/>
            <a:ext cx="3816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3333FF"/>
                </a:solidFill>
              </a:rPr>
              <a:t>此圖為</a:t>
            </a:r>
            <a:r>
              <a:rPr lang="zh-TW" altLang="en-US" i="1">
                <a:solidFill>
                  <a:srgbClr val="3333FF"/>
                </a:solidFill>
              </a:rPr>
              <a:t>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− 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s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 </a:t>
            </a:r>
            <a:r>
              <a:rPr lang="zh-TW" altLang="en-US">
                <a:solidFill>
                  <a:srgbClr val="3333FF"/>
                </a:solidFill>
                <a:cs typeface="Times New Roman" pitchFamily="18" charset="0"/>
              </a:rPr>
              <a:t>範圍示意圖  </a:t>
            </a:r>
          </a:p>
        </p:txBody>
      </p:sp>
      <p:grpSp>
        <p:nvGrpSpPr>
          <p:cNvPr id="13319" name="Group 33"/>
          <p:cNvGrpSpPr>
            <a:grpSpLocks/>
          </p:cNvGrpSpPr>
          <p:nvPr/>
        </p:nvGrpSpPr>
        <p:grpSpPr bwMode="auto">
          <a:xfrm>
            <a:off x="323850" y="909638"/>
            <a:ext cx="7343775" cy="4824412"/>
            <a:chOff x="113" y="119"/>
            <a:chExt cx="4626" cy="3039"/>
          </a:xfrm>
        </p:grpSpPr>
        <p:sp>
          <p:nvSpPr>
            <p:cNvPr id="13320" name="Text Box 2"/>
            <p:cNvSpPr txBox="1">
              <a:spLocks noChangeArrowheads="1"/>
            </p:cNvSpPr>
            <p:nvPr/>
          </p:nvSpPr>
          <p:spPr bwMode="auto">
            <a:xfrm>
              <a:off x="884" y="1207"/>
              <a:ext cx="95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TW" i="1">
                  <a:solidFill>
                    <a:srgbClr val="FF0000"/>
                  </a:solidFill>
                </a:rPr>
                <a:t>n = m</a:t>
              </a:r>
              <a:r>
                <a:rPr lang="en-US" altLang="zh-TW" baseline="-25000">
                  <a:solidFill>
                    <a:srgbClr val="FF0000"/>
                  </a:solidFill>
                </a:rPr>
                <a:t>1</a:t>
              </a:r>
              <a:r>
                <a:rPr lang="en-US" altLang="zh-TW">
                  <a:solidFill>
                    <a:srgbClr val="FF0000"/>
                  </a:solidFill>
                </a:rPr>
                <a:t> </a:t>
              </a:r>
              <a:r>
                <a:rPr lang="zh-TW" altLang="en-US">
                  <a:solidFill>
                    <a:srgbClr val="FF0000"/>
                  </a:solidFill>
                </a:rPr>
                <a:t>時</a:t>
              </a:r>
              <a:r>
                <a:rPr lang="zh-TW" altLang="en-US" i="1">
                  <a:solidFill>
                    <a:srgbClr val="FF0000"/>
                  </a:solidFill>
                </a:rPr>
                <a:t>　</a:t>
              </a:r>
              <a:br>
                <a:rPr lang="zh-TW" altLang="en-US" i="1">
                  <a:solidFill>
                    <a:srgbClr val="FF0000"/>
                  </a:solidFill>
                </a:rPr>
              </a:br>
              <a:r>
                <a:rPr lang="en-US" altLang="zh-TW" i="1">
                  <a:solidFill>
                    <a:srgbClr val="FF0000"/>
                  </a:solidFill>
                </a:rPr>
                <a:t>n</a:t>
              </a:r>
              <a:r>
                <a:rPr lang="en-US" altLang="zh-TW">
                  <a:solidFill>
                    <a:srgbClr val="FF0000"/>
                  </a:solidFill>
                </a:rPr>
                <a:t> </a:t>
              </a:r>
              <a:r>
                <a:rPr lang="en-US" altLang="zh-TW">
                  <a:solidFill>
                    <a:srgbClr val="FF0000"/>
                  </a:solidFill>
                  <a:cs typeface="Times New Roman" pitchFamily="18" charset="0"/>
                </a:rPr>
                <a:t>− </a:t>
              </a:r>
              <a:r>
                <a:rPr lang="en-US" altLang="zh-TW" i="1">
                  <a:solidFill>
                    <a:srgbClr val="FF0000"/>
                  </a:solidFill>
                  <a:cs typeface="Times New Roman" pitchFamily="18" charset="0"/>
                </a:rPr>
                <a:t>s</a:t>
              </a:r>
              <a:r>
                <a:rPr lang="en-US" altLang="zh-TW">
                  <a:solidFill>
                    <a:srgbClr val="FF0000"/>
                  </a:solidFill>
                  <a:cs typeface="Times New Roman" pitchFamily="18" charset="0"/>
                </a:rPr>
                <a:t> </a:t>
              </a:r>
              <a:r>
                <a:rPr lang="zh-TW" altLang="en-US">
                  <a:solidFill>
                    <a:srgbClr val="FF0000"/>
                  </a:solidFill>
                  <a:cs typeface="Times New Roman" pitchFamily="18" charset="0"/>
                </a:rPr>
                <a:t>的範圍　</a:t>
              </a:r>
              <a:endParaRPr lang="en-US" altLang="en-US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3321" name="Line 3"/>
            <p:cNvSpPr>
              <a:spLocks noChangeShapeType="1"/>
            </p:cNvSpPr>
            <p:nvPr/>
          </p:nvSpPr>
          <p:spPr bwMode="auto">
            <a:xfrm>
              <a:off x="1020" y="436"/>
              <a:ext cx="167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2" name="Text Box 4"/>
            <p:cNvSpPr txBox="1">
              <a:spLocks noChangeArrowheads="1"/>
            </p:cNvSpPr>
            <p:nvPr/>
          </p:nvSpPr>
          <p:spPr bwMode="auto">
            <a:xfrm>
              <a:off x="1292" y="1661"/>
              <a:ext cx="108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TW" i="1">
                  <a:solidFill>
                    <a:srgbClr val="3333FF"/>
                  </a:solidFill>
                </a:rPr>
                <a:t>n = m</a:t>
              </a:r>
              <a:r>
                <a:rPr lang="en-US" altLang="zh-TW" baseline="-25000">
                  <a:solidFill>
                    <a:srgbClr val="3333FF"/>
                  </a:solidFill>
                </a:rPr>
                <a:t>1</a:t>
              </a:r>
              <a:r>
                <a:rPr lang="en-US" altLang="zh-TW">
                  <a:solidFill>
                    <a:srgbClr val="3333FF"/>
                  </a:solidFill>
                </a:rPr>
                <a:t> +1 </a:t>
              </a:r>
              <a:r>
                <a:rPr lang="zh-TW" altLang="en-US">
                  <a:solidFill>
                    <a:srgbClr val="3333FF"/>
                  </a:solidFill>
                </a:rPr>
                <a:t>時</a:t>
              </a:r>
              <a:r>
                <a:rPr lang="zh-TW" altLang="en-US" i="1">
                  <a:solidFill>
                    <a:srgbClr val="3333FF"/>
                  </a:solidFill>
                </a:rPr>
                <a:t>　</a:t>
              </a:r>
              <a:br>
                <a:rPr lang="zh-TW" altLang="en-US" i="1">
                  <a:solidFill>
                    <a:srgbClr val="3333FF"/>
                  </a:solidFill>
                </a:rPr>
              </a:br>
              <a:r>
                <a:rPr lang="en-US" altLang="zh-TW" i="1">
                  <a:solidFill>
                    <a:srgbClr val="3333FF"/>
                  </a:solidFill>
                </a:rPr>
                <a:t>n</a:t>
              </a:r>
              <a:r>
                <a:rPr lang="en-US" altLang="zh-TW">
                  <a:solidFill>
                    <a:srgbClr val="3333FF"/>
                  </a:solidFill>
                </a:rPr>
                <a:t> </a:t>
              </a:r>
              <a:r>
                <a:rPr lang="en-US" altLang="zh-TW">
                  <a:solidFill>
                    <a:srgbClr val="3333FF"/>
                  </a:solidFill>
                  <a:cs typeface="Times New Roman" pitchFamily="18" charset="0"/>
                </a:rPr>
                <a:t>− </a:t>
              </a:r>
              <a:r>
                <a:rPr lang="en-US" altLang="zh-TW" i="1">
                  <a:solidFill>
                    <a:srgbClr val="3333FF"/>
                  </a:solidFill>
                  <a:cs typeface="Times New Roman" pitchFamily="18" charset="0"/>
                </a:rPr>
                <a:t>s</a:t>
              </a:r>
              <a:r>
                <a:rPr lang="en-US" altLang="zh-TW">
                  <a:solidFill>
                    <a:srgbClr val="3333FF"/>
                  </a:solidFill>
                  <a:cs typeface="Times New Roman" pitchFamily="18" charset="0"/>
                </a:rPr>
                <a:t> </a:t>
              </a:r>
              <a:r>
                <a:rPr lang="zh-TW" altLang="en-US">
                  <a:solidFill>
                    <a:srgbClr val="3333FF"/>
                  </a:solidFill>
                  <a:cs typeface="Times New Roman" pitchFamily="18" charset="0"/>
                </a:rPr>
                <a:t>的範圍　</a:t>
              </a:r>
              <a:endParaRPr lang="en-US" altLang="en-US">
                <a:solidFill>
                  <a:srgbClr val="3333FF"/>
                </a:solidFill>
                <a:cs typeface="Times New Roman" pitchFamily="18" charset="0"/>
              </a:endParaRPr>
            </a:p>
          </p:txBody>
        </p:sp>
        <p:sp>
          <p:nvSpPr>
            <p:cNvPr id="13323" name="Text Box 5"/>
            <p:cNvSpPr txBox="1">
              <a:spLocks noChangeArrowheads="1"/>
            </p:cNvSpPr>
            <p:nvPr/>
          </p:nvSpPr>
          <p:spPr bwMode="auto">
            <a:xfrm>
              <a:off x="1836" y="2296"/>
              <a:ext cx="108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TW" i="1">
                  <a:solidFill>
                    <a:srgbClr val="663300"/>
                  </a:solidFill>
                </a:rPr>
                <a:t>n = m</a:t>
              </a:r>
              <a:r>
                <a:rPr lang="en-US" altLang="zh-TW" baseline="-25000">
                  <a:solidFill>
                    <a:srgbClr val="663300"/>
                  </a:solidFill>
                </a:rPr>
                <a:t>1</a:t>
              </a:r>
              <a:r>
                <a:rPr lang="en-US" altLang="zh-TW">
                  <a:solidFill>
                    <a:srgbClr val="663300"/>
                  </a:solidFill>
                </a:rPr>
                <a:t> +2 </a:t>
              </a:r>
              <a:r>
                <a:rPr lang="zh-TW" altLang="en-US">
                  <a:solidFill>
                    <a:srgbClr val="663300"/>
                  </a:solidFill>
                </a:rPr>
                <a:t>時</a:t>
              </a:r>
              <a:r>
                <a:rPr lang="zh-TW" altLang="en-US" i="1">
                  <a:solidFill>
                    <a:srgbClr val="663300"/>
                  </a:solidFill>
                </a:rPr>
                <a:t>　</a:t>
              </a:r>
              <a:br>
                <a:rPr lang="zh-TW" altLang="en-US" i="1">
                  <a:solidFill>
                    <a:srgbClr val="663300"/>
                  </a:solidFill>
                </a:rPr>
              </a:br>
              <a:r>
                <a:rPr lang="en-US" altLang="zh-TW" i="1">
                  <a:solidFill>
                    <a:srgbClr val="663300"/>
                  </a:solidFill>
                </a:rPr>
                <a:t>n</a:t>
              </a:r>
              <a:r>
                <a:rPr lang="en-US" altLang="zh-TW">
                  <a:solidFill>
                    <a:srgbClr val="663300"/>
                  </a:solidFill>
                </a:rPr>
                <a:t> </a:t>
              </a:r>
              <a:r>
                <a:rPr lang="en-US" altLang="zh-TW">
                  <a:solidFill>
                    <a:srgbClr val="663300"/>
                  </a:solidFill>
                  <a:cs typeface="Times New Roman" pitchFamily="18" charset="0"/>
                </a:rPr>
                <a:t>− </a:t>
              </a:r>
              <a:r>
                <a:rPr lang="en-US" altLang="zh-TW" i="1">
                  <a:solidFill>
                    <a:srgbClr val="663300"/>
                  </a:solidFill>
                  <a:cs typeface="Times New Roman" pitchFamily="18" charset="0"/>
                </a:rPr>
                <a:t>s</a:t>
              </a:r>
              <a:r>
                <a:rPr lang="en-US" altLang="zh-TW">
                  <a:solidFill>
                    <a:srgbClr val="663300"/>
                  </a:solidFill>
                  <a:cs typeface="Times New Roman" pitchFamily="18" charset="0"/>
                </a:rPr>
                <a:t> </a:t>
              </a:r>
              <a:r>
                <a:rPr lang="zh-TW" altLang="en-US">
                  <a:solidFill>
                    <a:srgbClr val="663300"/>
                  </a:solidFill>
                  <a:cs typeface="Times New Roman" pitchFamily="18" charset="0"/>
                </a:rPr>
                <a:t>的範圍　</a:t>
              </a:r>
              <a:endParaRPr lang="en-US" altLang="en-US">
                <a:solidFill>
                  <a:srgbClr val="663300"/>
                </a:solidFill>
                <a:cs typeface="Times New Roman" pitchFamily="18" charset="0"/>
              </a:endParaRPr>
            </a:p>
          </p:txBody>
        </p:sp>
        <p:sp>
          <p:nvSpPr>
            <p:cNvPr id="13324" name="Text Box 6"/>
            <p:cNvSpPr txBox="1">
              <a:spLocks noChangeArrowheads="1"/>
            </p:cNvSpPr>
            <p:nvPr/>
          </p:nvSpPr>
          <p:spPr bwMode="auto">
            <a:xfrm>
              <a:off x="3650" y="2341"/>
              <a:ext cx="108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TW" i="1">
                  <a:solidFill>
                    <a:srgbClr val="990099"/>
                  </a:solidFill>
                </a:rPr>
                <a:t>n = m</a:t>
              </a:r>
              <a:r>
                <a:rPr lang="en-US" altLang="zh-TW" baseline="-25000">
                  <a:solidFill>
                    <a:srgbClr val="990099"/>
                  </a:solidFill>
                </a:rPr>
                <a:t>2</a:t>
              </a:r>
              <a:r>
                <a:rPr lang="en-US" altLang="zh-TW">
                  <a:solidFill>
                    <a:srgbClr val="990099"/>
                  </a:solidFill>
                </a:rPr>
                <a:t> </a:t>
              </a:r>
              <a:r>
                <a:rPr lang="zh-TW" altLang="en-US">
                  <a:solidFill>
                    <a:srgbClr val="990099"/>
                  </a:solidFill>
                </a:rPr>
                <a:t>時</a:t>
              </a:r>
              <a:r>
                <a:rPr lang="zh-TW" altLang="en-US" i="1">
                  <a:solidFill>
                    <a:srgbClr val="990099"/>
                  </a:solidFill>
                </a:rPr>
                <a:t>　</a:t>
              </a:r>
              <a:br>
                <a:rPr lang="zh-TW" altLang="en-US" i="1">
                  <a:solidFill>
                    <a:srgbClr val="990099"/>
                  </a:solidFill>
                </a:rPr>
              </a:br>
              <a:r>
                <a:rPr lang="en-US" altLang="zh-TW" i="1">
                  <a:solidFill>
                    <a:srgbClr val="990099"/>
                  </a:solidFill>
                </a:rPr>
                <a:t>n</a:t>
              </a:r>
              <a:r>
                <a:rPr lang="en-US" altLang="zh-TW">
                  <a:solidFill>
                    <a:srgbClr val="990099"/>
                  </a:solidFill>
                </a:rPr>
                <a:t> </a:t>
              </a:r>
              <a:r>
                <a:rPr lang="en-US" altLang="zh-TW">
                  <a:solidFill>
                    <a:srgbClr val="990099"/>
                  </a:solidFill>
                  <a:cs typeface="Times New Roman" pitchFamily="18" charset="0"/>
                </a:rPr>
                <a:t>− </a:t>
              </a:r>
              <a:r>
                <a:rPr lang="en-US" altLang="zh-TW" i="1">
                  <a:solidFill>
                    <a:srgbClr val="990099"/>
                  </a:solidFill>
                  <a:cs typeface="Times New Roman" pitchFamily="18" charset="0"/>
                </a:rPr>
                <a:t>s</a:t>
              </a:r>
              <a:r>
                <a:rPr lang="en-US" altLang="zh-TW">
                  <a:solidFill>
                    <a:srgbClr val="990099"/>
                  </a:solidFill>
                  <a:cs typeface="Times New Roman" pitchFamily="18" charset="0"/>
                </a:rPr>
                <a:t> </a:t>
              </a:r>
              <a:r>
                <a:rPr lang="zh-TW" altLang="en-US">
                  <a:solidFill>
                    <a:srgbClr val="990099"/>
                  </a:solidFill>
                  <a:cs typeface="Times New Roman" pitchFamily="18" charset="0"/>
                </a:rPr>
                <a:t>的範圍　</a:t>
              </a:r>
              <a:endParaRPr lang="en-US" altLang="en-US">
                <a:solidFill>
                  <a:srgbClr val="990099"/>
                </a:solidFill>
                <a:cs typeface="Times New Roman" pitchFamily="18" charset="0"/>
              </a:endParaRPr>
            </a:p>
          </p:txBody>
        </p:sp>
        <p:sp>
          <p:nvSpPr>
            <p:cNvPr id="13325" name="Line 7"/>
            <p:cNvSpPr>
              <a:spLocks noChangeShapeType="1"/>
            </p:cNvSpPr>
            <p:nvPr/>
          </p:nvSpPr>
          <p:spPr bwMode="auto">
            <a:xfrm>
              <a:off x="1156" y="754"/>
              <a:ext cx="1769" cy="1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Line 8"/>
            <p:cNvSpPr>
              <a:spLocks noChangeShapeType="1"/>
            </p:cNvSpPr>
            <p:nvPr/>
          </p:nvSpPr>
          <p:spPr bwMode="auto">
            <a:xfrm>
              <a:off x="1292" y="1071"/>
              <a:ext cx="1814" cy="1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7" name="Line 9"/>
            <p:cNvSpPr>
              <a:spLocks noChangeShapeType="1"/>
            </p:cNvSpPr>
            <p:nvPr/>
          </p:nvSpPr>
          <p:spPr bwMode="auto">
            <a:xfrm>
              <a:off x="2834" y="2115"/>
              <a:ext cx="1814" cy="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8" name="Line 10"/>
            <p:cNvSpPr>
              <a:spLocks noChangeShapeType="1"/>
            </p:cNvSpPr>
            <p:nvPr/>
          </p:nvSpPr>
          <p:spPr bwMode="auto">
            <a:xfrm flipV="1">
              <a:off x="1564" y="436"/>
              <a:ext cx="227" cy="8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9" name="Line 11"/>
            <p:cNvSpPr>
              <a:spLocks noChangeShapeType="1"/>
            </p:cNvSpPr>
            <p:nvPr/>
          </p:nvSpPr>
          <p:spPr bwMode="auto">
            <a:xfrm flipV="1">
              <a:off x="1836" y="754"/>
              <a:ext cx="272" cy="907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0" name="Line 12"/>
            <p:cNvSpPr>
              <a:spLocks noChangeShapeType="1"/>
            </p:cNvSpPr>
            <p:nvPr/>
          </p:nvSpPr>
          <p:spPr bwMode="auto">
            <a:xfrm flipV="1">
              <a:off x="2244" y="1071"/>
              <a:ext cx="409" cy="1270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1" name="Line 13"/>
            <p:cNvSpPr>
              <a:spLocks noChangeShapeType="1"/>
            </p:cNvSpPr>
            <p:nvPr/>
          </p:nvSpPr>
          <p:spPr bwMode="auto">
            <a:xfrm flipH="1" flipV="1">
              <a:off x="3877" y="2115"/>
              <a:ext cx="227" cy="317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2" name="Text Box 14"/>
            <p:cNvSpPr txBox="1">
              <a:spLocks noChangeArrowheads="1"/>
            </p:cNvSpPr>
            <p:nvPr/>
          </p:nvSpPr>
          <p:spPr bwMode="auto">
            <a:xfrm>
              <a:off x="793" y="164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i="1">
                  <a:solidFill>
                    <a:srgbClr val="FF0000"/>
                  </a:solidFill>
                </a:rPr>
                <a:t>m</a:t>
              </a:r>
              <a:r>
                <a:rPr lang="en-US" altLang="zh-TW" baseline="-25000">
                  <a:solidFill>
                    <a:srgbClr val="FF0000"/>
                  </a:solidFill>
                </a:rPr>
                <a:t>1</a:t>
              </a:r>
              <a:r>
                <a:rPr lang="en-US" altLang="zh-TW">
                  <a:solidFill>
                    <a:srgbClr val="FF0000"/>
                  </a:solidFill>
                </a:rPr>
                <a:t> </a:t>
              </a:r>
              <a:r>
                <a:rPr lang="en-US" altLang="zh-TW">
                  <a:solidFill>
                    <a:srgbClr val="FF0000"/>
                  </a:solidFill>
                  <a:cs typeface="Times New Roman" pitchFamily="18" charset="0"/>
                </a:rPr>
                <a:t>− </a:t>
              </a:r>
              <a:r>
                <a:rPr lang="en-US" altLang="zh-TW" i="1">
                  <a:solidFill>
                    <a:srgbClr val="FF0000"/>
                  </a:solidFill>
                  <a:cs typeface="Times New Roman" pitchFamily="18" charset="0"/>
                </a:rPr>
                <a:t>n</a:t>
              </a:r>
              <a:r>
                <a:rPr lang="en-US" altLang="zh-TW" baseline="-25000">
                  <a:solidFill>
                    <a:srgbClr val="FF0000"/>
                  </a:solidFill>
                  <a:cs typeface="Times New Roman" pitchFamily="18" charset="0"/>
                </a:rPr>
                <a:t>2</a:t>
              </a:r>
            </a:p>
          </p:txBody>
        </p:sp>
        <p:sp>
          <p:nvSpPr>
            <p:cNvPr id="13333" name="Text Box 16"/>
            <p:cNvSpPr txBox="1">
              <a:spLocks noChangeArrowheads="1"/>
            </p:cNvSpPr>
            <p:nvPr/>
          </p:nvSpPr>
          <p:spPr bwMode="auto">
            <a:xfrm>
              <a:off x="2516" y="164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i="1">
                  <a:solidFill>
                    <a:srgbClr val="FF0000"/>
                  </a:solidFill>
                </a:rPr>
                <a:t>m</a:t>
              </a:r>
              <a:r>
                <a:rPr lang="en-US" altLang="zh-TW" baseline="-25000">
                  <a:solidFill>
                    <a:srgbClr val="FF0000"/>
                  </a:solidFill>
                </a:rPr>
                <a:t>1</a:t>
              </a:r>
              <a:r>
                <a:rPr lang="en-US" altLang="zh-TW">
                  <a:solidFill>
                    <a:srgbClr val="FF0000"/>
                  </a:solidFill>
                </a:rPr>
                <a:t> </a:t>
              </a:r>
              <a:r>
                <a:rPr lang="en-US" altLang="zh-TW">
                  <a:solidFill>
                    <a:srgbClr val="FF0000"/>
                  </a:solidFill>
                  <a:cs typeface="Times New Roman" pitchFamily="18" charset="0"/>
                </a:rPr>
                <a:t>− </a:t>
              </a:r>
              <a:r>
                <a:rPr lang="en-US" altLang="zh-TW" i="1">
                  <a:solidFill>
                    <a:srgbClr val="FF0000"/>
                  </a:solidFill>
                  <a:cs typeface="Times New Roman" pitchFamily="18" charset="0"/>
                </a:rPr>
                <a:t>n</a:t>
              </a:r>
              <a:r>
                <a:rPr lang="en-US" altLang="zh-TW" baseline="-25000">
                  <a:solidFill>
                    <a:srgbClr val="FF0000"/>
                  </a:solidFill>
                  <a:cs typeface="Times New Roman" pitchFamily="18" charset="0"/>
                </a:rPr>
                <a:t>1</a:t>
              </a:r>
            </a:p>
          </p:txBody>
        </p:sp>
        <p:sp>
          <p:nvSpPr>
            <p:cNvPr id="13334" name="Text Box 17"/>
            <p:cNvSpPr txBox="1">
              <a:spLocks noChangeArrowheads="1"/>
            </p:cNvSpPr>
            <p:nvPr/>
          </p:nvSpPr>
          <p:spPr bwMode="auto">
            <a:xfrm>
              <a:off x="2743" y="527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i="1">
                  <a:solidFill>
                    <a:srgbClr val="3333FF"/>
                  </a:solidFill>
                </a:rPr>
                <a:t>m</a:t>
              </a:r>
              <a:r>
                <a:rPr lang="en-US" altLang="zh-TW" baseline="-25000">
                  <a:solidFill>
                    <a:srgbClr val="3333FF"/>
                  </a:solidFill>
                </a:rPr>
                <a:t>1</a:t>
              </a:r>
              <a:r>
                <a:rPr lang="en-US" altLang="zh-TW">
                  <a:solidFill>
                    <a:srgbClr val="3333FF"/>
                  </a:solidFill>
                  <a:cs typeface="Times New Roman" pitchFamily="18" charset="0"/>
                </a:rPr>
                <a:t>−</a:t>
              </a:r>
              <a:r>
                <a:rPr lang="en-US" altLang="zh-TW" i="1">
                  <a:solidFill>
                    <a:srgbClr val="3333FF"/>
                  </a:solidFill>
                  <a:cs typeface="Times New Roman" pitchFamily="18" charset="0"/>
                </a:rPr>
                <a:t>n</a:t>
              </a:r>
              <a:r>
                <a:rPr lang="en-US" altLang="zh-TW" baseline="-25000">
                  <a:solidFill>
                    <a:srgbClr val="3333FF"/>
                  </a:solidFill>
                  <a:cs typeface="Times New Roman" pitchFamily="18" charset="0"/>
                </a:rPr>
                <a:t>1</a:t>
              </a:r>
              <a:r>
                <a:rPr lang="en-US" altLang="zh-TW">
                  <a:solidFill>
                    <a:srgbClr val="3333FF"/>
                  </a:solidFill>
                  <a:cs typeface="Times New Roman" pitchFamily="18" charset="0"/>
                </a:rPr>
                <a:t>+1</a:t>
              </a:r>
              <a:endParaRPr lang="en-US" altLang="zh-TW" baseline="-25000">
                <a:solidFill>
                  <a:srgbClr val="3333FF"/>
                </a:solidFill>
                <a:cs typeface="Times New Roman" pitchFamily="18" charset="0"/>
              </a:endParaRPr>
            </a:p>
          </p:txBody>
        </p:sp>
        <p:sp>
          <p:nvSpPr>
            <p:cNvPr id="13335" name="Text Box 18"/>
            <p:cNvSpPr txBox="1">
              <a:spLocks noChangeArrowheads="1"/>
            </p:cNvSpPr>
            <p:nvPr/>
          </p:nvSpPr>
          <p:spPr bwMode="auto">
            <a:xfrm>
              <a:off x="884" y="527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i="1">
                  <a:solidFill>
                    <a:srgbClr val="3333FF"/>
                  </a:solidFill>
                </a:rPr>
                <a:t>m</a:t>
              </a:r>
              <a:r>
                <a:rPr lang="en-US" altLang="zh-TW" baseline="-25000">
                  <a:solidFill>
                    <a:srgbClr val="3333FF"/>
                  </a:solidFill>
                </a:rPr>
                <a:t>1</a:t>
              </a:r>
              <a:r>
                <a:rPr lang="en-US" altLang="zh-TW">
                  <a:solidFill>
                    <a:srgbClr val="3333FF"/>
                  </a:solidFill>
                  <a:cs typeface="Times New Roman" pitchFamily="18" charset="0"/>
                </a:rPr>
                <a:t>−</a:t>
              </a:r>
              <a:r>
                <a:rPr lang="en-US" altLang="zh-TW" i="1">
                  <a:solidFill>
                    <a:srgbClr val="3333FF"/>
                  </a:solidFill>
                  <a:cs typeface="Times New Roman" pitchFamily="18" charset="0"/>
                </a:rPr>
                <a:t>n</a:t>
              </a:r>
              <a:r>
                <a:rPr lang="en-US" altLang="zh-TW" baseline="-25000">
                  <a:solidFill>
                    <a:srgbClr val="3333FF"/>
                  </a:solidFill>
                  <a:cs typeface="Times New Roman" pitchFamily="18" charset="0"/>
                </a:rPr>
                <a:t>2</a:t>
              </a:r>
              <a:r>
                <a:rPr lang="en-US" altLang="zh-TW">
                  <a:solidFill>
                    <a:srgbClr val="3333FF"/>
                  </a:solidFill>
                  <a:cs typeface="Times New Roman" pitchFamily="18" charset="0"/>
                </a:rPr>
                <a:t>+1</a:t>
              </a:r>
              <a:endParaRPr lang="en-US" altLang="zh-TW" baseline="-25000">
                <a:solidFill>
                  <a:srgbClr val="3333FF"/>
                </a:solidFill>
                <a:cs typeface="Times New Roman" pitchFamily="18" charset="0"/>
              </a:endParaRPr>
            </a:p>
          </p:txBody>
        </p:sp>
        <p:sp>
          <p:nvSpPr>
            <p:cNvPr id="13336" name="Text Box 19"/>
            <p:cNvSpPr txBox="1">
              <a:spLocks noChangeArrowheads="1"/>
            </p:cNvSpPr>
            <p:nvPr/>
          </p:nvSpPr>
          <p:spPr bwMode="auto">
            <a:xfrm>
              <a:off x="1020" y="845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i="1">
                  <a:solidFill>
                    <a:srgbClr val="663300"/>
                  </a:solidFill>
                </a:rPr>
                <a:t>m</a:t>
              </a:r>
              <a:r>
                <a:rPr lang="en-US" altLang="zh-TW" baseline="-25000">
                  <a:solidFill>
                    <a:srgbClr val="663300"/>
                  </a:solidFill>
                </a:rPr>
                <a:t>1</a:t>
              </a:r>
              <a:r>
                <a:rPr lang="en-US" altLang="zh-TW">
                  <a:solidFill>
                    <a:srgbClr val="663300"/>
                  </a:solidFill>
                  <a:cs typeface="Times New Roman" pitchFamily="18" charset="0"/>
                </a:rPr>
                <a:t>−</a:t>
              </a:r>
              <a:r>
                <a:rPr lang="en-US" altLang="zh-TW" i="1">
                  <a:solidFill>
                    <a:srgbClr val="663300"/>
                  </a:solidFill>
                  <a:cs typeface="Times New Roman" pitchFamily="18" charset="0"/>
                </a:rPr>
                <a:t>n</a:t>
              </a:r>
              <a:r>
                <a:rPr lang="en-US" altLang="zh-TW" baseline="-25000">
                  <a:solidFill>
                    <a:srgbClr val="663300"/>
                  </a:solidFill>
                  <a:cs typeface="Times New Roman" pitchFamily="18" charset="0"/>
                </a:rPr>
                <a:t>2</a:t>
              </a:r>
              <a:r>
                <a:rPr lang="en-US" altLang="zh-TW">
                  <a:solidFill>
                    <a:srgbClr val="663300"/>
                  </a:solidFill>
                  <a:cs typeface="Times New Roman" pitchFamily="18" charset="0"/>
                </a:rPr>
                <a:t>+2</a:t>
              </a:r>
              <a:endParaRPr lang="en-US" altLang="zh-TW" baseline="-25000">
                <a:solidFill>
                  <a:srgbClr val="663300"/>
                </a:solidFill>
                <a:cs typeface="Times New Roman" pitchFamily="18" charset="0"/>
              </a:endParaRPr>
            </a:p>
          </p:txBody>
        </p:sp>
        <p:sp>
          <p:nvSpPr>
            <p:cNvPr id="13337" name="Text Box 20"/>
            <p:cNvSpPr txBox="1">
              <a:spLocks noChangeArrowheads="1"/>
            </p:cNvSpPr>
            <p:nvPr/>
          </p:nvSpPr>
          <p:spPr bwMode="auto">
            <a:xfrm>
              <a:off x="2970" y="845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i="1">
                  <a:solidFill>
                    <a:srgbClr val="663300"/>
                  </a:solidFill>
                </a:rPr>
                <a:t>m</a:t>
              </a:r>
              <a:r>
                <a:rPr lang="en-US" altLang="zh-TW" baseline="-25000">
                  <a:solidFill>
                    <a:srgbClr val="663300"/>
                  </a:solidFill>
                </a:rPr>
                <a:t>1</a:t>
              </a:r>
              <a:r>
                <a:rPr lang="en-US" altLang="zh-TW">
                  <a:solidFill>
                    <a:srgbClr val="663300"/>
                  </a:solidFill>
                  <a:cs typeface="Times New Roman" pitchFamily="18" charset="0"/>
                </a:rPr>
                <a:t>−</a:t>
              </a:r>
              <a:r>
                <a:rPr lang="en-US" altLang="zh-TW" i="1">
                  <a:solidFill>
                    <a:srgbClr val="663300"/>
                  </a:solidFill>
                  <a:cs typeface="Times New Roman" pitchFamily="18" charset="0"/>
                </a:rPr>
                <a:t>n</a:t>
              </a:r>
              <a:r>
                <a:rPr lang="en-US" altLang="zh-TW" baseline="-25000">
                  <a:solidFill>
                    <a:srgbClr val="663300"/>
                  </a:solidFill>
                  <a:cs typeface="Times New Roman" pitchFamily="18" charset="0"/>
                </a:rPr>
                <a:t>1</a:t>
              </a:r>
              <a:r>
                <a:rPr lang="en-US" altLang="zh-TW">
                  <a:solidFill>
                    <a:srgbClr val="663300"/>
                  </a:solidFill>
                  <a:cs typeface="Times New Roman" pitchFamily="18" charset="0"/>
                </a:rPr>
                <a:t>+2</a:t>
              </a:r>
              <a:endParaRPr lang="en-US" altLang="zh-TW" baseline="-25000">
                <a:solidFill>
                  <a:srgbClr val="663300"/>
                </a:solidFill>
                <a:cs typeface="Times New Roman" pitchFamily="18" charset="0"/>
              </a:endParaRPr>
            </a:p>
          </p:txBody>
        </p:sp>
        <p:sp>
          <p:nvSpPr>
            <p:cNvPr id="13338" name="Text Box 21"/>
            <p:cNvSpPr txBox="1">
              <a:spLocks noChangeArrowheads="1"/>
            </p:cNvSpPr>
            <p:nvPr/>
          </p:nvSpPr>
          <p:spPr bwMode="auto">
            <a:xfrm>
              <a:off x="2698" y="1842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i="1">
                  <a:solidFill>
                    <a:srgbClr val="990099"/>
                  </a:solidFill>
                </a:rPr>
                <a:t>m</a:t>
              </a:r>
              <a:r>
                <a:rPr lang="en-US" altLang="zh-TW" baseline="-25000">
                  <a:solidFill>
                    <a:srgbClr val="990099"/>
                  </a:solidFill>
                </a:rPr>
                <a:t>2</a:t>
              </a:r>
              <a:r>
                <a:rPr lang="en-US" altLang="zh-TW">
                  <a:solidFill>
                    <a:srgbClr val="990099"/>
                  </a:solidFill>
                  <a:cs typeface="Times New Roman" pitchFamily="18" charset="0"/>
                </a:rPr>
                <a:t>−</a:t>
              </a:r>
              <a:r>
                <a:rPr lang="en-US" altLang="zh-TW" i="1">
                  <a:solidFill>
                    <a:srgbClr val="990099"/>
                  </a:solidFill>
                  <a:cs typeface="Times New Roman" pitchFamily="18" charset="0"/>
                </a:rPr>
                <a:t>n</a:t>
              </a:r>
              <a:r>
                <a:rPr lang="en-US" altLang="zh-TW" baseline="-25000">
                  <a:solidFill>
                    <a:srgbClr val="990099"/>
                  </a:solidFill>
                  <a:cs typeface="Times New Roman" pitchFamily="18" charset="0"/>
                </a:rPr>
                <a:t>2</a:t>
              </a:r>
            </a:p>
          </p:txBody>
        </p:sp>
        <p:sp>
          <p:nvSpPr>
            <p:cNvPr id="13339" name="Line 23"/>
            <p:cNvSpPr>
              <a:spLocks noChangeShapeType="1"/>
            </p:cNvSpPr>
            <p:nvPr/>
          </p:nvSpPr>
          <p:spPr bwMode="auto">
            <a:xfrm>
              <a:off x="1020" y="119"/>
              <a:ext cx="0" cy="3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0" name="Line 24"/>
            <p:cNvSpPr>
              <a:spLocks noChangeShapeType="1"/>
            </p:cNvSpPr>
            <p:nvPr/>
          </p:nvSpPr>
          <p:spPr bwMode="auto">
            <a:xfrm>
              <a:off x="4648" y="1434"/>
              <a:ext cx="0" cy="1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1" name="Line 25"/>
            <p:cNvSpPr>
              <a:spLocks noChangeShapeType="1"/>
            </p:cNvSpPr>
            <p:nvPr/>
          </p:nvSpPr>
          <p:spPr bwMode="auto">
            <a:xfrm>
              <a:off x="1020" y="2840"/>
              <a:ext cx="36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2" name="Text Box 28"/>
            <p:cNvSpPr txBox="1">
              <a:spLocks noChangeArrowheads="1"/>
            </p:cNvSpPr>
            <p:nvPr/>
          </p:nvSpPr>
          <p:spPr bwMode="auto">
            <a:xfrm>
              <a:off x="113" y="210"/>
              <a:ext cx="9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(</a:t>
              </a:r>
              <a:r>
                <a:rPr lang="en-US" altLang="zh-TW" i="1"/>
                <a:t>n</a:t>
              </a:r>
              <a:r>
                <a:rPr lang="en-US" altLang="zh-TW"/>
                <a:t> = </a:t>
              </a:r>
              <a:r>
                <a:rPr lang="en-US" altLang="zh-TW" i="1"/>
                <a:t>m</a:t>
              </a:r>
              <a:r>
                <a:rPr lang="en-US" altLang="zh-TW" baseline="-25000"/>
                <a:t>1</a:t>
              </a:r>
              <a:r>
                <a:rPr lang="en-US" altLang="zh-TW"/>
                <a:t>)</a:t>
              </a:r>
              <a:endParaRPr lang="en-US" altLang="zh-TW" baseline="-25000"/>
            </a:p>
          </p:txBody>
        </p:sp>
        <p:sp>
          <p:nvSpPr>
            <p:cNvPr id="13343" name="Text Box 30"/>
            <p:cNvSpPr txBox="1">
              <a:spLocks noChangeArrowheads="1"/>
            </p:cNvSpPr>
            <p:nvPr/>
          </p:nvSpPr>
          <p:spPr bwMode="auto">
            <a:xfrm>
              <a:off x="113" y="572"/>
              <a:ext cx="9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(</a:t>
              </a:r>
              <a:r>
                <a:rPr lang="en-US" altLang="zh-TW" i="1"/>
                <a:t>n</a:t>
              </a:r>
              <a:r>
                <a:rPr lang="en-US" altLang="zh-TW"/>
                <a:t> = </a:t>
              </a:r>
              <a:r>
                <a:rPr lang="en-US" altLang="zh-TW" i="1"/>
                <a:t>m</a:t>
              </a:r>
              <a:r>
                <a:rPr lang="en-US" altLang="zh-TW" baseline="-25000"/>
                <a:t>1</a:t>
              </a:r>
              <a:r>
                <a:rPr lang="en-US" altLang="zh-TW"/>
                <a:t>+1)</a:t>
              </a:r>
              <a:endParaRPr lang="en-US" altLang="zh-TW" baseline="-25000"/>
            </a:p>
          </p:txBody>
        </p:sp>
        <p:sp>
          <p:nvSpPr>
            <p:cNvPr id="13344" name="Text Box 31"/>
            <p:cNvSpPr txBox="1">
              <a:spLocks noChangeArrowheads="1"/>
            </p:cNvSpPr>
            <p:nvPr/>
          </p:nvSpPr>
          <p:spPr bwMode="auto">
            <a:xfrm>
              <a:off x="113" y="890"/>
              <a:ext cx="9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(</a:t>
              </a:r>
              <a:r>
                <a:rPr lang="en-US" altLang="zh-TW" i="1"/>
                <a:t>n</a:t>
              </a:r>
              <a:r>
                <a:rPr lang="en-US" altLang="zh-TW"/>
                <a:t> = </a:t>
              </a:r>
              <a:r>
                <a:rPr lang="en-US" altLang="zh-TW" i="1"/>
                <a:t>m</a:t>
              </a:r>
              <a:r>
                <a:rPr lang="en-US" altLang="zh-TW" baseline="-25000"/>
                <a:t>1</a:t>
              </a:r>
              <a:r>
                <a:rPr lang="en-US" altLang="zh-TW"/>
                <a:t>+2)</a:t>
              </a:r>
              <a:endParaRPr lang="en-US" altLang="zh-TW" baseline="-25000"/>
            </a:p>
          </p:txBody>
        </p:sp>
        <p:sp>
          <p:nvSpPr>
            <p:cNvPr id="13345" name="Text Box 32"/>
            <p:cNvSpPr txBox="1">
              <a:spLocks noChangeArrowheads="1"/>
            </p:cNvSpPr>
            <p:nvPr/>
          </p:nvSpPr>
          <p:spPr bwMode="auto">
            <a:xfrm>
              <a:off x="113" y="1979"/>
              <a:ext cx="9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(</a:t>
              </a:r>
              <a:r>
                <a:rPr lang="en-US" altLang="zh-TW" i="1"/>
                <a:t>n</a:t>
              </a:r>
              <a:r>
                <a:rPr lang="en-US" altLang="zh-TW"/>
                <a:t> = </a:t>
              </a:r>
              <a:r>
                <a:rPr lang="en-US" altLang="zh-TW" i="1"/>
                <a:t>m</a:t>
              </a:r>
              <a:r>
                <a:rPr lang="en-US" altLang="zh-TW" baseline="-25000"/>
                <a:t>2</a:t>
              </a:r>
              <a:r>
                <a:rPr lang="en-US" altLang="zh-TW"/>
                <a:t>)</a:t>
              </a:r>
              <a:endParaRPr lang="en-US" altLang="zh-TW" baseline="-250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B2660B-9C74-4D0C-9804-828601238F3A}" type="slidenum">
              <a:rPr lang="en-US" altLang="zh-TW"/>
              <a:pPr/>
              <a:t>398</a:t>
            </a:fld>
            <a:endParaRPr lang="en-US" altLang="zh-TW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539750" y="549275"/>
            <a:ext cx="727233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b="1">
                <a:solidFill>
                  <a:srgbClr val="3333FF"/>
                </a:solidFill>
              </a:rPr>
              <a:t>所以有用到的 </a:t>
            </a:r>
            <a:r>
              <a:rPr lang="en-US" altLang="zh-TW" b="1" i="1">
                <a:solidFill>
                  <a:srgbClr val="3333FF"/>
                </a:solidFill>
              </a:rPr>
              <a:t>h</a:t>
            </a:r>
            <a:r>
              <a:rPr lang="en-US" altLang="zh-TW" b="1">
                <a:solidFill>
                  <a:srgbClr val="3333FF"/>
                </a:solidFill>
              </a:rPr>
              <a:t>[</a:t>
            </a:r>
            <a:r>
              <a:rPr lang="en-US" altLang="zh-TW" b="1" i="1">
                <a:solidFill>
                  <a:srgbClr val="3333FF"/>
                </a:solidFill>
              </a:rPr>
              <a:t>k</a:t>
            </a:r>
            <a:r>
              <a:rPr lang="en-US" altLang="zh-TW" b="1">
                <a:solidFill>
                  <a:srgbClr val="3333FF"/>
                </a:solidFill>
              </a:rPr>
              <a:t>] </a:t>
            </a:r>
            <a:r>
              <a:rPr lang="zh-TW" altLang="en-US" b="1">
                <a:solidFill>
                  <a:srgbClr val="3333FF"/>
                </a:solidFill>
              </a:rPr>
              <a:t>的範圍是 </a:t>
            </a:r>
            <a:r>
              <a:rPr lang="en-US" altLang="zh-TW" b="1" i="1">
                <a:solidFill>
                  <a:srgbClr val="3333FF"/>
                </a:solidFill>
              </a:rPr>
              <a:t>k</a:t>
            </a:r>
            <a:r>
              <a:rPr lang="en-US" altLang="zh-TW" b="1">
                <a:solidFill>
                  <a:srgbClr val="3333FF"/>
                </a:solidFill>
              </a:rPr>
              <a:t> </a:t>
            </a:r>
            <a:r>
              <a:rPr lang="en-US" altLang="zh-TW" b="1">
                <a:solidFill>
                  <a:srgbClr val="3333FF"/>
                </a:solidFill>
                <a:sym typeface="Symbol" pitchFamily="18" charset="2"/>
              </a:rPr>
              <a:t> </a:t>
            </a:r>
            <a:r>
              <a:rPr lang="en-US" altLang="zh-TW" b="1">
                <a:solidFill>
                  <a:srgbClr val="3333FF"/>
                </a:solidFill>
              </a:rPr>
              <a:t>[</a:t>
            </a:r>
            <a:r>
              <a:rPr lang="en-US" altLang="zh-TW" b="1" i="1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altLang="zh-TW" b="1" baseline="-25000">
                <a:solidFill>
                  <a:srgbClr val="3333FF"/>
                </a:solidFill>
                <a:cs typeface="Times New Roman" pitchFamily="18" charset="0"/>
              </a:rPr>
              <a:t>1 </a:t>
            </a:r>
            <a:r>
              <a:rPr lang="en-US" altLang="zh-TW">
                <a:solidFill>
                  <a:srgbClr val="3333FF"/>
                </a:solidFill>
              </a:rPr>
              <a:t>−</a:t>
            </a:r>
            <a:r>
              <a:rPr lang="en-US" altLang="zh-TW" b="1">
                <a:solidFill>
                  <a:srgbClr val="3333FF"/>
                </a:solidFill>
              </a:rPr>
              <a:t> </a:t>
            </a:r>
            <a:r>
              <a:rPr lang="en-US" altLang="zh-TW" b="1" i="1">
                <a:solidFill>
                  <a:srgbClr val="3333FF"/>
                </a:solidFill>
              </a:rPr>
              <a:t>n</a:t>
            </a:r>
            <a:r>
              <a:rPr lang="en-US" altLang="zh-TW" b="1" baseline="-25000">
                <a:solidFill>
                  <a:srgbClr val="3333FF"/>
                </a:solidFill>
              </a:rPr>
              <a:t>2</a:t>
            </a:r>
            <a:r>
              <a:rPr lang="en-US" altLang="zh-TW" b="1">
                <a:solidFill>
                  <a:srgbClr val="3333FF"/>
                </a:solidFill>
              </a:rPr>
              <a:t> , </a:t>
            </a:r>
            <a:r>
              <a:rPr lang="en-US" altLang="zh-TW" b="1" i="1">
                <a:solidFill>
                  <a:srgbClr val="3333FF"/>
                </a:solidFill>
              </a:rPr>
              <a:t>m</a:t>
            </a:r>
            <a:r>
              <a:rPr lang="en-US" altLang="zh-TW" b="1" baseline="-25000">
                <a:solidFill>
                  <a:srgbClr val="3333FF"/>
                </a:solidFill>
              </a:rPr>
              <a:t>2 </a:t>
            </a:r>
            <a:r>
              <a:rPr lang="en-US" altLang="zh-TW">
                <a:solidFill>
                  <a:srgbClr val="3333FF"/>
                </a:solidFill>
              </a:rPr>
              <a:t>−</a:t>
            </a:r>
            <a:r>
              <a:rPr lang="en-US" altLang="zh-TW" b="1">
                <a:solidFill>
                  <a:srgbClr val="3333FF"/>
                </a:solidFill>
              </a:rPr>
              <a:t> </a:t>
            </a:r>
            <a:r>
              <a:rPr lang="en-US" altLang="zh-TW" b="1" i="1">
                <a:solidFill>
                  <a:srgbClr val="3333FF"/>
                </a:solidFill>
              </a:rPr>
              <a:t>n</a:t>
            </a:r>
            <a:r>
              <a:rPr lang="en-US" altLang="zh-TW" b="1" baseline="-25000">
                <a:solidFill>
                  <a:srgbClr val="3333FF"/>
                </a:solidFill>
              </a:rPr>
              <a:t>1</a:t>
            </a:r>
            <a:r>
              <a:rPr lang="en-US" altLang="zh-TW" b="1">
                <a:solidFill>
                  <a:srgbClr val="3333FF"/>
                </a:solidFill>
              </a:rPr>
              <a:t> ]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範圍大小為 </a:t>
            </a:r>
            <a:r>
              <a:rPr lang="en-US" altLang="zh-TW" i="1"/>
              <a:t>m</a:t>
            </a:r>
            <a:r>
              <a:rPr lang="en-US" altLang="zh-TW" baseline="-25000"/>
              <a:t>2 </a:t>
            </a:r>
            <a:r>
              <a:rPr lang="en-US" altLang="zh-TW"/>
              <a:t>− </a:t>
            </a: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 − </a:t>
            </a:r>
            <a:r>
              <a:rPr lang="en-US" altLang="zh-TW" i="1"/>
              <a:t>m</a:t>
            </a:r>
            <a:r>
              <a:rPr lang="en-US" altLang="zh-TW" baseline="-25000"/>
              <a:t>1 </a:t>
            </a:r>
            <a:r>
              <a:rPr lang="en-US" altLang="zh-TW"/>
              <a:t>+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 + 1 = 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 + </a:t>
            </a:r>
            <a:r>
              <a:rPr lang="en-US" altLang="zh-TW" i="1">
                <a:solidFill>
                  <a:srgbClr val="FF0000"/>
                </a:solidFill>
              </a:rPr>
              <a:t>M</a:t>
            </a:r>
            <a:r>
              <a:rPr lang="en-US" altLang="zh-TW">
                <a:solidFill>
                  <a:srgbClr val="FF0000"/>
                </a:solidFill>
              </a:rPr>
              <a:t> − 1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5040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FFT implementation for Case 3</a:t>
            </a: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755650" y="2276475"/>
          <a:ext cx="161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" name="Equation" r:id="rId3" imgW="1612900" imgH="330200" progId="Equation.DSMT4">
                  <p:embed/>
                </p:oleObj>
              </mc:Choice>
              <mc:Fallback>
                <p:oleObj name="Equation" r:id="rId3" imgW="16129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76475"/>
                        <a:ext cx="1612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2987675" y="2205038"/>
            <a:ext cx="417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for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= 0, 1, 2, … ,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−1</a:t>
            </a:r>
          </a:p>
        </p:txBody>
      </p:sp>
      <p:graphicFrame>
        <p:nvGraphicFramePr>
          <p:cNvPr id="14343" name="Object 6"/>
          <p:cNvGraphicFramePr>
            <a:graphicFrameLocks noChangeAspect="1"/>
          </p:cNvGraphicFramePr>
          <p:nvPr/>
        </p:nvGraphicFramePr>
        <p:xfrm>
          <a:off x="755650" y="2708275"/>
          <a:ext cx="901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" name="Equation" r:id="rId5" imgW="901309" imgH="330057" progId="Equation.DSMT4">
                  <p:embed/>
                </p:oleObj>
              </mc:Choice>
              <mc:Fallback>
                <p:oleObj name="Equation" r:id="rId5" imgW="901309" imgH="3300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08275"/>
                        <a:ext cx="901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2987675" y="2636838"/>
            <a:ext cx="5832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for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=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, </a:t>
            </a:r>
            <a:r>
              <a:rPr lang="en-US" altLang="zh-TW" i="1">
                <a:solidFill>
                  <a:srgbClr val="3333FF"/>
                </a:solidFill>
              </a:rPr>
              <a:t>N </a:t>
            </a:r>
            <a:r>
              <a:rPr lang="en-US" altLang="zh-TW">
                <a:solidFill>
                  <a:srgbClr val="3333FF"/>
                </a:solidFill>
              </a:rPr>
              <a:t>+ 1, </a:t>
            </a:r>
            <a:r>
              <a:rPr lang="en-US" altLang="zh-TW" i="1">
                <a:solidFill>
                  <a:srgbClr val="3333FF"/>
                </a:solidFill>
              </a:rPr>
              <a:t>N </a:t>
            </a:r>
            <a:r>
              <a:rPr lang="en-US" altLang="zh-TW">
                <a:solidFill>
                  <a:srgbClr val="3333FF"/>
                </a:solidFill>
              </a:rPr>
              <a:t>+ 2, ……,</a:t>
            </a:r>
            <a:r>
              <a:rPr lang="en-US" altLang="zh-TW" i="1">
                <a:solidFill>
                  <a:srgbClr val="3333FF"/>
                </a:solidFill>
              </a:rPr>
              <a:t> P </a:t>
            </a:r>
            <a:r>
              <a:rPr lang="en-US" altLang="zh-TW">
                <a:solidFill>
                  <a:srgbClr val="3333FF"/>
                </a:solidFill>
              </a:rPr>
              <a:t>−1       </a:t>
            </a:r>
            <a:r>
              <a:rPr lang="en-US" altLang="zh-TW" i="1">
                <a:solidFill>
                  <a:srgbClr val="FF0000"/>
                </a:solidFill>
              </a:rPr>
              <a:t>P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 + </a:t>
            </a:r>
            <a:r>
              <a:rPr lang="en-US" altLang="zh-TW" i="1">
                <a:solidFill>
                  <a:srgbClr val="FF0000"/>
                </a:solidFill>
              </a:rPr>
              <a:t>M</a:t>
            </a:r>
            <a:r>
              <a:rPr lang="en-US" altLang="zh-TW">
                <a:solidFill>
                  <a:srgbClr val="FF0000"/>
                </a:solidFill>
              </a:rPr>
              <a:t> − 1 </a:t>
            </a:r>
            <a:endParaRPr lang="en-US" altLang="zh-TW">
              <a:solidFill>
                <a:srgbClr val="3333FF"/>
              </a:solidFill>
            </a:endParaRPr>
          </a:p>
        </p:txBody>
      </p:sp>
      <p:graphicFrame>
        <p:nvGraphicFramePr>
          <p:cNvPr id="14345" name="Object 8"/>
          <p:cNvGraphicFramePr>
            <a:graphicFrameLocks noChangeAspect="1"/>
          </p:cNvGraphicFramePr>
          <p:nvPr/>
        </p:nvGraphicFramePr>
        <p:xfrm>
          <a:off x="755650" y="3213100"/>
          <a:ext cx="212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9" name="Equation" r:id="rId7" imgW="2120900" imgH="330200" progId="Equation.DSMT4">
                  <p:embed/>
                </p:oleObj>
              </mc:Choice>
              <mc:Fallback>
                <p:oleObj name="Equation" r:id="rId7" imgW="2120900" imgH="330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13100"/>
                        <a:ext cx="2120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2987675" y="3141663"/>
            <a:ext cx="417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for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= 0, 1, 2, … , </a:t>
            </a:r>
            <a:r>
              <a:rPr lang="en-US" altLang="zh-TW" i="1">
                <a:solidFill>
                  <a:srgbClr val="3333FF"/>
                </a:solidFill>
              </a:rPr>
              <a:t>L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−1</a:t>
            </a:r>
          </a:p>
        </p:txBody>
      </p:sp>
      <p:graphicFrame>
        <p:nvGraphicFramePr>
          <p:cNvPr id="14347" name="Object 10"/>
          <p:cNvGraphicFramePr>
            <a:graphicFrameLocks noChangeAspect="1"/>
          </p:cNvGraphicFramePr>
          <p:nvPr/>
        </p:nvGraphicFramePr>
        <p:xfrm>
          <a:off x="742950" y="3860800"/>
          <a:ext cx="426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0" name="Equation" r:id="rId9" imgW="4267200" imgH="381000" progId="Equation.DSMT4">
                  <p:embed/>
                </p:oleObj>
              </mc:Choice>
              <mc:Fallback>
                <p:oleObj name="Equation" r:id="rId9" imgW="42672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860800"/>
                        <a:ext cx="4267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1"/>
          <p:cNvGraphicFramePr>
            <a:graphicFrameLocks noChangeAspect="1"/>
          </p:cNvGraphicFramePr>
          <p:nvPr/>
        </p:nvGraphicFramePr>
        <p:xfrm>
          <a:off x="755650" y="4508500"/>
          <a:ext cx="2451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1" name="Equation" r:id="rId11" imgW="2451100" imgH="330200" progId="Equation.DSMT4">
                  <p:embed/>
                </p:oleObj>
              </mc:Choice>
              <mc:Fallback>
                <p:oleObj name="Equation" r:id="rId11" imgW="2451100" imgH="330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08500"/>
                        <a:ext cx="24511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3492500" y="4437063"/>
            <a:ext cx="417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for 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 = </a:t>
            </a:r>
            <a:r>
              <a:rPr lang="en-US" altLang="zh-TW" i="1">
                <a:solidFill>
                  <a:srgbClr val="FF0000"/>
                </a:solidFill>
              </a:rPr>
              <a:t>m</a:t>
            </a:r>
            <a:r>
              <a:rPr lang="en-US" altLang="zh-TW" baseline="-25000">
                <a:solidFill>
                  <a:srgbClr val="FF0000"/>
                </a:solidFill>
              </a:rPr>
              <a:t>1</a:t>
            </a:r>
            <a:r>
              <a:rPr lang="en-US" altLang="zh-TW">
                <a:solidFill>
                  <a:srgbClr val="FF0000"/>
                </a:solidFill>
              </a:rPr>
              <a:t>, </a:t>
            </a:r>
            <a:r>
              <a:rPr lang="en-US" altLang="zh-TW" i="1">
                <a:solidFill>
                  <a:srgbClr val="FF0000"/>
                </a:solidFill>
              </a:rPr>
              <a:t>m</a:t>
            </a:r>
            <a:r>
              <a:rPr lang="en-US" altLang="zh-TW" baseline="-25000">
                <a:solidFill>
                  <a:srgbClr val="FF0000"/>
                </a:solidFill>
              </a:rPr>
              <a:t>1</a:t>
            </a:r>
            <a:r>
              <a:rPr lang="en-US" altLang="zh-TW">
                <a:solidFill>
                  <a:srgbClr val="FF0000"/>
                </a:solidFill>
              </a:rPr>
              <a:t>+1, </a:t>
            </a:r>
            <a:r>
              <a:rPr lang="en-US" altLang="zh-TW" i="1">
                <a:solidFill>
                  <a:srgbClr val="FF0000"/>
                </a:solidFill>
              </a:rPr>
              <a:t>m</a:t>
            </a:r>
            <a:r>
              <a:rPr lang="en-US" altLang="zh-TW" baseline="-25000">
                <a:solidFill>
                  <a:srgbClr val="FF0000"/>
                </a:solidFill>
              </a:rPr>
              <a:t>1</a:t>
            </a:r>
            <a:r>
              <a:rPr lang="en-US" altLang="zh-TW">
                <a:solidFill>
                  <a:srgbClr val="FF0000"/>
                </a:solidFill>
              </a:rPr>
              <a:t>+2, … , </a:t>
            </a:r>
            <a:r>
              <a:rPr lang="en-US" altLang="zh-TW" i="1">
                <a:solidFill>
                  <a:srgbClr val="FF0000"/>
                </a:solidFill>
              </a:rPr>
              <a:t>m</a:t>
            </a:r>
            <a:r>
              <a:rPr lang="en-US" altLang="zh-TW" baseline="-25000">
                <a:solidFill>
                  <a:srgbClr val="FF0000"/>
                </a:solidFill>
              </a:rPr>
              <a:t>2</a:t>
            </a:r>
            <a:endParaRPr lang="en-US" altLang="zh-TW" baseline="-25000">
              <a:solidFill>
                <a:srgbClr val="FF0000"/>
              </a:solidFill>
              <a:cs typeface="Times New Roman" pitchFamily="18" charset="0"/>
            </a:endParaRP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3544888" y="4941888"/>
          <a:ext cx="416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2" name="Equation" r:id="rId13" imgW="4165600" imgH="330200" progId="Equation.DSMT4">
                  <p:embed/>
                </p:oleObj>
              </mc:Choice>
              <mc:Fallback>
                <p:oleObj name="Equation" r:id="rId13" imgW="4165600" imgH="330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4941888"/>
                        <a:ext cx="4165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547813" y="5373688"/>
            <a:ext cx="626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FF0000"/>
                </a:solidFill>
              </a:rPr>
              <a:t>注意：</a:t>
            </a:r>
            <a:r>
              <a:rPr lang="en-US" altLang="zh-TW" i="1">
                <a:solidFill>
                  <a:srgbClr val="FF0000"/>
                </a:solidFill>
              </a:rPr>
              <a:t>y</a:t>
            </a:r>
            <a:r>
              <a:rPr lang="en-US" altLang="zh-TW">
                <a:solidFill>
                  <a:srgbClr val="FF0000"/>
                </a:solidFill>
              </a:rPr>
              <a:t>[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] </a:t>
            </a:r>
            <a:r>
              <a:rPr lang="zh-TW" altLang="en-US">
                <a:solidFill>
                  <a:srgbClr val="FF0000"/>
                </a:solidFill>
              </a:rPr>
              <a:t>只選 </a:t>
            </a:r>
            <a:r>
              <a:rPr lang="en-US" altLang="zh-TW" i="1">
                <a:solidFill>
                  <a:srgbClr val="FF0000"/>
                </a:solidFill>
              </a:rPr>
              <a:t>y</a:t>
            </a:r>
            <a:r>
              <a:rPr lang="en-US" altLang="zh-TW" baseline="-25000">
                <a:solidFill>
                  <a:srgbClr val="FF0000"/>
                </a:solidFill>
              </a:rPr>
              <a:t>1</a:t>
            </a:r>
            <a:r>
              <a:rPr lang="en-US" altLang="zh-TW">
                <a:solidFill>
                  <a:srgbClr val="FF0000"/>
                </a:solidFill>
              </a:rPr>
              <a:t>[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] </a:t>
            </a:r>
            <a:r>
              <a:rPr lang="zh-TW" altLang="en-US">
                <a:solidFill>
                  <a:srgbClr val="FF0000"/>
                </a:solidFill>
              </a:rPr>
              <a:t>的第 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  </a:t>
            </a:r>
            <a:r>
              <a:rPr lang="zh-TW" altLang="en-US">
                <a:solidFill>
                  <a:srgbClr val="FF0000"/>
                </a:solidFill>
              </a:rPr>
              <a:t>個點到第 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+</a:t>
            </a:r>
            <a:r>
              <a:rPr lang="en-US" altLang="zh-TW" i="1">
                <a:solidFill>
                  <a:srgbClr val="FF0000"/>
                </a:solidFill>
              </a:rPr>
              <a:t>M</a:t>
            </a:r>
            <a:r>
              <a:rPr lang="en-US" altLang="zh-TW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TW">
                <a:solidFill>
                  <a:srgbClr val="FF0000"/>
                </a:solidFill>
              </a:rPr>
              <a:t>1 </a:t>
            </a:r>
            <a:r>
              <a:rPr lang="zh-TW" altLang="en-US">
                <a:solidFill>
                  <a:srgbClr val="FF0000"/>
                </a:solidFill>
              </a:rPr>
              <a:t>個點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30FF38-1392-447D-A884-E3080147E14F}" type="slidenum">
              <a:rPr lang="en-US" altLang="zh-TW"/>
              <a:pPr/>
              <a:t>399</a:t>
            </a:fld>
            <a:endParaRPr lang="en-US" altLang="zh-TW"/>
          </a:p>
        </p:txBody>
      </p:sp>
      <p:sp>
        <p:nvSpPr>
          <p:cNvPr id="15363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95288" y="1628775"/>
            <a:ext cx="8424862" cy="38893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Suppose that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]: input,      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]: the impulse response of the filter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length(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]) = 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   length(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]) = 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(Both of them have finite lengths)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We want to compute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     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].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The above convolution needs the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-point DFT,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1.                 </a:t>
            </a:r>
            <a:b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complexity: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log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5365" name="Object 1"/>
          <p:cNvGraphicFramePr>
            <a:graphicFrameLocks noChangeAspect="1"/>
          </p:cNvGraphicFramePr>
          <p:nvPr/>
        </p:nvGraphicFramePr>
        <p:xfrm>
          <a:off x="754063" y="3933825"/>
          <a:ext cx="24130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3" imgW="2413000" imgH="685800" progId="Equation.DSMT4">
                  <p:embed/>
                </p:oleObj>
              </mc:Choice>
              <mc:Fallback>
                <p:oleObj name="Equation" r:id="rId3" imgW="24130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3933825"/>
                        <a:ext cx="24130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395288" y="404813"/>
            <a:ext cx="7561262" cy="83185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11-D</a:t>
            </a:r>
            <a:r>
              <a:rPr lang="zh-TW" altLang="en-US" sz="2400">
                <a:solidFill>
                  <a:srgbClr val="3333FF"/>
                </a:solidFill>
              </a:rPr>
              <a:t>  </a:t>
            </a:r>
            <a:r>
              <a:rPr lang="en-US" altLang="zh-TW" sz="2400" b="1">
                <a:solidFill>
                  <a:srgbClr val="3333FF"/>
                </a:solidFill>
              </a:rPr>
              <a:t>Relations between the Signal Length and the</a:t>
            </a:r>
          </a:p>
          <a:p>
            <a:pPr eaLnBrk="1" hangingPunct="1"/>
            <a:r>
              <a:rPr lang="en-US" altLang="zh-TW" sz="2400" b="1">
                <a:solidFill>
                  <a:srgbClr val="3333FF"/>
                </a:solidFill>
              </a:rPr>
              <a:t>              Convolution Algorithm</a:t>
            </a:r>
            <a:r>
              <a:rPr lang="en-US" altLang="zh-TW" sz="2400"/>
              <a:t>  </a:t>
            </a:r>
            <a:endParaRPr lang="zh-TW" altLang="en-US" sz="2400"/>
          </a:p>
        </p:txBody>
      </p:sp>
      <p:sp>
        <p:nvSpPr>
          <p:cNvPr id="15367" name="文字方塊 1"/>
          <p:cNvSpPr txBox="1">
            <a:spLocks noChangeArrowheads="1"/>
          </p:cNvSpPr>
          <p:nvPr/>
        </p:nvSpPr>
        <p:spPr bwMode="auto">
          <a:xfrm>
            <a:off x="2124075" y="3838575"/>
            <a:ext cx="215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N</a:t>
            </a:r>
            <a:endParaRPr lang="zh-TW" altLang="en-US" sz="1600">
              <a:solidFill>
                <a:srgbClr val="FF0000"/>
              </a:solidFill>
            </a:endParaRPr>
          </a:p>
        </p:txBody>
      </p:sp>
      <p:sp>
        <p:nvSpPr>
          <p:cNvPr id="15368" name="文字方塊 7"/>
          <p:cNvSpPr txBox="1">
            <a:spLocks noChangeArrowheads="1"/>
          </p:cNvSpPr>
          <p:nvPr/>
        </p:nvSpPr>
        <p:spPr bwMode="auto">
          <a:xfrm>
            <a:off x="2771775" y="3838575"/>
            <a:ext cx="215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M</a:t>
            </a:r>
            <a:endParaRPr lang="zh-TW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352B33-EB25-43C6-8DD6-012982327A27}" type="slidenum">
              <a:rPr lang="en-US" altLang="zh-TW"/>
              <a:pPr/>
              <a:t>400</a:t>
            </a:fld>
            <a:endParaRPr lang="en-US" altLang="zh-TW"/>
          </a:p>
        </p:txBody>
      </p:sp>
      <p:sp>
        <p:nvSpPr>
          <p:cNvPr id="16387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3792538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Case 1: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When </a:t>
            </a:r>
            <a:r>
              <a:rPr lang="en-US" altLang="zh-TW" sz="2000" b="1" i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is a very small integer:  </a:t>
            </a:r>
            <a:endParaRPr lang="zh-TW" altLang="en-US" sz="2000" b="1" dirty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Directly computing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Number of multiplications for directly computing:     </a:t>
            </a:r>
            <a:b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When 3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9/2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1)log</a:t>
            </a:r>
            <a:r>
              <a:rPr lang="en-US" altLang="zh-TW" sz="20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1), i.e.,</a:t>
            </a:r>
            <a:b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(3/2)log</a:t>
            </a:r>
            <a:r>
              <a:rPr lang="en-US" altLang="zh-TW" sz="2000" b="1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 b="1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          (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粗略估計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</a:t>
            </a:r>
            <a:b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it is proper to do directly computing instead of applying the DFT.  </a:t>
            </a:r>
            <a:b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10E273-057E-4E9A-B886-897700C558E2}" type="slidenum">
              <a:rPr lang="en-US" altLang="zh-TW"/>
              <a:pPr/>
              <a:t>401</a:t>
            </a:fld>
            <a:endParaRPr lang="en-US" altLang="zh-TW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11188" y="476250"/>
            <a:ext cx="7345362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>
                <a:solidFill>
                  <a:srgbClr val="3333FF"/>
                </a:solidFill>
              </a:rPr>
              <a:t>Example</a:t>
            </a:r>
            <a:r>
              <a:rPr lang="en-US" altLang="zh-TW"/>
              <a:t>:  </a:t>
            </a:r>
            <a:r>
              <a:rPr lang="en-US" altLang="zh-TW" i="1"/>
              <a:t>N</a:t>
            </a:r>
            <a:r>
              <a:rPr lang="en-US" altLang="zh-TW"/>
              <a:t> = 126, </a:t>
            </a:r>
            <a:r>
              <a:rPr lang="en-US" altLang="zh-TW" i="1"/>
              <a:t>M</a:t>
            </a:r>
            <a:r>
              <a:rPr lang="en-US" altLang="zh-TW"/>
              <a:t> = 3,                   (difference,  edge detection)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                 (3/2)log</a:t>
            </a:r>
            <a:r>
              <a:rPr lang="en-US" altLang="zh-TW" baseline="-25000"/>
              <a:t>2</a:t>
            </a:r>
            <a:r>
              <a:rPr lang="en-US" altLang="zh-TW" i="1"/>
              <a:t>N</a:t>
            </a:r>
            <a:r>
              <a:rPr lang="en-US" altLang="zh-TW"/>
              <a:t> = 10.4659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         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When compute the number of real multiplications explicitly,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   using direct implementation:     3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</a:t>
            </a:r>
            <a:r>
              <a:rPr lang="en-US" altLang="zh-TW"/>
              <a:t> </a:t>
            </a:r>
            <a:r>
              <a:rPr lang="en-US" altLang="zh-TW" i="1"/>
              <a:t>M</a:t>
            </a:r>
            <a:r>
              <a:rPr lang="en-US" altLang="zh-TW"/>
              <a:t> = 1134,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   using  the 128-point DFT: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endParaRPr lang="en-US" altLang="zh-TW"/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   using the 144-point DFT: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4ADA66-9536-42B3-8A70-29059E771313}" type="slidenum">
              <a:rPr lang="en-US" altLang="zh-TW"/>
              <a:pPr/>
              <a:t>402</a:t>
            </a:fld>
            <a:endParaRPr lang="en-US" altLang="zh-TW"/>
          </a:p>
        </p:txBody>
      </p:sp>
      <p:sp>
        <p:nvSpPr>
          <p:cNvPr id="18435" name="文字方塊 3"/>
          <p:cNvSpPr txBox="1">
            <a:spLocks noChangeArrowheads="1"/>
          </p:cNvSpPr>
          <p:nvPr/>
        </p:nvSpPr>
        <p:spPr bwMode="auto">
          <a:xfrm>
            <a:off x="611188" y="620713"/>
            <a:ext cx="7993062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en-US" altLang="zh-TW"/>
              <a:t>Although in usual “directly computing” is not a good idea for convolution implementation,  in the cases where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TW">
                <a:solidFill>
                  <a:srgbClr val="FF0000"/>
                </a:solidFill>
              </a:rPr>
              <a:t>             (a) M is small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TW">
                <a:solidFill>
                  <a:srgbClr val="FF0000"/>
                </a:solidFill>
              </a:rPr>
              <a:t>             (b) The filter has some symmetric relation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TW"/>
              <a:t> using the directly computing method may be efficient for convolution implementation. </a:t>
            </a:r>
            <a:endParaRPr lang="zh-TW" altLang="en-US"/>
          </a:p>
        </p:txBody>
      </p:sp>
      <p:sp>
        <p:nvSpPr>
          <p:cNvPr id="18436" name="文字方塊 4"/>
          <p:cNvSpPr txBox="1">
            <a:spLocks noChangeArrowheads="1"/>
          </p:cNvSpPr>
          <p:nvPr/>
        </p:nvSpPr>
        <p:spPr bwMode="auto">
          <a:xfrm>
            <a:off x="684213" y="3500438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Example: </a:t>
            </a:r>
            <a:endParaRPr lang="zh-TW" altLang="en-US"/>
          </a:p>
        </p:txBody>
      </p:sp>
      <p:sp>
        <p:nvSpPr>
          <p:cNvPr id="18437" name="文字方塊 5"/>
          <p:cNvSpPr txBox="1">
            <a:spLocks noChangeArrowheads="1"/>
          </p:cNvSpPr>
          <p:nvPr/>
        </p:nvSpPr>
        <p:spPr bwMode="auto">
          <a:xfrm>
            <a:off x="1979613" y="3500438"/>
            <a:ext cx="5184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edge detection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59631" y="4087783"/>
            <a:ext cx="5399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[-0.1, - 0.3,  -0.6,  0,   0.6,  0.3,  0.1]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68906" y="4074213"/>
            <a:ext cx="1631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</a:t>
            </a:r>
            <a:r>
              <a:rPr lang="en-US" altLang="zh-TW" i="1" dirty="0"/>
              <a:t>n</a:t>
            </a:r>
            <a:r>
              <a:rPr lang="en-US" altLang="zh-TW" dirty="0"/>
              <a:t> = -3 ~ 3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4ADA66-9536-42B3-8A70-29059E771313}" type="slidenum">
              <a:rPr lang="en-US" altLang="zh-TW"/>
              <a:pPr/>
              <a:t>403</a:t>
            </a:fld>
            <a:endParaRPr lang="en-US" altLang="zh-TW"/>
          </a:p>
        </p:txBody>
      </p:sp>
      <p:sp>
        <p:nvSpPr>
          <p:cNvPr id="18436" name="文字方塊 4"/>
          <p:cNvSpPr txBox="1">
            <a:spLocks noChangeArrowheads="1"/>
          </p:cNvSpPr>
          <p:nvPr/>
        </p:nvSpPr>
        <p:spPr bwMode="auto">
          <a:xfrm>
            <a:off x="684213" y="665163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18437" name="文字方塊 5"/>
          <p:cNvSpPr txBox="1">
            <a:spLocks noChangeArrowheads="1"/>
          </p:cNvSpPr>
          <p:nvPr/>
        </p:nvSpPr>
        <p:spPr bwMode="auto">
          <a:xfrm>
            <a:off x="2123728" y="665163"/>
            <a:ext cx="5184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smooth filter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27584" y="141277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[0.1,  0.2,  0.4,  0.2,  0.1] 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20797" y="1412776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</a:t>
            </a:r>
            <a:r>
              <a:rPr lang="en-US" altLang="zh-TW" i="1" dirty="0"/>
              <a:t>n</a:t>
            </a:r>
            <a:r>
              <a:rPr lang="en-US" altLang="zh-TW" dirty="0"/>
              <a:t> = -2 ~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970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01167E-4582-496B-9A5C-07DB2D396AAF}" type="slidenum">
              <a:rPr lang="en-US" altLang="zh-TW"/>
              <a:pPr/>
              <a:t>404</a:t>
            </a:fld>
            <a:endParaRPr lang="en-US" altLang="zh-TW"/>
          </a:p>
        </p:txBody>
      </p:sp>
      <p:sp>
        <p:nvSpPr>
          <p:cNvPr id="19459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67544" y="398135"/>
            <a:ext cx="8325619" cy="35290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Case 2: When </a:t>
            </a:r>
            <a:r>
              <a:rPr lang="en-US" altLang="zh-TW" sz="2000" b="1" i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is not a very small integer but much less than </a:t>
            </a:r>
            <a:r>
              <a:rPr lang="en-US" altLang="zh-TW" sz="2000" b="1" i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(</a:t>
            </a:r>
            <a:r>
              <a:rPr lang="en-US" altLang="zh-TW" sz="2000" b="1" i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&gt;&gt; </a:t>
            </a:r>
            <a:r>
              <a:rPr lang="en-US" altLang="zh-TW" sz="2000" b="1" i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):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It is proper to </a:t>
            </a: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divide the input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into several parts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         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Each part has the size of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(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&gt;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).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(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0, 1, ….,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1) 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],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],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], …….., </a:t>
            </a:r>
            <a:r>
              <a:rPr lang="en-US" altLang="zh-TW" sz="2000" i="1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i="1" baseline="-25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                          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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,          means rounding toward infinite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11560" y="4628584"/>
            <a:ext cx="784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>
                <a:solidFill>
                  <a:srgbClr val="3333FF"/>
                </a:solidFill>
              </a:rPr>
              <a:t>Section 1    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                      	for </a:t>
            </a:r>
            <a:r>
              <a:rPr lang="en-US" altLang="zh-TW" i="1" dirty="0"/>
              <a:t>n</a:t>
            </a:r>
            <a:r>
              <a:rPr lang="en-US" altLang="zh-TW" dirty="0"/>
              <a:t> = 0, 1, 2, …., </a:t>
            </a:r>
            <a:r>
              <a:rPr lang="en-US" altLang="zh-TW" i="1" dirty="0"/>
              <a:t>L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</a:t>
            </a:r>
            <a:r>
              <a:rPr lang="en-US" altLang="zh-TW" dirty="0"/>
              <a:t>1, </a:t>
            </a:r>
          </a:p>
          <a:p>
            <a:pPr eaLnBrk="1" hangingPunct="1"/>
            <a:r>
              <a:rPr lang="en-US" altLang="zh-TW" dirty="0"/>
              <a:t>   </a:t>
            </a:r>
          </a:p>
          <a:p>
            <a:pPr eaLnBrk="1" hangingPunct="1"/>
            <a:r>
              <a:rPr lang="en-US" altLang="zh-TW" dirty="0">
                <a:solidFill>
                  <a:srgbClr val="3333FF"/>
                </a:solidFill>
              </a:rPr>
              <a:t>Section 2</a:t>
            </a:r>
            <a:r>
              <a:rPr lang="en-US" altLang="zh-TW" dirty="0"/>
              <a:t>    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 + </a:t>
            </a:r>
            <a:r>
              <a:rPr lang="en-US" altLang="zh-TW" i="1" dirty="0"/>
              <a:t>L</a:t>
            </a:r>
            <a:r>
              <a:rPr lang="en-US" altLang="zh-TW" dirty="0"/>
              <a:t>]              	for </a:t>
            </a:r>
            <a:r>
              <a:rPr lang="en-US" altLang="zh-TW" i="1" dirty="0"/>
              <a:t>n</a:t>
            </a:r>
            <a:r>
              <a:rPr lang="en-US" altLang="zh-TW" dirty="0"/>
              <a:t> = 0, 1, 2, …., </a:t>
            </a:r>
            <a:r>
              <a:rPr lang="en-US" altLang="zh-TW" i="1" dirty="0"/>
              <a:t>L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</a:t>
            </a:r>
            <a:r>
              <a:rPr lang="en-US" altLang="zh-TW" dirty="0"/>
              <a:t>1,     </a:t>
            </a:r>
          </a:p>
          <a:p>
            <a:pPr eaLnBrk="1" hangingPunct="1"/>
            <a:r>
              <a:rPr lang="en-US" altLang="zh-TW" dirty="0">
                <a:solidFill>
                  <a:srgbClr val="3333FF"/>
                </a:solidFill>
              </a:rPr>
              <a:t>        :</a:t>
            </a:r>
          </a:p>
          <a:p>
            <a:pPr eaLnBrk="1" hangingPunct="1"/>
            <a:r>
              <a:rPr lang="en-US" altLang="zh-TW" dirty="0">
                <a:solidFill>
                  <a:srgbClr val="3333FF"/>
                </a:solidFill>
              </a:rPr>
              <a:t>Section </a:t>
            </a:r>
            <a:r>
              <a:rPr lang="en-US" altLang="zh-TW" i="1" dirty="0">
                <a:solidFill>
                  <a:srgbClr val="3333FF"/>
                </a:solidFill>
              </a:rPr>
              <a:t>s</a:t>
            </a:r>
            <a:r>
              <a:rPr lang="en-US" altLang="zh-TW" dirty="0"/>
              <a:t>    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s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 + (</a:t>
            </a:r>
            <a:r>
              <a:rPr lang="en-US" altLang="zh-TW" i="1" dirty="0"/>
              <a:t>s</a:t>
            </a:r>
            <a:r>
              <a:rPr lang="en-US" altLang="zh-TW" dirty="0"/>
              <a:t>-1)</a:t>
            </a:r>
            <a:r>
              <a:rPr lang="en-US" altLang="zh-TW" i="1" dirty="0"/>
              <a:t>L</a:t>
            </a:r>
            <a:r>
              <a:rPr lang="en-US" altLang="zh-TW" dirty="0"/>
              <a:t>] 	               for </a:t>
            </a:r>
            <a:r>
              <a:rPr lang="en-US" altLang="zh-TW" i="1" dirty="0"/>
              <a:t>n</a:t>
            </a:r>
            <a:r>
              <a:rPr lang="en-US" altLang="zh-TW" dirty="0"/>
              <a:t> = 0, 1, 2, …., </a:t>
            </a:r>
            <a:r>
              <a:rPr lang="en-US" altLang="zh-TW" i="1" dirty="0"/>
              <a:t>L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</a:t>
            </a:r>
            <a:r>
              <a:rPr lang="en-US" altLang="zh-TW" dirty="0"/>
              <a:t>1,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dirty="0"/>
              <a:t>                                                                              </a:t>
            </a:r>
            <a:r>
              <a:rPr lang="en-US" altLang="zh-TW" i="1" dirty="0"/>
              <a:t>s</a:t>
            </a:r>
            <a:r>
              <a:rPr lang="en-US" altLang="zh-TW" dirty="0"/>
              <a:t> = 1, 2, 3, …., </a:t>
            </a:r>
            <a:r>
              <a:rPr lang="en-US" altLang="zh-TW" i="1" dirty="0"/>
              <a:t>S</a:t>
            </a:r>
            <a:endParaRPr lang="zh-TW" altLang="en-US" dirty="0"/>
          </a:p>
        </p:txBody>
      </p:sp>
      <p:sp>
        <p:nvSpPr>
          <p:cNvPr id="2" name="手繪多邊形 1"/>
          <p:cNvSpPr/>
          <p:nvPr/>
        </p:nvSpPr>
        <p:spPr>
          <a:xfrm>
            <a:off x="488322" y="3221460"/>
            <a:ext cx="8325619" cy="705687"/>
          </a:xfrm>
          <a:custGeom>
            <a:avLst/>
            <a:gdLst>
              <a:gd name="connsiteX0" fmla="*/ 0 w 7935310"/>
              <a:gd name="connsiteY0" fmla="*/ 453291 h 705687"/>
              <a:gd name="connsiteX1" fmla="*/ 451945 w 7935310"/>
              <a:gd name="connsiteY1" fmla="*/ 159001 h 705687"/>
              <a:gd name="connsiteX2" fmla="*/ 861848 w 7935310"/>
              <a:gd name="connsiteY2" fmla="*/ 11857 h 705687"/>
              <a:gd name="connsiteX3" fmla="*/ 1439917 w 7935310"/>
              <a:gd name="connsiteY3" fmla="*/ 463801 h 705687"/>
              <a:gd name="connsiteX4" fmla="*/ 1902372 w 7935310"/>
              <a:gd name="connsiteY4" fmla="*/ 243084 h 705687"/>
              <a:gd name="connsiteX5" fmla="*/ 2963917 w 7935310"/>
              <a:gd name="connsiteY5" fmla="*/ 705539 h 705687"/>
              <a:gd name="connsiteX6" fmla="*/ 3888828 w 7935310"/>
              <a:gd name="connsiteY6" fmla="*/ 295636 h 705687"/>
              <a:gd name="connsiteX7" fmla="*/ 4918841 w 7935310"/>
              <a:gd name="connsiteY7" fmla="*/ 484822 h 705687"/>
              <a:gd name="connsiteX8" fmla="*/ 5444359 w 7935310"/>
              <a:gd name="connsiteY8" fmla="*/ 253595 h 705687"/>
              <a:gd name="connsiteX9" fmla="*/ 6138041 w 7935310"/>
              <a:gd name="connsiteY9" fmla="*/ 400739 h 705687"/>
              <a:gd name="connsiteX10" fmla="*/ 6337738 w 7935310"/>
              <a:gd name="connsiteY10" fmla="*/ 537374 h 705687"/>
              <a:gd name="connsiteX11" fmla="*/ 6779172 w 7935310"/>
              <a:gd name="connsiteY11" fmla="*/ 600436 h 705687"/>
              <a:gd name="connsiteX12" fmla="*/ 7409793 w 7935310"/>
              <a:gd name="connsiteY12" fmla="*/ 285126 h 705687"/>
              <a:gd name="connsiteX13" fmla="*/ 7935310 w 7935310"/>
              <a:gd name="connsiteY13" fmla="*/ 411250 h 70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35310" h="705687">
                <a:moveTo>
                  <a:pt x="0" y="453291"/>
                </a:moveTo>
                <a:cubicBezTo>
                  <a:pt x="154152" y="342932"/>
                  <a:pt x="308304" y="232573"/>
                  <a:pt x="451945" y="159001"/>
                </a:cubicBezTo>
                <a:cubicBezTo>
                  <a:pt x="595586" y="85429"/>
                  <a:pt x="697186" y="-38943"/>
                  <a:pt x="861848" y="11857"/>
                </a:cubicBezTo>
                <a:cubicBezTo>
                  <a:pt x="1026510" y="62657"/>
                  <a:pt x="1266496" y="425263"/>
                  <a:pt x="1439917" y="463801"/>
                </a:cubicBezTo>
                <a:cubicBezTo>
                  <a:pt x="1613338" y="502339"/>
                  <a:pt x="1648372" y="202794"/>
                  <a:pt x="1902372" y="243084"/>
                </a:cubicBezTo>
                <a:cubicBezTo>
                  <a:pt x="2156372" y="283374"/>
                  <a:pt x="2632841" y="696780"/>
                  <a:pt x="2963917" y="705539"/>
                </a:cubicBezTo>
                <a:cubicBezTo>
                  <a:pt x="3294993" y="714298"/>
                  <a:pt x="3563007" y="332422"/>
                  <a:pt x="3888828" y="295636"/>
                </a:cubicBezTo>
                <a:cubicBezTo>
                  <a:pt x="4214649" y="258850"/>
                  <a:pt x="4659586" y="491829"/>
                  <a:pt x="4918841" y="484822"/>
                </a:cubicBezTo>
                <a:cubicBezTo>
                  <a:pt x="5178096" y="477815"/>
                  <a:pt x="5241159" y="267609"/>
                  <a:pt x="5444359" y="253595"/>
                </a:cubicBezTo>
                <a:cubicBezTo>
                  <a:pt x="5647559" y="239581"/>
                  <a:pt x="5989145" y="353442"/>
                  <a:pt x="6138041" y="400739"/>
                </a:cubicBezTo>
                <a:cubicBezTo>
                  <a:pt x="6286938" y="448035"/>
                  <a:pt x="6230883" y="504091"/>
                  <a:pt x="6337738" y="537374"/>
                </a:cubicBezTo>
                <a:cubicBezTo>
                  <a:pt x="6444593" y="570657"/>
                  <a:pt x="6600496" y="642477"/>
                  <a:pt x="6779172" y="600436"/>
                </a:cubicBezTo>
                <a:cubicBezTo>
                  <a:pt x="6957848" y="558395"/>
                  <a:pt x="7217103" y="316657"/>
                  <a:pt x="7409793" y="285126"/>
                </a:cubicBezTo>
                <a:cubicBezTo>
                  <a:pt x="7602483" y="253595"/>
                  <a:pt x="7768896" y="332422"/>
                  <a:pt x="7935310" y="41125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475656" y="3025655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512446" y="3036244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563888" y="3025655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09161" y="3922897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570850" y="3936314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506954" y="3926041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x</a:t>
            </a:r>
            <a:r>
              <a:rPr lang="en-US" altLang="zh-TW" baseline="-25000" dirty="0"/>
              <a:t>3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7884368" y="2977193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804248" y="2977193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040192" y="4017243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x</a:t>
            </a:r>
            <a:r>
              <a:rPr lang="en-US" altLang="zh-TW" i="1" baseline="-25000" dirty="0"/>
              <a:t>S</a:t>
            </a:r>
            <a:r>
              <a:rPr lang="en-US" altLang="zh-TW" baseline="-25000" dirty="0"/>
              <a:t>-1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011158" y="3983856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err="1"/>
              <a:t>x</a:t>
            </a:r>
            <a:r>
              <a:rPr lang="en-US" altLang="zh-TW" i="1" baseline="-25000" dirty="0" err="1"/>
              <a:t>S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</a:t>
            </a:r>
            <a:endParaRPr lang="zh-TW" altLang="en-US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4139952" y="4122952"/>
            <a:ext cx="20162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467544" y="3009929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8813941" y="3009929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BBD5FF-D3BA-4B88-9A71-1C0D008E4CD3}" type="slidenum">
              <a:rPr lang="en-US" altLang="zh-TW"/>
              <a:pPr/>
              <a:t>405</a:t>
            </a:fld>
            <a:endParaRPr lang="en-US" altLang="zh-TW"/>
          </a:p>
        </p:txBody>
      </p:sp>
      <p:graphicFrame>
        <p:nvGraphicFramePr>
          <p:cNvPr id="20483" name="Object 1"/>
          <p:cNvGraphicFramePr>
            <a:graphicFrameLocks noChangeAspect="1"/>
          </p:cNvGraphicFramePr>
          <p:nvPr/>
        </p:nvGraphicFramePr>
        <p:xfrm>
          <a:off x="684213" y="476250"/>
          <a:ext cx="25654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3" imgW="2565400" imgH="685800" progId="Equation.DSMT4">
                  <p:embed/>
                </p:oleObj>
              </mc:Choice>
              <mc:Fallback>
                <p:oleObj name="Equation" r:id="rId3" imgW="25654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6250"/>
                        <a:ext cx="25654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636588" y="1341438"/>
          <a:ext cx="52832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5" imgW="5283200" imgH="1447800" progId="Equation.DSMT4">
                  <p:embed/>
                </p:oleObj>
              </mc:Choice>
              <mc:Fallback>
                <p:oleObj name="Equation" r:id="rId5" imgW="5283200" imgH="1447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1341438"/>
                        <a:ext cx="5283200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Line 7"/>
          <p:cNvSpPr>
            <a:spLocks noChangeShapeType="1"/>
          </p:cNvSpPr>
          <p:nvPr/>
        </p:nvSpPr>
        <p:spPr bwMode="auto">
          <a:xfrm>
            <a:off x="3419475" y="2636838"/>
            <a:ext cx="1873250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 flipV="1">
            <a:off x="3851275" y="2636838"/>
            <a:ext cx="288925" cy="360362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132138" y="2924175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length = </a:t>
            </a:r>
            <a:r>
              <a:rPr lang="en-US" altLang="zh-TW" i="1"/>
              <a:t>L</a:t>
            </a:r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>
            <a:off x="5364163" y="2636838"/>
            <a:ext cx="503237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89" name="Line 11"/>
          <p:cNvSpPr>
            <a:spLocks noChangeShapeType="1"/>
          </p:cNvSpPr>
          <p:nvPr/>
        </p:nvSpPr>
        <p:spPr bwMode="auto">
          <a:xfrm flipH="1" flipV="1">
            <a:off x="5651500" y="2636838"/>
            <a:ext cx="142875" cy="360362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90" name="Text Box 12"/>
          <p:cNvSpPr txBox="1">
            <a:spLocks noChangeArrowheads="1"/>
          </p:cNvSpPr>
          <p:nvPr/>
        </p:nvSpPr>
        <p:spPr bwMode="auto">
          <a:xfrm>
            <a:off x="5364163" y="2924175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length = </a:t>
            </a:r>
            <a:r>
              <a:rPr lang="en-US" altLang="zh-TW" i="1"/>
              <a:t>M</a:t>
            </a:r>
          </a:p>
        </p:txBody>
      </p:sp>
      <p:sp>
        <p:nvSpPr>
          <p:cNvPr id="20491" name="Text Box 13"/>
          <p:cNvSpPr txBox="1">
            <a:spLocks noChangeArrowheads="1"/>
          </p:cNvSpPr>
          <p:nvPr/>
        </p:nvSpPr>
        <p:spPr bwMode="auto">
          <a:xfrm>
            <a:off x="1042988" y="3573463"/>
            <a:ext cx="66246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It should perform the </a:t>
            </a:r>
            <a:r>
              <a:rPr lang="en-US" altLang="zh-TW" i="1">
                <a:solidFill>
                  <a:srgbClr val="3333FF"/>
                </a:solidFill>
              </a:rPr>
              <a:t>P</a:t>
            </a:r>
            <a:r>
              <a:rPr lang="en-US" altLang="zh-TW"/>
              <a:t>-point FFTs </a:t>
            </a:r>
            <a:r>
              <a:rPr lang="en-US" altLang="zh-TW">
                <a:solidFill>
                  <a:srgbClr val="3333FF"/>
                </a:solidFill>
              </a:rPr>
              <a:t>2</a:t>
            </a:r>
            <a:r>
              <a:rPr lang="en-US" altLang="zh-TW" i="1">
                <a:solidFill>
                  <a:srgbClr val="3333FF"/>
                </a:solidFill>
              </a:rPr>
              <a:t>S</a:t>
            </a:r>
            <a:r>
              <a:rPr lang="en-US" altLang="zh-TW">
                <a:solidFill>
                  <a:srgbClr val="3333FF"/>
                </a:solidFill>
              </a:rPr>
              <a:t>+1</a:t>
            </a:r>
            <a:r>
              <a:rPr lang="en-US" altLang="zh-TW"/>
              <a:t> times</a:t>
            </a:r>
            <a:br>
              <a:rPr lang="en-US" altLang="zh-TW"/>
            </a:br>
            <a:r>
              <a:rPr lang="en-US" altLang="zh-TW"/>
              <a:t>                                                     or   </a:t>
            </a:r>
            <a:r>
              <a:rPr lang="en-US" altLang="zh-TW">
                <a:solidFill>
                  <a:srgbClr val="3333FF"/>
                </a:solidFill>
              </a:rPr>
              <a:t>2</a:t>
            </a:r>
            <a:r>
              <a:rPr lang="en-US" altLang="zh-TW" i="1">
                <a:solidFill>
                  <a:srgbClr val="3333FF"/>
                </a:solidFill>
              </a:rPr>
              <a:t>S</a:t>
            </a:r>
            <a:r>
              <a:rPr lang="en-US" altLang="zh-TW"/>
              <a:t>   times </a:t>
            </a:r>
          </a:p>
        </p:txBody>
      </p:sp>
      <p:sp>
        <p:nvSpPr>
          <p:cNvPr id="20492" name="Text Box 14"/>
          <p:cNvSpPr txBox="1">
            <a:spLocks noChangeArrowheads="1"/>
          </p:cNvSpPr>
          <p:nvPr/>
        </p:nvSpPr>
        <p:spPr bwMode="auto">
          <a:xfrm>
            <a:off x="3132138" y="4365625"/>
            <a:ext cx="280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P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 </a:t>
            </a:r>
            <a:r>
              <a:rPr lang="en-US" altLang="zh-TW" i="1">
                <a:solidFill>
                  <a:srgbClr val="3333FF"/>
                </a:solidFill>
                <a:sym typeface="Symbol" pitchFamily="18" charset="2"/>
              </a:rPr>
              <a:t>L</a:t>
            </a: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+</a:t>
            </a:r>
            <a:r>
              <a:rPr lang="en-US" altLang="zh-TW" i="1">
                <a:solidFill>
                  <a:srgbClr val="3333FF"/>
                </a:solidFill>
                <a:sym typeface="Symbol" pitchFamily="18" charset="2"/>
              </a:rPr>
              <a:t>M</a:t>
            </a: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1</a:t>
            </a:r>
          </a:p>
        </p:txBody>
      </p:sp>
      <p:sp>
        <p:nvSpPr>
          <p:cNvPr id="20493" name="Text Box 15"/>
          <p:cNvSpPr txBox="1">
            <a:spLocks noChangeArrowheads="1"/>
          </p:cNvSpPr>
          <p:nvPr/>
        </p:nvSpPr>
        <p:spPr bwMode="auto">
          <a:xfrm>
            <a:off x="6732588" y="3573463"/>
            <a:ext cx="1008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0E8B35-744C-427C-BCA2-1F8CA9F27807}" type="slidenum">
              <a:rPr lang="en-US" altLang="zh-TW"/>
              <a:pPr/>
              <a:t>388</a:t>
            </a:fld>
            <a:endParaRPr lang="en-US" altLang="zh-TW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89297" y="1125513"/>
            <a:ext cx="6624638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Convolution </a:t>
            </a:r>
            <a:r>
              <a:rPr lang="zh-TW" altLang="en-US"/>
              <a:t>有幾種 </a:t>
            </a:r>
            <a:r>
              <a:rPr lang="en-US" altLang="zh-TW"/>
              <a:t>Cases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Case 1:</a:t>
            </a:r>
            <a:r>
              <a:rPr lang="en-US" altLang="zh-TW"/>
              <a:t>  Both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and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have infinite lengths.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Case 2:</a:t>
            </a:r>
            <a:r>
              <a:rPr lang="en-US" altLang="zh-TW"/>
              <a:t>  Both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and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have finite lengths.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Case 3:</a:t>
            </a:r>
            <a:r>
              <a:rPr lang="en-US" altLang="zh-TW"/>
              <a:t> 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has infinite length but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has finite length.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Case 4:</a:t>
            </a:r>
            <a:r>
              <a:rPr lang="en-US" altLang="zh-TW"/>
              <a:t> 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has finite length but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has infinite length. </a:t>
            </a:r>
          </a:p>
        </p:txBody>
      </p:sp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2411760" y="620688"/>
          <a:ext cx="3517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3" imgW="3517900" imgH="533400" progId="Equation.DSMT4">
                  <p:embed/>
                </p:oleObj>
              </mc:Choice>
              <mc:Fallback>
                <p:oleObj name="Equation" r:id="rId3" imgW="35179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620688"/>
                        <a:ext cx="3517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BBD5FF-D3BA-4B88-9A71-1C0D008E4CD3}" type="slidenum">
              <a:rPr lang="en-US" altLang="zh-TW"/>
              <a:pPr/>
              <a:t>406</a:t>
            </a:fld>
            <a:endParaRPr lang="en-US" altLang="zh-TW"/>
          </a:p>
        </p:txBody>
      </p:sp>
      <p:sp>
        <p:nvSpPr>
          <p:cNvPr id="2" name="文字方塊 1"/>
          <p:cNvSpPr txBox="1"/>
          <p:nvPr/>
        </p:nvSpPr>
        <p:spPr>
          <a:xfrm>
            <a:off x="467551" y="713936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Suppose that the </a:t>
            </a:r>
            <a:r>
              <a:rPr lang="en-US" altLang="zh-TW" i="1" dirty="0"/>
              <a:t>P</a:t>
            </a:r>
            <a:r>
              <a:rPr lang="en-US" altLang="zh-TW" dirty="0"/>
              <a:t>-point DFT is applied for each section  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23528" y="332656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333FF"/>
                </a:solidFill>
              </a:rPr>
              <a:t>Detail of Implementation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8861" y="162880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(1) First, determine </a:t>
            </a:r>
            <a:r>
              <a:rPr lang="en-US" altLang="zh-TW" i="1" dirty="0"/>
              <a:t>L</a:t>
            </a:r>
            <a:r>
              <a:rPr lang="en-US" altLang="zh-TW" dirty="0"/>
              <a:t> = </a:t>
            </a:r>
            <a:r>
              <a:rPr lang="en-US" altLang="zh-TW" i="1" dirty="0"/>
              <a:t>P </a:t>
            </a:r>
            <a:r>
              <a:rPr lang="en-US" altLang="zh-TW" dirty="0">
                <a:sym typeface="Symbol" panose="05050102010706020507" pitchFamily="18" charset="2"/>
              </a:rPr>
              <a:t></a:t>
            </a:r>
            <a:r>
              <a:rPr lang="en-US" altLang="zh-TW" dirty="0"/>
              <a:t> </a:t>
            </a:r>
            <a:r>
              <a:rPr lang="en-US" altLang="zh-TW" i="1" dirty="0"/>
              <a:t>M</a:t>
            </a:r>
            <a:r>
              <a:rPr lang="en-US" altLang="zh-TW" dirty="0"/>
              <a:t> + 1</a:t>
            </a:r>
            <a:endParaRPr lang="zh-TW" altLang="en-US" dirty="0"/>
          </a:p>
        </p:txBody>
      </p:sp>
      <p:graphicFrame>
        <p:nvGraphicFramePr>
          <p:cNvPr id="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399953"/>
              </p:ext>
            </p:extLst>
          </p:nvPr>
        </p:nvGraphicFramePr>
        <p:xfrm>
          <a:off x="1054925" y="2154850"/>
          <a:ext cx="21971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1" name="Equation" r:id="rId3" imgW="2197080" imgH="355320" progId="Equation.DSMT4">
                  <p:embed/>
                </p:oleObj>
              </mc:Choice>
              <mc:Fallback>
                <p:oleObj name="Equation" r:id="rId3" imgW="21970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925" y="2154850"/>
                        <a:ext cx="21971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503197" y="2154850"/>
            <a:ext cx="2770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/>
              <a:t>n</a:t>
            </a:r>
            <a:r>
              <a:rPr lang="en-US" altLang="zh-TW" dirty="0"/>
              <a:t> = 0, 1, 2, …., </a:t>
            </a:r>
            <a:r>
              <a:rPr lang="en-US" altLang="zh-TW" i="1" dirty="0"/>
              <a:t>L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</a:t>
            </a:r>
            <a:r>
              <a:rPr lang="en-US" altLang="zh-TW" dirty="0"/>
              <a:t>1, </a:t>
            </a:r>
          </a:p>
        </p:txBody>
      </p:sp>
      <p:graphicFrame>
        <p:nvGraphicFramePr>
          <p:cNvPr id="2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36428"/>
              </p:ext>
            </p:extLst>
          </p:nvPr>
        </p:nvGraphicFramePr>
        <p:xfrm>
          <a:off x="1059226" y="2687519"/>
          <a:ext cx="889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2" name="Equation" r:id="rId5" imgW="888840" imgH="330120" progId="Equation.DSMT4">
                  <p:embed/>
                </p:oleObj>
              </mc:Choice>
              <mc:Fallback>
                <p:oleObj name="Equation" r:id="rId5" imgW="888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226" y="2687519"/>
                        <a:ext cx="88900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51069" y="2651770"/>
            <a:ext cx="2744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/>
              <a:t>n</a:t>
            </a:r>
            <a:r>
              <a:rPr lang="en-US" altLang="zh-TW" dirty="0"/>
              <a:t> = </a:t>
            </a:r>
            <a:r>
              <a:rPr lang="en-US" altLang="zh-TW" i="1" dirty="0"/>
              <a:t>L</a:t>
            </a:r>
            <a:r>
              <a:rPr lang="en-US" altLang="zh-TW" dirty="0"/>
              <a:t>, </a:t>
            </a:r>
            <a:r>
              <a:rPr lang="en-US" altLang="zh-TW" i="1" dirty="0"/>
              <a:t>L</a:t>
            </a:r>
            <a:r>
              <a:rPr lang="en-US" altLang="zh-TW" dirty="0"/>
              <a:t>+1, ….,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</a:t>
            </a:r>
            <a:r>
              <a:rPr lang="en-US" altLang="zh-TW" dirty="0"/>
              <a:t>1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92028" y="2080771"/>
            <a:ext cx="82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(2)</a:t>
            </a:r>
            <a:endParaRPr lang="zh-TW" altLang="en-US" dirty="0"/>
          </a:p>
        </p:txBody>
      </p:sp>
      <p:graphicFrame>
        <p:nvGraphicFramePr>
          <p:cNvPr id="2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30630"/>
              </p:ext>
            </p:extLst>
          </p:nvPr>
        </p:nvGraphicFramePr>
        <p:xfrm>
          <a:off x="1074851" y="3193423"/>
          <a:ext cx="11938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3" name="Equation" r:id="rId7" imgW="1193760" imgH="355320" progId="Equation.DSMT4">
                  <p:embed/>
                </p:oleObj>
              </mc:Choice>
              <mc:Fallback>
                <p:oleObj name="Equation" r:id="rId7" imgW="1193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851" y="3193423"/>
                        <a:ext cx="11938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2640528" y="3158006"/>
            <a:ext cx="28408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/>
              <a:t>n</a:t>
            </a:r>
            <a:r>
              <a:rPr lang="en-US" altLang="zh-TW" dirty="0"/>
              <a:t> = 0, 1, 2, …., </a:t>
            </a:r>
            <a:r>
              <a:rPr lang="en-US" altLang="zh-TW" i="1" dirty="0"/>
              <a:t>M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</a:t>
            </a:r>
            <a:r>
              <a:rPr lang="en-US" altLang="zh-TW" dirty="0"/>
              <a:t>1, </a:t>
            </a:r>
          </a:p>
        </p:txBody>
      </p:sp>
      <p:graphicFrame>
        <p:nvGraphicFramePr>
          <p:cNvPr id="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230698"/>
              </p:ext>
            </p:extLst>
          </p:nvPr>
        </p:nvGraphicFramePr>
        <p:xfrm>
          <a:off x="1072040" y="3755898"/>
          <a:ext cx="8636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4" name="Equation" r:id="rId9" imgW="863280" imgH="330120" progId="Equation.DSMT4">
                  <p:embed/>
                </p:oleObj>
              </mc:Choice>
              <mc:Fallback>
                <p:oleObj name="Equation" r:id="rId9" imgW="863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040" y="3755898"/>
                        <a:ext cx="863600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2513515" y="3720149"/>
            <a:ext cx="28568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/>
              <a:t>n</a:t>
            </a:r>
            <a:r>
              <a:rPr lang="en-US" altLang="zh-TW" dirty="0"/>
              <a:t> = </a:t>
            </a:r>
            <a:r>
              <a:rPr lang="en-US" altLang="zh-TW" i="1" dirty="0"/>
              <a:t>M</a:t>
            </a:r>
            <a:r>
              <a:rPr lang="en-US" altLang="zh-TW" dirty="0"/>
              <a:t>, </a:t>
            </a:r>
            <a:r>
              <a:rPr lang="en-US" altLang="zh-TW" i="1" dirty="0"/>
              <a:t>M</a:t>
            </a:r>
            <a:r>
              <a:rPr lang="en-US" altLang="zh-TW" dirty="0"/>
              <a:t>+1, ….,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</a:t>
            </a:r>
            <a:r>
              <a:rPr lang="en-US" altLang="zh-TW" dirty="0"/>
              <a:t>1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478861" y="411768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(3) Then calculate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01278" y="2154850"/>
            <a:ext cx="1903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TW" i="1" dirty="0"/>
              <a:t>s</a:t>
            </a:r>
            <a:r>
              <a:rPr lang="en-US" altLang="zh-TW" dirty="0"/>
              <a:t> = 1, 2, 3, …., </a:t>
            </a:r>
            <a:r>
              <a:rPr lang="en-US" altLang="zh-TW" i="1" dirty="0"/>
              <a:t>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05848" y="2612756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cs typeface="Times New Roman" pitchFamily="18" charset="0"/>
              </a:rPr>
              <a:t>S</a:t>
            </a:r>
            <a:r>
              <a:rPr lang="en-US" altLang="zh-TW" dirty="0">
                <a:cs typeface="Times New Roman" pitchFamily="18" charset="0"/>
              </a:rPr>
              <a:t> = 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</a:t>
            </a:r>
            <a:r>
              <a:rPr lang="en-US" altLang="zh-TW" i="1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zh-TW" i="1" dirty="0"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</a:t>
            </a:r>
            <a:endParaRPr lang="zh-TW" altLang="en-US" dirty="0"/>
          </a:p>
        </p:txBody>
      </p:sp>
      <p:graphicFrame>
        <p:nvGraphicFramePr>
          <p:cNvPr id="3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587222"/>
              </p:ext>
            </p:extLst>
          </p:nvPr>
        </p:nvGraphicFramePr>
        <p:xfrm>
          <a:off x="1388205" y="4595788"/>
          <a:ext cx="4343401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5" name="Equation" r:id="rId11" imgW="4343400" imgH="380880" progId="Equation.DSMT4">
                  <p:embed/>
                </p:oleObj>
              </mc:Choice>
              <mc:Fallback>
                <p:oleObj name="Equation" r:id="rId11" imgW="4343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205" y="4595788"/>
                        <a:ext cx="4343401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34317" y="4993321"/>
            <a:ext cx="4461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(4) Then, apply “overlapped addition”</a:t>
            </a:r>
            <a:endParaRPr lang="zh-TW" altLang="en-US" dirty="0"/>
          </a:p>
        </p:txBody>
      </p:sp>
      <p:graphicFrame>
        <p:nvGraphicFramePr>
          <p:cNvPr id="3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8949"/>
              </p:ext>
            </p:extLst>
          </p:nvPr>
        </p:nvGraphicFramePr>
        <p:xfrm>
          <a:off x="1432639" y="5555464"/>
          <a:ext cx="2527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6" name="Equation" r:id="rId13" imgW="2527200" imgH="685800" progId="Equation.DSMT4">
                  <p:embed/>
                </p:oleObj>
              </mc:Choice>
              <mc:Fallback>
                <p:oleObj name="Equation" r:id="rId13" imgW="2527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639" y="5555464"/>
                        <a:ext cx="2527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0724"/>
              </p:ext>
            </p:extLst>
          </p:nvPr>
        </p:nvGraphicFramePr>
        <p:xfrm>
          <a:off x="1403598" y="1252255"/>
          <a:ext cx="8001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7" name="Equation" r:id="rId15" imgW="799920" imgH="291960" progId="Equation.DSMT4">
                  <p:embed/>
                </p:oleObj>
              </mc:Choice>
              <mc:Fallback>
                <p:oleObj name="Equation" r:id="rId15" imgW="7999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598" y="1252255"/>
                        <a:ext cx="800100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351069" y="1150386"/>
            <a:ext cx="3474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when </a:t>
            </a:r>
            <a:r>
              <a:rPr lang="en-US" altLang="zh-TW" i="1" dirty="0"/>
              <a:t>n</a:t>
            </a:r>
            <a:r>
              <a:rPr lang="en-US" altLang="zh-TW" dirty="0"/>
              <a:t> &lt; 0 and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 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1904886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7926DF-D96C-4F33-A790-D9115C2907D4}" type="slidenum">
              <a:rPr lang="en-US" altLang="zh-TW"/>
              <a:pPr/>
              <a:t>407</a:t>
            </a:fld>
            <a:endParaRPr lang="en-US" altLang="zh-TW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539750" y="872332"/>
            <a:ext cx="7488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dirty="0">
                <a:solidFill>
                  <a:srgbClr val="3333FF"/>
                </a:solidFill>
              </a:rPr>
              <a:t>運算量：</a:t>
            </a:r>
            <a:r>
              <a:rPr lang="en-US" dirty="0"/>
              <a:t>   </a:t>
            </a:r>
            <a:r>
              <a:rPr lang="en-US" altLang="zh-TW" dirty="0"/>
              <a:t>2</a:t>
            </a:r>
            <a:r>
              <a:rPr lang="en-US" altLang="zh-TW" i="1" dirty="0"/>
              <a:t>S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</a:t>
            </a:r>
            <a:r>
              <a:rPr lang="en-US" altLang="zh-TW" dirty="0"/>
              <a:t> [(3</a:t>
            </a:r>
            <a:r>
              <a:rPr lang="en-US" altLang="zh-TW" i="1" dirty="0"/>
              <a:t>P</a:t>
            </a:r>
            <a:r>
              <a:rPr lang="en-US" altLang="zh-TW" dirty="0"/>
              <a:t>/2)log</a:t>
            </a:r>
            <a:r>
              <a:rPr lang="en-US" altLang="zh-TW" baseline="-25000" dirty="0"/>
              <a:t>2</a:t>
            </a:r>
            <a:r>
              <a:rPr lang="en-US" altLang="zh-TW" i="1" dirty="0"/>
              <a:t>P</a:t>
            </a:r>
            <a:r>
              <a:rPr lang="en-US" altLang="zh-TW" dirty="0"/>
              <a:t>] + 3</a:t>
            </a:r>
            <a:r>
              <a:rPr lang="en-US" altLang="zh-TW" i="1" dirty="0"/>
              <a:t>S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</a:t>
            </a:r>
            <a:r>
              <a:rPr lang="en-US" altLang="zh-TW" i="1" dirty="0"/>
              <a:t>P</a:t>
            </a:r>
            <a:r>
              <a:rPr lang="en-US" altLang="zh-TW" dirty="0"/>
              <a:t>          </a:t>
            </a:r>
            <a:r>
              <a:rPr lang="en-US" altLang="zh-TW" i="1" dirty="0"/>
              <a:t>S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</a:t>
            </a:r>
            <a:r>
              <a:rPr lang="en-US" altLang="zh-TW" dirty="0"/>
              <a:t> </a:t>
            </a:r>
            <a:r>
              <a:rPr lang="en-US" altLang="zh-TW" i="1" dirty="0"/>
              <a:t>N</a:t>
            </a:r>
            <a:r>
              <a:rPr lang="en-US" altLang="zh-TW" dirty="0"/>
              <a:t>/</a:t>
            </a:r>
            <a:r>
              <a:rPr lang="en-US" altLang="zh-TW" i="1" dirty="0"/>
              <a:t>L</a:t>
            </a:r>
            <a:r>
              <a:rPr lang="en-US" altLang="zh-TW" dirty="0"/>
              <a:t>,    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 </a:t>
            </a:r>
            <a:r>
              <a:rPr lang="en-US" altLang="zh-TW" i="1" dirty="0">
                <a:sym typeface="Symbol" pitchFamily="18" charset="2"/>
              </a:rPr>
              <a:t>L</a:t>
            </a:r>
            <a:r>
              <a:rPr lang="en-US" altLang="zh-TW" dirty="0">
                <a:sym typeface="Symbol" pitchFamily="18" charset="2"/>
              </a:rPr>
              <a:t>+</a:t>
            </a:r>
            <a:r>
              <a:rPr lang="en-US" altLang="zh-TW" i="1" dirty="0">
                <a:sym typeface="Symbol" pitchFamily="18" charset="2"/>
              </a:rPr>
              <a:t>M</a:t>
            </a:r>
            <a:r>
              <a:rPr lang="en-US" altLang="zh-TW" dirty="0">
                <a:sym typeface="Symbol" pitchFamily="18" charset="2"/>
              </a:rPr>
              <a:t>1</a:t>
            </a:r>
            <a:endParaRPr lang="zh-TW" altLang="en-US" dirty="0">
              <a:sym typeface="Symbol" pitchFamily="18" charset="2"/>
            </a:endParaRPr>
          </a:p>
        </p:txBody>
      </p:sp>
      <p:graphicFrame>
        <p:nvGraphicFramePr>
          <p:cNvPr id="2150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788198"/>
              </p:ext>
            </p:extLst>
          </p:nvPr>
        </p:nvGraphicFramePr>
        <p:xfrm>
          <a:off x="1476375" y="1448594"/>
          <a:ext cx="38179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8" name="Equation" r:id="rId3" imgW="3810000" imgH="609600" progId="Equation.DSMT4">
                  <p:embed/>
                </p:oleObj>
              </mc:Choice>
              <mc:Fallback>
                <p:oleObj name="Equation" r:id="rId3" imgW="3810000" imgH="609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48594"/>
                        <a:ext cx="381793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6227763" y="1520032"/>
            <a:ext cx="194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(linear with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539750" y="3571875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TW" altLang="en-US"/>
              <a:t>何時為</a:t>
            </a:r>
            <a:r>
              <a:rPr lang="en-US"/>
              <a:t> </a:t>
            </a:r>
            <a:r>
              <a:rPr lang="en-US" altLang="zh-TW"/>
              <a:t>optimal?  </a:t>
            </a:r>
            <a:r>
              <a:rPr lang="en-US" altLang="zh-TW">
                <a:sym typeface="Symbol" pitchFamily="18" charset="2"/>
              </a:rPr>
              <a:t></a:t>
            </a:r>
            <a:endParaRPr lang="zh-TW" altLang="en-US">
              <a:sym typeface="Symbol" pitchFamily="18" charset="2"/>
            </a:endParaRPr>
          </a:p>
        </p:txBody>
      </p:sp>
      <p:graphicFrame>
        <p:nvGraphicFramePr>
          <p:cNvPr id="21511" name="Object 3"/>
          <p:cNvGraphicFramePr>
            <a:graphicFrameLocks noChangeAspect="1"/>
          </p:cNvGraphicFramePr>
          <p:nvPr/>
        </p:nvGraphicFramePr>
        <p:xfrm>
          <a:off x="2844800" y="3498850"/>
          <a:ext cx="13366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9" name="Equation" r:id="rId5" imgW="1333500" imgH="609600" progId="Equation.DSMT4">
                  <p:embed/>
                </p:oleObj>
              </mc:Choice>
              <mc:Fallback>
                <p:oleObj name="Equation" r:id="rId5" imgW="1333500" imgH="60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498850"/>
                        <a:ext cx="133667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543958"/>
              </p:ext>
            </p:extLst>
          </p:nvPr>
        </p:nvGraphicFramePr>
        <p:xfrm>
          <a:off x="1187450" y="4236621"/>
          <a:ext cx="741521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0" name="Equation" r:id="rId7" imgW="7404100" imgH="660400" progId="Equation.DSMT4">
                  <p:embed/>
                </p:oleObj>
              </mc:Choice>
              <mc:Fallback>
                <p:oleObj name="Equation" r:id="rId7" imgW="7404100" imgH="660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36621"/>
                        <a:ext cx="7415213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08084"/>
              </p:ext>
            </p:extLst>
          </p:nvPr>
        </p:nvGraphicFramePr>
        <p:xfrm>
          <a:off x="1187450" y="4989512"/>
          <a:ext cx="35369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1" name="Equation" r:id="rId9" imgW="3530600" imgH="381000" progId="Equation.DSMT4">
                  <p:embed/>
                </p:oleObj>
              </mc:Choice>
              <mc:Fallback>
                <p:oleObj name="Equation" r:id="rId9" imgW="3530600" imgH="38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89512"/>
                        <a:ext cx="353695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266950" y="872332"/>
            <a:ext cx="1512888" cy="50323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779838" y="656432"/>
            <a:ext cx="287337" cy="215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1187450" y="296069"/>
            <a:ext cx="66969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replaced by the number of multiplications for the </a:t>
            </a:r>
            <a:r>
              <a:rPr lang="en-US" altLang="zh-TW" i="1" dirty="0">
                <a:solidFill>
                  <a:srgbClr val="FF0000"/>
                </a:solidFill>
              </a:rPr>
              <a:t>P</a:t>
            </a:r>
            <a:r>
              <a:rPr lang="en-US" altLang="zh-TW" dirty="0">
                <a:solidFill>
                  <a:srgbClr val="FF0000"/>
                </a:solidFill>
              </a:rPr>
              <a:t>-point DFT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71500" y="5430610"/>
            <a:ext cx="74334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dirty="0">
                <a:solidFill>
                  <a:srgbClr val="3333FF"/>
                </a:solidFill>
                <a:sym typeface="Symbol" pitchFamily="18" charset="2"/>
              </a:rPr>
              <a:t>In practice, a computer program is applied to determine the optimal </a:t>
            </a:r>
            <a:r>
              <a:rPr lang="en-US" altLang="zh-TW" i="1" dirty="0">
                <a:solidFill>
                  <a:srgbClr val="3333FF"/>
                </a:solidFill>
                <a:sym typeface="Symbol" pitchFamily="18" charset="2"/>
              </a:rPr>
              <a:t>L</a:t>
            </a:r>
            <a:r>
              <a:rPr lang="en-US" altLang="zh-TW" dirty="0">
                <a:solidFill>
                  <a:srgbClr val="3333FF"/>
                </a:solidFill>
                <a:sym typeface="Symbol" pitchFamily="18" charset="2"/>
              </a:rPr>
              <a:t>. </a:t>
            </a:r>
            <a:endParaRPr lang="zh-TW" altLang="en-US" dirty="0">
              <a:solidFill>
                <a:srgbClr val="3333FF"/>
              </a:solidFill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6934" y="1220731"/>
            <a:ext cx="1124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FF"/>
                </a:solidFill>
              </a:rPr>
              <a:t>(</a:t>
            </a:r>
            <a:r>
              <a:rPr lang="zh-TW" altLang="en-US" dirty="0">
                <a:solidFill>
                  <a:srgbClr val="3333FF"/>
                </a:solidFill>
              </a:rPr>
              <a:t>理論值</a:t>
            </a:r>
            <a:r>
              <a:rPr lang="en-US" altLang="zh-TW" dirty="0">
                <a:solidFill>
                  <a:srgbClr val="3333FF"/>
                </a:solidFill>
              </a:rPr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4CDF9C-CEC1-48FE-9E8B-FED68FAAD61C}" type="slidenum">
              <a:rPr lang="en-US" altLang="zh-TW"/>
              <a:pPr/>
              <a:t>408</a:t>
            </a:fld>
            <a:endParaRPr lang="en-US" altLang="zh-TW"/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765175"/>
            <a:ext cx="6840538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5795963" y="5300663"/>
            <a:ext cx="230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M</a:t>
            </a:r>
            <a:r>
              <a:rPr lang="en-US" altLang="zh-TW"/>
              <a:t> (filter length)</a:t>
            </a: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 rot="10800000">
            <a:off x="971550" y="1700213"/>
            <a:ext cx="48895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L</a:t>
            </a:r>
            <a:r>
              <a:rPr lang="en-US" altLang="zh-TW"/>
              <a:t> (section length)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21FE31-B252-4263-8832-484034CC71DF}" type="slidenum">
              <a:rPr lang="en-US" altLang="zh-TW"/>
              <a:pPr/>
              <a:t>409</a:t>
            </a:fld>
            <a:endParaRPr lang="en-US" altLang="zh-TW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843213" y="3502025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= </a:t>
            </a:r>
            <a:r>
              <a:rPr lang="en-US" altLang="zh-TW" i="1">
                <a:sym typeface="Symbol" pitchFamily="18" charset="2"/>
              </a:rPr>
              <a:t>L</a:t>
            </a:r>
            <a:r>
              <a:rPr lang="en-US" altLang="zh-TW">
                <a:sym typeface="Symbol" pitchFamily="18" charset="2"/>
              </a:rPr>
              <a:t>+</a:t>
            </a:r>
            <a:r>
              <a:rPr lang="en-US" altLang="zh-TW" i="1">
                <a:sym typeface="Symbol" pitchFamily="18" charset="2"/>
              </a:rPr>
              <a:t>M</a:t>
            </a:r>
            <a:r>
              <a:rPr lang="en-US" altLang="zh-TW">
                <a:sym typeface="Symbol" pitchFamily="18" charset="2"/>
              </a:rPr>
              <a:t>1</a:t>
            </a:r>
            <a:endParaRPr lang="zh-TW" altLang="en-US">
              <a:sym typeface="Symbol" pitchFamily="18" charset="2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250825" y="3068638"/>
            <a:ext cx="6911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實際上，需要考量 </a:t>
            </a:r>
            <a:r>
              <a:rPr lang="en-US" altLang="zh-TW" i="1" dirty="0"/>
              <a:t>P</a:t>
            </a:r>
            <a:r>
              <a:rPr lang="en-US" altLang="zh-TW" dirty="0"/>
              <a:t>-point FFT </a:t>
            </a:r>
            <a:r>
              <a:rPr lang="zh-TW" altLang="en-US" dirty="0"/>
              <a:t>的乘法量必需不多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23850" y="3933825"/>
            <a:ext cx="8137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dirty="0"/>
              <a:t>例如，根據 </a:t>
            </a:r>
            <a:r>
              <a:rPr lang="en-US" altLang="zh-TW" dirty="0"/>
              <a:t>page 407 </a:t>
            </a:r>
            <a:r>
              <a:rPr lang="zh-TW" altLang="en-US" dirty="0"/>
              <a:t>的方法，算出當 </a:t>
            </a:r>
            <a:r>
              <a:rPr lang="en-US" altLang="zh-TW" i="1" dirty="0"/>
              <a:t>M</a:t>
            </a:r>
            <a:r>
              <a:rPr lang="en-US" altLang="zh-TW" dirty="0"/>
              <a:t> = 10 </a:t>
            </a:r>
            <a:r>
              <a:rPr lang="zh-TW" altLang="en-US" dirty="0"/>
              <a:t>時， </a:t>
            </a:r>
            <a:r>
              <a:rPr lang="en-US" altLang="zh-TW" i="1" dirty="0"/>
              <a:t>L</a:t>
            </a:r>
            <a:r>
              <a:rPr lang="en-US" altLang="zh-TW" dirty="0"/>
              <a:t> = 41.5439 </a:t>
            </a:r>
            <a:r>
              <a:rPr lang="zh-TW" altLang="en-US" dirty="0"/>
              <a:t>為 </a:t>
            </a:r>
            <a:r>
              <a:rPr lang="en-US" altLang="zh-TW" dirty="0"/>
              <a:t>optimal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323850" y="4581525"/>
            <a:ext cx="8351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但實際上，應該選 </a:t>
            </a:r>
            <a:r>
              <a:rPr lang="en-US" altLang="zh-TW" i="1"/>
              <a:t>L</a:t>
            </a:r>
            <a:r>
              <a:rPr lang="en-US" altLang="zh-TW"/>
              <a:t> = 39</a:t>
            </a:r>
            <a:r>
              <a:rPr lang="zh-TW" altLang="en-US"/>
              <a:t>，因為此時  </a:t>
            </a:r>
            <a:r>
              <a:rPr lang="en-US" altLang="zh-TW" i="1"/>
              <a:t>P</a:t>
            </a:r>
            <a:r>
              <a:rPr lang="en-US" altLang="zh-TW"/>
              <a:t> = </a:t>
            </a:r>
            <a:r>
              <a:rPr lang="en-US" altLang="zh-TW" i="1">
                <a:sym typeface="Symbol" pitchFamily="18" charset="2"/>
              </a:rPr>
              <a:t>L</a:t>
            </a:r>
            <a:r>
              <a:rPr lang="en-US" altLang="zh-TW">
                <a:sym typeface="Symbol" pitchFamily="18" charset="2"/>
              </a:rPr>
              <a:t>+</a:t>
            </a:r>
            <a:r>
              <a:rPr lang="en-US" altLang="zh-TW" i="1">
                <a:sym typeface="Symbol" pitchFamily="18" charset="2"/>
              </a:rPr>
              <a:t>M</a:t>
            </a:r>
            <a:r>
              <a:rPr lang="en-US" altLang="zh-TW">
                <a:sym typeface="Symbol" pitchFamily="18" charset="2"/>
              </a:rPr>
              <a:t>1 = 48 </a:t>
            </a:r>
            <a:r>
              <a:rPr lang="zh-TW" altLang="en-US">
                <a:sym typeface="Symbol" pitchFamily="18" charset="2"/>
              </a:rPr>
              <a:t>點的 </a:t>
            </a:r>
            <a:r>
              <a:rPr lang="en-US" altLang="zh-TW">
                <a:sym typeface="Symbol" pitchFamily="18" charset="2"/>
              </a:rPr>
              <a:t>DFT </a:t>
            </a:r>
            <a:r>
              <a:rPr lang="zh-TW" altLang="en-US">
                <a:sym typeface="Symbol" pitchFamily="18" charset="2"/>
              </a:rPr>
              <a:t>有較少的乘法量</a:t>
            </a:r>
            <a:endParaRPr lang="en-US" altLang="zh-TW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250825" y="404813"/>
            <a:ext cx="69119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注意：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(1) Optimal section length </a:t>
            </a:r>
            <a:r>
              <a:rPr lang="en-US" altLang="zh-TW">
                <a:solidFill>
                  <a:srgbClr val="3333FF"/>
                </a:solidFill>
              </a:rPr>
              <a:t>is independent to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250825" y="1557338"/>
            <a:ext cx="77057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(2) If </a:t>
            </a:r>
            <a:r>
              <a:rPr lang="en-US" altLang="zh-TW" i="1"/>
              <a:t>M</a:t>
            </a:r>
            <a:r>
              <a:rPr lang="en-US" altLang="zh-TW"/>
              <a:t> is a fixed constant, then the complexity is linear with </a:t>
            </a:r>
            <a:r>
              <a:rPr lang="en-US" altLang="zh-TW" i="1"/>
              <a:t>N</a:t>
            </a:r>
            <a:r>
              <a:rPr lang="en-US" altLang="zh-TW"/>
              <a:t>, i.e., </a:t>
            </a:r>
          </a:p>
          <a:p>
            <a:pPr eaLnBrk="1" hangingPunct="1">
              <a:spcBef>
                <a:spcPct val="30000"/>
              </a:spcBef>
            </a:pPr>
            <a:r>
              <a:rPr lang="zh-TW" altLang="en-US"/>
              <a:t>                               </a:t>
            </a:r>
            <a:r>
              <a:rPr lang="en-US" altLang="zh-TW" i="1"/>
              <a:t>O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</a:t>
            </a:r>
          </a:p>
          <a:p>
            <a:pPr eaLnBrk="1" hangingPunct="1">
              <a:spcBef>
                <a:spcPct val="30000"/>
              </a:spcBef>
            </a:pPr>
            <a:r>
              <a:rPr lang="zh-TW" altLang="en-US"/>
              <a:t>   比較：使用原本方法時， </a:t>
            </a:r>
            <a:r>
              <a:rPr lang="en-US" altLang="zh-TW"/>
              <a:t>complexity = </a:t>
            </a:r>
            <a:r>
              <a:rPr lang="en-US" altLang="zh-TW" i="1"/>
              <a:t>O</a:t>
            </a:r>
            <a:r>
              <a:rPr lang="en-US" altLang="zh-TW"/>
              <a:t>((</a:t>
            </a:r>
            <a:r>
              <a:rPr lang="en-US" altLang="zh-TW" i="1"/>
              <a:t>N</a:t>
            </a:r>
            <a:r>
              <a:rPr lang="en-US" altLang="zh-TW"/>
              <a:t>+</a:t>
            </a:r>
            <a:r>
              <a:rPr lang="en-US" altLang="zh-TW" i="1"/>
              <a:t>M</a:t>
            </a:r>
            <a:r>
              <a:rPr lang="en-US" altLang="zh-TW"/>
              <a:t>-1)log</a:t>
            </a:r>
            <a:r>
              <a:rPr lang="en-US" altLang="zh-TW" baseline="-25000"/>
              <a:t>2 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+</a:t>
            </a:r>
            <a:r>
              <a:rPr lang="en-US" altLang="zh-TW" i="1"/>
              <a:t>M</a:t>
            </a:r>
            <a:r>
              <a:rPr lang="en-US" altLang="zh-TW"/>
              <a:t>-1))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7679D3-350C-48DD-96FB-D00A351464B3}" type="slidenum">
              <a:rPr lang="en-US" altLang="zh-TW"/>
              <a:pPr/>
              <a:t>410</a:t>
            </a:fld>
            <a:endParaRPr lang="en-US" altLang="zh-TW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539750" y="549275"/>
            <a:ext cx="756126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>
                <a:solidFill>
                  <a:srgbClr val="3333FF"/>
                </a:solidFill>
              </a:rPr>
              <a:t>Case 3  When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 has the same order as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</a:p>
          <a:p>
            <a:pPr eaLnBrk="1" hangingPunct="1">
              <a:lnSpc>
                <a:spcPct val="120000"/>
              </a:lnSpc>
            </a:pPr>
            <a:endParaRPr lang="zh-TW" altLang="en-US">
              <a:solidFill>
                <a:srgbClr val="3333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>
                <a:solidFill>
                  <a:srgbClr val="3333FF"/>
                </a:solidFill>
              </a:rPr>
              <a:t>Case 4  When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 is much larger than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>
                <a:solidFill>
                  <a:srgbClr val="3333FF"/>
                </a:solidFill>
              </a:rPr>
              <a:t> </a:t>
            </a:r>
            <a:endParaRPr lang="zh-TW" altLang="en-US">
              <a:solidFill>
                <a:srgbClr val="3333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>
                <a:solidFill>
                  <a:srgbClr val="3333FF"/>
                </a:solidFill>
              </a:rPr>
              <a:t>Case 5  When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is a very small integer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611188" y="3840163"/>
          <a:ext cx="7921625" cy="241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Visio" r:id="rId3" imgW="6061474" imgH="1853094" progId="Visio.Drawing.11">
                  <p:embed/>
                </p:oleObj>
              </mc:Choice>
              <mc:Fallback>
                <p:oleObj name="Visio" r:id="rId3" imgW="6061474" imgH="185309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40163"/>
                        <a:ext cx="7921625" cy="241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F5D411-957C-451C-A3AE-AB402D17E994}" type="slidenum">
              <a:rPr lang="en-US" altLang="zh-TW"/>
              <a:pPr/>
              <a:t>411</a:t>
            </a:fld>
            <a:endParaRPr lang="en-US" altLang="zh-TW"/>
          </a:p>
        </p:txBody>
      </p:sp>
      <p:sp>
        <p:nvSpPr>
          <p:cNvPr id="25603" name="文字版面配置區 4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6169025"/>
          </a:xfrm>
        </p:spPr>
        <p:txBody>
          <a:bodyPr/>
          <a:lstStyle/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 </a:t>
            </a:r>
            <a:r>
              <a:rPr lang="en-US" altLang="zh-TW" sz="2000" b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Sectioned Convolution</a:t>
            </a:r>
            <a:r>
              <a:rPr lang="en-US" altLang="zh-TW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for the Condition where </a:t>
            </a:r>
            <a:r>
              <a:rPr lang="en-US" altLang="zh-TW" sz="2000" b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One Sequence is Finite </a:t>
            </a:r>
            <a:br>
              <a:rPr lang="en-US" altLang="zh-TW" sz="2000" b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b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and the Other One is Infinite </a:t>
            </a:r>
            <a:br>
              <a:rPr lang="en-US" altLang="zh-TW" sz="2000" b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</a:p>
          <a:p>
            <a:pPr marL="0" indent="0">
              <a:spcAft>
                <a:spcPts val="475"/>
              </a:spcAft>
              <a:buFontTx/>
              <a:buNone/>
            </a:pP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0 for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 length of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+ 1, 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length of </a:t>
            </a:r>
            <a:r>
              <a:rPr lang="en-US" altLang="zh-TW" sz="2000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is infinite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   </a:t>
            </a:r>
            <a:b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and 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we want to calculate </a:t>
            </a:r>
            <a:r>
              <a:rPr lang="en-US" altLang="zh-TW" sz="2000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for </a:t>
            </a:r>
            <a:r>
              <a:rPr lang="en-US" altLang="zh-TW" sz="2000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</a:t>
            </a:r>
            <a:r>
              <a:rPr lang="en-US" altLang="zh-TW" sz="2000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+ 1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Suppose that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&lt;&lt;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 this case, we can try to partition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into several sections.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section 1: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for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~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1,              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0 otherwise,            </a:t>
            </a:r>
            <a:b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section 2: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for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~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+ 2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1,       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0 otherwise,           </a:t>
            </a:r>
            <a:b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              		    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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</a:t>
            </a:r>
            <a:b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section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i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for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 (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1)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~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qL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1,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i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0 otherwise,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		     		    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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25605" name="Object 1"/>
          <p:cNvGraphicFramePr>
            <a:graphicFrameLocks noChangeAspect="1"/>
          </p:cNvGraphicFramePr>
          <p:nvPr/>
        </p:nvGraphicFramePr>
        <p:xfrm>
          <a:off x="1331913" y="1268413"/>
          <a:ext cx="23622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3" imgW="2362200" imgH="533400" progId="Equation.DSMT4">
                  <p:embed/>
                </p:oleObj>
              </mc:Choice>
              <mc:Fallback>
                <p:oleObj name="Equation" r:id="rId3" imgW="2362200" imgH="533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68413"/>
                        <a:ext cx="23622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A13B1-A344-4E85-9B81-73AE067C0CBE}" type="slidenum">
              <a:rPr lang="en-US" altLang="zh-TW"/>
              <a:pPr/>
              <a:t>412</a:t>
            </a:fld>
            <a:endParaRPr lang="en-US" altLang="zh-TW"/>
          </a:p>
        </p:txBody>
      </p:sp>
      <p:sp>
        <p:nvSpPr>
          <p:cNvPr id="26627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2784475"/>
          </a:xfrm>
        </p:spPr>
        <p:txBody>
          <a:bodyPr/>
          <a:lstStyle/>
          <a:p>
            <a:pPr marL="0" indent="0">
              <a:lnSpc>
                <a:spcPct val="110000"/>
              </a:lnSpc>
              <a:spcAft>
                <a:spcPts val="500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Then we perform the convolution of </a:t>
            </a:r>
            <a:r>
              <a:rPr lang="en-US" altLang="zh-TW" sz="2000" i="1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i="1" baseline="-25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*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for each of the sections by the method on </a:t>
            </a: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pages 397 and 398.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500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(Since the length of </a:t>
            </a:r>
            <a:r>
              <a:rPr lang="en-US" altLang="zh-TW" sz="2000" i="1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i="1" baseline="-25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is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it requires the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-point DFT, </a:t>
            </a:r>
            <a:b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                                                    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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1.   </a:t>
            </a:r>
          </a:p>
          <a:p>
            <a:pPr marL="0" indent="0">
              <a:lnSpc>
                <a:spcPct val="110000"/>
              </a:lnSpc>
              <a:spcAft>
                <a:spcPts val="500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</a:t>
            </a:r>
          </a:p>
          <a:p>
            <a:pPr marL="0" indent="0">
              <a:lnSpc>
                <a:spcPct val="110000"/>
              </a:lnSpc>
              <a:spcAft>
                <a:spcPts val="500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Its complexity and the optimal section length can also be determined by the formulas on page 407. 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30FF38-1392-447D-A884-E3080147E14F}" type="slidenum">
              <a:rPr lang="en-US" altLang="zh-TW"/>
              <a:pPr/>
              <a:t>413</a:t>
            </a:fld>
            <a:endParaRPr lang="en-US" altLang="zh-TW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395288" y="404813"/>
            <a:ext cx="8281168" cy="49859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TW" altLang="en-US" sz="2400" b="1" dirty="0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 dirty="0">
                <a:solidFill>
                  <a:srgbClr val="3333FF"/>
                </a:solidFill>
                <a:sym typeface="Wingdings 2" pitchFamily="18" charset="2"/>
              </a:rPr>
              <a:t>11-E</a:t>
            </a:r>
            <a:r>
              <a:rPr lang="zh-TW" altLang="en-US" sz="2400" dirty="0">
                <a:solidFill>
                  <a:srgbClr val="3333FF"/>
                </a:solidFill>
              </a:rPr>
              <a:t>  </a:t>
            </a:r>
            <a:r>
              <a:rPr lang="en-US" altLang="zh-TW" sz="2400" b="1" dirty="0">
                <a:solidFill>
                  <a:srgbClr val="3333FF"/>
                </a:solidFill>
                <a:sym typeface="Wingdings 2" pitchFamily="18" charset="2"/>
              </a:rPr>
              <a:t>Recursive Method for Convolution Implementation</a:t>
            </a:r>
            <a:endParaRPr lang="zh-TW" altLang="en-US" sz="2400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72734"/>
              </p:ext>
            </p:extLst>
          </p:nvPr>
        </p:nvGraphicFramePr>
        <p:xfrm>
          <a:off x="683568" y="1308223"/>
          <a:ext cx="43132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0" name="Equation" r:id="rId3" imgW="4318000" imgH="685800" progId="Equation.DSMT4">
                  <p:embed/>
                </p:oleObj>
              </mc:Choice>
              <mc:Fallback>
                <p:oleObj name="Equation" r:id="rId3" imgW="4318000" imgH="685800" progId="Equation.DSMT4">
                  <p:embed/>
                  <p:pic>
                    <p:nvPicPr>
                      <p:cNvPr id="3482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308223"/>
                        <a:ext cx="4313238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2955281" y="2100386"/>
            <a:ext cx="3313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/>
              <a:t>u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]:   unit step function  </a:t>
            </a:r>
            <a:endParaRPr lang="zh-TW" altLang="en-US"/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916616"/>
              </p:ext>
            </p:extLst>
          </p:nvPr>
        </p:nvGraphicFramePr>
        <p:xfrm>
          <a:off x="867718" y="2603623"/>
          <a:ext cx="21161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1" name="Equation" r:id="rId5" imgW="2120900" imgH="546100" progId="Equation.DSMT4">
                  <p:embed/>
                </p:oleObj>
              </mc:Choice>
              <mc:Fallback>
                <p:oleObj name="Equation" r:id="rId5" imgW="2120900" imgH="546100" progId="Equation.DSMT4">
                  <p:embed/>
                  <p:pic>
                    <p:nvPicPr>
                      <p:cNvPr id="3482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718" y="2603623"/>
                        <a:ext cx="2116138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75151"/>
              </p:ext>
            </p:extLst>
          </p:nvPr>
        </p:nvGraphicFramePr>
        <p:xfrm>
          <a:off x="939156" y="3395786"/>
          <a:ext cx="23574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Equation" r:id="rId7" imgW="2362200" imgH="368300" progId="Equation.DSMT4">
                  <p:embed/>
                </p:oleObj>
              </mc:Choice>
              <mc:Fallback>
                <p:oleObj name="Equation" r:id="rId7" imgW="2362200" imgH="368300" progId="Equation.DSMT4">
                  <p:embed/>
                  <p:pic>
                    <p:nvPicPr>
                      <p:cNvPr id="3482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156" y="3395786"/>
                        <a:ext cx="235743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055300"/>
              </p:ext>
            </p:extLst>
          </p:nvPr>
        </p:nvGraphicFramePr>
        <p:xfrm>
          <a:off x="939156" y="4045073"/>
          <a:ext cx="24209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3" name="Equation" r:id="rId9" imgW="2425700" imgH="355600" progId="Equation.DSMT4">
                  <p:embed/>
                </p:oleObj>
              </mc:Choice>
              <mc:Fallback>
                <p:oleObj name="Equation" r:id="rId9" imgW="2425700" imgH="355600" progId="Equation.DSMT4">
                  <p:embed/>
                  <p:pic>
                    <p:nvPicPr>
                      <p:cNvPr id="3482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156" y="4045073"/>
                        <a:ext cx="2420937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2"/>
          <p:cNvSpPr txBox="1">
            <a:spLocks noChangeArrowheads="1"/>
          </p:cNvSpPr>
          <p:nvPr/>
        </p:nvSpPr>
        <p:spPr bwMode="auto">
          <a:xfrm>
            <a:off x="867718" y="4619748"/>
            <a:ext cx="6624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Only two multiplications required for calculating each output.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892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0F1010-8E75-491C-ACAB-2305C64FF62B}" type="slidenum">
              <a:rPr lang="en-US" altLang="zh-TW"/>
              <a:pPr/>
              <a:t>414</a:t>
            </a:fld>
            <a:endParaRPr lang="en-US" altLang="zh-TW"/>
          </a:p>
        </p:txBody>
      </p:sp>
      <p:sp>
        <p:nvSpPr>
          <p:cNvPr id="10" name="文字方塊 9"/>
          <p:cNvSpPr txBox="1"/>
          <p:nvPr/>
        </p:nvSpPr>
        <p:spPr>
          <a:xfrm>
            <a:off x="971600" y="162880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0.25</a:t>
            </a:r>
            <a:r>
              <a:rPr lang="en-US" altLang="zh-TW" dirty="0">
                <a:sym typeface="Symbol" panose="05050102010706020507" pitchFamily="18" charset="2"/>
              </a:rPr>
              <a:t></a:t>
            </a:r>
            <a:r>
              <a:rPr lang="en-US" altLang="zh-TW" dirty="0"/>
              <a:t>0.6</a:t>
            </a:r>
            <a:r>
              <a:rPr lang="en-US" altLang="zh-TW" baseline="30000" dirty="0"/>
              <a:t>|</a:t>
            </a:r>
            <a:r>
              <a:rPr lang="en-US" altLang="zh-TW" i="1" baseline="30000" dirty="0"/>
              <a:t>n</a:t>
            </a:r>
            <a:r>
              <a:rPr lang="en-US" altLang="zh-TW" baseline="30000" dirty="0"/>
              <a:t>|</a:t>
            </a:r>
            <a:endParaRPr lang="zh-TW" altLang="en-US" dirty="0"/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579449"/>
              </p:ext>
            </p:extLst>
          </p:nvPr>
        </p:nvGraphicFramePr>
        <p:xfrm>
          <a:off x="993344" y="2468032"/>
          <a:ext cx="34940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Equation" r:id="rId3" imgW="3479760" imgH="1371600" progId="Equation.DSMT4">
                  <p:embed/>
                </p:oleObj>
              </mc:Choice>
              <mc:Fallback>
                <p:oleObj name="Equation" r:id="rId3" imgW="3479760" imgH="1371600" progId="Equation.DSMT4">
                  <p:embed/>
                  <p:pic>
                    <p:nvPicPr>
                      <p:cNvPr id="1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44" y="2468032"/>
                        <a:ext cx="349408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449204"/>
              </p:ext>
            </p:extLst>
          </p:nvPr>
        </p:nvGraphicFramePr>
        <p:xfrm>
          <a:off x="993344" y="764704"/>
          <a:ext cx="185261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2" name="Equation" r:id="rId5" imgW="1854000" imgH="355320" progId="Equation.DSMT4">
                  <p:embed/>
                </p:oleObj>
              </mc:Choice>
              <mc:Fallback>
                <p:oleObj name="Equation" r:id="rId5" imgW="1854000" imgH="355320" progId="Equation.DSMT4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44" y="764704"/>
                        <a:ext cx="1852612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313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647FD0-573A-4177-B6A6-80C76C5A87B7}" type="slidenum">
              <a:rPr lang="en-US" altLang="zh-TW"/>
              <a:pPr/>
              <a:t>415</a:t>
            </a:fld>
            <a:endParaRPr lang="en-US" altLang="zh-TW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323850" y="333375"/>
            <a:ext cx="7920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3200" b="1">
                <a:solidFill>
                  <a:srgbClr val="3333FF"/>
                </a:solidFill>
                <a:sym typeface="Wingdings 2" pitchFamily="18" charset="2"/>
              </a:rPr>
              <a:t>12.   </a:t>
            </a:r>
            <a:r>
              <a:rPr lang="en-US" altLang="zh-TW" sz="3200" b="1">
                <a:solidFill>
                  <a:srgbClr val="3333FF"/>
                </a:solidFill>
              </a:rPr>
              <a:t>Fast Algorithm </a:t>
            </a:r>
            <a:r>
              <a:rPr lang="zh-TW" altLang="en-US" sz="3200" b="1">
                <a:solidFill>
                  <a:srgbClr val="3333FF"/>
                </a:solidFill>
              </a:rPr>
              <a:t>的補充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23850" y="1196975"/>
            <a:ext cx="8351838" cy="4699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12-A   Discrete Fourier Transform for Real Inputs </a:t>
            </a:r>
            <a:endParaRPr lang="en-US" altLang="zh-TW" sz="240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11188" y="1989138"/>
            <a:ext cx="4392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DFT:</a:t>
            </a:r>
          </a:p>
        </p:txBody>
      </p:sp>
      <p:graphicFrame>
        <p:nvGraphicFramePr>
          <p:cNvPr id="27654" name="Object 1"/>
          <p:cNvGraphicFramePr>
            <a:graphicFrameLocks noChangeAspect="1"/>
          </p:cNvGraphicFramePr>
          <p:nvPr/>
        </p:nvGraphicFramePr>
        <p:xfrm>
          <a:off x="1619250" y="1844675"/>
          <a:ext cx="23939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Equation" r:id="rId3" imgW="2387600" imgH="711200" progId="Equation.DSMT4">
                  <p:embed/>
                </p:oleObj>
              </mc:Choice>
              <mc:Fallback>
                <p:oleObj name="Equation" r:id="rId3" imgW="2387600" imgH="7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844675"/>
                        <a:ext cx="239395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539750" y="2709863"/>
            <a:ext cx="7488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dirty="0"/>
              <a:t>當 </a:t>
            </a:r>
            <a:r>
              <a:rPr lang="en-US" altLang="zh-TW" i="1" dirty="0"/>
              <a:t>f 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</a:t>
            </a:r>
            <a:r>
              <a:rPr lang="zh-TW" altLang="en-US" dirty="0"/>
              <a:t>為 </a:t>
            </a:r>
            <a:r>
              <a:rPr lang="en-US" altLang="zh-TW" dirty="0"/>
              <a:t>real </a:t>
            </a:r>
            <a:r>
              <a:rPr lang="zh-TW" altLang="en-US" dirty="0"/>
              <a:t>時， </a:t>
            </a:r>
            <a:r>
              <a:rPr lang="en-US" altLang="zh-TW" i="1" dirty="0"/>
              <a:t>F 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= </a:t>
            </a:r>
            <a:r>
              <a:rPr lang="en-US" altLang="zh-TW" i="1" dirty="0"/>
              <a:t>F*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>
                <a:cs typeface="Times New Roman" pitchFamily="18" charset="0"/>
              </a:rPr>
              <a:t>− </a:t>
            </a:r>
            <a:r>
              <a:rPr lang="en-US" altLang="zh-TW" i="1" dirty="0"/>
              <a:t>m</a:t>
            </a:r>
            <a:r>
              <a:rPr lang="en-US" altLang="zh-TW" dirty="0"/>
              <a:t>]                         *: conjugation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34A4AF-DF24-433F-949C-85A0DE1DD5A7}" type="slidenum">
              <a:rPr lang="en-US" altLang="zh-TW"/>
              <a:pPr/>
              <a:t>389</a:t>
            </a:fld>
            <a:endParaRPr lang="en-US" altLang="zh-TW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684213" y="404813"/>
            <a:ext cx="6624637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b="1">
                <a:solidFill>
                  <a:srgbClr val="3333FF"/>
                </a:solidFill>
              </a:rPr>
              <a:t>Case 2</a:t>
            </a:r>
            <a:r>
              <a:rPr lang="en-US" altLang="zh-TW">
                <a:solidFill>
                  <a:srgbClr val="3333FF"/>
                </a:solidFill>
              </a:rPr>
              <a:t>:</a:t>
            </a:r>
            <a:r>
              <a:rPr lang="en-US" altLang="zh-TW"/>
              <a:t>  Both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and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have finite lengths.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的範圍為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 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]</a:t>
            </a:r>
            <a:r>
              <a:rPr lang="zh-TW" altLang="en-US"/>
              <a:t>，大小為 </a:t>
            </a:r>
            <a:r>
              <a:rPr lang="en-US" altLang="zh-TW" i="1"/>
              <a:t>N</a:t>
            </a:r>
            <a:r>
              <a:rPr lang="en-US" altLang="zh-TW"/>
              <a:t> =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−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 baseline="-25000">
                <a:cs typeface="Times New Roman" pitchFamily="18" charset="0"/>
              </a:rPr>
              <a:t>1</a:t>
            </a:r>
            <a:r>
              <a:rPr lang="en-US" altLang="zh-TW">
                <a:cs typeface="Times New Roman" pitchFamily="18" charset="0"/>
              </a:rPr>
              <a:t> + 1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的範圍為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 </a:t>
            </a:r>
            <a:r>
              <a:rPr lang="en-US" altLang="zh-TW"/>
              <a:t>[</a:t>
            </a:r>
            <a:r>
              <a:rPr lang="en-US" altLang="zh-TW" i="1"/>
              <a:t>k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k</a:t>
            </a:r>
            <a:r>
              <a:rPr lang="en-US" altLang="zh-TW" baseline="-25000"/>
              <a:t>2</a:t>
            </a:r>
            <a:r>
              <a:rPr lang="en-US" altLang="zh-TW"/>
              <a:t>]</a:t>
            </a:r>
            <a:r>
              <a:rPr lang="zh-TW" altLang="en-US"/>
              <a:t>，大小為 </a:t>
            </a:r>
            <a:r>
              <a:rPr lang="en-US" altLang="zh-TW" i="1"/>
              <a:t>K</a:t>
            </a:r>
            <a:r>
              <a:rPr lang="en-US" altLang="zh-TW"/>
              <a:t> = </a:t>
            </a:r>
            <a:r>
              <a:rPr lang="en-US" altLang="zh-TW" i="1"/>
              <a:t>k</a:t>
            </a:r>
            <a:r>
              <a:rPr lang="en-US" altLang="zh-TW" baseline="-25000"/>
              <a:t>2</a:t>
            </a:r>
            <a:r>
              <a:rPr lang="en-US" altLang="zh-TW"/>
              <a:t> − </a:t>
            </a:r>
            <a:r>
              <a:rPr lang="en-US" altLang="zh-TW" i="1"/>
              <a:t>k</a:t>
            </a:r>
            <a:r>
              <a:rPr lang="en-US" altLang="zh-TW" baseline="-25000"/>
              <a:t>1</a:t>
            </a:r>
            <a:r>
              <a:rPr lang="en-US" altLang="zh-TW"/>
              <a:t> + 1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graphicFrame>
        <p:nvGraphicFramePr>
          <p:cNvPr id="5124" name="Object 3"/>
          <p:cNvGraphicFramePr>
            <a:graphicFrameLocks noChangeAspect="1"/>
          </p:cNvGraphicFramePr>
          <p:nvPr/>
        </p:nvGraphicFramePr>
        <p:xfrm>
          <a:off x="915988" y="2060575"/>
          <a:ext cx="3543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3" imgW="3543300" imgH="736600" progId="Equation.DSMT4">
                  <p:embed/>
                </p:oleObj>
              </mc:Choice>
              <mc:Fallback>
                <p:oleObj name="Equation" r:id="rId3" imgW="35433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060575"/>
                        <a:ext cx="3543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5148263" y="2205038"/>
            <a:ext cx="208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>
                <a:solidFill>
                  <a:srgbClr val="FF0000"/>
                </a:solidFill>
              </a:rPr>
              <a:t>y</a:t>
            </a:r>
            <a:r>
              <a:rPr lang="en-US" altLang="zh-TW">
                <a:solidFill>
                  <a:srgbClr val="FF0000"/>
                </a:solidFill>
              </a:rPr>
              <a:t>[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] </a:t>
            </a:r>
            <a:r>
              <a:rPr lang="zh-TW" altLang="en-US">
                <a:solidFill>
                  <a:srgbClr val="FF0000"/>
                </a:solidFill>
              </a:rPr>
              <a:t>的範圍</a:t>
            </a:r>
            <a:r>
              <a:rPr lang="en-US" altLang="zh-TW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126" name="AutoShape 6"/>
          <p:cNvSpPr>
            <a:spLocks noChangeAspect="1" noChangeArrowheads="1"/>
          </p:cNvSpPr>
          <p:nvPr/>
        </p:nvSpPr>
        <p:spPr bwMode="auto">
          <a:xfrm>
            <a:off x="755650" y="2997200"/>
            <a:ext cx="7200900" cy="1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246188" y="3160713"/>
            <a:ext cx="6556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zh-TW" i="1"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[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]</a:t>
            </a:r>
            <a:endParaRPr lang="en-US" altLang="zh-TW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901825" y="3262313"/>
            <a:ext cx="7905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701925" y="3106738"/>
            <a:ext cx="671513" cy="54451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zh-TW" i="1">
                <a:ea typeface="新細明體" charset="-120"/>
              </a:rPr>
              <a:t>h</a:t>
            </a:r>
            <a:r>
              <a:rPr lang="en-US" altLang="zh-TW">
                <a:ea typeface="新細明體" charset="-120"/>
              </a:rPr>
              <a:t>[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]</a:t>
            </a:r>
            <a:endParaRPr lang="en-US" altLang="zh-TW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3373438" y="3262313"/>
            <a:ext cx="819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4192588" y="3098800"/>
            <a:ext cx="81756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zh-TW" altLang="en-US" i="1">
                <a:ea typeface="新細明體" charset="-120"/>
              </a:rPr>
              <a:t> </a:t>
            </a:r>
            <a:r>
              <a:rPr lang="en-US" altLang="zh-TW" i="1">
                <a:ea typeface="新細明體" charset="-120"/>
              </a:rPr>
              <a:t>y</a:t>
            </a:r>
            <a:r>
              <a:rPr lang="en-US" altLang="zh-TW">
                <a:ea typeface="新細明體" charset="-120"/>
              </a:rPr>
              <a:t>[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]</a:t>
            </a:r>
            <a:endParaRPr lang="en-US" altLang="zh-TW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919163" y="3979863"/>
            <a:ext cx="1146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1246188" y="3651250"/>
            <a:ext cx="1587" cy="3286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1409700" y="3651250"/>
            <a:ext cx="1588" cy="3286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1573213" y="3487738"/>
            <a:ext cx="1587" cy="492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1738313" y="3324225"/>
            <a:ext cx="0" cy="6556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2392363" y="3979863"/>
            <a:ext cx="13096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919163" y="3979863"/>
            <a:ext cx="4016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altLang="zh-TW" i="1">
                <a:ea typeface="新細明體" charset="-120"/>
              </a:rPr>
              <a:t>n</a:t>
            </a:r>
            <a:r>
              <a:rPr lang="en-US" altLang="zh-TW" baseline="-25000">
                <a:ea typeface="新細明體" charset="-120"/>
              </a:rPr>
              <a:t>1</a:t>
            </a:r>
          </a:p>
          <a:p>
            <a:pPr eaLnBrk="1" hangingPunct="1"/>
            <a:endParaRPr lang="zh-TW" altLang="en-US"/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1738313" y="3979863"/>
            <a:ext cx="40005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altLang="zh-TW" i="1">
                <a:ea typeface="新細明體" charset="-120"/>
              </a:rPr>
              <a:t>n</a:t>
            </a:r>
            <a:r>
              <a:rPr lang="en-US" altLang="zh-TW" baseline="-25000">
                <a:ea typeface="新細明體" charset="-120"/>
              </a:rPr>
              <a:t>2</a:t>
            </a:r>
          </a:p>
          <a:p>
            <a:pPr eaLnBrk="1" hangingPunct="1"/>
            <a:endParaRPr lang="zh-TW" altLang="en-US"/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2719388" y="3979863"/>
            <a:ext cx="2381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altLang="zh-TW" i="1">
                <a:ea typeface="新細明體" charset="-120"/>
              </a:rPr>
              <a:t>k</a:t>
            </a:r>
            <a:r>
              <a:rPr lang="en-US" altLang="zh-TW" baseline="-25000">
                <a:ea typeface="新細明體" charset="-120"/>
              </a:rPr>
              <a:t>1</a:t>
            </a:r>
          </a:p>
          <a:p>
            <a:pPr eaLnBrk="1" hangingPunct="1"/>
            <a:endParaRPr lang="zh-TW" altLang="en-US"/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3300413" y="3979863"/>
            <a:ext cx="2381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altLang="zh-TW" i="1">
                <a:ea typeface="新細明體" charset="-120"/>
              </a:rPr>
              <a:t>k</a:t>
            </a:r>
            <a:r>
              <a:rPr lang="en-US" altLang="zh-TW" baseline="-25000">
                <a:ea typeface="新細明體" charset="-120"/>
              </a:rPr>
              <a:t>2</a:t>
            </a:r>
          </a:p>
          <a:p>
            <a:pPr eaLnBrk="1" hangingPunct="1"/>
            <a:endParaRPr lang="zh-TW" altLang="en-US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>
            <a:off x="1082675" y="4306888"/>
            <a:ext cx="819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>
            <a:off x="2882900" y="4306888"/>
            <a:ext cx="490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1409700" y="4306888"/>
            <a:ext cx="2381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altLang="zh-TW" i="1">
                <a:ea typeface="新細明體" charset="-120"/>
              </a:rPr>
              <a:t>N</a:t>
            </a:r>
            <a:endParaRPr lang="en-US" altLang="zh-TW" baseline="-25000">
              <a:ea typeface="新細明體" charset="-120"/>
            </a:endParaRPr>
          </a:p>
          <a:p>
            <a:pPr eaLnBrk="1" hangingPunct="1"/>
            <a:endParaRPr lang="zh-TW" altLang="en-US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2882900" y="4306888"/>
            <a:ext cx="2381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altLang="zh-TW" i="1">
                <a:ea typeface="新細明體" charset="-120"/>
              </a:rPr>
              <a:t>K</a:t>
            </a:r>
            <a:endParaRPr lang="en-US" altLang="zh-TW" baseline="-25000">
              <a:ea typeface="新細明體" charset="-120"/>
            </a:endParaRPr>
          </a:p>
          <a:p>
            <a:pPr eaLnBrk="1" hangingPunct="1"/>
            <a:endParaRPr lang="zh-TW" altLang="en-US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2065338" y="3816350"/>
            <a:ext cx="3270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altLang="zh-TW" i="1">
                <a:ea typeface="新細明體" charset="-120"/>
              </a:rPr>
              <a:t>n</a:t>
            </a:r>
            <a:endParaRPr lang="en-US" altLang="zh-TW" baseline="-25000">
              <a:ea typeface="新細明體" charset="-120"/>
            </a:endParaRPr>
          </a:p>
          <a:p>
            <a:pPr eaLnBrk="1" hangingPunct="1"/>
            <a:endParaRPr lang="zh-TW" altLang="en-US"/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3702050" y="3816350"/>
            <a:ext cx="3270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altLang="zh-TW" i="1">
                <a:ea typeface="新細明體" charset="-120"/>
              </a:rPr>
              <a:t>n</a:t>
            </a:r>
            <a:endParaRPr lang="en-US" altLang="zh-TW" baseline="-25000">
              <a:ea typeface="新細明體" charset="-120"/>
            </a:endParaRPr>
          </a:p>
          <a:p>
            <a:pPr eaLnBrk="1" hangingPunct="1"/>
            <a:endParaRPr lang="zh-TW" altLang="en-US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>
            <a:off x="4067175" y="4005263"/>
            <a:ext cx="1873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4119563" y="3979863"/>
            <a:ext cx="6683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altLang="zh-TW" i="1">
                <a:ea typeface="新細明體" charset="-120"/>
              </a:rPr>
              <a:t>n</a:t>
            </a:r>
            <a:r>
              <a:rPr lang="en-US" altLang="zh-TW" baseline="-25000">
                <a:ea typeface="新細明體" charset="-120"/>
              </a:rPr>
              <a:t>1</a:t>
            </a:r>
            <a:r>
              <a:rPr lang="en-US" altLang="zh-TW">
                <a:ea typeface="新細明體" charset="-120"/>
              </a:rPr>
              <a:t>+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 baseline="-25000">
                <a:ea typeface="新細明體" charset="-120"/>
              </a:rPr>
              <a:t>1</a:t>
            </a:r>
          </a:p>
          <a:p>
            <a:pPr eaLnBrk="1" hangingPunct="1"/>
            <a:endParaRPr lang="zh-TW" altLang="en-US"/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5427663" y="3979863"/>
            <a:ext cx="8001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altLang="zh-TW" i="1">
                <a:ea typeface="新細明體" charset="-120"/>
              </a:rPr>
              <a:t>n</a:t>
            </a:r>
            <a:r>
              <a:rPr lang="en-US" altLang="zh-TW" baseline="-25000">
                <a:ea typeface="新細明體" charset="-120"/>
              </a:rPr>
              <a:t>2</a:t>
            </a:r>
            <a:r>
              <a:rPr lang="en-US" altLang="zh-TW">
                <a:ea typeface="新細明體" charset="-120"/>
              </a:rPr>
              <a:t>+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 baseline="-25000">
                <a:ea typeface="新細明體" charset="-120"/>
              </a:rPr>
              <a:t>2</a:t>
            </a:r>
            <a:endParaRPr lang="en-US" altLang="zh-TW" baseline="-25000"/>
          </a:p>
        </p:txBody>
      </p: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6011863" y="3789363"/>
            <a:ext cx="3270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altLang="zh-TW" i="1">
                <a:ea typeface="新細明體" charset="-120"/>
              </a:rPr>
              <a:t>n</a:t>
            </a:r>
            <a:endParaRPr lang="en-US" altLang="zh-TW" baseline="-25000">
              <a:ea typeface="新細明體" charset="-120"/>
            </a:endParaRPr>
          </a:p>
          <a:p>
            <a:pPr eaLnBrk="1" hangingPunct="1"/>
            <a:endParaRPr lang="zh-TW" altLang="en-US"/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4284663" y="4365625"/>
            <a:ext cx="13096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4356100" y="4437063"/>
            <a:ext cx="120491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zh-TW" i="1">
                <a:ea typeface="新細明體" charset="-120"/>
              </a:rPr>
              <a:t>N+K</a:t>
            </a:r>
            <a:r>
              <a:rPr lang="en-US" altLang="zh-TW">
                <a:ea typeface="新細明體" charset="-120"/>
              </a:rPr>
              <a:t>-1</a:t>
            </a:r>
            <a:endParaRPr lang="en-US" altLang="zh-TW" baseline="-25000">
              <a:ea typeface="新細明體" charset="-120"/>
            </a:endParaRPr>
          </a:p>
          <a:p>
            <a:pPr eaLnBrk="1" hangingPunct="1"/>
            <a:endParaRPr lang="zh-TW" altLang="en-US"/>
          </a:p>
        </p:txBody>
      </p:sp>
      <p:sp>
        <p:nvSpPr>
          <p:cNvPr id="5154" name="Line 35"/>
          <p:cNvSpPr>
            <a:spLocks noChangeShapeType="1"/>
          </p:cNvSpPr>
          <p:nvPr/>
        </p:nvSpPr>
        <p:spPr bwMode="auto">
          <a:xfrm>
            <a:off x="2882900" y="3816350"/>
            <a:ext cx="1588" cy="1635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155" name="Line 36"/>
          <p:cNvSpPr>
            <a:spLocks noChangeShapeType="1"/>
          </p:cNvSpPr>
          <p:nvPr/>
        </p:nvSpPr>
        <p:spPr bwMode="auto">
          <a:xfrm>
            <a:off x="3046413" y="3651250"/>
            <a:ext cx="1587" cy="328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156" name="Line 37"/>
          <p:cNvSpPr>
            <a:spLocks noChangeShapeType="1"/>
          </p:cNvSpPr>
          <p:nvPr/>
        </p:nvSpPr>
        <p:spPr bwMode="auto">
          <a:xfrm>
            <a:off x="3209925" y="3816350"/>
            <a:ext cx="0" cy="1635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157" name="Line 38"/>
          <p:cNvSpPr>
            <a:spLocks noChangeShapeType="1"/>
          </p:cNvSpPr>
          <p:nvPr/>
        </p:nvSpPr>
        <p:spPr bwMode="auto">
          <a:xfrm>
            <a:off x="3373438" y="3651250"/>
            <a:ext cx="0" cy="328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158" name="Line 39"/>
          <p:cNvSpPr>
            <a:spLocks noChangeShapeType="1"/>
          </p:cNvSpPr>
          <p:nvPr/>
        </p:nvSpPr>
        <p:spPr bwMode="auto">
          <a:xfrm>
            <a:off x="1082675" y="3651250"/>
            <a:ext cx="1588" cy="3286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59" name="Line 40"/>
          <p:cNvSpPr>
            <a:spLocks noChangeShapeType="1"/>
          </p:cNvSpPr>
          <p:nvPr/>
        </p:nvSpPr>
        <p:spPr bwMode="auto">
          <a:xfrm>
            <a:off x="1901825" y="3324225"/>
            <a:ext cx="0" cy="6556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60" name="Line 45"/>
          <p:cNvSpPr>
            <a:spLocks noChangeShapeType="1"/>
          </p:cNvSpPr>
          <p:nvPr/>
        </p:nvSpPr>
        <p:spPr bwMode="auto">
          <a:xfrm>
            <a:off x="4356100" y="3860800"/>
            <a:ext cx="0" cy="144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61" name="Line 46"/>
          <p:cNvSpPr>
            <a:spLocks noChangeShapeType="1"/>
          </p:cNvSpPr>
          <p:nvPr/>
        </p:nvSpPr>
        <p:spPr bwMode="auto">
          <a:xfrm>
            <a:off x="4500563" y="3789363"/>
            <a:ext cx="0" cy="2159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62" name="Line 47"/>
          <p:cNvSpPr>
            <a:spLocks noChangeShapeType="1"/>
          </p:cNvSpPr>
          <p:nvPr/>
        </p:nvSpPr>
        <p:spPr bwMode="auto">
          <a:xfrm>
            <a:off x="4643438" y="3644900"/>
            <a:ext cx="0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63" name="Line 48"/>
          <p:cNvSpPr>
            <a:spLocks noChangeShapeType="1"/>
          </p:cNvSpPr>
          <p:nvPr/>
        </p:nvSpPr>
        <p:spPr bwMode="auto">
          <a:xfrm>
            <a:off x="4787900" y="3429000"/>
            <a:ext cx="0" cy="5762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64" name="Line 49"/>
          <p:cNvSpPr>
            <a:spLocks noChangeShapeType="1"/>
          </p:cNvSpPr>
          <p:nvPr/>
        </p:nvSpPr>
        <p:spPr bwMode="auto">
          <a:xfrm>
            <a:off x="4932363" y="3357563"/>
            <a:ext cx="0" cy="647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65" name="Line 50"/>
          <p:cNvSpPr>
            <a:spLocks noChangeShapeType="1"/>
          </p:cNvSpPr>
          <p:nvPr/>
        </p:nvSpPr>
        <p:spPr bwMode="auto">
          <a:xfrm>
            <a:off x="5076825" y="3429000"/>
            <a:ext cx="0" cy="5762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66" name="Line 51"/>
          <p:cNvSpPr>
            <a:spLocks noChangeShapeType="1"/>
          </p:cNvSpPr>
          <p:nvPr/>
        </p:nvSpPr>
        <p:spPr bwMode="auto">
          <a:xfrm>
            <a:off x="5219700" y="3500438"/>
            <a:ext cx="0" cy="504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67" name="Line 52"/>
          <p:cNvSpPr>
            <a:spLocks noChangeShapeType="1"/>
          </p:cNvSpPr>
          <p:nvPr/>
        </p:nvSpPr>
        <p:spPr bwMode="auto">
          <a:xfrm>
            <a:off x="5364163" y="3644900"/>
            <a:ext cx="0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68" name="Line 53"/>
          <p:cNvSpPr>
            <a:spLocks noChangeShapeType="1"/>
          </p:cNvSpPr>
          <p:nvPr/>
        </p:nvSpPr>
        <p:spPr bwMode="auto">
          <a:xfrm>
            <a:off x="5508625" y="3789363"/>
            <a:ext cx="0" cy="2159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169" name="AutoShape 54"/>
          <p:cNvSpPr>
            <a:spLocks noChangeArrowheads="1"/>
          </p:cNvSpPr>
          <p:nvPr/>
        </p:nvSpPr>
        <p:spPr bwMode="auto">
          <a:xfrm>
            <a:off x="4787900" y="4868863"/>
            <a:ext cx="144463" cy="431800"/>
          </a:xfrm>
          <a:prstGeom prst="upArrow">
            <a:avLst>
              <a:gd name="adj1" fmla="val 50000"/>
              <a:gd name="adj2" fmla="val 74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5170" name="Text Box 55"/>
          <p:cNvSpPr txBox="1">
            <a:spLocks noChangeArrowheads="1"/>
          </p:cNvSpPr>
          <p:nvPr/>
        </p:nvSpPr>
        <p:spPr bwMode="auto">
          <a:xfrm>
            <a:off x="2843213" y="5300663"/>
            <a:ext cx="46085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Convolution output </a:t>
            </a:r>
            <a:r>
              <a:rPr lang="zh-TW" altLang="en-US"/>
              <a:t>的</a:t>
            </a:r>
            <a:r>
              <a:rPr lang="zh-TW" altLang="en-US">
                <a:solidFill>
                  <a:srgbClr val="3333FF"/>
                </a:solidFill>
              </a:rPr>
              <a:t>範圍</a:t>
            </a:r>
            <a:r>
              <a:rPr lang="zh-TW" altLang="en-US"/>
              <a:t>以及 </a:t>
            </a:r>
            <a:r>
              <a:rPr lang="zh-TW" altLang="en-US">
                <a:solidFill>
                  <a:srgbClr val="3333FF"/>
                </a:solidFill>
              </a:rPr>
              <a:t>點數</a:t>
            </a:r>
            <a:r>
              <a:rPr lang="zh-TW" altLang="en-US"/>
              <a:t>，</a:t>
            </a:r>
            <a:br>
              <a:rPr lang="zh-TW" altLang="en-US"/>
            </a:br>
            <a:r>
              <a:rPr lang="zh-TW" altLang="en-US"/>
              <a:t>是學信號處理的人必需了解的常識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77F452-87D5-41B4-B057-AA39D6285BE3}" type="slidenum">
              <a:rPr lang="en-US" altLang="zh-TW"/>
              <a:pPr/>
              <a:t>416</a:t>
            </a:fld>
            <a:endParaRPr lang="en-US" altLang="zh-TW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95288" y="476250"/>
            <a:ext cx="676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若我們要對兩個 </a:t>
            </a:r>
            <a:r>
              <a:rPr lang="en-US" altLang="zh-TW"/>
              <a:t>real sequences  </a:t>
            </a:r>
            <a:r>
              <a:rPr lang="en-US" altLang="zh-TW" i="1"/>
              <a:t>f</a:t>
            </a:r>
            <a:r>
              <a:rPr lang="en-US" altLang="zh-TW" baseline="-25000"/>
              <a:t>1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，</a:t>
            </a:r>
            <a:r>
              <a:rPr lang="en-US" altLang="zh-TW" i="1"/>
              <a:t>f</a:t>
            </a:r>
            <a:r>
              <a:rPr lang="en-US" altLang="zh-TW" baseline="-25000"/>
              <a:t>2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做 </a:t>
            </a:r>
            <a:r>
              <a:rPr lang="en-US" altLang="zh-TW"/>
              <a:t>DFTs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395288" y="1052513"/>
            <a:ext cx="3671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Step 1</a:t>
            </a:r>
            <a:r>
              <a:rPr lang="en-US" altLang="zh-TW"/>
              <a:t>:  </a:t>
            </a:r>
            <a:r>
              <a:rPr lang="en-US" altLang="zh-TW" i="1"/>
              <a:t>f</a:t>
            </a:r>
            <a:r>
              <a:rPr lang="en-US" altLang="zh-TW" baseline="-25000"/>
              <a:t>3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</a:t>
            </a:r>
            <a:r>
              <a:rPr lang="en-US" altLang="zh-TW" i="1"/>
              <a:t>f</a:t>
            </a:r>
            <a:r>
              <a:rPr lang="en-US" altLang="zh-TW" baseline="-25000"/>
              <a:t>1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 </a:t>
            </a:r>
            <a:r>
              <a:rPr lang="en-US" altLang="zh-TW"/>
              <a:t>+ </a:t>
            </a:r>
            <a:r>
              <a:rPr lang="en-US" altLang="zh-TW" i="1"/>
              <a:t>j f</a:t>
            </a:r>
            <a:r>
              <a:rPr lang="en-US" altLang="zh-TW" baseline="-25000"/>
              <a:t>2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395288" y="1628775"/>
            <a:ext cx="3671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Step 2</a:t>
            </a:r>
            <a:r>
              <a:rPr lang="en-US" altLang="zh-TW" dirty="0"/>
              <a:t>:  </a:t>
            </a:r>
            <a:r>
              <a:rPr lang="en-US" altLang="zh-TW" i="1" dirty="0"/>
              <a:t>F</a:t>
            </a:r>
            <a:r>
              <a:rPr lang="en-US" altLang="zh-TW" baseline="-25000" dirty="0"/>
              <a:t>3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= DFT{</a:t>
            </a:r>
            <a:r>
              <a:rPr lang="en-US" altLang="zh-TW" i="1" dirty="0"/>
              <a:t>f</a:t>
            </a:r>
            <a:r>
              <a:rPr lang="en-US" altLang="zh-TW" baseline="-25000" dirty="0"/>
              <a:t>3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]}</a:t>
            </a: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395288" y="2276475"/>
            <a:ext cx="3671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Step 3</a:t>
            </a:r>
            <a:r>
              <a:rPr lang="en-US" altLang="zh-TW"/>
              <a:t>:</a:t>
            </a:r>
          </a:p>
        </p:txBody>
      </p:sp>
      <p:graphicFrame>
        <p:nvGraphicFramePr>
          <p:cNvPr id="28679" name="Object 1"/>
          <p:cNvGraphicFramePr>
            <a:graphicFrameLocks noChangeAspect="1"/>
          </p:cNvGraphicFramePr>
          <p:nvPr/>
        </p:nvGraphicFramePr>
        <p:xfrm>
          <a:off x="1331913" y="2205038"/>
          <a:ext cx="28654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4" name="Equation" r:id="rId3" imgW="2857500" imgH="622300" progId="Equation.DSMT4">
                  <p:embed/>
                </p:oleObj>
              </mc:Choice>
              <mc:Fallback>
                <p:oleObj name="Equation" r:id="rId3" imgW="2857500" imgH="622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5038"/>
                        <a:ext cx="2865437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9"/>
          <p:cNvGraphicFramePr>
            <a:graphicFrameLocks noChangeAspect="1"/>
          </p:cNvGraphicFramePr>
          <p:nvPr/>
        </p:nvGraphicFramePr>
        <p:xfrm>
          <a:off x="4932363" y="2179638"/>
          <a:ext cx="289083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5" name="Equation" r:id="rId5" imgW="2882900" imgH="673100" progId="Equation.DSMT4">
                  <p:embed/>
                </p:oleObj>
              </mc:Choice>
              <mc:Fallback>
                <p:oleObj name="Equation" r:id="rId5" imgW="2882900" imgH="673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179638"/>
                        <a:ext cx="2890837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323850" y="2924175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3333FF"/>
                </a:solidFill>
              </a:rPr>
              <a:t>只需一個 </a:t>
            </a:r>
            <a:r>
              <a:rPr lang="en-US" altLang="zh-TW">
                <a:solidFill>
                  <a:srgbClr val="3333FF"/>
                </a:solidFill>
              </a:rPr>
              <a:t>DFT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395288" y="3500438"/>
            <a:ext cx="7993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證明：由於 </a:t>
            </a:r>
            <a:r>
              <a:rPr lang="en-US" altLang="zh-TW"/>
              <a:t>DFT </a:t>
            </a:r>
            <a:r>
              <a:rPr lang="zh-TW" altLang="en-US"/>
              <a:t>是一個 </a:t>
            </a:r>
            <a:r>
              <a:rPr lang="en-US" altLang="zh-TW"/>
              <a:t>linear operation </a:t>
            </a:r>
          </a:p>
        </p:txBody>
      </p:sp>
      <p:graphicFrame>
        <p:nvGraphicFramePr>
          <p:cNvPr id="28683" name="Object 12"/>
          <p:cNvGraphicFramePr>
            <a:graphicFrameLocks noChangeAspect="1"/>
          </p:cNvGraphicFramePr>
          <p:nvPr/>
        </p:nvGraphicFramePr>
        <p:xfrm>
          <a:off x="1042988" y="3933825"/>
          <a:ext cx="24701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6" name="Equation" r:id="rId7" imgW="2463800" imgH="355600" progId="Equation.DSMT4">
                  <p:embed/>
                </p:oleObj>
              </mc:Choice>
              <mc:Fallback>
                <p:oleObj name="Equation" r:id="rId7" imgW="2463800" imgH="355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33825"/>
                        <a:ext cx="247015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468313" y="4437063"/>
            <a:ext cx="1008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又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1042988" y="4437063"/>
            <a:ext cx="2265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i="1"/>
              <a:t>F</a:t>
            </a:r>
            <a:r>
              <a:rPr lang="en-US" altLang="zh-TW" baseline="-25000"/>
              <a:t>1</a:t>
            </a:r>
            <a:r>
              <a:rPr lang="en-US" altLang="zh-TW" i="1"/>
              <a:t> 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 = </a:t>
            </a:r>
            <a:r>
              <a:rPr lang="en-US" altLang="zh-TW" i="1"/>
              <a:t>F</a:t>
            </a:r>
            <a:r>
              <a:rPr lang="en-US" altLang="zh-TW" baseline="-25000"/>
              <a:t>1</a:t>
            </a:r>
            <a:r>
              <a:rPr lang="en-US" altLang="zh-TW" i="1"/>
              <a:t>*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 − </a:t>
            </a:r>
            <a:r>
              <a:rPr lang="en-US" altLang="zh-TW" i="1"/>
              <a:t>m</a:t>
            </a:r>
            <a:r>
              <a:rPr lang="en-US" altLang="zh-TW"/>
              <a:t>]</a:t>
            </a:r>
            <a:endParaRPr lang="zh-TW" altLang="en-US"/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3708400" y="4437063"/>
            <a:ext cx="2265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i="1"/>
              <a:t>F</a:t>
            </a:r>
            <a:r>
              <a:rPr lang="en-US" altLang="zh-TW" baseline="-25000"/>
              <a:t>2</a:t>
            </a:r>
            <a:r>
              <a:rPr lang="en-US" altLang="zh-TW" i="1"/>
              <a:t> 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 = </a:t>
            </a:r>
            <a:r>
              <a:rPr lang="en-US" altLang="zh-TW" i="1"/>
              <a:t>F</a:t>
            </a:r>
            <a:r>
              <a:rPr lang="en-US" altLang="zh-TW" baseline="-25000"/>
              <a:t>2</a:t>
            </a:r>
            <a:r>
              <a:rPr lang="en-US" altLang="zh-TW" i="1"/>
              <a:t>*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 − </a:t>
            </a:r>
            <a:r>
              <a:rPr lang="en-US" altLang="zh-TW" i="1"/>
              <a:t>m</a:t>
            </a:r>
            <a:r>
              <a:rPr lang="en-US" altLang="zh-TW"/>
              <a:t>]</a:t>
            </a:r>
            <a:endParaRPr lang="zh-TW" altLang="en-US"/>
          </a:p>
        </p:txBody>
      </p:sp>
      <p:graphicFrame>
        <p:nvGraphicFramePr>
          <p:cNvPr id="28687" name="Object 17"/>
          <p:cNvGraphicFramePr>
            <a:graphicFrameLocks noChangeAspect="1"/>
          </p:cNvGraphicFramePr>
          <p:nvPr/>
        </p:nvGraphicFramePr>
        <p:xfrm>
          <a:off x="1116013" y="5013325"/>
          <a:ext cx="65849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7" name="Equation" r:id="rId9" imgW="6565900" imgH="787400" progId="Equation.DSMT4">
                  <p:embed/>
                </p:oleObj>
              </mc:Choice>
              <mc:Fallback>
                <p:oleObj name="Equation" r:id="rId9" imgW="6565900" imgH="787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13325"/>
                        <a:ext cx="658495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8"/>
          <p:cNvGraphicFramePr>
            <a:graphicFrameLocks noChangeAspect="1"/>
          </p:cNvGraphicFramePr>
          <p:nvPr/>
        </p:nvGraphicFramePr>
        <p:xfrm>
          <a:off x="1122363" y="5876925"/>
          <a:ext cx="312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" name="Equation" r:id="rId11" imgW="3124200" imgH="381000" progId="Equation.DSMT4">
                  <p:embed/>
                </p:oleObj>
              </mc:Choice>
              <mc:Fallback>
                <p:oleObj name="Equation" r:id="rId11" imgW="3124200" imgH="38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5876925"/>
                        <a:ext cx="3124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23D6E1-75D0-459D-BF83-58CC94D76328}" type="slidenum">
              <a:rPr lang="en-US" altLang="zh-TW"/>
              <a:pPr/>
              <a:t>417</a:t>
            </a:fld>
            <a:endParaRPr lang="en-US" altLang="zh-TW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250825" y="476250"/>
            <a:ext cx="540067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同理，當兩個 </a:t>
            </a:r>
            <a:r>
              <a:rPr lang="en-US" altLang="zh-TW"/>
              <a:t>inputs </a:t>
            </a:r>
            <a:r>
              <a:rPr lang="zh-TW" altLang="en-US"/>
              <a:t>為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(1) pure imaginary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(2) one is real and another one is pure imaginary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時，也可以用同樣的方法將運算量減半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4B6E36-ED43-4AED-BB53-E25E6D6F6A49}" type="slidenum">
              <a:rPr lang="en-US" altLang="zh-TW"/>
              <a:pPr/>
              <a:t>418</a:t>
            </a:fld>
            <a:endParaRPr lang="en-US" altLang="zh-TW"/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468313" y="3500438"/>
            <a:ext cx="669766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若 </a:t>
            </a:r>
            <a:r>
              <a:rPr lang="en-US" altLang="zh-TW"/>
              <a:t>input sequence </a:t>
            </a:r>
            <a:r>
              <a:rPr lang="zh-TW" altLang="en-US"/>
              <a:t>為 </a:t>
            </a:r>
            <a:r>
              <a:rPr lang="en-US" altLang="zh-TW">
                <a:solidFill>
                  <a:srgbClr val="3333FF"/>
                </a:solidFill>
              </a:rPr>
              <a:t>odd </a:t>
            </a:r>
            <a:r>
              <a:rPr lang="en-US" altLang="zh-TW"/>
              <a:t>and </a:t>
            </a:r>
            <a:r>
              <a:rPr lang="en-US" altLang="zh-TW">
                <a:solidFill>
                  <a:srgbClr val="3333FF"/>
                </a:solidFill>
              </a:rPr>
              <a:t>real</a:t>
            </a:r>
            <a:r>
              <a:rPr lang="zh-TW" altLang="en-US"/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則乘法量可減為 </a:t>
            </a:r>
            <a:r>
              <a:rPr lang="en-US" altLang="zh-TW"/>
              <a:t>1/4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468313" y="476250"/>
            <a:ext cx="777716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TW" altLang="en-US"/>
              <a:t> 若 </a:t>
            </a:r>
            <a:r>
              <a:rPr lang="en-US" altLang="zh-TW"/>
              <a:t>input sequence </a:t>
            </a:r>
            <a:r>
              <a:rPr lang="zh-TW" altLang="en-US"/>
              <a:t>為 </a:t>
            </a:r>
            <a:r>
              <a:rPr lang="en-US" altLang="zh-TW">
                <a:solidFill>
                  <a:srgbClr val="3333FF"/>
                </a:solidFill>
              </a:rPr>
              <a:t>even 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-</a:t>
            </a:r>
            <a:r>
              <a:rPr lang="en-US" altLang="zh-TW" i="1"/>
              <a:t>n</a:t>
            </a:r>
            <a:r>
              <a:rPr lang="en-US" altLang="zh-TW"/>
              <a:t>]</a:t>
            </a:r>
            <a:r>
              <a:rPr lang="zh-TW" altLang="en-US"/>
              <a:t>，</a:t>
            </a: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則 </a:t>
            </a:r>
            <a:r>
              <a:rPr lang="en-US" altLang="zh-TW"/>
              <a:t>DFT output </a:t>
            </a:r>
            <a:r>
              <a:rPr lang="zh-TW" altLang="en-US"/>
              <a:t>也為 </a:t>
            </a:r>
            <a:r>
              <a:rPr lang="en-US" altLang="zh-TW"/>
              <a:t>even 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-</a:t>
            </a:r>
            <a:r>
              <a:rPr lang="en-US" altLang="zh-TW" i="1"/>
              <a:t>n</a:t>
            </a:r>
            <a:r>
              <a:rPr lang="en-US" altLang="zh-TW"/>
              <a:t>]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TW" altLang="en-US"/>
              <a:t> 若 </a:t>
            </a:r>
            <a:r>
              <a:rPr lang="en-US" altLang="zh-TW"/>
              <a:t>input sequence </a:t>
            </a:r>
            <a:r>
              <a:rPr lang="zh-TW" altLang="en-US"/>
              <a:t>為 </a:t>
            </a:r>
            <a:r>
              <a:rPr lang="en-US" altLang="zh-TW">
                <a:solidFill>
                  <a:srgbClr val="3333FF"/>
                </a:solidFill>
              </a:rPr>
              <a:t>odd 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-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-</a:t>
            </a:r>
            <a:r>
              <a:rPr lang="en-US" altLang="zh-TW" i="1"/>
              <a:t>n</a:t>
            </a:r>
            <a:r>
              <a:rPr lang="en-US" altLang="zh-TW"/>
              <a:t>]</a:t>
            </a:r>
            <a:r>
              <a:rPr lang="zh-TW" altLang="en-US"/>
              <a:t>，</a:t>
            </a: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則 </a:t>
            </a:r>
            <a:r>
              <a:rPr lang="en-US" altLang="zh-TW"/>
              <a:t>DFT output </a:t>
            </a:r>
            <a:r>
              <a:rPr lang="zh-TW" altLang="en-US"/>
              <a:t>也為 </a:t>
            </a:r>
            <a:r>
              <a:rPr lang="en-US" altLang="zh-TW"/>
              <a:t>odd 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-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-</a:t>
            </a:r>
            <a:r>
              <a:rPr lang="en-US" altLang="zh-TW" i="1"/>
              <a:t>n</a:t>
            </a:r>
            <a:r>
              <a:rPr lang="en-US" altLang="zh-TW"/>
              <a:t>]</a:t>
            </a:r>
          </a:p>
          <a:p>
            <a:pPr eaLnBrk="1" hangingPunct="1">
              <a:spcBef>
                <a:spcPct val="50000"/>
              </a:spcBef>
            </a:pPr>
            <a:endParaRPr lang="zh-TW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23D6E1-75D0-459D-BF83-58CC94D76328}" type="slidenum">
              <a:rPr lang="en-US" altLang="zh-TW"/>
              <a:pPr/>
              <a:t>419</a:t>
            </a:fld>
            <a:endParaRPr lang="en-US" altLang="zh-TW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39552" y="1022693"/>
            <a:ext cx="79208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If it is known that the IDFTs of </a:t>
            </a:r>
            <a:r>
              <a:rPr lang="en-US" altLang="zh-TW" i="1" dirty="0"/>
              <a:t>F</a:t>
            </a:r>
            <a:r>
              <a:rPr lang="en-US" altLang="zh-TW" baseline="-25000" dirty="0"/>
              <a:t>1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and </a:t>
            </a:r>
            <a:r>
              <a:rPr lang="en-US" altLang="zh-TW" i="1" dirty="0"/>
              <a:t>F</a:t>
            </a:r>
            <a:r>
              <a:rPr lang="en-US" altLang="zh-TW" baseline="-25000" dirty="0"/>
              <a:t>2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are real, then the IDFTs of </a:t>
            </a:r>
            <a:r>
              <a:rPr lang="en-US" altLang="zh-TW" i="1" dirty="0"/>
              <a:t>F</a:t>
            </a:r>
            <a:r>
              <a:rPr lang="en-US" altLang="zh-TW" baseline="-25000" dirty="0"/>
              <a:t>1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and </a:t>
            </a:r>
            <a:r>
              <a:rPr lang="en-US" altLang="zh-TW" i="1" dirty="0"/>
              <a:t>F</a:t>
            </a:r>
            <a:r>
              <a:rPr lang="en-US" altLang="zh-TW" baseline="-25000" dirty="0"/>
              <a:t>2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can be implemented using </a:t>
            </a:r>
            <a:r>
              <a:rPr lang="en-US" altLang="zh-TW" dirty="0">
                <a:solidFill>
                  <a:srgbClr val="3333FF"/>
                </a:solidFill>
              </a:rPr>
              <a:t>only one IDFT</a:t>
            </a:r>
            <a:r>
              <a:rPr lang="en-US" altLang="zh-TW" dirty="0"/>
              <a:t>:    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557804"/>
            <a:ext cx="1527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FF"/>
                </a:solidFill>
              </a:rPr>
              <a:t>[Corollary 1]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817175"/>
            <a:ext cx="3860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(Step 1)</a:t>
            </a:r>
            <a:r>
              <a:rPr lang="zh-TW" altLang="en-US" dirty="0"/>
              <a:t> </a:t>
            </a:r>
            <a:r>
              <a:rPr lang="en-US" altLang="zh-TW" i="1" dirty="0"/>
              <a:t>F</a:t>
            </a:r>
            <a:r>
              <a:rPr lang="en-US" altLang="zh-TW" baseline="-25000" dirty="0"/>
              <a:t>3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= </a:t>
            </a:r>
            <a:r>
              <a:rPr lang="en-US" altLang="zh-TW" i="1" dirty="0"/>
              <a:t>F</a:t>
            </a:r>
            <a:r>
              <a:rPr lang="en-US" altLang="zh-TW" baseline="-25000" dirty="0"/>
              <a:t>1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+ </a:t>
            </a:r>
            <a:r>
              <a:rPr lang="en-US" altLang="zh-TW" i="1" dirty="0"/>
              <a:t>j F</a:t>
            </a:r>
            <a:r>
              <a:rPr lang="en-US" altLang="zh-TW" baseline="-25000" dirty="0"/>
              <a:t>2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</a:t>
            </a:r>
            <a:r>
              <a:rPr lang="zh-TW" altLang="en-US" dirty="0"/>
              <a:t>　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2475546"/>
            <a:ext cx="5616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(Step 2) </a:t>
            </a:r>
            <a:r>
              <a:rPr lang="en-US" altLang="zh-TW" i="1" dirty="0"/>
              <a:t>f</a:t>
            </a:r>
            <a:r>
              <a:rPr lang="en-US" altLang="zh-TW" baseline="-25000" dirty="0"/>
              <a:t>3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IDFT{</a:t>
            </a:r>
            <a:r>
              <a:rPr lang="en-US" altLang="zh-TW" i="1" dirty="0"/>
              <a:t>F</a:t>
            </a:r>
            <a:r>
              <a:rPr lang="en-US" altLang="zh-TW" baseline="-25000" dirty="0"/>
              <a:t>3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]}</a:t>
            </a:r>
          </a:p>
          <a:p>
            <a:endParaRPr lang="en-US" altLang="zh-TW" dirty="0"/>
          </a:p>
          <a:p>
            <a:r>
              <a:rPr lang="en-US" altLang="zh-TW" dirty="0"/>
              <a:t>(Step 3) </a:t>
            </a:r>
            <a:r>
              <a:rPr lang="en-US" altLang="zh-TW" i="1" dirty="0"/>
              <a:t>f</a:t>
            </a:r>
            <a:r>
              <a:rPr lang="en-US" altLang="zh-TW" baseline="-25000" dirty="0"/>
              <a:t>1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dirty="0">
                <a:latin typeface="Script MT Bold" panose="03040602040607080904" pitchFamily="66" charset="0"/>
              </a:rPr>
              <a:t>Re</a:t>
            </a:r>
            <a:r>
              <a:rPr lang="en-US" altLang="zh-TW" dirty="0"/>
              <a:t>{</a:t>
            </a:r>
            <a:r>
              <a:rPr lang="en-US" altLang="zh-TW" i="1" dirty="0"/>
              <a:t>f</a:t>
            </a:r>
            <a:r>
              <a:rPr lang="en-US" altLang="zh-TW" baseline="-25000" dirty="0"/>
              <a:t>3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]},  </a:t>
            </a:r>
            <a:r>
              <a:rPr lang="en-US" altLang="zh-TW" i="1" dirty="0"/>
              <a:t>f</a:t>
            </a:r>
            <a:r>
              <a:rPr lang="en-US" altLang="zh-TW" baseline="-25000" dirty="0"/>
              <a:t>2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dirty="0" err="1">
                <a:latin typeface="Script MT Bold" panose="03040602040607080904" pitchFamily="66" charset="0"/>
              </a:rPr>
              <a:t>Im</a:t>
            </a:r>
            <a:r>
              <a:rPr lang="en-US" altLang="zh-TW" dirty="0"/>
              <a:t>{</a:t>
            </a:r>
            <a:r>
              <a:rPr lang="en-US" altLang="zh-TW" i="1" dirty="0"/>
              <a:t>f</a:t>
            </a:r>
            <a:r>
              <a:rPr lang="en-US" altLang="zh-TW" baseline="-25000" dirty="0"/>
              <a:t>2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]}, </a:t>
            </a:r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105" y="3933056"/>
            <a:ext cx="815335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olidFill>
                  <a:srgbClr val="3333FF"/>
                </a:solidFill>
              </a:rPr>
              <a:t>[Corollary 2]</a:t>
            </a:r>
            <a:r>
              <a:rPr lang="en-US" altLang="zh-TW" b="1" dirty="0">
                <a:solidFill>
                  <a:srgbClr val="3333FF"/>
                </a:solidFill>
              </a:rPr>
              <a:t> </a:t>
            </a:r>
          </a:p>
          <a:p>
            <a:pPr algn="just">
              <a:spcBef>
                <a:spcPts val="600"/>
              </a:spcBef>
            </a:pPr>
            <a:r>
              <a:rPr lang="en-US" altLang="zh-TW" dirty="0"/>
              <a:t>When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and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are both real, the computation loading of the convolution  (or the  sectioned convolution) of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and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can be halved.         </a:t>
            </a:r>
            <a:r>
              <a:rPr lang="en-US" altLang="zh-TW" b="1" dirty="0">
                <a:solidFill>
                  <a:srgbClr val="3333FF"/>
                </a:solidFill>
              </a:rPr>
              <a:t>     </a:t>
            </a:r>
            <a:endParaRPr lang="zh-TW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57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DFB134-7C93-4FA1-ACB8-C27CD5400A20}" type="slidenum">
              <a:rPr lang="en-US" altLang="zh-TW"/>
              <a:pPr/>
              <a:t>420</a:t>
            </a:fld>
            <a:endParaRPr lang="en-US" altLang="zh-TW"/>
          </a:p>
        </p:txBody>
      </p:sp>
      <p:sp>
        <p:nvSpPr>
          <p:cNvPr id="31747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95288" y="1292225"/>
            <a:ext cx="8435975" cy="50165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一般的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linear operation: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			   (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習慣上，把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稱作 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kernel”)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0, 1, ….,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1,  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0, 1, ….,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     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可以用矩陣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(matrix)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來表示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</a:t>
            </a:r>
            <a:r>
              <a:rPr lang="zh-TW" altLang="en-US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運算量為 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若為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linear time-invariant operation: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			 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  (dependent on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之間的差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    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100000"/>
              </a:spcBef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0, 1, ….,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1,  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0, 1, ….,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                 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的範圍： 從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到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 全長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1   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</a:t>
            </a:r>
            <a:r>
              <a:rPr lang="zh-TW" altLang="en-US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運算量為 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log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+2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2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174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AF0A35E-4D05-44DD-816D-F57D3DEA0073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420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31749" name="Object 1"/>
          <p:cNvGraphicFramePr>
            <a:graphicFrameLocks noChangeAspect="1"/>
          </p:cNvGraphicFramePr>
          <p:nvPr/>
        </p:nvGraphicFramePr>
        <p:xfrm>
          <a:off x="900113" y="1628775"/>
          <a:ext cx="22955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3" name="Equation" r:id="rId3" imgW="2298700" imgH="685800" progId="Equation.DSMT4">
                  <p:embed/>
                </p:oleObj>
              </mc:Choice>
              <mc:Fallback>
                <p:oleObj name="Equation" r:id="rId3" imgW="22987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2295525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971550" y="4076700"/>
          <a:ext cx="24384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4" name="Equation" r:id="rId5" imgW="2438400" imgH="685800" progId="Equation.DSMT4">
                  <p:embed/>
                </p:oleObj>
              </mc:Choice>
              <mc:Fallback>
                <p:oleObj name="Equation" r:id="rId5" imgW="24384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243840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10"/>
          <p:cNvSpPr>
            <a:spLocks noChangeArrowheads="1"/>
          </p:cNvSpPr>
          <p:nvPr/>
        </p:nvSpPr>
        <p:spPr bwMode="auto">
          <a:xfrm>
            <a:off x="323850" y="404813"/>
            <a:ext cx="7704138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12-B  </a:t>
            </a:r>
            <a:r>
              <a:rPr lang="en-US" altLang="zh-TW" sz="2400" b="1">
                <a:solidFill>
                  <a:srgbClr val="3333FF"/>
                </a:solidFill>
              </a:rPr>
              <a:t> Converting into Convolution</a:t>
            </a:r>
            <a:endParaRPr lang="zh-TW" altLang="en-US" sz="2400" b="1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4D3496-39F1-4B0D-9368-03BFF4C968BD}" type="slidenum">
              <a:rPr lang="en-US" altLang="zh-TW"/>
              <a:pPr/>
              <a:t>421</a:t>
            </a:fld>
            <a:endParaRPr lang="en-US" altLang="zh-TW"/>
          </a:p>
        </p:txBody>
      </p:sp>
      <p:sp>
        <p:nvSpPr>
          <p:cNvPr id="32771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60007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大致上，變成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convolution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後 總是可以節省運算量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           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zh-TW" altLang="en-US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例子</a:t>
            </a:r>
            <a:r>
              <a:rPr lang="en-US" altLang="zh-TW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可以改寫為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</a:t>
            </a:r>
          </a:p>
          <a:p>
            <a:pPr marL="0" indent="0">
              <a:buFontTx/>
              <a:buNone/>
            </a:pP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注意，最後一項為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convolution) 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運算量為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log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zh-TW" altLang="en-US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例子</a:t>
            </a:r>
            <a:r>
              <a:rPr lang="en-US" altLang="zh-TW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  Linear Canonical Transform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</a:t>
            </a:r>
            <a:b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b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2772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6A6AC535-4B51-4AB1-A79F-8C6F790B8604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421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32773" name="Object 1"/>
          <p:cNvGraphicFramePr>
            <a:graphicFrameLocks noChangeAspect="1"/>
          </p:cNvGraphicFramePr>
          <p:nvPr/>
        </p:nvGraphicFramePr>
        <p:xfrm>
          <a:off x="1390650" y="917575"/>
          <a:ext cx="19335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1" name="Equation" r:id="rId3" imgW="1930400" imgH="685800" progId="Equation.DSMT4">
                  <p:embed/>
                </p:oleObj>
              </mc:Choice>
              <mc:Fallback>
                <p:oleObj name="Equation" r:id="rId3" imgW="19304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917575"/>
                        <a:ext cx="1933575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3"/>
          <p:cNvGraphicFramePr>
            <a:graphicFrameLocks noChangeAspect="1"/>
          </p:cNvGraphicFramePr>
          <p:nvPr/>
        </p:nvGraphicFramePr>
        <p:xfrm>
          <a:off x="1331913" y="1773238"/>
          <a:ext cx="33686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2" name="Equation" r:id="rId5" imgW="3365500" imgH="889000" progId="Equation.DSMT4">
                  <p:embed/>
                </p:oleObj>
              </mc:Choice>
              <mc:Fallback>
                <p:oleObj name="Equation" r:id="rId5" imgW="3365500" imgH="889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73238"/>
                        <a:ext cx="33686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5"/>
          <p:cNvGraphicFramePr>
            <a:graphicFrameLocks noChangeAspect="1"/>
          </p:cNvGraphicFramePr>
          <p:nvPr/>
        </p:nvGraphicFramePr>
        <p:xfrm>
          <a:off x="971550" y="4221163"/>
          <a:ext cx="3314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3" name="Equation" r:id="rId7" imgW="3314700" imgH="508000" progId="Equation.DSMT4">
                  <p:embed/>
                </p:oleObj>
              </mc:Choice>
              <mc:Fallback>
                <p:oleObj name="Equation" r:id="rId7" imgW="33147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3314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7"/>
          <p:cNvGraphicFramePr>
            <a:graphicFrameLocks noChangeAspect="1"/>
          </p:cNvGraphicFramePr>
          <p:nvPr/>
        </p:nvGraphicFramePr>
        <p:xfrm>
          <a:off x="827088" y="5372100"/>
          <a:ext cx="4635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4" name="Equation" r:id="rId9" imgW="4635500" imgH="596900" progId="Equation.DSMT4">
                  <p:embed/>
                </p:oleObj>
              </mc:Choice>
              <mc:Fallback>
                <p:oleObj name="Equation" r:id="rId9" imgW="4635500" imgH="596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72100"/>
                        <a:ext cx="46355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2071688" y="4857750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90EF2C-2CB5-4E12-B93E-398047FC7894}" type="slidenum">
              <a:rPr lang="en-US" altLang="zh-TW"/>
              <a:pPr/>
              <a:t>422</a:t>
            </a:fld>
            <a:endParaRPr lang="en-US" altLang="zh-TW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539750" y="549275"/>
            <a:ext cx="532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通則：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11188" y="1052513"/>
            <a:ext cx="59055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當</a:t>
            </a:r>
            <a:r>
              <a:rPr lang="en-US" altLang="zh-TW" i="1"/>
              <a:t>k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, 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可以拆解成 </a:t>
            </a:r>
            <a:r>
              <a:rPr lang="en-US" altLang="zh-TW" i="1"/>
              <a:t>A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 </a:t>
            </a:r>
            <a:r>
              <a:rPr lang="en-US" altLang="zh-TW">
                <a:sym typeface="Symbol" pitchFamily="18" charset="2"/>
              </a:rPr>
              <a:t> </a:t>
            </a:r>
            <a:r>
              <a:rPr lang="en-US" altLang="zh-TW" i="1">
                <a:sym typeface="Symbol" pitchFamily="18" charset="2"/>
              </a:rPr>
              <a:t>B</a:t>
            </a:r>
            <a:r>
              <a:rPr lang="en-US" altLang="zh-TW">
                <a:sym typeface="Symbol" pitchFamily="18" charset="2"/>
              </a:rPr>
              <a:t>[</a:t>
            </a:r>
            <a:r>
              <a:rPr lang="en-US" altLang="zh-TW" i="1">
                <a:sym typeface="Symbol" pitchFamily="18" charset="2"/>
              </a:rPr>
              <a:t>m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−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] </a:t>
            </a:r>
            <a:r>
              <a:rPr lang="en-US" altLang="zh-TW">
                <a:sym typeface="Symbol" pitchFamily="18" charset="2"/>
              </a:rPr>
              <a:t> </a:t>
            </a:r>
            <a:r>
              <a:rPr lang="en-US" altLang="zh-TW" i="1">
                <a:sym typeface="Symbol" pitchFamily="18" charset="2"/>
              </a:rPr>
              <a:t>C</a:t>
            </a:r>
            <a:r>
              <a:rPr lang="en-US" altLang="zh-TW">
                <a:sym typeface="Symbol" pitchFamily="18" charset="2"/>
              </a:rPr>
              <a:t>[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]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或  </a:t>
            </a:r>
          </a:p>
        </p:txBody>
      </p:sp>
      <p:graphicFrame>
        <p:nvGraphicFramePr>
          <p:cNvPr id="33797" name="Object 1"/>
          <p:cNvGraphicFramePr>
            <a:graphicFrameLocks noChangeAspect="1"/>
          </p:cNvGraphicFramePr>
          <p:nvPr/>
        </p:nvGraphicFramePr>
        <p:xfrm>
          <a:off x="1187450" y="1557338"/>
          <a:ext cx="35242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3" imgW="3517900" imgH="533400" progId="Equation.DSMT4">
                  <p:embed/>
                </p:oleObj>
              </mc:Choice>
              <mc:Fallback>
                <p:oleObj name="Equation" r:id="rId3" imgW="3517900" imgH="533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57338"/>
                        <a:ext cx="35242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611188" y="2133600"/>
            <a:ext cx="3960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即可以使用 </a:t>
            </a:r>
            <a:r>
              <a:rPr lang="en-US" altLang="zh-TW"/>
              <a:t>convolution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C4EA88-D8CC-46A6-852F-2A65320BC697}" type="slidenum">
              <a:rPr lang="en-US" altLang="zh-TW"/>
              <a:pPr/>
              <a:t>423</a:t>
            </a:fld>
            <a:endParaRPr lang="en-US" altLang="zh-TW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7920038" cy="4699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TW" altLang="en-US" sz="2400" b="1" dirty="0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 dirty="0">
                <a:solidFill>
                  <a:srgbClr val="3333FF"/>
                </a:solidFill>
                <a:sym typeface="Wingdings 2" pitchFamily="18" charset="2"/>
              </a:rPr>
              <a:t>12-C   LUT </a:t>
            </a:r>
            <a:endParaRPr lang="zh-TW" altLang="en-US" sz="2400" dirty="0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331913" y="1773238"/>
            <a:ext cx="5543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dirty="0"/>
              <a:t>道理和背九九乘法表一樣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331913" y="2349500"/>
            <a:ext cx="5543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記憶體容量夠大時可用的方法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1042988" y="2997200"/>
            <a:ext cx="55435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Problem: memory requirement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               wasting energy </a:t>
            </a:r>
          </a:p>
        </p:txBody>
      </p:sp>
      <p:sp>
        <p:nvSpPr>
          <p:cNvPr id="35847" name="文字方塊 6"/>
          <p:cNvSpPr txBox="1">
            <a:spLocks noChangeArrowheads="1"/>
          </p:cNvSpPr>
          <p:nvPr/>
        </p:nvSpPr>
        <p:spPr bwMode="auto">
          <a:xfrm>
            <a:off x="611188" y="1196975"/>
            <a:ext cx="4465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LUT (lookup table)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87624" y="494116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九九乘法表的例子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C59FE2-D383-4B42-BADE-255E11FED71C}" type="slidenum">
              <a:rPr lang="en-US" altLang="zh-TW"/>
              <a:pPr/>
              <a:t>424</a:t>
            </a:fld>
            <a:endParaRPr lang="en-US" altLang="zh-TW"/>
          </a:p>
        </p:txBody>
      </p:sp>
      <p:sp>
        <p:nvSpPr>
          <p:cNvPr id="36867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95288" y="404813"/>
            <a:ext cx="7848600" cy="647700"/>
          </a:xfrm>
          <a:ln>
            <a:solidFill>
              <a:srgbClr val="663300"/>
            </a:solidFill>
          </a:ln>
        </p:spPr>
        <p:txBody>
          <a:bodyPr/>
          <a:lstStyle/>
          <a:p>
            <a:pPr marL="0" indent="0" algn="ctr" eaLnBrk="1" hangingPunct="1">
              <a:spcAft>
                <a:spcPts val="475"/>
              </a:spcAft>
              <a:buFontTx/>
              <a:buNone/>
            </a:pPr>
            <a:r>
              <a:rPr lang="zh-TW" altLang="en-US" b="1" dirty="0">
                <a:solidFill>
                  <a:srgbClr val="3333FF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附錄十二   創意思考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820737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New ideas </a:t>
            </a:r>
            <a:r>
              <a:rPr lang="zh-TW" altLang="en-US" dirty="0"/>
              <a:t>聽起來偉大，但大多是由既有的 </a:t>
            </a:r>
            <a:r>
              <a:rPr lang="en-US" altLang="zh-TW" dirty="0"/>
              <a:t>ideas </a:t>
            </a:r>
            <a:r>
              <a:rPr lang="zh-TW" altLang="en-US" dirty="0"/>
              <a:t>變化而產生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(1) Combination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(2) Analogous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(3) Connection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(4) Generalization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(5) Simplification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(6) Reverse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註：感謝已過逝的李茂輝教授，他開的課「創造發明工程」，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        讓我一生受用無窮</a:t>
            </a:r>
          </a:p>
        </p:txBody>
      </p:sp>
      <p:sp>
        <p:nvSpPr>
          <p:cNvPr id="2" name="矩形 1"/>
          <p:cNvSpPr/>
          <p:nvPr/>
        </p:nvSpPr>
        <p:spPr>
          <a:xfrm>
            <a:off x="468313" y="5430992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(7) Key Factor  Analysis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(8) </a:t>
            </a:r>
            <a:r>
              <a:rPr lang="zh-TW" altLang="en-US" dirty="0"/>
              <a:t>胡思亂想，純粹意外</a:t>
            </a:r>
          </a:p>
        </p:txBody>
      </p:sp>
    </p:spTree>
    <p:extLst>
      <p:ext uri="{BB962C8B-B14F-4D97-AF65-F5344CB8AC3E}">
        <p14:creationId xmlns:p14="http://schemas.microsoft.com/office/powerpoint/2010/main" val="3640830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3653CD-5C7E-4446-A89E-1DFB4988F73C}" type="slidenum">
              <a:rPr lang="en-US" altLang="zh-TW"/>
              <a:pPr/>
              <a:t>425</a:t>
            </a:fld>
            <a:endParaRPr lang="en-US" altLang="zh-TW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95288" y="620713"/>
            <a:ext cx="525621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(7) Key Factor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(8) Imagination</a:t>
            </a:r>
          </a:p>
          <a:p>
            <a:pPr eaLnBrk="1" hangingPunct="1">
              <a:spcBef>
                <a:spcPct val="50000"/>
              </a:spcBef>
            </a:pPr>
            <a:endParaRPr lang="en-US" altLang="zh-TW" dirty="0"/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(9) </a:t>
            </a:r>
            <a:r>
              <a:rPr lang="zh-TW" altLang="en-US" dirty="0"/>
              <a:t>純粹意外</a:t>
            </a:r>
          </a:p>
          <a:p>
            <a:pPr eaLnBrk="1" hangingPunct="1">
              <a:spcBef>
                <a:spcPct val="50000"/>
              </a:spcBef>
            </a:pPr>
            <a:endParaRPr lang="zh-TW" altLang="en-US" dirty="0"/>
          </a:p>
          <a:p>
            <a:pPr eaLnBrk="1" hangingPunct="1">
              <a:spcBef>
                <a:spcPct val="50000"/>
              </a:spcBef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474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4C8D98-4B36-467B-8069-D2C04EBC0521}" type="slidenum">
              <a:rPr lang="en-US" altLang="zh-TW"/>
              <a:pPr/>
              <a:t>390</a:t>
            </a:fld>
            <a:endParaRPr lang="en-US" altLang="zh-TW"/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755650" y="404813"/>
          <a:ext cx="3543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3" imgW="3543300" imgH="736600" progId="Equation.DSMT4">
                  <p:embed/>
                </p:oleObj>
              </mc:Choice>
              <mc:Fallback>
                <p:oleObj name="Equation" r:id="rId3" imgW="3543300" imgH="73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4813"/>
                        <a:ext cx="3543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827088" y="2060575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當  </a:t>
            </a:r>
            <a:r>
              <a:rPr lang="en-US" altLang="zh-TW" i="1"/>
              <a:t>n</a:t>
            </a:r>
            <a:r>
              <a:rPr lang="en-US" altLang="zh-TW"/>
              <a:t>  </a:t>
            </a:r>
            <a:r>
              <a:rPr lang="zh-TW" altLang="en-US"/>
              <a:t>固定時</a:t>
            </a:r>
          </a:p>
        </p:txBody>
      </p:sp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827088" y="2565400"/>
          <a:ext cx="651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5" imgW="6515100" imgH="711200" progId="Equation.DSMT4">
                  <p:embed/>
                </p:oleObj>
              </mc:Choice>
              <mc:Fallback>
                <p:oleObj name="Equation" r:id="rId5" imgW="65151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565400"/>
                        <a:ext cx="6515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1042988" y="1052513"/>
            <a:ext cx="61928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的範圍為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 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]</a:t>
            </a:r>
            <a:r>
              <a:rPr lang="zh-TW" altLang="en-US"/>
              <a:t>，範圍大小為 </a:t>
            </a:r>
            <a:r>
              <a:rPr lang="en-US" altLang="zh-TW" i="1"/>
              <a:t>N</a:t>
            </a:r>
            <a:r>
              <a:rPr lang="en-US" altLang="zh-TW"/>
              <a:t> =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−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 baseline="-25000">
                <a:cs typeface="Times New Roman" pitchFamily="18" charset="0"/>
              </a:rPr>
              <a:t>1</a:t>
            </a:r>
            <a:r>
              <a:rPr lang="en-US" altLang="zh-TW">
                <a:cs typeface="Times New Roman" pitchFamily="18" charset="0"/>
              </a:rPr>
              <a:t> + 1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的範圍為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 </a:t>
            </a:r>
            <a:r>
              <a:rPr lang="en-US" altLang="zh-TW"/>
              <a:t>[</a:t>
            </a:r>
            <a:r>
              <a:rPr lang="en-US" altLang="zh-TW" i="1"/>
              <a:t>k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k</a:t>
            </a:r>
            <a:r>
              <a:rPr lang="en-US" altLang="zh-TW" baseline="-25000"/>
              <a:t>2</a:t>
            </a:r>
            <a:r>
              <a:rPr lang="en-US" altLang="zh-TW"/>
              <a:t>]</a:t>
            </a:r>
            <a:r>
              <a:rPr lang="zh-TW" altLang="en-US"/>
              <a:t>，範圍大小為 </a:t>
            </a:r>
            <a:r>
              <a:rPr lang="en-US" altLang="zh-TW" i="1"/>
              <a:t>K</a:t>
            </a:r>
            <a:r>
              <a:rPr lang="en-US" altLang="zh-TW"/>
              <a:t> = </a:t>
            </a:r>
            <a:r>
              <a:rPr lang="en-US" altLang="zh-TW" i="1"/>
              <a:t>k</a:t>
            </a:r>
            <a:r>
              <a:rPr lang="en-US" altLang="zh-TW" baseline="-25000"/>
              <a:t>2</a:t>
            </a:r>
            <a:r>
              <a:rPr lang="en-US" altLang="zh-TW"/>
              <a:t> − </a:t>
            </a:r>
            <a:r>
              <a:rPr lang="en-US" altLang="zh-TW" i="1"/>
              <a:t>k</a:t>
            </a:r>
            <a:r>
              <a:rPr lang="en-US" altLang="zh-TW" baseline="-25000"/>
              <a:t>1</a:t>
            </a:r>
            <a:r>
              <a:rPr lang="en-US" altLang="zh-TW"/>
              <a:t> + 1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827088" y="3429000"/>
            <a:ext cx="4392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什麼情況下</a:t>
            </a:r>
            <a:r>
              <a:rPr lang="en-US" altLang="zh-TW" i="1"/>
              <a:t>y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有值？</a:t>
            </a:r>
          </a:p>
        </p:txBody>
      </p:sp>
      <p:graphicFrame>
        <p:nvGraphicFramePr>
          <p:cNvPr id="6152" name="Object 7"/>
          <p:cNvGraphicFramePr>
            <a:graphicFrameLocks noChangeAspect="1"/>
          </p:cNvGraphicFramePr>
          <p:nvPr/>
        </p:nvGraphicFramePr>
        <p:xfrm>
          <a:off x="900113" y="4005263"/>
          <a:ext cx="530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7" imgW="5308600" imgH="330200" progId="Equation.DSMT4">
                  <p:embed/>
                </p:oleObj>
              </mc:Choice>
              <mc:Fallback>
                <p:oleObj name="Equation" r:id="rId7" imgW="53086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05263"/>
                        <a:ext cx="5308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827088" y="4365625"/>
            <a:ext cx="547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3333FF"/>
                </a:solidFill>
              </a:rPr>
              <a:t>其中至少有一個落在 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,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 baseline="-25000">
                <a:solidFill>
                  <a:srgbClr val="3333FF"/>
                </a:solidFill>
              </a:rPr>
              <a:t>2 </a:t>
            </a:r>
            <a:r>
              <a:rPr lang="en-US" altLang="zh-TW">
                <a:solidFill>
                  <a:srgbClr val="3333FF"/>
                </a:solidFill>
              </a:rPr>
              <a:t>] </a:t>
            </a:r>
            <a:r>
              <a:rPr lang="zh-TW" altLang="en-US">
                <a:solidFill>
                  <a:srgbClr val="3333FF"/>
                </a:solidFill>
              </a:rPr>
              <a:t>的範圍內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5BFF69-69F9-4881-AD37-3117B1A56A4B}" type="slidenum">
              <a:rPr lang="en-US" altLang="zh-TW"/>
              <a:pPr/>
              <a:t>426</a:t>
            </a:fld>
            <a:endParaRPr lang="en-US" altLang="zh-TW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50825" y="404813"/>
            <a:ext cx="1866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(1) Combination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116013" y="836613"/>
            <a:ext cx="11525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A (existing)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700338" y="836613"/>
            <a:ext cx="11525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B (existing)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1763713" y="1916113"/>
            <a:ext cx="1512887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C (innovation)</a:t>
            </a:r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1835150" y="1555750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 flipH="1">
            <a:off x="2843213" y="1555750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4643438" y="836613"/>
            <a:ext cx="12969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/>
              <a:t>蒸汽機</a:t>
            </a: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250825" y="2924175"/>
            <a:ext cx="129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(2) Analog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898525" y="3429000"/>
            <a:ext cx="11525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A (existing)</a:t>
            </a:r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1474788" y="41481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898525" y="4508500"/>
            <a:ext cx="11525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B (existing)</a:t>
            </a:r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2554288" y="3429000"/>
            <a:ext cx="11525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C (existing)</a:t>
            </a:r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>
            <a:off x="3130550" y="41481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2411413" y="4508500"/>
            <a:ext cx="1512887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D (innovation)</a:t>
            </a:r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6300788" y="836613"/>
            <a:ext cx="12969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/>
              <a:t>車</a:t>
            </a:r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5364163" y="1268413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5292725" y="1628775"/>
            <a:ext cx="12969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/>
              <a:t>火車</a:t>
            </a:r>
          </a:p>
        </p:txBody>
      </p:sp>
      <p:sp>
        <p:nvSpPr>
          <p:cNvPr id="38932" name="Line 19"/>
          <p:cNvSpPr>
            <a:spLocks noChangeShapeType="1"/>
          </p:cNvSpPr>
          <p:nvPr/>
        </p:nvSpPr>
        <p:spPr bwMode="auto">
          <a:xfrm flipH="1">
            <a:off x="6372225" y="1268413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933" name="Text Box 20"/>
          <p:cNvSpPr txBox="1">
            <a:spLocks noChangeArrowheads="1"/>
          </p:cNvSpPr>
          <p:nvPr/>
        </p:nvSpPr>
        <p:spPr bwMode="auto">
          <a:xfrm>
            <a:off x="4356100" y="404813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例：</a:t>
            </a:r>
          </a:p>
        </p:txBody>
      </p:sp>
      <p:sp>
        <p:nvSpPr>
          <p:cNvPr id="38934" name="Text Box 21"/>
          <p:cNvSpPr txBox="1">
            <a:spLocks noChangeArrowheads="1"/>
          </p:cNvSpPr>
          <p:nvPr/>
        </p:nvSpPr>
        <p:spPr bwMode="auto">
          <a:xfrm>
            <a:off x="4283075" y="2924175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例：</a:t>
            </a:r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4498975" y="3355975"/>
            <a:ext cx="1441450" cy="110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15000"/>
              </a:spcBef>
            </a:pPr>
            <a:r>
              <a:rPr lang="en-US" altLang="zh-TW"/>
              <a:t>continuous</a:t>
            </a:r>
          </a:p>
          <a:p>
            <a:pPr algn="ctr" eaLnBrk="1" hangingPunct="1">
              <a:spcBef>
                <a:spcPct val="15000"/>
              </a:spcBef>
            </a:pPr>
            <a:r>
              <a:rPr lang="en-US" altLang="zh-TW"/>
              <a:t>Fourier </a:t>
            </a:r>
          </a:p>
          <a:p>
            <a:pPr algn="ctr" eaLnBrk="1" hangingPunct="1">
              <a:spcBef>
                <a:spcPct val="15000"/>
              </a:spcBef>
            </a:pPr>
            <a:r>
              <a:rPr lang="en-US" altLang="zh-TW"/>
              <a:t>transform  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6731000" y="3355975"/>
            <a:ext cx="1441450" cy="110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15000"/>
              </a:spcBef>
            </a:pPr>
            <a:r>
              <a:rPr lang="en-US" altLang="zh-TW"/>
              <a:t>continuous</a:t>
            </a:r>
          </a:p>
          <a:p>
            <a:pPr algn="ctr" eaLnBrk="1" hangingPunct="1">
              <a:spcBef>
                <a:spcPct val="15000"/>
              </a:spcBef>
            </a:pPr>
            <a:r>
              <a:rPr lang="en-US" altLang="zh-TW"/>
              <a:t>cosine</a:t>
            </a:r>
          </a:p>
          <a:p>
            <a:pPr algn="ctr" eaLnBrk="1" hangingPunct="1">
              <a:spcBef>
                <a:spcPct val="15000"/>
              </a:spcBef>
            </a:pPr>
            <a:r>
              <a:rPr lang="en-US" altLang="zh-TW"/>
              <a:t>transform  </a:t>
            </a:r>
          </a:p>
        </p:txBody>
      </p:sp>
      <p:sp>
        <p:nvSpPr>
          <p:cNvPr id="38937" name="Line 24"/>
          <p:cNvSpPr>
            <a:spLocks noChangeShapeType="1"/>
          </p:cNvSpPr>
          <p:nvPr/>
        </p:nvSpPr>
        <p:spPr bwMode="auto">
          <a:xfrm>
            <a:off x="5219700" y="44370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938" name="Line 25"/>
          <p:cNvSpPr>
            <a:spLocks noChangeShapeType="1"/>
          </p:cNvSpPr>
          <p:nvPr/>
        </p:nvSpPr>
        <p:spPr bwMode="auto">
          <a:xfrm>
            <a:off x="7451725" y="44370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939" name="Text Box 26"/>
          <p:cNvSpPr txBox="1">
            <a:spLocks noChangeArrowheads="1"/>
          </p:cNvSpPr>
          <p:nvPr/>
        </p:nvSpPr>
        <p:spPr bwMode="auto">
          <a:xfrm>
            <a:off x="4570413" y="4868863"/>
            <a:ext cx="1441450" cy="110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15000"/>
              </a:spcBef>
            </a:pPr>
            <a:r>
              <a:rPr lang="en-US" altLang="zh-TW"/>
              <a:t>discrete </a:t>
            </a:r>
          </a:p>
          <a:p>
            <a:pPr algn="ctr" eaLnBrk="1" hangingPunct="1">
              <a:spcBef>
                <a:spcPct val="15000"/>
              </a:spcBef>
            </a:pPr>
            <a:r>
              <a:rPr lang="en-US" altLang="zh-TW"/>
              <a:t>Fourier </a:t>
            </a:r>
          </a:p>
          <a:p>
            <a:pPr algn="ctr" eaLnBrk="1" hangingPunct="1">
              <a:spcBef>
                <a:spcPct val="15000"/>
              </a:spcBef>
            </a:pPr>
            <a:r>
              <a:rPr lang="en-US" altLang="zh-TW"/>
              <a:t>transform  </a:t>
            </a:r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6731000" y="4868863"/>
            <a:ext cx="1441450" cy="110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15000"/>
              </a:spcBef>
            </a:pPr>
            <a:r>
              <a:rPr lang="en-US" altLang="zh-TW"/>
              <a:t>discrete </a:t>
            </a:r>
          </a:p>
          <a:p>
            <a:pPr algn="ctr" eaLnBrk="1" hangingPunct="1">
              <a:spcBef>
                <a:spcPct val="15000"/>
              </a:spcBef>
            </a:pPr>
            <a:r>
              <a:rPr lang="en-US" altLang="zh-TW"/>
              <a:t>cosine</a:t>
            </a:r>
          </a:p>
          <a:p>
            <a:pPr algn="ctr" eaLnBrk="1" hangingPunct="1">
              <a:spcBef>
                <a:spcPct val="15000"/>
              </a:spcBef>
            </a:pPr>
            <a:r>
              <a:rPr lang="en-US" altLang="zh-TW"/>
              <a:t>transform  </a:t>
            </a:r>
          </a:p>
        </p:txBody>
      </p:sp>
    </p:spTree>
    <p:extLst>
      <p:ext uri="{BB962C8B-B14F-4D97-AF65-F5344CB8AC3E}">
        <p14:creationId xmlns:p14="http://schemas.microsoft.com/office/powerpoint/2010/main" val="2916377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98DB44-EF2A-4022-8759-3E01D3BBD2C3}" type="slidenum">
              <a:rPr lang="en-US" altLang="zh-TW"/>
              <a:pPr/>
              <a:t>427</a:t>
            </a:fld>
            <a:endParaRPr lang="en-US" altLang="zh-TW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68313" y="333375"/>
            <a:ext cx="1712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(3) Connection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971550" y="836613"/>
            <a:ext cx="11525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A (existing)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4500563" y="836613"/>
            <a:ext cx="11525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B (existing)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2555875" y="836613"/>
            <a:ext cx="151288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C (innovation)</a:t>
            </a:r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2124075" y="11969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4067175" y="11969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468313" y="1773238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例：</a:t>
            </a: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539750" y="2781300"/>
            <a:ext cx="2376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(4) Generalization</a:t>
            </a:r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1042988" y="3213100"/>
            <a:ext cx="11525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A (existing)</a:t>
            </a:r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H="1">
            <a:off x="1258888" y="3933825"/>
            <a:ext cx="2889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949" name="Text Box 12"/>
          <p:cNvSpPr txBox="1">
            <a:spLocks noChangeArrowheads="1"/>
          </p:cNvSpPr>
          <p:nvPr/>
        </p:nvSpPr>
        <p:spPr bwMode="auto">
          <a:xfrm>
            <a:off x="900113" y="5300663"/>
            <a:ext cx="1439862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B (innovation)</a:t>
            </a:r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250825" y="4221163"/>
            <a:ext cx="11525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/>
              <a:t>保留某些特性</a:t>
            </a:r>
          </a:p>
        </p:txBody>
      </p:sp>
      <p:sp>
        <p:nvSpPr>
          <p:cNvPr id="39951" name="Text Box 14"/>
          <p:cNvSpPr txBox="1">
            <a:spLocks noChangeArrowheads="1"/>
          </p:cNvSpPr>
          <p:nvPr/>
        </p:nvSpPr>
        <p:spPr bwMode="auto">
          <a:xfrm>
            <a:off x="1835150" y="4221163"/>
            <a:ext cx="151288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/>
              <a:t>將其他特性推廣化</a:t>
            </a:r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1979613" y="3933825"/>
            <a:ext cx="2889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>
            <a:off x="1258888" y="4941888"/>
            <a:ext cx="21748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 flipH="1">
            <a:off x="1979613" y="4941888"/>
            <a:ext cx="2889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955" name="Text Box 18"/>
          <p:cNvSpPr txBox="1">
            <a:spLocks noChangeArrowheads="1"/>
          </p:cNvSpPr>
          <p:nvPr/>
        </p:nvSpPr>
        <p:spPr bwMode="auto">
          <a:xfrm>
            <a:off x="4067175" y="3068638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例：</a:t>
            </a:r>
          </a:p>
        </p:txBody>
      </p:sp>
      <p:sp>
        <p:nvSpPr>
          <p:cNvPr id="39956" name="Text Box 19"/>
          <p:cNvSpPr txBox="1">
            <a:spLocks noChangeArrowheads="1"/>
          </p:cNvSpPr>
          <p:nvPr/>
        </p:nvSpPr>
        <p:spPr bwMode="auto">
          <a:xfrm>
            <a:off x="4932363" y="3284538"/>
            <a:ext cx="23764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15000"/>
              </a:spcBef>
            </a:pPr>
            <a:r>
              <a:rPr lang="en-US" altLang="zh-TW"/>
              <a:t>Walsh transform </a:t>
            </a:r>
          </a:p>
        </p:txBody>
      </p:sp>
      <p:sp>
        <p:nvSpPr>
          <p:cNvPr id="39957" name="Text Box 20"/>
          <p:cNvSpPr txBox="1">
            <a:spLocks noChangeArrowheads="1"/>
          </p:cNvSpPr>
          <p:nvPr/>
        </p:nvSpPr>
        <p:spPr bwMode="auto">
          <a:xfrm>
            <a:off x="4356100" y="4221163"/>
            <a:ext cx="13684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/>
              <a:t>保留不需乘法</a:t>
            </a:r>
          </a:p>
        </p:txBody>
      </p:sp>
      <p:sp>
        <p:nvSpPr>
          <p:cNvPr id="39958" name="Text Box 21"/>
          <p:cNvSpPr txBox="1">
            <a:spLocks noChangeArrowheads="1"/>
          </p:cNvSpPr>
          <p:nvPr/>
        </p:nvSpPr>
        <p:spPr bwMode="auto">
          <a:xfrm>
            <a:off x="6516688" y="4221163"/>
            <a:ext cx="17272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/>
              <a:t>將 </a:t>
            </a:r>
            <a:r>
              <a:rPr lang="zh-TW" altLang="en-US">
                <a:sym typeface="Symbol" pitchFamily="18" charset="2"/>
              </a:rPr>
              <a:t></a:t>
            </a:r>
            <a:r>
              <a:rPr lang="en-US" altLang="zh-TW">
                <a:sym typeface="Symbol" pitchFamily="18" charset="2"/>
              </a:rPr>
              <a:t>1 </a:t>
            </a:r>
            <a:r>
              <a:rPr lang="zh-TW" altLang="en-US">
                <a:sym typeface="Symbol" pitchFamily="18" charset="2"/>
              </a:rPr>
              <a:t>推廣為</a:t>
            </a:r>
            <a:r>
              <a:rPr lang="en-US" altLang="zh-TW">
                <a:sym typeface="Symbol" pitchFamily="18" charset="2"/>
              </a:rPr>
              <a:t>2</a:t>
            </a:r>
            <a:r>
              <a:rPr lang="en-US" altLang="zh-TW" i="1" baseline="30000">
                <a:sym typeface="Symbol" pitchFamily="18" charset="2"/>
              </a:rPr>
              <a:t>k</a:t>
            </a:r>
            <a:r>
              <a:rPr lang="en-US" altLang="zh-TW">
                <a:sym typeface="Symbol" pitchFamily="18" charset="2"/>
              </a:rPr>
              <a:t> </a:t>
            </a:r>
          </a:p>
        </p:txBody>
      </p:sp>
      <p:sp>
        <p:nvSpPr>
          <p:cNvPr id="39959" name="Line 22"/>
          <p:cNvSpPr>
            <a:spLocks noChangeShapeType="1"/>
          </p:cNvSpPr>
          <p:nvPr/>
        </p:nvSpPr>
        <p:spPr bwMode="auto">
          <a:xfrm flipH="1">
            <a:off x="5219700" y="3716338"/>
            <a:ext cx="4318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960" name="Line 23"/>
          <p:cNvSpPr>
            <a:spLocks noChangeShapeType="1"/>
          </p:cNvSpPr>
          <p:nvPr/>
        </p:nvSpPr>
        <p:spPr bwMode="auto">
          <a:xfrm>
            <a:off x="6588125" y="3716338"/>
            <a:ext cx="4318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961" name="Line 24"/>
          <p:cNvSpPr>
            <a:spLocks noChangeShapeType="1"/>
          </p:cNvSpPr>
          <p:nvPr/>
        </p:nvSpPr>
        <p:spPr bwMode="auto">
          <a:xfrm>
            <a:off x="5219700" y="4941888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962" name="Line 25"/>
          <p:cNvSpPr>
            <a:spLocks noChangeShapeType="1"/>
          </p:cNvSpPr>
          <p:nvPr/>
        </p:nvSpPr>
        <p:spPr bwMode="auto">
          <a:xfrm flipH="1">
            <a:off x="6443663" y="4941888"/>
            <a:ext cx="5048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963" name="Text Box 26"/>
          <p:cNvSpPr txBox="1">
            <a:spLocks noChangeArrowheads="1"/>
          </p:cNvSpPr>
          <p:nvPr/>
        </p:nvSpPr>
        <p:spPr bwMode="auto">
          <a:xfrm>
            <a:off x="5003800" y="5445125"/>
            <a:ext cx="24479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15000"/>
              </a:spcBef>
            </a:pPr>
            <a:r>
              <a:rPr lang="en-US" altLang="zh-TW"/>
              <a:t>Jacket transform</a:t>
            </a:r>
          </a:p>
        </p:txBody>
      </p:sp>
      <p:sp>
        <p:nvSpPr>
          <p:cNvPr id="39964" name="Text Box 27"/>
          <p:cNvSpPr txBox="1">
            <a:spLocks noChangeArrowheads="1"/>
          </p:cNvSpPr>
          <p:nvPr/>
        </p:nvSpPr>
        <p:spPr bwMode="auto">
          <a:xfrm>
            <a:off x="1116013" y="1844675"/>
            <a:ext cx="11525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/>
              <a:t>古典物理學</a:t>
            </a:r>
          </a:p>
        </p:txBody>
      </p:sp>
      <p:sp>
        <p:nvSpPr>
          <p:cNvPr id="39965" name="Text Box 28"/>
          <p:cNvSpPr txBox="1">
            <a:spLocks noChangeArrowheads="1"/>
          </p:cNvSpPr>
          <p:nvPr/>
        </p:nvSpPr>
        <p:spPr bwMode="auto">
          <a:xfrm>
            <a:off x="4427538" y="1844675"/>
            <a:ext cx="1655762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 </a:t>
            </a:r>
            <a:r>
              <a:rPr lang="zh-TW" altLang="en-US"/>
              <a:t>未能解釋的光學現象</a:t>
            </a:r>
          </a:p>
        </p:txBody>
      </p:sp>
      <p:sp>
        <p:nvSpPr>
          <p:cNvPr id="39966" name="Line 29"/>
          <p:cNvSpPr>
            <a:spLocks noChangeShapeType="1"/>
          </p:cNvSpPr>
          <p:nvPr/>
        </p:nvSpPr>
        <p:spPr bwMode="auto">
          <a:xfrm>
            <a:off x="2268538" y="22050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967" name="Line 30"/>
          <p:cNvSpPr>
            <a:spLocks noChangeShapeType="1"/>
          </p:cNvSpPr>
          <p:nvPr/>
        </p:nvSpPr>
        <p:spPr bwMode="auto">
          <a:xfrm>
            <a:off x="3995738" y="22050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968" name="Text Box 31"/>
          <p:cNvSpPr txBox="1">
            <a:spLocks noChangeArrowheads="1"/>
          </p:cNvSpPr>
          <p:nvPr/>
        </p:nvSpPr>
        <p:spPr bwMode="auto">
          <a:xfrm>
            <a:off x="2700338" y="1989138"/>
            <a:ext cx="1295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/>
              <a:t>相對論</a:t>
            </a:r>
          </a:p>
        </p:txBody>
      </p:sp>
    </p:spTree>
    <p:extLst>
      <p:ext uri="{BB962C8B-B14F-4D97-AF65-F5344CB8AC3E}">
        <p14:creationId xmlns:p14="http://schemas.microsoft.com/office/powerpoint/2010/main" val="1500811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867B1-647F-4CD8-AE31-2DC5E3BF69CE}" type="slidenum">
              <a:rPr lang="en-US" altLang="zh-TW"/>
              <a:pPr/>
              <a:t>428</a:t>
            </a:fld>
            <a:endParaRPr lang="en-US" altLang="zh-TW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323850" y="404813"/>
            <a:ext cx="2376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(5) Simplification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971550" y="836613"/>
            <a:ext cx="11525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A (existing)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900113" y="2852738"/>
            <a:ext cx="1439862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B (innovation)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250825" y="1773238"/>
            <a:ext cx="11525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/>
              <a:t>保留某些特性</a:t>
            </a: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1763713" y="1773238"/>
            <a:ext cx="1439862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/>
              <a:t>去除複雜化的因素</a:t>
            </a:r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 flipH="1">
            <a:off x="1116013" y="155733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1979613" y="155733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042988" y="2420938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 flipH="1">
            <a:off x="2051050" y="2492375"/>
            <a:ext cx="2174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5580063" y="765175"/>
            <a:ext cx="11525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DFT</a:t>
            </a:r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4427538" y="765175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例：</a:t>
            </a:r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 flipH="1">
            <a:off x="5219700" y="1196975"/>
            <a:ext cx="5048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4572000" y="1557338"/>
            <a:ext cx="1512888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/>
              <a:t>保留 </a:t>
            </a:r>
            <a:r>
              <a:rPr lang="en-US" altLang="zh-TW"/>
              <a:t>orthogonal, </a:t>
            </a:r>
            <a:r>
              <a:rPr lang="zh-TW" altLang="en-US"/>
              <a:t>正負號變化 </a:t>
            </a:r>
          </a:p>
        </p:txBody>
      </p:sp>
      <p:sp>
        <p:nvSpPr>
          <p:cNvPr id="40976" name="Line 15"/>
          <p:cNvSpPr>
            <a:spLocks noChangeShapeType="1"/>
          </p:cNvSpPr>
          <p:nvPr/>
        </p:nvSpPr>
        <p:spPr bwMode="auto">
          <a:xfrm>
            <a:off x="6372225" y="1196975"/>
            <a:ext cx="5048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977" name="Text Box 16"/>
          <p:cNvSpPr txBox="1">
            <a:spLocks noChangeArrowheads="1"/>
          </p:cNvSpPr>
          <p:nvPr/>
        </p:nvSpPr>
        <p:spPr bwMode="auto">
          <a:xfrm>
            <a:off x="6443663" y="1557338"/>
            <a:ext cx="1512887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TW" altLang="en-US"/>
              <a:t>去除</a:t>
            </a:r>
          </a:p>
          <a:p>
            <a:pPr algn="ctr" eaLnBrk="1" hangingPunct="1"/>
            <a:r>
              <a:rPr lang="zh-TW" altLang="en-US"/>
              <a:t>無理數乘法</a:t>
            </a:r>
          </a:p>
          <a:p>
            <a:pPr algn="ctr" eaLnBrk="1" hangingPunct="1"/>
            <a:r>
              <a:rPr lang="zh-TW" altLang="en-US"/>
              <a:t> </a:t>
            </a:r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5508625" y="2565400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979" name="Line 18"/>
          <p:cNvSpPr>
            <a:spLocks noChangeShapeType="1"/>
          </p:cNvSpPr>
          <p:nvPr/>
        </p:nvSpPr>
        <p:spPr bwMode="auto">
          <a:xfrm flipH="1">
            <a:off x="6804025" y="2565400"/>
            <a:ext cx="14605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5508625" y="2997200"/>
            <a:ext cx="165576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Walsh transform 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23850" y="3789363"/>
            <a:ext cx="2376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(6) Reverse</a:t>
            </a:r>
          </a:p>
        </p:txBody>
      </p:sp>
      <p:sp>
        <p:nvSpPr>
          <p:cNvPr id="40982" name="Text Box 21"/>
          <p:cNvSpPr txBox="1">
            <a:spLocks noChangeArrowheads="1"/>
          </p:cNvSpPr>
          <p:nvPr/>
        </p:nvSpPr>
        <p:spPr bwMode="auto">
          <a:xfrm>
            <a:off x="755650" y="4365625"/>
            <a:ext cx="11525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A (existing)</a:t>
            </a:r>
          </a:p>
        </p:txBody>
      </p:sp>
      <p:sp>
        <p:nvSpPr>
          <p:cNvPr id="40983" name="Line 22"/>
          <p:cNvSpPr>
            <a:spLocks noChangeShapeType="1"/>
          </p:cNvSpPr>
          <p:nvPr/>
        </p:nvSpPr>
        <p:spPr bwMode="auto">
          <a:xfrm>
            <a:off x="1331913" y="50847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827088" y="5516563"/>
            <a:ext cx="11525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B (existing)</a:t>
            </a:r>
          </a:p>
        </p:txBody>
      </p:sp>
      <p:sp>
        <p:nvSpPr>
          <p:cNvPr id="40985" name="Text Box 24"/>
          <p:cNvSpPr txBox="1">
            <a:spLocks noChangeArrowheads="1"/>
          </p:cNvSpPr>
          <p:nvPr/>
        </p:nvSpPr>
        <p:spPr bwMode="auto">
          <a:xfrm>
            <a:off x="2339975" y="5516563"/>
            <a:ext cx="11525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C (existing)</a:t>
            </a:r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2195513" y="4365625"/>
            <a:ext cx="1439862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/>
              <a:t>D (innovation)</a:t>
            </a:r>
          </a:p>
        </p:txBody>
      </p:sp>
      <p:sp>
        <p:nvSpPr>
          <p:cNvPr id="40987" name="Line 26"/>
          <p:cNvSpPr>
            <a:spLocks noChangeShapeType="1"/>
          </p:cNvSpPr>
          <p:nvPr/>
        </p:nvSpPr>
        <p:spPr bwMode="auto">
          <a:xfrm flipV="1">
            <a:off x="2916238" y="50847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988" name="Text Box 27"/>
          <p:cNvSpPr txBox="1">
            <a:spLocks noChangeArrowheads="1"/>
          </p:cNvSpPr>
          <p:nvPr/>
        </p:nvSpPr>
        <p:spPr bwMode="auto">
          <a:xfrm>
            <a:off x="4500563" y="4365625"/>
            <a:ext cx="10080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/>
              <a:t>電</a:t>
            </a:r>
          </a:p>
        </p:txBody>
      </p:sp>
      <p:sp>
        <p:nvSpPr>
          <p:cNvPr id="40989" name="Text Box 28"/>
          <p:cNvSpPr txBox="1">
            <a:spLocks noChangeArrowheads="1"/>
          </p:cNvSpPr>
          <p:nvPr/>
        </p:nvSpPr>
        <p:spPr bwMode="auto">
          <a:xfrm>
            <a:off x="4500563" y="5516563"/>
            <a:ext cx="10080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/>
              <a:t>電生磁</a:t>
            </a:r>
          </a:p>
        </p:txBody>
      </p:sp>
      <p:sp>
        <p:nvSpPr>
          <p:cNvPr id="40990" name="Text Box 29"/>
          <p:cNvSpPr txBox="1">
            <a:spLocks noChangeArrowheads="1"/>
          </p:cNvSpPr>
          <p:nvPr/>
        </p:nvSpPr>
        <p:spPr bwMode="auto">
          <a:xfrm>
            <a:off x="6516688" y="5516563"/>
            <a:ext cx="10080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/>
              <a:t>磁</a:t>
            </a:r>
          </a:p>
        </p:txBody>
      </p:sp>
      <p:sp>
        <p:nvSpPr>
          <p:cNvPr id="40991" name="Text Box 30"/>
          <p:cNvSpPr txBox="1">
            <a:spLocks noChangeArrowheads="1"/>
          </p:cNvSpPr>
          <p:nvPr/>
        </p:nvSpPr>
        <p:spPr bwMode="auto">
          <a:xfrm>
            <a:off x="6443663" y="4365625"/>
            <a:ext cx="10080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/>
              <a:t>磁生電</a:t>
            </a:r>
          </a:p>
        </p:txBody>
      </p:sp>
      <p:sp>
        <p:nvSpPr>
          <p:cNvPr id="40992" name="Line 31"/>
          <p:cNvSpPr>
            <a:spLocks noChangeShapeType="1"/>
          </p:cNvSpPr>
          <p:nvPr/>
        </p:nvSpPr>
        <p:spPr bwMode="auto">
          <a:xfrm>
            <a:off x="5076825" y="479742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993" name="Line 32"/>
          <p:cNvSpPr>
            <a:spLocks noChangeShapeType="1"/>
          </p:cNvSpPr>
          <p:nvPr/>
        </p:nvSpPr>
        <p:spPr bwMode="auto">
          <a:xfrm flipV="1">
            <a:off x="7019925" y="479742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994" name="Text Box 33"/>
          <p:cNvSpPr txBox="1">
            <a:spLocks noChangeArrowheads="1"/>
          </p:cNvSpPr>
          <p:nvPr/>
        </p:nvSpPr>
        <p:spPr bwMode="auto">
          <a:xfrm>
            <a:off x="4427538" y="6021388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安培定律</a:t>
            </a:r>
            <a:r>
              <a:rPr lang="en-US" altLang="zh-TW"/>
              <a:t>)</a:t>
            </a:r>
          </a:p>
        </p:txBody>
      </p:sp>
      <p:sp>
        <p:nvSpPr>
          <p:cNvPr id="40995" name="Text Box 34"/>
          <p:cNvSpPr txBox="1">
            <a:spLocks noChangeArrowheads="1"/>
          </p:cNvSpPr>
          <p:nvPr/>
        </p:nvSpPr>
        <p:spPr bwMode="auto">
          <a:xfrm>
            <a:off x="7164388" y="4797425"/>
            <a:ext cx="1728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法拉第定律</a:t>
            </a:r>
            <a:r>
              <a:rPr lang="en-US" altLang="zh-TW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810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9E3EDF-CEFA-4FDA-9651-506D75D14C26}" type="slidenum">
              <a:rPr lang="en-US" altLang="zh-TW"/>
              <a:pPr/>
              <a:t>429</a:t>
            </a:fld>
            <a:endParaRPr lang="en-US" altLang="zh-TW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23850" y="1125538"/>
            <a:ext cx="84963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(1) </a:t>
            </a:r>
            <a:r>
              <a:rPr lang="zh-TW" altLang="en-US">
                <a:solidFill>
                  <a:srgbClr val="FF0000"/>
                </a:solidFill>
              </a:rPr>
              <a:t>研究問題的第一步，往往是先想辦法把問題簡化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如果不將複雜的經濟問題簡化成二維供需圖，經濟學也就無從發展起來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如果不將電子學的問題簡化常小訊號模型，電子電路的許多問題都將難以解決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個人在研究影像處理時，也常常先針對 </a:t>
            </a:r>
            <a:r>
              <a:rPr lang="en-US" altLang="zh-TW"/>
              <a:t>size </a:t>
            </a:r>
            <a:r>
              <a:rPr lang="zh-TW" altLang="en-US"/>
              <a:t>很小，且較不複雜的影像來做處理，成功之後再處理 </a:t>
            </a:r>
            <a:r>
              <a:rPr lang="en-US" altLang="zh-TW"/>
              <a:t>size </a:t>
            </a:r>
            <a:r>
              <a:rPr lang="zh-TW" altLang="en-US"/>
              <a:t>較大且較複雜的影像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問題簡化之後，才比較容易對問題做分析，並提出改良之道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(2) </a:t>
            </a:r>
            <a:r>
              <a:rPr lang="zh-TW" altLang="en-US"/>
              <a:t>如果有好點子，趕快用筆記下來，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好點子是很容易稍縱即逝而忘記的。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(3) </a:t>
            </a:r>
            <a:r>
              <a:rPr lang="zh-TW" altLang="en-US"/>
              <a:t>練習多畫系統圖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系統圖畫得越多，越容易發現新的點子</a:t>
            </a:r>
          </a:p>
        </p:txBody>
      </p:sp>
      <p:sp>
        <p:nvSpPr>
          <p:cNvPr id="41988" name="矩形 4"/>
          <p:cNvSpPr>
            <a:spLocks noChangeArrowheads="1"/>
          </p:cNvSpPr>
          <p:nvPr/>
        </p:nvSpPr>
        <p:spPr bwMode="auto">
          <a:xfrm>
            <a:off x="395288" y="333375"/>
            <a:ext cx="4287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spcAft>
                <a:spcPct val="50000"/>
              </a:spcAft>
            </a:pPr>
            <a:r>
              <a:rPr lang="zh-TW" altLang="en-US" b="1">
                <a:solidFill>
                  <a:srgbClr val="3333FF"/>
                </a:solidFill>
              </a:rPr>
              <a:t>個人做研究時，關於發明創造的心得</a:t>
            </a:r>
          </a:p>
        </p:txBody>
      </p:sp>
    </p:spTree>
    <p:extLst>
      <p:ext uri="{BB962C8B-B14F-4D97-AF65-F5344CB8AC3E}">
        <p14:creationId xmlns:p14="http://schemas.microsoft.com/office/powerpoint/2010/main" val="845400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B85909-7854-4122-A68B-DE25D4DFE01F}" type="slidenum">
              <a:rPr lang="en-US" altLang="zh-TW"/>
              <a:pPr/>
              <a:t>430</a:t>
            </a:fld>
            <a:endParaRPr lang="en-US" altLang="zh-TW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395288" y="549275"/>
            <a:ext cx="8280400" cy="384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(4)</a:t>
            </a:r>
            <a:r>
              <a:rPr lang="zh-TW" altLang="en-US" dirty="0"/>
              <a:t> 其實，對台大的同學而言，提出 </a:t>
            </a:r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ideas </a:t>
            </a:r>
            <a:r>
              <a:rPr lang="zh-TW" altLang="en-US" dirty="0"/>
              <a:t>並不難，但是要把 </a:t>
            </a:r>
            <a:r>
              <a:rPr lang="en-US" altLang="zh-TW" dirty="0"/>
              <a:t>ideas </a:t>
            </a:r>
            <a:r>
              <a:rPr lang="zh-TW" altLang="en-US" dirty="0"/>
              <a:t>變成有用的、成功的 </a:t>
            </a:r>
            <a:r>
              <a:rPr lang="en-US" altLang="zh-TW" dirty="0"/>
              <a:t>ideas</a:t>
            </a:r>
            <a:r>
              <a:rPr lang="zh-TW" altLang="en-US" dirty="0"/>
              <a:t>，不可以缺少</a:t>
            </a:r>
            <a:r>
              <a:rPr lang="zh-TW" altLang="en-US" dirty="0">
                <a:solidFill>
                  <a:srgbClr val="3333FF"/>
                </a:solidFill>
              </a:rPr>
              <a:t>分析和解決問題</a:t>
            </a:r>
            <a:r>
              <a:rPr lang="zh-TW" altLang="en-US" dirty="0"/>
              <a:t>的能力</a:t>
            </a:r>
            <a:endParaRPr lang="en-US" altLang="zh-TW" dirty="0"/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       </a:t>
            </a:r>
            <a:r>
              <a:rPr lang="zh-TW" altLang="en-US" u="sng" dirty="0"/>
              <a:t>很少有一個</a:t>
            </a:r>
            <a:r>
              <a:rPr lang="en-US" altLang="zh-TW" u="sng" dirty="0"/>
              <a:t> new idea </a:t>
            </a:r>
            <a:r>
              <a:rPr lang="zh-TW" altLang="en-US" u="sng" dirty="0"/>
              <a:t>一開始就 </a:t>
            </a:r>
            <a:r>
              <a:rPr lang="en-US" altLang="zh-TW" u="sng" dirty="0"/>
              <a:t>works well for any case</a:t>
            </a:r>
            <a:r>
              <a:rPr lang="zh-TW" altLang="en-US" dirty="0"/>
              <a:t>，任何一個成功的創意，都是經由問題的分析，</a:t>
            </a:r>
            <a:r>
              <a:rPr lang="zh-TW" altLang="en-US" u="sng" dirty="0"/>
              <a:t>解決一連串的技術上的問題</a:t>
            </a:r>
            <a:r>
              <a:rPr lang="zh-TW" altLang="en-US" dirty="0"/>
              <a:t>，才產生出來的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(5) </a:t>
            </a:r>
            <a:r>
              <a:rPr lang="zh-TW" altLang="en-US" dirty="0"/>
              <a:t>當心情放鬆時，想像力特別強，有助於發現意外的點子。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(6) </a:t>
            </a:r>
            <a:r>
              <a:rPr lang="zh-TW" altLang="en-US" dirty="0"/>
              <a:t>就短期而言，技術性的問題固然重要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    但是就長期而言，不要因為技術上的困難，而否定了一個偉大的構想</a:t>
            </a:r>
            <a:endParaRPr lang="en-US" altLang="zh-TW" dirty="0"/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9153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557807-46EE-4DF0-8F69-BD2819E3707C}" type="slidenum">
              <a:rPr lang="en-US" altLang="zh-TW"/>
              <a:pPr/>
              <a:t>431</a:t>
            </a:fld>
            <a:endParaRPr lang="en-US" altLang="zh-TW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827088" y="1916113"/>
            <a:ext cx="66246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>
                <a:solidFill>
                  <a:srgbClr val="3333FF"/>
                </a:solidFill>
              </a:rPr>
              <a:t>大學以前的教育，是學習前人的智慧結晶</a:t>
            </a:r>
          </a:p>
          <a:p>
            <a:pPr algn="ctr" eaLnBrk="1" hangingPunct="1">
              <a:spcBef>
                <a:spcPct val="50000"/>
              </a:spcBef>
            </a:pPr>
            <a:r>
              <a:rPr lang="zh-TW" altLang="en-US">
                <a:solidFill>
                  <a:srgbClr val="3333FF"/>
                </a:solidFill>
              </a:rPr>
              <a:t>研究所的教育，是訓練創造發明和解決問題的能力</a:t>
            </a:r>
          </a:p>
        </p:txBody>
      </p:sp>
    </p:spTree>
    <p:extLst>
      <p:ext uri="{BB962C8B-B14F-4D97-AF65-F5344CB8AC3E}">
        <p14:creationId xmlns:p14="http://schemas.microsoft.com/office/powerpoint/2010/main" val="2391858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D770D0-70AB-4346-AA1C-960E5E5599D7}" type="slidenum">
              <a:rPr lang="en-US" altLang="zh-TW"/>
              <a:pPr/>
              <a:t>432</a:t>
            </a:fld>
            <a:endParaRPr lang="en-US" altLang="zh-TW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755650" y="404813"/>
            <a:ext cx="7488238" cy="5969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 bIns="118800">
            <a:spAutoFit/>
          </a:bodyPr>
          <a:lstStyle/>
          <a:p>
            <a:pPr algn="ctr" eaLnBrk="1" hangingPunct="1">
              <a:spcBef>
                <a:spcPct val="50000"/>
              </a:spcBef>
              <a:spcAft>
                <a:spcPct val="50000"/>
              </a:spcAft>
            </a:pPr>
            <a:r>
              <a:rPr lang="zh-TW" altLang="en-US" sz="2800" b="1">
                <a:solidFill>
                  <a:srgbClr val="3333FF"/>
                </a:solidFill>
              </a:rPr>
              <a:t>問題思考</a:t>
            </a:r>
          </a:p>
        </p:txBody>
      </p:sp>
      <p:sp>
        <p:nvSpPr>
          <p:cNvPr id="45060" name="文字方塊 4"/>
          <p:cNvSpPr txBox="1">
            <a:spLocks noChangeArrowheads="1"/>
          </p:cNvSpPr>
          <p:nvPr/>
        </p:nvSpPr>
        <p:spPr bwMode="auto">
          <a:xfrm>
            <a:off x="755650" y="1341438"/>
            <a:ext cx="77771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如果要濾掉高頻的雜訊，先做 </a:t>
            </a:r>
            <a:r>
              <a:rPr lang="en-US" altLang="zh-TW"/>
              <a:t>DFT</a:t>
            </a:r>
            <a:r>
              <a:rPr lang="zh-TW" altLang="en-US"/>
              <a:t>，再將高頻的部分都變成 </a:t>
            </a:r>
            <a:r>
              <a:rPr lang="en-US" altLang="zh-TW"/>
              <a:t>0 </a:t>
            </a:r>
            <a:r>
              <a:rPr lang="zh-TW" altLang="en-US"/>
              <a:t>再做 </a:t>
            </a:r>
            <a:r>
              <a:rPr lang="en-US" altLang="zh-TW"/>
              <a:t>inverse DFT </a:t>
            </a:r>
            <a:r>
              <a:rPr lang="zh-TW" altLang="en-US"/>
              <a:t>不就行了？</a:t>
            </a:r>
            <a:endParaRPr lang="en-US" altLang="zh-TW"/>
          </a:p>
        </p:txBody>
      </p:sp>
      <p:sp>
        <p:nvSpPr>
          <p:cNvPr id="45061" name="矩形 5"/>
          <p:cNvSpPr>
            <a:spLocks noChangeArrowheads="1"/>
          </p:cNvSpPr>
          <p:nvPr/>
        </p:nvSpPr>
        <p:spPr bwMode="auto">
          <a:xfrm>
            <a:off x="755650" y="3860800"/>
            <a:ext cx="4848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TW" altLang="en-US"/>
              <a:t>那麼</a:t>
            </a:r>
            <a:r>
              <a:rPr lang="en-US" altLang="zh-TW"/>
              <a:t>…..</a:t>
            </a:r>
            <a:r>
              <a:rPr lang="zh-TW" altLang="en-US"/>
              <a:t>為什麼要用有點複雜的 </a:t>
            </a:r>
            <a:r>
              <a:rPr lang="en-US" altLang="zh-TW"/>
              <a:t>FIR filter? </a:t>
            </a:r>
            <a:endParaRPr lang="zh-TW" altLang="en-US"/>
          </a:p>
        </p:txBody>
      </p:sp>
      <p:graphicFrame>
        <p:nvGraphicFramePr>
          <p:cNvPr id="45062" name="Object 1"/>
          <p:cNvGraphicFramePr>
            <a:graphicFrameLocks noChangeAspect="1"/>
          </p:cNvGraphicFramePr>
          <p:nvPr/>
        </p:nvGraphicFramePr>
        <p:xfrm>
          <a:off x="1322388" y="2205038"/>
          <a:ext cx="24352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9" name="Equation" r:id="rId3" imgW="2438400" imgH="711200" progId="Equation.DSMT4">
                  <p:embed/>
                </p:oleObj>
              </mc:Choice>
              <mc:Fallback>
                <p:oleObj name="Equation" r:id="rId3" imgW="2438400" imgH="7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205038"/>
                        <a:ext cx="243522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1"/>
          <p:cNvGraphicFramePr>
            <a:graphicFrameLocks noChangeAspect="1"/>
          </p:cNvGraphicFramePr>
          <p:nvPr/>
        </p:nvGraphicFramePr>
        <p:xfrm>
          <a:off x="4427538" y="2276475"/>
          <a:ext cx="14208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" name="Equation" r:id="rId5" imgW="1422400" imgH="355600" progId="Equation.DSMT4">
                  <p:embed/>
                </p:oleObj>
              </mc:Choice>
              <mc:Fallback>
                <p:oleObj name="Equation" r:id="rId5" imgW="1422400" imgH="355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276475"/>
                        <a:ext cx="1420812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文字方塊 8"/>
          <p:cNvSpPr txBox="1">
            <a:spLocks noChangeArrowheads="1"/>
          </p:cNvSpPr>
          <p:nvPr/>
        </p:nvSpPr>
        <p:spPr bwMode="auto">
          <a:xfrm>
            <a:off x="6372225" y="2133600"/>
            <a:ext cx="2087563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for </a:t>
            </a:r>
            <a:r>
              <a:rPr lang="en-US" altLang="zh-TW" i="1"/>
              <a:t>m</a:t>
            </a:r>
            <a:r>
              <a:rPr lang="en-US" altLang="zh-TW"/>
              <a:t> ≦ </a:t>
            </a:r>
            <a:r>
              <a:rPr lang="en-US" altLang="zh-TW" i="1"/>
              <a:t>m</a:t>
            </a:r>
            <a:r>
              <a:rPr lang="en-US" altLang="zh-TW" baseline="-25000"/>
              <a:t>0</a:t>
            </a:r>
            <a:r>
              <a:rPr lang="en-US" altLang="zh-TW"/>
              <a:t> and </a:t>
            </a:r>
            <a:br>
              <a:rPr lang="en-US" altLang="zh-TW"/>
            </a:br>
            <a:r>
              <a:rPr lang="en-US" altLang="zh-TW"/>
              <a:t>     </a:t>
            </a:r>
            <a:r>
              <a:rPr lang="en-US" altLang="zh-TW" i="1"/>
              <a:t>m</a:t>
            </a:r>
            <a:r>
              <a:rPr lang="en-US" altLang="zh-TW"/>
              <a:t> ≧ </a:t>
            </a:r>
            <a:r>
              <a:rPr lang="en-US" altLang="zh-TW" i="1"/>
              <a:t>N</a:t>
            </a:r>
            <a:r>
              <a:rPr lang="en-US" altLang="zh-TW"/>
              <a:t> – </a:t>
            </a:r>
            <a:r>
              <a:rPr lang="en-US" altLang="zh-TW" i="1"/>
              <a:t>m</a:t>
            </a:r>
            <a:r>
              <a:rPr lang="en-US" altLang="zh-TW" baseline="-25000"/>
              <a:t>0</a:t>
            </a:r>
            <a:r>
              <a:rPr lang="en-US" altLang="zh-TW"/>
              <a:t> </a:t>
            </a:r>
            <a:endParaRPr lang="zh-TW" altLang="en-US"/>
          </a:p>
        </p:txBody>
      </p:sp>
      <p:graphicFrame>
        <p:nvGraphicFramePr>
          <p:cNvPr id="45065" name="Object 1"/>
          <p:cNvGraphicFramePr>
            <a:graphicFrameLocks noChangeAspect="1"/>
          </p:cNvGraphicFramePr>
          <p:nvPr/>
        </p:nvGraphicFramePr>
        <p:xfrm>
          <a:off x="4500563" y="3068638"/>
          <a:ext cx="95091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" name="Equation" r:id="rId7" imgW="952087" imgH="355446" progId="Equation.DSMT4">
                  <p:embed/>
                </p:oleObj>
              </mc:Choice>
              <mc:Fallback>
                <p:oleObj name="Equation" r:id="rId7" imgW="952087" imgH="355446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068638"/>
                        <a:ext cx="950912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文字方塊 10"/>
          <p:cNvSpPr txBox="1">
            <a:spLocks noChangeArrowheads="1"/>
          </p:cNvSpPr>
          <p:nvPr/>
        </p:nvSpPr>
        <p:spPr bwMode="auto">
          <a:xfrm>
            <a:off x="6084888" y="3068638"/>
            <a:ext cx="2447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for</a:t>
            </a:r>
            <a:r>
              <a:rPr lang="en-US" altLang="zh-TW" i="1"/>
              <a:t> m</a:t>
            </a:r>
            <a:r>
              <a:rPr lang="en-US" altLang="zh-TW" baseline="-25000"/>
              <a:t>0</a:t>
            </a:r>
            <a:r>
              <a:rPr lang="en-US" altLang="zh-TW"/>
              <a:t> &lt; </a:t>
            </a:r>
            <a:r>
              <a:rPr lang="en-US" altLang="zh-TW" i="1"/>
              <a:t>m </a:t>
            </a:r>
            <a:r>
              <a:rPr lang="en-US" altLang="zh-TW"/>
              <a:t>&lt; </a:t>
            </a:r>
            <a:r>
              <a:rPr lang="en-US" altLang="zh-TW" i="1"/>
              <a:t>N</a:t>
            </a:r>
            <a:r>
              <a:rPr lang="en-US" altLang="zh-TW"/>
              <a:t> – </a:t>
            </a:r>
            <a:r>
              <a:rPr lang="en-US" altLang="zh-TW" i="1"/>
              <a:t>m</a:t>
            </a:r>
            <a:r>
              <a:rPr lang="en-US" altLang="zh-TW" baseline="-25000"/>
              <a:t>0</a:t>
            </a:r>
            <a:r>
              <a:rPr lang="en-US" altLang="zh-TW"/>
              <a:t> </a:t>
            </a:r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8862B0-33E1-444D-A76C-FBF0004B4F21}" type="slidenum">
              <a:rPr lang="en-US" altLang="zh-TW"/>
              <a:pPr/>
              <a:t>391</a:t>
            </a:fld>
            <a:endParaRPr lang="en-US" altLang="zh-TW"/>
          </a:p>
        </p:txBody>
      </p:sp>
      <p:sp>
        <p:nvSpPr>
          <p:cNvPr id="7171" name="Line 2"/>
          <p:cNvSpPr>
            <a:spLocks noChangeShapeType="1"/>
          </p:cNvSpPr>
          <p:nvPr/>
        </p:nvSpPr>
        <p:spPr bwMode="auto">
          <a:xfrm>
            <a:off x="1116013" y="981075"/>
            <a:ext cx="2087562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55650" y="549275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− </a:t>
            </a:r>
            <a:r>
              <a:rPr lang="en-US" altLang="zh-TW" i="1">
                <a:cs typeface="Times New Roman" pitchFamily="18" charset="0"/>
              </a:rPr>
              <a:t>k</a:t>
            </a:r>
            <a:r>
              <a:rPr lang="en-US" altLang="zh-TW" baseline="-25000">
                <a:cs typeface="Times New Roman" pitchFamily="18" charset="0"/>
              </a:rPr>
              <a:t>2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843213" y="549275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− </a:t>
            </a:r>
            <a:r>
              <a:rPr lang="en-US" altLang="zh-TW" i="1">
                <a:cs typeface="Times New Roman" pitchFamily="18" charset="0"/>
              </a:rPr>
              <a:t>k</a:t>
            </a:r>
            <a:r>
              <a:rPr lang="en-US" altLang="zh-TW" baseline="-25000">
                <a:cs typeface="Times New Roman" pitchFamily="18" charset="0"/>
              </a:rPr>
              <a:t>1</a:t>
            </a:r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3708400" y="1412875"/>
            <a:ext cx="2087563" cy="0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563938" y="1019175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 baseline="-25000">
                <a:cs typeface="Times New Roman" pitchFamily="18" charset="0"/>
              </a:rPr>
              <a:t>1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5559425" y="1031875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 baseline="-25000">
                <a:cs typeface="Times New Roman" pitchFamily="18" charset="0"/>
              </a:rPr>
              <a:t>2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3924300" y="1412875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663300"/>
                </a:solidFill>
              </a:rPr>
              <a:t>x</a:t>
            </a:r>
            <a:r>
              <a:rPr lang="en-US" altLang="zh-TW">
                <a:solidFill>
                  <a:srgbClr val="663300"/>
                </a:solidFill>
              </a:rPr>
              <a:t>[</a:t>
            </a:r>
            <a:r>
              <a:rPr lang="en-US" altLang="zh-TW" i="1">
                <a:solidFill>
                  <a:srgbClr val="663300"/>
                </a:solidFill>
              </a:rPr>
              <a:t>n</a:t>
            </a:r>
            <a:r>
              <a:rPr lang="en-US" altLang="zh-TW">
                <a:solidFill>
                  <a:srgbClr val="663300"/>
                </a:solidFill>
              </a:rPr>
              <a:t>] </a:t>
            </a:r>
            <a:r>
              <a:rPr lang="zh-TW" altLang="en-US">
                <a:solidFill>
                  <a:srgbClr val="663300"/>
                </a:solidFill>
              </a:rPr>
              <a:t>有值的範圍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1403350" y="981075"/>
            <a:ext cx="172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− 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k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 </a:t>
            </a:r>
            <a:r>
              <a:rPr lang="zh-TW" altLang="en-US">
                <a:solidFill>
                  <a:srgbClr val="3333FF"/>
                </a:solidFill>
                <a:cs typeface="Times New Roman" pitchFamily="18" charset="0"/>
              </a:rPr>
              <a:t>的範圍　</a:t>
            </a:r>
            <a:endParaRPr lang="en-US" altLang="en-US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 flipH="1" flipV="1">
            <a:off x="2916238" y="1052513"/>
            <a:ext cx="2159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 flipV="1">
            <a:off x="3276600" y="1484313"/>
            <a:ext cx="50323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2411413" y="1700213"/>
            <a:ext cx="1512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必需有交集</a:t>
            </a:r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755650" y="2276475"/>
            <a:ext cx="5616575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 </a:t>
            </a:r>
            <a:r>
              <a:rPr lang="en-US" altLang="zh-TW"/>
              <a:t> </a:t>
            </a:r>
            <a:r>
              <a:rPr lang="zh-TW" altLang="en-US"/>
              <a:t>的下限為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− </a:t>
            </a:r>
            <a:r>
              <a:rPr lang="en-US" altLang="zh-TW" i="1">
                <a:cs typeface="Times New Roman" pitchFamily="18" charset="0"/>
              </a:rPr>
              <a:t>k</a:t>
            </a:r>
            <a:r>
              <a:rPr lang="en-US" altLang="zh-TW" baseline="-25000">
                <a:cs typeface="Times New Roman" pitchFamily="18" charset="0"/>
              </a:rPr>
              <a:t>1 </a:t>
            </a:r>
            <a:r>
              <a:rPr lang="zh-TW" altLang="en-US">
                <a:cs typeface="Times New Roman" pitchFamily="18" charset="0"/>
              </a:rPr>
              <a:t>與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 baseline="-25000">
                <a:cs typeface="Times New Roman" pitchFamily="18" charset="0"/>
              </a:rPr>
              <a:t>1</a:t>
            </a:r>
            <a:r>
              <a:rPr lang="en-US" altLang="zh-TW">
                <a:cs typeface="Times New Roman" pitchFamily="18" charset="0"/>
              </a:rPr>
              <a:t> </a:t>
            </a:r>
            <a:r>
              <a:rPr lang="zh-TW" altLang="en-US">
                <a:cs typeface="Times New Roman" pitchFamily="18" charset="0"/>
              </a:rPr>
              <a:t>相重合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>
                <a:cs typeface="Times New Roman" pitchFamily="18" charset="0"/>
              </a:rPr>
              <a:t>                   </a:t>
            </a:r>
            <a:r>
              <a:rPr lang="en-US" altLang="zh-TW" i="1"/>
              <a:t>n</a:t>
            </a:r>
            <a:r>
              <a:rPr lang="en-US" altLang="zh-TW"/>
              <a:t> − </a:t>
            </a:r>
            <a:r>
              <a:rPr lang="en-US" altLang="zh-TW" i="1"/>
              <a:t>k</a:t>
            </a:r>
            <a:r>
              <a:rPr lang="en-US" altLang="zh-TW" baseline="-25000"/>
              <a:t>1 </a:t>
            </a:r>
            <a:r>
              <a:rPr lang="en-US" altLang="zh-TW"/>
              <a:t>= </a:t>
            </a: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,   </a:t>
            </a:r>
            <a:r>
              <a:rPr lang="en-US" altLang="zh-TW" i="1"/>
              <a:t>n</a:t>
            </a:r>
            <a:r>
              <a:rPr lang="en-US" altLang="zh-TW"/>
              <a:t> = </a:t>
            </a:r>
            <a:r>
              <a:rPr lang="en-US" altLang="zh-TW" i="1"/>
              <a:t>k</a:t>
            </a:r>
            <a:r>
              <a:rPr lang="en-US" altLang="zh-TW" baseline="-25000"/>
              <a:t>1 </a:t>
            </a:r>
            <a:r>
              <a:rPr lang="en-US" altLang="zh-TW"/>
              <a:t>+ </a:t>
            </a: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n </a:t>
            </a:r>
            <a:r>
              <a:rPr lang="en-US" altLang="zh-TW"/>
              <a:t> </a:t>
            </a:r>
            <a:r>
              <a:rPr lang="zh-TW" altLang="en-US"/>
              <a:t>的上限為 </a:t>
            </a:r>
            <a:r>
              <a:rPr lang="en-US" altLang="zh-TW" i="1"/>
              <a:t>n</a:t>
            </a:r>
            <a:r>
              <a:rPr lang="en-US" altLang="zh-TW"/>
              <a:t> − </a:t>
            </a:r>
            <a:r>
              <a:rPr lang="en-US" altLang="zh-TW" i="1"/>
              <a:t>k</a:t>
            </a:r>
            <a:r>
              <a:rPr lang="en-US" altLang="zh-TW" baseline="-25000"/>
              <a:t>2 </a:t>
            </a:r>
            <a:r>
              <a:rPr lang="zh-TW" altLang="en-US"/>
              <a:t>與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zh-TW" altLang="en-US"/>
              <a:t>相重合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             </a:t>
            </a:r>
            <a:r>
              <a:rPr lang="en-US" altLang="zh-TW" i="1"/>
              <a:t>n</a:t>
            </a:r>
            <a:r>
              <a:rPr lang="en-US" altLang="zh-TW"/>
              <a:t> − </a:t>
            </a:r>
            <a:r>
              <a:rPr lang="en-US" altLang="zh-TW" i="1"/>
              <a:t>k</a:t>
            </a:r>
            <a:r>
              <a:rPr lang="en-US" altLang="zh-TW" baseline="-25000"/>
              <a:t>2 </a:t>
            </a:r>
            <a:r>
              <a:rPr lang="en-US" altLang="zh-TW"/>
              <a:t>=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,   </a:t>
            </a:r>
            <a:r>
              <a:rPr lang="en-US" altLang="zh-TW" i="1"/>
              <a:t>n</a:t>
            </a:r>
            <a:r>
              <a:rPr lang="en-US" altLang="zh-TW"/>
              <a:t> = </a:t>
            </a:r>
            <a:r>
              <a:rPr lang="en-US" altLang="zh-TW" i="1"/>
              <a:t>k</a:t>
            </a:r>
            <a:r>
              <a:rPr lang="en-US" altLang="zh-TW" baseline="-25000"/>
              <a:t>2 </a:t>
            </a:r>
            <a:r>
              <a:rPr lang="en-US" altLang="zh-TW"/>
              <a:t>+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b="1">
                <a:solidFill>
                  <a:srgbClr val="3333FF"/>
                </a:solidFill>
              </a:rPr>
              <a:t>所以 </a:t>
            </a:r>
            <a:r>
              <a:rPr lang="en-US" altLang="zh-TW" b="1" i="1">
                <a:solidFill>
                  <a:srgbClr val="3333FF"/>
                </a:solidFill>
              </a:rPr>
              <a:t>y</a:t>
            </a:r>
            <a:r>
              <a:rPr lang="en-US" altLang="zh-TW" b="1">
                <a:solidFill>
                  <a:srgbClr val="3333FF"/>
                </a:solidFill>
              </a:rPr>
              <a:t>[</a:t>
            </a:r>
            <a:r>
              <a:rPr lang="en-US" altLang="zh-TW" b="1" i="1">
                <a:solidFill>
                  <a:srgbClr val="3333FF"/>
                </a:solidFill>
              </a:rPr>
              <a:t>n</a:t>
            </a:r>
            <a:r>
              <a:rPr lang="en-US" altLang="zh-TW" b="1">
                <a:solidFill>
                  <a:srgbClr val="3333FF"/>
                </a:solidFill>
              </a:rPr>
              <a:t>] </a:t>
            </a:r>
            <a:r>
              <a:rPr lang="zh-TW" altLang="en-US" b="1">
                <a:solidFill>
                  <a:srgbClr val="3333FF"/>
                </a:solidFill>
              </a:rPr>
              <a:t>的範圍是 </a:t>
            </a:r>
            <a:r>
              <a:rPr lang="en-US" altLang="zh-TW" b="1" i="1">
                <a:solidFill>
                  <a:srgbClr val="3333FF"/>
                </a:solidFill>
              </a:rPr>
              <a:t>n</a:t>
            </a:r>
            <a:r>
              <a:rPr lang="en-US" altLang="zh-TW" b="1">
                <a:solidFill>
                  <a:srgbClr val="3333FF"/>
                </a:solidFill>
              </a:rPr>
              <a:t> </a:t>
            </a:r>
            <a:r>
              <a:rPr lang="en-US" altLang="zh-TW" b="1">
                <a:solidFill>
                  <a:srgbClr val="3333FF"/>
                </a:solidFill>
                <a:sym typeface="Symbol" pitchFamily="18" charset="2"/>
              </a:rPr>
              <a:t> </a:t>
            </a:r>
            <a:r>
              <a:rPr lang="en-US" altLang="zh-TW" b="1">
                <a:solidFill>
                  <a:srgbClr val="3333FF"/>
                </a:solidFill>
              </a:rPr>
              <a:t>[</a:t>
            </a:r>
            <a:r>
              <a:rPr lang="en-US" altLang="zh-TW" b="1" i="1">
                <a:solidFill>
                  <a:srgbClr val="3333FF"/>
                </a:solidFill>
              </a:rPr>
              <a:t>k</a:t>
            </a:r>
            <a:r>
              <a:rPr lang="en-US" altLang="zh-TW" b="1" baseline="-25000">
                <a:solidFill>
                  <a:srgbClr val="3333FF"/>
                </a:solidFill>
              </a:rPr>
              <a:t>1 </a:t>
            </a:r>
            <a:r>
              <a:rPr lang="en-US" altLang="zh-TW" b="1">
                <a:solidFill>
                  <a:srgbClr val="3333FF"/>
                </a:solidFill>
              </a:rPr>
              <a:t>+ </a:t>
            </a:r>
            <a:r>
              <a:rPr lang="en-US" altLang="zh-TW" b="1" i="1">
                <a:solidFill>
                  <a:srgbClr val="3333FF"/>
                </a:solidFill>
              </a:rPr>
              <a:t>n</a:t>
            </a:r>
            <a:r>
              <a:rPr lang="en-US" altLang="zh-TW" b="1" baseline="-25000">
                <a:solidFill>
                  <a:srgbClr val="3333FF"/>
                </a:solidFill>
              </a:rPr>
              <a:t>1</a:t>
            </a:r>
            <a:r>
              <a:rPr lang="en-US" altLang="zh-TW" b="1">
                <a:solidFill>
                  <a:srgbClr val="3333FF"/>
                </a:solidFill>
              </a:rPr>
              <a:t> , </a:t>
            </a:r>
            <a:r>
              <a:rPr lang="en-US" altLang="zh-TW" b="1" i="1">
                <a:solidFill>
                  <a:srgbClr val="3333FF"/>
                </a:solidFill>
              </a:rPr>
              <a:t>k</a:t>
            </a:r>
            <a:r>
              <a:rPr lang="en-US" altLang="zh-TW" b="1" baseline="-25000">
                <a:solidFill>
                  <a:srgbClr val="3333FF"/>
                </a:solidFill>
              </a:rPr>
              <a:t>2 </a:t>
            </a:r>
            <a:r>
              <a:rPr lang="en-US" altLang="zh-TW" b="1">
                <a:solidFill>
                  <a:srgbClr val="3333FF"/>
                </a:solidFill>
              </a:rPr>
              <a:t>+ </a:t>
            </a:r>
            <a:r>
              <a:rPr lang="en-US" altLang="zh-TW" b="1" i="1">
                <a:solidFill>
                  <a:srgbClr val="3333FF"/>
                </a:solidFill>
              </a:rPr>
              <a:t>n</a:t>
            </a:r>
            <a:r>
              <a:rPr lang="en-US" altLang="zh-TW" b="1" baseline="-25000">
                <a:solidFill>
                  <a:srgbClr val="3333FF"/>
                </a:solidFill>
              </a:rPr>
              <a:t>2</a:t>
            </a:r>
            <a:r>
              <a:rPr lang="en-US" altLang="zh-TW" b="1">
                <a:solidFill>
                  <a:srgbClr val="3333FF"/>
                </a:solidFill>
              </a:rPr>
              <a:t>]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範圍大小為 </a:t>
            </a:r>
            <a:r>
              <a:rPr lang="en-US" altLang="zh-TW" i="1"/>
              <a:t>k</a:t>
            </a:r>
            <a:r>
              <a:rPr lang="en-US" altLang="zh-TW" baseline="-25000"/>
              <a:t>2 </a:t>
            </a:r>
            <a:r>
              <a:rPr lang="en-US" altLang="zh-TW"/>
              <a:t>+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 − </a:t>
            </a:r>
            <a:r>
              <a:rPr lang="en-US" altLang="zh-TW" i="1"/>
              <a:t>k</a:t>
            </a:r>
            <a:r>
              <a:rPr lang="en-US" altLang="zh-TW" baseline="-25000"/>
              <a:t>1 </a:t>
            </a:r>
            <a:r>
              <a:rPr lang="en-US" altLang="zh-TW"/>
              <a:t>− </a:t>
            </a: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 + 1 = 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 + </a:t>
            </a:r>
            <a:r>
              <a:rPr lang="en-US" altLang="zh-TW" i="1">
                <a:solidFill>
                  <a:srgbClr val="FF0000"/>
                </a:solidFill>
              </a:rPr>
              <a:t>K</a:t>
            </a:r>
            <a:r>
              <a:rPr lang="en-US" altLang="zh-TW">
                <a:solidFill>
                  <a:srgbClr val="FF0000"/>
                </a:solidFill>
              </a:rPr>
              <a:t> − 1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F594A7-D54E-4C17-86E2-2B9434759C39}" type="slidenum">
              <a:rPr lang="en-US" altLang="zh-TW"/>
              <a:pPr/>
              <a:t>392</a:t>
            </a:fld>
            <a:endParaRPr lang="en-US" altLang="zh-TW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5040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</a:rPr>
              <a:t>FFT implementation for Case 2</a:t>
            </a:r>
          </a:p>
        </p:txBody>
      </p:sp>
      <p:graphicFrame>
        <p:nvGraphicFramePr>
          <p:cNvPr id="8196" name="Object 3"/>
          <p:cNvGraphicFramePr>
            <a:graphicFrameLocks noChangeAspect="1"/>
          </p:cNvGraphicFramePr>
          <p:nvPr/>
        </p:nvGraphicFramePr>
        <p:xfrm>
          <a:off x="684213" y="1557338"/>
          <a:ext cx="161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6" name="Equation" r:id="rId3" imgW="1612900" imgH="330200" progId="Equation.DSMT4">
                  <p:embed/>
                </p:oleObj>
              </mc:Choice>
              <mc:Fallback>
                <p:oleObj name="Equation" r:id="rId3" imgW="16129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1612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557463" y="1557338"/>
            <a:ext cx="4176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for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= 0, 1, 2, … ,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−1</a:t>
            </a:r>
          </a:p>
        </p:txBody>
      </p:sp>
      <p:graphicFrame>
        <p:nvGraphicFramePr>
          <p:cNvPr id="8198" name="Object 5"/>
          <p:cNvGraphicFramePr>
            <a:graphicFrameLocks noChangeAspect="1"/>
          </p:cNvGraphicFramePr>
          <p:nvPr/>
        </p:nvGraphicFramePr>
        <p:xfrm>
          <a:off x="684213" y="1989138"/>
          <a:ext cx="901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7" name="Equation" r:id="rId5" imgW="901309" imgH="330057" progId="Equation.DSMT4">
                  <p:embed/>
                </p:oleObj>
              </mc:Choice>
              <mc:Fallback>
                <p:oleObj name="Equation" r:id="rId5" imgW="901309" imgH="33005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901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2557463" y="1989138"/>
            <a:ext cx="5111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for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=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,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+1 </a:t>
            </a:r>
            <a:r>
              <a:rPr lang="en-US" altLang="zh-TW">
                <a:solidFill>
                  <a:srgbClr val="3333FF"/>
                </a:solidFill>
              </a:rPr>
              <a:t>, … , </a:t>
            </a:r>
            <a:r>
              <a:rPr lang="en-US" altLang="zh-TW" i="1">
                <a:solidFill>
                  <a:srgbClr val="3333FF"/>
                </a:solidFill>
              </a:rPr>
              <a:t>P</a:t>
            </a:r>
            <a:r>
              <a:rPr lang="en-US" altLang="zh-TW">
                <a:solidFill>
                  <a:srgbClr val="3333FF"/>
                </a:solidFill>
              </a:rPr>
              <a:t>−1        </a:t>
            </a:r>
            <a:r>
              <a:rPr lang="en-US" altLang="zh-TW" i="1">
                <a:solidFill>
                  <a:srgbClr val="FF0000"/>
                </a:solidFill>
              </a:rPr>
              <a:t>P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 + </a:t>
            </a:r>
            <a:r>
              <a:rPr lang="en-US" altLang="zh-TW" i="1">
                <a:solidFill>
                  <a:srgbClr val="FF0000"/>
                </a:solidFill>
              </a:rPr>
              <a:t>K</a:t>
            </a:r>
            <a:r>
              <a:rPr lang="en-US" altLang="zh-TW">
                <a:solidFill>
                  <a:srgbClr val="FF0000"/>
                </a:solidFill>
              </a:rPr>
              <a:t> − 1 </a:t>
            </a:r>
          </a:p>
        </p:txBody>
      </p:sp>
      <p:graphicFrame>
        <p:nvGraphicFramePr>
          <p:cNvPr id="8200" name="Object 7"/>
          <p:cNvGraphicFramePr>
            <a:graphicFrameLocks noChangeAspect="1"/>
          </p:cNvGraphicFramePr>
          <p:nvPr/>
        </p:nvGraphicFramePr>
        <p:xfrm>
          <a:off x="690563" y="2420938"/>
          <a:ext cx="160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8" name="Equation" r:id="rId7" imgW="1600200" imgH="330200" progId="Equation.DSMT4">
                  <p:embed/>
                </p:oleObj>
              </mc:Choice>
              <mc:Fallback>
                <p:oleObj name="Equation" r:id="rId7" imgW="16002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2420938"/>
                        <a:ext cx="1600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2557463" y="2420938"/>
            <a:ext cx="4176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for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= 0, 1, 2, … , </a:t>
            </a:r>
            <a:r>
              <a:rPr lang="en-US" altLang="zh-TW" i="1">
                <a:solidFill>
                  <a:srgbClr val="3333FF"/>
                </a:solidFill>
              </a:rPr>
              <a:t>K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−1</a:t>
            </a:r>
          </a:p>
        </p:txBody>
      </p:sp>
      <p:graphicFrame>
        <p:nvGraphicFramePr>
          <p:cNvPr id="8202" name="Object 9"/>
          <p:cNvGraphicFramePr>
            <a:graphicFrameLocks noChangeAspect="1"/>
          </p:cNvGraphicFramePr>
          <p:nvPr/>
        </p:nvGraphicFramePr>
        <p:xfrm>
          <a:off x="684213" y="2854325"/>
          <a:ext cx="88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" name="Equation" r:id="rId9" imgW="889000" imgH="330200" progId="Equation.DSMT4">
                  <p:embed/>
                </p:oleObj>
              </mc:Choice>
              <mc:Fallback>
                <p:oleObj name="Equation" r:id="rId9" imgW="889000" imgH="330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54325"/>
                        <a:ext cx="889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2628900" y="2854325"/>
            <a:ext cx="417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for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= </a:t>
            </a:r>
            <a:r>
              <a:rPr lang="en-US" altLang="zh-TW" i="1">
                <a:solidFill>
                  <a:srgbClr val="3333FF"/>
                </a:solidFill>
              </a:rPr>
              <a:t>K</a:t>
            </a:r>
            <a:r>
              <a:rPr lang="en-US" altLang="zh-TW">
                <a:solidFill>
                  <a:srgbClr val="3333FF"/>
                </a:solidFill>
              </a:rPr>
              <a:t>, </a:t>
            </a:r>
            <a:r>
              <a:rPr lang="en-US" altLang="zh-TW" i="1">
                <a:solidFill>
                  <a:srgbClr val="3333FF"/>
                </a:solidFill>
              </a:rPr>
              <a:t>K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+1 </a:t>
            </a:r>
            <a:r>
              <a:rPr lang="en-US" altLang="zh-TW">
                <a:solidFill>
                  <a:srgbClr val="3333FF"/>
                </a:solidFill>
              </a:rPr>
              <a:t>, … , </a:t>
            </a:r>
            <a:r>
              <a:rPr lang="en-US" altLang="zh-TW" i="1">
                <a:solidFill>
                  <a:srgbClr val="3333FF"/>
                </a:solidFill>
              </a:rPr>
              <a:t>P</a:t>
            </a:r>
            <a:r>
              <a:rPr lang="en-US" altLang="zh-TW">
                <a:solidFill>
                  <a:srgbClr val="3333FF"/>
                </a:solidFill>
              </a:rPr>
              <a:t>−1</a:t>
            </a:r>
          </a:p>
        </p:txBody>
      </p:sp>
      <p:graphicFrame>
        <p:nvGraphicFramePr>
          <p:cNvPr id="8204" name="Object 11"/>
          <p:cNvGraphicFramePr>
            <a:graphicFrameLocks noChangeAspect="1"/>
          </p:cNvGraphicFramePr>
          <p:nvPr/>
        </p:nvGraphicFramePr>
        <p:xfrm>
          <a:off x="671513" y="3357563"/>
          <a:ext cx="426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" name="Equation" r:id="rId11" imgW="4267200" imgH="381000" progId="Equation.DSMT4">
                  <p:embed/>
                </p:oleObj>
              </mc:Choice>
              <mc:Fallback>
                <p:oleObj name="Equation" r:id="rId11" imgW="4267200" imgH="38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3357563"/>
                        <a:ext cx="4267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2"/>
          <p:cNvGraphicFramePr>
            <a:graphicFrameLocks noChangeAspect="1"/>
          </p:cNvGraphicFramePr>
          <p:nvPr/>
        </p:nvGraphicFramePr>
        <p:xfrm>
          <a:off x="684213" y="4005263"/>
          <a:ext cx="2070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" name="Equation" r:id="rId13" imgW="2070100" imgH="330200" progId="Equation.DSMT4">
                  <p:embed/>
                </p:oleObj>
              </mc:Choice>
              <mc:Fallback>
                <p:oleObj name="Equation" r:id="rId13" imgW="2070100" imgH="330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05263"/>
                        <a:ext cx="20701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3348038" y="4005263"/>
            <a:ext cx="496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for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= 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n</a:t>
            </a:r>
            <a:r>
              <a:rPr lang="en-US" altLang="zh-TW" baseline="-25000">
                <a:solidFill>
                  <a:srgbClr val="3333FF"/>
                </a:solidFill>
                <a:cs typeface="Times New Roman" pitchFamily="18" charset="0"/>
              </a:rPr>
              <a:t>1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+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k</a:t>
            </a:r>
            <a:r>
              <a:rPr lang="en-US" altLang="zh-TW" baseline="-25000">
                <a:solidFill>
                  <a:srgbClr val="3333FF"/>
                </a:solidFill>
                <a:cs typeface="Times New Roman" pitchFamily="18" charset="0"/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 ,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+</a:t>
            </a:r>
            <a:r>
              <a:rPr lang="en-US" altLang="zh-TW" i="1">
                <a:solidFill>
                  <a:srgbClr val="3333FF"/>
                </a:solidFill>
              </a:rPr>
              <a:t>k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+1,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+</a:t>
            </a:r>
            <a:r>
              <a:rPr lang="en-US" altLang="zh-TW" i="1">
                <a:solidFill>
                  <a:srgbClr val="3333FF"/>
                </a:solidFill>
              </a:rPr>
              <a:t>k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+2, ……., </a:t>
            </a:r>
            <a:r>
              <a:rPr lang="en-US" altLang="zh-TW" i="1">
                <a:solidFill>
                  <a:srgbClr val="3333FF"/>
                </a:solidFill>
              </a:rPr>
              <a:t>k</a:t>
            </a:r>
            <a:r>
              <a:rPr lang="en-US" altLang="zh-TW" baseline="-25000">
                <a:solidFill>
                  <a:srgbClr val="3333FF"/>
                </a:solidFill>
              </a:rPr>
              <a:t>2 </a:t>
            </a:r>
            <a:r>
              <a:rPr lang="en-US" altLang="zh-TW">
                <a:solidFill>
                  <a:srgbClr val="3333FF"/>
                </a:solidFill>
              </a:rPr>
              <a:t>+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 baseline="-2500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8207" name="Text Box 20"/>
          <p:cNvSpPr txBox="1">
            <a:spLocks noChangeArrowheads="1"/>
          </p:cNvSpPr>
          <p:nvPr/>
        </p:nvSpPr>
        <p:spPr bwMode="auto">
          <a:xfrm>
            <a:off x="395288" y="83661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TW" altLang="en-US"/>
          </a:p>
        </p:txBody>
      </p:sp>
      <p:graphicFrame>
        <p:nvGraphicFramePr>
          <p:cNvPr id="8208" name="Object 21"/>
          <p:cNvGraphicFramePr>
            <a:graphicFrameLocks noChangeAspect="1"/>
          </p:cNvGraphicFramePr>
          <p:nvPr/>
        </p:nvGraphicFramePr>
        <p:xfrm>
          <a:off x="3995738" y="4508500"/>
          <a:ext cx="3289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" name="Equation" r:id="rId15" imgW="3289300" imgH="330200" progId="Equation.DSMT4">
                  <p:embed/>
                </p:oleObj>
              </mc:Choice>
              <mc:Fallback>
                <p:oleObj name="Equation" r:id="rId15" imgW="3289300" imgH="330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508500"/>
                        <a:ext cx="3289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23"/>
          <p:cNvSpPr txBox="1">
            <a:spLocks noChangeArrowheads="1"/>
          </p:cNvSpPr>
          <p:nvPr/>
        </p:nvSpPr>
        <p:spPr bwMode="auto">
          <a:xfrm>
            <a:off x="3419475" y="4437063"/>
            <a:ext cx="719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i.e.,</a:t>
            </a:r>
          </a:p>
        </p:txBody>
      </p:sp>
      <p:sp>
        <p:nvSpPr>
          <p:cNvPr id="8210" name="Text Box 24"/>
          <p:cNvSpPr txBox="1">
            <a:spLocks noChangeArrowheads="1"/>
          </p:cNvSpPr>
          <p:nvPr/>
        </p:nvSpPr>
        <p:spPr bwMode="auto">
          <a:xfrm>
            <a:off x="3419475" y="4868863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取 </a:t>
            </a:r>
            <a:r>
              <a:rPr lang="en-US" altLang="zh-TW"/>
              <a:t>output </a:t>
            </a:r>
            <a:r>
              <a:rPr lang="zh-TW" altLang="en-US"/>
              <a:t>的前面 </a:t>
            </a:r>
            <a:r>
              <a:rPr lang="en-US" altLang="zh-TW" i="1"/>
              <a:t>N</a:t>
            </a:r>
            <a:r>
              <a:rPr lang="en-US" altLang="zh-TW"/>
              <a:t>+</a:t>
            </a:r>
            <a:r>
              <a:rPr lang="en-US" altLang="zh-TW" i="1"/>
              <a:t>K</a:t>
            </a:r>
            <a:r>
              <a:rPr lang="en-US" altLang="zh-TW">
                <a:sym typeface="Symbol" pitchFamily="18" charset="2"/>
              </a:rPr>
              <a:t>1 </a:t>
            </a:r>
            <a:r>
              <a:rPr lang="zh-TW" altLang="en-US">
                <a:sym typeface="Symbol" pitchFamily="18" charset="2"/>
              </a:rPr>
              <a:t>個點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0FC3C4-18EE-4CCA-BE19-7A25766AB263}" type="slidenum">
              <a:rPr lang="en-US" altLang="zh-TW"/>
              <a:pPr/>
              <a:t>393</a:t>
            </a:fld>
            <a:endParaRPr lang="en-US" altLang="zh-TW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3333FF"/>
                </a:solidFill>
              </a:rPr>
              <a:t>證明：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1547813" y="333375"/>
          <a:ext cx="3124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1" name="Equation" r:id="rId3" imgW="3124200" imgH="1447800" progId="Equation.DSMT4">
                  <p:embed/>
                </p:oleObj>
              </mc:Choice>
              <mc:Fallback>
                <p:oleObj name="Equation" r:id="rId3" imgW="3124200" imgH="1447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3375"/>
                        <a:ext cx="3124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13"/>
          <p:cNvSpPr txBox="1">
            <a:spLocks noChangeArrowheads="1"/>
          </p:cNvSpPr>
          <p:nvPr/>
        </p:nvSpPr>
        <p:spPr bwMode="auto">
          <a:xfrm>
            <a:off x="5003800" y="476250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(from page 387)</a:t>
            </a:r>
          </a:p>
        </p:txBody>
      </p: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1331913" y="3284538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由於</a:t>
            </a:r>
            <a:endParaRPr lang="en-US" altLang="zh-TW"/>
          </a:p>
        </p:txBody>
      </p:sp>
      <p:graphicFrame>
        <p:nvGraphicFramePr>
          <p:cNvPr id="9223" name="Object 15"/>
          <p:cNvGraphicFramePr>
            <a:graphicFrameLocks noChangeAspect="1"/>
          </p:cNvGraphicFramePr>
          <p:nvPr/>
        </p:nvGraphicFramePr>
        <p:xfrm>
          <a:off x="2124075" y="3357563"/>
          <a:ext cx="5626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2" name="Equation" r:id="rId5" imgW="5626100" imgH="355600" progId="Equation.DSMT4">
                  <p:embed/>
                </p:oleObj>
              </mc:Choice>
              <mc:Fallback>
                <p:oleObj name="Equation" r:id="rId5" imgW="5626100" imgH="355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57563"/>
                        <a:ext cx="5626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16"/>
          <p:cNvSpPr txBox="1">
            <a:spLocks noChangeArrowheads="1"/>
          </p:cNvSpPr>
          <p:nvPr/>
        </p:nvSpPr>
        <p:spPr bwMode="auto">
          <a:xfrm>
            <a:off x="5003800" y="1196975"/>
            <a:ext cx="3024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en-US" altLang="zh-TW" i="1"/>
              <a:t>h</a:t>
            </a:r>
            <a:r>
              <a:rPr lang="en-US" altLang="zh-TW" baseline="-25000"/>
              <a:t>1</a:t>
            </a:r>
            <a:r>
              <a:rPr lang="en-US" altLang="zh-TW"/>
              <a:t>[</a:t>
            </a:r>
            <a:r>
              <a:rPr lang="en-US" altLang="zh-TW" i="1"/>
              <a:t>k</a:t>
            </a:r>
            <a:r>
              <a:rPr lang="en-US" altLang="zh-TW">
                <a:cs typeface="Times New Roman" pitchFamily="18" charset="0"/>
              </a:rPr>
              <a:t>'</a:t>
            </a:r>
            <a:r>
              <a:rPr lang="en-US" altLang="zh-TW"/>
              <a:t>] = 0 for </a:t>
            </a:r>
            <a:r>
              <a:rPr lang="en-US" altLang="zh-TW" i="1"/>
              <a:t>k</a:t>
            </a:r>
            <a:r>
              <a:rPr lang="en-US" altLang="zh-TW">
                <a:sym typeface="Symbol" pitchFamily="18" charset="2"/>
              </a:rPr>
              <a:t> </a:t>
            </a:r>
            <a:r>
              <a:rPr lang="en-US" altLang="zh-TW" i="1">
                <a:sym typeface="Symbol" pitchFamily="18" charset="2"/>
              </a:rPr>
              <a:t>K</a:t>
            </a:r>
            <a:r>
              <a:rPr lang="en-US" altLang="zh-TW"/>
              <a:t>)</a:t>
            </a:r>
          </a:p>
        </p:txBody>
      </p:sp>
      <p:sp>
        <p:nvSpPr>
          <p:cNvPr id="9225" name="Text Box 17"/>
          <p:cNvSpPr txBox="1">
            <a:spLocks noChangeArrowheads="1"/>
          </p:cNvSpPr>
          <p:nvPr/>
        </p:nvSpPr>
        <p:spPr bwMode="auto">
          <a:xfrm>
            <a:off x="971550" y="3789363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當</a:t>
            </a:r>
            <a:endParaRPr lang="en-US" altLang="zh-TW"/>
          </a:p>
        </p:txBody>
      </p:sp>
      <p:graphicFrame>
        <p:nvGraphicFramePr>
          <p:cNvPr id="9226" name="Object 18"/>
          <p:cNvGraphicFramePr>
            <a:graphicFrameLocks noChangeAspect="1"/>
          </p:cNvGraphicFramePr>
          <p:nvPr/>
        </p:nvGraphicFramePr>
        <p:xfrm>
          <a:off x="1476375" y="3860800"/>
          <a:ext cx="1016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" name="Equation" r:id="rId7" imgW="1015559" imgH="253890" progId="Equation.DSMT4">
                  <p:embed/>
                </p:oleObj>
              </mc:Choice>
              <mc:Fallback>
                <p:oleObj name="Equation" r:id="rId7" imgW="1015559" imgH="25389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860800"/>
                        <a:ext cx="1016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9"/>
          <p:cNvSpPr txBox="1">
            <a:spLocks noChangeArrowheads="1"/>
          </p:cNvSpPr>
          <p:nvPr/>
        </p:nvSpPr>
        <p:spPr bwMode="auto">
          <a:xfrm>
            <a:off x="2555875" y="3789363"/>
            <a:ext cx="865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時，</a:t>
            </a:r>
            <a:endParaRPr lang="en-US" altLang="zh-TW"/>
          </a:p>
        </p:txBody>
      </p:sp>
      <p:graphicFrame>
        <p:nvGraphicFramePr>
          <p:cNvPr id="9228" name="Object 20"/>
          <p:cNvGraphicFramePr>
            <a:graphicFrameLocks noChangeAspect="1"/>
          </p:cNvGraphicFramePr>
          <p:nvPr/>
        </p:nvGraphicFramePr>
        <p:xfrm>
          <a:off x="3205163" y="3860800"/>
          <a:ext cx="2057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4" name="Equation" r:id="rId9" imgW="2057400" imgH="254000" progId="Equation.DSMT4">
                  <p:embed/>
                </p:oleObj>
              </mc:Choice>
              <mc:Fallback>
                <p:oleObj name="Equation" r:id="rId9" imgW="2057400" imgH="254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3860800"/>
                        <a:ext cx="20574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22"/>
          <p:cNvGraphicFramePr>
            <a:graphicFrameLocks noChangeAspect="1"/>
          </p:cNvGraphicFramePr>
          <p:nvPr/>
        </p:nvGraphicFramePr>
        <p:xfrm>
          <a:off x="3257550" y="4292600"/>
          <a:ext cx="3009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5" name="Equation" r:id="rId11" imgW="3009900" imgH="330200" progId="Equation.DSMT4">
                  <p:embed/>
                </p:oleObj>
              </mc:Choice>
              <mc:Fallback>
                <p:oleObj name="Equation" r:id="rId11" imgW="3009900" imgH="330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4292600"/>
                        <a:ext cx="3009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23"/>
          <p:cNvSpPr txBox="1">
            <a:spLocks noChangeArrowheads="1"/>
          </p:cNvSpPr>
          <p:nvPr/>
        </p:nvSpPr>
        <p:spPr bwMode="auto">
          <a:xfrm>
            <a:off x="1044575" y="4652963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TW" altLang="en-US"/>
          </a:p>
        </p:txBody>
      </p:sp>
      <p:sp>
        <p:nvSpPr>
          <p:cNvPr id="9231" name="Text Box 24"/>
          <p:cNvSpPr txBox="1">
            <a:spLocks noChangeArrowheads="1"/>
          </p:cNvSpPr>
          <p:nvPr/>
        </p:nvSpPr>
        <p:spPr bwMode="auto">
          <a:xfrm>
            <a:off x="971550" y="4724400"/>
            <a:ext cx="3889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因為 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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/>
              <a:t> + </a:t>
            </a:r>
            <a:r>
              <a:rPr lang="en-US" altLang="zh-TW" i="1"/>
              <a:t>K</a:t>
            </a:r>
            <a:r>
              <a:rPr lang="en-US" altLang="zh-TW"/>
              <a:t> − 1 , </a:t>
            </a:r>
            <a:r>
              <a:rPr lang="en-US" altLang="zh-TW" i="1"/>
              <a:t>P </a:t>
            </a:r>
            <a:r>
              <a:rPr lang="en-US" altLang="zh-TW"/>
              <a:t>−</a:t>
            </a:r>
            <a:r>
              <a:rPr lang="en-US" altLang="zh-TW" i="1"/>
              <a:t>K+</a:t>
            </a:r>
            <a:r>
              <a:rPr lang="en-US" altLang="zh-TW"/>
              <a:t> 1 </a:t>
            </a:r>
            <a:r>
              <a:rPr lang="en-US" altLang="zh-TW">
                <a:sym typeface="Symbol" pitchFamily="18" charset="2"/>
              </a:rPr>
              <a:t>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9232" name="Rectangle 25"/>
          <p:cNvSpPr>
            <a:spLocks noChangeArrowheads="1"/>
          </p:cNvSpPr>
          <p:nvPr/>
        </p:nvSpPr>
        <p:spPr bwMode="auto">
          <a:xfrm>
            <a:off x="4860925" y="4724400"/>
            <a:ext cx="352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又 </a:t>
            </a:r>
            <a:r>
              <a:rPr lang="en-US" altLang="zh-TW" i="1"/>
              <a:t>x</a:t>
            </a:r>
            <a:r>
              <a:rPr lang="en-US" altLang="zh-TW" baseline="-25000"/>
              <a:t>1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0 for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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 and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 &lt; 0 </a:t>
            </a:r>
            <a:endParaRPr lang="en-US" altLang="en-US" i="1">
              <a:sym typeface="Symbol" pitchFamily="18" charset="2"/>
            </a:endParaRPr>
          </a:p>
        </p:txBody>
      </p:sp>
      <p:sp>
        <p:nvSpPr>
          <p:cNvPr id="9233" name="Rectangle 26"/>
          <p:cNvSpPr>
            <a:spLocks noChangeArrowheads="1"/>
          </p:cNvSpPr>
          <p:nvPr/>
        </p:nvSpPr>
        <p:spPr bwMode="auto">
          <a:xfrm>
            <a:off x="971550" y="5373688"/>
            <a:ext cx="6408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所以當                    時  </a:t>
            </a:r>
            <a:endParaRPr lang="en-US" altLang="zh-TW" i="1">
              <a:sym typeface="Symbol" pitchFamily="18" charset="2"/>
            </a:endParaRPr>
          </a:p>
        </p:txBody>
      </p:sp>
      <p:graphicFrame>
        <p:nvGraphicFramePr>
          <p:cNvPr id="9234" name="Object 27"/>
          <p:cNvGraphicFramePr>
            <a:graphicFrameLocks noChangeAspect="1"/>
          </p:cNvGraphicFramePr>
          <p:nvPr/>
        </p:nvGraphicFramePr>
        <p:xfrm>
          <a:off x="1908175" y="5445125"/>
          <a:ext cx="1016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6" name="Equation" r:id="rId13" imgW="1015559" imgH="253890" progId="Equation.DSMT4">
                  <p:embed/>
                </p:oleObj>
              </mc:Choice>
              <mc:Fallback>
                <p:oleObj name="Equation" r:id="rId13" imgW="1015559" imgH="25389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45125"/>
                        <a:ext cx="1016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28"/>
          <p:cNvGraphicFramePr>
            <a:graphicFrameLocks noChangeAspect="1"/>
          </p:cNvGraphicFramePr>
          <p:nvPr/>
        </p:nvGraphicFramePr>
        <p:xfrm>
          <a:off x="3702050" y="5373688"/>
          <a:ext cx="2997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7" name="Equation" r:id="rId14" imgW="2997200" imgH="355600" progId="Equation.DSMT4">
                  <p:embed/>
                </p:oleObj>
              </mc:Choice>
              <mc:Fallback>
                <p:oleObj name="Equation" r:id="rId14" imgW="2997200" imgH="355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5373688"/>
                        <a:ext cx="2997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30"/>
          <p:cNvGraphicFramePr>
            <a:graphicFrameLocks noChangeAspect="1"/>
          </p:cNvGraphicFramePr>
          <p:nvPr/>
        </p:nvGraphicFramePr>
        <p:xfrm>
          <a:off x="1835150" y="1916113"/>
          <a:ext cx="2654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8" name="Equation" r:id="rId16" imgW="2654300" imgH="685800" progId="Equation.DSMT4">
                  <p:embed/>
                </p:oleObj>
              </mc:Choice>
              <mc:Fallback>
                <p:oleObj name="Equation" r:id="rId16" imgW="2654300" imgH="685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6113"/>
                        <a:ext cx="2654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Rectangle 31"/>
          <p:cNvSpPr>
            <a:spLocks noChangeArrowheads="1"/>
          </p:cNvSpPr>
          <p:nvPr/>
        </p:nvSpPr>
        <p:spPr bwMode="auto">
          <a:xfrm>
            <a:off x="323850" y="206057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可以簡化為</a:t>
            </a:r>
          </a:p>
        </p:txBody>
      </p:sp>
      <p:sp>
        <p:nvSpPr>
          <p:cNvPr id="9238" name="Text Box 32"/>
          <p:cNvSpPr txBox="1">
            <a:spLocks noChangeArrowheads="1"/>
          </p:cNvSpPr>
          <p:nvPr/>
        </p:nvSpPr>
        <p:spPr bwMode="auto">
          <a:xfrm>
            <a:off x="971550" y="278130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這是因為只有當                     時 </a:t>
            </a:r>
            <a:endParaRPr lang="en-US" altLang="zh-TW"/>
          </a:p>
        </p:txBody>
      </p:sp>
      <p:graphicFrame>
        <p:nvGraphicFramePr>
          <p:cNvPr id="9239" name="Object 33"/>
          <p:cNvGraphicFramePr>
            <a:graphicFrameLocks noChangeAspect="1"/>
          </p:cNvGraphicFramePr>
          <p:nvPr/>
        </p:nvGraphicFramePr>
        <p:xfrm>
          <a:off x="2987675" y="2852738"/>
          <a:ext cx="1016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" name="Equation" r:id="rId18" imgW="1015559" imgH="253890" progId="Equation.DSMT4">
                  <p:embed/>
                </p:oleObj>
              </mc:Choice>
              <mc:Fallback>
                <p:oleObj name="Equation" r:id="rId18" imgW="1015559" imgH="25389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852738"/>
                        <a:ext cx="1016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8471"/>
              </p:ext>
            </p:extLst>
          </p:nvPr>
        </p:nvGraphicFramePr>
        <p:xfrm>
          <a:off x="4643438" y="2781300"/>
          <a:ext cx="1955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" name="Equation" r:id="rId19" imgW="1955520" imgH="330120" progId="Equation.DSMT4">
                  <p:embed/>
                </p:oleObj>
              </mc:Choice>
              <mc:Fallback>
                <p:oleObj name="Equation" r:id="rId19" imgW="1955520" imgH="33012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781300"/>
                        <a:ext cx="1955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F08561-BA9E-41D0-82E4-58CD9CCF9FBD}" type="slidenum">
              <a:rPr lang="en-US" altLang="zh-TW"/>
              <a:pPr/>
              <a:t>394</a:t>
            </a:fld>
            <a:endParaRPr lang="en-US" altLang="zh-TW"/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1403350" y="1268413"/>
          <a:ext cx="416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2" name="Equation" r:id="rId3" imgW="4165600" imgH="685800" progId="Equation.DSMT4">
                  <p:embed/>
                </p:oleObj>
              </mc:Choice>
              <mc:Fallback>
                <p:oleObj name="Equation" r:id="rId3" imgW="41656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68413"/>
                        <a:ext cx="4165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39750" y="2058988"/>
            <a:ext cx="6624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令 </a:t>
            </a:r>
            <a:r>
              <a:rPr lang="en-US" altLang="zh-TW" i="1"/>
              <a:t>k</a:t>
            </a:r>
            <a:r>
              <a:rPr lang="en-US" altLang="zh-TW"/>
              <a:t> = </a:t>
            </a:r>
            <a:r>
              <a:rPr lang="en-US" altLang="zh-TW" i="1"/>
              <a:t>k</a:t>
            </a:r>
            <a:r>
              <a:rPr lang="en-US" altLang="zh-TW">
                <a:sym typeface="Symbol" pitchFamily="18" charset="2"/>
              </a:rPr>
              <a:t> </a:t>
            </a:r>
            <a:r>
              <a:rPr lang="en-US" altLang="zh-TW"/>
              <a:t>+ </a:t>
            </a:r>
            <a:r>
              <a:rPr lang="en-US" altLang="zh-TW" i="1"/>
              <a:t>k</a:t>
            </a:r>
            <a:r>
              <a:rPr lang="en-US" altLang="zh-TW" baseline="-25000"/>
              <a:t>1</a:t>
            </a:r>
            <a:r>
              <a:rPr lang="en-US" altLang="zh-TW"/>
              <a:t>,  </a:t>
            </a:r>
            <a:r>
              <a:rPr lang="en-US" altLang="zh-TW" i="1"/>
              <a:t>n</a:t>
            </a:r>
            <a:r>
              <a:rPr lang="en-US" altLang="zh-TW"/>
              <a:t> = </a:t>
            </a:r>
            <a:r>
              <a:rPr lang="en-US" altLang="zh-TW" i="1"/>
              <a:t>n</a:t>
            </a:r>
            <a:r>
              <a:rPr lang="en-US" altLang="zh-TW">
                <a:sym typeface="Symbol" pitchFamily="18" charset="2"/>
              </a:rPr>
              <a:t> </a:t>
            </a:r>
            <a:r>
              <a:rPr lang="en-US" altLang="zh-TW"/>
              <a:t>+ </a:t>
            </a: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 + </a:t>
            </a:r>
            <a:r>
              <a:rPr lang="en-US" altLang="zh-TW" i="1"/>
              <a:t>k</a:t>
            </a:r>
            <a:r>
              <a:rPr lang="en-US" altLang="zh-TW" baseline="-25000"/>
              <a:t>1</a:t>
            </a:r>
          </a:p>
        </p:txBody>
      </p:sp>
      <p:graphicFrame>
        <p:nvGraphicFramePr>
          <p:cNvPr id="10245" name="Object 6"/>
          <p:cNvGraphicFramePr>
            <a:graphicFrameLocks noChangeAspect="1"/>
          </p:cNvGraphicFramePr>
          <p:nvPr/>
        </p:nvGraphicFramePr>
        <p:xfrm>
          <a:off x="1239838" y="2635250"/>
          <a:ext cx="4140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3" name="Equation" r:id="rId5" imgW="4140200" imgH="736600" progId="Equation.DSMT4">
                  <p:embed/>
                </p:oleObj>
              </mc:Choice>
              <mc:Fallback>
                <p:oleObj name="Equation" r:id="rId5" imgW="41402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2635250"/>
                        <a:ext cx="4140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0"/>
          <p:cNvGraphicFramePr>
            <a:graphicFrameLocks noChangeAspect="1"/>
          </p:cNvGraphicFramePr>
          <p:nvPr/>
        </p:nvGraphicFramePr>
        <p:xfrm>
          <a:off x="1258888" y="3643313"/>
          <a:ext cx="2247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" name="Equation" r:id="rId7" imgW="2247900" imgH="736600" progId="Equation.DSMT4">
                  <p:embed/>
                </p:oleObj>
              </mc:Choice>
              <mc:Fallback>
                <p:oleObj name="Equation" r:id="rId7" imgW="2247900" imgH="736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643313"/>
                        <a:ext cx="2247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1"/>
          <p:cNvGraphicFramePr>
            <a:graphicFrameLocks noChangeAspect="1"/>
          </p:cNvGraphicFramePr>
          <p:nvPr/>
        </p:nvGraphicFramePr>
        <p:xfrm>
          <a:off x="1331913" y="476250"/>
          <a:ext cx="2654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5" name="Equation" r:id="rId9" imgW="2654300" imgH="685800" progId="Equation.DSMT4">
                  <p:embed/>
                </p:oleObj>
              </mc:Choice>
              <mc:Fallback>
                <p:oleObj name="Equation" r:id="rId9" imgW="2654300" imgH="685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6250"/>
                        <a:ext cx="2654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3995738" y="3789363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得證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DB039A-F03F-49E6-9A8D-DEFE5995ED3E}" type="slidenum">
              <a:rPr lang="en-US" altLang="zh-TW"/>
              <a:pPr/>
              <a:t>395</a:t>
            </a:fld>
            <a:endParaRPr lang="en-US" altLang="zh-TW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84213" y="404813"/>
            <a:ext cx="784860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b="1">
                <a:solidFill>
                  <a:srgbClr val="3333FF"/>
                </a:solidFill>
              </a:rPr>
              <a:t>Case 3</a:t>
            </a:r>
            <a:r>
              <a:rPr lang="en-US" altLang="zh-TW">
                <a:solidFill>
                  <a:srgbClr val="3333FF"/>
                </a:solidFill>
              </a:rPr>
              <a:t>:</a:t>
            </a:r>
            <a:r>
              <a:rPr lang="en-US" altLang="zh-TW"/>
              <a:t>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has finite length but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has infinite length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的範圍為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 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]</a:t>
            </a:r>
            <a:r>
              <a:rPr lang="zh-TW" altLang="en-US"/>
              <a:t>，範圍大小為 </a:t>
            </a:r>
            <a:r>
              <a:rPr lang="en-US" altLang="zh-TW" i="1"/>
              <a:t>N</a:t>
            </a:r>
            <a:r>
              <a:rPr lang="en-US" altLang="zh-TW"/>
              <a:t> = </a:t>
            </a:r>
            <a:r>
              <a:rPr lang="en-US" altLang="zh-TW" i="1"/>
              <a:t>n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−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 baseline="-25000">
                <a:cs typeface="Times New Roman" pitchFamily="18" charset="0"/>
              </a:rPr>
              <a:t>1</a:t>
            </a:r>
            <a:r>
              <a:rPr lang="en-US" altLang="zh-TW">
                <a:cs typeface="Times New Roman" pitchFamily="18" charset="0"/>
              </a:rPr>
              <a:t> + 1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無限長</a:t>
            </a:r>
          </a:p>
          <a:p>
            <a:pPr eaLnBrk="1" hangingPunct="1">
              <a:spcBef>
                <a:spcPct val="80000"/>
              </a:spcBef>
            </a:pPr>
            <a:r>
              <a:rPr lang="zh-TW" altLang="en-US"/>
              <a:t>　　　　　　　　　　　</a:t>
            </a:r>
            <a:r>
              <a:rPr lang="en-US" altLang="zh-TW" i="1"/>
              <a:t>y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每一點都有值 </a:t>
            </a:r>
            <a:r>
              <a:rPr lang="en-US" altLang="zh-TW"/>
              <a:t>(</a:t>
            </a:r>
            <a:r>
              <a:rPr lang="zh-TW" altLang="en-US"/>
              <a:t>範圍無限大）　　　　　　　　</a:t>
            </a:r>
          </a:p>
          <a:p>
            <a:pPr eaLnBrk="1" hangingPunct="1">
              <a:spcBef>
                <a:spcPct val="80000"/>
              </a:spcBef>
            </a:pPr>
            <a:r>
              <a:rPr lang="zh-TW" altLang="en-US">
                <a:solidFill>
                  <a:srgbClr val="663300"/>
                </a:solidFill>
              </a:rPr>
              <a:t>但我們</a:t>
            </a:r>
            <a:r>
              <a:rPr lang="zh-TW" altLang="en-US" u="sng">
                <a:solidFill>
                  <a:srgbClr val="663300"/>
                </a:solidFill>
              </a:rPr>
              <a:t>只想求出 </a:t>
            </a:r>
            <a:r>
              <a:rPr lang="en-US" altLang="zh-TW" i="1" u="sng">
                <a:solidFill>
                  <a:srgbClr val="663300"/>
                </a:solidFill>
              </a:rPr>
              <a:t>y</a:t>
            </a:r>
            <a:r>
              <a:rPr lang="en-US" altLang="zh-TW" u="sng">
                <a:solidFill>
                  <a:srgbClr val="663300"/>
                </a:solidFill>
              </a:rPr>
              <a:t>[</a:t>
            </a:r>
            <a:r>
              <a:rPr lang="en-US" altLang="zh-TW" i="1" u="sng">
                <a:solidFill>
                  <a:srgbClr val="663300"/>
                </a:solidFill>
              </a:rPr>
              <a:t>n</a:t>
            </a:r>
            <a:r>
              <a:rPr lang="en-US" altLang="zh-TW" u="sng">
                <a:solidFill>
                  <a:srgbClr val="663300"/>
                </a:solidFill>
              </a:rPr>
              <a:t>] </a:t>
            </a:r>
            <a:r>
              <a:rPr lang="zh-TW" altLang="en-US" u="sng">
                <a:solidFill>
                  <a:srgbClr val="663300"/>
                </a:solidFill>
              </a:rPr>
              <a:t>的其中一段</a:t>
            </a:r>
            <a:r>
              <a:rPr lang="zh-TW" altLang="en-US">
                <a:solidFill>
                  <a:srgbClr val="663300"/>
                </a:solidFill>
              </a:rPr>
              <a:t> </a:t>
            </a:r>
          </a:p>
          <a:p>
            <a:pPr eaLnBrk="1" hangingPunct="1">
              <a:spcBef>
                <a:spcPct val="80000"/>
              </a:spcBef>
            </a:pPr>
            <a:r>
              <a:rPr lang="zh-TW" altLang="en-US">
                <a:solidFill>
                  <a:srgbClr val="3333FF"/>
                </a:solidFill>
              </a:rPr>
              <a:t>希望算出的 </a:t>
            </a:r>
            <a:r>
              <a:rPr lang="en-US" altLang="zh-TW" i="1">
                <a:solidFill>
                  <a:srgbClr val="3333FF"/>
                </a:solidFill>
              </a:rPr>
              <a:t>y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 </a:t>
            </a:r>
            <a:r>
              <a:rPr lang="zh-TW" altLang="en-US">
                <a:solidFill>
                  <a:srgbClr val="3333FF"/>
                </a:solidFill>
              </a:rPr>
              <a:t>的範圍為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 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,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 baseline="-25000">
                <a:solidFill>
                  <a:srgbClr val="3333FF"/>
                </a:solidFill>
              </a:rPr>
              <a:t>2</a:t>
            </a:r>
            <a:r>
              <a:rPr lang="en-US" altLang="zh-TW">
                <a:solidFill>
                  <a:srgbClr val="3333FF"/>
                </a:solidFill>
              </a:rPr>
              <a:t>]</a:t>
            </a:r>
            <a:r>
              <a:rPr lang="zh-TW" altLang="en-US">
                <a:solidFill>
                  <a:srgbClr val="3333FF"/>
                </a:solidFill>
              </a:rPr>
              <a:t>，範圍大小為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 =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 baseline="-25000">
                <a:solidFill>
                  <a:srgbClr val="3333FF"/>
                </a:solidFill>
              </a:rPr>
              <a:t>2</a:t>
            </a:r>
            <a:r>
              <a:rPr lang="en-US" altLang="zh-TW">
                <a:solidFill>
                  <a:srgbClr val="3333FF"/>
                </a:solidFill>
              </a:rPr>
              <a:t> −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 + 1</a:t>
            </a:r>
          </a:p>
          <a:p>
            <a:pPr eaLnBrk="1" hangingPunct="1"/>
            <a:endParaRPr lang="en-US" altLang="zh-TW">
              <a:solidFill>
                <a:srgbClr val="3333FF"/>
              </a:solidFill>
            </a:endParaRPr>
          </a:p>
          <a:p>
            <a:pPr eaLnBrk="1" hangingPunct="1"/>
            <a:endParaRPr lang="zh-TW" altLang="en-US"/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755650" y="2060575"/>
          <a:ext cx="2247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3" imgW="2247900" imgH="533400" progId="Equation.DSMT4">
                  <p:embed/>
                </p:oleObj>
              </mc:Choice>
              <mc:Fallback>
                <p:oleObj name="Equation" r:id="rId3" imgW="22479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0575"/>
                        <a:ext cx="2247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684213" y="3860800"/>
            <a:ext cx="208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>
                <a:solidFill>
                  <a:srgbClr val="FF0000"/>
                </a:solidFill>
              </a:rPr>
              <a:t>h</a:t>
            </a:r>
            <a:r>
              <a:rPr lang="en-US" altLang="zh-TW">
                <a:solidFill>
                  <a:srgbClr val="FF0000"/>
                </a:solidFill>
              </a:rPr>
              <a:t>[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] </a:t>
            </a:r>
            <a:r>
              <a:rPr lang="zh-TW" altLang="en-US">
                <a:solidFill>
                  <a:srgbClr val="FF0000"/>
                </a:solidFill>
              </a:rPr>
              <a:t>的範圍 </a:t>
            </a:r>
            <a:r>
              <a:rPr lang="en-US" altLang="zh-TW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84213" y="4365625"/>
            <a:ext cx="2592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>
                <a:solidFill>
                  <a:srgbClr val="FF0000"/>
                </a:solidFill>
              </a:rPr>
              <a:t>要用多少點的 </a:t>
            </a:r>
            <a:r>
              <a:rPr lang="en-US" altLang="zh-TW">
                <a:solidFill>
                  <a:srgbClr val="FF0000"/>
                </a:solidFill>
              </a:rPr>
              <a:t>FFT ? 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84213" y="908050"/>
            <a:ext cx="6337300" cy="5762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684213" y="3068638"/>
            <a:ext cx="7704137" cy="5762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2724</Words>
  <Application>Microsoft Office PowerPoint</Application>
  <PresentationFormat>如螢幕大小 (4:3)</PresentationFormat>
  <Paragraphs>445</Paragraphs>
  <Slides>46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46</vt:i4>
      </vt:variant>
    </vt:vector>
  </HeadingPairs>
  <TitlesOfParts>
    <vt:vector size="56" baseType="lpstr">
      <vt:lpstr>新細明體</vt:lpstr>
      <vt:lpstr>標楷體</vt:lpstr>
      <vt:lpstr>Arial</vt:lpstr>
      <vt:lpstr>Script MT Bold</vt:lpstr>
      <vt:lpstr>Symbol</vt:lpstr>
      <vt:lpstr>Times New Roman</vt:lpstr>
      <vt:lpstr>Wingdings 2</vt:lpstr>
      <vt:lpstr>預設簡報設計</vt:lpstr>
      <vt:lpstr>Equation</vt:lpstr>
      <vt:lpstr>Visio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User</cp:lastModifiedBy>
  <cp:revision>1132</cp:revision>
  <cp:lastPrinted>2017-05-19T11:36:33Z</cp:lastPrinted>
  <dcterms:created xsi:type="dcterms:W3CDTF">2007-09-19T14:57:43Z</dcterms:created>
  <dcterms:modified xsi:type="dcterms:W3CDTF">2018-05-25T11:37:14Z</dcterms:modified>
</cp:coreProperties>
</file>