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433" saveSubsetFonts="1">
  <p:sldMasterIdLst>
    <p:sldMasterId id="2147483648" r:id="rId1"/>
  </p:sldMasterIdLst>
  <p:notesMasterIdLst>
    <p:notesMasterId r:id="rId38"/>
  </p:notesMasterIdLst>
  <p:sldIdLst>
    <p:sldId id="407" r:id="rId2"/>
    <p:sldId id="408" r:id="rId3"/>
    <p:sldId id="419" r:id="rId4"/>
    <p:sldId id="438" r:id="rId5"/>
    <p:sldId id="420" r:id="rId6"/>
    <p:sldId id="421" r:id="rId7"/>
    <p:sldId id="422" r:id="rId8"/>
    <p:sldId id="465" r:id="rId9"/>
    <p:sldId id="409" r:id="rId10"/>
    <p:sldId id="433" r:id="rId11"/>
    <p:sldId id="410" r:id="rId12"/>
    <p:sldId id="412" r:id="rId13"/>
    <p:sldId id="450" r:id="rId14"/>
    <p:sldId id="424" r:id="rId15"/>
    <p:sldId id="413" r:id="rId16"/>
    <p:sldId id="468" r:id="rId17"/>
    <p:sldId id="416" r:id="rId18"/>
    <p:sldId id="437" r:id="rId19"/>
    <p:sldId id="415" r:id="rId20"/>
    <p:sldId id="425" r:id="rId21"/>
    <p:sldId id="429" r:id="rId22"/>
    <p:sldId id="430" r:id="rId23"/>
    <p:sldId id="431" r:id="rId24"/>
    <p:sldId id="432" r:id="rId25"/>
    <p:sldId id="466" r:id="rId26"/>
    <p:sldId id="451" r:id="rId27"/>
    <p:sldId id="452" r:id="rId28"/>
    <p:sldId id="453" r:id="rId29"/>
    <p:sldId id="454" r:id="rId30"/>
    <p:sldId id="455" r:id="rId31"/>
    <p:sldId id="456" r:id="rId32"/>
    <p:sldId id="458" r:id="rId33"/>
    <p:sldId id="467" r:id="rId34"/>
    <p:sldId id="447" r:id="rId35"/>
    <p:sldId id="448" r:id="rId36"/>
    <p:sldId id="449" r:id="rId37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FF00FF"/>
    <a:srgbClr val="CC00CC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85023" autoAdjust="0"/>
  </p:normalViewPr>
  <p:slideViewPr>
    <p:cSldViewPr>
      <p:cViewPr varScale="1">
        <p:scale>
          <a:sx n="57" d="100"/>
          <a:sy n="57" d="100"/>
        </p:scale>
        <p:origin x="161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88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4.wmf"/><Relationship Id="rId1" Type="http://schemas.openxmlformats.org/officeDocument/2006/relationships/image" Target="../media/image7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新細明體" charset="-120"/>
              </a:defRPr>
            </a:lvl1pPr>
          </a:lstStyle>
          <a:p>
            <a:fld id="{711749AD-B8D8-481C-88A5-68818B1E758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8041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83BE4-4935-4AB3-A24C-4814DBD08CC6}" type="slidenum">
              <a:rPr lang="en-US" altLang="zh-TW"/>
              <a:pPr/>
              <a:t>433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041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94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B31261-4A03-4C18-B6FD-A5C8FEA4A045}" type="slidenum">
              <a:rPr lang="en-US" altLang="zh-TW"/>
              <a:pPr/>
              <a:t>447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5986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94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B31261-4A03-4C18-B6FD-A5C8FEA4A045}" type="slidenum">
              <a:rPr lang="en-US" altLang="zh-TW"/>
              <a:pPr/>
              <a:t>448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3197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749AD-B8D8-481C-88A5-68818B1E758D}" type="slidenum">
              <a:rPr lang="en-US" altLang="zh-TW" smtClean="0"/>
              <a:pPr/>
              <a:t>459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5222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659C4-F331-44BF-96BA-2A642B0FF6DC}" type="datetime1">
              <a:rPr lang="zh-TW" altLang="en-US"/>
              <a:pPr>
                <a:defRPr/>
              </a:pPr>
              <a:t>2018/6/1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A6E185-0F6F-45A7-9172-DE380A2A811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68B6B-5FBA-4C3C-9DC9-78A259246556}" type="datetime1">
              <a:rPr lang="zh-TW" altLang="en-US"/>
              <a:pPr>
                <a:defRPr/>
              </a:pPr>
              <a:t>2018/6/1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96BB38-B3BF-441B-9101-6A9E30143E0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3ED25-B597-46F0-BE69-B4620B94530D}" type="datetime1">
              <a:rPr lang="zh-TW" altLang="en-US"/>
              <a:pPr>
                <a:defRPr/>
              </a:pPr>
              <a:t>2018/6/1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BE5809-826D-41EE-9D99-FC92DD2FD03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0F8C6-6A72-4A55-B353-944999221ED9}" type="datetime1">
              <a:rPr lang="zh-TW" altLang="en-US"/>
              <a:pPr>
                <a:defRPr/>
              </a:pPr>
              <a:t>2018/6/1</a:t>
            </a:fld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F0FF4B-F5DE-477A-A46E-10E822FAA4D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0F0DE-5BC7-4E14-8AB1-F278434A08C8}" type="datetime1">
              <a:rPr lang="zh-TW" altLang="en-US"/>
              <a:pPr>
                <a:defRPr/>
              </a:pPr>
              <a:t>2018/6/1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6D71FD-0A69-419A-9ECF-8DAF29A7E5B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DF77F-B444-483A-9ED7-D5D01AFE9ED9}" type="datetime1">
              <a:rPr lang="zh-TW" altLang="en-US"/>
              <a:pPr>
                <a:defRPr/>
              </a:pPr>
              <a:t>2018/6/1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2BF395-C044-4447-A113-601BB70D900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5B6C5-CCEB-4B73-AFE1-CF8D7568361F}" type="datetime1">
              <a:rPr lang="zh-TW" altLang="en-US"/>
              <a:pPr>
                <a:defRPr/>
              </a:pPr>
              <a:t>2018/6/1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397ABB-B842-4B83-8A48-569346D83A7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D2C55-D449-4BF4-A471-CB98F6441EB4}" type="datetime1">
              <a:rPr lang="zh-TW" altLang="en-US"/>
              <a:pPr>
                <a:defRPr/>
              </a:pPr>
              <a:t>2018/6/1</a:t>
            </a:fld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5872A0-9113-46E8-92DA-4E0557C0C20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>
            <a:lvl1pPr>
              <a:defRPr kumimoji="1" lang="zh-TW" altLang="en-US" sz="3200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85860"/>
            <a:ext cx="8186766" cy="5143536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20F8C-BE16-4658-BA71-820C8AF14E27}" type="datetime1">
              <a:rPr lang="zh-TW" altLang="en-US"/>
              <a:pPr>
                <a:defRPr/>
              </a:pPr>
              <a:t>2018/6/1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21C689-27BB-4944-ACDE-9F8AED41CF1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428604"/>
            <a:ext cx="8186766" cy="6000792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7AFCB-09B7-4398-9036-1D50C88ABA98}" type="datetime1">
              <a:rPr lang="zh-TW" altLang="en-US"/>
              <a:pPr>
                <a:defRPr/>
              </a:pPr>
              <a:t>2018/6/1</a:t>
            </a:fld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7665BE-9483-4DCA-B572-E7B79D04017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B266C-12E6-4156-9E49-0D894CBCB9C9}" type="datetime1">
              <a:rPr lang="zh-TW" altLang="en-US"/>
              <a:pPr>
                <a:defRPr/>
              </a:pPr>
              <a:t>2018/6/1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97389B-1938-416B-A068-B0A0C2B76A4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B5CD4-2DB2-487F-B290-4CA709DCACD7}" type="datetime1">
              <a:rPr lang="zh-TW" altLang="en-US"/>
              <a:pPr>
                <a:defRPr/>
              </a:pPr>
              <a:t>2018/6/1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3F7740-6A18-4354-9905-FA3EF74E4F8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AEA8CBE8-6AEF-421E-B7DC-0879B47198C4}" type="datetime1">
              <a:rPr lang="zh-TW" altLang="en-US"/>
              <a:pPr>
                <a:defRPr/>
              </a:pPr>
              <a:t>2018/6/1</a:t>
            </a:fld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3333FF"/>
                </a:solidFill>
                <a:ea typeface="新細明體" charset="-120"/>
              </a:defRPr>
            </a:lvl1pPr>
          </a:lstStyle>
          <a:p>
            <a:fld id="{63F4FACF-23BB-4926-9AFD-4EDA81AAA02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29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4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8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admin-apps.webofknowledge.com/JCR/JCR?RQ=HOME" TargetMode="Externa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omsonscientific.com/cgi-bin/jrnlst/jloptions.cgi?PC=J" TargetMode="External"/><Relationship Id="rId2" Type="http://schemas.openxmlformats.org/officeDocument/2006/relationships/hyperlink" Target="http://tul.blog.ntu.edu.tw/archives/4627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engineeringvillage.com/search/quick.ur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3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5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EE7EFD-B75A-4F6B-A33E-968FC339AFE3}" type="slidenum">
              <a:rPr lang="en-US" altLang="zh-TW"/>
              <a:pPr/>
              <a:t>433</a:t>
            </a:fld>
            <a:endParaRPr lang="en-US" altLang="zh-TW"/>
          </a:p>
        </p:txBody>
      </p:sp>
      <p:sp>
        <p:nvSpPr>
          <p:cNvPr id="3075" name="標題 4"/>
          <p:cNvSpPr>
            <a:spLocks noGrp="1"/>
          </p:cNvSpPr>
          <p:nvPr>
            <p:ph type="title" idx="4294967295"/>
          </p:nvPr>
        </p:nvSpPr>
        <p:spPr>
          <a:xfrm>
            <a:off x="333662" y="536179"/>
            <a:ext cx="8640763" cy="490538"/>
          </a:xfrm>
        </p:spPr>
        <p:txBody>
          <a:bodyPr/>
          <a:lstStyle/>
          <a:p>
            <a:r>
              <a:rPr lang="en-US" altLang="zh-TW" sz="32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XIII. </a:t>
            </a:r>
            <a:r>
              <a:rPr lang="en-US" altLang="en-US" sz="32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Walsh Transform</a:t>
            </a:r>
            <a:r>
              <a:rPr lang="en-US" altLang="zh-TW" sz="32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(</a:t>
            </a:r>
            <a:r>
              <a:rPr lang="en-US" altLang="zh-TW" sz="3200" b="1" dirty="0" err="1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Hadamard</a:t>
            </a:r>
            <a:r>
              <a:rPr lang="en-US" altLang="zh-TW" sz="32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Transform)</a:t>
            </a:r>
            <a:endParaRPr lang="zh-TW" altLang="en-US" sz="3200" dirty="0">
              <a:solidFill>
                <a:srgbClr val="3333FF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076" name="文字版面配置區 5"/>
          <p:cNvSpPr>
            <a:spLocks noGrp="1"/>
          </p:cNvSpPr>
          <p:nvPr>
            <p:ph type="body" sz="half" idx="4294967295"/>
          </p:nvPr>
        </p:nvSpPr>
        <p:spPr>
          <a:xfrm>
            <a:off x="468313" y="1557338"/>
            <a:ext cx="6335712" cy="4968875"/>
          </a:xfrm>
        </p:spPr>
        <p:txBody>
          <a:bodyPr/>
          <a:lstStyle/>
          <a:p>
            <a:pPr marL="0" indent="0">
              <a:spcAft>
                <a:spcPts val="2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8-point Walsh transform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2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  </a:t>
            </a:r>
          </a:p>
          <a:p>
            <a:pPr marL="0" indent="0">
              <a:spcAft>
                <a:spcPts val="25"/>
              </a:spcAft>
              <a:buFontTx/>
              <a:buNone/>
            </a:pPr>
            <a:endParaRPr lang="en-US" altLang="zh-TW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25"/>
              </a:spcAft>
              <a:buFontTx/>
              <a:buNone/>
            </a:pPr>
            <a:endParaRPr lang="en-US" altLang="zh-TW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25"/>
              </a:spcAft>
              <a:buFontTx/>
              <a:buNone/>
            </a:pPr>
            <a:endParaRPr lang="en-US" altLang="zh-TW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25"/>
              </a:spcAft>
              <a:buFontTx/>
              <a:buNone/>
            </a:pPr>
            <a:endParaRPr lang="en-US" altLang="zh-TW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25"/>
              </a:spcAft>
              <a:buFontTx/>
              <a:buNone/>
            </a:pPr>
            <a:endParaRPr lang="en-US" altLang="zh-TW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25"/>
              </a:spcAft>
              <a:buFontTx/>
              <a:buNone/>
            </a:pP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25"/>
              </a:spcAft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zh-TW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Advantages of the Walsh transform: </a:t>
            </a:r>
            <a:endParaRPr lang="zh-TW" altLang="en-US" sz="2000">
              <a:solidFill>
                <a:srgbClr val="3333FF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2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(1) Real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2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(2) No multiplication is required 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2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(3) Some properties are similar to those of the DFT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07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307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3081" name="Object 7"/>
          <p:cNvGraphicFramePr>
            <a:graphicFrameLocks noChangeAspect="1"/>
          </p:cNvGraphicFramePr>
          <p:nvPr/>
        </p:nvGraphicFramePr>
        <p:xfrm>
          <a:off x="1187450" y="1989138"/>
          <a:ext cx="4770438" cy="299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4" imgW="4775200" imgH="2997200" progId="Equation.DSMT4">
                  <p:embed/>
                </p:oleObj>
              </mc:Choice>
              <mc:Fallback>
                <p:oleObj name="Equation" r:id="rId4" imgW="4775200" imgH="299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989138"/>
                        <a:ext cx="4770438" cy="299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標題 4"/>
          <p:cNvSpPr>
            <a:spLocks/>
          </p:cNvSpPr>
          <p:nvPr/>
        </p:nvSpPr>
        <p:spPr bwMode="auto">
          <a:xfrm>
            <a:off x="299154" y="1070768"/>
            <a:ext cx="8229600" cy="490538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anchor="ctr"/>
          <a:lstStyle/>
          <a:p>
            <a:pPr algn="just"/>
            <a:r>
              <a:rPr lang="zh-TW" altLang="en-US" sz="2400" b="1">
                <a:solidFill>
                  <a:srgbClr val="3333FF"/>
                </a:solidFill>
                <a:ea typeface="新細明體" charset="-120"/>
                <a:sym typeface="Wingdings 2" pitchFamily="18" charset="2"/>
              </a:rPr>
              <a:t></a:t>
            </a:r>
            <a:r>
              <a:rPr lang="zh-TW" altLang="en-US" sz="2400">
                <a:solidFill>
                  <a:schemeClr val="tx2"/>
                </a:solidFill>
                <a:latin typeface="Arial" charset="0"/>
                <a:ea typeface="新細明體" charset="-120"/>
                <a:sym typeface="Wingdings 2" pitchFamily="18" charset="2"/>
              </a:rPr>
              <a:t> </a:t>
            </a:r>
            <a:r>
              <a:rPr lang="en-US" altLang="zh-TW" sz="2400" b="1">
                <a:solidFill>
                  <a:srgbClr val="3333FF"/>
                </a:solidFill>
                <a:cs typeface="Times New Roman" pitchFamily="18" charset="0"/>
              </a:rPr>
              <a:t>13-A </a:t>
            </a:r>
            <a:r>
              <a:rPr lang="en-US" altLang="en-US" sz="2400" b="1">
                <a:solidFill>
                  <a:srgbClr val="3333FF"/>
                </a:solidFill>
                <a:cs typeface="Times New Roman" pitchFamily="18" charset="0"/>
              </a:rPr>
              <a:t> </a:t>
            </a:r>
            <a:r>
              <a:rPr lang="en-US" altLang="zh-TW" sz="2400" b="1">
                <a:solidFill>
                  <a:srgbClr val="3333FF"/>
                </a:solidFill>
                <a:cs typeface="Times New Roman" pitchFamily="18" charset="0"/>
              </a:rPr>
              <a:t>Ideas of Walsh Transforms </a:t>
            </a:r>
            <a:endParaRPr lang="zh-TW" altLang="en-US" sz="2400" b="1">
              <a:solidFill>
                <a:srgbClr val="3333FF"/>
              </a:solidFill>
              <a:cs typeface="Times New Roman" pitchFamily="18" charset="0"/>
            </a:endParaRPr>
          </a:p>
        </p:txBody>
      </p:sp>
      <p:sp>
        <p:nvSpPr>
          <p:cNvPr id="3083" name="文字方塊 1"/>
          <p:cNvSpPr txBox="1">
            <a:spLocks noChangeArrowheads="1"/>
          </p:cNvSpPr>
          <p:nvPr/>
        </p:nvSpPr>
        <p:spPr bwMode="auto">
          <a:xfrm>
            <a:off x="5957888" y="1989138"/>
            <a:ext cx="3429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84" name="文字方塊 12"/>
          <p:cNvSpPr txBox="1">
            <a:spLocks noChangeArrowheads="1"/>
          </p:cNvSpPr>
          <p:nvPr/>
        </p:nvSpPr>
        <p:spPr bwMode="auto">
          <a:xfrm>
            <a:off x="5957888" y="2366963"/>
            <a:ext cx="342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6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85" name="文字方塊 13"/>
          <p:cNvSpPr txBox="1">
            <a:spLocks noChangeArrowheads="1"/>
          </p:cNvSpPr>
          <p:nvPr/>
        </p:nvSpPr>
        <p:spPr bwMode="auto">
          <a:xfrm>
            <a:off x="5956300" y="2746375"/>
            <a:ext cx="3413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6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086" name="文字方塊 14"/>
          <p:cNvSpPr txBox="1">
            <a:spLocks noChangeArrowheads="1"/>
          </p:cNvSpPr>
          <p:nvPr/>
        </p:nvSpPr>
        <p:spPr bwMode="auto">
          <a:xfrm>
            <a:off x="5956300" y="3124200"/>
            <a:ext cx="3413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6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087" name="文字方塊 15"/>
          <p:cNvSpPr txBox="1">
            <a:spLocks noChangeArrowheads="1"/>
          </p:cNvSpPr>
          <p:nvPr/>
        </p:nvSpPr>
        <p:spPr bwMode="auto">
          <a:xfrm>
            <a:off x="5956300" y="3490913"/>
            <a:ext cx="3413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6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088" name="文字方塊 16"/>
          <p:cNvSpPr txBox="1">
            <a:spLocks noChangeArrowheads="1"/>
          </p:cNvSpPr>
          <p:nvPr/>
        </p:nvSpPr>
        <p:spPr bwMode="auto">
          <a:xfrm>
            <a:off x="5956300" y="3903663"/>
            <a:ext cx="3413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6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089" name="文字方塊 17"/>
          <p:cNvSpPr txBox="1">
            <a:spLocks noChangeArrowheads="1"/>
          </p:cNvSpPr>
          <p:nvPr/>
        </p:nvSpPr>
        <p:spPr bwMode="auto">
          <a:xfrm>
            <a:off x="5954713" y="4275138"/>
            <a:ext cx="3429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60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090" name="文字方塊 18"/>
          <p:cNvSpPr txBox="1">
            <a:spLocks noChangeArrowheads="1"/>
          </p:cNvSpPr>
          <p:nvPr/>
        </p:nvSpPr>
        <p:spPr bwMode="auto">
          <a:xfrm>
            <a:off x="5954713" y="4645025"/>
            <a:ext cx="3429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60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9" name="文字方塊 1"/>
          <p:cNvSpPr txBox="1">
            <a:spLocks noChangeArrowheads="1"/>
          </p:cNvSpPr>
          <p:nvPr/>
        </p:nvSpPr>
        <p:spPr bwMode="auto">
          <a:xfrm>
            <a:off x="5954713" y="1672351"/>
            <a:ext cx="342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1600" i="1" dirty="0">
                <a:solidFill>
                  <a:srgbClr val="FF0000"/>
                </a:solidFill>
              </a:rPr>
              <a:t>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207CC1-9B5A-4C1A-A46D-4C6ABD8BD5DE}" type="slidenum">
              <a:rPr lang="en-US" altLang="zh-TW"/>
              <a:pPr/>
              <a:t>442</a:t>
            </a:fld>
            <a:endParaRPr lang="en-US" altLang="zh-TW"/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395288" y="404813"/>
            <a:ext cx="24479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solidFill>
                  <a:srgbClr val="3333FF"/>
                </a:solidFill>
                <a:sym typeface="Symbol" pitchFamily="18" charset="2"/>
              </a:rPr>
              <a:t> </a:t>
            </a:r>
            <a:r>
              <a:rPr lang="en-US" altLang="zh-TW">
                <a:solidFill>
                  <a:srgbClr val="3333FF"/>
                </a:solidFill>
              </a:rPr>
              <a:t>Dyadic ordering </a:t>
            </a:r>
            <a:br>
              <a:rPr lang="en-US" altLang="zh-TW">
                <a:solidFill>
                  <a:srgbClr val="3333FF"/>
                </a:solidFill>
              </a:rPr>
            </a:br>
            <a:r>
              <a:rPr lang="en-US" altLang="zh-TW">
                <a:solidFill>
                  <a:srgbClr val="3333FF"/>
                </a:solidFill>
              </a:rPr>
              <a:t>   Walsh transform</a:t>
            </a:r>
            <a:endParaRPr lang="zh-TW" altLang="en-US">
              <a:solidFill>
                <a:srgbClr val="3333FF"/>
              </a:solidFill>
            </a:endParaRPr>
          </a:p>
        </p:txBody>
      </p:sp>
      <p:graphicFrame>
        <p:nvGraphicFramePr>
          <p:cNvPr id="13316" name="Object 7"/>
          <p:cNvGraphicFramePr>
            <a:graphicFrameLocks noChangeAspect="1"/>
          </p:cNvGraphicFramePr>
          <p:nvPr/>
        </p:nvGraphicFramePr>
        <p:xfrm>
          <a:off x="2411413" y="333375"/>
          <a:ext cx="4770437" cy="299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" name="Equation" r:id="rId3" imgW="4775200" imgH="2997200" progId="Equation.DSMT4">
                  <p:embed/>
                </p:oleObj>
              </mc:Choice>
              <mc:Fallback>
                <p:oleObj name="Equation" r:id="rId3" imgW="4775200" imgH="299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33375"/>
                        <a:ext cx="4770437" cy="299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395288" y="3502025"/>
            <a:ext cx="24479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solidFill>
                  <a:srgbClr val="3333FF"/>
                </a:solidFill>
                <a:sym typeface="Symbol" pitchFamily="18" charset="2"/>
              </a:rPr>
              <a:t> </a:t>
            </a:r>
            <a:r>
              <a:rPr lang="en-US" altLang="zh-TW">
                <a:solidFill>
                  <a:srgbClr val="3333FF"/>
                </a:solidFill>
              </a:rPr>
              <a:t>Natural ordering </a:t>
            </a:r>
            <a:br>
              <a:rPr lang="en-US" altLang="zh-TW">
                <a:solidFill>
                  <a:srgbClr val="3333FF"/>
                </a:solidFill>
              </a:rPr>
            </a:br>
            <a:r>
              <a:rPr lang="en-US" altLang="zh-TW">
                <a:solidFill>
                  <a:srgbClr val="3333FF"/>
                </a:solidFill>
              </a:rPr>
              <a:t>   Walsh transform</a:t>
            </a:r>
            <a:endParaRPr lang="zh-TW" altLang="en-US">
              <a:solidFill>
                <a:srgbClr val="3333FF"/>
              </a:solidFill>
            </a:endParaRPr>
          </a:p>
        </p:txBody>
      </p:sp>
      <p:graphicFrame>
        <p:nvGraphicFramePr>
          <p:cNvPr id="13318" name="Object 7"/>
          <p:cNvGraphicFramePr>
            <a:graphicFrameLocks noChangeAspect="1"/>
          </p:cNvGraphicFramePr>
          <p:nvPr/>
        </p:nvGraphicFramePr>
        <p:xfrm>
          <a:off x="2484438" y="3573463"/>
          <a:ext cx="4770437" cy="299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6" name="Equation" r:id="rId5" imgW="4775200" imgH="2997200" progId="Equation.DSMT4">
                  <p:embed/>
                </p:oleObj>
              </mc:Choice>
              <mc:Fallback>
                <p:oleObj name="Equation" r:id="rId5" imgW="4775200" imgH="299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573463"/>
                        <a:ext cx="4770437" cy="299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9CBF3F-DCB2-442C-9FFC-CAB424C546C1}" type="slidenum">
              <a:rPr lang="en-US" altLang="zh-TW"/>
              <a:pPr/>
              <a:t>443</a:t>
            </a:fld>
            <a:endParaRPr lang="en-US" altLang="zh-TW"/>
          </a:p>
        </p:txBody>
      </p:sp>
      <p:sp>
        <p:nvSpPr>
          <p:cNvPr id="14339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457200" y="428625"/>
            <a:ext cx="8186738" cy="3287713"/>
          </a:xfrm>
        </p:spPr>
        <p:txBody>
          <a:bodyPr/>
          <a:lstStyle/>
          <a:p>
            <a:pPr marL="0" indent="0">
              <a:lnSpc>
                <a:spcPct val="90000"/>
              </a:lnSpc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binary code                         to gray code </a:t>
            </a:r>
          </a:p>
          <a:p>
            <a:pPr marL="0" indent="0">
              <a:lnSpc>
                <a:spcPct val="90000"/>
              </a:lnSpc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When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2</a:t>
            </a:r>
            <a:r>
              <a:rPr lang="en-US" altLang="zh-TW" sz="2000" i="1" baseline="30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</a:t>
            </a:r>
            <a:r>
              <a:rPr lang="en-US" altLang="zh-TW" sz="2000" i="1" baseline="-25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</a:t>
            </a:r>
            <a:r>
              <a:rPr lang="en-US" altLang="zh-TW" sz="2000" i="1" baseline="-25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</a:t>
            </a:r>
            <a:r>
              <a:rPr lang="en-US" altLang="zh-TW" sz="2000" i="1" baseline="-25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q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XOR(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</a:t>
            </a:r>
            <a:r>
              <a:rPr lang="en-US" altLang="zh-TW" sz="2000" i="1" baseline="-25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q</a:t>
            </a:r>
            <a:r>
              <a:rPr lang="en-US" altLang="zh-TW" sz="2000" baseline="-25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+1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</a:t>
            </a:r>
            <a:r>
              <a:rPr lang="en-US" altLang="zh-TW" sz="2000" i="1" baseline="-25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q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  for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q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1,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2, …., 1</a:t>
            </a:r>
          </a:p>
          <a:p>
            <a:pPr marL="0" indent="0">
              <a:lnSpc>
                <a:spcPct val="90000"/>
              </a:lnSpc>
              <a:spcAft>
                <a:spcPts val="475"/>
              </a:spcAft>
              <a:buFontTx/>
              <a:buNone/>
            </a:pPr>
            <a:endParaRPr lang="en-US" altLang="zh-TW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gray code to binary code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When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2</a:t>
            </a:r>
            <a:r>
              <a:rPr lang="en-US" altLang="zh-TW" sz="2000" i="1" baseline="30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</a:t>
            </a:r>
            <a:r>
              <a:rPr lang="en-US" altLang="zh-TW" sz="2000" i="1" baseline="-25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</a:t>
            </a:r>
            <a:r>
              <a:rPr lang="en-US" altLang="zh-TW" sz="2000" i="1" baseline="-25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</a:t>
            </a:r>
            <a:r>
              <a:rPr lang="en-US" altLang="zh-TW" sz="2000" i="1" baseline="-25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q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XOR(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</a:t>
            </a:r>
            <a:r>
              <a:rPr lang="en-US" altLang="zh-TW" sz="2000" i="1" baseline="-25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q</a:t>
            </a:r>
            <a:r>
              <a:rPr lang="en-US" altLang="zh-TW" sz="2000" baseline="-25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+1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</a:t>
            </a:r>
            <a:r>
              <a:rPr lang="en-US" altLang="zh-TW" sz="2000" i="1" baseline="-25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q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  for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q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1,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2, …., 1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 </a:t>
            </a:r>
          </a:p>
          <a:p>
            <a:pPr marL="0" indent="0">
              <a:lnSpc>
                <a:spcPct val="90000"/>
              </a:lnSpc>
              <a:spcAft>
                <a:spcPts val="475"/>
              </a:spcAft>
              <a:buFontTx/>
              <a:buNone/>
            </a:pP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14342" name="Object 4"/>
          <p:cNvGraphicFramePr>
            <a:graphicFrameLocks noChangeAspect="1"/>
          </p:cNvGraphicFramePr>
          <p:nvPr/>
        </p:nvGraphicFramePr>
        <p:xfrm>
          <a:off x="2038350" y="333375"/>
          <a:ext cx="13716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Equation" r:id="rId3" imgW="1371600" imgH="723900" progId="Equation.DSMT4">
                  <p:embed/>
                </p:oleObj>
              </mc:Choice>
              <mc:Fallback>
                <p:oleObj name="Equation" r:id="rId3" imgW="1371600" imgH="723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333375"/>
                        <a:ext cx="1371600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4"/>
          <p:cNvGraphicFramePr>
            <a:graphicFrameLocks noChangeAspect="1"/>
          </p:cNvGraphicFramePr>
          <p:nvPr/>
        </p:nvGraphicFramePr>
        <p:xfrm>
          <a:off x="6443663" y="1125538"/>
          <a:ext cx="14351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Equation" r:id="rId5" imgW="1435100" imgH="723900" progId="Equation.DSMT4">
                  <p:embed/>
                </p:oleObj>
              </mc:Choice>
              <mc:Fallback>
                <p:oleObj name="Equation" r:id="rId5" imgW="1435100" imgH="723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1125538"/>
                        <a:ext cx="1435100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D09482-42FC-45D0-84F3-F906A49C586C}" type="slidenum">
              <a:rPr lang="en-US" altLang="zh-TW"/>
              <a:pPr/>
              <a:t>444</a:t>
            </a:fld>
            <a:endParaRPr lang="en-US" altLang="zh-TW"/>
          </a:p>
        </p:txBody>
      </p:sp>
      <p:sp>
        <p:nvSpPr>
          <p:cNvPr id="15363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395288" y="981075"/>
            <a:ext cx="8186737" cy="4824413"/>
          </a:xfrm>
        </p:spPr>
        <p:txBody>
          <a:bodyPr/>
          <a:lstStyle/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(1)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Orthogonal Property </a:t>
            </a:r>
          </a:p>
          <a:p>
            <a:pPr marL="0" indent="0">
              <a:spcAft>
                <a:spcPts val="475"/>
              </a:spcAft>
              <a:buFontTx/>
              <a:buNone/>
            </a:pP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(2)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Zero-Crossing Property </a:t>
            </a:r>
          </a:p>
          <a:p>
            <a:pPr marL="0" indent="0">
              <a:spcAft>
                <a:spcPts val="475"/>
              </a:spcAft>
              <a:buFontTx/>
              <a:buNone/>
            </a:pP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(3)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Even / Odd Property </a:t>
            </a:r>
          </a:p>
          <a:p>
            <a:pPr marL="0" indent="0">
              <a:spcAft>
                <a:spcPts val="475"/>
              </a:spcAft>
              <a:buFontTx/>
              <a:buNone/>
            </a:pPr>
            <a:endParaRPr lang="en-US" altLang="zh-TW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(4)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Linear Property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If    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],     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],      (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means the Walsh transform)   </a:t>
            </a:r>
            <a:b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</a:t>
            </a: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then 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 f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+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 g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 F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+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 G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15365" name="Rectangle 9"/>
          <p:cNvSpPr>
            <a:spLocks noChangeArrowheads="1"/>
          </p:cNvSpPr>
          <p:nvPr/>
        </p:nvSpPr>
        <p:spPr bwMode="auto">
          <a:xfrm>
            <a:off x="323850" y="333375"/>
            <a:ext cx="7848600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ts val="475"/>
              </a:spcAft>
            </a:pPr>
            <a:r>
              <a:rPr lang="zh-TW" altLang="en-US" sz="2400" b="1">
                <a:solidFill>
                  <a:srgbClr val="3333FF"/>
                </a:solidFill>
                <a:sym typeface="Wingdings 2" pitchFamily="18" charset="2"/>
              </a:rPr>
              <a:t></a:t>
            </a:r>
            <a:r>
              <a:rPr lang="zh-TW" altLang="en-US" sz="2400">
                <a:sym typeface="Wingdings 2" pitchFamily="18" charset="2"/>
              </a:rPr>
              <a:t> </a:t>
            </a:r>
            <a:r>
              <a:rPr lang="en-US" altLang="zh-TW" sz="2400" b="1">
                <a:solidFill>
                  <a:srgbClr val="3333FF"/>
                </a:solidFill>
              </a:rPr>
              <a:t>13-D </a:t>
            </a:r>
            <a:r>
              <a:rPr lang="en-US" altLang="en-US" sz="2400" b="1">
                <a:solidFill>
                  <a:srgbClr val="3333FF"/>
                </a:solidFill>
              </a:rPr>
              <a:t> </a:t>
            </a:r>
            <a:r>
              <a:rPr lang="en-US" altLang="zh-TW" sz="2400" b="1">
                <a:solidFill>
                  <a:srgbClr val="3333FF"/>
                </a:solidFill>
              </a:rPr>
              <a:t>Properties</a:t>
            </a:r>
            <a:r>
              <a:rPr lang="en-US" altLang="zh-TW" sz="240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03CFF2-307E-4B35-8E35-B7A1C7B89971}" type="slidenum">
              <a:rPr lang="en-US" altLang="zh-TW"/>
              <a:pPr/>
              <a:t>445</a:t>
            </a:fld>
            <a:endParaRPr lang="en-US" altLang="zh-TW"/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611188" y="476250"/>
            <a:ext cx="7056437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dirty="0">
                <a:cs typeface="Times New Roman" pitchFamily="18" charset="0"/>
              </a:rPr>
              <a:t>(5) Addition Property </a:t>
            </a:r>
          </a:p>
          <a:p>
            <a:pPr eaLnBrk="1" hangingPunct="1"/>
            <a:endParaRPr lang="en-US" altLang="zh-TW" dirty="0">
              <a:cs typeface="Times New Roman" pitchFamily="18" charset="0"/>
            </a:endParaRPr>
          </a:p>
          <a:p>
            <a:pPr eaLnBrk="1" hangingPunct="1"/>
            <a:r>
              <a:rPr lang="en-US" altLang="zh-TW" dirty="0">
                <a:cs typeface="Times New Roman" pitchFamily="18" charset="0"/>
              </a:rPr>
              <a:t>     </a:t>
            </a:r>
            <a:endParaRPr lang="zh-TW" altLang="en-US" dirty="0">
              <a:cs typeface="Times New Roman" pitchFamily="18" charset="0"/>
            </a:endParaRPr>
          </a:p>
          <a:p>
            <a:pPr eaLnBrk="1" hangingPunct="1"/>
            <a:endParaRPr lang="en-US" altLang="zh-TW" dirty="0"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zh-TW" altLang="en-US" dirty="0">
                <a:cs typeface="Times New Roman" pitchFamily="18" charset="0"/>
                <a:sym typeface="Symbol" pitchFamily="18" charset="2"/>
              </a:rPr>
              <a:t>註：</a:t>
            </a:r>
            <a:r>
              <a:rPr lang="zh-TW" altLang="en-US" dirty="0">
                <a:cs typeface="Times New Roman" pitchFamily="18" charset="0"/>
              </a:rPr>
              <a:t> </a:t>
            </a:r>
            <a:r>
              <a:rPr lang="en-US" altLang="zh-TW" dirty="0">
                <a:cs typeface="Times New Roman" pitchFamily="18" charset="0"/>
              </a:rPr>
              <a:t>Addition modulo 2 (denoted by </a:t>
            </a:r>
            <a:r>
              <a:rPr lang="en-US" altLang="zh-TW" dirty="0"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zh-TW" dirty="0">
                <a:cs typeface="Times New Roman" pitchFamily="18" charset="0"/>
              </a:rPr>
              <a:t>)</a:t>
            </a:r>
            <a:endParaRPr lang="zh-TW" altLang="en-US" dirty="0">
              <a:cs typeface="Times New Roman" pitchFamily="18" charset="0"/>
            </a:endParaRPr>
          </a:p>
          <a:p>
            <a:pPr eaLnBrk="1" hangingPunct="1"/>
            <a:r>
              <a:rPr lang="en-US" altLang="zh-TW" dirty="0">
                <a:cs typeface="Times New Roman" pitchFamily="18" charset="0"/>
              </a:rPr>
              <a:t>          0 </a:t>
            </a:r>
            <a:r>
              <a:rPr lang="en-US" altLang="zh-TW" dirty="0"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zh-TW" dirty="0">
                <a:cs typeface="Times New Roman" pitchFamily="18" charset="0"/>
              </a:rPr>
              <a:t> 0 = 1 </a:t>
            </a:r>
            <a:r>
              <a:rPr lang="en-US" altLang="zh-TW" dirty="0"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zh-TW" dirty="0">
                <a:cs typeface="Times New Roman" pitchFamily="18" charset="0"/>
              </a:rPr>
              <a:t> 1 = 0,   0 </a:t>
            </a:r>
            <a:r>
              <a:rPr lang="en-US" altLang="zh-TW" dirty="0"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zh-TW" dirty="0">
                <a:cs typeface="Times New Roman" pitchFamily="18" charset="0"/>
              </a:rPr>
              <a:t> 1 = 1 </a:t>
            </a:r>
            <a:r>
              <a:rPr lang="en-US" altLang="zh-TW" dirty="0"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zh-TW" dirty="0">
                <a:cs typeface="Times New Roman" pitchFamily="18" charset="0"/>
              </a:rPr>
              <a:t> 0 = 1,    </a:t>
            </a:r>
            <a:endParaRPr lang="zh-TW" altLang="en-US" dirty="0">
              <a:cs typeface="Times New Roman" pitchFamily="18" charset="0"/>
            </a:endParaRPr>
          </a:p>
          <a:p>
            <a:pPr eaLnBrk="1" hangingPunct="1"/>
            <a:r>
              <a:rPr lang="en-US" altLang="zh-TW" dirty="0">
                <a:cs typeface="Times New Roman" pitchFamily="18" charset="0"/>
              </a:rPr>
              <a:t>  </a:t>
            </a:r>
          </a:p>
          <a:p>
            <a:pPr eaLnBrk="1" hangingPunct="1"/>
            <a:endParaRPr lang="en-US" altLang="zh-TW" dirty="0">
              <a:cs typeface="Times New Roman" pitchFamily="18" charset="0"/>
            </a:endParaRPr>
          </a:p>
          <a:p>
            <a:pPr eaLnBrk="1" hangingPunct="1"/>
            <a:endParaRPr lang="en-US" altLang="zh-TW" dirty="0">
              <a:cs typeface="Times New Roman" pitchFamily="18" charset="0"/>
            </a:endParaRPr>
          </a:p>
          <a:p>
            <a:pPr eaLnBrk="1" hangingPunct="1"/>
            <a:r>
              <a:rPr lang="en-US" altLang="zh-TW" dirty="0">
                <a:cs typeface="Times New Roman" pitchFamily="18" charset="0"/>
              </a:rPr>
              <a:t> Example:                                                    , therefore 3 </a:t>
            </a:r>
            <a:r>
              <a:rPr lang="en-US" altLang="zh-TW" dirty="0"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zh-TW" dirty="0">
                <a:cs typeface="Times New Roman" pitchFamily="18" charset="0"/>
              </a:rPr>
              <a:t> 7 = 4</a:t>
            </a:r>
            <a:endParaRPr lang="zh-TW" altLang="en-US" dirty="0">
              <a:cs typeface="Times New Roman" pitchFamily="18" charset="0"/>
            </a:endParaRPr>
          </a:p>
        </p:txBody>
      </p:sp>
      <p:graphicFrame>
        <p:nvGraphicFramePr>
          <p:cNvPr id="16389" name="Object 4"/>
          <p:cNvGraphicFramePr>
            <a:graphicFrameLocks noChangeAspect="1"/>
          </p:cNvGraphicFramePr>
          <p:nvPr/>
        </p:nvGraphicFramePr>
        <p:xfrm>
          <a:off x="1476375" y="1125538"/>
          <a:ext cx="313213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6" name="Equation" r:id="rId3" imgW="3136900" imgH="355600" progId="Equation.DSMT4">
                  <p:embed/>
                </p:oleObj>
              </mc:Choice>
              <mc:Fallback>
                <p:oleObj name="Equation" r:id="rId3" imgW="3136900" imgH="355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125538"/>
                        <a:ext cx="3132138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4"/>
          <p:cNvGraphicFramePr>
            <a:graphicFrameLocks noChangeAspect="1"/>
          </p:cNvGraphicFramePr>
          <p:nvPr/>
        </p:nvGraphicFramePr>
        <p:xfrm>
          <a:off x="1331913" y="2420938"/>
          <a:ext cx="398462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7" name="Equation" r:id="rId5" imgW="3987800" imgH="723900" progId="Equation.DSMT4">
                  <p:embed/>
                </p:oleObj>
              </mc:Choice>
              <mc:Fallback>
                <p:oleObj name="Equation" r:id="rId5" imgW="3987800" imgH="723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420938"/>
                        <a:ext cx="3984625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6"/>
          <p:cNvGraphicFramePr>
            <a:graphicFrameLocks noChangeAspect="1"/>
          </p:cNvGraphicFramePr>
          <p:nvPr/>
        </p:nvGraphicFramePr>
        <p:xfrm>
          <a:off x="2268538" y="3284538"/>
          <a:ext cx="15906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8" name="Equation" r:id="rId7" imgW="1587500" imgH="1054100" progId="Equation.DSMT4">
                  <p:embed/>
                </p:oleObj>
              </mc:Choice>
              <mc:Fallback>
                <p:oleObj name="Equation" r:id="rId7" imgW="1587500" imgH="1054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284538"/>
                        <a:ext cx="1590675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932040" y="3833255"/>
            <a:ext cx="21900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cs typeface="Times New Roman" pitchFamily="18" charset="0"/>
                <a:sym typeface="Symbol" pitchFamily="18" charset="2"/>
              </a:rPr>
              <a:t>: logic addition</a:t>
            </a:r>
          </a:p>
          <a:p>
            <a:r>
              <a:rPr lang="en-US" altLang="zh-TW" dirty="0">
                <a:cs typeface="Times New Roman" pitchFamily="18" charset="0"/>
                <a:sym typeface="Symbol" pitchFamily="18" charset="2"/>
              </a:rPr>
              <a:t>    (similar to XOR)</a:t>
            </a:r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D7C9D6-62BD-403B-B75F-055A8EF4DF50}" type="slidenum">
              <a:rPr lang="en-US" altLang="zh-TW"/>
              <a:pPr/>
              <a:t>446</a:t>
            </a:fld>
            <a:endParaRPr lang="en-US" altLang="zh-TW"/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539750" y="404813"/>
            <a:ext cx="7993063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sym typeface="Symbol" pitchFamily="18" charset="2"/>
              </a:rPr>
              <a:t>(6)</a:t>
            </a:r>
            <a:r>
              <a:rPr lang="en-US" altLang="zh-TW"/>
              <a:t> Special functions </a:t>
            </a:r>
            <a:endParaRPr lang="zh-TW" altLang="en-US"/>
          </a:p>
          <a:p>
            <a:pPr eaLnBrk="1" hangingPunct="1">
              <a:spcBef>
                <a:spcPct val="20000"/>
              </a:spcBef>
            </a:pPr>
            <a:r>
              <a:rPr lang="en-US" altLang="zh-TW"/>
              <a:t>     </a:t>
            </a:r>
            <a:r>
              <a:rPr lang="en-US" altLang="zh-TW" i="1">
                <a:sym typeface="Symbol" pitchFamily="18" charset="2"/>
              </a:rPr>
              <a:t>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= 1 when </a:t>
            </a:r>
            <a:r>
              <a:rPr lang="en-US" altLang="zh-TW" i="1"/>
              <a:t>n</a:t>
            </a:r>
            <a:r>
              <a:rPr lang="en-US" altLang="zh-TW"/>
              <a:t> = 0,   </a:t>
            </a:r>
            <a:r>
              <a:rPr lang="en-US" altLang="zh-TW" i="1">
                <a:sym typeface="Symbol" pitchFamily="18" charset="2"/>
              </a:rPr>
              <a:t>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= 0 when </a:t>
            </a:r>
            <a:r>
              <a:rPr lang="en-US" altLang="zh-TW" i="1"/>
              <a:t>n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</a:t>
            </a:r>
            <a:r>
              <a:rPr lang="en-US" altLang="zh-TW"/>
              <a:t> 0</a:t>
            </a:r>
            <a:endParaRPr lang="zh-TW" altLang="en-US"/>
          </a:p>
          <a:p>
            <a:pPr eaLnBrk="1" hangingPunct="1"/>
            <a:r>
              <a:rPr lang="en-US" altLang="zh-TW"/>
              <a:t>     </a:t>
            </a:r>
            <a:r>
              <a:rPr lang="en-US" altLang="zh-TW" i="1">
                <a:sym typeface="Symbol" pitchFamily="18" charset="2"/>
              </a:rPr>
              <a:t>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</a:t>
            </a:r>
            <a:r>
              <a:rPr lang="en-US" altLang="zh-TW">
                <a:sym typeface="Symbol" pitchFamily="18" charset="2"/>
              </a:rPr>
              <a:t></a:t>
            </a:r>
            <a:r>
              <a:rPr lang="en-US" altLang="zh-TW"/>
              <a:t> 1,   1 </a:t>
            </a:r>
            <a:r>
              <a:rPr lang="en-US" altLang="zh-TW">
                <a:sym typeface="Symbol" pitchFamily="18" charset="2"/>
              </a:rPr>
              <a:t></a:t>
            </a:r>
            <a:r>
              <a:rPr lang="en-US" altLang="zh-TW"/>
              <a:t> </a:t>
            </a:r>
            <a:r>
              <a:rPr lang="en-US" altLang="zh-TW" i="1"/>
              <a:t>N</a:t>
            </a:r>
            <a:r>
              <a:rPr lang="en-US" altLang="zh-TW">
                <a:sym typeface="Symbol" pitchFamily="18" charset="2"/>
              </a:rPr>
              <a:t></a:t>
            </a:r>
            <a:r>
              <a:rPr lang="en-US" altLang="zh-TW" i="1">
                <a:sym typeface="Symbol" pitchFamily="18" charset="2"/>
              </a:rPr>
              <a:t>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 </a:t>
            </a:r>
          </a:p>
          <a:p>
            <a:pPr eaLnBrk="1" hangingPunct="1"/>
            <a:endParaRPr lang="zh-TW" altLang="en-US"/>
          </a:p>
          <a:p>
            <a:pPr eaLnBrk="1" hangingPunct="1"/>
            <a:r>
              <a:rPr lang="en-US" altLang="zh-TW">
                <a:sym typeface="Symbol" pitchFamily="18" charset="2"/>
              </a:rPr>
              <a:t>(7)</a:t>
            </a:r>
            <a:r>
              <a:rPr lang="en-US" altLang="zh-TW"/>
              <a:t> Shifting property  </a:t>
            </a:r>
            <a:endParaRPr lang="zh-TW" altLang="en-US"/>
          </a:p>
          <a:p>
            <a:pPr eaLnBrk="1" hangingPunct="1">
              <a:spcBef>
                <a:spcPct val="20000"/>
              </a:spcBef>
            </a:pPr>
            <a:r>
              <a:rPr lang="en-US" altLang="zh-TW"/>
              <a:t>    If     </a:t>
            </a:r>
            <a:r>
              <a:rPr lang="en-US" altLang="zh-TW" i="1"/>
              <a:t>f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</a:t>
            </a:r>
            <a:r>
              <a:rPr lang="en-US" altLang="zh-TW">
                <a:sym typeface="Symbol" pitchFamily="18" charset="2"/>
              </a:rPr>
              <a:t></a:t>
            </a:r>
            <a:r>
              <a:rPr lang="en-US" altLang="zh-TW"/>
              <a:t> </a:t>
            </a:r>
            <a:r>
              <a:rPr lang="en-US" altLang="zh-TW" i="1"/>
              <a:t>F</a:t>
            </a:r>
            <a:r>
              <a:rPr lang="en-US" altLang="zh-TW"/>
              <a:t>[</a:t>
            </a:r>
            <a:r>
              <a:rPr lang="en-US" altLang="zh-TW" i="1"/>
              <a:t>m</a:t>
            </a:r>
            <a:r>
              <a:rPr lang="en-US" altLang="zh-TW"/>
              <a:t>],   then  </a:t>
            </a:r>
            <a:r>
              <a:rPr lang="en-US" altLang="zh-TW" i="1"/>
              <a:t>f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</a:t>
            </a:r>
            <a:r>
              <a:rPr lang="en-US" altLang="zh-TW"/>
              <a:t> </a:t>
            </a:r>
            <a:r>
              <a:rPr lang="en-US" altLang="zh-TW" i="1"/>
              <a:t>k</a:t>
            </a:r>
            <a:r>
              <a:rPr lang="en-US" altLang="zh-TW"/>
              <a:t>] </a:t>
            </a:r>
            <a:r>
              <a:rPr lang="en-US" altLang="zh-TW">
                <a:sym typeface="Symbol" pitchFamily="18" charset="2"/>
              </a:rPr>
              <a:t></a:t>
            </a:r>
            <a:r>
              <a:rPr lang="en-US" altLang="zh-TW"/>
              <a:t> </a:t>
            </a:r>
            <a:r>
              <a:rPr lang="en-US" altLang="zh-TW" i="1"/>
              <a:t>W</a:t>
            </a:r>
            <a:r>
              <a:rPr lang="en-US" altLang="zh-TW"/>
              <a:t>(</a:t>
            </a:r>
            <a:r>
              <a:rPr lang="en-US" altLang="zh-TW" i="1"/>
              <a:t>k</a:t>
            </a:r>
            <a:r>
              <a:rPr lang="en-US" altLang="zh-TW"/>
              <a:t>, </a:t>
            </a:r>
            <a:r>
              <a:rPr lang="en-US" altLang="zh-TW" i="1"/>
              <a:t>m</a:t>
            </a:r>
            <a:r>
              <a:rPr lang="en-US" altLang="zh-TW"/>
              <a:t>)</a:t>
            </a:r>
            <a:r>
              <a:rPr lang="en-US" altLang="zh-TW">
                <a:sym typeface="Symbol" pitchFamily="18" charset="2"/>
              </a:rPr>
              <a:t></a:t>
            </a:r>
            <a:r>
              <a:rPr lang="en-US" altLang="zh-TW" i="1"/>
              <a:t>F</a:t>
            </a:r>
            <a:r>
              <a:rPr lang="en-US" altLang="zh-TW"/>
              <a:t>[</a:t>
            </a:r>
            <a:r>
              <a:rPr lang="en-US" altLang="zh-TW" i="1"/>
              <a:t>m</a:t>
            </a:r>
            <a:r>
              <a:rPr lang="en-US" altLang="zh-TW"/>
              <a:t>]</a:t>
            </a:r>
          </a:p>
          <a:p>
            <a:pPr eaLnBrk="1" hangingPunct="1"/>
            <a:endParaRPr lang="zh-TW" altLang="en-US"/>
          </a:p>
          <a:p>
            <a:pPr eaLnBrk="1" hangingPunct="1"/>
            <a:r>
              <a:rPr lang="en-US" altLang="zh-TW">
                <a:sym typeface="Symbol" pitchFamily="18" charset="2"/>
              </a:rPr>
              <a:t>(8)</a:t>
            </a:r>
            <a:r>
              <a:rPr lang="en-US" altLang="zh-TW"/>
              <a:t> Modulation property             </a:t>
            </a:r>
            <a:endParaRPr lang="zh-TW" altLang="en-US"/>
          </a:p>
          <a:p>
            <a:pPr eaLnBrk="1" hangingPunct="1">
              <a:spcBef>
                <a:spcPct val="20000"/>
              </a:spcBef>
            </a:pPr>
            <a:r>
              <a:rPr lang="en-US" altLang="zh-TW"/>
              <a:t>    If     </a:t>
            </a:r>
            <a:r>
              <a:rPr lang="en-US" altLang="zh-TW" i="1"/>
              <a:t>f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</a:t>
            </a:r>
            <a:r>
              <a:rPr lang="en-US" altLang="zh-TW">
                <a:sym typeface="Symbol" pitchFamily="18" charset="2"/>
              </a:rPr>
              <a:t></a:t>
            </a:r>
            <a:r>
              <a:rPr lang="en-US" altLang="zh-TW"/>
              <a:t> </a:t>
            </a:r>
            <a:r>
              <a:rPr lang="en-US" altLang="zh-TW" i="1"/>
              <a:t>F</a:t>
            </a:r>
            <a:r>
              <a:rPr lang="en-US" altLang="zh-TW"/>
              <a:t>[</a:t>
            </a:r>
            <a:r>
              <a:rPr lang="en-US" altLang="zh-TW" i="1"/>
              <a:t>m</a:t>
            </a:r>
            <a:r>
              <a:rPr lang="en-US" altLang="zh-TW"/>
              <a:t>],   then  </a:t>
            </a:r>
            <a:r>
              <a:rPr lang="en-US" altLang="zh-TW" i="1"/>
              <a:t>W</a:t>
            </a:r>
            <a:r>
              <a:rPr lang="en-US" altLang="zh-TW"/>
              <a:t>(</a:t>
            </a:r>
            <a:r>
              <a:rPr lang="en-US" altLang="zh-TW" i="1"/>
              <a:t>k</a:t>
            </a:r>
            <a:r>
              <a:rPr lang="en-US" altLang="zh-TW"/>
              <a:t>, </a:t>
            </a:r>
            <a:r>
              <a:rPr lang="en-US" altLang="zh-TW" i="1"/>
              <a:t>n</a:t>
            </a:r>
            <a:r>
              <a:rPr lang="en-US" altLang="zh-TW"/>
              <a:t>)</a:t>
            </a:r>
            <a:r>
              <a:rPr lang="en-US" altLang="zh-TW">
                <a:sym typeface="Symbol" pitchFamily="18" charset="2"/>
              </a:rPr>
              <a:t></a:t>
            </a:r>
            <a:r>
              <a:rPr lang="en-US" altLang="zh-TW" i="1"/>
              <a:t>f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</a:t>
            </a:r>
            <a:r>
              <a:rPr lang="en-US" altLang="zh-TW">
                <a:sym typeface="Symbol" pitchFamily="18" charset="2"/>
              </a:rPr>
              <a:t></a:t>
            </a:r>
            <a:r>
              <a:rPr lang="en-US" altLang="zh-TW"/>
              <a:t> </a:t>
            </a:r>
            <a:r>
              <a:rPr lang="en-US" altLang="zh-TW" i="1"/>
              <a:t>F</a:t>
            </a:r>
            <a:r>
              <a:rPr lang="en-US" altLang="zh-TW"/>
              <a:t>[</a:t>
            </a:r>
            <a:r>
              <a:rPr lang="en-US" altLang="zh-TW" i="1"/>
              <a:t>m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</a:t>
            </a:r>
            <a:r>
              <a:rPr lang="en-US" altLang="zh-TW"/>
              <a:t> </a:t>
            </a:r>
            <a:r>
              <a:rPr lang="en-US" altLang="zh-TW" i="1"/>
              <a:t>k</a:t>
            </a:r>
            <a:r>
              <a:rPr lang="en-US" altLang="zh-TW"/>
              <a:t>]</a:t>
            </a:r>
          </a:p>
          <a:p>
            <a:pPr eaLnBrk="1" hangingPunct="1"/>
            <a:endParaRPr lang="zh-TW" altLang="en-US"/>
          </a:p>
          <a:p>
            <a:pPr>
              <a:spcBef>
                <a:spcPct val="20000"/>
              </a:spcBef>
              <a:spcAft>
                <a:spcPts val="475"/>
              </a:spcAft>
            </a:pPr>
            <a:r>
              <a:rPr lang="en-US" altLang="zh-TW">
                <a:sym typeface="Symbol" pitchFamily="18" charset="2"/>
              </a:rPr>
              <a:t>(9)</a:t>
            </a:r>
            <a:r>
              <a:rPr lang="en-US" altLang="zh-TW"/>
              <a:t> Parseval’s Theorem</a:t>
            </a:r>
          </a:p>
          <a:p>
            <a:pPr>
              <a:spcBef>
                <a:spcPct val="20000"/>
              </a:spcBef>
              <a:spcAft>
                <a:spcPts val="475"/>
              </a:spcAft>
            </a:pPr>
            <a:r>
              <a:rPr lang="en-US" altLang="zh-TW"/>
              <a:t>    If     </a:t>
            </a:r>
            <a:r>
              <a:rPr lang="en-US" altLang="zh-TW" i="1"/>
              <a:t>f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</a:t>
            </a:r>
            <a:r>
              <a:rPr lang="en-US" altLang="zh-TW">
                <a:sym typeface="Symbol" pitchFamily="18" charset="2"/>
              </a:rPr>
              <a:t></a:t>
            </a:r>
            <a:r>
              <a:rPr lang="en-US" altLang="zh-TW"/>
              <a:t> </a:t>
            </a:r>
            <a:r>
              <a:rPr lang="en-US" altLang="zh-TW" i="1"/>
              <a:t>F</a:t>
            </a:r>
            <a:r>
              <a:rPr lang="en-US" altLang="zh-TW"/>
              <a:t>[</a:t>
            </a:r>
            <a:r>
              <a:rPr lang="en-US" altLang="zh-TW" i="1"/>
              <a:t>m</a:t>
            </a:r>
            <a:r>
              <a:rPr lang="en-US" altLang="zh-TW"/>
              <a:t>],                   If     </a:t>
            </a:r>
            <a:r>
              <a:rPr lang="en-US" altLang="zh-TW" i="1"/>
              <a:t>f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</a:t>
            </a:r>
            <a:r>
              <a:rPr lang="en-US" altLang="zh-TW">
                <a:sym typeface="Symbol" pitchFamily="18" charset="2"/>
              </a:rPr>
              <a:t></a:t>
            </a:r>
            <a:r>
              <a:rPr lang="en-US" altLang="zh-TW"/>
              <a:t> </a:t>
            </a:r>
            <a:r>
              <a:rPr lang="en-US" altLang="zh-TW" i="1"/>
              <a:t>F</a:t>
            </a:r>
            <a:r>
              <a:rPr lang="en-US" altLang="zh-TW"/>
              <a:t>[</a:t>
            </a:r>
            <a:r>
              <a:rPr lang="en-US" altLang="zh-TW" i="1"/>
              <a:t>m</a:t>
            </a:r>
            <a:r>
              <a:rPr lang="en-US" altLang="zh-TW"/>
              <a:t>],  </a:t>
            </a:r>
            <a:r>
              <a:rPr lang="en-US" altLang="zh-TW" i="1"/>
              <a:t>g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</a:t>
            </a:r>
            <a:r>
              <a:rPr lang="en-US" altLang="zh-TW">
                <a:sym typeface="Symbol" pitchFamily="18" charset="2"/>
              </a:rPr>
              <a:t></a:t>
            </a:r>
            <a:r>
              <a:rPr lang="en-US" altLang="zh-TW"/>
              <a:t> </a:t>
            </a:r>
            <a:r>
              <a:rPr lang="en-US" altLang="zh-TW" i="1"/>
              <a:t>G</a:t>
            </a:r>
            <a:r>
              <a:rPr lang="en-US" altLang="zh-TW"/>
              <a:t>[</a:t>
            </a:r>
            <a:r>
              <a:rPr lang="en-US" altLang="zh-TW" i="1"/>
              <a:t>m</a:t>
            </a:r>
            <a:r>
              <a:rPr lang="en-US" altLang="zh-TW"/>
              <a:t>], </a:t>
            </a:r>
          </a:p>
          <a:p>
            <a:pPr eaLnBrk="1" hangingPunct="1"/>
            <a:endParaRPr lang="zh-TW" altLang="en-US"/>
          </a:p>
        </p:txBody>
      </p:sp>
      <p:graphicFrame>
        <p:nvGraphicFramePr>
          <p:cNvPr id="17412" name="Object 5"/>
          <p:cNvGraphicFramePr>
            <a:graphicFrameLocks noChangeAspect="1"/>
          </p:cNvGraphicFramePr>
          <p:nvPr/>
        </p:nvGraphicFramePr>
        <p:xfrm>
          <a:off x="1042988" y="4652963"/>
          <a:ext cx="2703512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0" name="Equation" r:id="rId3" imgW="2730500" imgH="685800" progId="Equation.DSMT4">
                  <p:embed/>
                </p:oleObj>
              </mc:Choice>
              <mc:Fallback>
                <p:oleObj name="Equation" r:id="rId3" imgW="2730500" imgH="685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652963"/>
                        <a:ext cx="2703512" cy="684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7"/>
          <p:cNvGraphicFramePr>
            <a:graphicFrameLocks noChangeAspect="1"/>
          </p:cNvGraphicFramePr>
          <p:nvPr/>
        </p:nvGraphicFramePr>
        <p:xfrm>
          <a:off x="4140200" y="4652963"/>
          <a:ext cx="3119438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1" name="Equation" r:id="rId5" imgW="3124200" imgH="685800" progId="Equation.DSMT4">
                  <p:embed/>
                </p:oleObj>
              </mc:Choice>
              <mc:Fallback>
                <p:oleObj name="Equation" r:id="rId5" imgW="3124200" imgH="685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652963"/>
                        <a:ext cx="3119438" cy="690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35B39E-79FE-4858-89E8-FA11DEC4500E}" type="slidenum">
              <a:rPr lang="en-US" altLang="zh-TW"/>
              <a:pPr/>
              <a:t>447</a:t>
            </a:fld>
            <a:endParaRPr lang="en-US" altLang="zh-TW"/>
          </a:p>
        </p:txBody>
      </p:sp>
      <p:sp>
        <p:nvSpPr>
          <p:cNvPr id="18435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395536" y="476672"/>
            <a:ext cx="8186738" cy="2664296"/>
          </a:xfrm>
        </p:spPr>
        <p:txBody>
          <a:bodyPr/>
          <a:lstStyle/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(10)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Convolution Property 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If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],      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],           </a:t>
            </a:r>
            <a:b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then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=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 2" pitchFamily="18" charset="2"/>
              </a:rPr>
              <a:t>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G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      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 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 2" pitchFamily="18" charset="2"/>
              </a:rPr>
              <a:t>	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means the </a:t>
            </a:r>
            <a:r>
              <a:rPr lang="en-US" altLang="zh-TW" sz="2000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“logical convolution”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</a:t>
            </a:r>
          </a:p>
          <a:p>
            <a:pPr marL="0" indent="0">
              <a:spcBef>
                <a:spcPct val="40000"/>
              </a:spcBef>
              <a:spcAft>
                <a:spcPts val="500"/>
              </a:spcAft>
              <a:buFontTx/>
              <a:buNone/>
            </a:pP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=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 2" pitchFamily="18" charset="2"/>
              </a:rPr>
              <a:t>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=  		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1843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136611"/>
              </p:ext>
            </p:extLst>
          </p:nvPr>
        </p:nvGraphicFramePr>
        <p:xfrm>
          <a:off x="2699792" y="2348880"/>
          <a:ext cx="16510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Equation" r:id="rId4" imgW="1650960" imgH="685800" progId="Equation.DSMT4">
                  <p:embed/>
                </p:oleObj>
              </mc:Choice>
              <mc:Fallback>
                <p:oleObj name="Equation" r:id="rId4" imgW="1650960" imgH="685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348880"/>
                        <a:ext cx="1651000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184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095313"/>
              </p:ext>
            </p:extLst>
          </p:nvPr>
        </p:nvGraphicFramePr>
        <p:xfrm>
          <a:off x="5281068" y="1538710"/>
          <a:ext cx="215900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7" name="Equation" r:id="rId6" imgW="2159000" imgH="685800" progId="Equation.DSMT4">
                  <p:embed/>
                </p:oleObj>
              </mc:Choice>
              <mc:Fallback>
                <p:oleObj name="Equation" r:id="rId6" imgW="2159000" imgH="685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068" y="1538710"/>
                        <a:ext cx="2159000" cy="690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35B39E-79FE-4858-89E8-FA11DEC4500E}" type="slidenum">
              <a:rPr lang="en-US" altLang="zh-TW"/>
              <a:pPr/>
              <a:t>448</a:t>
            </a:fld>
            <a:endParaRPr lang="en-US" altLang="zh-TW"/>
          </a:p>
        </p:txBody>
      </p:sp>
      <p:sp>
        <p:nvSpPr>
          <p:cNvPr id="18435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360700" y="427038"/>
            <a:ext cx="8186738" cy="3029380"/>
          </a:xfrm>
        </p:spPr>
        <p:txBody>
          <a:bodyPr/>
          <a:lstStyle/>
          <a:p>
            <a:pPr marL="0" indent="0">
              <a:spcAft>
                <a:spcPts val="0"/>
              </a:spcAft>
              <a:buFontTx/>
              <a:buNone/>
            </a:pP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h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=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 2" pitchFamily="18" charset="2"/>
              </a:rPr>
              <a:t>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]=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For example, when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8,    </a:t>
            </a: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[3] =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[0]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[3] +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[1]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[2] +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[2]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[1] +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[3]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[0] +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[4]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[7] +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[5]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[6] +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[6]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[5]</a:t>
            </a: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+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[7]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[4]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[2] =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[0]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[2] +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[1]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[3] +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[2]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[0] +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[3]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[1] +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[4]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[6] +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[5]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[7] +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[6]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[4]</a:t>
            </a: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+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[7]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[5]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比較</a:t>
            </a: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1843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942975"/>
              </p:ext>
            </p:extLst>
          </p:nvPr>
        </p:nvGraphicFramePr>
        <p:xfrm>
          <a:off x="2798118" y="320675"/>
          <a:ext cx="16510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8" name="Equation" r:id="rId4" imgW="1650960" imgH="685800" progId="Equation.DSMT4">
                  <p:embed/>
                </p:oleObj>
              </mc:Choice>
              <mc:Fallback>
                <p:oleObj name="Equation" r:id="rId4" imgW="1650960" imgH="685800" progId="Equation.DSMT4">
                  <p:embed/>
                  <p:pic>
                    <p:nvPicPr>
                      <p:cNvPr id="1843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118" y="320675"/>
                        <a:ext cx="1651000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1844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467544" y="4266013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circular convolution:</a:t>
            </a:r>
            <a:endParaRPr lang="zh-TW" altLang="en-US" dirty="0"/>
          </a:p>
        </p:txBody>
      </p:sp>
      <p:graphicFrame>
        <p:nvGraphicFramePr>
          <p:cNvPr id="1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252064"/>
              </p:ext>
            </p:extLst>
          </p:nvPr>
        </p:nvGraphicFramePr>
        <p:xfrm>
          <a:off x="2798118" y="4177294"/>
          <a:ext cx="4229101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" name="Equation" r:id="rId6" imgW="4228920" imgH="685800" progId="Equation.DSMT4">
                  <p:embed/>
                </p:oleObj>
              </mc:Choice>
              <mc:Fallback>
                <p:oleObj name="Equation" r:id="rId6" imgW="4228920" imgH="685800" progId="Equation.DSMT4">
                  <p:embed/>
                  <p:pic>
                    <p:nvPicPr>
                      <p:cNvPr id="1843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118" y="4177294"/>
                        <a:ext cx="4229101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467544" y="3791676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linear convolution:</a:t>
            </a:r>
            <a:endParaRPr lang="zh-TW" altLang="en-US" dirty="0"/>
          </a:p>
        </p:txBody>
      </p:sp>
      <p:graphicFrame>
        <p:nvGraphicFramePr>
          <p:cNvPr id="1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307677"/>
              </p:ext>
            </p:extLst>
          </p:nvPr>
        </p:nvGraphicFramePr>
        <p:xfrm>
          <a:off x="2798118" y="3777819"/>
          <a:ext cx="37211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0" name="Equation" r:id="rId8" imgW="3720960" imgH="533160" progId="Equation.DSMT4">
                  <p:embed/>
                </p:oleObj>
              </mc:Choice>
              <mc:Fallback>
                <p:oleObj name="Equation" r:id="rId8" imgW="3720960" imgH="533160" progId="Equation.DSMT4">
                  <p:embed/>
                  <p:pic>
                    <p:nvPicPr>
                      <p:cNvPr id="1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118" y="3777819"/>
                        <a:ext cx="37211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768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3B3485-C1A3-4BA8-9F05-D88A29C80A5C}" type="slidenum">
              <a:rPr lang="en-US" altLang="zh-TW"/>
              <a:pPr/>
              <a:t>449</a:t>
            </a:fld>
            <a:endParaRPr lang="en-US" altLang="zh-TW"/>
          </a:p>
        </p:txBody>
      </p:sp>
      <p:sp>
        <p:nvSpPr>
          <p:cNvPr id="20483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250825" y="1125538"/>
            <a:ext cx="8186738" cy="431800"/>
          </a:xfrm>
        </p:spPr>
        <p:txBody>
          <a:bodyPr/>
          <a:lstStyle/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(Method 1) John L. Shark’s Algorithm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0484" name="Line 51"/>
          <p:cNvSpPr>
            <a:spLocks noChangeShapeType="1"/>
          </p:cNvSpPr>
          <p:nvPr/>
        </p:nvSpPr>
        <p:spPr bwMode="auto">
          <a:xfrm>
            <a:off x="971550" y="1846263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485" name="Line 52"/>
          <p:cNvSpPr>
            <a:spLocks noChangeShapeType="1"/>
          </p:cNvSpPr>
          <p:nvPr/>
        </p:nvSpPr>
        <p:spPr bwMode="auto">
          <a:xfrm>
            <a:off x="1042988" y="2349500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486" name="Line 53"/>
          <p:cNvSpPr>
            <a:spLocks noChangeShapeType="1"/>
          </p:cNvSpPr>
          <p:nvPr/>
        </p:nvSpPr>
        <p:spPr bwMode="auto">
          <a:xfrm>
            <a:off x="1042988" y="2854325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487" name="Line 54"/>
          <p:cNvSpPr>
            <a:spLocks noChangeShapeType="1"/>
          </p:cNvSpPr>
          <p:nvPr/>
        </p:nvSpPr>
        <p:spPr bwMode="auto">
          <a:xfrm>
            <a:off x="1042988" y="3357563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488" name="Line 55"/>
          <p:cNvSpPr>
            <a:spLocks noChangeShapeType="1"/>
          </p:cNvSpPr>
          <p:nvPr/>
        </p:nvSpPr>
        <p:spPr bwMode="auto">
          <a:xfrm>
            <a:off x="1042988" y="3862388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489" name="Line 56"/>
          <p:cNvSpPr>
            <a:spLocks noChangeShapeType="1"/>
          </p:cNvSpPr>
          <p:nvPr/>
        </p:nvSpPr>
        <p:spPr bwMode="auto">
          <a:xfrm>
            <a:off x="1042988" y="4365625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490" name="Line 57"/>
          <p:cNvSpPr>
            <a:spLocks noChangeShapeType="1"/>
          </p:cNvSpPr>
          <p:nvPr/>
        </p:nvSpPr>
        <p:spPr bwMode="auto">
          <a:xfrm>
            <a:off x="1042988" y="4870450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491" name="Line 58"/>
          <p:cNvSpPr>
            <a:spLocks noChangeShapeType="1"/>
          </p:cNvSpPr>
          <p:nvPr/>
        </p:nvSpPr>
        <p:spPr bwMode="auto">
          <a:xfrm>
            <a:off x="1042988" y="5373688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492" name="Line 59"/>
          <p:cNvSpPr>
            <a:spLocks noChangeShapeType="1"/>
          </p:cNvSpPr>
          <p:nvPr/>
        </p:nvSpPr>
        <p:spPr bwMode="auto">
          <a:xfrm>
            <a:off x="1258888" y="1846263"/>
            <a:ext cx="1800225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493" name="Line 60"/>
          <p:cNvSpPr>
            <a:spLocks noChangeShapeType="1"/>
          </p:cNvSpPr>
          <p:nvPr/>
        </p:nvSpPr>
        <p:spPr bwMode="auto">
          <a:xfrm>
            <a:off x="1258888" y="2349500"/>
            <a:ext cx="1871662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494" name="Line 61"/>
          <p:cNvSpPr>
            <a:spLocks noChangeShapeType="1"/>
          </p:cNvSpPr>
          <p:nvPr/>
        </p:nvSpPr>
        <p:spPr bwMode="auto">
          <a:xfrm>
            <a:off x="1187450" y="2854325"/>
            <a:ext cx="1871663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495" name="Line 62"/>
          <p:cNvSpPr>
            <a:spLocks noChangeShapeType="1"/>
          </p:cNvSpPr>
          <p:nvPr/>
        </p:nvSpPr>
        <p:spPr bwMode="auto">
          <a:xfrm>
            <a:off x="1187450" y="3357563"/>
            <a:ext cx="1943100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496" name="Line 63"/>
          <p:cNvSpPr>
            <a:spLocks noChangeShapeType="1"/>
          </p:cNvSpPr>
          <p:nvPr/>
        </p:nvSpPr>
        <p:spPr bwMode="auto">
          <a:xfrm flipV="1">
            <a:off x="1258888" y="1846263"/>
            <a:ext cx="1800225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497" name="Line 64"/>
          <p:cNvSpPr>
            <a:spLocks noChangeShapeType="1"/>
          </p:cNvSpPr>
          <p:nvPr/>
        </p:nvSpPr>
        <p:spPr bwMode="auto">
          <a:xfrm flipV="1">
            <a:off x="1258888" y="2349500"/>
            <a:ext cx="1800225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498" name="Line 65"/>
          <p:cNvSpPr>
            <a:spLocks noChangeShapeType="1"/>
          </p:cNvSpPr>
          <p:nvPr/>
        </p:nvSpPr>
        <p:spPr bwMode="auto">
          <a:xfrm flipV="1">
            <a:off x="1258888" y="2854325"/>
            <a:ext cx="1800225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499" name="Line 66"/>
          <p:cNvSpPr>
            <a:spLocks noChangeShapeType="1"/>
          </p:cNvSpPr>
          <p:nvPr/>
        </p:nvSpPr>
        <p:spPr bwMode="auto">
          <a:xfrm flipV="1">
            <a:off x="1258888" y="3357563"/>
            <a:ext cx="1800225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500" name="Text Box 67"/>
          <p:cNvSpPr txBox="1">
            <a:spLocks noChangeArrowheads="1"/>
          </p:cNvSpPr>
          <p:nvPr/>
        </p:nvSpPr>
        <p:spPr bwMode="auto">
          <a:xfrm flipH="1">
            <a:off x="1690688" y="5268913"/>
            <a:ext cx="574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-1</a:t>
            </a:r>
          </a:p>
        </p:txBody>
      </p:sp>
      <p:sp>
        <p:nvSpPr>
          <p:cNvPr id="20501" name="Text Box 68"/>
          <p:cNvSpPr txBox="1">
            <a:spLocks noChangeArrowheads="1"/>
          </p:cNvSpPr>
          <p:nvPr/>
        </p:nvSpPr>
        <p:spPr bwMode="auto">
          <a:xfrm>
            <a:off x="1258888" y="4687888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-1</a:t>
            </a:r>
          </a:p>
        </p:txBody>
      </p:sp>
      <p:sp>
        <p:nvSpPr>
          <p:cNvPr id="20502" name="Text Box 69"/>
          <p:cNvSpPr txBox="1">
            <a:spLocks noChangeArrowheads="1"/>
          </p:cNvSpPr>
          <p:nvPr/>
        </p:nvSpPr>
        <p:spPr bwMode="auto">
          <a:xfrm>
            <a:off x="1258888" y="418465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-1</a:t>
            </a:r>
          </a:p>
        </p:txBody>
      </p:sp>
      <p:sp>
        <p:nvSpPr>
          <p:cNvPr id="20503" name="Text Box 70"/>
          <p:cNvSpPr txBox="1">
            <a:spLocks noChangeArrowheads="1"/>
          </p:cNvSpPr>
          <p:nvPr/>
        </p:nvSpPr>
        <p:spPr bwMode="auto">
          <a:xfrm>
            <a:off x="1228725" y="3692525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-1</a:t>
            </a:r>
          </a:p>
        </p:txBody>
      </p:sp>
      <p:sp>
        <p:nvSpPr>
          <p:cNvPr id="20504" name="Line 71"/>
          <p:cNvSpPr>
            <a:spLocks noChangeShapeType="1"/>
          </p:cNvSpPr>
          <p:nvPr/>
        </p:nvSpPr>
        <p:spPr bwMode="auto">
          <a:xfrm>
            <a:off x="3348038" y="1846263"/>
            <a:ext cx="172720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505" name="Line 72"/>
          <p:cNvSpPr>
            <a:spLocks noChangeShapeType="1"/>
          </p:cNvSpPr>
          <p:nvPr/>
        </p:nvSpPr>
        <p:spPr bwMode="auto">
          <a:xfrm>
            <a:off x="3563938" y="3862388"/>
            <a:ext cx="1655762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506" name="Line 73"/>
          <p:cNvSpPr>
            <a:spLocks noChangeShapeType="1"/>
          </p:cNvSpPr>
          <p:nvPr/>
        </p:nvSpPr>
        <p:spPr bwMode="auto">
          <a:xfrm>
            <a:off x="3419475" y="2349500"/>
            <a:ext cx="172720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507" name="Line 74"/>
          <p:cNvSpPr>
            <a:spLocks noChangeShapeType="1"/>
          </p:cNvSpPr>
          <p:nvPr/>
        </p:nvSpPr>
        <p:spPr bwMode="auto">
          <a:xfrm>
            <a:off x="3490913" y="4365625"/>
            <a:ext cx="165735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508" name="Line 75"/>
          <p:cNvSpPr>
            <a:spLocks noChangeShapeType="1"/>
          </p:cNvSpPr>
          <p:nvPr/>
        </p:nvSpPr>
        <p:spPr bwMode="auto">
          <a:xfrm flipV="1">
            <a:off x="3419475" y="1846263"/>
            <a:ext cx="1584325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509" name="Line 76"/>
          <p:cNvSpPr>
            <a:spLocks noChangeShapeType="1"/>
          </p:cNvSpPr>
          <p:nvPr/>
        </p:nvSpPr>
        <p:spPr bwMode="auto">
          <a:xfrm flipV="1">
            <a:off x="3490913" y="2349500"/>
            <a:ext cx="1584325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510" name="Line 77"/>
          <p:cNvSpPr>
            <a:spLocks noChangeShapeType="1"/>
          </p:cNvSpPr>
          <p:nvPr/>
        </p:nvSpPr>
        <p:spPr bwMode="auto">
          <a:xfrm flipV="1">
            <a:off x="3563938" y="3862388"/>
            <a:ext cx="1584325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511" name="Line 78"/>
          <p:cNvSpPr>
            <a:spLocks noChangeShapeType="1"/>
          </p:cNvSpPr>
          <p:nvPr/>
        </p:nvSpPr>
        <p:spPr bwMode="auto">
          <a:xfrm flipV="1">
            <a:off x="3563938" y="4365625"/>
            <a:ext cx="1584325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512" name="Text Box 79"/>
          <p:cNvSpPr txBox="1">
            <a:spLocks noChangeArrowheads="1"/>
          </p:cNvSpPr>
          <p:nvPr/>
        </p:nvSpPr>
        <p:spPr bwMode="auto">
          <a:xfrm>
            <a:off x="3516313" y="2722563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-1</a:t>
            </a:r>
          </a:p>
        </p:txBody>
      </p:sp>
      <p:sp>
        <p:nvSpPr>
          <p:cNvPr id="20513" name="Text Box 80"/>
          <p:cNvSpPr txBox="1">
            <a:spLocks noChangeArrowheads="1"/>
          </p:cNvSpPr>
          <p:nvPr/>
        </p:nvSpPr>
        <p:spPr bwMode="auto">
          <a:xfrm>
            <a:off x="4138613" y="3240088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-1</a:t>
            </a:r>
          </a:p>
        </p:txBody>
      </p:sp>
      <p:sp>
        <p:nvSpPr>
          <p:cNvPr id="20514" name="Text Box 81"/>
          <p:cNvSpPr txBox="1">
            <a:spLocks noChangeArrowheads="1"/>
          </p:cNvSpPr>
          <p:nvPr/>
        </p:nvSpPr>
        <p:spPr bwMode="auto">
          <a:xfrm>
            <a:off x="4054475" y="5265738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-1</a:t>
            </a:r>
          </a:p>
        </p:txBody>
      </p:sp>
      <p:sp>
        <p:nvSpPr>
          <p:cNvPr id="20515" name="Text Box 82"/>
          <p:cNvSpPr txBox="1">
            <a:spLocks noChangeArrowheads="1"/>
          </p:cNvSpPr>
          <p:nvPr/>
        </p:nvSpPr>
        <p:spPr bwMode="auto">
          <a:xfrm>
            <a:off x="3635375" y="4748213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-1</a:t>
            </a:r>
          </a:p>
        </p:txBody>
      </p:sp>
      <p:sp>
        <p:nvSpPr>
          <p:cNvPr id="20516" name="Line 83"/>
          <p:cNvSpPr>
            <a:spLocks noChangeShapeType="1"/>
          </p:cNvSpPr>
          <p:nvPr/>
        </p:nvSpPr>
        <p:spPr bwMode="auto">
          <a:xfrm>
            <a:off x="5507038" y="1846263"/>
            <a:ext cx="1728787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517" name="Line 84"/>
          <p:cNvSpPr>
            <a:spLocks noChangeShapeType="1"/>
          </p:cNvSpPr>
          <p:nvPr/>
        </p:nvSpPr>
        <p:spPr bwMode="auto">
          <a:xfrm>
            <a:off x="5580063" y="2854325"/>
            <a:ext cx="1728787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518" name="Line 85"/>
          <p:cNvSpPr>
            <a:spLocks noChangeShapeType="1"/>
          </p:cNvSpPr>
          <p:nvPr/>
        </p:nvSpPr>
        <p:spPr bwMode="auto">
          <a:xfrm>
            <a:off x="5651500" y="3862388"/>
            <a:ext cx="172878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519" name="Line 86"/>
          <p:cNvSpPr>
            <a:spLocks noChangeShapeType="1"/>
          </p:cNvSpPr>
          <p:nvPr/>
        </p:nvSpPr>
        <p:spPr bwMode="auto">
          <a:xfrm>
            <a:off x="5651500" y="4870450"/>
            <a:ext cx="172878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520" name="Line 87"/>
          <p:cNvSpPr>
            <a:spLocks noChangeShapeType="1"/>
          </p:cNvSpPr>
          <p:nvPr/>
        </p:nvSpPr>
        <p:spPr bwMode="auto">
          <a:xfrm flipV="1">
            <a:off x="5507038" y="1846263"/>
            <a:ext cx="1728787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521" name="Line 88"/>
          <p:cNvSpPr>
            <a:spLocks noChangeShapeType="1"/>
          </p:cNvSpPr>
          <p:nvPr/>
        </p:nvSpPr>
        <p:spPr bwMode="auto">
          <a:xfrm flipV="1">
            <a:off x="5580063" y="2854325"/>
            <a:ext cx="1728787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522" name="Line 89"/>
          <p:cNvSpPr>
            <a:spLocks noChangeShapeType="1"/>
          </p:cNvSpPr>
          <p:nvPr/>
        </p:nvSpPr>
        <p:spPr bwMode="auto">
          <a:xfrm flipV="1">
            <a:off x="5651500" y="3862388"/>
            <a:ext cx="172878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523" name="Line 90"/>
          <p:cNvSpPr>
            <a:spLocks noChangeShapeType="1"/>
          </p:cNvSpPr>
          <p:nvPr/>
        </p:nvSpPr>
        <p:spPr bwMode="auto">
          <a:xfrm flipV="1">
            <a:off x="5651500" y="4870450"/>
            <a:ext cx="172878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524" name="Text Box 91"/>
          <p:cNvSpPr txBox="1">
            <a:spLocks noChangeArrowheads="1"/>
          </p:cNvSpPr>
          <p:nvPr/>
        </p:nvSpPr>
        <p:spPr bwMode="auto">
          <a:xfrm>
            <a:off x="6227763" y="2206625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-1</a:t>
            </a:r>
          </a:p>
        </p:txBody>
      </p:sp>
      <p:sp>
        <p:nvSpPr>
          <p:cNvPr id="20525" name="Text Box 92"/>
          <p:cNvSpPr txBox="1">
            <a:spLocks noChangeArrowheads="1"/>
          </p:cNvSpPr>
          <p:nvPr/>
        </p:nvSpPr>
        <p:spPr bwMode="auto">
          <a:xfrm>
            <a:off x="6227763" y="3248025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-1</a:t>
            </a:r>
          </a:p>
        </p:txBody>
      </p:sp>
      <p:sp>
        <p:nvSpPr>
          <p:cNvPr id="20526" name="Text Box 93"/>
          <p:cNvSpPr txBox="1">
            <a:spLocks noChangeArrowheads="1"/>
          </p:cNvSpPr>
          <p:nvPr/>
        </p:nvSpPr>
        <p:spPr bwMode="auto">
          <a:xfrm>
            <a:off x="6261100" y="426085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-1</a:t>
            </a:r>
          </a:p>
        </p:txBody>
      </p:sp>
      <p:sp>
        <p:nvSpPr>
          <p:cNvPr id="20527" name="Text Box 94"/>
          <p:cNvSpPr txBox="1">
            <a:spLocks noChangeArrowheads="1"/>
          </p:cNvSpPr>
          <p:nvPr/>
        </p:nvSpPr>
        <p:spPr bwMode="auto">
          <a:xfrm>
            <a:off x="6300788" y="5265738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-1</a:t>
            </a:r>
          </a:p>
        </p:txBody>
      </p:sp>
      <p:sp>
        <p:nvSpPr>
          <p:cNvPr id="20528" name="Text Box 95"/>
          <p:cNvSpPr txBox="1">
            <a:spLocks noChangeArrowheads="1"/>
          </p:cNvSpPr>
          <p:nvPr/>
        </p:nvSpPr>
        <p:spPr bwMode="auto">
          <a:xfrm>
            <a:off x="395288" y="1630363"/>
            <a:ext cx="649287" cy="391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65000"/>
              </a:spcBef>
            </a:pPr>
            <a:r>
              <a:rPr lang="en-US" altLang="zh-TW" i="1"/>
              <a:t>x</a:t>
            </a:r>
            <a:r>
              <a:rPr lang="en-US" altLang="zh-TW"/>
              <a:t>[0]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zh-TW" i="1"/>
              <a:t>x</a:t>
            </a:r>
            <a:r>
              <a:rPr lang="en-US" altLang="zh-TW"/>
              <a:t>[1]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zh-TW" i="1"/>
              <a:t>x</a:t>
            </a:r>
            <a:r>
              <a:rPr lang="en-US" altLang="zh-TW"/>
              <a:t>[2]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zh-TW" i="1"/>
              <a:t>x</a:t>
            </a:r>
            <a:r>
              <a:rPr lang="en-US" altLang="zh-TW"/>
              <a:t>[3]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zh-TW" i="1"/>
              <a:t>x</a:t>
            </a:r>
            <a:r>
              <a:rPr lang="en-US" altLang="zh-TW"/>
              <a:t>[4]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zh-TW" i="1"/>
              <a:t>x</a:t>
            </a:r>
            <a:r>
              <a:rPr lang="en-US" altLang="zh-TW"/>
              <a:t>[5]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zh-TW" i="1"/>
              <a:t>x</a:t>
            </a:r>
            <a:r>
              <a:rPr lang="en-US" altLang="zh-TW"/>
              <a:t>[6]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zh-TW" i="1"/>
              <a:t>x</a:t>
            </a:r>
            <a:r>
              <a:rPr lang="en-US" altLang="zh-TW"/>
              <a:t>[7]</a:t>
            </a:r>
          </a:p>
        </p:txBody>
      </p:sp>
      <p:sp>
        <p:nvSpPr>
          <p:cNvPr id="20529" name="Text Box 96"/>
          <p:cNvSpPr txBox="1">
            <a:spLocks noChangeArrowheads="1"/>
          </p:cNvSpPr>
          <p:nvPr/>
        </p:nvSpPr>
        <p:spPr bwMode="auto">
          <a:xfrm>
            <a:off x="7667625" y="1630363"/>
            <a:ext cx="649288" cy="391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65000"/>
              </a:spcBef>
            </a:pPr>
            <a:r>
              <a:rPr lang="en-US" altLang="zh-TW" i="1"/>
              <a:t>X</a:t>
            </a:r>
            <a:r>
              <a:rPr lang="en-US" altLang="zh-TW"/>
              <a:t>[0]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zh-TW" i="1"/>
              <a:t>X</a:t>
            </a:r>
            <a:r>
              <a:rPr lang="en-US" altLang="zh-TW"/>
              <a:t>[7]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zh-TW" i="1"/>
              <a:t>X</a:t>
            </a:r>
            <a:r>
              <a:rPr lang="en-US" altLang="zh-TW"/>
              <a:t>[3]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zh-TW" i="1"/>
              <a:t>X</a:t>
            </a:r>
            <a:r>
              <a:rPr lang="en-US" altLang="zh-TW"/>
              <a:t>[4]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zh-TW" i="1"/>
              <a:t>X</a:t>
            </a:r>
            <a:r>
              <a:rPr lang="en-US" altLang="zh-TW"/>
              <a:t>[1]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zh-TW" i="1"/>
              <a:t>X</a:t>
            </a:r>
            <a:r>
              <a:rPr lang="en-US" altLang="zh-TW"/>
              <a:t>[6]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zh-TW" i="1"/>
              <a:t>X</a:t>
            </a:r>
            <a:r>
              <a:rPr lang="en-US" altLang="zh-TW"/>
              <a:t>[2]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zh-TW" i="1"/>
              <a:t>X</a:t>
            </a:r>
            <a:r>
              <a:rPr lang="en-US" altLang="zh-TW"/>
              <a:t>[5]</a:t>
            </a:r>
          </a:p>
        </p:txBody>
      </p:sp>
      <p:sp>
        <p:nvSpPr>
          <p:cNvPr id="20530" name="Rectangle 97"/>
          <p:cNvSpPr>
            <a:spLocks noChangeArrowheads="1"/>
          </p:cNvSpPr>
          <p:nvPr/>
        </p:nvSpPr>
        <p:spPr bwMode="auto">
          <a:xfrm>
            <a:off x="323850" y="355600"/>
            <a:ext cx="7920038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ts val="475"/>
              </a:spcAft>
            </a:pPr>
            <a:r>
              <a:rPr lang="zh-TW" altLang="en-US" sz="2400" b="1">
                <a:solidFill>
                  <a:srgbClr val="3333FF"/>
                </a:solidFill>
                <a:sym typeface="Wingdings 2" pitchFamily="18" charset="2"/>
              </a:rPr>
              <a:t> </a:t>
            </a:r>
            <a:r>
              <a:rPr lang="en-US" altLang="zh-TW" sz="2400" b="1">
                <a:solidFill>
                  <a:srgbClr val="3333FF"/>
                </a:solidFill>
                <a:sym typeface="Wingdings 2" pitchFamily="18" charset="2"/>
              </a:rPr>
              <a:t>13-</a:t>
            </a:r>
            <a:r>
              <a:rPr lang="en-US" altLang="zh-TW" sz="2400" b="1">
                <a:solidFill>
                  <a:srgbClr val="3333FF"/>
                </a:solidFill>
              </a:rPr>
              <a:t>E  Butterfly Fast Algorithm</a:t>
            </a:r>
            <a:r>
              <a:rPr lang="en-US" altLang="zh-TW" sz="2400"/>
              <a:t> </a:t>
            </a:r>
            <a:endParaRPr lang="zh-TW" alt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57E243-8D7A-4E24-88D3-A57EFEDEE1E3}" type="slidenum">
              <a:rPr lang="en-US" altLang="zh-TW"/>
              <a:pPr/>
              <a:t>450</a:t>
            </a:fld>
            <a:endParaRPr lang="en-US" altLang="zh-TW"/>
          </a:p>
        </p:txBody>
      </p:sp>
      <p:sp>
        <p:nvSpPr>
          <p:cNvPr id="21507" name="Line 4"/>
          <p:cNvSpPr>
            <a:spLocks noChangeShapeType="1"/>
          </p:cNvSpPr>
          <p:nvPr/>
        </p:nvSpPr>
        <p:spPr bwMode="auto">
          <a:xfrm>
            <a:off x="971550" y="1268413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08" name="Line 5"/>
          <p:cNvSpPr>
            <a:spLocks noChangeShapeType="1"/>
          </p:cNvSpPr>
          <p:nvPr/>
        </p:nvSpPr>
        <p:spPr bwMode="auto">
          <a:xfrm>
            <a:off x="1042988" y="1771650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09" name="Line 6"/>
          <p:cNvSpPr>
            <a:spLocks noChangeShapeType="1"/>
          </p:cNvSpPr>
          <p:nvPr/>
        </p:nvSpPr>
        <p:spPr bwMode="auto">
          <a:xfrm>
            <a:off x="1042988" y="2276475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0" name="Line 7"/>
          <p:cNvSpPr>
            <a:spLocks noChangeShapeType="1"/>
          </p:cNvSpPr>
          <p:nvPr/>
        </p:nvSpPr>
        <p:spPr bwMode="auto">
          <a:xfrm>
            <a:off x="1042988" y="2779713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Line 8"/>
          <p:cNvSpPr>
            <a:spLocks noChangeShapeType="1"/>
          </p:cNvSpPr>
          <p:nvPr/>
        </p:nvSpPr>
        <p:spPr bwMode="auto">
          <a:xfrm>
            <a:off x="1042988" y="3284538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2" name="Line 9"/>
          <p:cNvSpPr>
            <a:spLocks noChangeShapeType="1"/>
          </p:cNvSpPr>
          <p:nvPr/>
        </p:nvSpPr>
        <p:spPr bwMode="auto">
          <a:xfrm>
            <a:off x="1042988" y="3787775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3" name="Line 10"/>
          <p:cNvSpPr>
            <a:spLocks noChangeShapeType="1"/>
          </p:cNvSpPr>
          <p:nvPr/>
        </p:nvSpPr>
        <p:spPr bwMode="auto">
          <a:xfrm>
            <a:off x="1042988" y="4292600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auto">
          <a:xfrm>
            <a:off x="1042988" y="4795838"/>
            <a:ext cx="669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Line 12"/>
          <p:cNvSpPr>
            <a:spLocks noChangeShapeType="1"/>
          </p:cNvSpPr>
          <p:nvPr/>
        </p:nvSpPr>
        <p:spPr bwMode="auto">
          <a:xfrm>
            <a:off x="1258888" y="1268413"/>
            <a:ext cx="1800225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auto">
          <a:xfrm>
            <a:off x="1258888" y="1771650"/>
            <a:ext cx="1871662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Line 14"/>
          <p:cNvSpPr>
            <a:spLocks noChangeShapeType="1"/>
          </p:cNvSpPr>
          <p:nvPr/>
        </p:nvSpPr>
        <p:spPr bwMode="auto">
          <a:xfrm>
            <a:off x="1187450" y="2276475"/>
            <a:ext cx="1871663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8" name="Line 15"/>
          <p:cNvSpPr>
            <a:spLocks noChangeShapeType="1"/>
          </p:cNvSpPr>
          <p:nvPr/>
        </p:nvSpPr>
        <p:spPr bwMode="auto">
          <a:xfrm>
            <a:off x="1187450" y="2779713"/>
            <a:ext cx="1943100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9" name="Line 16"/>
          <p:cNvSpPr>
            <a:spLocks noChangeShapeType="1"/>
          </p:cNvSpPr>
          <p:nvPr/>
        </p:nvSpPr>
        <p:spPr bwMode="auto">
          <a:xfrm flipV="1">
            <a:off x="1258888" y="1268413"/>
            <a:ext cx="1800225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20" name="Line 17"/>
          <p:cNvSpPr>
            <a:spLocks noChangeShapeType="1"/>
          </p:cNvSpPr>
          <p:nvPr/>
        </p:nvSpPr>
        <p:spPr bwMode="auto">
          <a:xfrm flipV="1">
            <a:off x="1258888" y="1771650"/>
            <a:ext cx="1800225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21" name="Line 18"/>
          <p:cNvSpPr>
            <a:spLocks noChangeShapeType="1"/>
          </p:cNvSpPr>
          <p:nvPr/>
        </p:nvSpPr>
        <p:spPr bwMode="auto">
          <a:xfrm flipV="1">
            <a:off x="1258888" y="2276475"/>
            <a:ext cx="1800225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22" name="Line 19"/>
          <p:cNvSpPr>
            <a:spLocks noChangeShapeType="1"/>
          </p:cNvSpPr>
          <p:nvPr/>
        </p:nvSpPr>
        <p:spPr bwMode="auto">
          <a:xfrm flipV="1">
            <a:off x="1258888" y="2779713"/>
            <a:ext cx="1800225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23" name="Text Box 20"/>
          <p:cNvSpPr txBox="1">
            <a:spLocks noChangeArrowheads="1"/>
          </p:cNvSpPr>
          <p:nvPr/>
        </p:nvSpPr>
        <p:spPr bwMode="auto">
          <a:xfrm flipH="1">
            <a:off x="1690688" y="4691063"/>
            <a:ext cx="574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-1</a:t>
            </a:r>
          </a:p>
        </p:txBody>
      </p:sp>
      <p:sp>
        <p:nvSpPr>
          <p:cNvPr id="21524" name="Text Box 21"/>
          <p:cNvSpPr txBox="1">
            <a:spLocks noChangeArrowheads="1"/>
          </p:cNvSpPr>
          <p:nvPr/>
        </p:nvSpPr>
        <p:spPr bwMode="auto">
          <a:xfrm>
            <a:off x="1258888" y="4110038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-1</a:t>
            </a:r>
          </a:p>
        </p:txBody>
      </p:sp>
      <p:sp>
        <p:nvSpPr>
          <p:cNvPr id="21525" name="Text Box 22"/>
          <p:cNvSpPr txBox="1">
            <a:spLocks noChangeArrowheads="1"/>
          </p:cNvSpPr>
          <p:nvPr/>
        </p:nvSpPr>
        <p:spPr bwMode="auto">
          <a:xfrm>
            <a:off x="1258888" y="360680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-1</a:t>
            </a:r>
          </a:p>
        </p:txBody>
      </p:sp>
      <p:sp>
        <p:nvSpPr>
          <p:cNvPr id="21526" name="Text Box 23"/>
          <p:cNvSpPr txBox="1">
            <a:spLocks noChangeArrowheads="1"/>
          </p:cNvSpPr>
          <p:nvPr/>
        </p:nvSpPr>
        <p:spPr bwMode="auto">
          <a:xfrm>
            <a:off x="1228725" y="3114675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-1</a:t>
            </a:r>
          </a:p>
        </p:txBody>
      </p:sp>
      <p:sp>
        <p:nvSpPr>
          <p:cNvPr id="21527" name="Line 24"/>
          <p:cNvSpPr>
            <a:spLocks noChangeShapeType="1"/>
          </p:cNvSpPr>
          <p:nvPr/>
        </p:nvSpPr>
        <p:spPr bwMode="auto">
          <a:xfrm>
            <a:off x="3348038" y="1268413"/>
            <a:ext cx="172720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28" name="Line 25"/>
          <p:cNvSpPr>
            <a:spLocks noChangeShapeType="1"/>
          </p:cNvSpPr>
          <p:nvPr/>
        </p:nvSpPr>
        <p:spPr bwMode="auto">
          <a:xfrm>
            <a:off x="3563938" y="3284538"/>
            <a:ext cx="1655762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29" name="Line 26"/>
          <p:cNvSpPr>
            <a:spLocks noChangeShapeType="1"/>
          </p:cNvSpPr>
          <p:nvPr/>
        </p:nvSpPr>
        <p:spPr bwMode="auto">
          <a:xfrm>
            <a:off x="3419475" y="1771650"/>
            <a:ext cx="172720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30" name="Line 27"/>
          <p:cNvSpPr>
            <a:spLocks noChangeShapeType="1"/>
          </p:cNvSpPr>
          <p:nvPr/>
        </p:nvSpPr>
        <p:spPr bwMode="auto">
          <a:xfrm>
            <a:off x="3490913" y="3787775"/>
            <a:ext cx="165735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31" name="Line 28"/>
          <p:cNvSpPr>
            <a:spLocks noChangeShapeType="1"/>
          </p:cNvSpPr>
          <p:nvPr/>
        </p:nvSpPr>
        <p:spPr bwMode="auto">
          <a:xfrm flipV="1">
            <a:off x="3419475" y="1268413"/>
            <a:ext cx="1584325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32" name="Line 29"/>
          <p:cNvSpPr>
            <a:spLocks noChangeShapeType="1"/>
          </p:cNvSpPr>
          <p:nvPr/>
        </p:nvSpPr>
        <p:spPr bwMode="auto">
          <a:xfrm flipV="1">
            <a:off x="3490913" y="1771650"/>
            <a:ext cx="1584325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33" name="Line 30"/>
          <p:cNvSpPr>
            <a:spLocks noChangeShapeType="1"/>
          </p:cNvSpPr>
          <p:nvPr/>
        </p:nvSpPr>
        <p:spPr bwMode="auto">
          <a:xfrm flipV="1">
            <a:off x="3563938" y="3284538"/>
            <a:ext cx="1584325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34" name="Line 31"/>
          <p:cNvSpPr>
            <a:spLocks noChangeShapeType="1"/>
          </p:cNvSpPr>
          <p:nvPr/>
        </p:nvSpPr>
        <p:spPr bwMode="auto">
          <a:xfrm flipV="1">
            <a:off x="3563938" y="3787775"/>
            <a:ext cx="1584325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35" name="Text Box 32"/>
          <p:cNvSpPr txBox="1">
            <a:spLocks noChangeArrowheads="1"/>
          </p:cNvSpPr>
          <p:nvPr/>
        </p:nvSpPr>
        <p:spPr bwMode="auto">
          <a:xfrm>
            <a:off x="3490913" y="2132013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-1</a:t>
            </a:r>
          </a:p>
        </p:txBody>
      </p:sp>
      <p:sp>
        <p:nvSpPr>
          <p:cNvPr id="21536" name="Text Box 33"/>
          <p:cNvSpPr txBox="1">
            <a:spLocks noChangeArrowheads="1"/>
          </p:cNvSpPr>
          <p:nvPr/>
        </p:nvSpPr>
        <p:spPr bwMode="auto">
          <a:xfrm>
            <a:off x="4138613" y="2636838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-1</a:t>
            </a:r>
          </a:p>
        </p:txBody>
      </p:sp>
      <p:sp>
        <p:nvSpPr>
          <p:cNvPr id="21537" name="Text Box 34"/>
          <p:cNvSpPr txBox="1">
            <a:spLocks noChangeArrowheads="1"/>
          </p:cNvSpPr>
          <p:nvPr/>
        </p:nvSpPr>
        <p:spPr bwMode="auto">
          <a:xfrm>
            <a:off x="3614738" y="4414838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-1</a:t>
            </a:r>
          </a:p>
        </p:txBody>
      </p:sp>
      <p:sp>
        <p:nvSpPr>
          <p:cNvPr id="21538" name="Text Box 35"/>
          <p:cNvSpPr txBox="1">
            <a:spLocks noChangeArrowheads="1"/>
          </p:cNvSpPr>
          <p:nvPr/>
        </p:nvSpPr>
        <p:spPr bwMode="auto">
          <a:xfrm>
            <a:off x="3529013" y="3932238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-1</a:t>
            </a:r>
          </a:p>
        </p:txBody>
      </p:sp>
      <p:sp>
        <p:nvSpPr>
          <p:cNvPr id="21539" name="Line 36"/>
          <p:cNvSpPr>
            <a:spLocks noChangeShapeType="1"/>
          </p:cNvSpPr>
          <p:nvPr/>
        </p:nvSpPr>
        <p:spPr bwMode="auto">
          <a:xfrm>
            <a:off x="5507038" y="1268413"/>
            <a:ext cx="1728787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40" name="Line 37"/>
          <p:cNvSpPr>
            <a:spLocks noChangeShapeType="1"/>
          </p:cNvSpPr>
          <p:nvPr/>
        </p:nvSpPr>
        <p:spPr bwMode="auto">
          <a:xfrm>
            <a:off x="5580063" y="2276475"/>
            <a:ext cx="1728787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41" name="Line 38"/>
          <p:cNvSpPr>
            <a:spLocks noChangeShapeType="1"/>
          </p:cNvSpPr>
          <p:nvPr/>
        </p:nvSpPr>
        <p:spPr bwMode="auto">
          <a:xfrm>
            <a:off x="5651500" y="3284538"/>
            <a:ext cx="172878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42" name="Line 39"/>
          <p:cNvSpPr>
            <a:spLocks noChangeShapeType="1"/>
          </p:cNvSpPr>
          <p:nvPr/>
        </p:nvSpPr>
        <p:spPr bwMode="auto">
          <a:xfrm>
            <a:off x="5651500" y="4292600"/>
            <a:ext cx="172878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43" name="Line 40"/>
          <p:cNvSpPr>
            <a:spLocks noChangeShapeType="1"/>
          </p:cNvSpPr>
          <p:nvPr/>
        </p:nvSpPr>
        <p:spPr bwMode="auto">
          <a:xfrm flipV="1">
            <a:off x="5507038" y="1268413"/>
            <a:ext cx="1728787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44" name="Line 41"/>
          <p:cNvSpPr>
            <a:spLocks noChangeShapeType="1"/>
          </p:cNvSpPr>
          <p:nvPr/>
        </p:nvSpPr>
        <p:spPr bwMode="auto">
          <a:xfrm flipV="1">
            <a:off x="5580063" y="2276475"/>
            <a:ext cx="1728787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45" name="Line 42"/>
          <p:cNvSpPr>
            <a:spLocks noChangeShapeType="1"/>
          </p:cNvSpPr>
          <p:nvPr/>
        </p:nvSpPr>
        <p:spPr bwMode="auto">
          <a:xfrm flipV="1">
            <a:off x="5651500" y="3284538"/>
            <a:ext cx="172878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46" name="Line 43"/>
          <p:cNvSpPr>
            <a:spLocks noChangeShapeType="1"/>
          </p:cNvSpPr>
          <p:nvPr/>
        </p:nvSpPr>
        <p:spPr bwMode="auto">
          <a:xfrm flipV="1">
            <a:off x="5651500" y="4292600"/>
            <a:ext cx="172878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47" name="Text Box 44"/>
          <p:cNvSpPr txBox="1">
            <a:spLocks noChangeArrowheads="1"/>
          </p:cNvSpPr>
          <p:nvPr/>
        </p:nvSpPr>
        <p:spPr bwMode="auto">
          <a:xfrm>
            <a:off x="6227763" y="1628775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-1</a:t>
            </a:r>
          </a:p>
        </p:txBody>
      </p:sp>
      <p:sp>
        <p:nvSpPr>
          <p:cNvPr id="21548" name="Text Box 45"/>
          <p:cNvSpPr txBox="1">
            <a:spLocks noChangeArrowheads="1"/>
          </p:cNvSpPr>
          <p:nvPr/>
        </p:nvSpPr>
        <p:spPr bwMode="auto">
          <a:xfrm>
            <a:off x="5800725" y="2398713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-1</a:t>
            </a:r>
          </a:p>
        </p:txBody>
      </p:sp>
      <p:sp>
        <p:nvSpPr>
          <p:cNvPr id="21549" name="Text Box 46"/>
          <p:cNvSpPr txBox="1">
            <a:spLocks noChangeArrowheads="1"/>
          </p:cNvSpPr>
          <p:nvPr/>
        </p:nvSpPr>
        <p:spPr bwMode="auto">
          <a:xfrm>
            <a:off x="6299200" y="364490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-1</a:t>
            </a:r>
          </a:p>
        </p:txBody>
      </p:sp>
      <p:sp>
        <p:nvSpPr>
          <p:cNvPr id="21550" name="Text Box 47"/>
          <p:cNvSpPr txBox="1">
            <a:spLocks noChangeArrowheads="1"/>
          </p:cNvSpPr>
          <p:nvPr/>
        </p:nvSpPr>
        <p:spPr bwMode="auto">
          <a:xfrm>
            <a:off x="5880100" y="4414838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-1</a:t>
            </a:r>
          </a:p>
        </p:txBody>
      </p:sp>
      <p:sp>
        <p:nvSpPr>
          <p:cNvPr id="21551" name="Text Box 48"/>
          <p:cNvSpPr txBox="1">
            <a:spLocks noChangeArrowheads="1"/>
          </p:cNvSpPr>
          <p:nvPr/>
        </p:nvSpPr>
        <p:spPr bwMode="auto">
          <a:xfrm>
            <a:off x="395288" y="1052513"/>
            <a:ext cx="649287" cy="391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65000"/>
              </a:spcBef>
            </a:pPr>
            <a:r>
              <a:rPr lang="en-US" altLang="zh-TW" i="1"/>
              <a:t>x</a:t>
            </a:r>
            <a:r>
              <a:rPr lang="en-US" altLang="zh-TW"/>
              <a:t>[0]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zh-TW" i="1"/>
              <a:t>x</a:t>
            </a:r>
            <a:r>
              <a:rPr lang="en-US" altLang="zh-TW"/>
              <a:t>[4]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zh-TW" i="1"/>
              <a:t>x</a:t>
            </a:r>
            <a:r>
              <a:rPr lang="en-US" altLang="zh-TW"/>
              <a:t>[2]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zh-TW" i="1"/>
              <a:t>x</a:t>
            </a:r>
            <a:r>
              <a:rPr lang="en-US" altLang="zh-TW"/>
              <a:t>[6]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zh-TW" i="1"/>
              <a:t>x</a:t>
            </a:r>
            <a:r>
              <a:rPr lang="en-US" altLang="zh-TW"/>
              <a:t>[1]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zh-TW" i="1"/>
              <a:t>x</a:t>
            </a:r>
            <a:r>
              <a:rPr lang="en-US" altLang="zh-TW"/>
              <a:t>[5]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zh-TW" i="1"/>
              <a:t>x</a:t>
            </a:r>
            <a:r>
              <a:rPr lang="en-US" altLang="zh-TW"/>
              <a:t>[3]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zh-TW" i="1"/>
              <a:t>x</a:t>
            </a:r>
            <a:r>
              <a:rPr lang="en-US" altLang="zh-TW"/>
              <a:t>[7]</a:t>
            </a:r>
          </a:p>
        </p:txBody>
      </p:sp>
      <p:sp>
        <p:nvSpPr>
          <p:cNvPr id="21552" name="Text Box 49"/>
          <p:cNvSpPr txBox="1">
            <a:spLocks noChangeArrowheads="1"/>
          </p:cNvSpPr>
          <p:nvPr/>
        </p:nvSpPr>
        <p:spPr bwMode="auto">
          <a:xfrm>
            <a:off x="7667625" y="1052513"/>
            <a:ext cx="649288" cy="391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65000"/>
              </a:spcBef>
            </a:pPr>
            <a:r>
              <a:rPr lang="en-US" altLang="zh-TW" i="1"/>
              <a:t>X</a:t>
            </a:r>
            <a:r>
              <a:rPr lang="en-US" altLang="zh-TW"/>
              <a:t>[0]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zh-TW" i="1"/>
              <a:t>X</a:t>
            </a:r>
            <a:r>
              <a:rPr lang="en-US" altLang="zh-TW"/>
              <a:t>[1]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zh-TW" i="1"/>
              <a:t>X</a:t>
            </a:r>
            <a:r>
              <a:rPr lang="en-US" altLang="zh-TW"/>
              <a:t>[2]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zh-TW" i="1"/>
              <a:t>X</a:t>
            </a:r>
            <a:r>
              <a:rPr lang="en-US" altLang="zh-TW"/>
              <a:t>[3]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zh-TW" i="1"/>
              <a:t>X</a:t>
            </a:r>
            <a:r>
              <a:rPr lang="en-US" altLang="zh-TW"/>
              <a:t>[4]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zh-TW" i="1"/>
              <a:t>X</a:t>
            </a:r>
            <a:r>
              <a:rPr lang="en-US" altLang="zh-TW"/>
              <a:t>[5]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zh-TW" i="1"/>
              <a:t>X</a:t>
            </a:r>
            <a:r>
              <a:rPr lang="en-US" altLang="zh-TW"/>
              <a:t>[6]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zh-TW" i="1"/>
              <a:t>X</a:t>
            </a:r>
            <a:r>
              <a:rPr lang="en-US" altLang="zh-TW"/>
              <a:t>[7]</a:t>
            </a:r>
          </a:p>
        </p:txBody>
      </p:sp>
      <p:sp>
        <p:nvSpPr>
          <p:cNvPr id="21553" name="Rectangle 50"/>
          <p:cNvSpPr>
            <a:spLocks noChangeArrowheads="1"/>
          </p:cNvSpPr>
          <p:nvPr/>
        </p:nvSpPr>
        <p:spPr bwMode="auto">
          <a:xfrm>
            <a:off x="323850" y="476250"/>
            <a:ext cx="431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/>
              <a:t>(Method 2) Manz’s Sequence Algorithm</a:t>
            </a:r>
            <a:endParaRPr lang="zh-TW" altLang="en-US"/>
          </a:p>
        </p:txBody>
      </p:sp>
      <p:sp>
        <p:nvSpPr>
          <p:cNvPr id="21554" name="Rectangle 51"/>
          <p:cNvSpPr>
            <a:spLocks noChangeArrowheads="1"/>
          </p:cNvSpPr>
          <p:nvPr/>
        </p:nvSpPr>
        <p:spPr bwMode="auto">
          <a:xfrm>
            <a:off x="468313" y="5445125"/>
            <a:ext cx="7559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There are other fast implementation algorithm for the Walsh transform. </a:t>
            </a:r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55DE78-3615-449A-9632-E521FB4E947A}" type="slidenum">
              <a:rPr lang="en-US" altLang="zh-TW"/>
              <a:pPr/>
              <a:t>451</a:t>
            </a:fld>
            <a:endParaRPr lang="en-US" altLang="zh-TW"/>
          </a:p>
        </p:txBody>
      </p:sp>
      <p:sp>
        <p:nvSpPr>
          <p:cNvPr id="22531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468313" y="857250"/>
            <a:ext cx="8186737" cy="5380038"/>
          </a:xfrm>
        </p:spPr>
        <p:txBody>
          <a:bodyPr/>
          <a:lstStyle/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Walsh transform 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適合作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spectrum analysis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，但未必適合作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convolution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      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 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Applications of the Walsh transform  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 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Bandwidth reduction     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High resolution 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Modulation and Multiplexing    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Information coding   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Feature extraction   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ECG signal (in medical signal processing) analysis 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Hadamard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spectrometer</a:t>
            </a: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Avoiding quantization error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68313" y="260350"/>
            <a:ext cx="7848600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ts val="475"/>
              </a:spcAft>
            </a:pPr>
            <a:r>
              <a:rPr lang="zh-TW" altLang="en-US" sz="2400" b="1" dirty="0">
                <a:solidFill>
                  <a:srgbClr val="3333FF"/>
                </a:solidFill>
                <a:sym typeface="Wingdings 2" pitchFamily="18" charset="2"/>
              </a:rPr>
              <a:t></a:t>
            </a:r>
            <a:r>
              <a:rPr lang="zh-TW" altLang="en-US" sz="2400" dirty="0">
                <a:sym typeface="Wingdings 2" pitchFamily="18" charset="2"/>
              </a:rPr>
              <a:t> </a:t>
            </a:r>
            <a:r>
              <a:rPr lang="en-US" altLang="zh-TW" sz="2400" b="1" dirty="0">
                <a:solidFill>
                  <a:srgbClr val="3333FF"/>
                </a:solidFill>
              </a:rPr>
              <a:t>13-F </a:t>
            </a:r>
            <a:r>
              <a:rPr lang="en-US" altLang="en-US" sz="2400" b="1" dirty="0">
                <a:solidFill>
                  <a:srgbClr val="3333FF"/>
                </a:solidFill>
              </a:rPr>
              <a:t> </a:t>
            </a:r>
            <a:r>
              <a:rPr lang="en-US" altLang="zh-TW" sz="2400" b="1" dirty="0">
                <a:solidFill>
                  <a:srgbClr val="3333FF"/>
                </a:solidFill>
              </a:rPr>
              <a:t>Applications </a:t>
            </a:r>
            <a:endParaRPr lang="en-US" altLang="zh-TW" sz="2400" dirty="0"/>
          </a:p>
        </p:txBody>
      </p:sp>
      <p:sp>
        <p:nvSpPr>
          <p:cNvPr id="22533" name="文字方塊 1"/>
          <p:cNvSpPr txBox="1">
            <a:spLocks noChangeArrowheads="1"/>
          </p:cNvSpPr>
          <p:nvPr/>
        </p:nvSpPr>
        <p:spPr bwMode="auto">
          <a:xfrm>
            <a:off x="2913063" y="1338263"/>
            <a:ext cx="33030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>
                <a:solidFill>
                  <a:srgbClr val="3333FF"/>
                </a:solidFill>
              </a:rPr>
              <a:t>may not be better than DFT, DCT</a:t>
            </a:r>
            <a:endParaRPr lang="zh-TW" altLang="en-US" sz="1800">
              <a:solidFill>
                <a:srgbClr val="3333FF"/>
              </a:solidFill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4067175" y="1196975"/>
            <a:ext cx="0" cy="180975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150030-1E53-44DB-B244-C8F66F812FF5}" type="slidenum">
              <a:rPr lang="en-US" altLang="zh-TW"/>
              <a:pPr/>
              <a:t>434</a:t>
            </a:fld>
            <a:endParaRPr lang="en-US" altLang="zh-TW"/>
          </a:p>
        </p:txBody>
      </p:sp>
      <p:sp>
        <p:nvSpPr>
          <p:cNvPr id="2054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457200" y="428625"/>
            <a:ext cx="8186738" cy="6000750"/>
          </a:xfrm>
        </p:spPr>
        <p:txBody>
          <a:bodyPr/>
          <a:lstStyle/>
          <a:p>
            <a:pPr marL="0" indent="0">
              <a:spcAft>
                <a:spcPts val="475"/>
              </a:spcAft>
              <a:buFontTx/>
              <a:buNone/>
              <a:defRPr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Forward and inverse Walsh transforms are similar.  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spcBef>
                <a:spcPct val="40000"/>
              </a:spcBef>
              <a:spcAft>
                <a:spcPts val="500"/>
              </a:spcAft>
              <a:buFontTx/>
              <a:buNone/>
              <a:defRPr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forward:                                          ,      inverse:         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spcAft>
                <a:spcPts val="500"/>
              </a:spcAft>
              <a:buFontTx/>
              <a:buNone/>
              <a:defRPr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  <a:defRPr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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Alternative names of the Walsh transform:  </a:t>
            </a:r>
          </a:p>
          <a:p>
            <a:pPr marL="0" indent="0">
              <a:spcAft>
                <a:spcPts val="475"/>
              </a:spcAft>
              <a:buFontTx/>
              <a:buNone/>
              <a:defRPr/>
            </a:pPr>
            <a:r>
              <a:rPr lang="en-US" altLang="zh-TW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</a:t>
            </a:r>
            <a:r>
              <a:rPr lang="en-US" altLang="zh-TW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Hadamard</a:t>
            </a:r>
            <a:r>
              <a:rPr lang="en-US" altLang="zh-TW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transform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 </a:t>
            </a:r>
            <a:r>
              <a:rPr lang="en-US" altLang="zh-TW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Walsh-</a:t>
            </a:r>
            <a:r>
              <a:rPr lang="en-US" altLang="zh-TW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Hadamard</a:t>
            </a:r>
            <a:r>
              <a:rPr lang="en-US" altLang="zh-TW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transform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  <a:defRPr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  <a:defRPr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Orthogonal Property                                                  if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marL="0" indent="0">
              <a:spcBef>
                <a:spcPct val="40000"/>
              </a:spcBef>
              <a:spcAft>
                <a:spcPts val="500"/>
              </a:spcAft>
              <a:buFontTx/>
              <a:buNone/>
              <a:defRPr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Zero-Crossing Property 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475"/>
              </a:spcAft>
              <a:buFont typeface="Symbol" panose="05050102010706020507" pitchFamily="18" charset="2"/>
              <a:buChar char="·"/>
              <a:defRPr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 / Odd Property </a:t>
            </a:r>
          </a:p>
          <a:p>
            <a:pPr>
              <a:spcAft>
                <a:spcPts val="475"/>
              </a:spcAft>
              <a:buFont typeface="Symbol" panose="05050102010706020507" pitchFamily="18" charset="2"/>
              <a:buChar char="·"/>
              <a:defRPr/>
            </a:pP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Fast Algorithm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  <a:defRPr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  <a:defRPr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Useful for spectrum analysis 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  <a:defRPr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Sometimes also useful for implementing the convolution      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  <a:defRPr/>
            </a:pP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5125" name="Object 1"/>
          <p:cNvGraphicFramePr>
            <a:graphicFrameLocks noChangeAspect="1"/>
          </p:cNvGraphicFramePr>
          <p:nvPr/>
        </p:nvGraphicFramePr>
        <p:xfrm>
          <a:off x="1909763" y="811213"/>
          <a:ext cx="25177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Equation" r:id="rId3" imgW="2514600" imgH="685800" progId="Equation.DSMT4">
                  <p:embed/>
                </p:oleObj>
              </mc:Choice>
              <mc:Fallback>
                <p:oleObj name="Equation" r:id="rId3" imgW="2514600" imgH="685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811213"/>
                        <a:ext cx="2517775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5127" name="Object 3"/>
          <p:cNvGraphicFramePr>
            <a:graphicFrameLocks noChangeAspect="1"/>
          </p:cNvGraphicFramePr>
          <p:nvPr/>
        </p:nvGraphicFramePr>
        <p:xfrm>
          <a:off x="5749925" y="811213"/>
          <a:ext cx="28225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name="Equation" r:id="rId5" imgW="2819400" imgH="685800" progId="Equation.DSMT4">
                  <p:embed/>
                </p:oleObj>
              </mc:Choice>
              <mc:Fallback>
                <p:oleObj name="Equation" r:id="rId5" imgW="2819400" imgH="685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925" y="811213"/>
                        <a:ext cx="2822575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3"/>
          <p:cNvGraphicFramePr>
            <a:graphicFrameLocks noChangeAspect="1"/>
          </p:cNvGraphicFramePr>
          <p:nvPr/>
        </p:nvGraphicFramePr>
        <p:xfrm>
          <a:off x="3348038" y="2852738"/>
          <a:ext cx="25939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" name="Equation" r:id="rId7" imgW="2590800" imgH="685800" progId="Equation.DSMT4">
                  <p:embed/>
                </p:oleObj>
              </mc:Choice>
              <mc:Fallback>
                <p:oleObj name="Equation" r:id="rId7" imgW="2590800" imgH="685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852738"/>
                        <a:ext cx="2593975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6656C8-9FC7-4BE2-8418-35CD5150B20A}" type="slidenum">
              <a:rPr lang="en-US" altLang="zh-TW"/>
              <a:pPr/>
              <a:t>452</a:t>
            </a:fld>
            <a:endParaRPr lang="en-US" altLang="zh-TW"/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323850" y="549275"/>
            <a:ext cx="8064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4638" indent="-274638" eaLnBrk="1" hangingPunct="1">
              <a:spcBef>
                <a:spcPct val="50000"/>
              </a:spcBef>
              <a:buFontTx/>
              <a:buChar char="•"/>
            </a:pPr>
            <a:r>
              <a:rPr lang="en-US" altLang="zh-TW"/>
              <a:t> The Walsh transform is suitable for the function that is a combination of Step functions 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468313" y="2781300"/>
            <a:ext cx="7559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/>
              <a:t>New Applications:  </a:t>
            </a:r>
            <a:r>
              <a:rPr lang="en-US" altLang="zh-TW" dirty="0">
                <a:solidFill>
                  <a:srgbClr val="3333FF"/>
                </a:solidFill>
              </a:rPr>
              <a:t>CDMA (code division multiple access)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4CED91-2C3C-47B0-A983-2FCAC27F833D}" type="slidenum">
              <a:rPr lang="en-US" altLang="zh-TW"/>
              <a:pPr/>
              <a:t>453</a:t>
            </a:fld>
            <a:endParaRPr lang="en-US" altLang="zh-TW"/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323850" y="333375"/>
            <a:ext cx="7920038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ts val="475"/>
              </a:spcAft>
            </a:pPr>
            <a:r>
              <a:rPr lang="zh-TW" altLang="en-US" sz="2400" b="1">
                <a:solidFill>
                  <a:srgbClr val="3333FF"/>
                </a:solidFill>
                <a:sym typeface="Wingdings 2" pitchFamily="18" charset="2"/>
              </a:rPr>
              <a:t> </a:t>
            </a:r>
            <a:r>
              <a:rPr lang="en-US" altLang="zh-TW" sz="2400" b="1">
                <a:solidFill>
                  <a:srgbClr val="3333FF"/>
                </a:solidFill>
                <a:sym typeface="Wingdings 2" pitchFamily="18" charset="2"/>
              </a:rPr>
              <a:t>13-</a:t>
            </a:r>
            <a:r>
              <a:rPr lang="en-US" altLang="zh-TW" sz="2400" b="1">
                <a:solidFill>
                  <a:srgbClr val="3333FF"/>
                </a:solidFill>
              </a:rPr>
              <a:t>G  Jacket Transform </a:t>
            </a:r>
            <a:endParaRPr lang="zh-TW" altLang="en-US" sz="2400"/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468313" y="5013325"/>
            <a:ext cx="8280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zh-TW" dirty="0"/>
              <a:t>[Ref] M.H. Lee, “A new reverse Jacket transform and its fast algorithm”,  </a:t>
            </a:r>
            <a:r>
              <a:rPr lang="en-US" altLang="zh-TW" i="1" dirty="0"/>
              <a:t>IEEE</a:t>
            </a:r>
          </a:p>
          <a:p>
            <a:pPr algn="just" eaLnBrk="1" hangingPunct="1"/>
            <a:r>
              <a:rPr lang="en-US" altLang="zh-TW" i="1" dirty="0"/>
              <a:t>Trans. Circuits Syst.-II</a:t>
            </a:r>
            <a:r>
              <a:rPr lang="en-US" altLang="zh-TW" dirty="0"/>
              <a:t> , </a:t>
            </a:r>
            <a:r>
              <a:rPr lang="en-US" altLang="zh-TW" dirty="0" err="1"/>
              <a:t>vol</a:t>
            </a:r>
            <a:r>
              <a:rPr lang="en-US" altLang="zh-TW" dirty="0"/>
              <a:t> 47, pp.39-46, 2000. </a:t>
            </a: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468313" y="908050"/>
            <a:ext cx="4535487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把部分的 </a:t>
            </a:r>
            <a:r>
              <a:rPr lang="en-US" altLang="zh-TW"/>
              <a:t>1 </a:t>
            </a:r>
            <a:r>
              <a:rPr lang="zh-TW" altLang="en-US"/>
              <a:t>用         取代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4-point Jacket transform </a:t>
            </a:r>
          </a:p>
        </p:txBody>
      </p:sp>
      <p:graphicFrame>
        <p:nvGraphicFramePr>
          <p:cNvPr id="24582" name="Object 1"/>
          <p:cNvGraphicFramePr>
            <a:graphicFrameLocks noChangeAspect="1"/>
          </p:cNvGraphicFramePr>
          <p:nvPr/>
        </p:nvGraphicFramePr>
        <p:xfrm>
          <a:off x="2124075" y="908050"/>
          <a:ext cx="3937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9" name="Equation" r:id="rId3" imgW="393529" imgH="291973" progId="Equation.DSMT4">
                  <p:embed/>
                </p:oleObj>
              </mc:Choice>
              <mc:Fallback>
                <p:oleObj name="Equation" r:id="rId3" imgW="393529" imgH="291973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908050"/>
                        <a:ext cx="393700" cy="29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1"/>
          <p:cNvGraphicFramePr>
            <a:graphicFrameLocks noChangeAspect="1"/>
          </p:cNvGraphicFramePr>
          <p:nvPr/>
        </p:nvGraphicFramePr>
        <p:xfrm>
          <a:off x="3348038" y="981075"/>
          <a:ext cx="2455862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0" name="Equation" r:id="rId5" imgW="2451100" imgH="1473200" progId="Equation.DSMT4">
                  <p:embed/>
                </p:oleObj>
              </mc:Choice>
              <mc:Fallback>
                <p:oleObj name="Equation" r:id="rId5" imgW="2451100" imgH="1473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981075"/>
                        <a:ext cx="2455862" cy="146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1"/>
          <p:cNvGraphicFramePr>
            <a:graphicFrameLocks noChangeAspect="1"/>
          </p:cNvGraphicFramePr>
          <p:nvPr/>
        </p:nvGraphicFramePr>
        <p:xfrm>
          <a:off x="6372225" y="1484313"/>
          <a:ext cx="16891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1" name="Equation" r:id="rId7" imgW="1688367" imgH="355446" progId="Equation.DSMT4">
                  <p:embed/>
                </p:oleObj>
              </mc:Choice>
              <mc:Fallback>
                <p:oleObj name="Equation" r:id="rId7" imgW="1688367" imgH="355446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1484313"/>
                        <a:ext cx="1689100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Rectangle 10"/>
          <p:cNvSpPr>
            <a:spLocks noChangeArrowheads="1"/>
          </p:cNvSpPr>
          <p:nvPr/>
        </p:nvSpPr>
        <p:spPr bwMode="auto">
          <a:xfrm>
            <a:off x="539750" y="3357563"/>
            <a:ext cx="1862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/>
              <a:t>2</a:t>
            </a:r>
            <a:r>
              <a:rPr lang="en-US" altLang="zh-TW" i="1" baseline="30000"/>
              <a:t>k</a:t>
            </a:r>
            <a:r>
              <a:rPr lang="en-US" altLang="zh-TW" baseline="30000"/>
              <a:t>+1</a:t>
            </a:r>
            <a:r>
              <a:rPr lang="en-US" altLang="zh-TW"/>
              <a:t>-point Jacket</a:t>
            </a:r>
            <a:endParaRPr lang="zh-TW" altLang="en-US"/>
          </a:p>
        </p:txBody>
      </p:sp>
      <p:graphicFrame>
        <p:nvGraphicFramePr>
          <p:cNvPr id="24586" name="Object 1"/>
          <p:cNvGraphicFramePr>
            <a:graphicFrameLocks noChangeAspect="1"/>
          </p:cNvGraphicFramePr>
          <p:nvPr/>
        </p:nvGraphicFramePr>
        <p:xfrm>
          <a:off x="2892425" y="3141663"/>
          <a:ext cx="223996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2" name="Equation" r:id="rId9" imgW="2235200" imgH="838200" progId="Equation.DSMT4">
                  <p:embed/>
                </p:oleObj>
              </mc:Choice>
              <mc:Fallback>
                <p:oleObj name="Equation" r:id="rId9" imgW="2235200" imgH="8382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25" y="3141663"/>
                        <a:ext cx="2239963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Text Box 13"/>
          <p:cNvSpPr txBox="1">
            <a:spLocks noChangeArrowheads="1"/>
          </p:cNvSpPr>
          <p:nvPr/>
        </p:nvSpPr>
        <p:spPr bwMode="auto">
          <a:xfrm>
            <a:off x="5580063" y="3357563"/>
            <a:ext cx="2952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b="1"/>
              <a:t>P</a:t>
            </a:r>
            <a:r>
              <a:rPr lang="en-US" altLang="zh-TW"/>
              <a:t>:  row permutation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F7F1E9-A8B4-4758-A1F1-1CB023E91CAB}" type="slidenum">
              <a:rPr lang="en-US" altLang="zh-TW"/>
              <a:pPr/>
              <a:t>454</a:t>
            </a:fld>
            <a:endParaRPr lang="en-US" altLang="zh-TW"/>
          </a:p>
        </p:txBody>
      </p:sp>
      <p:sp>
        <p:nvSpPr>
          <p:cNvPr id="25603" name="標題 4"/>
          <p:cNvSpPr>
            <a:spLocks/>
          </p:cNvSpPr>
          <p:nvPr/>
        </p:nvSpPr>
        <p:spPr bwMode="auto">
          <a:xfrm>
            <a:off x="323850" y="333375"/>
            <a:ext cx="7920038" cy="490538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anchor="ctr"/>
          <a:lstStyle/>
          <a:p>
            <a:pPr algn="just"/>
            <a:r>
              <a:rPr lang="zh-TW" altLang="en-US" sz="2400" b="1">
                <a:solidFill>
                  <a:srgbClr val="3333FF"/>
                </a:solidFill>
                <a:ea typeface="新細明體" charset="-120"/>
                <a:sym typeface="Wingdings 2" pitchFamily="18" charset="2"/>
              </a:rPr>
              <a:t></a:t>
            </a:r>
            <a:r>
              <a:rPr lang="zh-TW" altLang="en-US" sz="2400">
                <a:solidFill>
                  <a:schemeClr val="tx2"/>
                </a:solidFill>
                <a:ea typeface="新細明體" charset="-120"/>
                <a:sym typeface="Wingdings 2" pitchFamily="18" charset="2"/>
              </a:rPr>
              <a:t> </a:t>
            </a:r>
            <a:r>
              <a:rPr lang="en-US" altLang="zh-TW" sz="2400" b="1">
                <a:solidFill>
                  <a:srgbClr val="3333FF"/>
                </a:solidFill>
                <a:cs typeface="Times New Roman" pitchFamily="18" charset="0"/>
              </a:rPr>
              <a:t>13-H </a:t>
            </a:r>
            <a:r>
              <a:rPr lang="en-US" altLang="en-US" sz="2400" b="1">
                <a:solidFill>
                  <a:srgbClr val="3333FF"/>
                </a:solidFill>
                <a:cs typeface="Times New Roman" pitchFamily="18" charset="0"/>
              </a:rPr>
              <a:t> </a:t>
            </a:r>
            <a:r>
              <a:rPr lang="en-US" altLang="zh-TW" sz="2400" b="1">
                <a:solidFill>
                  <a:srgbClr val="3333FF"/>
                </a:solidFill>
                <a:cs typeface="Times New Roman" pitchFamily="18" charset="0"/>
              </a:rPr>
              <a:t>Haar Transform  </a:t>
            </a:r>
            <a:endParaRPr lang="zh-TW" altLang="en-US" sz="2400" b="1">
              <a:solidFill>
                <a:srgbClr val="3333FF"/>
              </a:solidFill>
              <a:cs typeface="Times New Roman" pitchFamily="18" charset="0"/>
            </a:endParaRP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468313" y="1628775"/>
            <a:ext cx="2305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N</a:t>
            </a:r>
            <a:r>
              <a:rPr lang="en-US" altLang="zh-TW"/>
              <a:t> = 2</a:t>
            </a:r>
          </a:p>
        </p:txBody>
      </p:sp>
      <p:graphicFrame>
        <p:nvGraphicFramePr>
          <p:cNvPr id="25605" name="Object 4"/>
          <p:cNvGraphicFramePr>
            <a:graphicFrameLocks noChangeAspect="1"/>
          </p:cNvGraphicFramePr>
          <p:nvPr/>
        </p:nvGraphicFramePr>
        <p:xfrm>
          <a:off x="827088" y="981075"/>
          <a:ext cx="7715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3" name="Equation" r:id="rId3" imgW="774364" imgH="291973" progId="Equation.DSMT4">
                  <p:embed/>
                </p:oleObj>
              </mc:Choice>
              <mc:Fallback>
                <p:oleObj name="Equation" r:id="rId3" imgW="774364" imgH="29197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981075"/>
                        <a:ext cx="77152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5"/>
          <p:cNvGraphicFramePr>
            <a:graphicFrameLocks noChangeAspect="1"/>
          </p:cNvGraphicFramePr>
          <p:nvPr/>
        </p:nvGraphicFramePr>
        <p:xfrm>
          <a:off x="1476375" y="1484313"/>
          <a:ext cx="1293813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4" name="Equation" r:id="rId5" imgW="1295400" imgH="711200" progId="Equation.DSMT4">
                  <p:embed/>
                </p:oleObj>
              </mc:Choice>
              <mc:Fallback>
                <p:oleObj name="Equation" r:id="rId5" imgW="1295400" imgH="71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484313"/>
                        <a:ext cx="1293813" cy="709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6"/>
          <p:cNvGraphicFramePr>
            <a:graphicFrameLocks noChangeAspect="1"/>
          </p:cNvGraphicFramePr>
          <p:nvPr/>
        </p:nvGraphicFramePr>
        <p:xfrm>
          <a:off x="4643438" y="1052513"/>
          <a:ext cx="2308225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5" name="Equation" r:id="rId7" imgW="2311400" imgH="1473200" progId="Equation.DSMT4">
                  <p:embed/>
                </p:oleObj>
              </mc:Choice>
              <mc:Fallback>
                <p:oleObj name="Equation" r:id="rId7" imgW="2311400" imgH="147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052513"/>
                        <a:ext cx="2308225" cy="147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3635375" y="1628775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N</a:t>
            </a:r>
            <a:r>
              <a:rPr lang="en-US" altLang="zh-TW"/>
              <a:t> = 4</a:t>
            </a: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468313" y="3716338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N</a:t>
            </a:r>
            <a:r>
              <a:rPr lang="en-US" altLang="zh-TW"/>
              <a:t> = 8</a:t>
            </a:r>
          </a:p>
        </p:txBody>
      </p:sp>
      <p:graphicFrame>
        <p:nvGraphicFramePr>
          <p:cNvPr id="25610" name="Object 9"/>
          <p:cNvGraphicFramePr>
            <a:graphicFrameLocks noChangeAspect="1"/>
          </p:cNvGraphicFramePr>
          <p:nvPr/>
        </p:nvGraphicFramePr>
        <p:xfrm>
          <a:off x="1763713" y="2565400"/>
          <a:ext cx="4237037" cy="299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6" name="Equation" r:id="rId9" imgW="4241800" imgH="2997200" progId="Equation.DSMT4">
                  <p:embed/>
                </p:oleObj>
              </mc:Choice>
              <mc:Fallback>
                <p:oleObj name="Equation" r:id="rId9" imgW="4241800" imgH="299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565400"/>
                        <a:ext cx="4237037" cy="299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Rectangle 10"/>
          <p:cNvSpPr>
            <a:spLocks noChangeArrowheads="1"/>
          </p:cNvSpPr>
          <p:nvPr/>
        </p:nvSpPr>
        <p:spPr bwMode="auto">
          <a:xfrm>
            <a:off x="179388" y="5797550"/>
            <a:ext cx="80486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TW"/>
              <a:t>[Ref] H. F. Harmuth, </a:t>
            </a:r>
            <a:r>
              <a:rPr lang="en-US" altLang="zh-TW" i="1"/>
              <a:t>Transmission of Information by Orthogonal Functions</a:t>
            </a:r>
            <a:r>
              <a:rPr lang="en-US" altLang="zh-TW"/>
              <a:t>, </a:t>
            </a:r>
            <a:br>
              <a:rPr lang="en-US" altLang="zh-TW"/>
            </a:br>
            <a:r>
              <a:rPr lang="en-US" altLang="zh-TW"/>
              <a:t>         Springer-Verlag, New York, 1972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305523-900B-427A-B4EE-FD2DB7F53EEE}" type="slidenum">
              <a:rPr lang="en-US" altLang="zh-TW"/>
              <a:pPr/>
              <a:t>455</a:t>
            </a:fld>
            <a:endParaRPr lang="en-US" altLang="zh-TW"/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179388" y="260350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N</a:t>
            </a:r>
            <a:r>
              <a:rPr lang="en-US" altLang="zh-TW"/>
              <a:t> = 16</a:t>
            </a:r>
          </a:p>
        </p:txBody>
      </p:sp>
      <p:graphicFrame>
        <p:nvGraphicFramePr>
          <p:cNvPr id="26628" name="Object 3"/>
          <p:cNvGraphicFramePr>
            <a:graphicFrameLocks noChangeAspect="1"/>
          </p:cNvGraphicFramePr>
          <p:nvPr/>
        </p:nvGraphicFramePr>
        <p:xfrm>
          <a:off x="395288" y="765175"/>
          <a:ext cx="7377112" cy="549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name="Equation" r:id="rId3" imgW="8115300" imgH="6045200" progId="Equation.DSMT4">
                  <p:embed/>
                </p:oleObj>
              </mc:Choice>
              <mc:Fallback>
                <p:oleObj name="Equation" r:id="rId3" imgW="8115300" imgH="6045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765175"/>
                        <a:ext cx="7377112" cy="549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0B08CE-7DA0-40CF-A901-EE6F0B63B90B}" type="slidenum">
              <a:rPr lang="en-US" altLang="zh-TW"/>
              <a:pPr/>
              <a:t>456</a:t>
            </a:fld>
            <a:endParaRPr lang="en-US" altLang="zh-TW"/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H</a:t>
            </a:r>
            <a:r>
              <a:rPr lang="en-US" altLang="zh-TW"/>
              <a:t>[</a:t>
            </a:r>
            <a:r>
              <a:rPr lang="en-US" altLang="zh-TW" i="1"/>
              <a:t>m</a:t>
            </a:r>
            <a:r>
              <a:rPr lang="en-US" altLang="zh-TW"/>
              <a:t>, </a:t>
            </a:r>
            <a:r>
              <a:rPr lang="en-US" altLang="zh-TW" i="1"/>
              <a:t>n</a:t>
            </a:r>
            <a:r>
              <a:rPr lang="en-US" altLang="zh-TW"/>
              <a:t>] </a:t>
            </a:r>
            <a:r>
              <a:rPr lang="zh-TW" altLang="en-US"/>
              <a:t>的值 </a:t>
            </a:r>
            <a:r>
              <a:rPr lang="en-US" altLang="zh-TW"/>
              <a:t>(</a:t>
            </a:r>
            <a:r>
              <a:rPr lang="en-US" altLang="zh-TW" i="1"/>
              <a:t>m</a:t>
            </a:r>
            <a:r>
              <a:rPr lang="en-US" altLang="zh-TW"/>
              <a:t> = 0, 1, …, 2</a:t>
            </a:r>
            <a:r>
              <a:rPr lang="en-US" altLang="zh-TW" i="1" baseline="30000"/>
              <a:t>k </a:t>
            </a:r>
            <a:r>
              <a:rPr lang="en-US" altLang="zh-TW">
                <a:cs typeface="Times New Roman" pitchFamily="18" charset="0"/>
              </a:rPr>
              <a:t>−1,   </a:t>
            </a:r>
            <a:r>
              <a:rPr lang="en-US" altLang="zh-TW" i="1"/>
              <a:t>n</a:t>
            </a:r>
            <a:r>
              <a:rPr lang="en-US" altLang="zh-TW"/>
              <a:t> = 0, 1, …, 2</a:t>
            </a:r>
            <a:r>
              <a:rPr lang="en-US" altLang="zh-TW" i="1" baseline="30000"/>
              <a:t>k </a:t>
            </a:r>
            <a:r>
              <a:rPr lang="en-US" altLang="zh-TW"/>
              <a:t>−1)</a:t>
            </a:r>
            <a:r>
              <a:rPr lang="zh-TW" altLang="en-US"/>
              <a:t>：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395288" y="981075"/>
            <a:ext cx="35290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     </a:t>
            </a:r>
            <a:r>
              <a:rPr lang="en-US" altLang="zh-TW" i="1"/>
              <a:t>H</a:t>
            </a:r>
            <a:r>
              <a:rPr lang="en-US" altLang="zh-TW"/>
              <a:t>[0, </a:t>
            </a:r>
            <a:r>
              <a:rPr lang="en-US" altLang="zh-TW" i="1"/>
              <a:t>n</a:t>
            </a:r>
            <a:r>
              <a:rPr lang="en-US" altLang="zh-TW"/>
              <a:t>] = 1 for all </a:t>
            </a:r>
            <a:r>
              <a:rPr lang="en-US" altLang="zh-TW" i="1"/>
              <a:t>n</a:t>
            </a:r>
            <a:r>
              <a:rPr lang="en-US" altLang="zh-TW"/>
              <a:t> 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/>
              <a:t>If 2</a:t>
            </a:r>
            <a:r>
              <a:rPr lang="en-US" altLang="zh-TW" i="1" baseline="30000"/>
              <a:t>h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</a:t>
            </a:r>
            <a:r>
              <a:rPr lang="en-US" altLang="zh-TW"/>
              <a:t> </a:t>
            </a:r>
            <a:r>
              <a:rPr lang="en-US" altLang="zh-TW" i="1"/>
              <a:t>m</a:t>
            </a:r>
            <a:r>
              <a:rPr lang="en-US" altLang="zh-TW"/>
              <a:t> &lt; 2</a:t>
            </a:r>
            <a:r>
              <a:rPr lang="en-US" altLang="zh-TW" i="1" baseline="30000"/>
              <a:t>h</a:t>
            </a:r>
            <a:r>
              <a:rPr lang="en-US" altLang="zh-TW" baseline="30000"/>
              <a:t>+1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684213" y="1773238"/>
            <a:ext cx="6480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i="1"/>
              <a:t>H</a:t>
            </a:r>
            <a:r>
              <a:rPr lang="en-US" altLang="zh-TW"/>
              <a:t>[</a:t>
            </a:r>
            <a:r>
              <a:rPr lang="en-US" altLang="zh-TW" i="1"/>
              <a:t>m</a:t>
            </a:r>
            <a:r>
              <a:rPr lang="en-US" altLang="zh-TW"/>
              <a:t>, </a:t>
            </a:r>
            <a:r>
              <a:rPr lang="en-US" altLang="zh-TW" i="1"/>
              <a:t>n</a:t>
            </a:r>
            <a:r>
              <a:rPr lang="en-US" altLang="zh-TW"/>
              <a:t>] = 1  for (</a:t>
            </a:r>
            <a:r>
              <a:rPr lang="en-US" altLang="zh-TW" i="1"/>
              <a:t>m</a:t>
            </a:r>
            <a:r>
              <a:rPr lang="en-US" altLang="zh-TW"/>
              <a:t> − 2</a:t>
            </a:r>
            <a:r>
              <a:rPr lang="en-US" altLang="zh-TW" i="1" baseline="30000"/>
              <a:t>h</a:t>
            </a:r>
            <a:r>
              <a:rPr lang="en-US" altLang="zh-TW"/>
              <a:t>)2</a:t>
            </a:r>
            <a:r>
              <a:rPr lang="en-US" altLang="zh-TW" i="1" baseline="30000"/>
              <a:t>k</a:t>
            </a:r>
            <a:r>
              <a:rPr lang="en-US" altLang="zh-TW" baseline="30000"/>
              <a:t>−</a:t>
            </a:r>
            <a:r>
              <a:rPr lang="en-US" altLang="zh-TW" i="1" baseline="30000"/>
              <a:t>h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 </a:t>
            </a:r>
            <a:r>
              <a:rPr lang="en-US" altLang="zh-TW" i="1">
                <a:sym typeface="Symbol" pitchFamily="18" charset="2"/>
              </a:rPr>
              <a:t>n</a:t>
            </a:r>
            <a:r>
              <a:rPr lang="en-US" altLang="zh-TW">
                <a:sym typeface="Symbol" pitchFamily="18" charset="2"/>
              </a:rPr>
              <a:t> &lt; </a:t>
            </a:r>
            <a:r>
              <a:rPr lang="en-US" altLang="zh-TW"/>
              <a:t>(</a:t>
            </a:r>
            <a:r>
              <a:rPr lang="en-US" altLang="zh-TW" i="1"/>
              <a:t>m</a:t>
            </a:r>
            <a:r>
              <a:rPr lang="en-US" altLang="zh-TW"/>
              <a:t> − 2</a:t>
            </a:r>
            <a:r>
              <a:rPr lang="en-US" altLang="zh-TW" i="1" baseline="30000"/>
              <a:t>h</a:t>
            </a:r>
            <a:r>
              <a:rPr lang="en-US" altLang="zh-TW"/>
              <a:t> +1/2)2</a:t>
            </a:r>
            <a:r>
              <a:rPr lang="en-US" altLang="zh-TW" i="1" baseline="30000"/>
              <a:t>k</a:t>
            </a:r>
            <a:r>
              <a:rPr lang="en-US" altLang="zh-TW" baseline="30000"/>
              <a:t>−</a:t>
            </a:r>
            <a:r>
              <a:rPr lang="en-US" altLang="zh-TW" i="1" baseline="30000"/>
              <a:t>h</a:t>
            </a: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684213" y="2205038"/>
            <a:ext cx="6480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i="1"/>
              <a:t>H</a:t>
            </a:r>
            <a:r>
              <a:rPr lang="en-US" altLang="zh-TW"/>
              <a:t>[</a:t>
            </a:r>
            <a:r>
              <a:rPr lang="en-US" altLang="zh-TW" i="1"/>
              <a:t>m</a:t>
            </a:r>
            <a:r>
              <a:rPr lang="en-US" altLang="zh-TW"/>
              <a:t>, </a:t>
            </a:r>
            <a:r>
              <a:rPr lang="en-US" altLang="zh-TW" i="1"/>
              <a:t>n</a:t>
            </a:r>
            <a:r>
              <a:rPr lang="en-US" altLang="zh-TW"/>
              <a:t>] = −1  for (</a:t>
            </a:r>
            <a:r>
              <a:rPr lang="en-US" altLang="zh-TW" i="1"/>
              <a:t>m</a:t>
            </a:r>
            <a:r>
              <a:rPr lang="en-US" altLang="zh-TW"/>
              <a:t> − 2</a:t>
            </a:r>
            <a:r>
              <a:rPr lang="en-US" altLang="zh-TW" i="1" baseline="30000"/>
              <a:t>h</a:t>
            </a:r>
            <a:r>
              <a:rPr lang="en-US" altLang="zh-TW"/>
              <a:t> +1/2)2</a:t>
            </a:r>
            <a:r>
              <a:rPr lang="en-US" altLang="zh-TW" i="1" baseline="30000"/>
              <a:t>k</a:t>
            </a:r>
            <a:r>
              <a:rPr lang="en-US" altLang="zh-TW" baseline="30000"/>
              <a:t>−</a:t>
            </a:r>
            <a:r>
              <a:rPr lang="en-US" altLang="zh-TW" i="1" baseline="30000"/>
              <a:t>h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 </a:t>
            </a:r>
            <a:r>
              <a:rPr lang="en-US" altLang="zh-TW" i="1">
                <a:sym typeface="Symbol" pitchFamily="18" charset="2"/>
              </a:rPr>
              <a:t>n</a:t>
            </a:r>
            <a:r>
              <a:rPr lang="en-US" altLang="zh-TW">
                <a:sym typeface="Symbol" pitchFamily="18" charset="2"/>
              </a:rPr>
              <a:t> &lt; </a:t>
            </a:r>
            <a:r>
              <a:rPr lang="en-US" altLang="zh-TW"/>
              <a:t>(</a:t>
            </a:r>
            <a:r>
              <a:rPr lang="en-US" altLang="zh-TW" i="1"/>
              <a:t>m</a:t>
            </a:r>
            <a:r>
              <a:rPr lang="en-US" altLang="zh-TW"/>
              <a:t> − 2</a:t>
            </a:r>
            <a:r>
              <a:rPr lang="en-US" altLang="zh-TW" i="1" baseline="30000"/>
              <a:t>h</a:t>
            </a:r>
            <a:r>
              <a:rPr lang="en-US" altLang="zh-TW"/>
              <a:t> +1)2k</a:t>
            </a:r>
            <a:r>
              <a:rPr lang="en-US" altLang="zh-TW" baseline="30000"/>
              <a:t>−</a:t>
            </a:r>
            <a:r>
              <a:rPr lang="en-US" altLang="zh-TW" i="1" baseline="30000"/>
              <a:t>h</a:t>
            </a: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755650" y="2636838"/>
            <a:ext cx="6480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i="1"/>
              <a:t>H</a:t>
            </a:r>
            <a:r>
              <a:rPr lang="en-US" altLang="zh-TW"/>
              <a:t>[</a:t>
            </a:r>
            <a:r>
              <a:rPr lang="en-US" altLang="zh-TW" i="1"/>
              <a:t>m</a:t>
            </a:r>
            <a:r>
              <a:rPr lang="en-US" altLang="zh-TW"/>
              <a:t>, </a:t>
            </a:r>
            <a:r>
              <a:rPr lang="en-US" altLang="zh-TW" i="1"/>
              <a:t>n</a:t>
            </a:r>
            <a:r>
              <a:rPr lang="en-US" altLang="zh-TW"/>
              <a:t>] = 0   otherwise</a:t>
            </a:r>
            <a:endParaRPr lang="zh-TW" altLang="en-US"/>
          </a:p>
        </p:txBody>
      </p:sp>
      <p:sp>
        <p:nvSpPr>
          <p:cNvPr id="27656" name="Rectangle 7"/>
          <p:cNvSpPr>
            <a:spLocks noChangeArrowheads="1"/>
          </p:cNvSpPr>
          <p:nvPr/>
        </p:nvSpPr>
        <p:spPr bwMode="auto">
          <a:xfrm>
            <a:off x="468313" y="3357563"/>
            <a:ext cx="7199312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 dirty="0"/>
              <a:t>運算量比</a:t>
            </a:r>
            <a:r>
              <a:rPr lang="en-US" dirty="0"/>
              <a:t> </a:t>
            </a:r>
            <a:r>
              <a:rPr lang="en-US" altLang="zh-TW" dirty="0"/>
              <a:t>Walsh transforms </a:t>
            </a:r>
            <a:r>
              <a:rPr lang="zh-TW" altLang="en-US" dirty="0"/>
              <a:t>更少</a:t>
            </a:r>
          </a:p>
          <a:p>
            <a:pPr eaLnBrk="1" hangingPunct="1"/>
            <a:r>
              <a:rPr lang="en-US" altLang="zh-TW" dirty="0"/>
              <a:t>Applications:  localized spectrum analysis,   edge detection </a:t>
            </a:r>
            <a:endParaRPr lang="zh-TW" altLang="en-US" dirty="0"/>
          </a:p>
          <a:p>
            <a:pPr>
              <a:spcBef>
                <a:spcPct val="50000"/>
              </a:spcBef>
              <a:spcAft>
                <a:spcPts val="475"/>
              </a:spcAft>
            </a:pPr>
            <a:endParaRPr lang="zh-TW" altLang="en-US" dirty="0"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68313" y="4437063"/>
          <a:ext cx="8001000" cy="1571626"/>
        </p:xfrm>
        <a:graphic>
          <a:graphicData uri="http://schemas.openxmlformats.org/drawingml/2006/table">
            <a:tbl>
              <a:tblPr/>
              <a:tblGrid>
                <a:gridCol w="2357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6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Transforms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Running Time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terms required for NRMSE &lt; 10</a:t>
                      </a:r>
                      <a:r>
                        <a:rPr kumimoji="0" lang="en-US" altLang="zh-TW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TW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DFT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9.5 sec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43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Walsh Transform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2.2 sec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65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Haar Transform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0.3 sec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128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0B08CE-7DA0-40CF-A901-EE6F0B63B90B}" type="slidenum">
              <a:rPr lang="en-US" altLang="zh-TW"/>
              <a:pPr/>
              <a:t>457</a:t>
            </a:fld>
            <a:endParaRPr lang="en-US" altLang="zh-TW"/>
          </a:p>
        </p:txBody>
      </p:sp>
      <p:sp>
        <p:nvSpPr>
          <p:cNvPr id="2" name="文字方塊 1"/>
          <p:cNvSpPr txBox="1"/>
          <p:nvPr/>
        </p:nvSpPr>
        <p:spPr>
          <a:xfrm>
            <a:off x="539552" y="476672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Main Advantage of the Haar Transform</a:t>
            </a:r>
          </a:p>
          <a:p>
            <a:endParaRPr lang="en-US" altLang="zh-TW" dirty="0"/>
          </a:p>
          <a:p>
            <a:r>
              <a:rPr lang="en-US" altLang="zh-TW" dirty="0"/>
              <a:t>(1) Fast (but this advantage is no longer important)</a:t>
            </a:r>
          </a:p>
          <a:p>
            <a:endParaRPr lang="en-US" altLang="zh-TW" dirty="0"/>
          </a:p>
          <a:p>
            <a:r>
              <a:rPr lang="en-US" altLang="zh-TW" dirty="0"/>
              <a:t>(2) Analysis of the local high frequency component</a:t>
            </a:r>
          </a:p>
          <a:p>
            <a:r>
              <a:rPr lang="en-US" altLang="zh-TW" dirty="0"/>
              <a:t>     (The wavelet transform is a generalization of the Haar transform)</a:t>
            </a:r>
          </a:p>
          <a:p>
            <a:endParaRPr lang="en-US" altLang="zh-TW" dirty="0"/>
          </a:p>
          <a:p>
            <a:r>
              <a:rPr lang="en-US" altLang="zh-TW" dirty="0"/>
              <a:t>(3) Extracting local features</a:t>
            </a:r>
          </a:p>
          <a:p>
            <a:r>
              <a:rPr lang="en-US" altLang="zh-TW" dirty="0"/>
              <a:t>     (Example: </a:t>
            </a:r>
            <a:r>
              <a:rPr lang="en-US" altLang="zh-TW" dirty="0" err="1"/>
              <a:t>Adaboost</a:t>
            </a:r>
            <a:r>
              <a:rPr lang="en-US" altLang="zh-TW" dirty="0"/>
              <a:t> face detection)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4118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C98F59-77F6-48BA-937E-C4B7A8684BA5}" type="slidenum">
              <a:rPr lang="en-US" altLang="zh-TW"/>
              <a:pPr/>
              <a:t>458</a:t>
            </a:fld>
            <a:endParaRPr lang="en-US" altLang="zh-TW"/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323850" y="1198563"/>
            <a:ext cx="84963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我們經常聽到 </a:t>
            </a:r>
            <a:r>
              <a:rPr lang="en-US" altLang="zh-TW"/>
              <a:t>SCI </a:t>
            </a:r>
            <a:r>
              <a:rPr lang="zh-TW" altLang="en-US"/>
              <a:t>論文，</a:t>
            </a:r>
            <a:r>
              <a:rPr lang="en-US" altLang="zh-TW"/>
              <a:t>impact factor….</a:t>
            </a:r>
            <a:r>
              <a:rPr lang="zh-TW" altLang="en-US"/>
              <a:t>那麼什麼是 </a:t>
            </a:r>
            <a:r>
              <a:rPr lang="en-US" altLang="zh-TW"/>
              <a:t>SCI </a:t>
            </a:r>
            <a:r>
              <a:rPr lang="zh-TW" altLang="en-US"/>
              <a:t>和 </a:t>
            </a:r>
            <a:r>
              <a:rPr lang="en-US" altLang="zh-TW"/>
              <a:t>impact factor</a:t>
            </a:r>
            <a:r>
              <a:rPr lang="zh-TW" altLang="en-US"/>
              <a:t>？什麼樣的論文是 </a:t>
            </a:r>
            <a:r>
              <a:rPr lang="en-US" altLang="zh-TW"/>
              <a:t>SCI Papers?  Impact factor </a:t>
            </a:r>
            <a:r>
              <a:rPr lang="zh-TW" altLang="en-US"/>
              <a:t>號如何查詢？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395288" y="404813"/>
            <a:ext cx="7777162" cy="53975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</p:spPr>
        <p:txBody>
          <a:bodyPr bIns="118800">
            <a:spAutoFit/>
          </a:bodyPr>
          <a:lstStyle/>
          <a:p>
            <a:pPr algn="ctr" eaLnBrk="1" hangingPunct="1">
              <a:spcBef>
                <a:spcPct val="50000"/>
              </a:spcBef>
              <a:spcAft>
                <a:spcPct val="50000"/>
              </a:spcAft>
            </a:pPr>
            <a:r>
              <a:rPr lang="zh-TW" altLang="en-US" sz="2400" b="1">
                <a:solidFill>
                  <a:srgbClr val="3333FF"/>
                </a:solidFill>
              </a:rPr>
              <a:t>附錄十三   </a:t>
            </a:r>
            <a:r>
              <a:rPr lang="en-US" altLang="zh-TW" sz="2400" b="1">
                <a:solidFill>
                  <a:srgbClr val="3333FF"/>
                </a:solidFill>
              </a:rPr>
              <a:t>SCI Papers </a:t>
            </a:r>
            <a:r>
              <a:rPr lang="zh-TW" altLang="en-US" sz="2400" b="1">
                <a:solidFill>
                  <a:srgbClr val="3333FF"/>
                </a:solidFill>
              </a:rPr>
              <a:t>查詢方式</a:t>
            </a:r>
          </a:p>
        </p:txBody>
      </p:sp>
      <p:sp>
        <p:nvSpPr>
          <p:cNvPr id="33797" name="Text Box 2"/>
          <p:cNvSpPr txBox="1">
            <a:spLocks noChangeArrowheads="1"/>
          </p:cNvSpPr>
          <p:nvPr/>
        </p:nvSpPr>
        <p:spPr bwMode="auto">
          <a:xfrm>
            <a:off x="1187450" y="2060575"/>
            <a:ext cx="3959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SCI </a:t>
            </a:r>
            <a:r>
              <a:rPr lang="zh-TW" altLang="en-US"/>
              <a:t>全名： </a:t>
            </a:r>
            <a:r>
              <a:rPr lang="en-US" altLang="zh-TW"/>
              <a:t>Science Citation Index </a:t>
            </a:r>
            <a:endParaRPr lang="zh-TW" altLang="en-US"/>
          </a:p>
        </p:txBody>
      </p:sp>
      <p:sp>
        <p:nvSpPr>
          <p:cNvPr id="33798" name="文字方塊 5"/>
          <p:cNvSpPr txBox="1">
            <a:spLocks noChangeArrowheads="1"/>
          </p:cNvSpPr>
          <p:nvPr/>
        </p:nvSpPr>
        <p:spPr bwMode="auto">
          <a:xfrm>
            <a:off x="467544" y="2852936"/>
            <a:ext cx="63373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(A) SCI </a:t>
            </a:r>
            <a:r>
              <a:rPr lang="zh-TW" altLang="en-US"/>
              <a:t>相關網站：</a:t>
            </a:r>
            <a:r>
              <a:rPr lang="en-US" altLang="zh-TW"/>
              <a:t>ISI Web of Knowledge</a:t>
            </a:r>
            <a:endParaRPr lang="zh-TW" altLang="en-US"/>
          </a:p>
        </p:txBody>
      </p:sp>
      <p:sp>
        <p:nvSpPr>
          <p:cNvPr id="33799" name="矩形 6"/>
          <p:cNvSpPr>
            <a:spLocks noChangeArrowheads="1"/>
          </p:cNvSpPr>
          <p:nvPr/>
        </p:nvSpPr>
        <p:spPr bwMode="auto">
          <a:xfrm>
            <a:off x="900113" y="3789363"/>
            <a:ext cx="7704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u="sng" dirty="0">
                <a:hlinkClick r:id="rId2"/>
              </a:rPr>
              <a:t>http://admin-apps.webofknowledge.com/JCR/JCR?RQ=HOME</a:t>
            </a:r>
            <a:endParaRPr lang="zh-TW" altLang="en-US" dirty="0"/>
          </a:p>
        </p:txBody>
      </p:sp>
      <p:sp>
        <p:nvSpPr>
          <p:cNvPr id="33803" name="文字方塊 11"/>
          <p:cNvSpPr txBox="1">
            <a:spLocks noChangeArrowheads="1"/>
          </p:cNvSpPr>
          <p:nvPr/>
        </p:nvSpPr>
        <p:spPr bwMode="auto">
          <a:xfrm>
            <a:off x="900113" y="3357563"/>
            <a:ext cx="3889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連結至 </a:t>
            </a:r>
            <a:r>
              <a:rPr lang="en-US" altLang="zh-TW"/>
              <a:t>ISI Web of Knowledge</a:t>
            </a:r>
            <a:endParaRPr lang="zh-TW" altLang="en-US"/>
          </a:p>
        </p:txBody>
      </p:sp>
      <p:sp>
        <p:nvSpPr>
          <p:cNvPr id="33804" name="文字方塊 12"/>
          <p:cNvSpPr txBox="1">
            <a:spLocks noChangeArrowheads="1"/>
          </p:cNvSpPr>
          <p:nvPr/>
        </p:nvSpPr>
        <p:spPr bwMode="auto">
          <a:xfrm>
            <a:off x="390100" y="4725790"/>
            <a:ext cx="7920037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zh-TW" altLang="en-US"/>
              <a:t>註：</a:t>
            </a:r>
            <a:r>
              <a:rPr lang="zh-TW" altLang="en-US">
                <a:solidFill>
                  <a:srgbClr val="3333FF"/>
                </a:solidFill>
              </a:rPr>
              <a:t>必需要在台大上網</a:t>
            </a:r>
            <a:r>
              <a:rPr lang="zh-TW" altLang="en-US"/>
              <a:t>，或是在其他有付錢給 </a:t>
            </a:r>
            <a:r>
              <a:rPr lang="en-US" altLang="zh-TW"/>
              <a:t>ISI </a:t>
            </a:r>
            <a:r>
              <a:rPr lang="zh-TW" altLang="en-US"/>
              <a:t>的學術單位上網，</a:t>
            </a:r>
            <a:endParaRPr lang="en-US" altLang="zh-TW"/>
          </a:p>
          <a:p>
            <a:pPr eaLnBrk="1" hangingPunct="1">
              <a:spcBef>
                <a:spcPts val="600"/>
              </a:spcBef>
            </a:pPr>
            <a:r>
              <a:rPr lang="en-US" altLang="zh-TW"/>
              <a:t>         </a:t>
            </a:r>
            <a:r>
              <a:rPr lang="zh-TW" altLang="en-US"/>
              <a:t>才可以使用 </a:t>
            </a:r>
            <a:r>
              <a:rPr lang="en-US" altLang="zh-TW"/>
              <a:t>ISI Web of Knowledge</a:t>
            </a:r>
            <a:endParaRPr lang="zh-TW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442BEB-33D2-4832-96DB-3BD3D0F6A77E}" type="slidenum">
              <a:rPr lang="en-US" altLang="zh-TW"/>
              <a:pPr/>
              <a:t>459</a:t>
            </a:fld>
            <a:endParaRPr lang="en-US" altLang="zh-TW"/>
          </a:p>
        </p:txBody>
      </p:sp>
      <p:sp>
        <p:nvSpPr>
          <p:cNvPr id="15" name="文字方塊 8"/>
          <p:cNvSpPr txBox="1">
            <a:spLocks noChangeArrowheads="1"/>
          </p:cNvSpPr>
          <p:nvPr/>
        </p:nvSpPr>
        <p:spPr bwMode="auto">
          <a:xfrm>
            <a:off x="611560" y="865188"/>
            <a:ext cx="47763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TW" altLang="en-US" dirty="0"/>
              <a:t>輸入你想查詢的期刊 </a:t>
            </a:r>
            <a:r>
              <a:rPr lang="en-US" altLang="zh-TW" dirty="0"/>
              <a:t>(</a:t>
            </a:r>
            <a:r>
              <a:rPr lang="zh-TW" altLang="en-US" dirty="0"/>
              <a:t>完整名稱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8" name="矩形 9"/>
          <p:cNvSpPr>
            <a:spLocks noChangeArrowheads="1"/>
          </p:cNvSpPr>
          <p:nvPr/>
        </p:nvSpPr>
        <p:spPr bwMode="auto">
          <a:xfrm>
            <a:off x="611560" y="465138"/>
            <a:ext cx="4176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dirty="0"/>
              <a:t>(B) </a:t>
            </a:r>
            <a:r>
              <a:rPr lang="zh-TW" altLang="en-US" dirty="0"/>
              <a:t>在 </a:t>
            </a:r>
            <a:r>
              <a:rPr lang="en-US" altLang="zh-TW" dirty="0">
                <a:solidFill>
                  <a:srgbClr val="FF0000"/>
                </a:solidFill>
              </a:rPr>
              <a:t>Go to Journal Profile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988840"/>
            <a:ext cx="8189595" cy="2857500"/>
          </a:xfrm>
          <a:prstGeom prst="rect">
            <a:avLst/>
          </a:prstGeom>
        </p:spPr>
      </p:pic>
      <p:sp>
        <p:nvSpPr>
          <p:cNvPr id="19" name="橢圓 18"/>
          <p:cNvSpPr/>
          <p:nvPr/>
        </p:nvSpPr>
        <p:spPr>
          <a:xfrm>
            <a:off x="395537" y="2276872"/>
            <a:ext cx="1584175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763688" y="1267613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輸入</a:t>
            </a:r>
          </a:p>
        </p:txBody>
      </p:sp>
      <p:cxnSp>
        <p:nvCxnSpPr>
          <p:cNvPr id="20" name="直線單箭頭接點 19"/>
          <p:cNvCxnSpPr>
            <a:stCxn id="3" idx="2"/>
            <a:endCxn id="19" idx="7"/>
          </p:cNvCxnSpPr>
          <p:nvPr/>
        </p:nvCxnSpPr>
        <p:spPr>
          <a:xfrm flipH="1">
            <a:off x="1747715" y="1667723"/>
            <a:ext cx="364787" cy="6935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4C6473-9E7E-4581-889E-10A8B53B172E}" type="slidenum">
              <a:rPr lang="en-US" altLang="zh-TW"/>
              <a:pPr/>
              <a:t>460</a:t>
            </a:fld>
            <a:endParaRPr lang="en-US" altLang="zh-TW"/>
          </a:p>
        </p:txBody>
      </p:sp>
      <p:sp>
        <p:nvSpPr>
          <p:cNvPr id="35843" name="文字方塊 11"/>
          <p:cNvSpPr txBox="1">
            <a:spLocks noChangeArrowheads="1"/>
          </p:cNvSpPr>
          <p:nvPr/>
        </p:nvSpPr>
        <p:spPr bwMode="auto">
          <a:xfrm>
            <a:off x="467544" y="355794"/>
            <a:ext cx="74882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若有搜尋到，則代表這個期刊是 </a:t>
            </a:r>
            <a:r>
              <a:rPr lang="en-US" altLang="zh-TW"/>
              <a:t>SCI </a:t>
            </a:r>
            <a:r>
              <a:rPr lang="zh-TW" altLang="en-US"/>
              <a:t>期刊</a:t>
            </a:r>
          </a:p>
        </p:txBody>
      </p:sp>
      <p:sp>
        <p:nvSpPr>
          <p:cNvPr id="35844" name="文字方塊 13"/>
          <p:cNvSpPr txBox="1">
            <a:spLocks noChangeArrowheads="1"/>
          </p:cNvSpPr>
          <p:nvPr/>
        </p:nvSpPr>
        <p:spPr bwMode="auto">
          <a:xfrm>
            <a:off x="611561" y="949325"/>
            <a:ext cx="48965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TW" altLang="en-US"/>
              <a:t>並且會顯示出這個期刊的 </a:t>
            </a:r>
            <a:r>
              <a:rPr lang="en-US" altLang="zh-TW"/>
              <a:t>impact factor</a:t>
            </a:r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1" y="1416572"/>
            <a:ext cx="7559516" cy="4922044"/>
          </a:xfrm>
          <a:prstGeom prst="rect">
            <a:avLst/>
          </a:prstGeom>
        </p:spPr>
      </p:pic>
      <p:sp>
        <p:nvSpPr>
          <p:cNvPr id="11" name="橢圓 10"/>
          <p:cNvSpPr/>
          <p:nvPr/>
        </p:nvSpPr>
        <p:spPr>
          <a:xfrm>
            <a:off x="2051720" y="4149080"/>
            <a:ext cx="720080" cy="14404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2628033" y="3140968"/>
            <a:ext cx="1380146" cy="11521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21"/>
          <p:cNvSpPr txBox="1">
            <a:spLocks noChangeArrowheads="1"/>
          </p:cNvSpPr>
          <p:nvPr/>
        </p:nvSpPr>
        <p:spPr bwMode="auto">
          <a:xfrm>
            <a:off x="3707904" y="2740918"/>
            <a:ext cx="3095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dirty="0">
                <a:solidFill>
                  <a:srgbClr val="FF0000"/>
                </a:solidFill>
              </a:rPr>
              <a:t>Impact Factor (</a:t>
            </a:r>
            <a:r>
              <a:rPr lang="zh-TW" altLang="en-US" dirty="0">
                <a:solidFill>
                  <a:srgbClr val="FF0000"/>
                </a:solidFill>
              </a:rPr>
              <a:t>影響係數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24E5BB-E620-4D0A-B554-637D1014AC6D}" type="slidenum">
              <a:rPr lang="en-US" altLang="zh-TW"/>
              <a:pPr/>
              <a:t>461</a:t>
            </a:fld>
            <a:endParaRPr lang="en-US" altLang="zh-TW"/>
          </a:p>
        </p:txBody>
      </p:sp>
      <p:sp>
        <p:nvSpPr>
          <p:cNvPr id="36867" name="文字方塊 25"/>
          <p:cNvSpPr txBox="1">
            <a:spLocks noChangeArrowheads="1"/>
          </p:cNvSpPr>
          <p:nvPr/>
        </p:nvSpPr>
        <p:spPr bwMode="auto">
          <a:xfrm>
            <a:off x="323850" y="620713"/>
            <a:ext cx="8135938" cy="109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zh-TW"/>
              <a:t>(C) </a:t>
            </a:r>
            <a:r>
              <a:rPr lang="zh-TW" altLang="en-US"/>
              <a:t>關於 </a:t>
            </a:r>
            <a:r>
              <a:rPr lang="en-US" altLang="zh-TW"/>
              <a:t>impact factor (</a:t>
            </a:r>
            <a:r>
              <a:rPr lang="zh-TW" altLang="en-US"/>
              <a:t>影響係數</a:t>
            </a:r>
            <a:r>
              <a:rPr lang="en-US" altLang="zh-TW"/>
              <a:t>)</a:t>
            </a:r>
            <a:r>
              <a:rPr lang="zh-TW" altLang="en-US"/>
              <a:t>：</a:t>
            </a:r>
            <a:endParaRPr lang="en-US" altLang="zh-TW"/>
          </a:p>
          <a:p>
            <a:pPr eaLnBrk="1" hangingPunct="1">
              <a:spcBef>
                <a:spcPts val="600"/>
              </a:spcBef>
            </a:pPr>
            <a:r>
              <a:rPr lang="en-US" altLang="zh-TW"/>
              <a:t>      </a:t>
            </a:r>
            <a:r>
              <a:rPr lang="zh-TW" altLang="en-US"/>
              <a:t>若一個 </a:t>
            </a:r>
            <a:r>
              <a:rPr lang="en-US" altLang="zh-TW"/>
              <a:t>journal </a:t>
            </a:r>
            <a:r>
              <a:rPr lang="zh-TW" altLang="en-US"/>
              <a:t>裡面的文章，被別人引用的次數越多，則這個 </a:t>
            </a:r>
            <a:r>
              <a:rPr lang="en-US" altLang="zh-TW"/>
              <a:t>journal </a:t>
            </a:r>
            <a:r>
              <a:rPr lang="zh-TW" altLang="en-US"/>
              <a:t>的 </a:t>
            </a:r>
            <a:r>
              <a:rPr lang="en-US" altLang="zh-TW"/>
              <a:t>impact factor </a:t>
            </a:r>
            <a:r>
              <a:rPr lang="zh-TW" altLang="en-US"/>
              <a:t>越高</a:t>
            </a:r>
          </a:p>
        </p:txBody>
      </p:sp>
      <p:sp>
        <p:nvSpPr>
          <p:cNvPr id="36868" name="文字方塊 26"/>
          <p:cNvSpPr txBox="1">
            <a:spLocks noChangeArrowheads="1"/>
          </p:cNvSpPr>
          <p:nvPr/>
        </p:nvSpPr>
        <p:spPr bwMode="auto">
          <a:xfrm>
            <a:off x="323850" y="2060575"/>
            <a:ext cx="8064500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zh-TW" altLang="en-US" dirty="0"/>
              <a:t>一般而言，</a:t>
            </a:r>
            <a:r>
              <a:rPr lang="en-US" altLang="zh-TW" dirty="0"/>
              <a:t> impact factor </a:t>
            </a:r>
            <a:r>
              <a:rPr lang="zh-TW" altLang="en-US" dirty="0"/>
              <a:t>在 </a:t>
            </a:r>
            <a:r>
              <a:rPr lang="en-US" altLang="zh-TW" dirty="0"/>
              <a:t>2.5 </a:t>
            </a:r>
            <a:r>
              <a:rPr lang="zh-TW" altLang="en-US" dirty="0"/>
              <a:t>以上的 </a:t>
            </a:r>
            <a:r>
              <a:rPr lang="en-US" altLang="zh-TW" dirty="0"/>
              <a:t>journals</a:t>
            </a:r>
            <a:r>
              <a:rPr lang="zh-TW" altLang="en-US" dirty="0"/>
              <a:t>，已經算是高水準的期刊</a:t>
            </a:r>
            <a:endParaRPr lang="en-US" altLang="zh-TW" dirty="0"/>
          </a:p>
          <a:p>
            <a:pPr algn="just" eaLnBrk="1" hangingPunct="1"/>
            <a:endParaRPr lang="en-US" altLang="zh-TW" dirty="0"/>
          </a:p>
          <a:p>
            <a:pPr algn="just" eaLnBrk="1" hangingPunct="1"/>
            <a:r>
              <a:rPr lang="en-US" altLang="zh-TW" dirty="0"/>
              <a:t>Nature </a:t>
            </a:r>
            <a:r>
              <a:rPr lang="zh-TW" altLang="en-US" dirty="0"/>
              <a:t>的 </a:t>
            </a:r>
            <a:r>
              <a:rPr lang="en-US" altLang="zh-TW" dirty="0"/>
              <a:t>impact factor </a:t>
            </a:r>
            <a:r>
              <a:rPr lang="zh-TW" altLang="en-US" dirty="0"/>
              <a:t>為 </a:t>
            </a:r>
            <a:r>
              <a:rPr lang="en-US" altLang="zh-TW" dirty="0"/>
              <a:t>40.137</a:t>
            </a:r>
          </a:p>
          <a:p>
            <a:pPr algn="just" eaLnBrk="1" hangingPunct="1"/>
            <a:r>
              <a:rPr lang="en-US" altLang="zh-TW" dirty="0"/>
              <a:t>Science </a:t>
            </a:r>
            <a:r>
              <a:rPr lang="zh-TW" altLang="en-US" dirty="0"/>
              <a:t>的 </a:t>
            </a:r>
            <a:r>
              <a:rPr lang="en-US" altLang="zh-TW" dirty="0"/>
              <a:t>impact factor </a:t>
            </a:r>
            <a:r>
              <a:rPr lang="zh-TW" altLang="en-US" dirty="0"/>
              <a:t>為</a:t>
            </a:r>
            <a:r>
              <a:rPr lang="en-US" altLang="zh-TW" dirty="0"/>
              <a:t> 37.205</a:t>
            </a:r>
          </a:p>
          <a:p>
            <a:pPr algn="just" eaLnBrk="1" hangingPunct="1"/>
            <a:endParaRPr lang="en-US" altLang="zh-TW" dirty="0"/>
          </a:p>
          <a:p>
            <a:pPr algn="just" eaLnBrk="1" hangingPunct="1"/>
            <a:r>
              <a:rPr lang="en-US" altLang="zh-TW" dirty="0"/>
              <a:t>IEEE </a:t>
            </a:r>
            <a:r>
              <a:rPr lang="zh-TW" altLang="en-US" dirty="0"/>
              <a:t>系列的期刊的 </a:t>
            </a:r>
            <a:r>
              <a:rPr lang="en-US" altLang="zh-TW" dirty="0"/>
              <a:t>impact factors </a:t>
            </a:r>
            <a:r>
              <a:rPr lang="zh-TW" altLang="en-US" dirty="0"/>
              <a:t>通常在 </a:t>
            </a:r>
            <a:r>
              <a:rPr lang="en-US" altLang="zh-TW" dirty="0"/>
              <a:t>1.5 </a:t>
            </a:r>
            <a:r>
              <a:rPr lang="zh-TW" altLang="en-US" dirty="0"/>
              <a:t>到 </a:t>
            </a:r>
            <a:r>
              <a:rPr lang="en-US" altLang="zh-TW" dirty="0"/>
              <a:t>6 </a:t>
            </a:r>
            <a:r>
              <a:rPr lang="zh-TW" altLang="en-US" dirty="0"/>
              <a:t>之間</a:t>
            </a:r>
            <a:endParaRPr lang="en-US" altLang="zh-TW" dirty="0"/>
          </a:p>
          <a:p>
            <a:pPr algn="just" eaLnBrk="1" hangingPunct="1"/>
            <a:r>
              <a:rPr lang="en-US" altLang="zh-TW" dirty="0"/>
              <a:t>IEEE Trans. Image Processing</a:t>
            </a:r>
            <a:r>
              <a:rPr lang="zh-TW" altLang="en-US" dirty="0"/>
              <a:t>的 </a:t>
            </a:r>
            <a:r>
              <a:rPr lang="en-US" altLang="zh-TW" dirty="0"/>
              <a:t>impact factors  </a:t>
            </a:r>
            <a:r>
              <a:rPr lang="zh-TW" altLang="en-US" dirty="0"/>
              <a:t>在 </a:t>
            </a:r>
            <a:r>
              <a:rPr lang="en-US" altLang="zh-TW" dirty="0"/>
              <a:t>4.828 </a:t>
            </a:r>
            <a:r>
              <a:rPr lang="zh-TW" altLang="en-US" dirty="0"/>
              <a:t>左右</a:t>
            </a:r>
            <a:endParaRPr lang="en-US" altLang="zh-TW" dirty="0"/>
          </a:p>
          <a:p>
            <a:pPr algn="just" eaLnBrk="1" hangingPunct="1"/>
            <a:r>
              <a:rPr lang="en-US" altLang="zh-TW" dirty="0"/>
              <a:t>IEEE Trans. Signal Processing</a:t>
            </a:r>
            <a:r>
              <a:rPr lang="zh-TW" altLang="en-US" dirty="0"/>
              <a:t>的 </a:t>
            </a:r>
            <a:r>
              <a:rPr lang="en-US" altLang="zh-TW" dirty="0"/>
              <a:t>impact factors  </a:t>
            </a:r>
            <a:r>
              <a:rPr lang="zh-TW" altLang="en-US" dirty="0"/>
              <a:t>在 </a:t>
            </a:r>
            <a:r>
              <a:rPr lang="en-US" altLang="zh-TW" dirty="0"/>
              <a:t>4.3 </a:t>
            </a:r>
            <a:r>
              <a:rPr lang="zh-TW" altLang="en-US" dirty="0"/>
              <a:t>左右</a:t>
            </a:r>
            <a:endParaRPr lang="en-US" altLang="zh-TW" dirty="0"/>
          </a:p>
          <a:p>
            <a:pPr algn="just" eaLnBrk="1" hangingPunct="1"/>
            <a:endParaRPr lang="en-US" altLang="zh-TW" dirty="0"/>
          </a:p>
          <a:p>
            <a:pPr algn="just" eaLnBrk="1" hangingPunct="1"/>
            <a:r>
              <a:rPr lang="zh-TW" altLang="en-US" dirty="0"/>
              <a:t>中等水準的期刊的 </a:t>
            </a:r>
            <a:r>
              <a:rPr lang="en-US" altLang="zh-TW" dirty="0"/>
              <a:t>impact factors </a:t>
            </a:r>
            <a:r>
              <a:rPr lang="zh-TW" altLang="en-US" dirty="0"/>
              <a:t>在 </a:t>
            </a:r>
            <a:r>
              <a:rPr lang="en-US" altLang="zh-TW" dirty="0"/>
              <a:t>1 </a:t>
            </a:r>
            <a:r>
              <a:rPr lang="zh-TW" altLang="en-US" dirty="0"/>
              <a:t>到 </a:t>
            </a:r>
            <a:r>
              <a:rPr lang="en-US" altLang="zh-TW" dirty="0"/>
              <a:t>2.5 </a:t>
            </a:r>
            <a:r>
              <a:rPr lang="zh-TW" altLang="en-US" dirty="0"/>
              <a:t>之間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3F3582-F9E7-4B96-B900-D041A8174907}" type="slidenum">
              <a:rPr lang="en-US" altLang="zh-TW"/>
              <a:pPr/>
              <a:t>435</a:t>
            </a:fld>
            <a:endParaRPr lang="en-US" altLang="zh-TW"/>
          </a:p>
        </p:txBody>
      </p:sp>
      <p:sp>
        <p:nvSpPr>
          <p:cNvPr id="6147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457200" y="428625"/>
            <a:ext cx="8362950" cy="6000750"/>
          </a:xfrm>
        </p:spPr>
        <p:txBody>
          <a:bodyPr/>
          <a:lstStyle/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Walsh transform 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和</a:t>
            </a:r>
            <a:r>
              <a:rPr 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DFT, DCT 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有許多相似處</a:t>
            </a: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</a:t>
            </a:r>
          </a:p>
          <a:p>
            <a:pPr marL="0" indent="0">
              <a:spcAft>
                <a:spcPts val="475"/>
              </a:spcAft>
              <a:buFontTx/>
              <a:buNone/>
            </a:pPr>
            <a:endParaRPr lang="en-US" altLang="zh-TW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endParaRPr lang="en-US" altLang="zh-TW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			                    ,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DFT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= exp(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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m 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/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),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6149" name="Object 1"/>
          <p:cNvGraphicFramePr>
            <a:graphicFrameLocks noChangeAspect="1"/>
          </p:cNvGraphicFramePr>
          <p:nvPr/>
        </p:nvGraphicFramePr>
        <p:xfrm>
          <a:off x="1042988" y="939800"/>
          <a:ext cx="4303712" cy="269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Equation" r:id="rId3" imgW="4775200" imgH="2997200" progId="Equation.DSMT4">
                  <p:embed/>
                </p:oleObj>
              </mc:Choice>
              <mc:Fallback>
                <p:oleObj name="Equation" r:id="rId3" imgW="4775200" imgH="299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939800"/>
                        <a:ext cx="4303712" cy="269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6151" name="Object 3"/>
          <p:cNvGraphicFramePr>
            <a:graphicFrameLocks noChangeAspect="1"/>
          </p:cNvGraphicFramePr>
          <p:nvPr/>
        </p:nvGraphicFramePr>
        <p:xfrm>
          <a:off x="395288" y="3805238"/>
          <a:ext cx="7881937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Equation" r:id="rId5" imgW="8750300" imgH="2997200" progId="Equation.DSMT4">
                  <p:embed/>
                </p:oleObj>
              </mc:Choice>
              <mc:Fallback>
                <p:oleObj name="Equation" r:id="rId5" imgW="8750300" imgH="299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805238"/>
                        <a:ext cx="7881937" cy="269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B88406-29E8-408B-8E92-F627316D4F0E}" type="slidenum">
              <a:rPr lang="en-US" altLang="zh-TW"/>
              <a:pPr/>
              <a:t>462</a:t>
            </a:fld>
            <a:endParaRPr lang="en-US" altLang="zh-TW"/>
          </a:p>
        </p:txBody>
      </p:sp>
      <p:sp>
        <p:nvSpPr>
          <p:cNvPr id="37891" name="文字方塊 10"/>
          <p:cNvSpPr txBox="1">
            <a:spLocks noChangeArrowheads="1"/>
          </p:cNvSpPr>
          <p:nvPr/>
        </p:nvSpPr>
        <p:spPr bwMode="auto">
          <a:xfrm>
            <a:off x="323850" y="549275"/>
            <a:ext cx="8135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zh-TW"/>
              <a:t>(D) </a:t>
            </a:r>
            <a:r>
              <a:rPr lang="zh-TW" altLang="en-US"/>
              <a:t>要查詢一個領域有哪些 </a:t>
            </a:r>
            <a:r>
              <a:rPr lang="en-US" altLang="zh-TW"/>
              <a:t>SCI journals </a:t>
            </a:r>
            <a:endParaRPr lang="zh-TW" altLang="en-US"/>
          </a:p>
        </p:txBody>
      </p:sp>
      <p:sp>
        <p:nvSpPr>
          <p:cNvPr id="37893" name="文字方塊 14"/>
          <p:cNvSpPr txBox="1">
            <a:spLocks noChangeArrowheads="1"/>
          </p:cNvSpPr>
          <p:nvPr/>
        </p:nvSpPr>
        <p:spPr bwMode="auto">
          <a:xfrm>
            <a:off x="755650" y="1484313"/>
            <a:ext cx="77041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 dirty="0"/>
              <a:t>     連結至 </a:t>
            </a:r>
            <a:r>
              <a:rPr lang="en-US" altLang="zh-TW" dirty="0"/>
              <a:t>ISI Web of Knowledge </a:t>
            </a:r>
            <a:r>
              <a:rPr lang="zh-TW" altLang="en-US" dirty="0"/>
              <a:t>之後，點選 「</a:t>
            </a:r>
            <a:r>
              <a:rPr lang="en-US" altLang="zh-TW" dirty="0"/>
              <a:t>Select Category</a:t>
            </a:r>
            <a:r>
              <a:rPr lang="zh-TW" altLang="en-US" dirty="0"/>
              <a:t>」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68" y="2132856"/>
            <a:ext cx="8189595" cy="2857500"/>
          </a:xfrm>
          <a:prstGeom prst="rect">
            <a:avLst/>
          </a:prstGeom>
        </p:spPr>
      </p:pic>
      <p:sp>
        <p:nvSpPr>
          <p:cNvPr id="11" name="橢圓 10"/>
          <p:cNvSpPr/>
          <p:nvPr/>
        </p:nvSpPr>
        <p:spPr>
          <a:xfrm>
            <a:off x="611560" y="4365104"/>
            <a:ext cx="1368425" cy="431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40F936-3FF2-46DD-A46F-DAA9E1111458}" type="slidenum">
              <a:rPr lang="en-US" altLang="zh-TW"/>
              <a:pPr/>
              <a:t>463</a:t>
            </a:fld>
            <a:endParaRPr lang="en-US" alt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94059"/>
            <a:ext cx="5402580" cy="6149340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971600" y="665162"/>
            <a:ext cx="1656184" cy="891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885402" y="6323449"/>
            <a:ext cx="550717" cy="3060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7017702" y="1052736"/>
            <a:ext cx="16587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點選 </a:t>
            </a:r>
            <a:r>
              <a:rPr lang="en-US" altLang="zh-TW" dirty="0"/>
              <a:t>category </a:t>
            </a:r>
            <a:r>
              <a:rPr lang="zh-TW" altLang="en-US" dirty="0"/>
              <a:t>之後再按 </a:t>
            </a:r>
            <a:r>
              <a:rPr lang="en-US" altLang="zh-TW" dirty="0"/>
              <a:t>submit</a:t>
            </a:r>
            <a:endParaRPr lang="zh-TW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354B80-19CA-4BCB-B036-2DA2BEA98244}" type="slidenum">
              <a:rPr lang="en-US" altLang="zh-TW"/>
              <a:pPr/>
              <a:t>464</a:t>
            </a:fld>
            <a:endParaRPr lang="en-US" altLang="zh-TW"/>
          </a:p>
        </p:txBody>
      </p:sp>
      <p:sp>
        <p:nvSpPr>
          <p:cNvPr id="40963" name="文字方塊 11"/>
          <p:cNvSpPr txBox="1">
            <a:spLocks noChangeArrowheads="1"/>
          </p:cNvSpPr>
          <p:nvPr/>
        </p:nvSpPr>
        <p:spPr bwMode="auto">
          <a:xfrm>
            <a:off x="323850" y="549275"/>
            <a:ext cx="38877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zh-TW"/>
              <a:t>(E) EI (Engineering Village)</a:t>
            </a:r>
            <a:endParaRPr lang="zh-TW" altLang="en-US"/>
          </a:p>
        </p:txBody>
      </p:sp>
      <p:sp>
        <p:nvSpPr>
          <p:cNvPr id="40964" name="文字方塊 13"/>
          <p:cNvSpPr txBox="1">
            <a:spLocks noChangeArrowheads="1"/>
          </p:cNvSpPr>
          <p:nvPr/>
        </p:nvSpPr>
        <p:spPr bwMode="auto">
          <a:xfrm>
            <a:off x="684213" y="1989138"/>
            <a:ext cx="80645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zh-TW" altLang="en-US"/>
              <a:t>查詢期刊或研討會是否為 </a:t>
            </a:r>
            <a:r>
              <a:rPr lang="en-US" altLang="zh-TW"/>
              <a:t>EI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>
                <a:hlinkClick r:id="rId2"/>
              </a:rPr>
              <a:t>http://tul.blog.ntu.edu.tw/archives/4627</a:t>
            </a:r>
            <a:endParaRPr lang="zh-TW" altLang="en-US"/>
          </a:p>
        </p:txBody>
      </p:sp>
      <p:sp>
        <p:nvSpPr>
          <p:cNvPr id="40965" name="文字方塊 17"/>
          <p:cNvSpPr txBox="1">
            <a:spLocks noChangeArrowheads="1"/>
          </p:cNvSpPr>
          <p:nvPr/>
        </p:nvSpPr>
        <p:spPr bwMode="auto">
          <a:xfrm>
            <a:off x="323850" y="3357563"/>
            <a:ext cx="4537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zh-TW"/>
              <a:t>(F) SSCI (Social Science Citation Index)</a:t>
            </a:r>
            <a:endParaRPr lang="zh-TW" altLang="en-US"/>
          </a:p>
        </p:txBody>
      </p:sp>
      <p:sp>
        <p:nvSpPr>
          <p:cNvPr id="40966" name="文字方塊 18"/>
          <p:cNvSpPr txBox="1">
            <a:spLocks noChangeArrowheads="1"/>
          </p:cNvSpPr>
          <p:nvPr/>
        </p:nvSpPr>
        <p:spPr bwMode="auto">
          <a:xfrm>
            <a:off x="755650" y="3933825"/>
            <a:ext cx="2952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zh-TW" altLang="en-US"/>
              <a:t>比較偏向於社會科學</a:t>
            </a:r>
          </a:p>
        </p:txBody>
      </p:sp>
      <p:sp>
        <p:nvSpPr>
          <p:cNvPr id="40967" name="矩形 19"/>
          <p:cNvSpPr>
            <a:spLocks noChangeArrowheads="1"/>
          </p:cNvSpPr>
          <p:nvPr/>
        </p:nvSpPr>
        <p:spPr bwMode="auto">
          <a:xfrm>
            <a:off x="828675" y="4365625"/>
            <a:ext cx="7272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hlinkClick r:id="rId3" tooltip="http://www.thomsonscientific.com/cgi-bin/jrnlst/jloptions.cgi?PC=J"/>
              </a:rPr>
              <a:t>http://www.thomsonscientific.com/cgi-bin/jrnlst/jloptions.cgi?PC=J</a:t>
            </a:r>
            <a:endParaRPr lang="zh-TW" altLang="en-US"/>
          </a:p>
        </p:txBody>
      </p:sp>
      <p:sp>
        <p:nvSpPr>
          <p:cNvPr id="40968" name="文字方塊 13"/>
          <p:cNvSpPr txBox="1">
            <a:spLocks noChangeArrowheads="1"/>
          </p:cNvSpPr>
          <p:nvPr/>
        </p:nvSpPr>
        <p:spPr bwMode="auto">
          <a:xfrm>
            <a:off x="684213" y="1052513"/>
            <a:ext cx="806450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zh-TW" altLang="en-US"/>
              <a:t>官方網站：   </a:t>
            </a:r>
            <a:r>
              <a:rPr lang="en-US" altLang="zh-TW"/>
              <a:t>www.engineeringvillage.org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>
                <a:hlinkClick r:id="rId4"/>
              </a:rPr>
              <a:t>http://www.engineeringvillage.com/search/quick.url</a:t>
            </a:r>
            <a:endParaRPr lang="zh-TW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354B80-19CA-4BCB-B036-2DA2BEA98244}" type="slidenum">
              <a:rPr lang="en-US" altLang="zh-TW"/>
              <a:pPr/>
              <a:t>465</a:t>
            </a:fld>
            <a:endParaRPr lang="en-US" altLang="zh-TW"/>
          </a:p>
        </p:txBody>
      </p:sp>
      <p:sp>
        <p:nvSpPr>
          <p:cNvPr id="40963" name="文字方塊 11"/>
          <p:cNvSpPr txBox="1">
            <a:spLocks noChangeArrowheads="1"/>
          </p:cNvSpPr>
          <p:nvPr/>
        </p:nvSpPr>
        <p:spPr bwMode="auto">
          <a:xfrm>
            <a:off x="323850" y="549275"/>
            <a:ext cx="38877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zh-TW" dirty="0"/>
              <a:t>(G) Conference </a:t>
            </a:r>
            <a:r>
              <a:rPr lang="zh-TW" altLang="en-US" dirty="0"/>
              <a:t>排名</a:t>
            </a:r>
          </a:p>
        </p:txBody>
      </p:sp>
      <p:sp>
        <p:nvSpPr>
          <p:cNvPr id="2" name="矩形 1"/>
          <p:cNvSpPr/>
          <p:nvPr/>
        </p:nvSpPr>
        <p:spPr>
          <a:xfrm>
            <a:off x="529803" y="1175727"/>
            <a:ext cx="80648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Microsoft Academic Search 有列出各領域知名的 conferences 並加以排名</a:t>
            </a:r>
          </a:p>
        </p:txBody>
      </p:sp>
      <p:sp>
        <p:nvSpPr>
          <p:cNvPr id="3" name="矩形 2"/>
          <p:cNvSpPr/>
          <p:nvPr/>
        </p:nvSpPr>
        <p:spPr>
          <a:xfrm>
            <a:off x="529803" y="2324686"/>
            <a:ext cx="8136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和通訊與信號處理相關的 conferences，大多排名於</a:t>
            </a:r>
          </a:p>
          <a:p>
            <a:r>
              <a:rPr lang="zh-TW" altLang="en-US" dirty="0"/>
              <a:t> </a:t>
            </a:r>
          </a:p>
          <a:p>
            <a:r>
              <a:rPr lang="zh-TW" altLang="en-US" dirty="0"/>
              <a:t>http://academic.research.microsoft.com/RankList?entitytype=3&amp;topDomainID=2&amp;subDomainID=0&amp;last=0&amp;start=1&amp;end=100</a:t>
            </a:r>
          </a:p>
          <a:p>
            <a:r>
              <a:rPr lang="zh-TW" altLang="en-US" dirty="0"/>
              <a:t> </a:t>
            </a:r>
          </a:p>
          <a:p>
            <a:r>
              <a:rPr lang="zh-TW" altLang="en-US" dirty="0"/>
              <a:t>或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http://academic.research.microsoft.com/RankList?entitytype=3&amp;topDomainID=8&amp;subDomainID=0&amp;last=0&amp;start=1&amp;end=100</a:t>
            </a:r>
          </a:p>
        </p:txBody>
      </p:sp>
      <p:sp>
        <p:nvSpPr>
          <p:cNvPr id="11" name="矩形 10"/>
          <p:cNvSpPr/>
          <p:nvPr/>
        </p:nvSpPr>
        <p:spPr>
          <a:xfrm>
            <a:off x="529803" y="1547857"/>
            <a:ext cx="80648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大致上也是被引用越多的排名越前面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5109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D49335-09A0-4F2B-A2A2-38FED6985CE2}" type="slidenum">
              <a:rPr lang="en-US" altLang="zh-TW"/>
              <a:pPr/>
              <a:t>466</a:t>
            </a:fld>
            <a:endParaRPr lang="en-US" altLang="zh-TW"/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468313" y="549275"/>
            <a:ext cx="7775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TW" altLang="en-US" sz="2800" b="1">
                <a:solidFill>
                  <a:srgbClr val="3333FF"/>
                </a:solidFill>
              </a:rPr>
              <a:t>寫論文和投稿的經驗談</a:t>
            </a:r>
            <a:endParaRPr lang="zh-TW" altLang="en-US" sz="2800" b="1">
              <a:solidFill>
                <a:srgbClr val="0000FF"/>
              </a:solidFill>
            </a:endParaRP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395288" y="1268413"/>
            <a:ext cx="8208962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研究生經常會寫論文並且投稿。要如何讓論文投稿之後能夠順利的被接受，相信是同學們所期盼的，畢竟每篇論文都是大家花了不少時間的心血結晶，若論文能夠順利的被接受，也代表了自己的成果總算獲得了肯定。然而，影響論文是否被接受的因素很多，一個好的研究成果，還是配合好的編寫技巧，才可以被一流的期刊或研討會所接受。以下是個人關於論文編寫與投稿的經驗談：</a:t>
            </a:r>
            <a:endParaRPr lang="en-US" altLang="zh-TW"/>
          </a:p>
          <a:p>
            <a:pPr eaLnBrk="1" hangingPunct="1"/>
            <a:endParaRPr lang="en-US" altLang="zh-TW"/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(1)  </a:t>
            </a:r>
            <a:r>
              <a:rPr lang="zh-TW" altLang="en-US">
                <a:solidFill>
                  <a:srgbClr val="3333FF"/>
                </a:solidFill>
              </a:rPr>
              <a:t>你的論文的「賣點」</a:t>
            </a:r>
            <a:r>
              <a:rPr lang="en-US" altLang="zh-TW">
                <a:solidFill>
                  <a:srgbClr val="3333FF"/>
                </a:solidFill>
              </a:rPr>
              <a:t>(</a:t>
            </a:r>
            <a:r>
              <a:rPr lang="zh-TW" altLang="en-US">
                <a:solidFill>
                  <a:srgbClr val="3333FF"/>
                </a:solidFill>
              </a:rPr>
              <a:t>優點</a:t>
            </a:r>
            <a:r>
              <a:rPr lang="en-US" altLang="zh-TW">
                <a:solidFill>
                  <a:srgbClr val="3333FF"/>
                </a:solidFill>
              </a:rPr>
              <a:t>) </a:t>
            </a:r>
            <a:r>
              <a:rPr lang="zh-TW" altLang="en-US">
                <a:solidFill>
                  <a:srgbClr val="3333FF"/>
                </a:solidFill>
              </a:rPr>
              <a:t>是什麼？人家有沒有辦法一眼看得出來你論文的「賣點」？</a:t>
            </a:r>
            <a:endParaRPr lang="en-US" altLang="zh-TW">
              <a:solidFill>
                <a:srgbClr val="3333FF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     </a:t>
            </a:r>
            <a:r>
              <a:rPr lang="zh-TW" altLang="en-US"/>
              <a:t>寫論文其實就是在推銷商品，而所謂的「商品」，就是你的「研究成果」。要說服人家接受你的商品，首先就是要強調你的商品的「賣點」。</a:t>
            </a:r>
            <a:endParaRPr lang="en-US" altLang="zh-TW"/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(2)  </a:t>
            </a:r>
            <a:r>
              <a:rPr lang="zh-TW" altLang="en-US">
                <a:solidFill>
                  <a:srgbClr val="3333FF"/>
                </a:solidFill>
              </a:rPr>
              <a:t>和既有的方法的比較是否足夠？</a:t>
            </a:r>
            <a:endParaRPr lang="en-US" altLang="zh-TW">
              <a:solidFill>
                <a:srgbClr val="3333FF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     </a:t>
            </a:r>
            <a:r>
              <a:rPr lang="zh-TW" altLang="en-US"/>
              <a:t>要證明你所提出的方法是有效的，最好的方式，就是和既有的方法相比較，而且比較的對象越多越好，越新越好。</a:t>
            </a:r>
            <a:endParaRPr lang="en-US" altLang="zh-TW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4EDDF7-285E-47FE-A9AC-9703D205AE7C}" type="slidenum">
              <a:rPr lang="en-US" altLang="zh-TW"/>
              <a:pPr/>
              <a:t>467</a:t>
            </a:fld>
            <a:endParaRPr lang="en-US" altLang="zh-TW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23528" y="836712"/>
            <a:ext cx="8208963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dirty="0"/>
              <a:t>(3)  </a:t>
            </a:r>
            <a:r>
              <a:rPr lang="zh-TW" altLang="en-US" dirty="0"/>
              <a:t>和前人的方法相比，你的方法</a:t>
            </a:r>
            <a:r>
              <a:rPr lang="zh-TW" altLang="en-US" dirty="0">
                <a:solidFill>
                  <a:srgbClr val="3333FF"/>
                </a:solidFill>
              </a:rPr>
              <a:t>創新</a:t>
            </a:r>
            <a:r>
              <a:rPr lang="zh-TW" altLang="en-US" dirty="0"/>
              <a:t>的地方在何處？ 審稿者是否能看得出來你論文創新的地方？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(4) </a:t>
            </a:r>
            <a:r>
              <a:rPr lang="zh-TW" altLang="en-US" dirty="0"/>
              <a:t>就算你的文章和理論相關，最好也多提出實際應用的例子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(5) </a:t>
            </a:r>
            <a:r>
              <a:rPr lang="zh-TW" altLang="en-US" dirty="0"/>
              <a:t>參考資料越多越好，越新越好</a:t>
            </a:r>
            <a:endParaRPr lang="en-US" altLang="zh-TW" dirty="0"/>
          </a:p>
          <a:p>
            <a:pPr eaLnBrk="1" hangingPunct="1"/>
            <a:r>
              <a:rPr lang="en-US" altLang="zh-TW" dirty="0"/>
              <a:t>     (</a:t>
            </a:r>
            <a:r>
              <a:rPr lang="zh-TW" altLang="en-US" dirty="0"/>
              <a:t>在研究一個領域時，論文 </a:t>
            </a:r>
            <a:r>
              <a:rPr lang="en-US" altLang="zh-TW" dirty="0"/>
              <a:t>survey </a:t>
            </a:r>
            <a:r>
              <a:rPr lang="zh-TW" altLang="en-US" dirty="0"/>
              <a:t>的量要足夠</a:t>
            </a:r>
            <a:r>
              <a:rPr lang="en-US" altLang="zh-TW" dirty="0"/>
              <a:t>)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>
                <a:cs typeface="Times New Roman" pitchFamily="18" charset="0"/>
              </a:rPr>
              <a:t>(6) Previous work (</a:t>
            </a:r>
            <a:r>
              <a:rPr lang="zh-TW" altLang="en-US" dirty="0">
                <a:cs typeface="Times New Roman" pitchFamily="18" charset="0"/>
              </a:rPr>
              <a:t>前人已經提出的概念</a:t>
            </a:r>
            <a:r>
              <a:rPr lang="en-US" altLang="zh-TW" dirty="0">
                <a:cs typeface="Times New Roman" pitchFamily="18" charset="0"/>
              </a:rPr>
              <a:t>) </a:t>
            </a:r>
            <a:r>
              <a:rPr lang="zh-TW" altLang="en-US" dirty="0">
                <a:cs typeface="Times New Roman" pitchFamily="18" charset="0"/>
              </a:rPr>
              <a:t>精簡介紹即可，多強調自己的貢獻。</a:t>
            </a:r>
            <a:r>
              <a:rPr lang="en-US" altLang="zh-TW" dirty="0">
                <a:cs typeface="Times New Roman" pitchFamily="18" charset="0"/>
              </a:rPr>
              <a:t>Introduction </a:t>
            </a:r>
            <a:r>
              <a:rPr lang="zh-TW" altLang="en-US" dirty="0">
                <a:cs typeface="Times New Roman" pitchFamily="18" charset="0"/>
              </a:rPr>
              <a:t>加上 </a:t>
            </a:r>
            <a:r>
              <a:rPr lang="en-US" altLang="zh-TW" dirty="0">
                <a:cs typeface="Times New Roman" pitchFamily="18" charset="0"/>
              </a:rPr>
              <a:t>Previous work </a:t>
            </a:r>
            <a:r>
              <a:rPr lang="zh-TW" altLang="en-US" dirty="0">
                <a:cs typeface="Times New Roman" pitchFamily="18" charset="0"/>
              </a:rPr>
              <a:t>最好不要超過一篇論文的四分之一</a:t>
            </a:r>
            <a:r>
              <a:rPr lang="en-US" altLang="zh-TW" dirty="0">
                <a:cs typeface="Times New Roman" pitchFamily="18" charset="0"/>
              </a:rPr>
              <a:t> </a:t>
            </a:r>
          </a:p>
          <a:p>
            <a:pPr eaLnBrk="1" hangingPunct="1"/>
            <a:endParaRPr lang="en-US" altLang="zh-TW" dirty="0">
              <a:cs typeface="Times New Roman" pitchFamily="18" charset="0"/>
            </a:endParaRPr>
          </a:p>
          <a:p>
            <a:pPr eaLnBrk="1" hangingPunct="1"/>
            <a:r>
              <a:rPr lang="en-US" altLang="zh-TW" dirty="0">
                <a:cs typeface="Times New Roman" pitchFamily="18" charset="0"/>
              </a:rPr>
              <a:t>(7) </a:t>
            </a:r>
            <a:r>
              <a:rPr lang="zh-TW" altLang="en-US" dirty="0">
                <a:cs typeface="Times New Roman" pitchFamily="18" charset="0"/>
              </a:rPr>
              <a:t>英文表達能力要有一定的水準</a:t>
            </a:r>
            <a:r>
              <a:rPr lang="en-US" altLang="zh-TW" dirty="0">
                <a:cs typeface="Times New Roman" pitchFamily="18" charset="0"/>
              </a:rPr>
              <a:t>      </a:t>
            </a:r>
          </a:p>
          <a:p>
            <a:pPr eaLnBrk="1" hangingPunct="1"/>
            <a:endParaRPr lang="en-US" altLang="zh-TW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648F25-2C0D-44E9-917A-C89354DFF245}" type="slidenum">
              <a:rPr lang="en-US" altLang="zh-TW"/>
              <a:pPr/>
              <a:t>468</a:t>
            </a:fld>
            <a:endParaRPr lang="en-US" altLang="zh-TW"/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539551" y="2852936"/>
            <a:ext cx="80645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>
                <a:cs typeface="Times New Roman" pitchFamily="18" charset="0"/>
              </a:rPr>
              <a:t>(10) </a:t>
            </a:r>
            <a:r>
              <a:rPr lang="zh-TW" altLang="en-US" dirty="0">
                <a:cs typeface="Times New Roman" pitchFamily="18" charset="0"/>
              </a:rPr>
              <a:t>可以用 </a:t>
            </a:r>
            <a:r>
              <a:rPr lang="en-US" altLang="zh-TW" dirty="0">
                <a:cs typeface="Times New Roman" pitchFamily="18" charset="0"/>
              </a:rPr>
              <a:t>Conference </a:t>
            </a:r>
            <a:r>
              <a:rPr lang="zh-TW" altLang="en-US" dirty="0">
                <a:cs typeface="Times New Roman" pitchFamily="18" charset="0"/>
              </a:rPr>
              <a:t>的期限來要求自己多寫研討會論文，之後再一個一個改成期刊論文投稿，如此一年的論文量將很可觀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490347" y="3843521"/>
            <a:ext cx="80645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>
                <a:cs typeface="Times New Roman" pitchFamily="18" charset="0"/>
              </a:rPr>
              <a:t>(11)</a:t>
            </a:r>
            <a:r>
              <a:rPr lang="zh-TW" altLang="en-US" dirty="0">
                <a:cs typeface="Times New Roman" pitchFamily="18" charset="0"/>
              </a:rPr>
              <a:t>多注意格式，不同的期刊或研討會，對格式的要求也不同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>
                <a:cs typeface="Times New Roman" pitchFamily="18" charset="0"/>
              </a:rPr>
              <a:t>(12) </a:t>
            </a:r>
            <a:r>
              <a:rPr lang="zh-TW" altLang="en-US" dirty="0">
                <a:cs typeface="Times New Roman" pitchFamily="18" charset="0"/>
              </a:rPr>
              <a:t>最後，問自己一個問題：</a:t>
            </a:r>
            <a:endParaRPr lang="en-US" altLang="zh-TW" dirty="0"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TW" altLang="en-US" dirty="0">
                <a:solidFill>
                  <a:srgbClr val="3333FF"/>
                </a:solidFill>
                <a:cs typeface="Times New Roman" pitchFamily="18" charset="0"/>
              </a:rPr>
              <a:t>如果你是審稿者，你會滿意你寫的這一篇論文嗎？</a:t>
            </a:r>
            <a:endParaRPr lang="en-US" altLang="zh-TW" dirty="0">
              <a:solidFill>
                <a:srgbClr val="3333FF"/>
              </a:solidFill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TW" altLang="en-US" dirty="0">
                <a:cs typeface="Times New Roman" pitchFamily="18" charset="0"/>
              </a:rPr>
              <a:t>若答案是肯定的再投稿</a:t>
            </a:r>
            <a:endParaRPr lang="en-US" altLang="zh-TW" dirty="0"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TW" dirty="0"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4699" y="631384"/>
            <a:ext cx="82536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en-US" altLang="zh-TW" dirty="0">
                <a:solidFill>
                  <a:srgbClr val="3333FF"/>
                </a:solidFill>
                <a:cs typeface="Times New Roman" pitchFamily="18" charset="0"/>
              </a:rPr>
              <a:t>(8)</a:t>
            </a:r>
            <a:r>
              <a:rPr lang="zh-TW" altLang="en-US" dirty="0">
                <a:solidFill>
                  <a:srgbClr val="3333FF"/>
                </a:solidFill>
                <a:cs typeface="Times New Roman" pitchFamily="18" charset="0"/>
              </a:rPr>
              <a:t>可以多用數學式和圖來解釋概念，有時會比文字還清楚</a:t>
            </a:r>
            <a:endParaRPr lang="en-US" altLang="zh-TW" dirty="0">
              <a:solidFill>
                <a:srgbClr val="3333FF"/>
              </a:solidFill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TW" dirty="0">
                <a:cs typeface="Times New Roman" pitchFamily="18" charset="0"/>
              </a:rPr>
              <a:t>      </a:t>
            </a:r>
            <a:r>
              <a:rPr lang="zh-TW" altLang="en-US" dirty="0">
                <a:cs typeface="Times New Roman" pitchFamily="18" charset="0"/>
              </a:rPr>
              <a:t>通常東方人英文表達能力有限。審稿者經常會看你們的圖表和數學式</a:t>
            </a:r>
            <a:r>
              <a:rPr lang="en-US" altLang="zh-TW" dirty="0">
                <a:cs typeface="Times New Roman" pitchFamily="18" charset="0"/>
              </a:rPr>
              <a:t>(</a:t>
            </a:r>
            <a:r>
              <a:rPr lang="zh-TW" altLang="en-US" dirty="0">
                <a:cs typeface="Times New Roman" pitchFamily="18" charset="0"/>
              </a:rPr>
              <a:t>而非文字</a:t>
            </a:r>
            <a:r>
              <a:rPr lang="en-US" altLang="zh-TW" dirty="0">
                <a:cs typeface="Times New Roman" pitchFamily="18" charset="0"/>
              </a:rPr>
              <a:t>) </a:t>
            </a:r>
            <a:r>
              <a:rPr lang="zh-TW" altLang="en-US" dirty="0">
                <a:cs typeface="Times New Roman" pitchFamily="18" charset="0"/>
              </a:rPr>
              <a:t>來判斷你們論文的品質</a:t>
            </a:r>
            <a:endParaRPr lang="en-US" altLang="zh-TW" dirty="0"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TW" dirty="0">
                <a:cs typeface="Times New Roman" pitchFamily="18" charset="0"/>
              </a:rPr>
              <a:t>(9) </a:t>
            </a:r>
            <a:r>
              <a:rPr lang="zh-TW" altLang="en-US" dirty="0">
                <a:cs typeface="Times New Roman" pitchFamily="18" charset="0"/>
              </a:rPr>
              <a:t>同樣的道理，可以用</a:t>
            </a:r>
            <a:r>
              <a:rPr lang="zh-TW" altLang="en-US" dirty="0">
                <a:solidFill>
                  <a:srgbClr val="3333FF"/>
                </a:solidFill>
                <a:cs typeface="Times New Roman" pitchFamily="18" charset="0"/>
              </a:rPr>
              <a:t>「條列式」</a:t>
            </a:r>
            <a:r>
              <a:rPr lang="zh-TW" altLang="en-US" dirty="0">
                <a:cs typeface="Times New Roman" pitchFamily="18" charset="0"/>
              </a:rPr>
              <a:t>的方式來取代一大段文字來描述方法的觀念、流程、或優點</a:t>
            </a:r>
            <a:endParaRPr lang="en-US" altLang="zh-TW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4F656D-7404-4882-AF9E-C049D6974931}" type="slidenum">
              <a:rPr lang="en-US" altLang="zh-TW"/>
              <a:pPr/>
              <a:t>436</a:t>
            </a:fld>
            <a:endParaRPr lang="en-US" altLang="zh-TW"/>
          </a:p>
        </p:txBody>
      </p:sp>
      <p:sp>
        <p:nvSpPr>
          <p:cNvPr id="7171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457200" y="428625"/>
            <a:ext cx="8362950" cy="3648075"/>
          </a:xfrm>
        </p:spPr>
        <p:txBody>
          <a:bodyPr/>
          <a:lstStyle/>
          <a:p>
            <a:pPr marL="0" indent="0" algn="just">
              <a:spcAft>
                <a:spcPts val="475"/>
              </a:spcAft>
              <a:buFontTx/>
              <a:buNone/>
            </a:pPr>
            <a:r>
              <a:rPr lang="en-US" altLang="zh-TW" sz="2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References for Walsh Transforms   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47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[1] K. G. </a:t>
            </a:r>
            <a:r>
              <a:rPr lang="en-US" altLang="zh-TW" sz="20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Beanchamp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Walsh Functions and Their Applications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Academic </a:t>
            </a:r>
            <a:b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Press, New York, 1975.   </a:t>
            </a:r>
          </a:p>
          <a:p>
            <a:pPr marL="0" indent="0" algn="just">
              <a:spcAft>
                <a:spcPts val="47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[2] B. I. </a:t>
            </a:r>
            <a:r>
              <a:rPr lang="en-US" altLang="zh-TW" sz="20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Golubov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A. </a:t>
            </a:r>
            <a:r>
              <a:rPr lang="en-US" altLang="zh-TW" sz="20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Efimov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and V. </a:t>
            </a:r>
            <a:r>
              <a:rPr lang="en-US" altLang="zh-TW" sz="20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Skvortsov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Walsh Series and Transforms:</a:t>
            </a:r>
            <a:b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Theory and Applications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Kluwer Academic Publishers, Boston, 1991. </a:t>
            </a:r>
            <a:r>
              <a:rPr lang="en-US" altLang="zh-TW" sz="2800" dirty="0"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</a:p>
          <a:p>
            <a:pPr marL="0" indent="0" algn="just">
              <a:spcAft>
                <a:spcPts val="47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[3] H. F. </a:t>
            </a:r>
            <a:r>
              <a:rPr lang="en-US" altLang="zh-TW" sz="20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Harmuth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“Applications of Walsh functions in communications,”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IEEE </a:t>
            </a:r>
            <a:b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Spectrum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vol. 6, no. 11, pp. 82-91, Nov. 1969.         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just">
              <a:spcAft>
                <a:spcPts val="47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[4] H. F. </a:t>
            </a:r>
            <a:r>
              <a:rPr lang="en-US" altLang="zh-TW" sz="20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Harmuth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Transmission of Information by Orthogonal Functions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</a:t>
            </a:r>
            <a:b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Springer-</a:t>
            </a:r>
            <a:r>
              <a:rPr lang="en-US" altLang="zh-TW" sz="20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Verlag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New York, 1972.   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just">
              <a:spcAft>
                <a:spcPts val="475"/>
              </a:spcAft>
              <a:buFontTx/>
              <a:buNone/>
            </a:pP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1BCD1C-F10E-408A-BDAB-8C73A0C7BE86}" type="slidenum">
              <a:rPr lang="en-US" altLang="zh-TW"/>
              <a:pPr/>
              <a:t>437</a:t>
            </a:fld>
            <a:endParaRPr lang="en-US" altLang="zh-TW"/>
          </a:p>
        </p:txBody>
      </p:sp>
      <p:sp>
        <p:nvSpPr>
          <p:cNvPr id="8195" name="標題 4"/>
          <p:cNvSpPr>
            <a:spLocks/>
          </p:cNvSpPr>
          <p:nvPr/>
        </p:nvSpPr>
        <p:spPr bwMode="auto">
          <a:xfrm>
            <a:off x="323850" y="333375"/>
            <a:ext cx="7920038" cy="490538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anchor="ctr"/>
          <a:lstStyle/>
          <a:p>
            <a:pPr algn="just"/>
            <a:r>
              <a:rPr lang="zh-TW" altLang="en-US" sz="2400" b="1">
                <a:solidFill>
                  <a:srgbClr val="3333FF"/>
                </a:solidFill>
                <a:ea typeface="新細明體" charset="-120"/>
                <a:sym typeface="Wingdings 2" pitchFamily="18" charset="2"/>
              </a:rPr>
              <a:t></a:t>
            </a:r>
            <a:r>
              <a:rPr lang="zh-TW" altLang="en-US" sz="2400">
                <a:solidFill>
                  <a:schemeClr val="tx2"/>
                </a:solidFill>
                <a:latin typeface="Arial" charset="0"/>
                <a:ea typeface="新細明體" charset="-120"/>
                <a:sym typeface="Wingdings 2" pitchFamily="18" charset="2"/>
              </a:rPr>
              <a:t> </a:t>
            </a:r>
            <a:r>
              <a:rPr lang="en-US" altLang="zh-TW" sz="2400" b="1">
                <a:solidFill>
                  <a:srgbClr val="3333FF"/>
                </a:solidFill>
                <a:cs typeface="Times New Roman" pitchFamily="18" charset="0"/>
              </a:rPr>
              <a:t>13-B </a:t>
            </a:r>
            <a:r>
              <a:rPr lang="en-US" altLang="en-US" sz="2400" b="1">
                <a:solidFill>
                  <a:srgbClr val="3333FF"/>
                </a:solidFill>
                <a:cs typeface="Times New Roman" pitchFamily="18" charset="0"/>
              </a:rPr>
              <a:t> </a:t>
            </a:r>
            <a:r>
              <a:rPr lang="en-US" altLang="zh-TW" sz="2400" b="1">
                <a:solidFill>
                  <a:srgbClr val="3333FF"/>
                </a:solidFill>
                <a:cs typeface="Times New Roman" pitchFamily="18" charset="0"/>
              </a:rPr>
              <a:t>Generate the Walsh Transform </a:t>
            </a:r>
            <a:endParaRPr lang="zh-TW" altLang="en-US" sz="2400" b="1">
              <a:solidFill>
                <a:srgbClr val="3333FF"/>
              </a:solidFill>
              <a:cs typeface="Times New Roman" pitchFamily="18" charset="0"/>
            </a:endParaRPr>
          </a:p>
        </p:txBody>
      </p: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468313" y="981075"/>
            <a:ext cx="37449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2-point Walsh transform </a:t>
            </a:r>
          </a:p>
        </p:txBody>
      </p:sp>
      <p:graphicFrame>
        <p:nvGraphicFramePr>
          <p:cNvPr id="8197" name="Object 1"/>
          <p:cNvGraphicFramePr>
            <a:graphicFrameLocks noChangeAspect="1"/>
          </p:cNvGraphicFramePr>
          <p:nvPr/>
        </p:nvGraphicFramePr>
        <p:xfrm>
          <a:off x="900113" y="1700213"/>
          <a:ext cx="14382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" name="Equation" r:id="rId3" imgW="1435100" imgH="711200" progId="Equation.DSMT4">
                  <p:embed/>
                </p:oleObj>
              </mc:Choice>
              <mc:Fallback>
                <p:oleObj name="Equation" r:id="rId3" imgW="1435100" imgH="711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00213"/>
                        <a:ext cx="1438275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8"/>
          <p:cNvSpPr txBox="1">
            <a:spLocks noChangeArrowheads="1"/>
          </p:cNvSpPr>
          <p:nvPr/>
        </p:nvSpPr>
        <p:spPr bwMode="auto">
          <a:xfrm>
            <a:off x="3779838" y="981075"/>
            <a:ext cx="37449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4-point Walsh transform </a:t>
            </a:r>
          </a:p>
        </p:txBody>
      </p:sp>
      <p:graphicFrame>
        <p:nvGraphicFramePr>
          <p:cNvPr id="8199" name="Object 12"/>
          <p:cNvGraphicFramePr>
            <a:graphicFrameLocks noChangeAspect="1"/>
          </p:cNvGraphicFramePr>
          <p:nvPr/>
        </p:nvGraphicFramePr>
        <p:xfrm>
          <a:off x="3924300" y="1341438"/>
          <a:ext cx="2408238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" name="Equation" r:id="rId5" imgW="2400300" imgH="1473200" progId="Equation.DSMT4">
                  <p:embed/>
                </p:oleObj>
              </mc:Choice>
              <mc:Fallback>
                <p:oleObj name="Equation" r:id="rId5" imgW="2400300" imgH="1473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341438"/>
                        <a:ext cx="2408238" cy="147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11"/>
          <p:cNvSpPr txBox="1">
            <a:spLocks noChangeArrowheads="1"/>
          </p:cNvSpPr>
          <p:nvPr/>
        </p:nvSpPr>
        <p:spPr bwMode="auto">
          <a:xfrm>
            <a:off x="755650" y="3141663"/>
            <a:ext cx="77771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How do we obtain the 2</a:t>
            </a:r>
            <a:r>
              <a:rPr lang="en-US" altLang="zh-TW" i="1" baseline="30000"/>
              <a:t>k</a:t>
            </a:r>
            <a:r>
              <a:rPr lang="en-US" altLang="zh-TW" baseline="30000"/>
              <a:t>+1</a:t>
            </a:r>
            <a:r>
              <a:rPr lang="en-US" altLang="zh-TW"/>
              <a:t>-point Walsh transform from the 2</a:t>
            </a:r>
            <a:r>
              <a:rPr lang="en-US" altLang="zh-TW" i="1" baseline="30000"/>
              <a:t>k</a:t>
            </a:r>
            <a:r>
              <a:rPr lang="en-US" altLang="zh-TW"/>
              <a:t>-point Walsh transform ?</a:t>
            </a:r>
          </a:p>
        </p:txBody>
      </p:sp>
      <p:sp>
        <p:nvSpPr>
          <p:cNvPr id="8201" name="Text Box 12"/>
          <p:cNvSpPr txBox="1">
            <a:spLocks noChangeArrowheads="1"/>
          </p:cNvSpPr>
          <p:nvPr/>
        </p:nvSpPr>
        <p:spPr bwMode="auto">
          <a:xfrm>
            <a:off x="904875" y="4005263"/>
            <a:ext cx="858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</a:rPr>
              <a:t>Step 1</a:t>
            </a:r>
          </a:p>
        </p:txBody>
      </p:sp>
      <p:graphicFrame>
        <p:nvGraphicFramePr>
          <p:cNvPr id="8202" name="Object 1"/>
          <p:cNvGraphicFramePr>
            <a:graphicFrameLocks noChangeAspect="1"/>
          </p:cNvGraphicFramePr>
          <p:nvPr/>
        </p:nvGraphicFramePr>
        <p:xfrm>
          <a:off x="1908175" y="3789363"/>
          <a:ext cx="226536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" name="Equation" r:id="rId7" imgW="2260600" imgH="838200" progId="Equation.DSMT4">
                  <p:embed/>
                </p:oleObj>
              </mc:Choice>
              <mc:Fallback>
                <p:oleObj name="Equation" r:id="rId7" imgW="2260600" imgH="8382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789363"/>
                        <a:ext cx="2265363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Text Box 14"/>
          <p:cNvSpPr txBox="1">
            <a:spLocks noChangeArrowheads="1"/>
          </p:cNvSpPr>
          <p:nvPr/>
        </p:nvSpPr>
        <p:spPr bwMode="auto">
          <a:xfrm>
            <a:off x="904875" y="4941888"/>
            <a:ext cx="6192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</a:rPr>
              <a:t>Step 2   </a:t>
            </a:r>
            <a:r>
              <a:rPr lang="zh-TW" altLang="en-US"/>
              <a:t>根據 </a:t>
            </a:r>
            <a:r>
              <a:rPr lang="en-US" altLang="zh-TW"/>
              <a:t>sign changes </a:t>
            </a:r>
            <a:r>
              <a:rPr lang="zh-TW" altLang="en-US"/>
              <a:t>將 </a:t>
            </a:r>
            <a:r>
              <a:rPr lang="en-US" altLang="zh-TW"/>
              <a:t>rows </a:t>
            </a:r>
            <a:r>
              <a:rPr lang="zh-TW" altLang="en-US"/>
              <a:t>的順序重新排列 </a:t>
            </a:r>
          </a:p>
        </p:txBody>
      </p:sp>
      <p:graphicFrame>
        <p:nvGraphicFramePr>
          <p:cNvPr id="8204" name="Object 15"/>
          <p:cNvGraphicFramePr>
            <a:graphicFrameLocks noChangeAspect="1"/>
          </p:cNvGraphicFramePr>
          <p:nvPr/>
        </p:nvGraphicFramePr>
        <p:xfrm>
          <a:off x="2057400" y="5518150"/>
          <a:ext cx="2908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" name="Equation" r:id="rId9" imgW="2908300" imgH="533400" progId="Equation.DSMT4">
                  <p:embed/>
                </p:oleObj>
              </mc:Choice>
              <mc:Fallback>
                <p:oleObj name="Equation" r:id="rId9" imgW="2908300" imgH="5334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518150"/>
                        <a:ext cx="29083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BF4CC5-4779-4FF0-A052-BE3E6077E564}" type="slidenum">
              <a:rPr lang="en-US" altLang="zh-TW"/>
              <a:pPr/>
              <a:t>438</a:t>
            </a:fld>
            <a:endParaRPr lang="en-US" altLang="zh-TW"/>
          </a:p>
        </p:txBody>
      </p:sp>
      <p:graphicFrame>
        <p:nvGraphicFramePr>
          <p:cNvPr id="9219" name="Object 4"/>
          <p:cNvGraphicFramePr>
            <a:graphicFrameLocks noChangeAspect="1"/>
          </p:cNvGraphicFramePr>
          <p:nvPr/>
        </p:nvGraphicFramePr>
        <p:xfrm>
          <a:off x="1236663" y="549275"/>
          <a:ext cx="444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7" name="Equation" r:id="rId3" imgW="444307" imgH="380835" progId="Equation.DSMT4">
                  <p:embed/>
                </p:oleObj>
              </mc:Choice>
              <mc:Fallback>
                <p:oleObj name="Equation" r:id="rId3" imgW="444307" imgH="38083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549275"/>
                        <a:ext cx="444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500063" y="549275"/>
            <a:ext cx="7704137" cy="268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已知           每個 </a:t>
            </a:r>
            <a:r>
              <a:rPr lang="en-US" altLang="zh-TW"/>
              <a:t>row </a:t>
            </a:r>
            <a:r>
              <a:rPr lang="zh-TW" altLang="en-US"/>
              <a:t>的 </a:t>
            </a:r>
            <a:r>
              <a:rPr lang="en-US" altLang="zh-TW"/>
              <a:t>sign change </a:t>
            </a:r>
            <a:r>
              <a:rPr lang="zh-TW" altLang="en-US"/>
              <a:t>數，由上到下分別為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   0, 1, 2, 3, ….., 2</a:t>
            </a:r>
            <a:r>
              <a:rPr lang="en-US" altLang="zh-TW" i="1" baseline="30000"/>
              <a:t>k</a:t>
            </a:r>
            <a:r>
              <a:rPr lang="en-US" altLang="zh-TW">
                <a:cs typeface="Times New Roman" pitchFamily="18" charset="0"/>
              </a:rPr>
              <a:t>−1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則          每個 </a:t>
            </a:r>
            <a:r>
              <a:rPr lang="en-US" altLang="zh-TW"/>
              <a:t>row </a:t>
            </a:r>
            <a:r>
              <a:rPr lang="zh-TW" altLang="en-US"/>
              <a:t>的 </a:t>
            </a:r>
            <a:r>
              <a:rPr lang="en-US" altLang="zh-TW"/>
              <a:t>sign change </a:t>
            </a:r>
            <a:r>
              <a:rPr lang="zh-TW" altLang="en-US"/>
              <a:t>數，由上到下分別為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  0, 3, 4, 7, ….., 2</a:t>
            </a:r>
            <a:r>
              <a:rPr lang="en-US" altLang="zh-TW" i="1" baseline="30000"/>
              <a:t>k+</a:t>
            </a:r>
            <a:r>
              <a:rPr lang="en-US" altLang="zh-TW" baseline="30000"/>
              <a:t>1</a:t>
            </a:r>
            <a:r>
              <a:rPr lang="en-US" altLang="zh-TW"/>
              <a:t>−1, 1, 2, 5, 6, ….., 2</a:t>
            </a:r>
            <a:r>
              <a:rPr lang="en-US" altLang="zh-TW" i="1" baseline="30000"/>
              <a:t>k+</a:t>
            </a:r>
            <a:r>
              <a:rPr lang="en-US" altLang="zh-TW" baseline="30000"/>
              <a:t>1</a:t>
            </a:r>
            <a:r>
              <a:rPr lang="en-US" altLang="zh-TW"/>
              <a:t>−2, </a:t>
            </a:r>
          </a:p>
          <a:p>
            <a:pPr eaLnBrk="1" hangingPunct="1">
              <a:spcBef>
                <a:spcPct val="50000"/>
              </a:spcBef>
            </a:pPr>
            <a:endParaRPr lang="zh-TW" altLang="en-US"/>
          </a:p>
          <a:p>
            <a:pPr eaLnBrk="1" hangingPunct="1">
              <a:spcBef>
                <a:spcPct val="50000"/>
              </a:spcBef>
            </a:pPr>
            <a:endParaRPr lang="en-US" altLang="zh-TW"/>
          </a:p>
        </p:txBody>
      </p:sp>
      <p:graphicFrame>
        <p:nvGraphicFramePr>
          <p:cNvPr id="9221" name="Object 6"/>
          <p:cNvGraphicFramePr>
            <a:graphicFrameLocks noChangeAspect="1"/>
          </p:cNvGraphicFramePr>
          <p:nvPr/>
        </p:nvGraphicFramePr>
        <p:xfrm>
          <a:off x="947738" y="1463675"/>
          <a:ext cx="508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8" name="Equation" r:id="rId5" imgW="508000" imgH="381000" progId="Equation.DSMT4">
                  <p:embed/>
                </p:oleObj>
              </mc:Choice>
              <mc:Fallback>
                <p:oleObj name="Equation" r:id="rId5" imgW="508000" imgH="38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1463675"/>
                        <a:ext cx="508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539750" y="2420938"/>
            <a:ext cx="7920038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若 </a:t>
            </a:r>
            <a:r>
              <a:rPr lang="en-US" altLang="zh-TW"/>
              <a:t>row </a:t>
            </a:r>
            <a:r>
              <a:rPr lang="zh-TW" altLang="en-US"/>
              <a:t>的</a:t>
            </a:r>
            <a:r>
              <a:rPr lang="en-US" altLang="zh-TW"/>
              <a:t>index </a:t>
            </a:r>
            <a:r>
              <a:rPr lang="zh-TW" altLang="en-US"/>
              <a:t>由</a:t>
            </a:r>
            <a:r>
              <a:rPr lang="en-US" altLang="zh-TW"/>
              <a:t>0 </a:t>
            </a:r>
            <a:r>
              <a:rPr lang="zh-TW" altLang="en-US"/>
              <a:t>開始</a:t>
            </a:r>
            <a:endParaRPr lang="en-US" altLang="zh-TW"/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則        第 </a:t>
            </a:r>
            <a:r>
              <a:rPr lang="en-US" altLang="zh-TW" i="1"/>
              <a:t>n</a:t>
            </a:r>
            <a:r>
              <a:rPr lang="en-US" altLang="zh-TW"/>
              <a:t> </a:t>
            </a:r>
            <a:r>
              <a:rPr lang="zh-TW" altLang="en-US"/>
              <a:t>個 </a:t>
            </a:r>
            <a:r>
              <a:rPr lang="en-US" altLang="zh-TW"/>
              <a:t>row (</a:t>
            </a:r>
            <a:r>
              <a:rPr lang="en-US" altLang="zh-TW" i="1"/>
              <a:t>n</a:t>
            </a:r>
            <a:r>
              <a:rPr lang="en-US" altLang="zh-TW"/>
              <a:t> is even and </a:t>
            </a:r>
            <a:r>
              <a:rPr lang="en-US" altLang="zh-TW" i="1"/>
              <a:t>n</a:t>
            </a:r>
            <a:r>
              <a:rPr lang="en-US" altLang="zh-TW"/>
              <a:t> &lt; </a:t>
            </a:r>
            <a:r>
              <a:rPr lang="en-US" altLang="zh-TW" i="1"/>
              <a:t>N</a:t>
            </a:r>
            <a:r>
              <a:rPr lang="en-US" altLang="zh-TW"/>
              <a:t>/2) </a:t>
            </a:r>
            <a:r>
              <a:rPr lang="zh-TW" altLang="en-US"/>
              <a:t>的 </a:t>
            </a:r>
            <a:r>
              <a:rPr lang="en-US" altLang="zh-TW"/>
              <a:t>sign change </a:t>
            </a:r>
            <a:r>
              <a:rPr lang="zh-TW" altLang="en-US"/>
              <a:t>為 </a:t>
            </a:r>
            <a:r>
              <a:rPr lang="en-US" altLang="zh-TW"/>
              <a:t>2</a:t>
            </a:r>
            <a:r>
              <a:rPr lang="en-US" altLang="zh-TW" i="1"/>
              <a:t>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                               (</a:t>
            </a:r>
            <a:r>
              <a:rPr lang="en-US" altLang="zh-TW" i="1"/>
              <a:t>n</a:t>
            </a:r>
            <a:r>
              <a:rPr lang="en-US" altLang="zh-TW"/>
              <a:t> is odd and </a:t>
            </a:r>
            <a:r>
              <a:rPr lang="en-US" altLang="zh-TW" i="1"/>
              <a:t>n</a:t>
            </a:r>
            <a:r>
              <a:rPr lang="en-US" altLang="zh-TW"/>
              <a:t> &lt; </a:t>
            </a:r>
            <a:r>
              <a:rPr lang="en-US" altLang="zh-TW" i="1"/>
              <a:t>N</a:t>
            </a:r>
            <a:r>
              <a:rPr lang="en-US" altLang="zh-TW"/>
              <a:t>/2) </a:t>
            </a:r>
            <a:r>
              <a:rPr lang="zh-TW" altLang="en-US"/>
              <a:t>的 </a:t>
            </a:r>
            <a:r>
              <a:rPr lang="en-US" altLang="zh-TW"/>
              <a:t>sign change </a:t>
            </a:r>
            <a:r>
              <a:rPr lang="zh-TW" altLang="en-US"/>
              <a:t>為 </a:t>
            </a:r>
            <a:r>
              <a:rPr lang="en-US" altLang="zh-TW"/>
              <a:t>2</a:t>
            </a:r>
            <a:r>
              <a:rPr lang="en-US" altLang="zh-TW" i="1"/>
              <a:t>n</a:t>
            </a:r>
            <a:r>
              <a:rPr lang="en-US" altLang="zh-TW"/>
              <a:t> + 1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                               (</a:t>
            </a:r>
            <a:r>
              <a:rPr lang="en-US" altLang="zh-TW" i="1"/>
              <a:t>n</a:t>
            </a:r>
            <a:r>
              <a:rPr lang="en-US" altLang="zh-TW"/>
              <a:t> is even and </a:t>
            </a:r>
            <a:r>
              <a:rPr lang="en-US" altLang="zh-TW" i="1"/>
              <a:t>n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</a:t>
            </a:r>
            <a:r>
              <a:rPr lang="en-US" altLang="zh-TW"/>
              <a:t> </a:t>
            </a:r>
            <a:r>
              <a:rPr lang="en-US" altLang="zh-TW" i="1"/>
              <a:t>N</a:t>
            </a:r>
            <a:r>
              <a:rPr lang="en-US" altLang="zh-TW"/>
              <a:t>/2) </a:t>
            </a:r>
            <a:r>
              <a:rPr lang="zh-TW" altLang="en-US"/>
              <a:t>的 </a:t>
            </a:r>
            <a:r>
              <a:rPr lang="en-US" altLang="zh-TW"/>
              <a:t>sign change </a:t>
            </a:r>
            <a:r>
              <a:rPr lang="zh-TW" altLang="en-US"/>
              <a:t>為 </a:t>
            </a:r>
            <a:r>
              <a:rPr lang="en-US" altLang="zh-TW"/>
              <a:t>2</a:t>
            </a:r>
            <a:r>
              <a:rPr lang="en-US" altLang="zh-TW" i="1"/>
              <a:t>n</a:t>
            </a:r>
            <a:r>
              <a:rPr lang="en-US" altLang="zh-TW"/>
              <a:t>+1−</a:t>
            </a:r>
            <a:r>
              <a:rPr lang="en-US" altLang="zh-TW" i="1"/>
              <a:t>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                               (</a:t>
            </a:r>
            <a:r>
              <a:rPr lang="en-US" altLang="zh-TW" i="1"/>
              <a:t>n</a:t>
            </a:r>
            <a:r>
              <a:rPr lang="en-US" altLang="zh-TW"/>
              <a:t> is odd and </a:t>
            </a:r>
            <a:r>
              <a:rPr lang="en-US" altLang="zh-TW" i="1"/>
              <a:t>n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</a:t>
            </a:r>
            <a:r>
              <a:rPr lang="en-US" altLang="zh-TW"/>
              <a:t> </a:t>
            </a:r>
            <a:r>
              <a:rPr lang="en-US" altLang="zh-TW" i="1"/>
              <a:t>N</a:t>
            </a:r>
            <a:r>
              <a:rPr lang="en-US" altLang="zh-TW"/>
              <a:t>/2) </a:t>
            </a:r>
            <a:r>
              <a:rPr lang="zh-TW" altLang="en-US"/>
              <a:t>的 </a:t>
            </a:r>
            <a:r>
              <a:rPr lang="en-US" altLang="zh-TW"/>
              <a:t>sign change </a:t>
            </a:r>
            <a:r>
              <a:rPr lang="zh-TW" altLang="en-US"/>
              <a:t>為 </a:t>
            </a:r>
            <a:r>
              <a:rPr lang="en-US" altLang="zh-TW"/>
              <a:t>2</a:t>
            </a:r>
            <a:r>
              <a:rPr lang="en-US" altLang="zh-TW" i="1"/>
              <a:t>n</a:t>
            </a:r>
            <a:r>
              <a:rPr lang="en-US" altLang="zh-TW"/>
              <a:t>−</a:t>
            </a:r>
            <a:r>
              <a:rPr lang="en-US" altLang="zh-TW" i="1"/>
              <a:t>N</a:t>
            </a:r>
          </a:p>
        </p:txBody>
      </p:sp>
      <p:graphicFrame>
        <p:nvGraphicFramePr>
          <p:cNvPr id="9223" name="Object 9"/>
          <p:cNvGraphicFramePr>
            <a:graphicFrameLocks noChangeAspect="1"/>
          </p:cNvGraphicFramePr>
          <p:nvPr/>
        </p:nvGraphicFramePr>
        <p:xfrm>
          <a:off x="915988" y="2925763"/>
          <a:ext cx="508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9" name="Equation" r:id="rId7" imgW="508000" imgH="381000" progId="Equation.DSMT4">
                  <p:embed/>
                </p:oleObj>
              </mc:Choice>
              <mc:Fallback>
                <p:oleObj name="Equation" r:id="rId7" imgW="508000" imgH="38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2925763"/>
                        <a:ext cx="508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10"/>
          <p:cNvSpPr txBox="1">
            <a:spLocks noChangeArrowheads="1"/>
          </p:cNvSpPr>
          <p:nvPr/>
        </p:nvSpPr>
        <p:spPr bwMode="auto">
          <a:xfrm>
            <a:off x="395288" y="4725988"/>
            <a:ext cx="6624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要根據 </a:t>
            </a:r>
            <a:r>
              <a:rPr lang="en-US" altLang="zh-TW"/>
              <a:t>sign change </a:t>
            </a:r>
            <a:r>
              <a:rPr lang="zh-TW" altLang="en-US"/>
              <a:t>的數目將           的 </a:t>
            </a:r>
            <a:r>
              <a:rPr lang="en-US" altLang="zh-TW"/>
              <a:t>row </a:t>
            </a:r>
            <a:r>
              <a:rPr lang="zh-TW" altLang="en-US"/>
              <a:t>重新排列</a:t>
            </a:r>
          </a:p>
        </p:txBody>
      </p:sp>
      <p:graphicFrame>
        <p:nvGraphicFramePr>
          <p:cNvPr id="9225" name="Object 11"/>
          <p:cNvGraphicFramePr>
            <a:graphicFrameLocks noChangeAspect="1"/>
          </p:cNvGraphicFramePr>
          <p:nvPr/>
        </p:nvGraphicFramePr>
        <p:xfrm>
          <a:off x="3708400" y="4797425"/>
          <a:ext cx="508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" name="Equation" r:id="rId8" imgW="508000" imgH="381000" progId="Equation.DSMT4">
                  <p:embed/>
                </p:oleObj>
              </mc:Choice>
              <mc:Fallback>
                <p:oleObj name="Equation" r:id="rId8" imgW="508000" imgH="381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797425"/>
                        <a:ext cx="508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2"/>
          <p:cNvGraphicFramePr>
            <a:graphicFrameLocks noChangeAspect="1"/>
          </p:cNvGraphicFramePr>
          <p:nvPr/>
        </p:nvGraphicFramePr>
        <p:xfrm>
          <a:off x="1581150" y="5387975"/>
          <a:ext cx="2908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" name="Equation" r:id="rId9" imgW="2908300" imgH="533400" progId="Equation.DSMT4">
                  <p:embed/>
                </p:oleObj>
              </mc:Choice>
              <mc:Fallback>
                <p:oleObj name="Equation" r:id="rId9" imgW="2908300" imgH="533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5387975"/>
                        <a:ext cx="29083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D893C6-CDF2-47DB-B0FE-DCBDA8564848}" type="slidenum">
              <a:rPr lang="en-US" altLang="zh-TW"/>
              <a:pPr/>
              <a:t>439</a:t>
            </a:fld>
            <a:endParaRPr lang="en-US" altLang="zh-TW"/>
          </a:p>
        </p:txBody>
      </p:sp>
      <p:graphicFrame>
        <p:nvGraphicFramePr>
          <p:cNvPr id="10243" name="Object 1"/>
          <p:cNvGraphicFramePr>
            <a:graphicFrameLocks noChangeAspect="1"/>
          </p:cNvGraphicFramePr>
          <p:nvPr/>
        </p:nvGraphicFramePr>
        <p:xfrm>
          <a:off x="395288" y="1052513"/>
          <a:ext cx="14382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0" name="Equation" r:id="rId3" imgW="1435100" imgH="711200" progId="Equation.DSMT4">
                  <p:embed/>
                </p:oleObj>
              </mc:Choice>
              <mc:Fallback>
                <p:oleObj name="Equation" r:id="rId3" imgW="1435100" imgH="711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052513"/>
                        <a:ext cx="1438275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1"/>
          <p:cNvGraphicFramePr>
            <a:graphicFrameLocks noChangeAspect="1"/>
          </p:cNvGraphicFramePr>
          <p:nvPr/>
        </p:nvGraphicFramePr>
        <p:xfrm>
          <a:off x="2555875" y="620713"/>
          <a:ext cx="3894138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1" name="Equation" r:id="rId5" imgW="3886200" imgH="1473200" progId="Equation.DSMT4">
                  <p:embed/>
                </p:oleObj>
              </mc:Choice>
              <mc:Fallback>
                <p:oleObj name="Equation" r:id="rId5" imgW="3886200" imgH="1473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620713"/>
                        <a:ext cx="3894138" cy="1468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5867400" y="188913"/>
            <a:ext cx="1944688" cy="18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altLang="zh-TW">
                <a:solidFill>
                  <a:srgbClr val="FF0000"/>
                </a:solidFill>
              </a:rPr>
              <a:t>sign changes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zh-TW">
                <a:solidFill>
                  <a:srgbClr val="FF0000"/>
                </a:solidFill>
              </a:rPr>
              <a:t>0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zh-TW">
                <a:solidFill>
                  <a:srgbClr val="FF0000"/>
                </a:solidFill>
              </a:rPr>
              <a:t>3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zh-TW">
                <a:solidFill>
                  <a:srgbClr val="FF0000"/>
                </a:solidFill>
              </a:rPr>
              <a:t>1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zh-TW">
                <a:solidFill>
                  <a:srgbClr val="FF0000"/>
                </a:solidFill>
              </a:rPr>
              <a:t>2</a:t>
            </a:r>
          </a:p>
        </p:txBody>
      </p:sp>
      <p:graphicFrame>
        <p:nvGraphicFramePr>
          <p:cNvPr id="10246" name="Object 12"/>
          <p:cNvGraphicFramePr>
            <a:graphicFrameLocks noChangeAspect="1"/>
          </p:cNvGraphicFramePr>
          <p:nvPr/>
        </p:nvGraphicFramePr>
        <p:xfrm>
          <a:off x="250825" y="3573463"/>
          <a:ext cx="2408238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2" name="Equation" r:id="rId7" imgW="2400300" imgH="1473200" progId="Equation.DSMT4">
                  <p:embed/>
                </p:oleObj>
              </mc:Choice>
              <mc:Fallback>
                <p:oleObj name="Equation" r:id="rId7" imgW="2400300" imgH="1473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573463"/>
                        <a:ext cx="2408238" cy="147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1"/>
          <p:cNvGraphicFramePr>
            <a:graphicFrameLocks noChangeAspect="1"/>
          </p:cNvGraphicFramePr>
          <p:nvPr/>
        </p:nvGraphicFramePr>
        <p:xfrm>
          <a:off x="2843213" y="2781300"/>
          <a:ext cx="4276725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" name="Equation" r:id="rId9" imgW="4267200" imgH="2997200" progId="Equation.DSMT4">
                  <p:embed/>
                </p:oleObj>
              </mc:Choice>
              <mc:Fallback>
                <p:oleObj name="Equation" r:id="rId9" imgW="4267200" imgH="2997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781300"/>
                        <a:ext cx="4276725" cy="298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11"/>
          <p:cNvSpPr txBox="1">
            <a:spLocks noChangeArrowheads="1"/>
          </p:cNvSpPr>
          <p:nvPr/>
        </p:nvSpPr>
        <p:spPr bwMode="auto">
          <a:xfrm>
            <a:off x="6372225" y="2349500"/>
            <a:ext cx="1944688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25000"/>
              </a:spcBef>
            </a:pPr>
            <a:r>
              <a:rPr lang="en-US" altLang="zh-TW">
                <a:solidFill>
                  <a:srgbClr val="FF0000"/>
                </a:solidFill>
              </a:rPr>
              <a:t>sign changes</a:t>
            </a:r>
          </a:p>
          <a:p>
            <a:pPr algn="ctr" eaLnBrk="1" hangingPunct="1">
              <a:spcBef>
                <a:spcPct val="25000"/>
              </a:spcBef>
            </a:pPr>
            <a:r>
              <a:rPr lang="en-US" altLang="zh-TW">
                <a:solidFill>
                  <a:srgbClr val="FF0000"/>
                </a:solidFill>
              </a:rPr>
              <a:t>0</a:t>
            </a:r>
          </a:p>
          <a:p>
            <a:pPr algn="ctr" eaLnBrk="1" hangingPunct="1">
              <a:spcBef>
                <a:spcPct val="25000"/>
              </a:spcBef>
            </a:pPr>
            <a:r>
              <a:rPr lang="en-US" altLang="zh-TW">
                <a:solidFill>
                  <a:srgbClr val="FF0000"/>
                </a:solidFill>
              </a:rPr>
              <a:t>3</a:t>
            </a:r>
          </a:p>
          <a:p>
            <a:pPr algn="ctr" eaLnBrk="1" hangingPunct="1">
              <a:spcBef>
                <a:spcPct val="25000"/>
              </a:spcBef>
            </a:pPr>
            <a:r>
              <a:rPr lang="en-US" altLang="zh-TW">
                <a:solidFill>
                  <a:srgbClr val="FF0000"/>
                </a:solidFill>
              </a:rPr>
              <a:t>4</a:t>
            </a:r>
          </a:p>
          <a:p>
            <a:pPr algn="ctr" eaLnBrk="1" hangingPunct="1">
              <a:spcBef>
                <a:spcPct val="25000"/>
              </a:spcBef>
            </a:pPr>
            <a:r>
              <a:rPr lang="en-US" altLang="zh-TW">
                <a:solidFill>
                  <a:srgbClr val="FF0000"/>
                </a:solidFill>
              </a:rPr>
              <a:t>7</a:t>
            </a:r>
          </a:p>
          <a:p>
            <a:pPr algn="ctr" eaLnBrk="1" hangingPunct="1">
              <a:spcBef>
                <a:spcPct val="25000"/>
              </a:spcBef>
            </a:pPr>
            <a:r>
              <a:rPr lang="en-US" altLang="zh-TW">
                <a:solidFill>
                  <a:srgbClr val="FF0000"/>
                </a:solidFill>
              </a:rPr>
              <a:t>1</a:t>
            </a:r>
          </a:p>
          <a:p>
            <a:pPr algn="ctr" eaLnBrk="1" hangingPunct="1">
              <a:spcBef>
                <a:spcPct val="25000"/>
              </a:spcBef>
            </a:pPr>
            <a:r>
              <a:rPr lang="en-US" altLang="zh-TW">
                <a:solidFill>
                  <a:srgbClr val="FF0000"/>
                </a:solidFill>
              </a:rPr>
              <a:t>2</a:t>
            </a:r>
          </a:p>
          <a:p>
            <a:pPr algn="ctr" eaLnBrk="1" hangingPunct="1">
              <a:spcBef>
                <a:spcPct val="25000"/>
              </a:spcBef>
            </a:pPr>
            <a:r>
              <a:rPr lang="en-US" altLang="zh-TW">
                <a:solidFill>
                  <a:srgbClr val="FF0000"/>
                </a:solidFill>
              </a:rPr>
              <a:t>5</a:t>
            </a:r>
          </a:p>
          <a:p>
            <a:pPr algn="ctr" eaLnBrk="1" hangingPunct="1">
              <a:spcBef>
                <a:spcPct val="25000"/>
              </a:spcBef>
            </a:pPr>
            <a:r>
              <a:rPr lang="en-US" altLang="zh-TW">
                <a:solidFill>
                  <a:srgbClr val="FF0000"/>
                </a:solidFill>
              </a:rPr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2C355C-1BD1-4D97-8866-16EFBC4CC326}" type="slidenum">
              <a:rPr lang="en-US" altLang="zh-TW"/>
              <a:pPr/>
              <a:t>440</a:t>
            </a:fld>
            <a:endParaRPr lang="en-US" altLang="zh-TW"/>
          </a:p>
        </p:txBody>
      </p:sp>
      <p:sp>
        <p:nvSpPr>
          <p:cNvPr id="11267" name="文字方塊 8"/>
          <p:cNvSpPr txBox="1">
            <a:spLocks noChangeArrowheads="1"/>
          </p:cNvSpPr>
          <p:nvPr/>
        </p:nvSpPr>
        <p:spPr bwMode="auto">
          <a:xfrm>
            <a:off x="323850" y="765175"/>
            <a:ext cx="842486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Constraint for  the  number of points of the Walsh transform:  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 i="1">
                <a:solidFill>
                  <a:srgbClr val="FF0000"/>
                </a:solidFill>
              </a:rPr>
              <a:t>N</a:t>
            </a:r>
            <a:r>
              <a:rPr lang="en-US" altLang="zh-TW">
                <a:solidFill>
                  <a:srgbClr val="FF0000"/>
                </a:solidFill>
              </a:rPr>
              <a:t> must be a power of 2 (2, 4, 8, 16, 32,  ……..)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Although in Matlab it is possible to define the </a:t>
            </a:r>
            <a:r>
              <a:rPr lang="en-US" altLang="zh-TW">
                <a:solidFill>
                  <a:srgbClr val="3333FF"/>
                </a:solidFill>
              </a:rPr>
              <a:t>12 </a:t>
            </a:r>
            <a:r>
              <a:rPr lang="zh-TW" altLang="en-US">
                <a:solidFill>
                  <a:srgbClr val="3333FF"/>
                </a:solidFill>
                <a:sym typeface="Symbol" pitchFamily="18" charset="2"/>
              </a:rPr>
              <a:t></a:t>
            </a:r>
            <a:r>
              <a:rPr lang="en-US" altLang="zh-TW">
                <a:solidFill>
                  <a:srgbClr val="3333FF"/>
                </a:solidFill>
              </a:rPr>
              <a:t>2</a:t>
            </a:r>
            <a:r>
              <a:rPr lang="en-US" altLang="zh-TW" i="1" baseline="30000">
                <a:solidFill>
                  <a:srgbClr val="3333FF"/>
                </a:solidFill>
              </a:rPr>
              <a:t>k</a:t>
            </a:r>
            <a:r>
              <a:rPr lang="en-US" altLang="zh-TW">
                <a:solidFill>
                  <a:srgbClr val="3333FF"/>
                </a:solidFill>
              </a:rPr>
              <a:t> </a:t>
            </a:r>
            <a:r>
              <a:rPr lang="en-US" altLang="zh-TW"/>
              <a:t>point  or the  </a:t>
            </a:r>
            <a:r>
              <a:rPr lang="en-US" altLang="zh-TW">
                <a:solidFill>
                  <a:srgbClr val="3333FF"/>
                </a:solidFill>
              </a:rPr>
              <a:t>20 </a:t>
            </a:r>
            <a:r>
              <a:rPr lang="zh-TW" altLang="en-US">
                <a:solidFill>
                  <a:srgbClr val="3333FF"/>
                </a:solidFill>
                <a:sym typeface="Symbol" pitchFamily="18" charset="2"/>
              </a:rPr>
              <a:t></a:t>
            </a:r>
            <a:r>
              <a:rPr lang="en-US" altLang="zh-TW">
                <a:solidFill>
                  <a:srgbClr val="3333FF"/>
                </a:solidFill>
              </a:rPr>
              <a:t>2</a:t>
            </a:r>
            <a:r>
              <a:rPr lang="en-US" altLang="zh-TW" i="1" baseline="30000">
                <a:solidFill>
                  <a:srgbClr val="3333FF"/>
                </a:solidFill>
              </a:rPr>
              <a:t>k</a:t>
            </a:r>
            <a:r>
              <a:rPr lang="en-US" altLang="zh-TW">
                <a:solidFill>
                  <a:srgbClr val="3333FF"/>
                </a:solidFill>
              </a:rPr>
              <a:t> </a:t>
            </a:r>
            <a:r>
              <a:rPr lang="en-US" altLang="zh-TW"/>
              <a:t>point  Walsh transform, the inverse transform  require the floating-point operation. </a:t>
            </a:r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5565E8-E974-440A-B221-B5F84A4958F6}" type="slidenum">
              <a:rPr lang="en-US" altLang="zh-TW"/>
              <a:pPr/>
              <a:t>441</a:t>
            </a:fld>
            <a:endParaRPr lang="en-US" altLang="zh-TW"/>
          </a:p>
        </p:txBody>
      </p:sp>
      <p:sp>
        <p:nvSpPr>
          <p:cNvPr id="12291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468313" y="1125538"/>
            <a:ext cx="8186737" cy="5451475"/>
          </a:xfrm>
        </p:spPr>
        <p:txBody>
          <a:bodyPr/>
          <a:lstStyle/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Sequency ordering (i.e., Walsh ordering) ……. using for signal processing   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Dyadic ordering (i.e., Paley ordering) ………... using for control   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Natural ordering (i.e., Hadamard ordering) ……using for mathematics</a:t>
            </a:r>
          </a:p>
          <a:p>
            <a:pPr marL="0" indent="0">
              <a:spcAft>
                <a:spcPts val="475"/>
              </a:spcAft>
              <a:buFontTx/>
              <a:buNone/>
            </a:pPr>
            <a:endParaRPr lang="en-US" altLang="zh-TW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endParaRPr lang="en-US" altLang="zh-TW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endParaRPr lang="en-US" altLang="zh-TW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endParaRPr lang="en-US" altLang="zh-TW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300096" name="Group 64"/>
          <p:cNvGraphicFramePr>
            <a:graphicFrameLocks noGrp="1"/>
          </p:cNvGraphicFramePr>
          <p:nvPr/>
        </p:nvGraphicFramePr>
        <p:xfrm>
          <a:off x="428625" y="2709863"/>
          <a:ext cx="8286750" cy="3519483"/>
        </p:xfrm>
        <a:graphic>
          <a:graphicData uri="http://schemas.openxmlformats.org/drawingml/2006/table">
            <a:tbl>
              <a:tblPr/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4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Sequency ordering</a:t>
                      </a:r>
                      <a:endParaRPr kumimoji="0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Dyadic ordering</a:t>
                      </a:r>
                      <a:endParaRPr kumimoji="0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Natural ordering</a:t>
                      </a:r>
                      <a:endParaRPr kumimoji="0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W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[</a:t>
                      </a: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m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, </a:t>
                      </a: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n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]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(Gray Code)</a:t>
                      </a:r>
                      <a:endParaRPr kumimoji="0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(Bit Reversal)</a:t>
                      </a:r>
                      <a:endParaRPr kumimoji="0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row 0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row 0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row 0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[1,  1,  1,  1,  1,  1,  1,  1]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row 1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row 1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row 4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[1,  1,  1,  1, 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1, 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1, 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1, 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1]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row 2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row 3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row 6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[1,  1, 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1, 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1, 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1, 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1,  1,  1]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row 3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row 2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row 2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[1,  1, 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1, 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1,  1,  1, 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1, 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1]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row 4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row 6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row 3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[1, 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1, 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1,  1,  1, 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1, 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1,  1]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row 5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row 7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row 7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[1, 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1, 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1,  1, 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1,  1,  1, 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1]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row 6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row 5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row 5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[1, 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1,  1, 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1, 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1,  1, 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1,  1]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row 7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row 4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row 1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[1, 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1,  1, 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1,  1, 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1,  1, 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1]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L="44665" marR="44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349" name="Line 3"/>
          <p:cNvSpPr>
            <a:spLocks noChangeShapeType="1"/>
          </p:cNvSpPr>
          <p:nvPr/>
        </p:nvSpPr>
        <p:spPr bwMode="auto">
          <a:xfrm>
            <a:off x="1835150" y="3141663"/>
            <a:ext cx="571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350" name="Line 3"/>
          <p:cNvSpPr>
            <a:spLocks noChangeShapeType="1"/>
          </p:cNvSpPr>
          <p:nvPr/>
        </p:nvSpPr>
        <p:spPr bwMode="auto">
          <a:xfrm>
            <a:off x="3492500" y="3141663"/>
            <a:ext cx="571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351" name="Text Box 66"/>
          <p:cNvSpPr txBox="1">
            <a:spLocks noChangeArrowheads="1"/>
          </p:cNvSpPr>
          <p:nvPr/>
        </p:nvSpPr>
        <p:spPr bwMode="auto">
          <a:xfrm>
            <a:off x="4859338" y="692150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>
                <a:solidFill>
                  <a:srgbClr val="FF0000"/>
                </a:solidFill>
              </a:rPr>
              <a:t>標準定義</a:t>
            </a:r>
          </a:p>
        </p:txBody>
      </p:sp>
      <p:sp>
        <p:nvSpPr>
          <p:cNvPr id="12352" name="Line 67"/>
          <p:cNvSpPr>
            <a:spLocks noChangeShapeType="1"/>
          </p:cNvSpPr>
          <p:nvPr/>
        </p:nvSpPr>
        <p:spPr bwMode="auto">
          <a:xfrm flipH="1">
            <a:off x="4067175" y="908050"/>
            <a:ext cx="865188" cy="2873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353" name="標題 4"/>
          <p:cNvSpPr>
            <a:spLocks/>
          </p:cNvSpPr>
          <p:nvPr/>
        </p:nvSpPr>
        <p:spPr bwMode="auto">
          <a:xfrm>
            <a:off x="323850" y="260350"/>
            <a:ext cx="7777163" cy="490538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anchor="ctr"/>
          <a:lstStyle/>
          <a:p>
            <a:pPr algn="just"/>
            <a:r>
              <a:rPr lang="zh-TW" altLang="en-US" sz="2400" b="1">
                <a:solidFill>
                  <a:srgbClr val="3333FF"/>
                </a:solidFill>
                <a:ea typeface="新細明體" charset="-120"/>
                <a:sym typeface="Wingdings 2" pitchFamily="18" charset="2"/>
              </a:rPr>
              <a:t></a:t>
            </a:r>
            <a:r>
              <a:rPr lang="zh-TW" altLang="en-US" sz="2400">
                <a:solidFill>
                  <a:schemeClr val="tx2"/>
                </a:solidFill>
                <a:latin typeface="Arial" charset="0"/>
                <a:ea typeface="新細明體" charset="-120"/>
                <a:sym typeface="Wingdings 2" pitchFamily="18" charset="2"/>
              </a:rPr>
              <a:t> </a:t>
            </a:r>
            <a:r>
              <a:rPr lang="en-US" altLang="zh-TW" sz="2400" b="1">
                <a:solidFill>
                  <a:srgbClr val="3333FF"/>
                </a:solidFill>
                <a:cs typeface="Times New Roman" pitchFamily="18" charset="0"/>
              </a:rPr>
              <a:t>13-C </a:t>
            </a:r>
            <a:r>
              <a:rPr lang="en-US" altLang="en-US" sz="2400" b="1">
                <a:solidFill>
                  <a:srgbClr val="3333FF"/>
                </a:solidFill>
                <a:cs typeface="Times New Roman" pitchFamily="18" charset="0"/>
              </a:rPr>
              <a:t> </a:t>
            </a:r>
            <a:r>
              <a:rPr lang="en-US" altLang="zh-TW" sz="2400" b="1">
                <a:solidFill>
                  <a:srgbClr val="3333FF"/>
                </a:solidFill>
                <a:cs typeface="Times New Roman" pitchFamily="18" charset="0"/>
              </a:rPr>
              <a:t>Alternative Forms of the Walsh Transform </a:t>
            </a:r>
            <a:endParaRPr lang="zh-TW" altLang="en-US" sz="2400" b="1">
              <a:solidFill>
                <a:srgbClr val="3333FF"/>
              </a:solidFill>
              <a:cs typeface="Times New Roman" pitchFamily="18" charset="0"/>
            </a:endParaRPr>
          </a:p>
        </p:txBody>
      </p:sp>
      <p:sp>
        <p:nvSpPr>
          <p:cNvPr id="2" name="橢圓 1"/>
          <p:cNvSpPr/>
          <p:nvPr/>
        </p:nvSpPr>
        <p:spPr>
          <a:xfrm>
            <a:off x="6156325" y="1125538"/>
            <a:ext cx="2303463" cy="45243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2355" name="文字方塊 3"/>
          <p:cNvSpPr txBox="1">
            <a:spLocks noChangeArrowheads="1"/>
          </p:cNvSpPr>
          <p:nvPr/>
        </p:nvSpPr>
        <p:spPr bwMode="auto">
          <a:xfrm>
            <a:off x="6305550" y="811213"/>
            <a:ext cx="2349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800">
                <a:solidFill>
                  <a:srgbClr val="FF0000"/>
                </a:solidFill>
              </a:rPr>
              <a:t>from zero-crossing</a:t>
            </a:r>
            <a:endParaRPr lang="zh-TW" altLang="en-US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5420</TotalTime>
  <Words>2558</Words>
  <Application>Microsoft Office PowerPoint</Application>
  <PresentationFormat>如螢幕大小 (4:3)</PresentationFormat>
  <Paragraphs>419</Paragraphs>
  <Slides>36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4" baseType="lpstr">
      <vt:lpstr>新細明體</vt:lpstr>
      <vt:lpstr>標楷體</vt:lpstr>
      <vt:lpstr>Arial</vt:lpstr>
      <vt:lpstr>Symbol</vt:lpstr>
      <vt:lpstr>Times New Roman</vt:lpstr>
      <vt:lpstr>Wingdings 2</vt:lpstr>
      <vt:lpstr>預設簡報設計</vt:lpstr>
      <vt:lpstr>Equation</vt:lpstr>
      <vt:lpstr>XIII.  Walsh Transform (Hadamard Transform)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Frequency Analysis and Wavelet Transforms  時頻分析與小波轉換 </dc:title>
  <dc:creator>DJJ</dc:creator>
  <cp:lastModifiedBy>User</cp:lastModifiedBy>
  <cp:revision>1229</cp:revision>
  <cp:lastPrinted>2017-05-27T03:28:55Z</cp:lastPrinted>
  <dcterms:created xsi:type="dcterms:W3CDTF">2007-09-19T14:57:43Z</dcterms:created>
  <dcterms:modified xsi:type="dcterms:W3CDTF">2018-06-01T11:33:16Z</dcterms:modified>
</cp:coreProperties>
</file>