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469" saveSubsetFonts="1">
  <p:sldMasterIdLst>
    <p:sldMasterId id="2147483648" r:id="rId1"/>
  </p:sldMasterIdLst>
  <p:notesMasterIdLst>
    <p:notesMasterId r:id="rId32"/>
  </p:notesMasterIdLst>
  <p:sldIdLst>
    <p:sldId id="514" r:id="rId2"/>
    <p:sldId id="515" r:id="rId3"/>
    <p:sldId id="516" r:id="rId4"/>
    <p:sldId id="517" r:id="rId5"/>
    <p:sldId id="518" r:id="rId6"/>
    <p:sldId id="466" r:id="rId7"/>
    <p:sldId id="467" r:id="rId8"/>
    <p:sldId id="469" r:id="rId9"/>
    <p:sldId id="439" r:id="rId10"/>
    <p:sldId id="441" r:id="rId11"/>
    <p:sldId id="442" r:id="rId12"/>
    <p:sldId id="443" r:id="rId13"/>
    <p:sldId id="444" r:id="rId14"/>
    <p:sldId id="470" r:id="rId15"/>
    <p:sldId id="445" r:id="rId16"/>
    <p:sldId id="473" r:id="rId17"/>
    <p:sldId id="476" r:id="rId18"/>
    <p:sldId id="474" r:id="rId19"/>
    <p:sldId id="478" r:id="rId20"/>
    <p:sldId id="450" r:id="rId21"/>
    <p:sldId id="471" r:id="rId22"/>
    <p:sldId id="449" r:id="rId23"/>
    <p:sldId id="479" r:id="rId24"/>
    <p:sldId id="477" r:id="rId25"/>
    <p:sldId id="451" r:id="rId26"/>
    <p:sldId id="519" r:id="rId27"/>
    <p:sldId id="520" r:id="rId28"/>
    <p:sldId id="523" r:id="rId29"/>
    <p:sldId id="522" r:id="rId30"/>
    <p:sldId id="524" r:id="rId31"/>
  </p:sldIdLst>
  <p:sldSz cx="9144000" cy="6858000" type="screen4x3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3333FF"/>
    <a:srgbClr val="FF0000"/>
    <a:srgbClr val="CC00CC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65" autoAdjust="0"/>
    <p:restoredTop sz="90018" autoAdjust="0"/>
  </p:normalViewPr>
  <p:slideViewPr>
    <p:cSldViewPr>
      <p:cViewPr varScale="1">
        <p:scale>
          <a:sx n="61" d="100"/>
          <a:sy n="61" d="100"/>
        </p:scale>
        <p:origin x="1528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88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6E8EE1E5-5192-4DD2-8A97-91D2DD42454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83962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36FEC-D71C-4952-8DD7-61EC36C20FF3}" type="datetime1">
              <a:rPr lang="zh-TW" altLang="en-US"/>
              <a:pPr>
                <a:defRPr/>
              </a:pPr>
              <a:t>2018/6/10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7BB609-ED11-4320-89F2-C7DD2590B15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5CA466-ADD4-4051-B5A0-4BA39787FE52}" type="datetime1">
              <a:rPr lang="zh-TW" altLang="en-US"/>
              <a:pPr>
                <a:defRPr/>
              </a:pPr>
              <a:t>2018/6/10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4596E3-8F00-45DB-81B6-ED24DEF1BA4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EF106-20C3-4E1A-BB0E-4B8D5BA1CAE3}" type="datetime1">
              <a:rPr lang="zh-TW" altLang="en-US"/>
              <a:pPr>
                <a:defRPr/>
              </a:pPr>
              <a:t>2018/6/10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88AAD3-3D1D-413C-B9A9-6C792F43D3A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840609-5E48-45EF-9206-ABCA9BABE4D1}" type="datetime1">
              <a:rPr lang="zh-TW" altLang="en-US"/>
              <a:pPr>
                <a:defRPr/>
              </a:pPr>
              <a:t>2018/6/10</a:t>
            </a:fld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474A0-6F8B-4823-B710-7C59A60E89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7DC876-5C62-464D-8753-9E3DC759835E}" type="datetime1">
              <a:rPr lang="zh-TW" altLang="en-US"/>
              <a:pPr>
                <a:defRPr/>
              </a:pPr>
              <a:t>2018/6/10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9058B4-EACA-46BA-B641-726F2295C51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869E64-19E6-4CE0-A344-3177F7CEF421}" type="datetime1">
              <a:rPr lang="zh-TW" altLang="en-US"/>
              <a:pPr>
                <a:defRPr/>
              </a:pPr>
              <a:t>2018/6/10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8B0A89-354D-49AE-B0EF-CD4364E2EF2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65A661-74CA-4C11-9EFF-322B8BB0B8C8}" type="datetime1">
              <a:rPr lang="zh-TW" altLang="en-US"/>
              <a:pPr>
                <a:defRPr/>
              </a:pPr>
              <a:t>2018/6/10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8A17D-053C-4528-AF79-B45C4A00619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E5B95E-722D-463C-8B79-D303DF75E1E0}" type="datetime1">
              <a:rPr lang="zh-TW" altLang="en-US"/>
              <a:pPr>
                <a:defRPr/>
              </a:pPr>
              <a:t>2018/6/10</a:t>
            </a:fld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CAB1C7-F3EC-4F62-A0C6-F9F064EF53F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>
            <a:lvl1pPr>
              <a:defRPr kumimoji="1" lang="zh-TW" altLang="en-US" sz="3200" dirty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7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285860"/>
            <a:ext cx="8186766" cy="5143536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2000"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4165EC-374E-4AE1-82BB-1CEAD7BE9A19}" type="datetime1">
              <a:rPr lang="zh-TW" altLang="en-US"/>
              <a:pPr>
                <a:defRPr/>
              </a:pPr>
              <a:t>2018/6/10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8C54B1-EE06-4448-B501-A4D989D38A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428604"/>
            <a:ext cx="8186766" cy="6000792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2000"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522421-556E-4C5F-BAD4-39F9045F93F1}" type="datetime1">
              <a:rPr lang="zh-TW" altLang="en-US"/>
              <a:pPr>
                <a:defRPr/>
              </a:pPr>
              <a:t>2018/6/10</a:t>
            </a:fld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D6720-1F3B-4BBE-B29B-C4CAA5E217A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6B64F-A16D-4640-82F6-6A187A38D8F0}" type="datetime1">
              <a:rPr lang="zh-TW" altLang="en-US"/>
              <a:pPr>
                <a:defRPr/>
              </a:pPr>
              <a:t>2018/6/10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78E029-EC08-40CE-AC59-8590BE431D0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A464B5-86EA-42C4-A84B-F3743C106A7A}" type="datetime1">
              <a:rPr lang="zh-TW" altLang="en-US"/>
              <a:pPr>
                <a:defRPr/>
              </a:pPr>
              <a:t>2018/6/10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5EE71-364C-4E2C-BDB4-91632A15EAB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C991D1A8-8969-4692-94B2-277AEC60F935}" type="datetime1">
              <a:rPr lang="zh-TW" altLang="en-US"/>
              <a:pPr>
                <a:defRPr/>
              </a:pPr>
              <a:t>2018/6/10</a:t>
            </a:fld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59563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3333FF"/>
                </a:solidFill>
                <a:ea typeface="新細明體" charset="-120"/>
              </a:defRPr>
            </a:lvl1pPr>
          </a:lstStyle>
          <a:p>
            <a:pPr>
              <a:defRPr/>
            </a:pPr>
            <a:fld id="{76ECE4D8-6D0B-47F2-921A-CF20B258DA1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19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32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38.bin"/><Relationship Id="rId18" Type="http://schemas.openxmlformats.org/officeDocument/2006/relationships/image" Target="../media/image38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5.wmf"/><Relationship Id="rId17" Type="http://schemas.openxmlformats.org/officeDocument/2006/relationships/oleObject" Target="../embeddings/oleObject40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7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36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4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image" Target="../media/image7.wmf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Relationship Id="rId14" Type="http://schemas.openxmlformats.org/officeDocument/2006/relationships/oleObject" Target="../embeddings/oleObject8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4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46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7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8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oleObject" Target="../embeddings/oleObject14.bin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3.wmf"/><Relationship Id="rId9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93BBDD-9612-4F90-BD78-B56F5CDC9CCF}" type="slidenum">
              <a:rPr lang="en-US" altLang="zh-TW" smtClean="0"/>
              <a:pPr/>
              <a:t>469</a:t>
            </a:fld>
            <a:endParaRPr lang="en-US" altLang="zh-TW"/>
          </a:p>
        </p:txBody>
      </p:sp>
      <p:sp>
        <p:nvSpPr>
          <p:cNvPr id="1028" name="標題 3"/>
          <p:cNvSpPr>
            <a:spLocks noGrp="1"/>
          </p:cNvSpPr>
          <p:nvPr>
            <p:ph type="title" idx="4294967295"/>
          </p:nvPr>
        </p:nvSpPr>
        <p:spPr>
          <a:xfrm>
            <a:off x="468313" y="333375"/>
            <a:ext cx="7920037" cy="561975"/>
          </a:xfrm>
        </p:spPr>
        <p:txBody>
          <a:bodyPr/>
          <a:lstStyle/>
          <a:p>
            <a:r>
              <a:rPr lang="en-US" altLang="zh-TW" sz="3200" b="1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XIV.</a:t>
            </a:r>
            <a:r>
              <a:rPr lang="en-US" altLang="en-US" sz="3200" b="1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3200" b="1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en-US" sz="3200" b="1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Number Theoretic Transform (NTT)</a:t>
            </a:r>
            <a:endParaRPr lang="zh-TW" altLang="en-US" sz="3200">
              <a:solidFill>
                <a:srgbClr val="3333FF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029" name="文字版面配置區 4"/>
          <p:cNvSpPr>
            <a:spLocks noGrp="1"/>
          </p:cNvSpPr>
          <p:nvPr>
            <p:ph type="body" sz="half" idx="4294967295"/>
          </p:nvPr>
        </p:nvSpPr>
        <p:spPr>
          <a:xfrm>
            <a:off x="468313" y="1557338"/>
            <a:ext cx="8064500" cy="4967287"/>
          </a:xfrm>
        </p:spPr>
        <p:txBody>
          <a:bodyPr/>
          <a:lstStyle/>
          <a:p>
            <a:pPr marL="0" indent="0">
              <a:spcAft>
                <a:spcPts val="25"/>
              </a:spcAft>
              <a:buFont typeface="Wingdings" pitchFamily="2" charset="2"/>
              <a:buChar char="u"/>
            </a:pPr>
            <a:r>
              <a:rPr lang="en-US" altLang="zh-TW" sz="20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Number Theoretic Transform and Its Inverse</a:t>
            </a:r>
            <a:endParaRPr lang="zh-TW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Aft>
                <a:spcPts val="25"/>
              </a:spcAft>
              <a:buFontTx/>
              <a:buNone/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</a:t>
            </a:r>
          </a:p>
          <a:p>
            <a:pPr marL="0" indent="0">
              <a:spcAft>
                <a:spcPts val="25"/>
              </a:spcAft>
              <a:buFontTx/>
              <a:buNone/>
            </a:pPr>
            <a:endParaRPr lang="en-US" altLang="zh-TW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Bef>
                <a:spcPct val="50000"/>
              </a:spcBef>
              <a:buFontTx/>
              <a:buNone/>
            </a:pPr>
            <a:endParaRPr lang="zh-TW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Bef>
                <a:spcPct val="50000"/>
              </a:spcBef>
              <a:buFontTx/>
              <a:buNone/>
            </a:pPr>
            <a:endParaRPr lang="zh-TW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Aft>
                <a:spcPts val="25"/>
              </a:spcAft>
              <a:buFontTx/>
              <a:buNone/>
            </a:pPr>
            <a:endParaRPr lang="zh-TW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Aft>
                <a:spcPts val="25"/>
              </a:spcAft>
              <a:buFontTx/>
              <a:buNone/>
            </a:pPr>
            <a:r>
              <a:rPr lang="en-US" altLang="zh-TW" sz="2000" dirty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Note</a:t>
            </a:r>
            <a:r>
              <a:rPr lang="zh-TW" altLang="en-US" sz="2000" dirty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：</a:t>
            </a:r>
          </a:p>
          <a:p>
            <a:pPr marL="0" indent="0">
              <a:spcAft>
                <a:spcPts val="25"/>
              </a:spcAft>
              <a:buFontTx/>
              <a:buNone/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Wingdings" pitchFamily="2" charset="2"/>
              </a:rPr>
              <a:t>1) 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Wingdings" pitchFamily="2" charset="2"/>
              </a:rPr>
              <a:t>M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Wingdings" pitchFamily="2" charset="2"/>
              </a:rPr>
              <a:t> is a </a:t>
            </a:r>
            <a:r>
              <a:rPr lang="en-US" altLang="zh-TW" sz="2000" dirty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  <a:sym typeface="Wingdings" pitchFamily="2" charset="2"/>
              </a:rPr>
              <a:t>prime number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Wingdings" pitchFamily="2" charset="2"/>
              </a:rPr>
              <a:t> ,   (mod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Wingdings" pitchFamily="2" charset="2"/>
              </a:rPr>
              <a:t>M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Wingdings" pitchFamily="2" charset="2"/>
              </a:rPr>
              <a:t>):  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Wingdings" pitchFamily="2" charset="2"/>
              </a:rPr>
              <a:t>是指除以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Wingdings" pitchFamily="2" charset="2"/>
              </a:rPr>
              <a:t>M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Wingdings" pitchFamily="2" charset="2"/>
              </a:rPr>
              <a:t> 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Wingdings" pitchFamily="2" charset="2"/>
              </a:rPr>
              <a:t>的餘數</a:t>
            </a:r>
          </a:p>
          <a:p>
            <a:pPr marL="0" indent="0">
              <a:spcAft>
                <a:spcPts val="25"/>
              </a:spcAft>
              <a:buFontTx/>
              <a:buNone/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(2) 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is a factor of </a:t>
            </a:r>
            <a:r>
              <a:rPr lang="en-US" altLang="zh-TW" sz="2000" i="1" dirty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</a:t>
            </a:r>
            <a:r>
              <a:rPr lang="en-US" altLang="zh-TW" sz="2000" dirty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−1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</a:t>
            </a:r>
          </a:p>
          <a:p>
            <a:pPr marL="0" indent="0">
              <a:spcAft>
                <a:spcPts val="25"/>
              </a:spcAft>
              <a:buFontTx/>
              <a:buNone/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(Note: when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 1,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 must be prime to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 </a:t>
            </a:r>
          </a:p>
          <a:p>
            <a:pPr marL="0" indent="0">
              <a:spcAft>
                <a:spcPts val="25"/>
              </a:spcAft>
              <a:buFontTx/>
              <a:buNone/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(3) 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 baseline="30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−1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is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an integer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that satisfies (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 baseline="30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−1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mod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= 1</a:t>
            </a:r>
          </a:p>
          <a:p>
            <a:pPr marL="0" indent="0">
              <a:spcAft>
                <a:spcPts val="25"/>
              </a:spcAft>
              <a:buFontTx/>
              <a:buNone/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(When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=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−1,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 baseline="30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−1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=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−1)</a:t>
            </a:r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755650" y="2060575"/>
          <a:ext cx="7954963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3" imgW="7950200" imgH="1498600" progId="Equation.DSMT4">
                  <p:embed/>
                </p:oleObj>
              </mc:Choice>
              <mc:Fallback>
                <p:oleObj name="Equation" r:id="rId3" imgW="7950200" imgH="149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060575"/>
                        <a:ext cx="7954963" cy="1501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標題 3"/>
          <p:cNvSpPr>
            <a:spLocks/>
          </p:cNvSpPr>
          <p:nvPr/>
        </p:nvSpPr>
        <p:spPr bwMode="auto">
          <a:xfrm>
            <a:off x="468313" y="981075"/>
            <a:ext cx="8229600" cy="48895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anchor="ctr"/>
          <a:lstStyle/>
          <a:p>
            <a:pPr algn="just"/>
            <a:r>
              <a:rPr lang="zh-TW" altLang="en-US" sz="2400" b="1">
                <a:solidFill>
                  <a:srgbClr val="3333FF"/>
                </a:solidFill>
                <a:ea typeface="新細明體" charset="-120"/>
                <a:sym typeface="Wingdings 2" pitchFamily="18" charset="2"/>
              </a:rPr>
              <a:t></a:t>
            </a:r>
            <a:r>
              <a:rPr lang="zh-TW" altLang="en-US" sz="2400">
                <a:solidFill>
                  <a:schemeClr val="tx2"/>
                </a:solidFill>
                <a:ea typeface="新細明體" charset="-120"/>
                <a:sym typeface="Wingdings 2" pitchFamily="18" charset="2"/>
              </a:rPr>
              <a:t> </a:t>
            </a:r>
            <a:r>
              <a:rPr lang="en-US" altLang="zh-TW" sz="2400" b="1">
                <a:solidFill>
                  <a:srgbClr val="3333FF"/>
                </a:solidFill>
                <a:cs typeface="Times New Roman" pitchFamily="18" charset="0"/>
              </a:rPr>
              <a:t>14-A  Definition </a:t>
            </a:r>
            <a:endParaRPr lang="zh-TW" altLang="en-US" sz="2400" b="1">
              <a:solidFill>
                <a:srgbClr val="3333FF"/>
              </a:solidFill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19C644-764E-4B8D-B2A8-0190D6632681}" type="slidenum">
              <a:rPr lang="en-US" altLang="zh-TW" smtClean="0"/>
              <a:pPr/>
              <a:t>478</a:t>
            </a:fld>
            <a:endParaRPr lang="en-US" altLang="zh-TW"/>
          </a:p>
        </p:txBody>
      </p:sp>
      <p:sp>
        <p:nvSpPr>
          <p:cNvPr id="6150" name="文字版面配置區 1"/>
          <p:cNvSpPr>
            <a:spLocks noGrp="1"/>
          </p:cNvSpPr>
          <p:nvPr>
            <p:ph type="body" sz="half" idx="4294967295"/>
          </p:nvPr>
        </p:nvSpPr>
        <p:spPr>
          <a:xfrm>
            <a:off x="457200" y="428625"/>
            <a:ext cx="8186738" cy="6000750"/>
          </a:xfrm>
        </p:spPr>
        <p:txBody>
          <a:bodyPr/>
          <a:lstStyle/>
          <a:p>
            <a:pPr marL="0" indent="0">
              <a:spcAft>
                <a:spcPts val="475"/>
              </a:spcAft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P.5)  Shift Theorem</a:t>
            </a:r>
            <a:endParaRPr lang="zh-TW" altLang="en-US" sz="2000">
              <a:solidFill>
                <a:srgbClr val="FF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Aft>
                <a:spcPts val="475"/>
              </a:spcAft>
              <a:buFontTx/>
              <a:buNone/>
            </a:pPr>
            <a:endParaRPr lang="en-US" altLang="zh-TW" sz="2000">
              <a:solidFill>
                <a:srgbClr val="FF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Aft>
                <a:spcPts val="475"/>
              </a:spcAft>
              <a:buFontTx/>
              <a:buNone/>
            </a:pPr>
            <a:endParaRPr lang="en-US" altLang="zh-TW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Aft>
                <a:spcPts val="475"/>
              </a:spcAft>
              <a:buFontTx/>
              <a:buNone/>
            </a:pPr>
            <a:r>
              <a:rPr lang="en-US" altLang="zh-TW" sz="2000" b="1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P.6)  Circular Convolution    </a:t>
            </a:r>
            <a:r>
              <a:rPr lang="en-US" altLang="zh-TW" sz="200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(the same as that of the DFT)</a:t>
            </a:r>
            <a:endParaRPr lang="zh-TW" altLang="en-US" sz="2000">
              <a:solidFill>
                <a:srgbClr val="3333FF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Aft>
                <a:spcPts val="475"/>
              </a:spcAft>
              <a:buFontTx/>
              <a:buNone/>
            </a:pPr>
            <a:endParaRPr lang="en-US" altLang="zh-TW" sz="2000" b="1">
              <a:solidFill>
                <a:srgbClr val="FF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Aft>
                <a:spcPts val="475"/>
              </a:spcAft>
              <a:buFontTx/>
              <a:buNone/>
            </a:pPr>
            <a:endParaRPr lang="en-US" altLang="zh-TW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Aft>
                <a:spcPts val="475"/>
              </a:spcAft>
              <a:buFontTx/>
              <a:buNone/>
            </a:pPr>
            <a:endParaRPr lang="en-US" altLang="zh-TW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Aft>
                <a:spcPts val="475"/>
              </a:spcAft>
              <a:buFontTx/>
              <a:buNone/>
            </a:pPr>
            <a:endParaRPr lang="en-US" altLang="zh-TW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Aft>
                <a:spcPts val="475"/>
              </a:spcAft>
              <a:buFontTx/>
              <a:buNone/>
            </a:pPr>
            <a:endParaRPr lang="en-US" altLang="zh-TW" sz="2000">
              <a:solidFill>
                <a:srgbClr val="FF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Aft>
                <a:spcPts val="475"/>
              </a:spcAft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P.7)  Parseval’s Theorem</a:t>
            </a:r>
            <a:endParaRPr lang="zh-TW" altLang="en-US" sz="2000">
              <a:solidFill>
                <a:srgbClr val="FF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Aft>
                <a:spcPts val="475"/>
              </a:spcAft>
              <a:buFontTx/>
              <a:buNone/>
            </a:pPr>
            <a:endParaRPr lang="en-US" altLang="zh-TW" sz="2000">
              <a:solidFill>
                <a:srgbClr val="FF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Aft>
                <a:spcPts val="475"/>
              </a:spcAft>
              <a:buFontTx/>
              <a:buNone/>
            </a:pP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61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graphicFrame>
        <p:nvGraphicFramePr>
          <p:cNvPr id="6146" name="Object 1"/>
          <p:cNvGraphicFramePr>
            <a:graphicFrameLocks noChangeAspect="1"/>
          </p:cNvGraphicFramePr>
          <p:nvPr/>
        </p:nvGraphicFramePr>
        <p:xfrm>
          <a:off x="927100" y="865188"/>
          <a:ext cx="2036763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name="Equation" r:id="rId3" imgW="2235200" imgH="762000" progId="Equation.DSMT4">
                  <p:embed/>
                </p:oleObj>
              </mc:Choice>
              <mc:Fallback>
                <p:oleObj name="Equation" r:id="rId3" imgW="2235200" imgH="762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865188"/>
                        <a:ext cx="2036763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827088" y="2206625"/>
          <a:ext cx="5046662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" name="Equation" r:id="rId5" imgW="5041900" imgH="2082800" progId="Equation.DSMT4">
                  <p:embed/>
                </p:oleObj>
              </mc:Choice>
              <mc:Fallback>
                <p:oleObj name="Equation" r:id="rId5" imgW="5041900" imgH="2082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206625"/>
                        <a:ext cx="5046662" cy="208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graphicFrame>
        <p:nvGraphicFramePr>
          <p:cNvPr id="6148" name="Object 5"/>
          <p:cNvGraphicFramePr>
            <a:graphicFrameLocks noChangeAspect="1"/>
          </p:cNvGraphicFramePr>
          <p:nvPr/>
        </p:nvGraphicFramePr>
        <p:xfrm>
          <a:off x="1116013" y="4797425"/>
          <a:ext cx="2844800" cy="137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" name="Equation" r:id="rId7" imgW="2844800" imgH="1371600" progId="Equation.DSMT4">
                  <p:embed/>
                </p:oleObj>
              </mc:Choice>
              <mc:Fallback>
                <p:oleObj name="Equation" r:id="rId7" imgW="2844800" imgH="1371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797425"/>
                        <a:ext cx="2844800" cy="1376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五角星形 1"/>
          <p:cNvSpPr/>
          <p:nvPr/>
        </p:nvSpPr>
        <p:spPr>
          <a:xfrm>
            <a:off x="251520" y="1556792"/>
            <a:ext cx="277812" cy="280987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1" name="五角星形 10"/>
          <p:cNvSpPr/>
          <p:nvPr/>
        </p:nvSpPr>
        <p:spPr>
          <a:xfrm>
            <a:off x="251520" y="1916832"/>
            <a:ext cx="277812" cy="280988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FC7EC3-24C1-49D9-AE18-980037BF6378}" type="slidenum">
              <a:rPr lang="en-US" altLang="zh-TW" smtClean="0"/>
              <a:pPr/>
              <a:t>479</a:t>
            </a:fld>
            <a:endParaRPr lang="en-US" altLang="zh-TW"/>
          </a:p>
        </p:txBody>
      </p:sp>
      <p:sp>
        <p:nvSpPr>
          <p:cNvPr id="7174" name="文字版面配置區 1"/>
          <p:cNvSpPr>
            <a:spLocks noGrp="1"/>
          </p:cNvSpPr>
          <p:nvPr>
            <p:ph type="body" sz="half" idx="4294967295"/>
          </p:nvPr>
        </p:nvSpPr>
        <p:spPr>
          <a:xfrm>
            <a:off x="457200" y="428625"/>
            <a:ext cx="8186738" cy="6000750"/>
          </a:xfrm>
        </p:spPr>
        <p:txBody>
          <a:bodyPr/>
          <a:lstStyle/>
          <a:p>
            <a:pPr marL="534988" indent="-534988">
              <a:spcAft>
                <a:spcPts val="475"/>
              </a:spcAft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P.8)  Linearity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</a:t>
            </a: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534988" indent="-534988">
              <a:spcAft>
                <a:spcPts val="475"/>
              </a:spcAft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</a:t>
            </a: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534988" indent="-534988">
              <a:spcAft>
                <a:spcPts val="475"/>
              </a:spcAft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 </a:t>
            </a: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534988" indent="-534988">
              <a:spcAft>
                <a:spcPts val="475"/>
              </a:spcAft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P.9)  Reflection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</a:t>
            </a: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534988" indent="-534988">
              <a:spcAft>
                <a:spcPts val="475"/>
              </a:spcAft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   If                                 then </a:t>
            </a: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534988" indent="-534988">
              <a:spcAft>
                <a:spcPts val="475"/>
              </a:spcAft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 </a:t>
            </a: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717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graphicFrame>
        <p:nvGraphicFramePr>
          <p:cNvPr id="7170" name="Object 1"/>
          <p:cNvGraphicFramePr>
            <a:graphicFrameLocks noChangeAspect="1"/>
          </p:cNvGraphicFramePr>
          <p:nvPr/>
        </p:nvGraphicFramePr>
        <p:xfrm>
          <a:off x="1060450" y="987425"/>
          <a:ext cx="340677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5" name="Equation" r:id="rId3" imgW="3403600" imgH="292100" progId="Equation.DSMT4">
                  <p:embed/>
                </p:oleObj>
              </mc:Choice>
              <mc:Fallback>
                <p:oleObj name="Equation" r:id="rId3" imgW="3403600" imgH="2921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450" y="987425"/>
                        <a:ext cx="3406775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1763713" y="2205038"/>
          <a:ext cx="1346200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6" name="Equation" r:id="rId5" imgW="1346200" imgH="292100" progId="Equation.DSMT4">
                  <p:embed/>
                </p:oleObj>
              </mc:Choice>
              <mc:Fallback>
                <p:oleObj name="Equation" r:id="rId5" imgW="1346200" imgH="292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205038"/>
                        <a:ext cx="1346200" cy="296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graphicFrame>
        <p:nvGraphicFramePr>
          <p:cNvPr id="7172" name="Object 5"/>
          <p:cNvGraphicFramePr>
            <a:graphicFrameLocks noChangeAspect="1"/>
          </p:cNvGraphicFramePr>
          <p:nvPr/>
        </p:nvGraphicFramePr>
        <p:xfrm>
          <a:off x="4211638" y="2205038"/>
          <a:ext cx="1625600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7" name="Equation" r:id="rId7" imgW="1625600" imgH="292100" progId="Equation.DSMT4">
                  <p:embed/>
                </p:oleObj>
              </mc:Choice>
              <mc:Fallback>
                <p:oleObj name="Equation" r:id="rId7" imgW="1625600" imgH="292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2205038"/>
                        <a:ext cx="1625600" cy="296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C5B1C2-C6C8-4ADF-8E8C-BEDA646D7C82}" type="slidenum">
              <a:rPr lang="en-US" altLang="zh-TW" smtClean="0"/>
              <a:pPr/>
              <a:t>480</a:t>
            </a:fld>
            <a:endParaRPr lang="en-US" altLang="zh-TW"/>
          </a:p>
        </p:txBody>
      </p:sp>
      <p:sp>
        <p:nvSpPr>
          <p:cNvPr id="34819" name="文字版面配置區 1"/>
          <p:cNvSpPr>
            <a:spLocks noGrp="1"/>
          </p:cNvSpPr>
          <p:nvPr>
            <p:ph type="body" sz="half" idx="4294967295"/>
          </p:nvPr>
        </p:nvSpPr>
        <p:spPr>
          <a:xfrm>
            <a:off x="395288" y="1341438"/>
            <a:ext cx="8186737" cy="3576637"/>
          </a:xfrm>
        </p:spPr>
        <p:txBody>
          <a:bodyPr/>
          <a:lstStyle/>
          <a:p>
            <a:pPr marL="274638" indent="-274638">
              <a:spcAft>
                <a:spcPts val="475"/>
              </a:spcAft>
              <a:buFontTx/>
              <a:buNone/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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If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(transform length) is a power of 2, then the radix-2 FFT butterfly algorithm can be used for efficient calculation for NTT.</a:t>
            </a:r>
          </a:p>
          <a:p>
            <a:pPr marL="274638" indent="-274638">
              <a:spcAft>
                <a:spcPts val="475"/>
              </a:spcAft>
              <a:buFontTx/>
              <a:buNone/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Decimation-in-time NTT</a:t>
            </a:r>
          </a:p>
          <a:p>
            <a:pPr marL="274638" indent="-274638">
              <a:spcAft>
                <a:spcPts val="475"/>
              </a:spcAft>
              <a:buFontTx/>
              <a:buNone/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Decimation-in-frequency NTT</a:t>
            </a:r>
          </a:p>
          <a:p>
            <a:pPr marL="274638" indent="-274638">
              <a:spcAft>
                <a:spcPts val="475"/>
              </a:spcAft>
              <a:buFontTx/>
              <a:buNone/>
            </a:pPr>
            <a:endParaRPr lang="zh-TW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274638" indent="-274638">
              <a:spcAft>
                <a:spcPts val="475"/>
              </a:spcAft>
              <a:buFontTx/>
              <a:buNone/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	</a:t>
            </a:r>
          </a:p>
          <a:p>
            <a:pPr marL="274638" indent="-274638">
              <a:spcAft>
                <a:spcPts val="475"/>
              </a:spcAft>
              <a:buFontTx/>
              <a:buNone/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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The prime factor algorithm can also be applied for NTTs. </a:t>
            </a:r>
          </a:p>
          <a:p>
            <a:pPr marL="274638" indent="-274638">
              <a:spcAft>
                <a:spcPts val="475"/>
              </a:spcAft>
              <a:buFontTx/>
              <a:buNone/>
            </a:pPr>
            <a:endParaRPr lang="zh-TW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sp>
        <p:nvSpPr>
          <p:cNvPr id="34821" name="Rectangle 8"/>
          <p:cNvSpPr>
            <a:spLocks noChangeArrowheads="1"/>
          </p:cNvSpPr>
          <p:nvPr/>
        </p:nvSpPr>
        <p:spPr bwMode="auto">
          <a:xfrm>
            <a:off x="323850" y="549275"/>
            <a:ext cx="8135938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spcAft>
                <a:spcPts val="475"/>
              </a:spcAft>
              <a:buFont typeface="Wingdings" pitchFamily="2" charset="2"/>
              <a:buNone/>
            </a:pPr>
            <a:r>
              <a:rPr lang="zh-TW" altLang="en-US" sz="2400" b="1">
                <a:solidFill>
                  <a:srgbClr val="3333FF"/>
                </a:solidFill>
                <a:sym typeface="Wingdings 2" pitchFamily="18" charset="2"/>
              </a:rPr>
              <a:t> </a:t>
            </a:r>
            <a:r>
              <a:rPr lang="en-US" altLang="zh-TW" sz="2400" b="1">
                <a:solidFill>
                  <a:srgbClr val="3333FF"/>
                </a:solidFill>
              </a:rPr>
              <a:t>14-D  Efficient FFT-Like Structures for Calculating NTTs</a:t>
            </a:r>
            <a:endParaRPr lang="zh-TW" altLang="en-US" sz="2400" b="1">
              <a:solidFill>
                <a:srgbClr val="3333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45F6B3-404E-44FD-9E93-922420E8A854}" type="slidenum">
              <a:rPr lang="en-US" altLang="zh-TW" smtClean="0"/>
              <a:pPr/>
              <a:t>481</a:t>
            </a:fld>
            <a:endParaRPr lang="en-US" altLang="zh-TW"/>
          </a:p>
        </p:txBody>
      </p:sp>
      <p:sp>
        <p:nvSpPr>
          <p:cNvPr id="8198" name="文字版面配置區 1"/>
          <p:cNvSpPr>
            <a:spLocks noGrp="1"/>
          </p:cNvSpPr>
          <p:nvPr>
            <p:ph type="body" sz="half" idx="4294967295"/>
          </p:nvPr>
        </p:nvSpPr>
        <p:spPr>
          <a:xfrm>
            <a:off x="457200" y="428625"/>
            <a:ext cx="7715250" cy="4584700"/>
          </a:xfrm>
        </p:spPr>
        <p:txBody>
          <a:bodyPr/>
          <a:lstStyle/>
          <a:p>
            <a:pPr marL="0" indent="0">
              <a:spcAft>
                <a:spcPts val="475"/>
              </a:spcAft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8194" name="Object 1"/>
          <p:cNvGraphicFramePr>
            <a:graphicFrameLocks noChangeAspect="1"/>
          </p:cNvGraphicFramePr>
          <p:nvPr/>
        </p:nvGraphicFramePr>
        <p:xfrm>
          <a:off x="468313" y="620713"/>
          <a:ext cx="6134100" cy="318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9" name="Equation" r:id="rId3" imgW="6134100" imgH="3187700" progId="Equation.DSMT4">
                  <p:embed/>
                </p:oleObj>
              </mc:Choice>
              <mc:Fallback>
                <p:oleObj name="Equation" r:id="rId3" imgW="6134100" imgH="31877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620713"/>
                        <a:ext cx="6134100" cy="3182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sp>
        <p:nvSpPr>
          <p:cNvPr id="8200" name="Rectangle 5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sp>
        <p:nvSpPr>
          <p:cNvPr id="8201" name="Rectangle 8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sp>
        <p:nvSpPr>
          <p:cNvPr id="8202" name="Rectangle 91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sp>
        <p:nvSpPr>
          <p:cNvPr id="8203" name="Rectangle 94"/>
          <p:cNvSpPr>
            <a:spLocks noChangeArrowheads="1"/>
          </p:cNvSpPr>
          <p:nvPr/>
        </p:nvSpPr>
        <p:spPr bwMode="auto">
          <a:xfrm>
            <a:off x="0" y="4067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812800"/>
            <a:r>
              <a:rPr lang="en-US" altLang="zh-TW" sz="1600"/>
              <a:t>               </a:t>
            </a:r>
            <a:endParaRPr lang="en-US" altLang="zh-TW"/>
          </a:p>
        </p:txBody>
      </p:sp>
      <p:graphicFrame>
        <p:nvGraphicFramePr>
          <p:cNvPr id="8195" name="Object 58"/>
          <p:cNvGraphicFramePr>
            <a:graphicFrameLocks noChangeAspect="1"/>
          </p:cNvGraphicFramePr>
          <p:nvPr/>
        </p:nvGraphicFramePr>
        <p:xfrm>
          <a:off x="1476375" y="3933825"/>
          <a:ext cx="2667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0" name="Equation" r:id="rId5" imgW="2667000" imgH="685800" progId="Equation.DSMT4">
                  <p:embed/>
                </p:oleObj>
              </mc:Choice>
              <mc:Fallback>
                <p:oleObj name="Equation" r:id="rId5" imgW="2667000" imgH="685800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933825"/>
                        <a:ext cx="26670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59"/>
          <p:cNvGraphicFramePr>
            <a:graphicFrameLocks noChangeAspect="1"/>
          </p:cNvGraphicFramePr>
          <p:nvPr/>
        </p:nvGraphicFramePr>
        <p:xfrm>
          <a:off x="4395788" y="3933825"/>
          <a:ext cx="3022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1" name="Equation" r:id="rId7" imgW="3022600" imgH="685800" progId="Equation.DSMT4">
                  <p:embed/>
                </p:oleObj>
              </mc:Choice>
              <mc:Fallback>
                <p:oleObj name="Equation" r:id="rId7" imgW="3022600" imgH="685800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5788" y="3933825"/>
                        <a:ext cx="30226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" name="Text Box 60"/>
          <p:cNvSpPr txBox="1">
            <a:spLocks noChangeArrowheads="1"/>
          </p:cNvSpPr>
          <p:nvPr/>
        </p:nvSpPr>
        <p:spPr bwMode="auto">
          <a:xfrm>
            <a:off x="468313" y="4062413"/>
            <a:ext cx="10080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where</a:t>
            </a:r>
          </a:p>
        </p:txBody>
      </p:sp>
      <p:grpSp>
        <p:nvGrpSpPr>
          <p:cNvPr id="8205" name="Group 63"/>
          <p:cNvGrpSpPr>
            <a:grpSpLocks/>
          </p:cNvGrpSpPr>
          <p:nvPr/>
        </p:nvGrpSpPr>
        <p:grpSpPr bwMode="auto">
          <a:xfrm>
            <a:off x="1331913" y="4797425"/>
            <a:ext cx="6337300" cy="862013"/>
            <a:chOff x="567" y="3521"/>
            <a:chExt cx="3992" cy="543"/>
          </a:xfrm>
        </p:grpSpPr>
        <p:sp>
          <p:nvSpPr>
            <p:cNvPr id="8206" name="Text Box 61"/>
            <p:cNvSpPr txBox="1">
              <a:spLocks noChangeArrowheads="1"/>
            </p:cNvSpPr>
            <p:nvPr/>
          </p:nvSpPr>
          <p:spPr bwMode="auto">
            <a:xfrm>
              <a:off x="567" y="3521"/>
              <a:ext cx="3992" cy="5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solidFill>
                    <a:srgbClr val="3333FF"/>
                  </a:solidFill>
                </a:rPr>
                <a:t>One </a:t>
              </a:r>
              <a:r>
                <a:rPr lang="en-US" altLang="zh-TW" i="1">
                  <a:solidFill>
                    <a:srgbClr val="3333FF"/>
                  </a:solidFill>
                </a:rPr>
                <a:t>N</a:t>
              </a:r>
              <a:r>
                <a:rPr lang="en-US" altLang="zh-TW">
                  <a:solidFill>
                    <a:srgbClr val="3333FF"/>
                  </a:solidFill>
                </a:rPr>
                <a:t>-point NTT                         Two (</a:t>
              </a:r>
              <a:r>
                <a:rPr lang="en-US" altLang="zh-TW" i="1">
                  <a:solidFill>
                    <a:srgbClr val="3333FF"/>
                  </a:solidFill>
                </a:rPr>
                <a:t>N</a:t>
              </a:r>
              <a:r>
                <a:rPr lang="en-US" altLang="zh-TW">
                  <a:solidFill>
                    <a:srgbClr val="3333FF"/>
                  </a:solidFill>
                </a:rPr>
                <a:t>/2)-point NTTs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solidFill>
                    <a:srgbClr val="3333FF"/>
                  </a:solidFill>
                </a:rPr>
                <a:t>                                                      plus twiddle factors  </a:t>
              </a:r>
            </a:p>
          </p:txBody>
        </p:sp>
        <p:sp>
          <p:nvSpPr>
            <p:cNvPr id="8207" name="Line 62"/>
            <p:cNvSpPr>
              <a:spLocks noChangeShapeType="1"/>
            </p:cNvSpPr>
            <p:nvPr/>
          </p:nvSpPr>
          <p:spPr bwMode="auto">
            <a:xfrm>
              <a:off x="1927" y="3657"/>
              <a:ext cx="680" cy="0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5EBA31-426F-403A-B3FC-B47BD267F985}" type="slidenum">
              <a:rPr lang="en-US" altLang="zh-TW" smtClean="0"/>
              <a:pPr/>
              <a:t>482</a:t>
            </a:fld>
            <a:endParaRPr lang="en-US" altLang="zh-TW"/>
          </a:p>
        </p:txBody>
      </p:sp>
      <p:grpSp>
        <p:nvGrpSpPr>
          <p:cNvPr id="9225" name="Group 8"/>
          <p:cNvGrpSpPr>
            <a:grpSpLocks/>
          </p:cNvGrpSpPr>
          <p:nvPr/>
        </p:nvGrpSpPr>
        <p:grpSpPr bwMode="auto">
          <a:xfrm>
            <a:off x="2555875" y="2636838"/>
            <a:ext cx="1136650" cy="1106487"/>
            <a:chOff x="4597" y="7557"/>
            <a:chExt cx="1640" cy="1440"/>
          </a:xfrm>
        </p:grpSpPr>
        <p:sp>
          <p:nvSpPr>
            <p:cNvPr id="9249" name="Line 9"/>
            <p:cNvSpPr>
              <a:spLocks noChangeShapeType="1"/>
            </p:cNvSpPr>
            <p:nvPr/>
          </p:nvSpPr>
          <p:spPr bwMode="auto">
            <a:xfrm>
              <a:off x="4677" y="7557"/>
              <a:ext cx="1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50" name="Line 10"/>
            <p:cNvSpPr>
              <a:spLocks noChangeShapeType="1"/>
            </p:cNvSpPr>
            <p:nvPr/>
          </p:nvSpPr>
          <p:spPr bwMode="auto">
            <a:xfrm>
              <a:off x="4677" y="8001"/>
              <a:ext cx="1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51" name="Line 11"/>
            <p:cNvSpPr>
              <a:spLocks noChangeShapeType="1"/>
            </p:cNvSpPr>
            <p:nvPr/>
          </p:nvSpPr>
          <p:spPr bwMode="auto">
            <a:xfrm>
              <a:off x="4677" y="8481"/>
              <a:ext cx="1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52" name="Line 12"/>
            <p:cNvSpPr>
              <a:spLocks noChangeShapeType="1"/>
            </p:cNvSpPr>
            <p:nvPr/>
          </p:nvSpPr>
          <p:spPr bwMode="auto">
            <a:xfrm>
              <a:off x="4677" y="8997"/>
              <a:ext cx="1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53" name="Line 13"/>
            <p:cNvSpPr>
              <a:spLocks noChangeShapeType="1"/>
            </p:cNvSpPr>
            <p:nvPr/>
          </p:nvSpPr>
          <p:spPr bwMode="auto">
            <a:xfrm rot="240000">
              <a:off x="4675" y="7603"/>
              <a:ext cx="156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54" name="Line 14"/>
            <p:cNvSpPr>
              <a:spLocks noChangeShapeType="1"/>
            </p:cNvSpPr>
            <p:nvPr/>
          </p:nvSpPr>
          <p:spPr bwMode="auto">
            <a:xfrm rot="300000">
              <a:off x="4637" y="8561"/>
              <a:ext cx="156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55" name="Line 15"/>
            <p:cNvSpPr>
              <a:spLocks noChangeShapeType="1"/>
            </p:cNvSpPr>
            <p:nvPr/>
          </p:nvSpPr>
          <p:spPr bwMode="auto">
            <a:xfrm rot="9000000">
              <a:off x="4677" y="7601"/>
              <a:ext cx="156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56" name="Line 16"/>
            <p:cNvSpPr>
              <a:spLocks noChangeShapeType="1"/>
            </p:cNvSpPr>
            <p:nvPr/>
          </p:nvSpPr>
          <p:spPr bwMode="auto">
            <a:xfrm rot="9000000">
              <a:off x="4597" y="8561"/>
              <a:ext cx="156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9226" name="Text Box 17"/>
          <p:cNvSpPr txBox="1">
            <a:spLocks noChangeArrowheads="1"/>
          </p:cNvSpPr>
          <p:nvPr/>
        </p:nvSpPr>
        <p:spPr bwMode="auto">
          <a:xfrm>
            <a:off x="3259138" y="2597150"/>
            <a:ext cx="928687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TW" sz="1800"/>
              <a:t>α</a:t>
            </a:r>
            <a:r>
              <a:rPr lang="en-US" altLang="zh-TW" sz="1800" baseline="30000"/>
              <a:t>0</a:t>
            </a:r>
            <a:r>
              <a:rPr lang="en-US" altLang="zh-TW" sz="1800"/>
              <a:t>=1</a:t>
            </a:r>
            <a:endParaRPr lang="zh-TW" altLang="zh-TW" sz="1800"/>
          </a:p>
        </p:txBody>
      </p:sp>
      <p:sp>
        <p:nvSpPr>
          <p:cNvPr id="9227" name="Text Box 18"/>
          <p:cNvSpPr txBox="1">
            <a:spLocks noChangeArrowheads="1"/>
          </p:cNvSpPr>
          <p:nvPr/>
        </p:nvSpPr>
        <p:spPr bwMode="auto">
          <a:xfrm>
            <a:off x="2838450" y="2901950"/>
            <a:ext cx="928688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TW" sz="1800"/>
              <a:t>α</a:t>
            </a:r>
            <a:r>
              <a:rPr lang="en-US" altLang="zh-TW" sz="1800" baseline="30000"/>
              <a:t>2</a:t>
            </a:r>
            <a:r>
              <a:rPr lang="en-US" altLang="zh-TW" sz="1800"/>
              <a:t>=4</a:t>
            </a:r>
            <a:endParaRPr lang="zh-TW" altLang="zh-TW" sz="1800"/>
          </a:p>
        </p:txBody>
      </p:sp>
      <p:sp>
        <p:nvSpPr>
          <p:cNvPr id="9228" name="Text Box 19"/>
          <p:cNvSpPr txBox="1">
            <a:spLocks noChangeArrowheads="1"/>
          </p:cNvSpPr>
          <p:nvPr/>
        </p:nvSpPr>
        <p:spPr bwMode="auto">
          <a:xfrm>
            <a:off x="3294063" y="3316288"/>
            <a:ext cx="928687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TW" sz="1800"/>
              <a:t>α</a:t>
            </a:r>
            <a:r>
              <a:rPr lang="en-US" altLang="zh-TW" sz="1800" baseline="30000"/>
              <a:t>0</a:t>
            </a:r>
            <a:endParaRPr lang="zh-TW" altLang="zh-TW" sz="1800"/>
          </a:p>
        </p:txBody>
      </p:sp>
      <p:sp>
        <p:nvSpPr>
          <p:cNvPr id="9229" name="Text Box 20"/>
          <p:cNvSpPr txBox="1">
            <a:spLocks noChangeArrowheads="1"/>
          </p:cNvSpPr>
          <p:nvPr/>
        </p:nvSpPr>
        <p:spPr bwMode="auto">
          <a:xfrm>
            <a:off x="2813050" y="3652838"/>
            <a:ext cx="649288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TW" sz="1800"/>
              <a:t>α</a:t>
            </a:r>
            <a:r>
              <a:rPr lang="en-US" altLang="zh-TW" sz="1800" baseline="30000"/>
              <a:t>2</a:t>
            </a:r>
            <a:endParaRPr lang="zh-TW" altLang="zh-TW" sz="1800"/>
          </a:p>
        </p:txBody>
      </p:sp>
      <p:grpSp>
        <p:nvGrpSpPr>
          <p:cNvPr id="9230" name="Group 22"/>
          <p:cNvGrpSpPr>
            <a:grpSpLocks/>
          </p:cNvGrpSpPr>
          <p:nvPr/>
        </p:nvGrpSpPr>
        <p:grpSpPr bwMode="auto">
          <a:xfrm>
            <a:off x="5080000" y="2636838"/>
            <a:ext cx="1287463" cy="1106487"/>
            <a:chOff x="8137" y="7557"/>
            <a:chExt cx="1855" cy="1440"/>
          </a:xfrm>
        </p:grpSpPr>
        <p:sp>
          <p:nvSpPr>
            <p:cNvPr id="9241" name="Line 23"/>
            <p:cNvSpPr>
              <a:spLocks noChangeShapeType="1"/>
            </p:cNvSpPr>
            <p:nvPr/>
          </p:nvSpPr>
          <p:spPr bwMode="auto">
            <a:xfrm>
              <a:off x="8337" y="7557"/>
              <a:ext cx="1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42" name="Line 24"/>
            <p:cNvSpPr>
              <a:spLocks noChangeShapeType="1"/>
            </p:cNvSpPr>
            <p:nvPr/>
          </p:nvSpPr>
          <p:spPr bwMode="auto">
            <a:xfrm>
              <a:off x="8337" y="8001"/>
              <a:ext cx="1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43" name="Line 25"/>
            <p:cNvSpPr>
              <a:spLocks noChangeShapeType="1"/>
            </p:cNvSpPr>
            <p:nvPr/>
          </p:nvSpPr>
          <p:spPr bwMode="auto">
            <a:xfrm>
              <a:off x="8337" y="8481"/>
              <a:ext cx="1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44" name="Line 26"/>
            <p:cNvSpPr>
              <a:spLocks noChangeShapeType="1"/>
            </p:cNvSpPr>
            <p:nvPr/>
          </p:nvSpPr>
          <p:spPr bwMode="auto">
            <a:xfrm>
              <a:off x="8337" y="8997"/>
              <a:ext cx="1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45" name="Line 27"/>
            <p:cNvSpPr>
              <a:spLocks noChangeShapeType="1"/>
            </p:cNvSpPr>
            <p:nvPr/>
          </p:nvSpPr>
          <p:spPr bwMode="auto">
            <a:xfrm rot="120000">
              <a:off x="8316" y="7599"/>
              <a:ext cx="1580" cy="8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46" name="Line 28"/>
            <p:cNvSpPr>
              <a:spLocks noChangeShapeType="1"/>
            </p:cNvSpPr>
            <p:nvPr/>
          </p:nvSpPr>
          <p:spPr bwMode="auto">
            <a:xfrm rot="300000">
              <a:off x="8297" y="8097"/>
              <a:ext cx="1580" cy="8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47" name="Line 29"/>
            <p:cNvSpPr>
              <a:spLocks noChangeShapeType="1"/>
            </p:cNvSpPr>
            <p:nvPr/>
          </p:nvSpPr>
          <p:spPr bwMode="auto">
            <a:xfrm rot="8760000">
              <a:off x="8192" y="7981"/>
              <a:ext cx="1800" cy="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48" name="Line 30"/>
            <p:cNvSpPr>
              <a:spLocks noChangeShapeType="1"/>
            </p:cNvSpPr>
            <p:nvPr/>
          </p:nvSpPr>
          <p:spPr bwMode="auto">
            <a:xfrm rot="9000000" flipV="1">
              <a:off x="8137" y="8461"/>
              <a:ext cx="1820" cy="1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9231" name="Text Box 31"/>
          <p:cNvSpPr txBox="1">
            <a:spLocks noChangeArrowheads="1"/>
          </p:cNvSpPr>
          <p:nvPr/>
        </p:nvSpPr>
        <p:spPr bwMode="auto">
          <a:xfrm>
            <a:off x="5929313" y="2603500"/>
            <a:ext cx="930275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TW" sz="1800"/>
              <a:t>α</a:t>
            </a:r>
            <a:r>
              <a:rPr lang="en-US" altLang="zh-TW" sz="1800" baseline="30000"/>
              <a:t>0</a:t>
            </a:r>
            <a:r>
              <a:rPr lang="en-US" altLang="zh-TW" sz="1800"/>
              <a:t>=1</a:t>
            </a:r>
            <a:endParaRPr lang="zh-TW" altLang="zh-TW" sz="1800"/>
          </a:p>
        </p:txBody>
      </p:sp>
      <p:sp>
        <p:nvSpPr>
          <p:cNvPr id="9232" name="Text Box 32"/>
          <p:cNvSpPr txBox="1">
            <a:spLocks noChangeArrowheads="1"/>
          </p:cNvSpPr>
          <p:nvPr/>
        </p:nvSpPr>
        <p:spPr bwMode="auto">
          <a:xfrm>
            <a:off x="5984875" y="2921000"/>
            <a:ext cx="930275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TW" sz="1800"/>
              <a:t>α</a:t>
            </a:r>
            <a:r>
              <a:rPr lang="en-US" altLang="zh-TW" sz="1800" baseline="30000"/>
              <a:t>1</a:t>
            </a:r>
            <a:r>
              <a:rPr lang="en-US" altLang="zh-TW" sz="1800"/>
              <a:t>=2</a:t>
            </a:r>
            <a:endParaRPr lang="zh-TW" altLang="zh-TW" sz="1800"/>
          </a:p>
        </p:txBody>
      </p:sp>
      <p:sp>
        <p:nvSpPr>
          <p:cNvPr id="9233" name="Text Box 33"/>
          <p:cNvSpPr txBox="1">
            <a:spLocks noChangeArrowheads="1"/>
          </p:cNvSpPr>
          <p:nvPr/>
        </p:nvSpPr>
        <p:spPr bwMode="auto">
          <a:xfrm>
            <a:off x="5781675" y="3257550"/>
            <a:ext cx="93027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TW" sz="1800"/>
              <a:t>α</a:t>
            </a:r>
            <a:r>
              <a:rPr lang="en-US" altLang="zh-TW" sz="1800" baseline="30000"/>
              <a:t>2</a:t>
            </a:r>
            <a:r>
              <a:rPr lang="en-US" altLang="zh-TW" sz="1800"/>
              <a:t>=4</a:t>
            </a:r>
            <a:endParaRPr lang="zh-TW" altLang="zh-TW" sz="1800"/>
          </a:p>
        </p:txBody>
      </p:sp>
      <p:sp>
        <p:nvSpPr>
          <p:cNvPr id="9234" name="Text Box 34"/>
          <p:cNvSpPr txBox="1">
            <a:spLocks noChangeArrowheads="1"/>
          </p:cNvSpPr>
          <p:nvPr/>
        </p:nvSpPr>
        <p:spPr bwMode="auto">
          <a:xfrm>
            <a:off x="5405438" y="3652838"/>
            <a:ext cx="930275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TW" sz="1800"/>
              <a:t>α</a:t>
            </a:r>
            <a:r>
              <a:rPr lang="en-US" altLang="zh-TW" sz="1800" baseline="30000"/>
              <a:t>3</a:t>
            </a:r>
            <a:r>
              <a:rPr lang="en-US" altLang="zh-TW" sz="1800"/>
              <a:t>=3</a:t>
            </a:r>
            <a:endParaRPr lang="zh-TW" altLang="zh-TW" sz="1800"/>
          </a:p>
        </p:txBody>
      </p:sp>
      <p:grpSp>
        <p:nvGrpSpPr>
          <p:cNvPr id="9235" name="Group 35"/>
          <p:cNvGrpSpPr>
            <a:grpSpLocks/>
          </p:cNvGrpSpPr>
          <p:nvPr/>
        </p:nvGrpSpPr>
        <p:grpSpPr bwMode="auto">
          <a:xfrm>
            <a:off x="935038" y="2774950"/>
            <a:ext cx="1206500" cy="1295400"/>
            <a:chOff x="2262" y="7737"/>
            <a:chExt cx="1740" cy="1687"/>
          </a:xfrm>
        </p:grpSpPr>
        <p:grpSp>
          <p:nvGrpSpPr>
            <p:cNvPr id="9237" name="Group 36"/>
            <p:cNvGrpSpPr>
              <a:grpSpLocks/>
            </p:cNvGrpSpPr>
            <p:nvPr/>
          </p:nvGrpSpPr>
          <p:grpSpPr bwMode="auto">
            <a:xfrm>
              <a:off x="2337" y="7737"/>
              <a:ext cx="1440" cy="900"/>
              <a:chOff x="2337" y="7737"/>
              <a:chExt cx="1440" cy="900"/>
            </a:xfrm>
          </p:grpSpPr>
          <p:sp>
            <p:nvSpPr>
              <p:cNvPr id="9239" name="Line 37"/>
              <p:cNvSpPr>
                <a:spLocks noChangeShapeType="1"/>
              </p:cNvSpPr>
              <p:nvPr/>
            </p:nvSpPr>
            <p:spPr bwMode="auto">
              <a:xfrm>
                <a:off x="2337" y="8277"/>
                <a:ext cx="14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40" name="Text Box 38"/>
              <p:cNvSpPr txBox="1">
                <a:spLocks noChangeArrowheads="1"/>
              </p:cNvSpPr>
              <p:nvPr/>
            </p:nvSpPr>
            <p:spPr bwMode="auto">
              <a:xfrm>
                <a:off x="2539" y="7737"/>
                <a:ext cx="1080" cy="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r>
                  <a:rPr lang="en-US" altLang="zh-TW" sz="1800"/>
                  <a:t>Bit</a:t>
                </a:r>
                <a:endParaRPr lang="zh-TW" altLang="zh-TW" sz="1800"/>
              </a:p>
            </p:txBody>
          </p:sp>
        </p:grpSp>
        <p:sp>
          <p:nvSpPr>
            <p:cNvPr id="9238" name="Text Box 39"/>
            <p:cNvSpPr txBox="1">
              <a:spLocks noChangeArrowheads="1"/>
            </p:cNvSpPr>
            <p:nvPr/>
          </p:nvSpPr>
          <p:spPr bwMode="auto">
            <a:xfrm>
              <a:off x="2262" y="8344"/>
              <a:ext cx="1740" cy="1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TW" sz="1800"/>
                <a:t>reversal</a:t>
              </a:r>
              <a:endParaRPr lang="zh-TW" altLang="zh-TW" sz="1800"/>
            </a:p>
          </p:txBody>
        </p:sp>
      </p:grpSp>
      <p:graphicFrame>
        <p:nvGraphicFramePr>
          <p:cNvPr id="9218" name="Object 45"/>
          <p:cNvGraphicFramePr>
            <a:graphicFrameLocks noChangeAspect="1"/>
          </p:cNvGraphicFramePr>
          <p:nvPr/>
        </p:nvGraphicFramePr>
        <p:xfrm>
          <a:off x="581025" y="2514600"/>
          <a:ext cx="342900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8" name="Equation" r:id="rId3" imgW="317362" imgH="1193282" progId="Equation.DSMT4">
                  <p:embed/>
                </p:oleObj>
              </mc:Choice>
              <mc:Fallback>
                <p:oleObj name="Equation" r:id="rId3" imgW="317362" imgH="1193282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" y="2514600"/>
                        <a:ext cx="342900" cy="1441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44"/>
          <p:cNvGraphicFramePr>
            <a:graphicFrameLocks noChangeAspect="1"/>
          </p:cNvGraphicFramePr>
          <p:nvPr/>
        </p:nvGraphicFramePr>
        <p:xfrm>
          <a:off x="2141538" y="2514600"/>
          <a:ext cx="344487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9" name="Equation" r:id="rId5" imgW="317362" imgH="1193282" progId="Equation.DSMT4">
                  <p:embed/>
                </p:oleObj>
              </mc:Choice>
              <mc:Fallback>
                <p:oleObj name="Equation" r:id="rId5" imgW="317362" imgH="1193282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538" y="2514600"/>
                        <a:ext cx="344487" cy="1441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3"/>
          <p:cNvGraphicFramePr>
            <a:graphicFrameLocks noChangeAspect="1"/>
          </p:cNvGraphicFramePr>
          <p:nvPr/>
        </p:nvGraphicFramePr>
        <p:xfrm>
          <a:off x="3859213" y="2428875"/>
          <a:ext cx="1155700" cy="148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0" name="Equation" r:id="rId7" imgW="1054100" imgH="1231900" progId="Equation.DSMT4">
                  <p:embed/>
                </p:oleObj>
              </mc:Choice>
              <mc:Fallback>
                <p:oleObj name="Equation" r:id="rId7" imgW="1054100" imgH="123190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9213" y="2428875"/>
                        <a:ext cx="1155700" cy="1487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42"/>
          <p:cNvGraphicFramePr>
            <a:graphicFrameLocks noChangeAspect="1"/>
          </p:cNvGraphicFramePr>
          <p:nvPr/>
        </p:nvGraphicFramePr>
        <p:xfrm>
          <a:off x="6700838" y="2428875"/>
          <a:ext cx="1211262" cy="150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1" name="Equation" r:id="rId9" imgW="1104900" imgH="1244600" progId="Equation.DSMT4">
                  <p:embed/>
                </p:oleObj>
              </mc:Choice>
              <mc:Fallback>
                <p:oleObj name="Equation" r:id="rId9" imgW="1104900" imgH="124460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0838" y="2428875"/>
                        <a:ext cx="1211262" cy="1503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41"/>
          <p:cNvGraphicFramePr>
            <a:graphicFrameLocks noChangeAspect="1"/>
          </p:cNvGraphicFramePr>
          <p:nvPr/>
        </p:nvGraphicFramePr>
        <p:xfrm>
          <a:off x="7997825" y="2501900"/>
          <a:ext cx="166688" cy="141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2" name="Equation" r:id="rId11" imgW="152334" imgH="1167893" progId="Equation.DSMT4">
                  <p:embed/>
                </p:oleObj>
              </mc:Choice>
              <mc:Fallback>
                <p:oleObj name="Equation" r:id="rId11" imgW="152334" imgH="1167893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7825" y="2501900"/>
                        <a:ext cx="166688" cy="1417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40"/>
          <p:cNvGraphicFramePr>
            <a:graphicFrameLocks noChangeAspect="1"/>
          </p:cNvGraphicFramePr>
          <p:nvPr/>
        </p:nvGraphicFramePr>
        <p:xfrm>
          <a:off x="8285163" y="2501900"/>
          <a:ext cx="358775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3" name="Equation" r:id="rId13" imgW="330200" imgH="1193800" progId="Equation.DSMT4">
                  <p:embed/>
                </p:oleObj>
              </mc:Choice>
              <mc:Fallback>
                <p:oleObj name="Equation" r:id="rId13" imgW="330200" imgH="119380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5163" y="2501900"/>
                        <a:ext cx="358775" cy="1439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6" name="Rectangle 46"/>
          <p:cNvSpPr>
            <a:spLocks noChangeArrowheads="1"/>
          </p:cNvSpPr>
          <p:nvPr/>
        </p:nvSpPr>
        <p:spPr bwMode="auto">
          <a:xfrm>
            <a:off x="539750" y="620713"/>
            <a:ext cx="7488238" cy="149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zh-TW"/>
              <a:t>Original sequence                  </a:t>
            </a:r>
            <a:r>
              <a:rPr lang="en-US" altLang="zh-TW" i="1"/>
              <a:t>f</a:t>
            </a:r>
            <a:r>
              <a:rPr lang="en-US" altLang="zh-TW"/>
              <a:t>(</a:t>
            </a:r>
            <a:r>
              <a:rPr lang="en-US" altLang="zh-TW" i="1"/>
              <a:t>n</a:t>
            </a:r>
            <a:r>
              <a:rPr lang="en-US" altLang="zh-TW"/>
              <a:t>) = (1, 2, 0, 0)                  </a:t>
            </a:r>
            <a:r>
              <a:rPr lang="en-US" altLang="zh-TW" i="1"/>
              <a:t>N</a:t>
            </a:r>
            <a:r>
              <a:rPr lang="en-US" altLang="zh-TW"/>
              <a:t> = 4, </a:t>
            </a:r>
            <a:r>
              <a:rPr lang="en-US" altLang="zh-TW" i="1"/>
              <a:t>M</a:t>
            </a:r>
            <a:r>
              <a:rPr lang="en-US" altLang="zh-TW"/>
              <a:t> = 5</a:t>
            </a:r>
            <a:endParaRPr lang="zh-TW" altLang="en-US"/>
          </a:p>
          <a:p>
            <a:pPr eaLnBrk="1" hangingPunct="1">
              <a:spcBef>
                <a:spcPct val="20000"/>
              </a:spcBef>
            </a:pPr>
            <a:r>
              <a:rPr lang="en-US" altLang="zh-TW"/>
              <a:t>	Permutation      	              (1, 0, 2, 0)</a:t>
            </a:r>
            <a:endParaRPr lang="zh-TW" altLang="en-US"/>
          </a:p>
          <a:p>
            <a:pPr eaLnBrk="1" hangingPunct="1">
              <a:spcBef>
                <a:spcPct val="20000"/>
              </a:spcBef>
            </a:pPr>
            <a:r>
              <a:rPr lang="en-US" altLang="zh-TW"/>
              <a:t>	After the 1</a:t>
            </a:r>
            <a:r>
              <a:rPr lang="en-US" altLang="zh-TW" baseline="30000"/>
              <a:t>st</a:t>
            </a:r>
            <a:r>
              <a:rPr lang="en-US" altLang="zh-TW"/>
              <a:t> stage              (1, 1, 2, 2)</a:t>
            </a:r>
            <a:endParaRPr lang="zh-TW" altLang="en-US"/>
          </a:p>
          <a:p>
            <a:pPr eaLnBrk="1" hangingPunct="1">
              <a:spcBef>
                <a:spcPct val="20000"/>
              </a:spcBef>
            </a:pPr>
            <a:r>
              <a:rPr lang="en-US" altLang="zh-TW"/>
              <a:t>	After the 2</a:t>
            </a:r>
            <a:r>
              <a:rPr lang="en-US" altLang="zh-TW" baseline="30000"/>
              <a:t>nd</a:t>
            </a:r>
            <a:r>
              <a:rPr lang="en-US" altLang="zh-TW"/>
              <a:t> stage  </a:t>
            </a:r>
            <a:r>
              <a:rPr lang="en-US" altLang="zh-TW" i="1"/>
              <a:t>F</a:t>
            </a:r>
            <a:r>
              <a:rPr lang="en-US" altLang="zh-TW"/>
              <a:t>(</a:t>
            </a:r>
            <a:r>
              <a:rPr lang="en-US" altLang="zh-TW" i="1"/>
              <a:t>k</a:t>
            </a:r>
            <a:r>
              <a:rPr lang="en-US" altLang="zh-TW"/>
              <a:t>) = (3, 0, 4, 2)</a:t>
            </a:r>
            <a:endParaRPr lang="zh-TW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8049F4-BF50-468E-9D2C-D3EC8D1A3F46}" type="slidenum">
              <a:rPr lang="en-US" altLang="zh-TW" smtClean="0"/>
              <a:pPr/>
              <a:t>483</a:t>
            </a:fld>
            <a:endParaRPr lang="en-US" altLang="zh-TW"/>
          </a:p>
        </p:txBody>
      </p:sp>
      <p:sp>
        <p:nvSpPr>
          <p:cNvPr id="10251" name="文字版面配置區 1"/>
          <p:cNvSpPr>
            <a:spLocks noGrp="1"/>
          </p:cNvSpPr>
          <p:nvPr>
            <p:ph type="body" sz="half" idx="4294967295"/>
          </p:nvPr>
        </p:nvSpPr>
        <p:spPr>
          <a:xfrm>
            <a:off x="323850" y="404813"/>
            <a:ext cx="8186738" cy="2663825"/>
          </a:xfrm>
        </p:spPr>
        <p:txBody>
          <a:bodyPr/>
          <a:lstStyle/>
          <a:p>
            <a:pPr marL="0" indent="0">
              <a:lnSpc>
                <a:spcPct val="80000"/>
              </a:lnSpc>
              <a:spcAft>
                <a:spcPts val="475"/>
              </a:spcAft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Inverse NTT</a:t>
            </a:r>
            <a:r>
              <a:rPr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by Forward NTT :</a:t>
            </a: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spcAft>
                <a:spcPts val="475"/>
              </a:spcAft>
              <a:buFontTx/>
              <a:buNone/>
            </a:pPr>
            <a:endParaRPr lang="en-US" altLang="zh-TW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spcAft>
                <a:spcPts val="475"/>
              </a:spcAft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1)  1/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</a:p>
          <a:p>
            <a:pPr marL="0" indent="0">
              <a:lnSpc>
                <a:spcPct val="80000"/>
              </a:lnSpc>
              <a:spcAft>
                <a:spcPts val="475"/>
              </a:spcAft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2)  Time reversal</a:t>
            </a:r>
          </a:p>
          <a:p>
            <a:pPr marL="0" indent="0">
              <a:lnSpc>
                <a:spcPct val="80000"/>
              </a:lnSpc>
              <a:spcAft>
                <a:spcPts val="475"/>
              </a:spcAft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3)  permutation</a:t>
            </a: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spcAft>
                <a:spcPts val="475"/>
              </a:spcAft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4)  After first stage</a:t>
            </a: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spcAft>
                <a:spcPts val="475"/>
              </a:spcAft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5)  After 2</a:t>
            </a:r>
            <a:r>
              <a:rPr lang="en-US" altLang="zh-TW" sz="2000" baseline="30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nd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stage</a:t>
            </a: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spcAft>
                <a:spcPts val="475"/>
              </a:spcAft>
              <a:buFontTx/>
              <a:buNone/>
            </a:pPr>
            <a:endParaRPr lang="en-US" altLang="zh-TW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spcAft>
                <a:spcPts val="475"/>
              </a:spcAft>
              <a:buFontTx/>
              <a:buNone/>
            </a:pP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025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sp>
        <p:nvSpPr>
          <p:cNvPr id="1025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graphicFrame>
        <p:nvGraphicFramePr>
          <p:cNvPr id="10242" name="Object 3"/>
          <p:cNvGraphicFramePr>
            <a:graphicFrameLocks noChangeAspect="1"/>
          </p:cNvGraphicFramePr>
          <p:nvPr/>
        </p:nvGraphicFramePr>
        <p:xfrm>
          <a:off x="3000375" y="836613"/>
          <a:ext cx="2303463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2" name="Equation" r:id="rId3" imgW="2298700" imgH="609600" progId="Equation.DSMT4">
                  <p:embed/>
                </p:oleObj>
              </mc:Choice>
              <mc:Fallback>
                <p:oleObj name="Equation" r:id="rId3" imgW="2298700" imgH="609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836613"/>
                        <a:ext cx="2303463" cy="604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19"/>
          <p:cNvGraphicFramePr>
            <a:graphicFrameLocks noChangeAspect="1"/>
          </p:cNvGraphicFramePr>
          <p:nvPr/>
        </p:nvGraphicFramePr>
        <p:xfrm>
          <a:off x="757238" y="3835400"/>
          <a:ext cx="43815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3" name="Equation" r:id="rId5" imgW="393529" imgH="558558" progId="Equation.DSMT4">
                  <p:embed/>
                </p:oleObj>
              </mc:Choice>
              <mc:Fallback>
                <p:oleObj name="Equation" r:id="rId5" imgW="393529" imgH="558558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3835400"/>
                        <a:ext cx="438150" cy="611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16"/>
          <p:cNvGraphicFramePr>
            <a:graphicFrameLocks noChangeAspect="1"/>
          </p:cNvGraphicFramePr>
          <p:nvPr/>
        </p:nvGraphicFramePr>
        <p:xfrm>
          <a:off x="274638" y="3846513"/>
          <a:ext cx="376237" cy="139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4" name="Equation" r:id="rId7" imgW="342751" imgH="1269449" progId="Equation.DSMT4">
                  <p:embed/>
                </p:oleObj>
              </mc:Choice>
              <mc:Fallback>
                <p:oleObj name="Equation" r:id="rId7" imgW="342751" imgH="1269449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38" y="3846513"/>
                        <a:ext cx="376237" cy="1395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15"/>
          <p:cNvGraphicFramePr>
            <a:graphicFrameLocks noChangeAspect="1"/>
          </p:cNvGraphicFramePr>
          <p:nvPr/>
        </p:nvGraphicFramePr>
        <p:xfrm>
          <a:off x="1325563" y="3822700"/>
          <a:ext cx="376237" cy="1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5" name="Equation" r:id="rId9" imgW="342751" imgH="1269449" progId="Equation.DSMT4">
                  <p:embed/>
                </p:oleObj>
              </mc:Choice>
              <mc:Fallback>
                <p:oleObj name="Equation" r:id="rId9" imgW="342751" imgH="1269449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563" y="3822700"/>
                        <a:ext cx="376237" cy="1395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14"/>
          <p:cNvGraphicFramePr>
            <a:graphicFrameLocks noChangeAspect="1"/>
          </p:cNvGraphicFramePr>
          <p:nvPr/>
        </p:nvGraphicFramePr>
        <p:xfrm>
          <a:off x="2620963" y="3822700"/>
          <a:ext cx="374650" cy="1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6" name="Equation" r:id="rId11" imgW="342751" imgH="1269449" progId="Equation.DSMT4">
                  <p:embed/>
                </p:oleObj>
              </mc:Choice>
              <mc:Fallback>
                <p:oleObj name="Equation" r:id="rId11" imgW="342751" imgH="1269449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963" y="3822700"/>
                        <a:ext cx="374650" cy="1395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13"/>
          <p:cNvGraphicFramePr>
            <a:graphicFrameLocks noChangeAspect="1"/>
          </p:cNvGraphicFramePr>
          <p:nvPr/>
        </p:nvGraphicFramePr>
        <p:xfrm>
          <a:off x="3917950" y="3822700"/>
          <a:ext cx="374650" cy="1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7" name="Equation" r:id="rId13" imgW="342751" imgH="1269449" progId="Equation.DSMT4">
                  <p:embed/>
                </p:oleObj>
              </mc:Choice>
              <mc:Fallback>
                <p:oleObj name="Equation" r:id="rId13" imgW="342751" imgH="1269449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7950" y="3822700"/>
                        <a:ext cx="374650" cy="1395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12"/>
          <p:cNvGraphicFramePr>
            <a:graphicFrameLocks noChangeAspect="1"/>
          </p:cNvGraphicFramePr>
          <p:nvPr/>
        </p:nvGraphicFramePr>
        <p:xfrm>
          <a:off x="5273675" y="3714750"/>
          <a:ext cx="1206500" cy="143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8" name="Equation" r:id="rId15" imgW="1091726" imgH="1307532" progId="Equation.DSMT4">
                  <p:embed/>
                </p:oleObj>
              </mc:Choice>
              <mc:Fallback>
                <p:oleObj name="Equation" r:id="rId15" imgW="1091726" imgH="1307532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3675" y="3714750"/>
                        <a:ext cx="1206500" cy="1436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11"/>
          <p:cNvGraphicFramePr>
            <a:graphicFrameLocks noChangeAspect="1"/>
          </p:cNvGraphicFramePr>
          <p:nvPr/>
        </p:nvGraphicFramePr>
        <p:xfrm>
          <a:off x="7599363" y="3721100"/>
          <a:ext cx="1206500" cy="143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9" name="Equation" r:id="rId17" imgW="1091726" imgH="1307532" progId="Equation.DSMT4">
                  <p:embed/>
                </p:oleObj>
              </mc:Choice>
              <mc:Fallback>
                <p:oleObj name="Equation" r:id="rId17" imgW="1091726" imgH="1307532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9363" y="3721100"/>
                        <a:ext cx="1206500" cy="1436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54" name="Group 35"/>
          <p:cNvGrpSpPr>
            <a:grpSpLocks/>
          </p:cNvGrpSpPr>
          <p:nvPr/>
        </p:nvGrpSpPr>
        <p:grpSpPr bwMode="auto">
          <a:xfrm>
            <a:off x="4211638" y="4005263"/>
            <a:ext cx="1081087" cy="1082675"/>
            <a:chOff x="7917" y="8997"/>
            <a:chExt cx="1396" cy="1440"/>
          </a:xfrm>
        </p:grpSpPr>
        <p:sp>
          <p:nvSpPr>
            <p:cNvPr id="10281" name="Line 43"/>
            <p:cNvSpPr>
              <a:spLocks noChangeShapeType="1"/>
            </p:cNvSpPr>
            <p:nvPr/>
          </p:nvSpPr>
          <p:spPr bwMode="auto">
            <a:xfrm>
              <a:off x="7985" y="8997"/>
              <a:ext cx="127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82" name="Line 42"/>
            <p:cNvSpPr>
              <a:spLocks noChangeShapeType="1"/>
            </p:cNvSpPr>
            <p:nvPr/>
          </p:nvSpPr>
          <p:spPr bwMode="auto">
            <a:xfrm>
              <a:off x="7985" y="9441"/>
              <a:ext cx="127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83" name="Line 41"/>
            <p:cNvSpPr>
              <a:spLocks noChangeShapeType="1"/>
            </p:cNvSpPr>
            <p:nvPr/>
          </p:nvSpPr>
          <p:spPr bwMode="auto">
            <a:xfrm>
              <a:off x="7985" y="9921"/>
              <a:ext cx="127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84" name="Line 40"/>
            <p:cNvSpPr>
              <a:spLocks noChangeShapeType="1"/>
            </p:cNvSpPr>
            <p:nvPr/>
          </p:nvSpPr>
          <p:spPr bwMode="auto">
            <a:xfrm>
              <a:off x="7985" y="10437"/>
              <a:ext cx="127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85" name="Line 39"/>
            <p:cNvSpPr>
              <a:spLocks noChangeShapeType="1"/>
            </p:cNvSpPr>
            <p:nvPr/>
          </p:nvSpPr>
          <p:spPr bwMode="auto">
            <a:xfrm rot="240000">
              <a:off x="7983" y="9043"/>
              <a:ext cx="1328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86" name="Line 38"/>
            <p:cNvSpPr>
              <a:spLocks noChangeShapeType="1"/>
            </p:cNvSpPr>
            <p:nvPr/>
          </p:nvSpPr>
          <p:spPr bwMode="auto">
            <a:xfrm rot="300000">
              <a:off x="7951" y="10001"/>
              <a:ext cx="1328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87" name="Line 37"/>
            <p:cNvSpPr>
              <a:spLocks noChangeShapeType="1"/>
            </p:cNvSpPr>
            <p:nvPr/>
          </p:nvSpPr>
          <p:spPr bwMode="auto">
            <a:xfrm rot="8760000">
              <a:off x="7985" y="9041"/>
              <a:ext cx="1328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88" name="Line 36"/>
            <p:cNvSpPr>
              <a:spLocks noChangeShapeType="1"/>
            </p:cNvSpPr>
            <p:nvPr/>
          </p:nvSpPr>
          <p:spPr bwMode="auto">
            <a:xfrm rot="8640000">
              <a:off x="7917" y="10001"/>
              <a:ext cx="1328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255" name="Text Box 34"/>
          <p:cNvSpPr txBox="1">
            <a:spLocks noChangeArrowheads="1"/>
          </p:cNvSpPr>
          <p:nvPr/>
        </p:nvSpPr>
        <p:spPr bwMode="auto">
          <a:xfrm>
            <a:off x="4705350" y="3944938"/>
            <a:ext cx="722313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TW" altLang="zh-TW" sz="1600"/>
              <a:t>α</a:t>
            </a:r>
            <a:r>
              <a:rPr lang="en-US" altLang="zh-TW" sz="1600" baseline="30000"/>
              <a:t>0</a:t>
            </a:r>
            <a:r>
              <a:rPr lang="en-US" altLang="zh-TW" sz="1600"/>
              <a:t>=1</a:t>
            </a:r>
          </a:p>
        </p:txBody>
      </p:sp>
      <p:sp>
        <p:nvSpPr>
          <p:cNvPr id="10256" name="Text Box 33"/>
          <p:cNvSpPr txBox="1">
            <a:spLocks noChangeArrowheads="1"/>
          </p:cNvSpPr>
          <p:nvPr/>
        </p:nvSpPr>
        <p:spPr bwMode="auto">
          <a:xfrm>
            <a:off x="4389438" y="4249738"/>
            <a:ext cx="722312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TW" altLang="zh-TW" sz="1600"/>
              <a:t>α</a:t>
            </a:r>
            <a:r>
              <a:rPr lang="en-US" altLang="zh-TW" sz="1600" baseline="30000"/>
              <a:t>2</a:t>
            </a:r>
            <a:r>
              <a:rPr lang="en-US" altLang="zh-TW" sz="1600"/>
              <a:t>=4</a:t>
            </a:r>
          </a:p>
        </p:txBody>
      </p:sp>
      <p:sp>
        <p:nvSpPr>
          <p:cNvPr id="10257" name="Text Box 32"/>
          <p:cNvSpPr txBox="1">
            <a:spLocks noChangeArrowheads="1"/>
          </p:cNvSpPr>
          <p:nvPr/>
        </p:nvSpPr>
        <p:spPr bwMode="auto">
          <a:xfrm>
            <a:off x="4773613" y="4664075"/>
            <a:ext cx="722312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TW" altLang="zh-TW" sz="1600"/>
              <a:t>α</a:t>
            </a:r>
            <a:r>
              <a:rPr lang="en-US" altLang="zh-TW" sz="1600" baseline="30000"/>
              <a:t>0</a:t>
            </a:r>
            <a:endParaRPr lang="en-US" altLang="zh-TW" sz="1600"/>
          </a:p>
        </p:txBody>
      </p:sp>
      <p:sp>
        <p:nvSpPr>
          <p:cNvPr id="10258" name="Text Box 31"/>
          <p:cNvSpPr txBox="1">
            <a:spLocks noChangeArrowheads="1"/>
          </p:cNvSpPr>
          <p:nvPr/>
        </p:nvSpPr>
        <p:spPr bwMode="auto">
          <a:xfrm>
            <a:off x="4449763" y="4999038"/>
            <a:ext cx="722312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TW" altLang="zh-TW" sz="1600"/>
              <a:t>α</a:t>
            </a:r>
            <a:r>
              <a:rPr lang="en-US" altLang="zh-TW" sz="1600" baseline="30000"/>
              <a:t>2</a:t>
            </a:r>
            <a:endParaRPr lang="en-US" altLang="zh-TW" sz="1600"/>
          </a:p>
        </p:txBody>
      </p:sp>
      <p:grpSp>
        <p:nvGrpSpPr>
          <p:cNvPr id="10259" name="Group 49"/>
          <p:cNvGrpSpPr>
            <a:grpSpLocks/>
          </p:cNvGrpSpPr>
          <p:nvPr/>
        </p:nvGrpSpPr>
        <p:grpSpPr bwMode="auto">
          <a:xfrm>
            <a:off x="6392863" y="4016375"/>
            <a:ext cx="1203325" cy="1096963"/>
            <a:chOff x="11650" y="8997"/>
            <a:chExt cx="1520" cy="1440"/>
          </a:xfrm>
        </p:grpSpPr>
        <p:sp>
          <p:nvSpPr>
            <p:cNvPr id="10273" name="Line 57"/>
            <p:cNvSpPr>
              <a:spLocks noChangeShapeType="1"/>
            </p:cNvSpPr>
            <p:nvPr/>
          </p:nvSpPr>
          <p:spPr bwMode="auto">
            <a:xfrm>
              <a:off x="11855" y="8997"/>
              <a:ext cx="11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74" name="Line 56"/>
            <p:cNvSpPr>
              <a:spLocks noChangeShapeType="1"/>
            </p:cNvSpPr>
            <p:nvPr/>
          </p:nvSpPr>
          <p:spPr bwMode="auto">
            <a:xfrm>
              <a:off x="11855" y="9441"/>
              <a:ext cx="11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75" name="Line 55"/>
            <p:cNvSpPr>
              <a:spLocks noChangeShapeType="1"/>
            </p:cNvSpPr>
            <p:nvPr/>
          </p:nvSpPr>
          <p:spPr bwMode="auto">
            <a:xfrm>
              <a:off x="11855" y="9921"/>
              <a:ext cx="11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76" name="Line 54"/>
            <p:cNvSpPr>
              <a:spLocks noChangeShapeType="1"/>
            </p:cNvSpPr>
            <p:nvPr/>
          </p:nvSpPr>
          <p:spPr bwMode="auto">
            <a:xfrm>
              <a:off x="11855" y="10437"/>
              <a:ext cx="11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77" name="Line 53"/>
            <p:cNvSpPr>
              <a:spLocks noChangeShapeType="1"/>
            </p:cNvSpPr>
            <p:nvPr/>
          </p:nvSpPr>
          <p:spPr bwMode="auto">
            <a:xfrm rot="240000">
              <a:off x="11838" y="9039"/>
              <a:ext cx="1245" cy="8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78" name="Line 52"/>
            <p:cNvSpPr>
              <a:spLocks noChangeShapeType="1"/>
            </p:cNvSpPr>
            <p:nvPr/>
          </p:nvSpPr>
          <p:spPr bwMode="auto">
            <a:xfrm rot="300000">
              <a:off x="11823" y="9537"/>
              <a:ext cx="1245" cy="8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79" name="Line 51"/>
            <p:cNvSpPr>
              <a:spLocks noChangeShapeType="1"/>
            </p:cNvSpPr>
            <p:nvPr/>
          </p:nvSpPr>
          <p:spPr bwMode="auto">
            <a:xfrm rot="8400000">
              <a:off x="11650" y="9451"/>
              <a:ext cx="1520" cy="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80" name="Line 50"/>
            <p:cNvSpPr>
              <a:spLocks noChangeShapeType="1"/>
            </p:cNvSpPr>
            <p:nvPr/>
          </p:nvSpPr>
          <p:spPr bwMode="auto">
            <a:xfrm rot="8640000" flipV="1">
              <a:off x="11673" y="9893"/>
              <a:ext cx="1460" cy="1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260" name="Text Box 48"/>
          <p:cNvSpPr txBox="1">
            <a:spLocks noChangeArrowheads="1"/>
          </p:cNvSpPr>
          <p:nvPr/>
        </p:nvSpPr>
        <p:spPr bwMode="auto">
          <a:xfrm>
            <a:off x="6934200" y="3979863"/>
            <a:ext cx="776288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TW" altLang="zh-TW" sz="1600"/>
              <a:t>α</a:t>
            </a:r>
            <a:r>
              <a:rPr lang="en-US" altLang="zh-TW" sz="1600" baseline="30000"/>
              <a:t>0</a:t>
            </a:r>
            <a:r>
              <a:rPr lang="en-US" altLang="zh-TW" sz="1600"/>
              <a:t>=1</a:t>
            </a:r>
          </a:p>
        </p:txBody>
      </p:sp>
      <p:sp>
        <p:nvSpPr>
          <p:cNvPr id="10261" name="Text Box 47"/>
          <p:cNvSpPr txBox="1">
            <a:spLocks noChangeArrowheads="1"/>
          </p:cNvSpPr>
          <p:nvPr/>
        </p:nvSpPr>
        <p:spPr bwMode="auto">
          <a:xfrm>
            <a:off x="7019925" y="4267200"/>
            <a:ext cx="73977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TW" altLang="zh-TW" sz="1600"/>
              <a:t>α</a:t>
            </a:r>
            <a:r>
              <a:rPr lang="en-US" altLang="zh-TW" sz="1600" baseline="30000"/>
              <a:t>1</a:t>
            </a:r>
            <a:r>
              <a:rPr lang="en-US" altLang="zh-TW" sz="1600"/>
              <a:t>=2</a:t>
            </a:r>
          </a:p>
        </p:txBody>
      </p:sp>
      <p:sp>
        <p:nvSpPr>
          <p:cNvPr id="10262" name="Text Box 46"/>
          <p:cNvSpPr txBox="1">
            <a:spLocks noChangeArrowheads="1"/>
          </p:cNvSpPr>
          <p:nvPr/>
        </p:nvSpPr>
        <p:spPr bwMode="auto">
          <a:xfrm>
            <a:off x="6924675" y="4594225"/>
            <a:ext cx="8128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TW" altLang="zh-TW" sz="1600"/>
              <a:t>α</a:t>
            </a:r>
            <a:r>
              <a:rPr lang="en-US" altLang="zh-TW" sz="1600" baseline="30000"/>
              <a:t>2</a:t>
            </a:r>
            <a:r>
              <a:rPr lang="en-US" altLang="zh-TW" sz="1600"/>
              <a:t>=4</a:t>
            </a:r>
          </a:p>
        </p:txBody>
      </p:sp>
      <p:sp>
        <p:nvSpPr>
          <p:cNvPr id="10263" name="Text Box 45"/>
          <p:cNvSpPr txBox="1">
            <a:spLocks noChangeArrowheads="1"/>
          </p:cNvSpPr>
          <p:nvPr/>
        </p:nvSpPr>
        <p:spPr bwMode="auto">
          <a:xfrm>
            <a:off x="6621463" y="5037138"/>
            <a:ext cx="89852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TW" altLang="zh-TW" sz="1600"/>
              <a:t>α</a:t>
            </a:r>
            <a:r>
              <a:rPr lang="en-US" altLang="zh-TW" sz="1600" baseline="30000"/>
              <a:t>3</a:t>
            </a:r>
            <a:r>
              <a:rPr lang="en-US" altLang="zh-TW" sz="1600"/>
              <a:t>=3</a:t>
            </a:r>
          </a:p>
        </p:txBody>
      </p:sp>
      <p:grpSp>
        <p:nvGrpSpPr>
          <p:cNvPr id="10264" name="Group 17"/>
          <p:cNvGrpSpPr>
            <a:grpSpLocks/>
          </p:cNvGrpSpPr>
          <p:nvPr/>
        </p:nvGrpSpPr>
        <p:grpSpPr bwMode="auto">
          <a:xfrm>
            <a:off x="552450" y="4217988"/>
            <a:ext cx="777875" cy="396875"/>
            <a:chOff x="2922" y="8637"/>
            <a:chExt cx="1415" cy="2091"/>
          </a:xfrm>
        </p:grpSpPr>
        <p:sp>
          <p:nvSpPr>
            <p:cNvPr id="10271" name="Line 20"/>
            <p:cNvSpPr>
              <a:spLocks noChangeShapeType="1"/>
            </p:cNvSpPr>
            <p:nvPr/>
          </p:nvSpPr>
          <p:spPr bwMode="auto">
            <a:xfrm>
              <a:off x="3057" y="9717"/>
              <a:ext cx="12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72" name="Text Box 18"/>
            <p:cNvSpPr txBox="1">
              <a:spLocks noChangeArrowheads="1"/>
            </p:cNvSpPr>
            <p:nvPr/>
          </p:nvSpPr>
          <p:spPr bwMode="auto">
            <a:xfrm>
              <a:off x="2922" y="8637"/>
              <a:ext cx="335" cy="20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zh-TW" altLang="en-US"/>
            </a:p>
          </p:txBody>
        </p:sp>
      </p:grpSp>
      <p:grpSp>
        <p:nvGrpSpPr>
          <p:cNvPr id="10265" name="Group 23"/>
          <p:cNvGrpSpPr>
            <a:grpSpLocks/>
          </p:cNvGrpSpPr>
          <p:nvPr/>
        </p:nvGrpSpPr>
        <p:grpSpPr bwMode="auto">
          <a:xfrm>
            <a:off x="1692275" y="4076700"/>
            <a:ext cx="911225" cy="628650"/>
            <a:chOff x="5217" y="9222"/>
            <a:chExt cx="1440" cy="900"/>
          </a:xfrm>
        </p:grpSpPr>
        <p:sp>
          <p:nvSpPr>
            <p:cNvPr id="10269" name="Line 25"/>
            <p:cNvSpPr>
              <a:spLocks noChangeShapeType="1"/>
            </p:cNvSpPr>
            <p:nvPr/>
          </p:nvSpPr>
          <p:spPr bwMode="auto">
            <a:xfrm>
              <a:off x="5217" y="9717"/>
              <a:ext cx="14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70" name="Text Box 24"/>
            <p:cNvSpPr txBox="1">
              <a:spLocks noChangeArrowheads="1"/>
            </p:cNvSpPr>
            <p:nvPr/>
          </p:nvSpPr>
          <p:spPr bwMode="auto">
            <a:xfrm>
              <a:off x="5217" y="9222"/>
              <a:ext cx="1260" cy="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indent="101600"/>
              <a:endParaRPr lang="en-US" altLang="zh-TW"/>
            </a:p>
          </p:txBody>
        </p:sp>
      </p:grpSp>
      <p:sp>
        <p:nvSpPr>
          <p:cNvPr id="10266" name="Text Box 22"/>
          <p:cNvSpPr txBox="1">
            <a:spLocks noChangeArrowheads="1"/>
          </p:cNvSpPr>
          <p:nvPr/>
        </p:nvSpPr>
        <p:spPr bwMode="auto">
          <a:xfrm>
            <a:off x="1331913" y="4292600"/>
            <a:ext cx="143510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101600" algn="ctr"/>
            <a:r>
              <a:rPr lang="en-US" altLang="zh-TW" sz="1700"/>
              <a:t>Time</a:t>
            </a:r>
          </a:p>
          <a:p>
            <a:pPr indent="101600" algn="ctr"/>
            <a:r>
              <a:rPr lang="en-US" altLang="zh-TW" sz="1700"/>
              <a:t>reversal</a:t>
            </a:r>
          </a:p>
        </p:txBody>
      </p:sp>
      <p:sp>
        <p:nvSpPr>
          <p:cNvPr id="10267" name="Line 29"/>
          <p:cNvSpPr>
            <a:spLocks noChangeShapeType="1"/>
          </p:cNvSpPr>
          <p:nvPr/>
        </p:nvSpPr>
        <p:spPr bwMode="auto">
          <a:xfrm flipV="1">
            <a:off x="2941638" y="4365625"/>
            <a:ext cx="1004887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268" name="Text Box 28"/>
          <p:cNvSpPr txBox="1">
            <a:spLocks noChangeArrowheads="1"/>
          </p:cNvSpPr>
          <p:nvPr/>
        </p:nvSpPr>
        <p:spPr bwMode="auto">
          <a:xfrm>
            <a:off x="2771775" y="4073525"/>
            <a:ext cx="13652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101600"/>
            <a:r>
              <a:rPr lang="en-US" altLang="zh-TW" sz="1600"/>
              <a:t>Permutation</a:t>
            </a:r>
            <a:endParaRPr lang="en-US" altLang="zh-TW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7BA438-4A9A-42A1-A9F7-3755B60AC87B}" type="slidenum">
              <a:rPr lang="en-US" altLang="zh-TW" smtClean="0"/>
              <a:pPr/>
              <a:t>484</a:t>
            </a:fld>
            <a:endParaRPr lang="en-US" altLang="zh-TW"/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395288" y="355600"/>
            <a:ext cx="7848600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spcAft>
                <a:spcPts val="475"/>
              </a:spcAft>
              <a:buFont typeface="Wingdings" pitchFamily="2" charset="2"/>
              <a:buNone/>
            </a:pPr>
            <a:r>
              <a:rPr lang="zh-TW" altLang="en-US" sz="2400" b="1">
                <a:solidFill>
                  <a:srgbClr val="3333FF"/>
                </a:solidFill>
                <a:sym typeface="Wingdings 2" pitchFamily="18" charset="2"/>
              </a:rPr>
              <a:t> </a:t>
            </a:r>
            <a:r>
              <a:rPr lang="en-US" altLang="zh-TW" sz="2400" b="1">
                <a:solidFill>
                  <a:srgbClr val="3333FF"/>
                </a:solidFill>
              </a:rPr>
              <a:t>14-E  Convolution by NTT</a:t>
            </a:r>
            <a:endParaRPr lang="zh-TW" altLang="en-US" sz="2400" b="1">
              <a:solidFill>
                <a:srgbClr val="3333FF"/>
              </a:solidFill>
            </a:endParaRPr>
          </a:p>
        </p:txBody>
      </p:sp>
      <p:sp>
        <p:nvSpPr>
          <p:cNvPr id="35844" name="文字版面配置區 1"/>
          <p:cNvSpPr>
            <a:spLocks/>
          </p:cNvSpPr>
          <p:nvPr/>
        </p:nvSpPr>
        <p:spPr bwMode="auto">
          <a:xfrm>
            <a:off x="468313" y="1052513"/>
            <a:ext cx="8186737" cy="538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spcAft>
                <a:spcPts val="475"/>
              </a:spcAft>
            </a:pPr>
            <a:r>
              <a:rPr lang="zh-TW" altLang="en-US">
                <a:cs typeface="Times New Roman" pitchFamily="18" charset="0"/>
              </a:rPr>
              <a:t>假設</a:t>
            </a:r>
            <a:r>
              <a:rPr lang="en-US">
                <a:cs typeface="Times New Roman" pitchFamily="18" charset="0"/>
              </a:rPr>
              <a:t>  </a:t>
            </a:r>
            <a:r>
              <a:rPr lang="en-US" altLang="zh-TW" i="1">
                <a:cs typeface="Times New Roman" pitchFamily="18" charset="0"/>
              </a:rPr>
              <a:t>x</a:t>
            </a:r>
            <a:r>
              <a:rPr lang="en-US" altLang="zh-TW">
                <a:cs typeface="Times New Roman" pitchFamily="18" charset="0"/>
              </a:rPr>
              <a:t>[</a:t>
            </a:r>
            <a:r>
              <a:rPr lang="en-US" altLang="zh-TW" i="1">
                <a:cs typeface="Times New Roman" pitchFamily="18" charset="0"/>
              </a:rPr>
              <a:t>n</a:t>
            </a:r>
            <a:r>
              <a:rPr lang="en-US" altLang="zh-TW">
                <a:cs typeface="Times New Roman" pitchFamily="18" charset="0"/>
              </a:rPr>
              <a:t>] = 0 for </a:t>
            </a:r>
            <a:r>
              <a:rPr lang="en-US" altLang="zh-TW" i="1">
                <a:cs typeface="Times New Roman" pitchFamily="18" charset="0"/>
              </a:rPr>
              <a:t>n</a:t>
            </a:r>
            <a:r>
              <a:rPr lang="en-US" altLang="zh-TW">
                <a:cs typeface="Times New Roman" pitchFamily="18" charset="0"/>
              </a:rPr>
              <a:t> &lt; 0 and </a:t>
            </a:r>
            <a:r>
              <a:rPr lang="en-US" altLang="zh-TW" i="1">
                <a:cs typeface="Times New Roman" pitchFamily="18" charset="0"/>
              </a:rPr>
              <a:t>n</a:t>
            </a:r>
            <a:r>
              <a:rPr lang="en-US" altLang="zh-TW">
                <a:cs typeface="Times New Roman" pitchFamily="18" charset="0"/>
              </a:rPr>
              <a:t> </a:t>
            </a:r>
            <a:r>
              <a:rPr lang="en-US" altLang="zh-TW">
                <a:cs typeface="Times New Roman" pitchFamily="18" charset="0"/>
                <a:sym typeface="Symbol" pitchFamily="18" charset="2"/>
              </a:rPr>
              <a:t> </a:t>
            </a:r>
            <a:r>
              <a:rPr lang="en-US" altLang="zh-TW" i="1">
                <a:cs typeface="Times New Roman" pitchFamily="18" charset="0"/>
                <a:sym typeface="Symbol" pitchFamily="18" charset="2"/>
              </a:rPr>
              <a:t>K</a:t>
            </a:r>
            <a:r>
              <a:rPr lang="en-US" altLang="zh-TW"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TW" i="1">
                <a:cs typeface="Times New Roman" pitchFamily="18" charset="0"/>
                <a:sym typeface="Symbol" pitchFamily="18" charset="2"/>
              </a:rPr>
              <a:t>        </a:t>
            </a:r>
            <a:r>
              <a:rPr lang="en-US" altLang="zh-TW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TW" i="1">
                <a:cs typeface="Times New Roman" pitchFamily="18" charset="0"/>
              </a:rPr>
              <a:t>h</a:t>
            </a:r>
            <a:r>
              <a:rPr lang="en-US" altLang="zh-TW">
                <a:cs typeface="Times New Roman" pitchFamily="18" charset="0"/>
              </a:rPr>
              <a:t>[</a:t>
            </a:r>
            <a:r>
              <a:rPr lang="en-US" altLang="zh-TW" i="1">
                <a:cs typeface="Times New Roman" pitchFamily="18" charset="0"/>
              </a:rPr>
              <a:t>n</a:t>
            </a:r>
            <a:r>
              <a:rPr lang="en-US" altLang="zh-TW">
                <a:cs typeface="Times New Roman" pitchFamily="18" charset="0"/>
              </a:rPr>
              <a:t>] = 0 for </a:t>
            </a:r>
            <a:r>
              <a:rPr lang="en-US" altLang="zh-TW" i="1">
                <a:cs typeface="Times New Roman" pitchFamily="18" charset="0"/>
              </a:rPr>
              <a:t>n</a:t>
            </a:r>
            <a:r>
              <a:rPr lang="en-US" altLang="zh-TW">
                <a:cs typeface="Times New Roman" pitchFamily="18" charset="0"/>
              </a:rPr>
              <a:t> &lt; 0 and </a:t>
            </a:r>
            <a:r>
              <a:rPr lang="en-US" altLang="zh-TW" i="1">
                <a:cs typeface="Times New Roman" pitchFamily="18" charset="0"/>
              </a:rPr>
              <a:t>n</a:t>
            </a:r>
            <a:r>
              <a:rPr lang="en-US" altLang="zh-TW">
                <a:cs typeface="Times New Roman" pitchFamily="18" charset="0"/>
              </a:rPr>
              <a:t> </a:t>
            </a:r>
            <a:r>
              <a:rPr lang="en-US" altLang="zh-TW">
                <a:cs typeface="Times New Roman" pitchFamily="18" charset="0"/>
                <a:sym typeface="Symbol" pitchFamily="18" charset="2"/>
              </a:rPr>
              <a:t> </a:t>
            </a:r>
            <a:r>
              <a:rPr lang="en-US" altLang="zh-TW" i="1">
                <a:cs typeface="Times New Roman" pitchFamily="18" charset="0"/>
                <a:sym typeface="Symbol" pitchFamily="18" charset="2"/>
              </a:rPr>
              <a:t>H</a:t>
            </a:r>
            <a:r>
              <a:rPr lang="en-US" altLang="zh-TW">
                <a:cs typeface="Times New Roman" pitchFamily="18" charset="0"/>
                <a:sym typeface="Symbol" pitchFamily="18" charset="2"/>
              </a:rPr>
              <a:t> </a:t>
            </a:r>
            <a:endParaRPr lang="en-US" altLang="zh-TW">
              <a:cs typeface="Times New Roman" pitchFamily="18" charset="0"/>
            </a:endParaRPr>
          </a:p>
          <a:p>
            <a:pPr>
              <a:spcBef>
                <a:spcPct val="20000"/>
              </a:spcBef>
              <a:spcAft>
                <a:spcPts val="475"/>
              </a:spcAft>
            </a:pPr>
            <a:r>
              <a:rPr lang="zh-TW" altLang="en-US">
                <a:cs typeface="Times New Roman" pitchFamily="18" charset="0"/>
              </a:rPr>
              <a:t>要計算</a:t>
            </a:r>
            <a:r>
              <a:rPr lang="en-US">
                <a:cs typeface="Times New Roman" pitchFamily="18" charset="0"/>
              </a:rPr>
              <a:t>  </a:t>
            </a:r>
            <a:r>
              <a:rPr lang="en-US" altLang="zh-TW" i="1">
                <a:solidFill>
                  <a:srgbClr val="3333FF"/>
                </a:solidFill>
                <a:cs typeface="Times New Roman" pitchFamily="18" charset="0"/>
              </a:rPr>
              <a:t>x</a:t>
            </a:r>
            <a:r>
              <a:rPr lang="en-US" altLang="zh-TW">
                <a:solidFill>
                  <a:srgbClr val="3333FF"/>
                </a:solidFill>
                <a:cs typeface="Times New Roman" pitchFamily="18" charset="0"/>
              </a:rPr>
              <a:t>[</a:t>
            </a:r>
            <a:r>
              <a:rPr lang="en-US" altLang="zh-TW" i="1">
                <a:solidFill>
                  <a:srgbClr val="3333FF"/>
                </a:solidFill>
                <a:cs typeface="Times New Roman" pitchFamily="18" charset="0"/>
              </a:rPr>
              <a:t>n</a:t>
            </a:r>
            <a:r>
              <a:rPr lang="en-US" altLang="zh-TW">
                <a:solidFill>
                  <a:srgbClr val="3333FF"/>
                </a:solidFill>
                <a:cs typeface="Times New Roman" pitchFamily="18" charset="0"/>
              </a:rPr>
              <a:t>] </a:t>
            </a:r>
            <a:r>
              <a:rPr lang="en-US" altLang="zh-TW">
                <a:solidFill>
                  <a:srgbClr val="3333FF"/>
                </a:solidFill>
                <a:cs typeface="Times New Roman" pitchFamily="18" charset="0"/>
                <a:sym typeface="Symbol" pitchFamily="18" charset="2"/>
              </a:rPr>
              <a:t></a:t>
            </a:r>
            <a:r>
              <a:rPr lang="en-US" altLang="zh-TW">
                <a:solidFill>
                  <a:srgbClr val="3333FF"/>
                </a:solidFill>
                <a:cs typeface="Times New Roman" pitchFamily="18" charset="0"/>
              </a:rPr>
              <a:t> </a:t>
            </a:r>
            <a:r>
              <a:rPr lang="en-US" altLang="zh-TW" i="1">
                <a:solidFill>
                  <a:srgbClr val="3333FF"/>
                </a:solidFill>
                <a:cs typeface="Times New Roman" pitchFamily="18" charset="0"/>
              </a:rPr>
              <a:t>h</a:t>
            </a:r>
            <a:r>
              <a:rPr lang="en-US" altLang="zh-TW">
                <a:solidFill>
                  <a:srgbClr val="3333FF"/>
                </a:solidFill>
                <a:cs typeface="Times New Roman" pitchFamily="18" charset="0"/>
              </a:rPr>
              <a:t>[</a:t>
            </a:r>
            <a:r>
              <a:rPr lang="en-US" altLang="zh-TW" i="1">
                <a:solidFill>
                  <a:srgbClr val="3333FF"/>
                </a:solidFill>
                <a:cs typeface="Times New Roman" pitchFamily="18" charset="0"/>
              </a:rPr>
              <a:t>n</a:t>
            </a:r>
            <a:r>
              <a:rPr lang="en-US" altLang="zh-TW">
                <a:solidFill>
                  <a:srgbClr val="3333FF"/>
                </a:solidFill>
                <a:cs typeface="Times New Roman" pitchFamily="18" charset="0"/>
              </a:rPr>
              <a:t>] = </a:t>
            </a:r>
            <a:r>
              <a:rPr lang="en-US" altLang="zh-TW" i="1">
                <a:solidFill>
                  <a:srgbClr val="3333FF"/>
                </a:solidFill>
                <a:cs typeface="Times New Roman" pitchFamily="18" charset="0"/>
              </a:rPr>
              <a:t>z</a:t>
            </a:r>
            <a:r>
              <a:rPr lang="en-US" altLang="zh-TW">
                <a:solidFill>
                  <a:srgbClr val="3333FF"/>
                </a:solidFill>
                <a:cs typeface="Times New Roman" pitchFamily="18" charset="0"/>
              </a:rPr>
              <a:t>[</a:t>
            </a:r>
            <a:r>
              <a:rPr lang="en-US" altLang="zh-TW" i="1">
                <a:solidFill>
                  <a:srgbClr val="3333FF"/>
                </a:solidFill>
                <a:cs typeface="Times New Roman" pitchFamily="18" charset="0"/>
              </a:rPr>
              <a:t>n</a:t>
            </a:r>
            <a:r>
              <a:rPr lang="en-US" altLang="zh-TW">
                <a:solidFill>
                  <a:srgbClr val="3333FF"/>
                </a:solidFill>
                <a:cs typeface="Times New Roman" pitchFamily="18" charset="0"/>
              </a:rPr>
              <a:t>]  </a:t>
            </a:r>
          </a:p>
          <a:p>
            <a:pPr>
              <a:spcBef>
                <a:spcPct val="20000"/>
              </a:spcBef>
              <a:spcAft>
                <a:spcPts val="475"/>
              </a:spcAft>
            </a:pPr>
            <a:r>
              <a:rPr lang="zh-TW" altLang="en-US">
                <a:cs typeface="Times New Roman" pitchFamily="18" charset="0"/>
              </a:rPr>
              <a:t>且 </a:t>
            </a:r>
            <a:r>
              <a:rPr lang="en-US" altLang="zh-TW" i="1">
                <a:cs typeface="Times New Roman" pitchFamily="18" charset="0"/>
              </a:rPr>
              <a:t>z</a:t>
            </a:r>
            <a:r>
              <a:rPr lang="en-US" altLang="zh-TW">
                <a:cs typeface="Times New Roman" pitchFamily="18" charset="0"/>
              </a:rPr>
              <a:t>[</a:t>
            </a:r>
            <a:r>
              <a:rPr lang="en-US" altLang="zh-TW" i="1">
                <a:cs typeface="Times New Roman" pitchFamily="18" charset="0"/>
              </a:rPr>
              <a:t>n</a:t>
            </a:r>
            <a:r>
              <a:rPr lang="en-US" altLang="zh-TW">
                <a:cs typeface="Times New Roman" pitchFamily="18" charset="0"/>
              </a:rPr>
              <a:t>] </a:t>
            </a:r>
            <a:r>
              <a:rPr lang="zh-TW" altLang="en-US">
                <a:cs typeface="Times New Roman" pitchFamily="18" charset="0"/>
              </a:rPr>
              <a:t>的值可能的範圍是 </a:t>
            </a:r>
            <a:r>
              <a:rPr lang="en-US" altLang="zh-TW">
                <a:cs typeface="Times New Roman" pitchFamily="18" charset="0"/>
              </a:rPr>
              <a:t>0 </a:t>
            </a:r>
            <a:r>
              <a:rPr lang="en-US" altLang="zh-TW">
                <a:cs typeface="Times New Roman" pitchFamily="18" charset="0"/>
                <a:sym typeface="Symbol" pitchFamily="18" charset="2"/>
              </a:rPr>
              <a:t> </a:t>
            </a:r>
            <a:r>
              <a:rPr lang="en-US" altLang="zh-TW" i="1">
                <a:cs typeface="Times New Roman" pitchFamily="18" charset="0"/>
              </a:rPr>
              <a:t>z</a:t>
            </a:r>
            <a:r>
              <a:rPr lang="en-US" altLang="zh-TW">
                <a:cs typeface="Times New Roman" pitchFamily="18" charset="0"/>
              </a:rPr>
              <a:t>[</a:t>
            </a:r>
            <a:r>
              <a:rPr lang="en-US" altLang="zh-TW" i="1">
                <a:cs typeface="Times New Roman" pitchFamily="18" charset="0"/>
              </a:rPr>
              <a:t>n</a:t>
            </a:r>
            <a:r>
              <a:rPr lang="en-US" altLang="zh-TW">
                <a:cs typeface="Times New Roman" pitchFamily="18" charset="0"/>
              </a:rPr>
              <a:t>]  &lt; </a:t>
            </a:r>
            <a:r>
              <a:rPr lang="en-US" altLang="zh-TW" i="1">
                <a:cs typeface="Times New Roman" pitchFamily="18" charset="0"/>
              </a:rPr>
              <a:t>A</a:t>
            </a:r>
            <a:r>
              <a:rPr lang="en-US" altLang="zh-TW">
                <a:cs typeface="Times New Roman" pitchFamily="18" charset="0"/>
              </a:rPr>
              <a:t>   (more general,  </a:t>
            </a:r>
            <a:r>
              <a:rPr lang="en-US" altLang="zh-TW" i="1">
                <a:cs typeface="Times New Roman" pitchFamily="18" charset="0"/>
              </a:rPr>
              <a:t>A</a:t>
            </a:r>
            <a:r>
              <a:rPr lang="en-US" altLang="zh-TW" baseline="-25000">
                <a:cs typeface="Times New Roman" pitchFamily="18" charset="0"/>
              </a:rPr>
              <a:t>1</a:t>
            </a:r>
            <a:r>
              <a:rPr lang="en-US" altLang="zh-TW">
                <a:cs typeface="Times New Roman" pitchFamily="18" charset="0"/>
              </a:rPr>
              <a:t> </a:t>
            </a:r>
            <a:r>
              <a:rPr lang="en-US" altLang="zh-TW">
                <a:cs typeface="Times New Roman" pitchFamily="18" charset="0"/>
                <a:sym typeface="Symbol" pitchFamily="18" charset="2"/>
              </a:rPr>
              <a:t>  </a:t>
            </a:r>
            <a:r>
              <a:rPr lang="en-US" altLang="zh-TW" i="1">
                <a:cs typeface="Times New Roman" pitchFamily="18" charset="0"/>
              </a:rPr>
              <a:t>z</a:t>
            </a:r>
            <a:r>
              <a:rPr lang="en-US" altLang="zh-TW">
                <a:cs typeface="Times New Roman" pitchFamily="18" charset="0"/>
              </a:rPr>
              <a:t>[</a:t>
            </a:r>
            <a:r>
              <a:rPr lang="en-US" altLang="zh-TW" i="1">
                <a:cs typeface="Times New Roman" pitchFamily="18" charset="0"/>
              </a:rPr>
              <a:t>n</a:t>
            </a:r>
            <a:r>
              <a:rPr lang="en-US" altLang="zh-TW">
                <a:cs typeface="Times New Roman" pitchFamily="18" charset="0"/>
              </a:rPr>
              <a:t>]  &lt; </a:t>
            </a:r>
            <a:r>
              <a:rPr lang="en-US" altLang="zh-TW" i="1">
                <a:cs typeface="Times New Roman" pitchFamily="18" charset="0"/>
              </a:rPr>
              <a:t>A</a:t>
            </a:r>
            <a:r>
              <a:rPr lang="en-US" altLang="zh-TW" baseline="-25000">
                <a:cs typeface="Times New Roman" pitchFamily="18" charset="0"/>
              </a:rPr>
              <a:t>1</a:t>
            </a:r>
            <a:r>
              <a:rPr lang="en-US" altLang="zh-TW">
                <a:cs typeface="Times New Roman" pitchFamily="18" charset="0"/>
              </a:rPr>
              <a:t> + </a:t>
            </a:r>
            <a:r>
              <a:rPr lang="en-US" altLang="zh-TW" i="1">
                <a:cs typeface="Times New Roman" pitchFamily="18" charset="0"/>
              </a:rPr>
              <a:t>T</a:t>
            </a:r>
            <a:r>
              <a:rPr lang="en-US" altLang="zh-TW">
                <a:cs typeface="Times New Roman" pitchFamily="18" charset="0"/>
              </a:rPr>
              <a:t>)</a:t>
            </a:r>
            <a:endParaRPr lang="en-US" altLang="zh-TW" i="1">
              <a:cs typeface="Times New Roman" pitchFamily="18" charset="0"/>
              <a:sym typeface="Symbol" pitchFamily="18" charset="2"/>
            </a:endParaRPr>
          </a:p>
          <a:p>
            <a:pPr>
              <a:spcBef>
                <a:spcPct val="20000"/>
              </a:spcBef>
              <a:spcAft>
                <a:spcPts val="475"/>
              </a:spcAft>
            </a:pPr>
            <a:endParaRPr lang="en-US" altLang="zh-TW">
              <a:cs typeface="Times New Roman" pitchFamily="18" charset="0"/>
            </a:endParaRPr>
          </a:p>
          <a:p>
            <a:pPr>
              <a:spcBef>
                <a:spcPct val="20000"/>
              </a:spcBef>
              <a:spcAft>
                <a:spcPts val="475"/>
              </a:spcAft>
            </a:pPr>
            <a:r>
              <a:rPr lang="en-US" altLang="zh-TW">
                <a:cs typeface="Times New Roman" pitchFamily="18" charset="0"/>
              </a:rPr>
              <a:t>  </a:t>
            </a:r>
            <a:r>
              <a:rPr lang="en-US" altLang="zh-TW">
                <a:solidFill>
                  <a:srgbClr val="3333FF"/>
                </a:solidFill>
                <a:cs typeface="Times New Roman" pitchFamily="18" charset="0"/>
              </a:rPr>
              <a:t>(1) </a:t>
            </a:r>
            <a:r>
              <a:rPr lang="zh-TW" altLang="en-US">
                <a:solidFill>
                  <a:srgbClr val="3333FF"/>
                </a:solidFill>
                <a:cs typeface="Times New Roman" pitchFamily="18" charset="0"/>
              </a:rPr>
              <a:t>選擇 </a:t>
            </a:r>
            <a:r>
              <a:rPr lang="en-US" altLang="zh-TW" i="1">
                <a:solidFill>
                  <a:srgbClr val="3333FF"/>
                </a:solidFill>
                <a:cs typeface="Times New Roman" pitchFamily="18" charset="0"/>
              </a:rPr>
              <a:t>M</a:t>
            </a:r>
            <a:r>
              <a:rPr lang="en-US" altLang="zh-TW" i="1">
                <a:cs typeface="Times New Roman" pitchFamily="18" charset="0"/>
              </a:rPr>
              <a:t> </a:t>
            </a:r>
            <a:r>
              <a:rPr lang="en-US" altLang="zh-TW">
                <a:cs typeface="Times New Roman" pitchFamily="18" charset="0"/>
              </a:rPr>
              <a:t>(the prime number for the modulus operator), </a:t>
            </a:r>
            <a:r>
              <a:rPr lang="zh-TW" altLang="en-US">
                <a:cs typeface="Times New Roman" pitchFamily="18" charset="0"/>
              </a:rPr>
              <a:t>滿足 </a:t>
            </a:r>
          </a:p>
          <a:p>
            <a:pPr>
              <a:spcBef>
                <a:spcPct val="20000"/>
              </a:spcBef>
              <a:spcAft>
                <a:spcPts val="475"/>
              </a:spcAft>
            </a:pPr>
            <a:r>
              <a:rPr lang="en-US" altLang="zh-TW">
                <a:cs typeface="Times New Roman" pitchFamily="18" charset="0"/>
              </a:rPr>
              <a:t>          (a) </a:t>
            </a:r>
            <a:r>
              <a:rPr lang="en-US" altLang="zh-TW" i="1">
                <a:cs typeface="Times New Roman" pitchFamily="18" charset="0"/>
              </a:rPr>
              <a:t>M</a:t>
            </a:r>
            <a:r>
              <a:rPr lang="en-US" altLang="zh-TW">
                <a:cs typeface="Times New Roman" pitchFamily="18" charset="0"/>
              </a:rPr>
              <a:t> is a prime number,   (b) </a:t>
            </a:r>
            <a:r>
              <a:rPr lang="en-US" altLang="zh-TW" i="1">
                <a:cs typeface="Times New Roman" pitchFamily="18" charset="0"/>
              </a:rPr>
              <a:t>M</a:t>
            </a:r>
            <a:r>
              <a:rPr lang="en-US" altLang="zh-TW">
                <a:cs typeface="Times New Roman" pitchFamily="18" charset="0"/>
              </a:rPr>
              <a:t> </a:t>
            </a:r>
            <a:r>
              <a:rPr lang="en-US" altLang="zh-TW">
                <a:cs typeface="Times New Roman" pitchFamily="18" charset="0"/>
                <a:sym typeface="Symbol" pitchFamily="18" charset="2"/>
              </a:rPr>
              <a:t>  max(</a:t>
            </a:r>
            <a:r>
              <a:rPr lang="en-US" altLang="zh-TW" i="1">
                <a:cs typeface="Times New Roman" pitchFamily="18" charset="0"/>
                <a:sym typeface="Symbol" pitchFamily="18" charset="2"/>
              </a:rPr>
              <a:t>H</a:t>
            </a:r>
            <a:r>
              <a:rPr lang="en-US" altLang="zh-TW">
                <a:cs typeface="Times New Roman" pitchFamily="18" charset="0"/>
                <a:sym typeface="Symbol" pitchFamily="18" charset="2"/>
              </a:rPr>
              <a:t>+</a:t>
            </a:r>
            <a:r>
              <a:rPr lang="en-US" altLang="zh-TW" i="1">
                <a:cs typeface="Times New Roman" pitchFamily="18" charset="0"/>
                <a:sym typeface="Symbol" pitchFamily="18" charset="2"/>
              </a:rPr>
              <a:t>K</a:t>
            </a:r>
            <a:r>
              <a:rPr lang="en-US" altLang="zh-TW"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TW" i="1"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zh-TW">
                <a:cs typeface="Times New Roman" pitchFamily="18" charset="0"/>
                <a:sym typeface="Symbol" pitchFamily="18" charset="2"/>
              </a:rPr>
              <a:t>)  </a:t>
            </a:r>
          </a:p>
          <a:p>
            <a:pPr>
              <a:spcBef>
                <a:spcPct val="20000"/>
              </a:spcBef>
              <a:spcAft>
                <a:spcPts val="475"/>
              </a:spcAft>
            </a:pPr>
            <a:r>
              <a:rPr lang="en-US" altLang="zh-TW">
                <a:cs typeface="Times New Roman" pitchFamily="18" charset="0"/>
              </a:rPr>
              <a:t>  </a:t>
            </a:r>
            <a:r>
              <a:rPr lang="en-US" altLang="zh-TW">
                <a:solidFill>
                  <a:srgbClr val="3333FF"/>
                </a:solidFill>
                <a:cs typeface="Times New Roman" pitchFamily="18" charset="0"/>
              </a:rPr>
              <a:t>(2) </a:t>
            </a:r>
            <a:r>
              <a:rPr lang="zh-TW" altLang="en-US">
                <a:solidFill>
                  <a:srgbClr val="3333FF"/>
                </a:solidFill>
                <a:cs typeface="Times New Roman" pitchFamily="18" charset="0"/>
              </a:rPr>
              <a:t>選擇 </a:t>
            </a:r>
            <a:r>
              <a:rPr lang="en-US" altLang="zh-TW" i="1">
                <a:solidFill>
                  <a:srgbClr val="3333FF"/>
                </a:solidFill>
                <a:cs typeface="Times New Roman" pitchFamily="18" charset="0"/>
              </a:rPr>
              <a:t>N</a:t>
            </a:r>
            <a:r>
              <a:rPr lang="en-US" altLang="zh-TW">
                <a:cs typeface="Times New Roman" pitchFamily="18" charset="0"/>
              </a:rPr>
              <a:t> (NTT </a:t>
            </a:r>
            <a:r>
              <a:rPr lang="zh-TW" altLang="en-US">
                <a:cs typeface="Times New Roman" pitchFamily="18" charset="0"/>
              </a:rPr>
              <a:t>的點數</a:t>
            </a:r>
            <a:r>
              <a:rPr lang="en-US" altLang="zh-TW">
                <a:cs typeface="Times New Roman" pitchFamily="18" charset="0"/>
              </a:rPr>
              <a:t>),  </a:t>
            </a:r>
            <a:r>
              <a:rPr lang="zh-TW" altLang="en-US">
                <a:cs typeface="Times New Roman" pitchFamily="18" charset="0"/>
              </a:rPr>
              <a:t>滿足</a:t>
            </a:r>
          </a:p>
          <a:p>
            <a:pPr>
              <a:spcBef>
                <a:spcPct val="20000"/>
              </a:spcBef>
              <a:spcAft>
                <a:spcPts val="475"/>
              </a:spcAft>
            </a:pPr>
            <a:r>
              <a:rPr lang="zh-TW" altLang="en-US">
                <a:cs typeface="Times New Roman" pitchFamily="18" charset="0"/>
              </a:rPr>
              <a:t>          </a:t>
            </a:r>
            <a:r>
              <a:rPr lang="en-US" altLang="zh-TW">
                <a:cs typeface="Times New Roman" pitchFamily="18" charset="0"/>
              </a:rPr>
              <a:t>(a) </a:t>
            </a:r>
            <a:r>
              <a:rPr lang="en-US" altLang="zh-TW" i="1">
                <a:cs typeface="Times New Roman" pitchFamily="18" charset="0"/>
              </a:rPr>
              <a:t>N</a:t>
            </a:r>
            <a:r>
              <a:rPr lang="en-US" altLang="zh-TW">
                <a:cs typeface="Times New Roman" pitchFamily="18" charset="0"/>
              </a:rPr>
              <a:t> is a factor of </a:t>
            </a:r>
            <a:r>
              <a:rPr lang="en-US" altLang="zh-TW" i="1">
                <a:cs typeface="Times New Roman" pitchFamily="18" charset="0"/>
              </a:rPr>
              <a:t>M</a:t>
            </a:r>
            <a:r>
              <a:rPr lang="en-US" altLang="zh-TW"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TW">
                <a:cs typeface="Times New Roman" pitchFamily="18" charset="0"/>
              </a:rPr>
              <a:t>1,   (b) </a:t>
            </a:r>
            <a:r>
              <a:rPr lang="en-US" altLang="zh-TW" i="1">
                <a:cs typeface="Times New Roman" pitchFamily="18" charset="0"/>
              </a:rPr>
              <a:t>N</a:t>
            </a:r>
            <a:r>
              <a:rPr lang="en-US" altLang="zh-TW">
                <a:cs typeface="Times New Roman" pitchFamily="18" charset="0"/>
              </a:rPr>
              <a:t> </a:t>
            </a:r>
            <a:r>
              <a:rPr lang="en-US" altLang="zh-TW">
                <a:cs typeface="Times New Roman" pitchFamily="18" charset="0"/>
                <a:sym typeface="Symbol" pitchFamily="18" charset="2"/>
              </a:rPr>
              <a:t> </a:t>
            </a:r>
            <a:r>
              <a:rPr lang="en-US" altLang="zh-TW" i="1">
                <a:cs typeface="Times New Roman" pitchFamily="18" charset="0"/>
                <a:sym typeface="Symbol" pitchFamily="18" charset="2"/>
              </a:rPr>
              <a:t>H</a:t>
            </a:r>
            <a:r>
              <a:rPr lang="en-US" altLang="zh-TW">
                <a:cs typeface="Times New Roman" pitchFamily="18" charset="0"/>
                <a:sym typeface="Symbol" pitchFamily="18" charset="2"/>
              </a:rPr>
              <a:t>+</a:t>
            </a:r>
            <a:r>
              <a:rPr lang="en-US" altLang="zh-TW" i="1">
                <a:cs typeface="Times New Roman" pitchFamily="18" charset="0"/>
                <a:sym typeface="Symbol" pitchFamily="18" charset="2"/>
              </a:rPr>
              <a:t>K </a:t>
            </a:r>
            <a:r>
              <a:rPr lang="en-US" altLang="zh-TW"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TW">
                <a:cs typeface="Times New Roman" pitchFamily="18" charset="0"/>
              </a:rPr>
              <a:t>1</a:t>
            </a:r>
            <a:r>
              <a:rPr lang="en-US" altLang="zh-TW">
                <a:cs typeface="Times New Roman" pitchFamily="18" charset="0"/>
                <a:sym typeface="Symbol" pitchFamily="18" charset="2"/>
              </a:rPr>
              <a:t> </a:t>
            </a:r>
            <a:endParaRPr lang="en-US" altLang="zh-TW">
              <a:cs typeface="Times New Roman" pitchFamily="18" charset="0"/>
            </a:endParaRPr>
          </a:p>
          <a:p>
            <a:pPr>
              <a:spcBef>
                <a:spcPct val="20000"/>
              </a:spcBef>
              <a:spcAft>
                <a:spcPts val="475"/>
              </a:spcAft>
            </a:pPr>
            <a:r>
              <a:rPr lang="en-US" altLang="zh-TW">
                <a:cs typeface="Times New Roman" pitchFamily="18" charset="0"/>
              </a:rPr>
              <a:t>  </a:t>
            </a:r>
            <a:r>
              <a:rPr lang="en-US" altLang="zh-TW">
                <a:solidFill>
                  <a:srgbClr val="3333FF"/>
                </a:solidFill>
                <a:cs typeface="Times New Roman" pitchFamily="18" charset="0"/>
              </a:rPr>
              <a:t>(3) </a:t>
            </a:r>
            <a:r>
              <a:rPr lang="zh-TW" altLang="en-US">
                <a:solidFill>
                  <a:srgbClr val="3333FF"/>
                </a:solidFill>
                <a:cs typeface="Times New Roman" pitchFamily="18" charset="0"/>
              </a:rPr>
              <a:t>添</a:t>
            </a:r>
            <a:r>
              <a:rPr lang="en-US">
                <a:solidFill>
                  <a:srgbClr val="3333FF"/>
                </a:solidFill>
                <a:cs typeface="Times New Roman" pitchFamily="18" charset="0"/>
              </a:rPr>
              <a:t> </a:t>
            </a:r>
            <a:r>
              <a:rPr lang="en-US" altLang="zh-TW">
                <a:solidFill>
                  <a:srgbClr val="3333FF"/>
                </a:solidFill>
                <a:cs typeface="Times New Roman" pitchFamily="18" charset="0"/>
              </a:rPr>
              <a:t>0</a:t>
            </a:r>
            <a:r>
              <a:rPr lang="en-US" altLang="zh-TW">
                <a:cs typeface="Times New Roman" pitchFamily="18" charset="0"/>
              </a:rPr>
              <a:t>:   </a:t>
            </a:r>
            <a:r>
              <a:rPr lang="en-US" altLang="zh-TW" i="1">
                <a:cs typeface="Times New Roman" pitchFamily="18" charset="0"/>
              </a:rPr>
              <a:t>x</a:t>
            </a:r>
            <a:r>
              <a:rPr lang="en-US" altLang="zh-TW" baseline="-25000">
                <a:cs typeface="Times New Roman" pitchFamily="18" charset="0"/>
              </a:rPr>
              <a:t>1</a:t>
            </a:r>
            <a:r>
              <a:rPr lang="en-US" altLang="zh-TW">
                <a:cs typeface="Times New Roman" pitchFamily="18" charset="0"/>
              </a:rPr>
              <a:t>[</a:t>
            </a:r>
            <a:r>
              <a:rPr lang="en-US" altLang="zh-TW" i="1">
                <a:cs typeface="Times New Roman" pitchFamily="18" charset="0"/>
              </a:rPr>
              <a:t>n</a:t>
            </a:r>
            <a:r>
              <a:rPr lang="en-US" altLang="zh-TW">
                <a:cs typeface="Times New Roman" pitchFamily="18" charset="0"/>
              </a:rPr>
              <a:t>] = </a:t>
            </a:r>
            <a:r>
              <a:rPr lang="en-US" altLang="zh-TW" i="1">
                <a:cs typeface="Times New Roman" pitchFamily="18" charset="0"/>
              </a:rPr>
              <a:t>x</a:t>
            </a:r>
            <a:r>
              <a:rPr lang="en-US" altLang="zh-TW">
                <a:cs typeface="Times New Roman" pitchFamily="18" charset="0"/>
              </a:rPr>
              <a:t>[</a:t>
            </a:r>
            <a:r>
              <a:rPr lang="en-US" altLang="zh-TW" i="1">
                <a:cs typeface="Times New Roman" pitchFamily="18" charset="0"/>
              </a:rPr>
              <a:t>n</a:t>
            </a:r>
            <a:r>
              <a:rPr lang="en-US" altLang="zh-TW">
                <a:cs typeface="Times New Roman" pitchFamily="18" charset="0"/>
              </a:rPr>
              <a:t>]   	for </a:t>
            </a:r>
            <a:r>
              <a:rPr lang="en-US" altLang="zh-TW" i="1">
                <a:cs typeface="Times New Roman" pitchFamily="18" charset="0"/>
              </a:rPr>
              <a:t>n</a:t>
            </a:r>
            <a:r>
              <a:rPr lang="en-US" altLang="zh-TW">
                <a:cs typeface="Times New Roman" pitchFamily="18" charset="0"/>
              </a:rPr>
              <a:t> = 0, 1, ……, </a:t>
            </a:r>
            <a:r>
              <a:rPr lang="en-US" altLang="zh-TW" i="1">
                <a:cs typeface="Times New Roman" pitchFamily="18" charset="0"/>
              </a:rPr>
              <a:t>K</a:t>
            </a:r>
            <a:r>
              <a:rPr lang="en-US" altLang="zh-TW">
                <a:cs typeface="Times New Roman" pitchFamily="18" charset="0"/>
              </a:rPr>
              <a:t> </a:t>
            </a:r>
            <a:r>
              <a:rPr lang="en-US" altLang="zh-TW"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TW">
                <a:cs typeface="Times New Roman" pitchFamily="18" charset="0"/>
              </a:rPr>
              <a:t>1,            </a:t>
            </a:r>
            <a:br>
              <a:rPr lang="en-US" altLang="zh-TW">
                <a:cs typeface="Times New Roman" pitchFamily="18" charset="0"/>
              </a:rPr>
            </a:br>
            <a:r>
              <a:rPr lang="en-US" altLang="zh-TW">
                <a:cs typeface="Times New Roman" pitchFamily="18" charset="0"/>
              </a:rPr>
              <a:t>            	    </a:t>
            </a:r>
            <a:r>
              <a:rPr lang="en-US" altLang="zh-TW" i="1">
                <a:cs typeface="Times New Roman" pitchFamily="18" charset="0"/>
              </a:rPr>
              <a:t>x</a:t>
            </a:r>
            <a:r>
              <a:rPr lang="en-US" altLang="zh-TW" baseline="-25000">
                <a:cs typeface="Times New Roman" pitchFamily="18" charset="0"/>
              </a:rPr>
              <a:t>1</a:t>
            </a:r>
            <a:r>
              <a:rPr lang="en-US" altLang="zh-TW">
                <a:cs typeface="Times New Roman" pitchFamily="18" charset="0"/>
              </a:rPr>
              <a:t>[</a:t>
            </a:r>
            <a:r>
              <a:rPr lang="en-US" altLang="zh-TW" i="1">
                <a:cs typeface="Times New Roman" pitchFamily="18" charset="0"/>
              </a:rPr>
              <a:t>n</a:t>
            </a:r>
            <a:r>
              <a:rPr lang="en-US" altLang="zh-TW">
                <a:cs typeface="Times New Roman" pitchFamily="18" charset="0"/>
              </a:rPr>
              <a:t>] = 0     	for </a:t>
            </a:r>
            <a:r>
              <a:rPr lang="en-US" altLang="zh-TW" i="1">
                <a:cs typeface="Times New Roman" pitchFamily="18" charset="0"/>
              </a:rPr>
              <a:t>n</a:t>
            </a:r>
            <a:r>
              <a:rPr lang="en-US" altLang="zh-TW">
                <a:cs typeface="Times New Roman" pitchFamily="18" charset="0"/>
              </a:rPr>
              <a:t> = </a:t>
            </a:r>
            <a:r>
              <a:rPr lang="en-US" altLang="zh-TW" i="1">
                <a:cs typeface="Times New Roman" pitchFamily="18" charset="0"/>
              </a:rPr>
              <a:t>K</a:t>
            </a:r>
            <a:r>
              <a:rPr lang="en-US" altLang="zh-TW">
                <a:cs typeface="Times New Roman" pitchFamily="18" charset="0"/>
              </a:rPr>
              <a:t>, </a:t>
            </a:r>
            <a:r>
              <a:rPr lang="en-US" altLang="zh-TW" i="1">
                <a:cs typeface="Times New Roman" pitchFamily="18" charset="0"/>
              </a:rPr>
              <a:t>K </a:t>
            </a:r>
            <a:r>
              <a:rPr lang="en-US" altLang="zh-TW">
                <a:cs typeface="Times New Roman" pitchFamily="18" charset="0"/>
              </a:rPr>
              <a:t>+1, ……., </a:t>
            </a:r>
            <a:r>
              <a:rPr lang="en-US" altLang="zh-TW" i="1">
                <a:cs typeface="Times New Roman" pitchFamily="18" charset="0"/>
              </a:rPr>
              <a:t>N</a:t>
            </a:r>
            <a:r>
              <a:rPr lang="en-US" altLang="zh-TW"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TW">
                <a:cs typeface="Times New Roman" pitchFamily="18" charset="0"/>
              </a:rPr>
              <a:t>1            </a:t>
            </a:r>
            <a:endParaRPr lang="zh-TW" altLang="en-US">
              <a:cs typeface="Times New Roman" pitchFamily="18" charset="0"/>
            </a:endParaRPr>
          </a:p>
          <a:p>
            <a:pPr>
              <a:spcBef>
                <a:spcPct val="20000"/>
              </a:spcBef>
              <a:spcAft>
                <a:spcPts val="475"/>
              </a:spcAft>
            </a:pPr>
            <a:r>
              <a:rPr lang="en-US" altLang="zh-TW">
                <a:cs typeface="Times New Roman" pitchFamily="18" charset="0"/>
              </a:rPr>
              <a:t>            	    </a:t>
            </a:r>
            <a:r>
              <a:rPr lang="en-US" altLang="zh-TW" i="1">
                <a:cs typeface="Times New Roman" pitchFamily="18" charset="0"/>
              </a:rPr>
              <a:t>h</a:t>
            </a:r>
            <a:r>
              <a:rPr lang="en-US" altLang="zh-TW" baseline="-25000">
                <a:cs typeface="Times New Roman" pitchFamily="18" charset="0"/>
              </a:rPr>
              <a:t>1</a:t>
            </a:r>
            <a:r>
              <a:rPr lang="en-US" altLang="zh-TW">
                <a:cs typeface="Times New Roman" pitchFamily="18" charset="0"/>
              </a:rPr>
              <a:t>[</a:t>
            </a:r>
            <a:r>
              <a:rPr lang="en-US" altLang="zh-TW" i="1">
                <a:cs typeface="Times New Roman" pitchFamily="18" charset="0"/>
              </a:rPr>
              <a:t>n</a:t>
            </a:r>
            <a:r>
              <a:rPr lang="en-US" altLang="zh-TW">
                <a:cs typeface="Times New Roman" pitchFamily="18" charset="0"/>
              </a:rPr>
              <a:t>] = </a:t>
            </a:r>
            <a:r>
              <a:rPr lang="en-US" altLang="zh-TW" i="1">
                <a:cs typeface="Times New Roman" pitchFamily="18" charset="0"/>
              </a:rPr>
              <a:t>h</a:t>
            </a:r>
            <a:r>
              <a:rPr lang="en-US" altLang="zh-TW">
                <a:cs typeface="Times New Roman" pitchFamily="18" charset="0"/>
              </a:rPr>
              <a:t>[</a:t>
            </a:r>
            <a:r>
              <a:rPr lang="en-US" altLang="zh-TW" i="1">
                <a:cs typeface="Times New Roman" pitchFamily="18" charset="0"/>
              </a:rPr>
              <a:t>n</a:t>
            </a:r>
            <a:r>
              <a:rPr lang="en-US" altLang="zh-TW">
                <a:cs typeface="Times New Roman" pitchFamily="18" charset="0"/>
              </a:rPr>
              <a:t>]   	for </a:t>
            </a:r>
            <a:r>
              <a:rPr lang="en-US" altLang="zh-TW" i="1">
                <a:cs typeface="Times New Roman" pitchFamily="18" charset="0"/>
              </a:rPr>
              <a:t>n</a:t>
            </a:r>
            <a:r>
              <a:rPr lang="en-US" altLang="zh-TW">
                <a:cs typeface="Times New Roman" pitchFamily="18" charset="0"/>
              </a:rPr>
              <a:t> = 0, 1, ……, </a:t>
            </a:r>
            <a:r>
              <a:rPr lang="en-US" altLang="zh-TW" i="1">
                <a:cs typeface="Times New Roman" pitchFamily="18" charset="0"/>
              </a:rPr>
              <a:t>H</a:t>
            </a:r>
            <a:r>
              <a:rPr lang="en-US" altLang="zh-TW">
                <a:cs typeface="Times New Roman" pitchFamily="18" charset="0"/>
              </a:rPr>
              <a:t> </a:t>
            </a:r>
            <a:r>
              <a:rPr lang="en-US" altLang="zh-TW"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TW">
                <a:cs typeface="Times New Roman" pitchFamily="18" charset="0"/>
              </a:rPr>
              <a:t>1,            </a:t>
            </a:r>
            <a:br>
              <a:rPr lang="en-US" altLang="zh-TW">
                <a:cs typeface="Times New Roman" pitchFamily="18" charset="0"/>
              </a:rPr>
            </a:br>
            <a:r>
              <a:rPr lang="en-US" altLang="zh-TW">
                <a:cs typeface="Times New Roman" pitchFamily="18" charset="0"/>
              </a:rPr>
              <a:t>            	    </a:t>
            </a:r>
            <a:r>
              <a:rPr lang="en-US" altLang="zh-TW" i="1">
                <a:cs typeface="Times New Roman" pitchFamily="18" charset="0"/>
              </a:rPr>
              <a:t>h</a:t>
            </a:r>
            <a:r>
              <a:rPr lang="en-US" altLang="zh-TW" baseline="-25000">
                <a:cs typeface="Times New Roman" pitchFamily="18" charset="0"/>
              </a:rPr>
              <a:t>1</a:t>
            </a:r>
            <a:r>
              <a:rPr lang="en-US" altLang="zh-TW">
                <a:cs typeface="Times New Roman" pitchFamily="18" charset="0"/>
              </a:rPr>
              <a:t>[</a:t>
            </a:r>
            <a:r>
              <a:rPr lang="en-US" altLang="zh-TW" i="1">
                <a:cs typeface="Times New Roman" pitchFamily="18" charset="0"/>
              </a:rPr>
              <a:t>n</a:t>
            </a:r>
            <a:r>
              <a:rPr lang="en-US" altLang="zh-TW">
                <a:cs typeface="Times New Roman" pitchFamily="18" charset="0"/>
              </a:rPr>
              <a:t>] = 0     	for </a:t>
            </a:r>
            <a:r>
              <a:rPr lang="en-US" altLang="zh-TW" i="1">
                <a:cs typeface="Times New Roman" pitchFamily="18" charset="0"/>
              </a:rPr>
              <a:t>n</a:t>
            </a:r>
            <a:r>
              <a:rPr lang="en-US" altLang="zh-TW">
                <a:cs typeface="Times New Roman" pitchFamily="18" charset="0"/>
              </a:rPr>
              <a:t> = </a:t>
            </a:r>
            <a:r>
              <a:rPr lang="en-US" altLang="zh-TW" i="1">
                <a:cs typeface="Times New Roman" pitchFamily="18" charset="0"/>
              </a:rPr>
              <a:t>H</a:t>
            </a:r>
            <a:r>
              <a:rPr lang="en-US" altLang="zh-TW">
                <a:cs typeface="Times New Roman" pitchFamily="18" charset="0"/>
              </a:rPr>
              <a:t>, </a:t>
            </a:r>
            <a:r>
              <a:rPr lang="en-US" altLang="zh-TW" i="1">
                <a:cs typeface="Times New Roman" pitchFamily="18" charset="0"/>
              </a:rPr>
              <a:t>H </a:t>
            </a:r>
            <a:r>
              <a:rPr lang="en-US" altLang="zh-TW">
                <a:cs typeface="Times New Roman" pitchFamily="18" charset="0"/>
              </a:rPr>
              <a:t>+1, ……., </a:t>
            </a:r>
            <a:r>
              <a:rPr lang="en-US" altLang="zh-TW" i="1">
                <a:cs typeface="Times New Roman" pitchFamily="18" charset="0"/>
              </a:rPr>
              <a:t>N </a:t>
            </a:r>
            <a:r>
              <a:rPr lang="en-US" altLang="zh-TW"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TW">
                <a:cs typeface="Times New Roman" pitchFamily="18" charset="0"/>
              </a:rPr>
              <a:t>1                 </a:t>
            </a:r>
            <a:endParaRPr lang="zh-TW" altLang="en-US">
              <a:cs typeface="Times New Roman" pitchFamily="18" charset="0"/>
            </a:endParaRPr>
          </a:p>
          <a:p>
            <a:pPr>
              <a:spcBef>
                <a:spcPct val="20000"/>
              </a:spcBef>
              <a:spcAft>
                <a:spcPts val="475"/>
              </a:spcAft>
            </a:pPr>
            <a:r>
              <a:rPr lang="en-US" altLang="zh-TW">
                <a:cs typeface="Times New Roman" pitchFamily="18" charset="0"/>
              </a:rPr>
              <a:t>  </a:t>
            </a:r>
            <a:endParaRPr lang="zh-TW" altLang="en-US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1791F3-512C-450C-B874-0A0E3DFAD25E}" type="slidenum">
              <a:rPr lang="en-US" altLang="zh-TW" smtClean="0"/>
              <a:pPr/>
              <a:t>485</a:t>
            </a:fld>
            <a:endParaRPr lang="en-US" altLang="zh-TW"/>
          </a:p>
        </p:txBody>
      </p:sp>
      <p:sp>
        <p:nvSpPr>
          <p:cNvPr id="36867" name="文字版面配置區 1"/>
          <p:cNvSpPr>
            <a:spLocks/>
          </p:cNvSpPr>
          <p:nvPr/>
        </p:nvSpPr>
        <p:spPr bwMode="auto">
          <a:xfrm>
            <a:off x="395288" y="476250"/>
            <a:ext cx="8186737" cy="538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spcAft>
                <a:spcPts val="475"/>
              </a:spcAft>
            </a:pPr>
            <a:r>
              <a:rPr lang="en-US" altLang="zh-TW">
                <a:solidFill>
                  <a:srgbClr val="3333FF"/>
                </a:solidFill>
                <a:cs typeface="Times New Roman" pitchFamily="18" charset="0"/>
              </a:rPr>
              <a:t>  (4)</a:t>
            </a:r>
            <a:r>
              <a:rPr lang="en-US" altLang="zh-TW">
                <a:cs typeface="Times New Roman" pitchFamily="18" charset="0"/>
              </a:rPr>
              <a:t> </a:t>
            </a:r>
            <a:r>
              <a:rPr lang="en-US" altLang="zh-TW" i="1">
                <a:solidFill>
                  <a:srgbClr val="3333FF"/>
                </a:solidFill>
                <a:cs typeface="Times New Roman" pitchFamily="18" charset="0"/>
              </a:rPr>
              <a:t>X</a:t>
            </a:r>
            <a:r>
              <a:rPr lang="en-US" altLang="zh-TW" baseline="-25000">
                <a:solidFill>
                  <a:srgbClr val="3333FF"/>
                </a:solidFill>
                <a:cs typeface="Times New Roman" pitchFamily="18" charset="0"/>
              </a:rPr>
              <a:t>1</a:t>
            </a:r>
            <a:r>
              <a:rPr lang="en-US" altLang="zh-TW">
                <a:solidFill>
                  <a:srgbClr val="3333FF"/>
                </a:solidFill>
                <a:cs typeface="Times New Roman" pitchFamily="18" charset="0"/>
              </a:rPr>
              <a:t>[</a:t>
            </a:r>
            <a:r>
              <a:rPr lang="en-US" altLang="zh-TW" i="1">
                <a:solidFill>
                  <a:srgbClr val="3333FF"/>
                </a:solidFill>
                <a:cs typeface="Times New Roman" pitchFamily="18" charset="0"/>
              </a:rPr>
              <a:t>m</a:t>
            </a:r>
            <a:r>
              <a:rPr lang="en-US" altLang="zh-TW">
                <a:solidFill>
                  <a:srgbClr val="3333FF"/>
                </a:solidFill>
                <a:cs typeface="Times New Roman" pitchFamily="18" charset="0"/>
              </a:rPr>
              <a:t>] = NTT</a:t>
            </a:r>
            <a:r>
              <a:rPr lang="en-US" altLang="zh-TW" i="1" baseline="-25000">
                <a:solidFill>
                  <a:srgbClr val="3333FF"/>
                </a:solidFill>
                <a:cs typeface="Times New Roman" pitchFamily="18" charset="0"/>
              </a:rPr>
              <a:t>N</a:t>
            </a:r>
            <a:r>
              <a:rPr lang="en-US" altLang="zh-TW" baseline="-25000">
                <a:solidFill>
                  <a:srgbClr val="3333FF"/>
                </a:solidFill>
                <a:cs typeface="Times New Roman" pitchFamily="18" charset="0"/>
              </a:rPr>
              <a:t>,</a:t>
            </a:r>
            <a:r>
              <a:rPr lang="en-US" altLang="zh-TW" i="1" baseline="-25000">
                <a:solidFill>
                  <a:srgbClr val="3333FF"/>
                </a:solidFill>
                <a:cs typeface="Times New Roman" pitchFamily="18" charset="0"/>
              </a:rPr>
              <a:t>M</a:t>
            </a:r>
            <a:r>
              <a:rPr lang="en-US" altLang="zh-TW">
                <a:solidFill>
                  <a:srgbClr val="3333FF"/>
                </a:solidFill>
                <a:cs typeface="Times New Roman" pitchFamily="18" charset="0"/>
              </a:rPr>
              <a:t>{</a:t>
            </a:r>
            <a:r>
              <a:rPr lang="en-US" altLang="zh-TW" i="1">
                <a:solidFill>
                  <a:srgbClr val="3333FF"/>
                </a:solidFill>
                <a:cs typeface="Times New Roman" pitchFamily="18" charset="0"/>
              </a:rPr>
              <a:t>x</a:t>
            </a:r>
            <a:r>
              <a:rPr lang="en-US" altLang="zh-TW" baseline="-25000">
                <a:solidFill>
                  <a:srgbClr val="3333FF"/>
                </a:solidFill>
                <a:cs typeface="Times New Roman" pitchFamily="18" charset="0"/>
              </a:rPr>
              <a:t>1</a:t>
            </a:r>
            <a:r>
              <a:rPr lang="en-US" altLang="zh-TW">
                <a:solidFill>
                  <a:srgbClr val="3333FF"/>
                </a:solidFill>
                <a:cs typeface="Times New Roman" pitchFamily="18" charset="0"/>
              </a:rPr>
              <a:t>[</a:t>
            </a:r>
            <a:r>
              <a:rPr lang="en-US" altLang="zh-TW" i="1">
                <a:solidFill>
                  <a:srgbClr val="3333FF"/>
                </a:solidFill>
                <a:cs typeface="Times New Roman" pitchFamily="18" charset="0"/>
              </a:rPr>
              <a:t>n</a:t>
            </a:r>
            <a:r>
              <a:rPr lang="en-US" altLang="zh-TW">
                <a:solidFill>
                  <a:srgbClr val="3333FF"/>
                </a:solidFill>
                <a:cs typeface="Times New Roman" pitchFamily="18" charset="0"/>
              </a:rPr>
              <a:t>]},    </a:t>
            </a:r>
            <a:r>
              <a:rPr lang="en-US" altLang="zh-TW" i="1">
                <a:solidFill>
                  <a:srgbClr val="3333FF"/>
                </a:solidFill>
                <a:cs typeface="Times New Roman" pitchFamily="18" charset="0"/>
              </a:rPr>
              <a:t>H</a:t>
            </a:r>
            <a:r>
              <a:rPr lang="en-US" altLang="zh-TW" baseline="-25000">
                <a:solidFill>
                  <a:srgbClr val="3333FF"/>
                </a:solidFill>
                <a:cs typeface="Times New Roman" pitchFamily="18" charset="0"/>
              </a:rPr>
              <a:t>1</a:t>
            </a:r>
            <a:r>
              <a:rPr lang="en-US" altLang="zh-TW">
                <a:solidFill>
                  <a:srgbClr val="3333FF"/>
                </a:solidFill>
                <a:cs typeface="Times New Roman" pitchFamily="18" charset="0"/>
              </a:rPr>
              <a:t>[</a:t>
            </a:r>
            <a:r>
              <a:rPr lang="en-US" altLang="zh-TW" i="1">
                <a:solidFill>
                  <a:srgbClr val="3333FF"/>
                </a:solidFill>
                <a:cs typeface="Times New Roman" pitchFamily="18" charset="0"/>
              </a:rPr>
              <a:t>m</a:t>
            </a:r>
            <a:r>
              <a:rPr lang="en-US" altLang="zh-TW">
                <a:solidFill>
                  <a:srgbClr val="3333FF"/>
                </a:solidFill>
                <a:cs typeface="Times New Roman" pitchFamily="18" charset="0"/>
              </a:rPr>
              <a:t>] = NTT</a:t>
            </a:r>
            <a:r>
              <a:rPr lang="en-US" altLang="zh-TW" i="1" baseline="-25000">
                <a:solidFill>
                  <a:srgbClr val="3333FF"/>
                </a:solidFill>
                <a:cs typeface="Times New Roman" pitchFamily="18" charset="0"/>
              </a:rPr>
              <a:t>N</a:t>
            </a:r>
            <a:r>
              <a:rPr lang="en-US" altLang="zh-TW" baseline="-25000">
                <a:solidFill>
                  <a:srgbClr val="3333FF"/>
                </a:solidFill>
                <a:cs typeface="Times New Roman" pitchFamily="18" charset="0"/>
              </a:rPr>
              <a:t>,</a:t>
            </a:r>
            <a:r>
              <a:rPr lang="en-US" altLang="zh-TW" i="1" baseline="-25000">
                <a:solidFill>
                  <a:srgbClr val="3333FF"/>
                </a:solidFill>
                <a:cs typeface="Times New Roman" pitchFamily="18" charset="0"/>
              </a:rPr>
              <a:t>M </a:t>
            </a:r>
            <a:r>
              <a:rPr lang="en-US" altLang="zh-TW">
                <a:solidFill>
                  <a:srgbClr val="3333FF"/>
                </a:solidFill>
                <a:cs typeface="Times New Roman" pitchFamily="18" charset="0"/>
              </a:rPr>
              <a:t>{</a:t>
            </a:r>
            <a:r>
              <a:rPr lang="en-US" altLang="zh-TW" i="1">
                <a:solidFill>
                  <a:srgbClr val="3333FF"/>
                </a:solidFill>
                <a:cs typeface="Times New Roman" pitchFamily="18" charset="0"/>
              </a:rPr>
              <a:t>h</a:t>
            </a:r>
            <a:r>
              <a:rPr lang="en-US" altLang="zh-TW" baseline="-25000">
                <a:solidFill>
                  <a:srgbClr val="3333FF"/>
                </a:solidFill>
                <a:cs typeface="Times New Roman" pitchFamily="18" charset="0"/>
              </a:rPr>
              <a:t>1</a:t>
            </a:r>
            <a:r>
              <a:rPr lang="en-US" altLang="zh-TW">
                <a:solidFill>
                  <a:srgbClr val="3333FF"/>
                </a:solidFill>
                <a:cs typeface="Times New Roman" pitchFamily="18" charset="0"/>
              </a:rPr>
              <a:t>[</a:t>
            </a:r>
            <a:r>
              <a:rPr lang="en-US" altLang="zh-TW" i="1">
                <a:solidFill>
                  <a:srgbClr val="3333FF"/>
                </a:solidFill>
                <a:cs typeface="Times New Roman" pitchFamily="18" charset="0"/>
              </a:rPr>
              <a:t>n</a:t>
            </a:r>
            <a:r>
              <a:rPr lang="en-US" altLang="zh-TW">
                <a:solidFill>
                  <a:srgbClr val="3333FF"/>
                </a:solidFill>
                <a:cs typeface="Times New Roman" pitchFamily="18" charset="0"/>
              </a:rPr>
              <a:t>]}</a:t>
            </a:r>
            <a:r>
              <a:rPr lang="en-US" altLang="zh-TW">
                <a:cs typeface="Times New Roman" pitchFamily="18" charset="0"/>
              </a:rPr>
              <a:t>  </a:t>
            </a:r>
          </a:p>
          <a:p>
            <a:pPr>
              <a:spcBef>
                <a:spcPct val="20000"/>
              </a:spcBef>
              <a:spcAft>
                <a:spcPts val="475"/>
              </a:spcAft>
            </a:pPr>
            <a:r>
              <a:rPr lang="en-US" altLang="zh-TW">
                <a:cs typeface="Times New Roman" pitchFamily="18" charset="0"/>
              </a:rPr>
              <a:t>        NTT</a:t>
            </a:r>
            <a:r>
              <a:rPr lang="en-US" altLang="zh-TW" i="1" baseline="-25000">
                <a:cs typeface="Times New Roman" pitchFamily="18" charset="0"/>
              </a:rPr>
              <a:t>N</a:t>
            </a:r>
            <a:r>
              <a:rPr lang="en-US" altLang="zh-TW" baseline="-25000">
                <a:cs typeface="Times New Roman" pitchFamily="18" charset="0"/>
              </a:rPr>
              <a:t>,</a:t>
            </a:r>
            <a:r>
              <a:rPr lang="en-US" altLang="zh-TW" i="1" baseline="-25000">
                <a:cs typeface="Times New Roman" pitchFamily="18" charset="0"/>
              </a:rPr>
              <a:t>M</a:t>
            </a:r>
            <a:r>
              <a:rPr lang="en-US" altLang="zh-TW">
                <a:cs typeface="Times New Roman" pitchFamily="18" charset="0"/>
              </a:rPr>
              <a:t> </a:t>
            </a:r>
            <a:r>
              <a:rPr lang="zh-TW" altLang="en-US">
                <a:cs typeface="Times New Roman" pitchFamily="18" charset="0"/>
              </a:rPr>
              <a:t>指</a:t>
            </a:r>
            <a:r>
              <a:rPr lang="en-US">
                <a:cs typeface="Times New Roman" pitchFamily="18" charset="0"/>
              </a:rPr>
              <a:t> </a:t>
            </a:r>
            <a:r>
              <a:rPr lang="en-US" altLang="zh-TW" i="1">
                <a:cs typeface="Times New Roman" pitchFamily="18" charset="0"/>
              </a:rPr>
              <a:t>N</a:t>
            </a:r>
            <a:r>
              <a:rPr lang="en-US" altLang="zh-TW">
                <a:cs typeface="Times New Roman" pitchFamily="18" charset="0"/>
              </a:rPr>
              <a:t>-point </a:t>
            </a:r>
            <a:r>
              <a:rPr lang="zh-TW" altLang="en-US">
                <a:cs typeface="Times New Roman" pitchFamily="18" charset="0"/>
              </a:rPr>
              <a:t>的</a:t>
            </a:r>
            <a:r>
              <a:rPr lang="en-US">
                <a:cs typeface="Times New Roman" pitchFamily="18" charset="0"/>
              </a:rPr>
              <a:t> </a:t>
            </a:r>
            <a:r>
              <a:rPr lang="en-US" altLang="zh-TW">
                <a:cs typeface="Times New Roman" pitchFamily="18" charset="0"/>
              </a:rPr>
              <a:t>DFT (mod </a:t>
            </a:r>
            <a:r>
              <a:rPr lang="en-US" altLang="zh-TW" i="1">
                <a:cs typeface="Times New Roman" pitchFamily="18" charset="0"/>
              </a:rPr>
              <a:t>M</a:t>
            </a:r>
            <a:r>
              <a:rPr lang="en-US" altLang="zh-TW">
                <a:cs typeface="Times New Roman" pitchFamily="18" charset="0"/>
              </a:rPr>
              <a:t>)  </a:t>
            </a:r>
            <a:endParaRPr lang="zh-TW" altLang="en-US">
              <a:cs typeface="Times New Roman" pitchFamily="18" charset="0"/>
            </a:endParaRPr>
          </a:p>
          <a:p>
            <a:pPr>
              <a:spcBef>
                <a:spcPct val="20000"/>
              </a:spcBef>
              <a:spcAft>
                <a:spcPts val="475"/>
              </a:spcAft>
            </a:pPr>
            <a:r>
              <a:rPr lang="en-US" altLang="zh-TW">
                <a:cs typeface="Times New Roman" pitchFamily="18" charset="0"/>
              </a:rPr>
              <a:t>  </a:t>
            </a:r>
            <a:r>
              <a:rPr lang="en-US" altLang="zh-TW">
                <a:solidFill>
                  <a:srgbClr val="3333FF"/>
                </a:solidFill>
                <a:cs typeface="Times New Roman" pitchFamily="18" charset="0"/>
              </a:rPr>
              <a:t>(5)</a:t>
            </a:r>
            <a:r>
              <a:rPr lang="en-US" altLang="zh-TW">
                <a:cs typeface="Times New Roman" pitchFamily="18" charset="0"/>
              </a:rPr>
              <a:t> </a:t>
            </a:r>
            <a:r>
              <a:rPr lang="en-US" altLang="zh-TW" i="1">
                <a:solidFill>
                  <a:srgbClr val="3333FF"/>
                </a:solidFill>
                <a:cs typeface="Times New Roman" pitchFamily="18" charset="0"/>
              </a:rPr>
              <a:t>Z</a:t>
            </a:r>
            <a:r>
              <a:rPr lang="en-US" altLang="zh-TW" baseline="-25000">
                <a:solidFill>
                  <a:srgbClr val="3333FF"/>
                </a:solidFill>
                <a:cs typeface="Times New Roman" pitchFamily="18" charset="0"/>
              </a:rPr>
              <a:t>1</a:t>
            </a:r>
            <a:r>
              <a:rPr lang="en-US" altLang="zh-TW">
                <a:solidFill>
                  <a:srgbClr val="3333FF"/>
                </a:solidFill>
                <a:cs typeface="Times New Roman" pitchFamily="18" charset="0"/>
              </a:rPr>
              <a:t>[</a:t>
            </a:r>
            <a:r>
              <a:rPr lang="en-US" altLang="zh-TW" i="1">
                <a:solidFill>
                  <a:srgbClr val="3333FF"/>
                </a:solidFill>
                <a:cs typeface="Times New Roman" pitchFamily="18" charset="0"/>
              </a:rPr>
              <a:t>m</a:t>
            </a:r>
            <a:r>
              <a:rPr lang="en-US" altLang="zh-TW">
                <a:solidFill>
                  <a:srgbClr val="3333FF"/>
                </a:solidFill>
                <a:cs typeface="Times New Roman" pitchFamily="18" charset="0"/>
              </a:rPr>
              <a:t>] = </a:t>
            </a:r>
            <a:r>
              <a:rPr lang="en-US" altLang="zh-TW" i="1">
                <a:solidFill>
                  <a:srgbClr val="3333FF"/>
                </a:solidFill>
                <a:cs typeface="Times New Roman" pitchFamily="18" charset="0"/>
              </a:rPr>
              <a:t>X</a:t>
            </a:r>
            <a:r>
              <a:rPr lang="en-US" altLang="zh-TW" baseline="-25000">
                <a:solidFill>
                  <a:srgbClr val="3333FF"/>
                </a:solidFill>
                <a:cs typeface="Times New Roman" pitchFamily="18" charset="0"/>
              </a:rPr>
              <a:t>1</a:t>
            </a:r>
            <a:r>
              <a:rPr lang="en-US" altLang="zh-TW">
                <a:solidFill>
                  <a:srgbClr val="3333FF"/>
                </a:solidFill>
                <a:cs typeface="Times New Roman" pitchFamily="18" charset="0"/>
              </a:rPr>
              <a:t>[</a:t>
            </a:r>
            <a:r>
              <a:rPr lang="en-US" altLang="zh-TW" i="1">
                <a:solidFill>
                  <a:srgbClr val="3333FF"/>
                </a:solidFill>
                <a:cs typeface="Times New Roman" pitchFamily="18" charset="0"/>
              </a:rPr>
              <a:t>m</a:t>
            </a:r>
            <a:r>
              <a:rPr lang="en-US" altLang="zh-TW">
                <a:solidFill>
                  <a:srgbClr val="3333FF"/>
                </a:solidFill>
                <a:cs typeface="Times New Roman" pitchFamily="18" charset="0"/>
              </a:rPr>
              <a:t>]</a:t>
            </a:r>
            <a:r>
              <a:rPr lang="en-US" altLang="zh-TW" i="1">
                <a:solidFill>
                  <a:srgbClr val="3333FF"/>
                </a:solidFill>
                <a:cs typeface="Times New Roman" pitchFamily="18" charset="0"/>
              </a:rPr>
              <a:t>H</a:t>
            </a:r>
            <a:r>
              <a:rPr lang="en-US" altLang="zh-TW" baseline="-25000">
                <a:solidFill>
                  <a:srgbClr val="3333FF"/>
                </a:solidFill>
                <a:cs typeface="Times New Roman" pitchFamily="18" charset="0"/>
              </a:rPr>
              <a:t>1</a:t>
            </a:r>
            <a:r>
              <a:rPr lang="en-US" altLang="zh-TW">
                <a:solidFill>
                  <a:srgbClr val="3333FF"/>
                </a:solidFill>
                <a:cs typeface="Times New Roman" pitchFamily="18" charset="0"/>
              </a:rPr>
              <a:t>[</a:t>
            </a:r>
            <a:r>
              <a:rPr lang="en-US" altLang="zh-TW" i="1">
                <a:solidFill>
                  <a:srgbClr val="3333FF"/>
                </a:solidFill>
                <a:cs typeface="Times New Roman" pitchFamily="18" charset="0"/>
              </a:rPr>
              <a:t>m</a:t>
            </a:r>
            <a:r>
              <a:rPr lang="en-US" altLang="zh-TW">
                <a:solidFill>
                  <a:srgbClr val="3333FF"/>
                </a:solidFill>
                <a:cs typeface="Times New Roman" pitchFamily="18" charset="0"/>
              </a:rPr>
              <a:t>],       </a:t>
            </a:r>
            <a:r>
              <a:rPr lang="en-US" altLang="zh-TW" i="1">
                <a:solidFill>
                  <a:srgbClr val="3333FF"/>
                </a:solidFill>
                <a:cs typeface="Times New Roman" pitchFamily="18" charset="0"/>
              </a:rPr>
              <a:t>z</a:t>
            </a:r>
            <a:r>
              <a:rPr lang="en-US" altLang="zh-TW" baseline="-25000">
                <a:solidFill>
                  <a:srgbClr val="3333FF"/>
                </a:solidFill>
                <a:cs typeface="Times New Roman" pitchFamily="18" charset="0"/>
              </a:rPr>
              <a:t>1</a:t>
            </a:r>
            <a:r>
              <a:rPr lang="en-US" altLang="zh-TW">
                <a:solidFill>
                  <a:srgbClr val="3333FF"/>
                </a:solidFill>
                <a:cs typeface="Times New Roman" pitchFamily="18" charset="0"/>
              </a:rPr>
              <a:t>[</a:t>
            </a:r>
            <a:r>
              <a:rPr lang="en-US" altLang="zh-TW" i="1">
                <a:solidFill>
                  <a:srgbClr val="3333FF"/>
                </a:solidFill>
                <a:cs typeface="Times New Roman" pitchFamily="18" charset="0"/>
              </a:rPr>
              <a:t>n</a:t>
            </a:r>
            <a:r>
              <a:rPr lang="en-US" altLang="zh-TW">
                <a:solidFill>
                  <a:srgbClr val="3333FF"/>
                </a:solidFill>
                <a:cs typeface="Times New Roman" pitchFamily="18" charset="0"/>
              </a:rPr>
              <a:t>] = INTT</a:t>
            </a:r>
            <a:r>
              <a:rPr lang="en-US" altLang="zh-TW" i="1" baseline="-25000">
                <a:solidFill>
                  <a:srgbClr val="3333FF"/>
                </a:solidFill>
                <a:cs typeface="Times New Roman" pitchFamily="18" charset="0"/>
              </a:rPr>
              <a:t>N</a:t>
            </a:r>
            <a:r>
              <a:rPr lang="en-US" altLang="zh-TW" baseline="-25000">
                <a:solidFill>
                  <a:srgbClr val="3333FF"/>
                </a:solidFill>
                <a:cs typeface="Times New Roman" pitchFamily="18" charset="0"/>
              </a:rPr>
              <a:t>,</a:t>
            </a:r>
            <a:r>
              <a:rPr lang="en-US" altLang="zh-TW" i="1" baseline="-25000">
                <a:solidFill>
                  <a:srgbClr val="3333FF"/>
                </a:solidFill>
                <a:cs typeface="Times New Roman" pitchFamily="18" charset="0"/>
              </a:rPr>
              <a:t>M </a:t>
            </a:r>
            <a:r>
              <a:rPr lang="en-US" altLang="zh-TW">
                <a:solidFill>
                  <a:srgbClr val="3333FF"/>
                </a:solidFill>
                <a:cs typeface="Times New Roman" pitchFamily="18" charset="0"/>
              </a:rPr>
              <a:t>{</a:t>
            </a:r>
            <a:r>
              <a:rPr lang="en-US" altLang="zh-TW" i="1">
                <a:solidFill>
                  <a:srgbClr val="3333FF"/>
                </a:solidFill>
                <a:cs typeface="Times New Roman" pitchFamily="18" charset="0"/>
              </a:rPr>
              <a:t>Z</a:t>
            </a:r>
            <a:r>
              <a:rPr lang="en-US" altLang="zh-TW" baseline="-25000">
                <a:solidFill>
                  <a:srgbClr val="3333FF"/>
                </a:solidFill>
                <a:cs typeface="Times New Roman" pitchFamily="18" charset="0"/>
              </a:rPr>
              <a:t>1</a:t>
            </a:r>
            <a:r>
              <a:rPr lang="en-US" altLang="zh-TW">
                <a:solidFill>
                  <a:srgbClr val="3333FF"/>
                </a:solidFill>
                <a:cs typeface="Times New Roman" pitchFamily="18" charset="0"/>
              </a:rPr>
              <a:t>[</a:t>
            </a:r>
            <a:r>
              <a:rPr lang="en-US" altLang="zh-TW" i="1">
                <a:solidFill>
                  <a:srgbClr val="3333FF"/>
                </a:solidFill>
                <a:cs typeface="Times New Roman" pitchFamily="18" charset="0"/>
              </a:rPr>
              <a:t>m</a:t>
            </a:r>
            <a:r>
              <a:rPr lang="en-US" altLang="zh-TW">
                <a:solidFill>
                  <a:srgbClr val="3333FF"/>
                </a:solidFill>
                <a:cs typeface="Times New Roman" pitchFamily="18" charset="0"/>
              </a:rPr>
              <a:t>]}, </a:t>
            </a:r>
            <a:endParaRPr lang="zh-TW" altLang="en-US">
              <a:solidFill>
                <a:srgbClr val="3333FF"/>
              </a:solidFill>
              <a:cs typeface="Times New Roman" pitchFamily="18" charset="0"/>
            </a:endParaRPr>
          </a:p>
          <a:p>
            <a:pPr>
              <a:spcBef>
                <a:spcPct val="20000"/>
              </a:spcBef>
              <a:spcAft>
                <a:spcPts val="475"/>
              </a:spcAft>
            </a:pPr>
            <a:r>
              <a:rPr lang="en-US" altLang="zh-TW">
                <a:cs typeface="Times New Roman" pitchFamily="18" charset="0"/>
              </a:rPr>
              <a:t>  </a:t>
            </a:r>
            <a:r>
              <a:rPr lang="en-US" altLang="zh-TW">
                <a:solidFill>
                  <a:srgbClr val="3333FF"/>
                </a:solidFill>
                <a:cs typeface="Times New Roman" pitchFamily="18" charset="0"/>
              </a:rPr>
              <a:t>(6)</a:t>
            </a:r>
            <a:r>
              <a:rPr lang="en-US" altLang="zh-TW">
                <a:cs typeface="Times New Roman" pitchFamily="18" charset="0"/>
              </a:rPr>
              <a:t> </a:t>
            </a:r>
            <a:r>
              <a:rPr lang="en-US" altLang="zh-TW" i="1">
                <a:cs typeface="Times New Roman" pitchFamily="18" charset="0"/>
              </a:rPr>
              <a:t>z</a:t>
            </a:r>
            <a:r>
              <a:rPr lang="en-US" altLang="zh-TW">
                <a:cs typeface="Times New Roman" pitchFamily="18" charset="0"/>
              </a:rPr>
              <a:t>[</a:t>
            </a:r>
            <a:r>
              <a:rPr lang="en-US" altLang="zh-TW" i="1">
                <a:cs typeface="Times New Roman" pitchFamily="18" charset="0"/>
              </a:rPr>
              <a:t>n</a:t>
            </a:r>
            <a:r>
              <a:rPr lang="en-US" altLang="zh-TW">
                <a:cs typeface="Times New Roman" pitchFamily="18" charset="0"/>
              </a:rPr>
              <a:t>] = </a:t>
            </a:r>
            <a:r>
              <a:rPr lang="en-US" altLang="zh-TW" i="1">
                <a:cs typeface="Times New Roman" pitchFamily="18" charset="0"/>
              </a:rPr>
              <a:t>z</a:t>
            </a:r>
            <a:r>
              <a:rPr lang="en-US" altLang="zh-TW" baseline="-25000">
                <a:cs typeface="Times New Roman" pitchFamily="18" charset="0"/>
              </a:rPr>
              <a:t>1</a:t>
            </a:r>
            <a:r>
              <a:rPr lang="en-US" altLang="zh-TW">
                <a:cs typeface="Times New Roman" pitchFamily="18" charset="0"/>
              </a:rPr>
              <a:t>[</a:t>
            </a:r>
            <a:r>
              <a:rPr lang="en-US" altLang="zh-TW" i="1">
                <a:cs typeface="Times New Roman" pitchFamily="18" charset="0"/>
              </a:rPr>
              <a:t>n</a:t>
            </a:r>
            <a:r>
              <a:rPr lang="en-US" altLang="zh-TW">
                <a:cs typeface="Times New Roman" pitchFamily="18" charset="0"/>
              </a:rPr>
              <a:t>]  for </a:t>
            </a:r>
            <a:r>
              <a:rPr lang="en-US" altLang="zh-TW" i="1">
                <a:cs typeface="Times New Roman" pitchFamily="18" charset="0"/>
              </a:rPr>
              <a:t>n</a:t>
            </a:r>
            <a:r>
              <a:rPr lang="en-US" altLang="zh-TW">
                <a:cs typeface="Times New Roman" pitchFamily="18" charset="0"/>
              </a:rPr>
              <a:t> = 0, 1, …., </a:t>
            </a:r>
            <a:r>
              <a:rPr lang="en-US" altLang="zh-TW" i="1">
                <a:cs typeface="Times New Roman" pitchFamily="18" charset="0"/>
                <a:sym typeface="Symbol" pitchFamily="18" charset="2"/>
              </a:rPr>
              <a:t>H</a:t>
            </a:r>
            <a:r>
              <a:rPr lang="en-US" altLang="zh-TW">
                <a:cs typeface="Times New Roman" pitchFamily="18" charset="0"/>
                <a:sym typeface="Symbol" pitchFamily="18" charset="2"/>
              </a:rPr>
              <a:t>+</a:t>
            </a:r>
            <a:r>
              <a:rPr lang="en-US" altLang="zh-TW" i="1">
                <a:cs typeface="Times New Roman" pitchFamily="18" charset="0"/>
                <a:sym typeface="Symbol" pitchFamily="18" charset="2"/>
              </a:rPr>
              <a:t>K</a:t>
            </a:r>
            <a:r>
              <a:rPr lang="en-US" altLang="zh-TW">
                <a:cs typeface="Times New Roman" pitchFamily="18" charset="0"/>
              </a:rPr>
              <a:t> </a:t>
            </a:r>
            <a:r>
              <a:rPr lang="en-US" altLang="zh-TW"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TW">
                <a:cs typeface="Times New Roman" pitchFamily="18" charset="0"/>
              </a:rPr>
              <a:t> 1   </a:t>
            </a:r>
          </a:p>
          <a:p>
            <a:pPr>
              <a:spcBef>
                <a:spcPct val="20000"/>
              </a:spcBef>
              <a:spcAft>
                <a:spcPts val="475"/>
              </a:spcAft>
            </a:pPr>
            <a:r>
              <a:rPr lang="en-US" altLang="zh-TW">
                <a:cs typeface="Times New Roman" pitchFamily="18" charset="0"/>
              </a:rPr>
              <a:t>	(</a:t>
            </a:r>
            <a:r>
              <a:rPr lang="zh-TW" altLang="en-US">
                <a:cs typeface="Times New Roman" pitchFamily="18" charset="0"/>
              </a:rPr>
              <a:t>移去 </a:t>
            </a:r>
            <a:r>
              <a:rPr lang="en-US" altLang="zh-TW" i="1">
                <a:cs typeface="Times New Roman" pitchFamily="18" charset="0"/>
              </a:rPr>
              <a:t>n</a:t>
            </a:r>
            <a:r>
              <a:rPr lang="en-US" altLang="zh-TW">
                <a:cs typeface="Times New Roman" pitchFamily="18" charset="0"/>
              </a:rPr>
              <a:t> = </a:t>
            </a:r>
            <a:r>
              <a:rPr lang="en-US" altLang="zh-TW" i="1">
                <a:cs typeface="Times New Roman" pitchFamily="18" charset="0"/>
                <a:sym typeface="Symbol" pitchFamily="18" charset="2"/>
              </a:rPr>
              <a:t>H</a:t>
            </a:r>
            <a:r>
              <a:rPr lang="en-US" altLang="zh-TW">
                <a:cs typeface="Times New Roman" pitchFamily="18" charset="0"/>
                <a:sym typeface="Symbol" pitchFamily="18" charset="2"/>
              </a:rPr>
              <a:t>+</a:t>
            </a:r>
            <a:r>
              <a:rPr lang="en-US" altLang="zh-TW" i="1">
                <a:cs typeface="Times New Roman" pitchFamily="18" charset="0"/>
                <a:sym typeface="Symbol" pitchFamily="18" charset="2"/>
              </a:rPr>
              <a:t>K</a:t>
            </a:r>
            <a:r>
              <a:rPr lang="en-US" altLang="zh-TW">
                <a:cs typeface="Times New Roman" pitchFamily="18" charset="0"/>
              </a:rPr>
              <a:t>, </a:t>
            </a:r>
            <a:r>
              <a:rPr lang="en-US" altLang="zh-TW" i="1">
                <a:cs typeface="Times New Roman" pitchFamily="18" charset="0"/>
                <a:sym typeface="Symbol" pitchFamily="18" charset="2"/>
              </a:rPr>
              <a:t>H</a:t>
            </a:r>
            <a:r>
              <a:rPr lang="en-US" altLang="zh-TW">
                <a:cs typeface="Times New Roman" pitchFamily="18" charset="0"/>
                <a:sym typeface="Symbol" pitchFamily="18" charset="2"/>
              </a:rPr>
              <a:t>+</a:t>
            </a:r>
            <a:r>
              <a:rPr lang="en-US" altLang="zh-TW" i="1">
                <a:cs typeface="Times New Roman" pitchFamily="18" charset="0"/>
                <a:sym typeface="Symbol" pitchFamily="18" charset="2"/>
              </a:rPr>
              <a:t>K</a:t>
            </a:r>
            <a:r>
              <a:rPr lang="en-US" altLang="zh-TW">
                <a:cs typeface="Times New Roman" pitchFamily="18" charset="0"/>
              </a:rPr>
              <a:t>+1, …… </a:t>
            </a:r>
            <a:r>
              <a:rPr lang="en-US" altLang="zh-TW" i="1">
                <a:cs typeface="Times New Roman" pitchFamily="18" charset="0"/>
              </a:rPr>
              <a:t>N</a:t>
            </a:r>
            <a:r>
              <a:rPr lang="en-US" altLang="zh-TW">
                <a:cs typeface="Times New Roman" pitchFamily="18" charset="0"/>
              </a:rPr>
              <a:t> </a:t>
            </a:r>
            <a:r>
              <a:rPr lang="en-US" altLang="zh-TW"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TW">
                <a:cs typeface="Times New Roman" pitchFamily="18" charset="0"/>
              </a:rPr>
              <a:t>1 </a:t>
            </a:r>
            <a:r>
              <a:rPr lang="zh-TW" altLang="en-US">
                <a:cs typeface="Times New Roman" pitchFamily="18" charset="0"/>
              </a:rPr>
              <a:t>的點</a:t>
            </a:r>
            <a:r>
              <a:rPr lang="en-US" altLang="zh-TW">
                <a:cs typeface="Times New Roman" pitchFamily="18" charset="0"/>
              </a:rPr>
              <a:t>)  </a:t>
            </a:r>
            <a:endParaRPr lang="zh-TW" altLang="en-US">
              <a:cs typeface="Times New Roman" pitchFamily="18" charset="0"/>
            </a:endParaRPr>
          </a:p>
          <a:p>
            <a:pPr>
              <a:spcBef>
                <a:spcPct val="20000"/>
              </a:spcBef>
              <a:spcAft>
                <a:spcPts val="475"/>
              </a:spcAft>
            </a:pPr>
            <a:r>
              <a:rPr lang="en-US" altLang="zh-TW">
                <a:cs typeface="Times New Roman" pitchFamily="18" charset="0"/>
              </a:rPr>
              <a:t> </a:t>
            </a:r>
            <a:endParaRPr lang="zh-TW" altLang="en-US">
              <a:cs typeface="Times New Roman" pitchFamily="18" charset="0"/>
            </a:endParaRP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755650" y="2852738"/>
            <a:ext cx="6746875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/>
              <a:t>(More general,  if we have estimated the range of </a:t>
            </a:r>
            <a:r>
              <a:rPr lang="en-US" altLang="zh-TW" i="1"/>
              <a:t>z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 should be </a:t>
            </a:r>
          </a:p>
          <a:p>
            <a:pPr eaLnBrk="1" hangingPunct="1"/>
            <a:r>
              <a:rPr lang="en-US" altLang="zh-TW" i="1"/>
              <a:t>A</a:t>
            </a:r>
            <a:r>
              <a:rPr lang="en-US" altLang="zh-TW" baseline="-25000"/>
              <a:t>1</a:t>
            </a:r>
            <a:r>
              <a:rPr lang="en-US" altLang="zh-TW"/>
              <a:t> </a:t>
            </a:r>
            <a:r>
              <a:rPr lang="en-US" altLang="zh-TW">
                <a:sym typeface="Symbol" pitchFamily="18" charset="2"/>
              </a:rPr>
              <a:t> </a:t>
            </a:r>
            <a:r>
              <a:rPr lang="en-US" altLang="zh-TW" i="1"/>
              <a:t>z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  &lt; </a:t>
            </a:r>
            <a:r>
              <a:rPr lang="en-US" altLang="zh-TW" i="1"/>
              <a:t>A</a:t>
            </a:r>
            <a:r>
              <a:rPr lang="en-US" altLang="zh-TW" baseline="-25000"/>
              <a:t>1</a:t>
            </a:r>
            <a:r>
              <a:rPr lang="en-US" altLang="zh-TW"/>
              <a:t> + </a:t>
            </a:r>
            <a:r>
              <a:rPr lang="en-US" altLang="zh-TW" i="1"/>
              <a:t>T</a:t>
            </a:r>
            <a:r>
              <a:rPr lang="en-US" altLang="zh-TW"/>
              <a:t>, then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i="1"/>
              <a:t>z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 = ((</a:t>
            </a:r>
            <a:r>
              <a:rPr lang="en-US" altLang="zh-TW" i="1"/>
              <a:t>z</a:t>
            </a:r>
            <a:r>
              <a:rPr lang="en-US" altLang="zh-TW" baseline="-25000"/>
              <a:t>1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 </a:t>
            </a:r>
            <a:r>
              <a:rPr lang="en-US" altLang="zh-TW">
                <a:cs typeface="Times New Roman" pitchFamily="18" charset="0"/>
              </a:rPr>
              <a:t>− </a:t>
            </a:r>
            <a:r>
              <a:rPr lang="en-US" altLang="zh-TW" i="1"/>
              <a:t>A</a:t>
            </a:r>
            <a:r>
              <a:rPr lang="en-US" altLang="zh-TW" baseline="-25000"/>
              <a:t>1</a:t>
            </a:r>
            <a:r>
              <a:rPr lang="en-US" altLang="zh-TW"/>
              <a:t>))</a:t>
            </a:r>
            <a:r>
              <a:rPr lang="en-US" altLang="zh-TW" i="1" baseline="-25000"/>
              <a:t>M</a:t>
            </a:r>
            <a:r>
              <a:rPr lang="en-US" altLang="zh-TW"/>
              <a:t> + </a:t>
            </a:r>
            <a:r>
              <a:rPr lang="en-US" altLang="zh-TW" i="1"/>
              <a:t>A</a:t>
            </a:r>
            <a:r>
              <a:rPr lang="en-US" altLang="zh-TW" baseline="-25000"/>
              <a:t>1</a:t>
            </a:r>
            <a:r>
              <a:rPr lang="en-US" altLang="zh-TW"/>
              <a:t>   </a:t>
            </a:r>
            <a:endParaRPr lang="en-US" altLang="en-US" baseline="-25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37104F-61B9-4B24-BA7D-E3B52D1557F4}" type="slidenum">
              <a:rPr lang="en-US" altLang="zh-TW" smtClean="0"/>
              <a:pPr/>
              <a:t>486</a:t>
            </a:fld>
            <a:endParaRPr lang="en-US" altLang="zh-TW"/>
          </a:p>
        </p:txBody>
      </p: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468313" y="404813"/>
            <a:ext cx="7416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spcAft>
                <a:spcPts val="500"/>
              </a:spcAft>
            </a:pPr>
            <a:r>
              <a:rPr lang="en-US" altLang="zh-TW"/>
              <a:t> </a:t>
            </a:r>
            <a:r>
              <a:rPr lang="zh-TW" altLang="en-US"/>
              <a:t>適用於</a:t>
            </a:r>
            <a:r>
              <a:rPr lang="en-US"/>
              <a:t> </a:t>
            </a:r>
            <a:r>
              <a:rPr lang="en-US" altLang="zh-TW"/>
              <a:t>(1) </a:t>
            </a:r>
            <a:r>
              <a:rPr lang="en-US" altLang="zh-TW" i="1"/>
              <a:t>x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</a:t>
            </a:r>
            <a:r>
              <a:rPr lang="zh-TW" altLang="en-US"/>
              <a:t>，</a:t>
            </a:r>
            <a:r>
              <a:rPr lang="en-US" altLang="zh-TW" i="1"/>
              <a:t>h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</a:t>
            </a:r>
            <a:r>
              <a:rPr lang="zh-TW" altLang="en-US"/>
              <a:t>皆為整數</a:t>
            </a:r>
            <a:r>
              <a:rPr lang="en-US"/>
              <a:t>  </a:t>
            </a:r>
            <a:endParaRPr lang="en-US" altLang="zh-TW"/>
          </a:p>
          <a:p>
            <a:pPr>
              <a:lnSpc>
                <a:spcPct val="120000"/>
              </a:lnSpc>
              <a:spcBef>
                <a:spcPct val="20000"/>
              </a:spcBef>
              <a:spcAft>
                <a:spcPts val="500"/>
              </a:spcAft>
            </a:pPr>
            <a:r>
              <a:rPr lang="en-US" altLang="zh-TW"/>
              <a:t>              (2) Max(</a:t>
            </a:r>
            <a:r>
              <a:rPr lang="en-US" altLang="zh-TW" i="1"/>
              <a:t>z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]) </a:t>
            </a:r>
            <a:r>
              <a:rPr lang="en-US" altLang="zh-TW">
                <a:cs typeface="Times New Roman" pitchFamily="18" charset="0"/>
              </a:rPr>
              <a:t>− </a:t>
            </a:r>
            <a:r>
              <a:rPr lang="en-US" altLang="zh-TW"/>
              <a:t>min(</a:t>
            </a:r>
            <a:r>
              <a:rPr lang="en-US" altLang="zh-TW" i="1"/>
              <a:t>z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]) </a:t>
            </a:r>
            <a:r>
              <a:rPr lang="en-US" altLang="zh-TW">
                <a:sym typeface="Symbol" pitchFamily="18" charset="2"/>
              </a:rPr>
              <a:t>&lt; </a:t>
            </a:r>
            <a:r>
              <a:rPr lang="en-US" altLang="zh-TW" i="1"/>
              <a:t>M</a:t>
            </a:r>
            <a:r>
              <a:rPr lang="en-US" altLang="zh-TW"/>
              <a:t> </a:t>
            </a:r>
            <a:r>
              <a:rPr lang="zh-TW" altLang="en-US"/>
              <a:t>的情形。</a:t>
            </a:r>
          </a:p>
        </p:txBody>
      </p:sp>
      <p:sp>
        <p:nvSpPr>
          <p:cNvPr id="37892" name="Rectangle 11"/>
          <p:cNvSpPr>
            <a:spLocks noChangeArrowheads="1"/>
          </p:cNvSpPr>
          <p:nvPr/>
        </p:nvSpPr>
        <p:spPr bwMode="auto">
          <a:xfrm>
            <a:off x="468313" y="3068638"/>
            <a:ext cx="784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Consider the convolution of (1, 2, 3, 0) * (1, 2, 3, 4)</a:t>
            </a:r>
            <a:endParaRPr lang="zh-TW" altLang="en-US"/>
          </a:p>
        </p:txBody>
      </p:sp>
      <p:sp>
        <p:nvSpPr>
          <p:cNvPr id="37893" name="Text Box 12"/>
          <p:cNvSpPr txBox="1">
            <a:spLocks noChangeArrowheads="1"/>
          </p:cNvSpPr>
          <p:nvPr/>
        </p:nvSpPr>
        <p:spPr bwMode="auto">
          <a:xfrm>
            <a:off x="539750" y="3860800"/>
            <a:ext cx="5903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Choose </a:t>
            </a:r>
            <a:r>
              <a:rPr lang="en-US" altLang="zh-TW" i="1"/>
              <a:t>M</a:t>
            </a:r>
            <a:r>
              <a:rPr lang="en-US" altLang="zh-TW"/>
              <a:t> = 17, </a:t>
            </a:r>
            <a:r>
              <a:rPr lang="en-US" altLang="zh-TW" i="1"/>
              <a:t>N</a:t>
            </a:r>
            <a:r>
              <a:rPr lang="en-US" altLang="zh-TW"/>
              <a:t> = 8</a:t>
            </a:r>
            <a:r>
              <a:rPr lang="zh-TW" altLang="en-US"/>
              <a:t>，結果為：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9ACDFC-C49A-4D67-BB12-4E41E6391608}" type="slidenum">
              <a:rPr lang="en-US" altLang="zh-TW" smtClean="0"/>
              <a:pPr/>
              <a:t>487</a:t>
            </a:fld>
            <a:endParaRPr lang="en-US" altLang="zh-TW"/>
          </a:p>
        </p:txBody>
      </p:sp>
      <p:sp>
        <p:nvSpPr>
          <p:cNvPr id="11272" name="Rectangle 6"/>
          <p:cNvSpPr>
            <a:spLocks noChangeArrowheads="1"/>
          </p:cNvSpPr>
          <p:nvPr/>
        </p:nvSpPr>
        <p:spPr bwMode="auto">
          <a:xfrm>
            <a:off x="250825" y="333375"/>
            <a:ext cx="7993063" cy="170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>
                <a:solidFill>
                  <a:srgbClr val="3333FF"/>
                </a:solidFill>
                <a:sym typeface="Symbol" pitchFamily="18" charset="2"/>
              </a:rPr>
              <a:t> </a:t>
            </a:r>
            <a:r>
              <a:rPr lang="en-US" altLang="zh-TW">
                <a:solidFill>
                  <a:srgbClr val="3333FF"/>
                </a:solidFill>
              </a:rPr>
              <a:t>Max(</a:t>
            </a:r>
            <a:r>
              <a:rPr lang="en-US" altLang="zh-TW" i="1">
                <a:solidFill>
                  <a:srgbClr val="3333FF"/>
                </a:solidFill>
              </a:rPr>
              <a:t>z</a:t>
            </a:r>
            <a:r>
              <a:rPr lang="en-US" altLang="zh-TW">
                <a:solidFill>
                  <a:srgbClr val="3333FF"/>
                </a:solidFill>
              </a:rPr>
              <a:t>[</a:t>
            </a:r>
            <a:r>
              <a:rPr lang="en-US" altLang="zh-TW" i="1">
                <a:solidFill>
                  <a:srgbClr val="3333FF"/>
                </a:solidFill>
              </a:rPr>
              <a:t>n</a:t>
            </a:r>
            <a:r>
              <a:rPr lang="en-US" altLang="zh-TW">
                <a:solidFill>
                  <a:srgbClr val="3333FF"/>
                </a:solidFill>
              </a:rPr>
              <a:t>]) − min(</a:t>
            </a:r>
            <a:r>
              <a:rPr lang="en-US" altLang="zh-TW" i="1">
                <a:solidFill>
                  <a:srgbClr val="3333FF"/>
                </a:solidFill>
              </a:rPr>
              <a:t>z</a:t>
            </a:r>
            <a:r>
              <a:rPr lang="en-US" altLang="zh-TW">
                <a:solidFill>
                  <a:srgbClr val="3333FF"/>
                </a:solidFill>
              </a:rPr>
              <a:t>[</a:t>
            </a:r>
            <a:r>
              <a:rPr lang="en-US" altLang="zh-TW" i="1">
                <a:solidFill>
                  <a:srgbClr val="3333FF"/>
                </a:solidFill>
              </a:rPr>
              <a:t>n</a:t>
            </a:r>
            <a:r>
              <a:rPr lang="en-US" altLang="zh-TW">
                <a:solidFill>
                  <a:srgbClr val="3333FF"/>
                </a:solidFill>
              </a:rPr>
              <a:t>]) </a:t>
            </a:r>
            <a:r>
              <a:rPr lang="zh-TW" altLang="en-US">
                <a:solidFill>
                  <a:srgbClr val="3333FF"/>
                </a:solidFill>
              </a:rPr>
              <a:t>的估測方法</a:t>
            </a:r>
            <a:endParaRPr lang="en-US" altLang="zh-TW">
              <a:solidFill>
                <a:srgbClr val="3333FF"/>
              </a:solidFill>
            </a:endParaRPr>
          </a:p>
          <a:p>
            <a:pPr eaLnBrk="1" hangingPunct="1"/>
            <a:endParaRPr lang="zh-TW" altLang="en-US"/>
          </a:p>
          <a:p>
            <a:pPr eaLnBrk="1" hangingPunct="1"/>
            <a:r>
              <a:rPr lang="zh-TW" altLang="en-US"/>
              <a:t>假設 </a:t>
            </a:r>
            <a:r>
              <a:rPr lang="en-US" altLang="zh-TW" i="1"/>
              <a:t>x</a:t>
            </a:r>
            <a:r>
              <a:rPr lang="en-US" altLang="zh-TW" baseline="-25000"/>
              <a:t>1</a:t>
            </a:r>
            <a:r>
              <a:rPr lang="en-US" altLang="zh-TW" i="1"/>
              <a:t> </a:t>
            </a:r>
            <a:r>
              <a:rPr lang="en-US" altLang="zh-TW">
                <a:sym typeface="Symbol" pitchFamily="18" charset="2"/>
              </a:rPr>
              <a:t> </a:t>
            </a:r>
            <a:r>
              <a:rPr lang="en-US" altLang="zh-TW" i="1"/>
              <a:t>x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 </a:t>
            </a:r>
            <a:r>
              <a:rPr lang="en-US" altLang="zh-TW">
                <a:sym typeface="Symbol" pitchFamily="18" charset="2"/>
              </a:rPr>
              <a:t> </a:t>
            </a:r>
            <a:r>
              <a:rPr lang="en-US" altLang="zh-TW" i="1">
                <a:sym typeface="Symbol" pitchFamily="18" charset="2"/>
              </a:rPr>
              <a:t>x</a:t>
            </a:r>
            <a:r>
              <a:rPr lang="en-US" altLang="zh-TW" baseline="-25000">
                <a:sym typeface="Symbol" pitchFamily="18" charset="2"/>
              </a:rPr>
              <a:t>2</a:t>
            </a:r>
            <a:r>
              <a:rPr lang="en-US" altLang="zh-TW">
                <a:sym typeface="Symbol" pitchFamily="18" charset="2"/>
              </a:rPr>
              <a:t>,            </a:t>
            </a:r>
          </a:p>
          <a:p>
            <a:pPr eaLnBrk="1" hangingPunct="1">
              <a:spcBef>
                <a:spcPct val="30000"/>
              </a:spcBef>
            </a:pPr>
            <a:endParaRPr lang="en-US" altLang="zh-TW"/>
          </a:p>
          <a:p>
            <a:pPr eaLnBrk="1" hangingPunct="1"/>
            <a:r>
              <a:rPr lang="zh-TW" altLang="en-US"/>
              <a:t>則</a:t>
            </a:r>
          </a:p>
        </p:txBody>
      </p:sp>
      <p:graphicFrame>
        <p:nvGraphicFramePr>
          <p:cNvPr id="11266" name="Object 1"/>
          <p:cNvGraphicFramePr>
            <a:graphicFrameLocks noChangeAspect="1"/>
          </p:cNvGraphicFramePr>
          <p:nvPr/>
        </p:nvGraphicFramePr>
        <p:xfrm>
          <a:off x="820738" y="1557338"/>
          <a:ext cx="4318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1" name="Equation" r:id="rId3" imgW="4318000" imgH="685800" progId="Equation.DSMT4">
                  <p:embed/>
                </p:oleObj>
              </mc:Choice>
              <mc:Fallback>
                <p:oleObj name="Equation" r:id="rId3" imgW="4318000" imgH="685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738" y="1557338"/>
                        <a:ext cx="43180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Text Box 13"/>
          <p:cNvSpPr txBox="1">
            <a:spLocks noChangeArrowheads="1"/>
          </p:cNvSpPr>
          <p:nvPr/>
        </p:nvSpPr>
        <p:spPr bwMode="auto">
          <a:xfrm>
            <a:off x="323850" y="2420938"/>
            <a:ext cx="12239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(Proof): </a:t>
            </a:r>
          </a:p>
        </p:txBody>
      </p:sp>
      <p:graphicFrame>
        <p:nvGraphicFramePr>
          <p:cNvPr id="11267" name="Object 1"/>
          <p:cNvGraphicFramePr>
            <a:graphicFrameLocks noChangeAspect="1"/>
          </p:cNvGraphicFramePr>
          <p:nvPr/>
        </p:nvGraphicFramePr>
        <p:xfrm>
          <a:off x="2627313" y="836613"/>
          <a:ext cx="3581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2" name="Equation" r:id="rId5" imgW="3581400" imgH="685800" progId="Equation.DSMT4">
                  <p:embed/>
                </p:oleObj>
              </mc:Choice>
              <mc:Fallback>
                <p:oleObj name="Equation" r:id="rId5" imgW="3581400" imgH="685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836613"/>
                        <a:ext cx="35814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1"/>
          <p:cNvGraphicFramePr>
            <a:graphicFrameLocks noChangeAspect="1"/>
          </p:cNvGraphicFramePr>
          <p:nvPr/>
        </p:nvGraphicFramePr>
        <p:xfrm>
          <a:off x="1403350" y="2276475"/>
          <a:ext cx="3759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3" name="Equation" r:id="rId7" imgW="3759200" imgH="685800" progId="Equation.DSMT4">
                  <p:embed/>
                </p:oleObj>
              </mc:Choice>
              <mc:Fallback>
                <p:oleObj name="Equation" r:id="rId7" imgW="3759200" imgH="685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276475"/>
                        <a:ext cx="37592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" name="Text Box 16"/>
          <p:cNvSpPr txBox="1">
            <a:spLocks noChangeArrowheads="1"/>
          </p:cNvSpPr>
          <p:nvPr/>
        </p:nvSpPr>
        <p:spPr bwMode="auto">
          <a:xfrm>
            <a:off x="827088" y="3068638"/>
            <a:ext cx="6697662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where </a:t>
            </a:r>
            <a:r>
              <a:rPr lang="en-US" altLang="zh-TW" i="1"/>
              <a:t>h</a:t>
            </a:r>
            <a:r>
              <a:rPr lang="en-US" altLang="zh-TW" baseline="-25000"/>
              <a:t>1</a:t>
            </a:r>
            <a:r>
              <a:rPr lang="en-US" altLang="zh-TW"/>
              <a:t>[</a:t>
            </a:r>
            <a:r>
              <a:rPr lang="en-US" altLang="zh-TW" i="1"/>
              <a:t>m</a:t>
            </a:r>
            <a:r>
              <a:rPr lang="en-US" altLang="zh-TW"/>
              <a:t>] = </a:t>
            </a:r>
            <a:r>
              <a:rPr lang="en-US" altLang="zh-TW" i="1"/>
              <a:t>h</a:t>
            </a:r>
            <a:r>
              <a:rPr lang="en-US" altLang="zh-TW"/>
              <a:t>[</a:t>
            </a:r>
            <a:r>
              <a:rPr lang="en-US" altLang="zh-TW" i="1"/>
              <a:t>m</a:t>
            </a:r>
            <a:r>
              <a:rPr lang="en-US" altLang="zh-TW"/>
              <a:t>] when </a:t>
            </a:r>
            <a:r>
              <a:rPr lang="en-US" altLang="zh-TW" i="1"/>
              <a:t>h</a:t>
            </a:r>
            <a:r>
              <a:rPr lang="en-US" altLang="zh-TW"/>
              <a:t>[</a:t>
            </a:r>
            <a:r>
              <a:rPr lang="en-US" altLang="zh-TW" i="1"/>
              <a:t>m</a:t>
            </a:r>
            <a:r>
              <a:rPr lang="en-US" altLang="zh-TW"/>
              <a:t>] &gt; 0 ,   </a:t>
            </a:r>
            <a:r>
              <a:rPr lang="en-US" altLang="zh-TW" i="1"/>
              <a:t>h</a:t>
            </a:r>
            <a:r>
              <a:rPr lang="en-US" altLang="zh-TW" baseline="-25000"/>
              <a:t>1</a:t>
            </a:r>
            <a:r>
              <a:rPr lang="en-US" altLang="zh-TW"/>
              <a:t>[</a:t>
            </a:r>
            <a:r>
              <a:rPr lang="en-US" altLang="zh-TW" i="1"/>
              <a:t>m</a:t>
            </a:r>
            <a:r>
              <a:rPr lang="en-US" altLang="zh-TW"/>
              <a:t>] = 0  otherwise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           </a:t>
            </a:r>
            <a:r>
              <a:rPr lang="en-US" altLang="zh-TW" i="1"/>
              <a:t>h</a:t>
            </a:r>
            <a:r>
              <a:rPr lang="en-US" altLang="zh-TW" baseline="-25000"/>
              <a:t>2</a:t>
            </a:r>
            <a:r>
              <a:rPr lang="en-US" altLang="zh-TW"/>
              <a:t>[</a:t>
            </a:r>
            <a:r>
              <a:rPr lang="en-US" altLang="zh-TW" i="1"/>
              <a:t>m</a:t>
            </a:r>
            <a:r>
              <a:rPr lang="en-US" altLang="zh-TW"/>
              <a:t>] = </a:t>
            </a:r>
            <a:r>
              <a:rPr lang="en-US" altLang="zh-TW" i="1"/>
              <a:t>h</a:t>
            </a:r>
            <a:r>
              <a:rPr lang="en-US" altLang="zh-TW"/>
              <a:t>[</a:t>
            </a:r>
            <a:r>
              <a:rPr lang="en-US" altLang="zh-TW" i="1"/>
              <a:t>m</a:t>
            </a:r>
            <a:r>
              <a:rPr lang="en-US" altLang="zh-TW"/>
              <a:t>] when </a:t>
            </a:r>
            <a:r>
              <a:rPr lang="en-US" altLang="zh-TW" i="1"/>
              <a:t>h</a:t>
            </a:r>
            <a:r>
              <a:rPr lang="en-US" altLang="zh-TW"/>
              <a:t>[</a:t>
            </a:r>
            <a:r>
              <a:rPr lang="en-US" altLang="zh-TW" i="1"/>
              <a:t>m</a:t>
            </a:r>
            <a:r>
              <a:rPr lang="en-US" altLang="zh-TW"/>
              <a:t>] &lt; 0 ,   </a:t>
            </a:r>
            <a:r>
              <a:rPr lang="en-US" altLang="zh-TW" i="1"/>
              <a:t>h</a:t>
            </a:r>
            <a:r>
              <a:rPr lang="en-US" altLang="zh-TW" baseline="-25000"/>
              <a:t>2</a:t>
            </a:r>
            <a:r>
              <a:rPr lang="en-US" altLang="zh-TW"/>
              <a:t>[</a:t>
            </a:r>
            <a:r>
              <a:rPr lang="en-US" altLang="zh-TW" i="1"/>
              <a:t>m</a:t>
            </a:r>
            <a:r>
              <a:rPr lang="en-US" altLang="zh-TW"/>
              <a:t>] = 0  otherwise</a:t>
            </a:r>
          </a:p>
        </p:txBody>
      </p:sp>
      <p:graphicFrame>
        <p:nvGraphicFramePr>
          <p:cNvPr id="11269" name="Object 1"/>
          <p:cNvGraphicFramePr>
            <a:graphicFrameLocks noChangeAspect="1"/>
          </p:cNvGraphicFramePr>
          <p:nvPr/>
        </p:nvGraphicFramePr>
        <p:xfrm>
          <a:off x="971550" y="4005263"/>
          <a:ext cx="3708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4" name="Equation" r:id="rId9" imgW="3708400" imgH="685800" progId="Equation.DSMT4">
                  <p:embed/>
                </p:oleObj>
              </mc:Choice>
              <mc:Fallback>
                <p:oleObj name="Equation" r:id="rId9" imgW="3708400" imgH="6858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005263"/>
                        <a:ext cx="37084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1"/>
          <p:cNvGraphicFramePr>
            <a:graphicFrameLocks noChangeAspect="1"/>
          </p:cNvGraphicFramePr>
          <p:nvPr/>
        </p:nvGraphicFramePr>
        <p:xfrm>
          <a:off x="900113" y="4868863"/>
          <a:ext cx="62611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5" name="Equation" r:id="rId11" imgW="6261100" imgH="1473200" progId="Equation.DSMT4">
                  <p:embed/>
                </p:oleObj>
              </mc:Choice>
              <mc:Fallback>
                <p:oleObj name="Equation" r:id="rId11" imgW="6261100" imgH="1473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868863"/>
                        <a:ext cx="6261100" cy="147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26FF0F-5262-40C2-ADCA-DF5B96C952DE}" type="slidenum">
              <a:rPr lang="en-US" altLang="zh-TW" smtClean="0"/>
              <a:pPr/>
              <a:t>470</a:t>
            </a:fld>
            <a:endParaRPr lang="en-US" altLang="zh-TW"/>
          </a:p>
        </p:txBody>
      </p:sp>
      <p:sp>
        <p:nvSpPr>
          <p:cNvPr id="2054" name="Rectangle 4"/>
          <p:cNvSpPr>
            <a:spLocks noChangeArrowheads="1"/>
          </p:cNvSpPr>
          <p:nvPr/>
        </p:nvSpPr>
        <p:spPr bwMode="auto">
          <a:xfrm>
            <a:off x="611188" y="2276475"/>
            <a:ext cx="72739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dirty="0"/>
              <a:t>When </a:t>
            </a:r>
            <a:r>
              <a:rPr lang="en-US" altLang="zh-TW" i="1" dirty="0"/>
              <a:t>α</a:t>
            </a:r>
            <a:r>
              <a:rPr lang="en-US" altLang="zh-TW" dirty="0"/>
              <a:t> satisfies the above  equations and </a:t>
            </a:r>
            <a:r>
              <a:rPr lang="en-US" altLang="zh-TW" i="1" dirty="0"/>
              <a:t>N</a:t>
            </a:r>
            <a:r>
              <a:rPr lang="en-US" altLang="zh-TW" dirty="0"/>
              <a:t> = </a:t>
            </a:r>
            <a:r>
              <a:rPr lang="en-US" altLang="zh-TW" i="1" dirty="0"/>
              <a:t>M</a:t>
            </a:r>
            <a:r>
              <a:rPr lang="en-US" altLang="zh-TW" dirty="0"/>
              <a:t> −1, we call </a:t>
            </a:r>
            <a:r>
              <a:rPr lang="en-US" altLang="zh-TW" i="1" dirty="0"/>
              <a:t>α</a:t>
            </a:r>
            <a:r>
              <a:rPr lang="en-US" altLang="zh-TW" dirty="0"/>
              <a:t> the </a:t>
            </a:r>
            <a:r>
              <a:rPr lang="en-US" altLang="zh-TW" dirty="0">
                <a:solidFill>
                  <a:srgbClr val="FF0000"/>
                </a:solidFill>
              </a:rPr>
              <a:t>“primitive root”</a:t>
            </a:r>
            <a:r>
              <a:rPr lang="en-US" altLang="zh-TW" dirty="0"/>
              <a:t>.  </a:t>
            </a:r>
            <a:endParaRPr lang="zh-TW" altLang="en-US" dirty="0"/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0482650"/>
              </p:ext>
            </p:extLst>
          </p:nvPr>
        </p:nvGraphicFramePr>
        <p:xfrm>
          <a:off x="1187450" y="3716338"/>
          <a:ext cx="1862138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" name="Equation" r:id="rId3" imgW="1866090" imgH="355446" progId="Equation.DSMT4">
                  <p:embed/>
                </p:oleObj>
              </mc:Choice>
              <mc:Fallback>
                <p:oleObj name="Equation" r:id="rId3" imgW="1866090" imgH="355446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716338"/>
                        <a:ext cx="1862138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1109663" y="1125538"/>
          <a:ext cx="351790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" name="Equation" r:id="rId5" imgW="3517900" imgH="762000" progId="Equation.DSMT4">
                  <p:embed/>
                </p:oleObj>
              </mc:Choice>
              <mc:Fallback>
                <p:oleObj name="Equation" r:id="rId5" imgW="3517900" imgH="762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9663" y="1125538"/>
                        <a:ext cx="3517900" cy="75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Rectangle 12"/>
          <p:cNvSpPr>
            <a:spLocks noChangeArrowheads="1"/>
          </p:cNvSpPr>
          <p:nvPr/>
        </p:nvSpPr>
        <p:spPr bwMode="auto">
          <a:xfrm>
            <a:off x="539750" y="476250"/>
            <a:ext cx="3641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spcAft>
                <a:spcPts val="25"/>
              </a:spcAft>
            </a:pPr>
            <a:r>
              <a:rPr lang="en-US" altLang="zh-TW" dirty="0"/>
              <a:t>(4) </a:t>
            </a:r>
            <a:r>
              <a:rPr lang="en-US" altLang="zh-TW" i="1" dirty="0"/>
              <a:t>α</a:t>
            </a:r>
            <a:r>
              <a:rPr lang="en-US" altLang="zh-TW" dirty="0"/>
              <a:t> is a root of unity of order </a:t>
            </a:r>
            <a:r>
              <a:rPr lang="en-US" altLang="zh-TW" i="1" dirty="0"/>
              <a:t>N</a:t>
            </a:r>
            <a:endParaRPr lang="zh-TW" altLang="en-US" i="1" dirty="0"/>
          </a:p>
        </p:txBody>
      </p:sp>
      <p:graphicFrame>
        <p:nvGraphicFramePr>
          <p:cNvPr id="2052" name="Object 14"/>
          <p:cNvGraphicFramePr>
            <a:graphicFrameLocks noChangeAspect="1"/>
          </p:cNvGraphicFramePr>
          <p:nvPr/>
        </p:nvGraphicFramePr>
        <p:xfrm>
          <a:off x="1187450" y="3141663"/>
          <a:ext cx="406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" name="Equation" r:id="rId7" imgW="4064000" imgH="355600" progId="Equation.DSMT4">
                  <p:embed/>
                </p:oleObj>
              </mc:Choice>
              <mc:Fallback>
                <p:oleObj name="Equation" r:id="rId7" imgW="4064000" imgH="355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141663"/>
                        <a:ext cx="406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763588" y="4221088"/>
            <a:ext cx="53205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Aft>
                <a:spcPts val="25"/>
              </a:spcAft>
              <a:buFontTx/>
              <a:buNone/>
            </a:pPr>
            <a:r>
              <a:rPr lang="en-US" altLang="zh-TW" i="1" dirty="0">
                <a:cs typeface="Times New Roman" pitchFamily="18" charset="0"/>
              </a:rPr>
              <a:t>       </a:t>
            </a:r>
            <a:r>
              <a:rPr lang="zh-TW" altLang="en-US" dirty="0">
                <a:cs typeface="Times New Roman" pitchFamily="18" charset="0"/>
              </a:rPr>
              <a:t>的求法與 </a:t>
            </a:r>
            <a:r>
              <a:rPr lang="en-US" altLang="zh-TW" i="1" dirty="0">
                <a:cs typeface="Times New Roman" pitchFamily="18" charset="0"/>
              </a:rPr>
              <a:t>N</a:t>
            </a:r>
            <a:r>
              <a:rPr lang="en-US" altLang="zh-TW" baseline="30000" dirty="0">
                <a:cs typeface="Times New Roman" pitchFamily="18" charset="0"/>
              </a:rPr>
              <a:t>−1</a:t>
            </a:r>
            <a:r>
              <a:rPr lang="zh-TW" altLang="en-US" baseline="30000" dirty="0">
                <a:cs typeface="Times New Roman" pitchFamily="18" charset="0"/>
              </a:rPr>
              <a:t> </a:t>
            </a:r>
            <a:r>
              <a:rPr lang="zh-TW" altLang="en-US" dirty="0">
                <a:cs typeface="Times New Roman" pitchFamily="18" charset="0"/>
              </a:rPr>
              <a:t>相似</a:t>
            </a:r>
            <a:endParaRPr lang="en-US" altLang="zh-TW" dirty="0">
              <a:cs typeface="Times New Roman" pitchFamily="18" charset="0"/>
            </a:endParaRPr>
          </a:p>
          <a:p>
            <a:pPr marL="0" indent="0">
              <a:spcAft>
                <a:spcPts val="25"/>
              </a:spcAft>
              <a:buFontTx/>
              <a:buNone/>
            </a:pPr>
            <a:r>
              <a:rPr lang="zh-TW" altLang="en-US" dirty="0">
                <a:cs typeface="Times New Roman" pitchFamily="18" charset="0"/>
              </a:rPr>
              <a:t>        </a:t>
            </a:r>
            <a:r>
              <a:rPr lang="en-US" altLang="zh-TW" dirty="0">
                <a:cs typeface="Times New Roman" pitchFamily="18" charset="0"/>
              </a:rPr>
              <a:t>is an integer that satisfies </a:t>
            </a:r>
            <a:r>
              <a:rPr lang="zh-TW" altLang="en-US" dirty="0">
                <a:cs typeface="Times New Roman" pitchFamily="18" charset="0"/>
              </a:rPr>
              <a:t>             </a:t>
            </a:r>
            <a:r>
              <a:rPr lang="en-US" altLang="zh-TW" dirty="0">
                <a:cs typeface="Times New Roman" pitchFamily="18" charset="0"/>
              </a:rPr>
              <a:t>mod </a:t>
            </a:r>
            <a:r>
              <a:rPr lang="en-US" altLang="zh-TW" i="1" dirty="0">
                <a:cs typeface="Times New Roman" pitchFamily="18" charset="0"/>
              </a:rPr>
              <a:t>M</a:t>
            </a:r>
            <a:r>
              <a:rPr lang="en-US" altLang="zh-TW" dirty="0">
                <a:cs typeface="Times New Roman" pitchFamily="18" charset="0"/>
              </a:rPr>
              <a:t> = 1</a:t>
            </a:r>
          </a:p>
          <a:p>
            <a:pPr marL="0" indent="0">
              <a:spcAft>
                <a:spcPts val="25"/>
              </a:spcAft>
              <a:buFontTx/>
              <a:buNone/>
            </a:pPr>
            <a:r>
              <a:rPr lang="en-US" altLang="zh-TW" dirty="0">
                <a:cs typeface="Times New Roman" pitchFamily="18" charset="0"/>
              </a:rPr>
              <a:t>      </a:t>
            </a:r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9483793"/>
              </p:ext>
            </p:extLst>
          </p:nvPr>
        </p:nvGraphicFramePr>
        <p:xfrm>
          <a:off x="6146800" y="3352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" name="Equation" r:id="rId9" imgW="914400" imgH="198720" progId="Equation.DSMT4">
                  <p:embed/>
                </p:oleObj>
              </mc:Choice>
              <mc:Fallback>
                <p:oleObj name="Equation" r:id="rId9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9252178"/>
              </p:ext>
            </p:extLst>
          </p:nvPr>
        </p:nvGraphicFramePr>
        <p:xfrm>
          <a:off x="879333" y="42291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" name="Equation" r:id="rId11" imgW="368280" imgH="304560" progId="Equation.DSMT4">
                  <p:embed/>
                </p:oleObj>
              </mc:Choice>
              <mc:Fallback>
                <p:oleObj name="Equation" r:id="rId11" imgW="3682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79333" y="4229100"/>
                        <a:ext cx="3683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9453883"/>
              </p:ext>
            </p:extLst>
          </p:nvPr>
        </p:nvGraphicFramePr>
        <p:xfrm>
          <a:off x="879333" y="4587801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" name="Equation" r:id="rId13" imgW="368280" imgH="304560" progId="Equation.DSMT4">
                  <p:embed/>
                </p:oleObj>
              </mc:Choice>
              <mc:Fallback>
                <p:oleObj name="Equation" r:id="rId13" imgW="3682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79333" y="4587801"/>
                        <a:ext cx="3683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631774"/>
              </p:ext>
            </p:extLst>
          </p:nvPr>
        </p:nvGraphicFramePr>
        <p:xfrm>
          <a:off x="3995936" y="4533900"/>
          <a:ext cx="787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" name="Equation" r:id="rId14" imgW="787320" imgH="431640" progId="Equation.DSMT4">
                  <p:embed/>
                </p:oleObj>
              </mc:Choice>
              <mc:Fallback>
                <p:oleObj name="Equation" r:id="rId14" imgW="7873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995936" y="4533900"/>
                        <a:ext cx="7874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1109662" y="3141663"/>
            <a:ext cx="4326433" cy="1025524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0F70F0-5218-417F-B11D-2F80615FF223}" type="slidenum">
              <a:rPr lang="en-US" altLang="zh-TW" smtClean="0"/>
              <a:pPr/>
              <a:t>488</a:t>
            </a:fld>
            <a:endParaRPr lang="en-US" altLang="zh-TW"/>
          </a:p>
        </p:txBody>
      </p:sp>
      <p:sp>
        <p:nvSpPr>
          <p:cNvPr id="12292" name="文字版面配置區 1"/>
          <p:cNvSpPr>
            <a:spLocks noGrp="1"/>
          </p:cNvSpPr>
          <p:nvPr>
            <p:ph type="body" sz="half" idx="4294967295"/>
          </p:nvPr>
        </p:nvSpPr>
        <p:spPr>
          <a:xfrm>
            <a:off x="395288" y="1196975"/>
            <a:ext cx="8186737" cy="4176713"/>
          </a:xfrm>
        </p:spPr>
        <p:txBody>
          <a:bodyPr/>
          <a:lstStyle/>
          <a:p>
            <a:pPr marL="0" indent="0">
              <a:lnSpc>
                <a:spcPct val="80000"/>
              </a:lnSpc>
              <a:spcAft>
                <a:spcPts val="475"/>
              </a:spcAft>
              <a:buFontTx/>
              <a:buNone/>
            </a:pPr>
            <a:r>
              <a:rPr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</a:t>
            </a:r>
            <a:r>
              <a:rPr lang="en-US" altLang="zh-TW" sz="2000" b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Fermat Number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:  </a:t>
            </a:r>
          </a:p>
          <a:p>
            <a:pPr marL="0" indent="0">
              <a:lnSpc>
                <a:spcPct val="80000"/>
              </a:lnSpc>
              <a:spcAft>
                <a:spcPts val="475"/>
              </a:spcAft>
              <a:buFontTx/>
              <a:buNone/>
            </a:pPr>
            <a:r>
              <a:rPr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  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	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= 0, 1, 2, 3, 4, 5, …..</a:t>
            </a: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spcAft>
                <a:spcPts val="475"/>
              </a:spcAft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   	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= 3, 5, 17, 257, 65537, …</a:t>
            </a:r>
          </a:p>
          <a:p>
            <a:pPr marL="0" indent="0">
              <a:lnSpc>
                <a:spcPct val="80000"/>
              </a:lnSpc>
              <a:spcAft>
                <a:spcPts val="475"/>
              </a:spcAft>
              <a:buFontTx/>
              <a:buNone/>
            </a:pP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spcAft>
                <a:spcPts val="475"/>
              </a:spcAft>
              <a:buFontTx/>
              <a:buNone/>
            </a:pP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spcAft>
                <a:spcPts val="475"/>
              </a:spcAft>
              <a:buFontTx/>
              <a:buNone/>
            </a:pPr>
            <a:r>
              <a:rPr lang="en-US" altLang="zh-TW" sz="2000" b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Mersenne Number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: 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= 2</a:t>
            </a:r>
            <a:r>
              <a:rPr lang="en-US" altLang="zh-TW" sz="2000" i="1" baseline="30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− 1</a:t>
            </a:r>
          </a:p>
          <a:p>
            <a:pPr marL="0" indent="0">
              <a:lnSpc>
                <a:spcPct val="80000"/>
              </a:lnSpc>
              <a:spcAft>
                <a:spcPts val="475"/>
              </a:spcAft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        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= 1, 2, 3, 5, 7, 13, 17, 19</a:t>
            </a:r>
          </a:p>
          <a:p>
            <a:pPr marL="0" indent="0">
              <a:lnSpc>
                <a:spcPct val="80000"/>
              </a:lnSpc>
              <a:spcAft>
                <a:spcPts val="475"/>
              </a:spcAft>
              <a:buFontTx/>
              <a:buNone/>
            </a:pP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         M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= 1, 3, 7, 31, 127, 8191, …..</a:t>
            </a:r>
          </a:p>
          <a:p>
            <a:pPr marL="0" indent="0">
              <a:lnSpc>
                <a:spcPct val="80000"/>
              </a:lnSpc>
              <a:spcAft>
                <a:spcPts val="475"/>
              </a:spcAft>
              <a:buFontTx/>
              <a:buNone/>
            </a:pPr>
            <a:endParaRPr lang="en-US" altLang="zh-TW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spcAft>
                <a:spcPts val="475"/>
              </a:spcAft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If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= 2</a:t>
            </a:r>
            <a:r>
              <a:rPr lang="en-US" altLang="zh-TW" sz="2000" i="1" baseline="30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− 1 is a prime number,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must be a prime number.</a:t>
            </a:r>
          </a:p>
          <a:p>
            <a:pPr marL="0" indent="0">
              <a:lnSpc>
                <a:spcPct val="80000"/>
              </a:lnSpc>
              <a:spcAft>
                <a:spcPts val="475"/>
              </a:spcAft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However, if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is a prime number,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= 2</a:t>
            </a:r>
            <a:r>
              <a:rPr lang="en-US" altLang="zh-TW" sz="2000" i="1" baseline="30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− 1 may not be a prime number. </a:t>
            </a:r>
          </a:p>
          <a:p>
            <a:pPr marL="0" indent="0">
              <a:lnSpc>
                <a:spcPct val="80000"/>
              </a:lnSpc>
              <a:spcAft>
                <a:spcPts val="475"/>
              </a:spcAft>
              <a:buFontTx/>
              <a:buNone/>
            </a:pPr>
            <a:endParaRPr lang="en-US" altLang="zh-TW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spcAft>
                <a:spcPts val="475"/>
              </a:spcAft>
              <a:buFontTx/>
              <a:buNone/>
            </a:pPr>
            <a:r>
              <a:rPr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</a:t>
            </a:r>
          </a:p>
        </p:txBody>
      </p:sp>
      <p:sp>
        <p:nvSpPr>
          <p:cNvPr id="1229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graphicFrame>
        <p:nvGraphicFramePr>
          <p:cNvPr id="12290" name="Object 1"/>
          <p:cNvGraphicFramePr>
            <a:graphicFrameLocks noChangeAspect="1"/>
          </p:cNvGraphicFramePr>
          <p:nvPr/>
        </p:nvGraphicFramePr>
        <p:xfrm>
          <a:off x="2882900" y="1125538"/>
          <a:ext cx="1255713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Equation" r:id="rId3" imgW="990170" imgH="266584" progId="Equation.DSMT4">
                  <p:embed/>
                </p:oleObj>
              </mc:Choice>
              <mc:Fallback>
                <p:oleObj name="Equation" r:id="rId3" imgW="990170" imgH="266584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900" y="1125538"/>
                        <a:ext cx="1255713" cy="338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395288" y="355600"/>
            <a:ext cx="7848600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spcAft>
                <a:spcPts val="475"/>
              </a:spcAft>
              <a:buFont typeface="Wingdings" pitchFamily="2" charset="2"/>
              <a:buNone/>
            </a:pPr>
            <a:r>
              <a:rPr lang="zh-TW" altLang="en-US" sz="2400" b="1">
                <a:solidFill>
                  <a:srgbClr val="3333FF"/>
                </a:solidFill>
                <a:sym typeface="Wingdings 2" pitchFamily="18" charset="2"/>
              </a:rPr>
              <a:t> </a:t>
            </a:r>
            <a:r>
              <a:rPr lang="en-US" altLang="zh-TW" sz="2400" b="1">
                <a:solidFill>
                  <a:srgbClr val="3333FF"/>
                </a:solidFill>
              </a:rPr>
              <a:t>14-F  Special Numbers</a:t>
            </a:r>
            <a:endParaRPr lang="zh-TW" altLang="en-US" sz="2400" b="1">
              <a:solidFill>
                <a:srgbClr val="3333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1FF9D7-E0C7-4618-B129-25C488B59A31}" type="slidenum">
              <a:rPr lang="en-US" altLang="zh-TW" smtClean="0"/>
              <a:pPr/>
              <a:t>489</a:t>
            </a:fld>
            <a:endParaRPr lang="en-US" altLang="zh-TW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23850" y="692150"/>
            <a:ext cx="7920038" cy="225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spcAft>
                <a:spcPts val="475"/>
              </a:spcAft>
            </a:pPr>
            <a:r>
              <a:rPr lang="en-US" altLang="zh-TW">
                <a:cs typeface="Times New Roman" pitchFamily="18" charset="0"/>
              </a:rPr>
              <a:t>The modulus operations for Mersenne and Fermat prime numbers are very easy for implementation. </a:t>
            </a:r>
          </a:p>
          <a:p>
            <a:pPr>
              <a:spcBef>
                <a:spcPct val="50000"/>
              </a:spcBef>
              <a:spcAft>
                <a:spcPts val="475"/>
              </a:spcAft>
            </a:pPr>
            <a:r>
              <a:rPr lang="en-US" altLang="zh-TW">
                <a:cs typeface="Times New Roman" pitchFamily="18" charset="0"/>
              </a:rPr>
              <a:t>2</a:t>
            </a:r>
            <a:r>
              <a:rPr lang="en-US" altLang="zh-TW" i="1" baseline="30000">
                <a:cs typeface="Times New Roman" pitchFamily="18" charset="0"/>
              </a:rPr>
              <a:t>k</a:t>
            </a:r>
            <a:r>
              <a:rPr lang="en-US" altLang="zh-TW">
                <a:cs typeface="Times New Roman" pitchFamily="18" charset="0"/>
              </a:rPr>
              <a:t> </a:t>
            </a:r>
            <a:r>
              <a:rPr lang="en-US" altLang="zh-TW">
                <a:cs typeface="Times New Roman" pitchFamily="18" charset="0"/>
                <a:sym typeface="Symbol" pitchFamily="18" charset="2"/>
              </a:rPr>
              <a:t></a:t>
            </a:r>
            <a:r>
              <a:rPr lang="en-US" altLang="zh-TW">
                <a:cs typeface="Times New Roman" pitchFamily="18" charset="0"/>
              </a:rPr>
              <a:t> 1</a:t>
            </a:r>
          </a:p>
          <a:p>
            <a:pPr>
              <a:spcBef>
                <a:spcPct val="50000"/>
              </a:spcBef>
              <a:spcAft>
                <a:spcPts val="475"/>
              </a:spcAft>
            </a:pPr>
            <a:r>
              <a:rPr lang="en-US" altLang="zh-TW">
                <a:cs typeface="Times New Roman" pitchFamily="18" charset="0"/>
              </a:rPr>
              <a:t>Example: 25 mod 7</a:t>
            </a:r>
            <a:endParaRPr lang="zh-TW" altLang="en-US">
              <a:cs typeface="Times New Roman" pitchFamily="18" charset="0"/>
            </a:endParaRPr>
          </a:p>
          <a:p>
            <a:pPr>
              <a:spcBef>
                <a:spcPct val="50000"/>
              </a:spcBef>
              <a:spcAft>
                <a:spcPts val="475"/>
              </a:spcAft>
            </a:pPr>
            <a:endParaRPr lang="zh-TW" altLang="en-US">
              <a:cs typeface="Times New Roman" pitchFamily="18" charset="0"/>
            </a:endParaRPr>
          </a:p>
        </p:txBody>
      </p:sp>
      <p:graphicFrame>
        <p:nvGraphicFramePr>
          <p:cNvPr id="13314" name="Object 1"/>
          <p:cNvGraphicFramePr>
            <a:graphicFrameLocks noChangeAspect="1"/>
          </p:cNvGraphicFramePr>
          <p:nvPr/>
        </p:nvGraphicFramePr>
        <p:xfrm>
          <a:off x="2124075" y="2636838"/>
          <a:ext cx="1397000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Equation" r:id="rId3" imgW="1397000" imgH="2120900" progId="Equation.DSMT4">
                  <p:embed/>
                </p:oleObj>
              </mc:Choice>
              <mc:Fallback>
                <p:oleObj name="Equation" r:id="rId3" imgW="1397000" imgH="21209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636838"/>
                        <a:ext cx="1397000" cy="212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Text Box 7"/>
          <p:cNvSpPr txBox="1">
            <a:spLocks noChangeArrowheads="1"/>
          </p:cNvSpPr>
          <p:nvPr/>
        </p:nvSpPr>
        <p:spPr bwMode="auto">
          <a:xfrm>
            <a:off x="4572000" y="3284538"/>
            <a:ext cx="12239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i="1"/>
              <a:t>a</a:t>
            </a:r>
            <a:r>
              <a:rPr lang="en-US" altLang="zh-TW"/>
              <a:t> = </a:t>
            </a:r>
            <a:r>
              <a:rPr lang="en-US" altLang="zh-TW">
                <a:cs typeface="Times New Roman" pitchFamily="18" charset="0"/>
              </a:rPr>
              <a:t>−1</a:t>
            </a:r>
          </a:p>
        </p:txBody>
      </p:sp>
      <p:cxnSp>
        <p:nvCxnSpPr>
          <p:cNvPr id="7" name="直線單箭頭接點 6"/>
          <p:cNvCxnSpPr/>
          <p:nvPr/>
        </p:nvCxnSpPr>
        <p:spPr>
          <a:xfrm>
            <a:off x="3276600" y="4797425"/>
            <a:ext cx="0" cy="2873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9" name="文字方塊 10"/>
          <p:cNvSpPr txBox="1">
            <a:spLocks noChangeArrowheads="1"/>
          </p:cNvSpPr>
          <p:nvPr/>
        </p:nvSpPr>
        <p:spPr bwMode="auto">
          <a:xfrm>
            <a:off x="2843213" y="5013325"/>
            <a:ext cx="7207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100</a:t>
            </a:r>
            <a:endParaRPr lang="zh-TW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E43863-6573-421F-BF01-EF6B98BCCDA8}" type="slidenum">
              <a:rPr lang="en-US" altLang="zh-TW" smtClean="0"/>
              <a:pPr/>
              <a:t>490</a:t>
            </a:fld>
            <a:endParaRPr lang="en-US" altLang="zh-TW"/>
          </a:p>
        </p:txBody>
      </p:sp>
      <p:sp>
        <p:nvSpPr>
          <p:cNvPr id="14340" name="文字版面配置區 1"/>
          <p:cNvSpPr>
            <a:spLocks noGrp="1"/>
          </p:cNvSpPr>
          <p:nvPr>
            <p:ph type="body" sz="half" idx="4294967295"/>
          </p:nvPr>
        </p:nvSpPr>
        <p:spPr>
          <a:xfrm>
            <a:off x="457200" y="1076325"/>
            <a:ext cx="8186738" cy="5160963"/>
          </a:xfrm>
        </p:spPr>
        <p:txBody>
          <a:bodyPr/>
          <a:lstStyle/>
          <a:p>
            <a:pPr marL="0" indent="0">
              <a:spcAft>
                <a:spcPts val="475"/>
              </a:spcAft>
              <a:buFont typeface="Wingdings" pitchFamily="2" charset="2"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The integer field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Z</a:t>
            </a:r>
            <a:r>
              <a:rPr lang="en-US" altLang="zh-TW" sz="2000" i="1" baseline="-25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can be extended to complex integer field </a:t>
            </a: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Aft>
                <a:spcPts val="475"/>
              </a:spcAft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If the following equation does not have a sol. in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Z</a:t>
            </a:r>
            <a:r>
              <a:rPr lang="en-US" altLang="zh-TW" sz="2000" i="1" baseline="-25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</a:t>
            </a: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Aft>
                <a:spcPts val="475"/>
              </a:spcAft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			        </a:t>
            </a:r>
            <a:r>
              <a:rPr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無解</a:t>
            </a:r>
          </a:p>
          <a:p>
            <a:pPr marL="0" indent="0">
              <a:spcAft>
                <a:spcPts val="475"/>
              </a:spcAft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This means (-1) does not have a square root</a:t>
            </a:r>
          </a:p>
          <a:p>
            <a:pPr marL="0" indent="0">
              <a:spcAft>
                <a:spcPts val="475"/>
              </a:spcAft>
              <a:buFontTx/>
              <a:buNone/>
            </a:pPr>
            <a:r>
              <a:rPr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</a:t>
            </a:r>
          </a:p>
          <a:p>
            <a:pPr marL="0" indent="0">
              <a:spcAft>
                <a:spcPts val="475"/>
              </a:spcAft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When </a:t>
            </a:r>
            <a:r>
              <a:rPr lang="en-US" altLang="zh-TW" sz="2000" i="1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</a:t>
            </a:r>
            <a:r>
              <a:rPr lang="en-US" altLang="zh-TW" sz="200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= 4</a:t>
            </a:r>
            <a:r>
              <a:rPr lang="en-US" altLang="zh-TW" sz="2000" i="1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k</a:t>
            </a:r>
            <a:r>
              <a:rPr lang="en-US" altLang="zh-TW" sz="200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+1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there is a solution for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x</a:t>
            </a:r>
            <a:r>
              <a:rPr lang="en-US" altLang="zh-TW" sz="2000" baseline="30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= −1 (mod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).</a:t>
            </a:r>
          </a:p>
          <a:p>
            <a:pPr marL="0" indent="0">
              <a:spcAft>
                <a:spcPts val="475"/>
              </a:spcAft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When </a:t>
            </a:r>
            <a:r>
              <a:rPr lang="en-US" altLang="zh-TW" sz="2000" i="1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</a:t>
            </a:r>
            <a:r>
              <a:rPr lang="en-US" altLang="zh-TW" sz="200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= 4</a:t>
            </a:r>
            <a:r>
              <a:rPr lang="en-US" altLang="zh-TW" sz="2000" i="1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k</a:t>
            </a:r>
            <a:r>
              <a:rPr lang="en-US" altLang="zh-TW" sz="200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+3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there is no solution for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x</a:t>
            </a:r>
            <a:r>
              <a:rPr lang="en-US" altLang="zh-TW" sz="2000" baseline="30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= −1 (mod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).</a:t>
            </a:r>
          </a:p>
          <a:p>
            <a:pPr marL="0" indent="0">
              <a:spcAft>
                <a:spcPts val="475"/>
              </a:spcAft>
              <a:buFontTx/>
              <a:buNone/>
            </a:pPr>
            <a:endParaRPr lang="en-US" altLang="zh-TW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Aft>
                <a:spcPts val="475"/>
              </a:spcAft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For example, when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= 13, 8</a:t>
            </a:r>
            <a:r>
              <a:rPr lang="en-US" altLang="zh-TW" sz="2000" baseline="30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= −1 (mod 13).</a:t>
            </a:r>
          </a:p>
          <a:p>
            <a:pPr marL="0" indent="0">
              <a:spcAft>
                <a:spcPts val="475"/>
              </a:spcAft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2</a:t>
            </a:r>
            <a:r>
              <a:rPr lang="en-US" altLang="zh-TW" sz="2000" baseline="30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= 2,    2</a:t>
            </a:r>
            <a:r>
              <a:rPr lang="en-US" altLang="zh-TW" sz="2000" baseline="30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= 4,   </a:t>
            </a:r>
            <a:r>
              <a:rPr lang="en-US" altLang="zh-TW" sz="200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</a:t>
            </a:r>
            <a:r>
              <a:rPr lang="en-US" altLang="zh-TW" sz="2000" baseline="3000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3</a:t>
            </a:r>
            <a:r>
              <a:rPr lang="en-US" altLang="zh-TW" sz="200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= 8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  2</a:t>
            </a:r>
            <a:r>
              <a:rPr lang="en-US" altLang="zh-TW" sz="2000" baseline="30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4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= 3,   2</a:t>
            </a:r>
            <a:r>
              <a:rPr lang="en-US" altLang="zh-TW" sz="2000" baseline="30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5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= 6,   </a:t>
            </a:r>
            <a:r>
              <a:rPr lang="en-US" altLang="zh-TW" sz="200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</a:t>
            </a:r>
            <a:r>
              <a:rPr lang="en-US" altLang="zh-TW" sz="2000" baseline="3000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6</a:t>
            </a:r>
            <a:r>
              <a:rPr lang="en-US" altLang="zh-TW" sz="200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= 12 = −1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</a:t>
            </a:r>
          </a:p>
          <a:p>
            <a:pPr marL="0" indent="0">
              <a:spcAft>
                <a:spcPts val="475"/>
              </a:spcAft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2</a:t>
            </a:r>
            <a:r>
              <a:rPr lang="en-US" altLang="zh-TW" sz="2000" baseline="30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7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= 11,  2</a:t>
            </a:r>
            <a:r>
              <a:rPr lang="en-US" altLang="zh-TW" sz="2000" baseline="30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8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= 9,   </a:t>
            </a:r>
            <a:r>
              <a:rPr lang="en-US" altLang="zh-TW" sz="2000">
                <a:solidFill>
                  <a:srgbClr val="6633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</a:t>
            </a:r>
            <a:r>
              <a:rPr lang="en-US" altLang="zh-TW" sz="2000" baseline="30000">
                <a:solidFill>
                  <a:srgbClr val="6633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9</a:t>
            </a:r>
            <a:r>
              <a:rPr lang="en-US" altLang="zh-TW" sz="2000">
                <a:solidFill>
                  <a:srgbClr val="6633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= 5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  2</a:t>
            </a:r>
            <a:r>
              <a:rPr lang="en-US" altLang="zh-TW" sz="2000" baseline="30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10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= 10, 2</a:t>
            </a:r>
            <a:r>
              <a:rPr lang="en-US" altLang="zh-TW" sz="2000" baseline="30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11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= 7, 2</a:t>
            </a:r>
            <a:r>
              <a:rPr lang="en-US" altLang="zh-TW" sz="2000" baseline="30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12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= 1</a:t>
            </a:r>
          </a:p>
          <a:p>
            <a:pPr marL="0" indent="0">
              <a:spcAft>
                <a:spcPts val="475"/>
              </a:spcAft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When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= 11, there is no solution for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x</a:t>
            </a:r>
            <a:r>
              <a:rPr lang="en-US" altLang="zh-TW" sz="2000" baseline="30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= −1 (mod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).</a:t>
            </a:r>
          </a:p>
          <a:p>
            <a:pPr marL="0" indent="0">
              <a:spcAft>
                <a:spcPts val="475"/>
              </a:spcAft>
              <a:buFontTx/>
              <a:buNone/>
            </a:pP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434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graphicFrame>
        <p:nvGraphicFramePr>
          <p:cNvPr id="14338" name="Object 1"/>
          <p:cNvGraphicFramePr>
            <a:graphicFrameLocks noChangeAspect="1"/>
          </p:cNvGraphicFramePr>
          <p:nvPr/>
        </p:nvGraphicFramePr>
        <p:xfrm>
          <a:off x="1758950" y="1951038"/>
          <a:ext cx="17526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Equation" r:id="rId3" imgW="1752600" imgH="355600" progId="Equation.DSMT4">
                  <p:embed/>
                </p:oleObj>
              </mc:Choice>
              <mc:Fallback>
                <p:oleObj name="Equation" r:id="rId3" imgW="1752600" imgH="355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950" y="1951038"/>
                        <a:ext cx="1752600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sp>
        <p:nvSpPr>
          <p:cNvPr id="14343" name="Rectangle 8"/>
          <p:cNvSpPr>
            <a:spLocks noChangeArrowheads="1"/>
          </p:cNvSpPr>
          <p:nvPr/>
        </p:nvSpPr>
        <p:spPr bwMode="auto">
          <a:xfrm>
            <a:off x="468313" y="355600"/>
            <a:ext cx="7775575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spcAft>
                <a:spcPts val="475"/>
              </a:spcAft>
              <a:buFont typeface="Wingdings" pitchFamily="2" charset="2"/>
              <a:buNone/>
            </a:pPr>
            <a:r>
              <a:rPr lang="zh-TW" altLang="en-US" sz="2400" b="1">
                <a:solidFill>
                  <a:srgbClr val="3333FF"/>
                </a:solidFill>
                <a:sym typeface="Wingdings 2" pitchFamily="18" charset="2"/>
              </a:rPr>
              <a:t> </a:t>
            </a:r>
            <a:r>
              <a:rPr lang="en-US" altLang="zh-TW" sz="2400" b="1">
                <a:solidFill>
                  <a:srgbClr val="3333FF"/>
                </a:solidFill>
              </a:rPr>
              <a:t>14-G</a:t>
            </a:r>
            <a:r>
              <a:rPr lang="en-US" altLang="zh-TW" sz="2400"/>
              <a:t>  </a:t>
            </a:r>
            <a:r>
              <a:rPr lang="en-US" altLang="zh-TW" sz="2400" b="1">
                <a:solidFill>
                  <a:srgbClr val="3333FF"/>
                </a:solidFill>
              </a:rPr>
              <a:t>Complex Number Theoretic Transform (CNT)</a:t>
            </a:r>
            <a:endParaRPr lang="zh-TW" altLang="en-US" sz="2400" b="1">
              <a:solidFill>
                <a:srgbClr val="3333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07F2C0-BC19-4CF8-9347-1709941E3E14}" type="slidenum">
              <a:rPr lang="en-US" altLang="zh-TW" smtClean="0"/>
              <a:pPr/>
              <a:t>491</a:t>
            </a:fld>
            <a:endParaRPr lang="en-US" altLang="zh-TW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396875" y="2276475"/>
            <a:ext cx="79200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Then, “</a:t>
            </a:r>
            <a:r>
              <a:rPr lang="en-US" altLang="zh-TW" i="1"/>
              <a:t>i</a:t>
            </a:r>
            <a:r>
              <a:rPr lang="en-US" altLang="zh-TW"/>
              <a:t>” will play a similar role over finite field </a:t>
            </a:r>
            <a:r>
              <a:rPr lang="en-US" altLang="zh-TW" i="1"/>
              <a:t>Z</a:t>
            </a:r>
            <a:r>
              <a:rPr lang="en-US" altLang="zh-TW" i="1" baseline="-25000"/>
              <a:t>M</a:t>
            </a:r>
            <a:r>
              <a:rPr lang="en-US" altLang="zh-TW"/>
              <a:t> such that  plays over the complex field.</a:t>
            </a:r>
            <a:endParaRPr lang="zh-TW" altLang="en-US"/>
          </a:p>
        </p:txBody>
      </p:sp>
      <p:graphicFrame>
        <p:nvGraphicFramePr>
          <p:cNvPr id="15362" name="Object 3"/>
          <p:cNvGraphicFramePr>
            <a:graphicFrameLocks noChangeAspect="1"/>
          </p:cNvGraphicFramePr>
          <p:nvPr/>
        </p:nvGraphicFramePr>
        <p:xfrm>
          <a:off x="1979613" y="3068638"/>
          <a:ext cx="4241800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Equation" r:id="rId3" imgW="4241800" imgH="1092200" progId="Equation.DSMT4">
                  <p:embed/>
                </p:oleObj>
              </mc:Choice>
              <mc:Fallback>
                <p:oleObj name="Equation" r:id="rId3" imgW="4241800" imgH="1092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068638"/>
                        <a:ext cx="4241800" cy="1087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323850" y="549275"/>
            <a:ext cx="7993063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If there is no solution for </a:t>
            </a:r>
            <a:r>
              <a:rPr lang="en-US" altLang="zh-TW" i="1"/>
              <a:t>x</a:t>
            </a:r>
            <a:r>
              <a:rPr lang="en-US" altLang="zh-TW" baseline="30000"/>
              <a:t>2</a:t>
            </a:r>
            <a:r>
              <a:rPr lang="en-US" altLang="zh-TW"/>
              <a:t> = −1 (mod </a:t>
            </a:r>
            <a:r>
              <a:rPr lang="en-US" altLang="zh-TW" i="1"/>
              <a:t>M</a:t>
            </a:r>
            <a:r>
              <a:rPr lang="en-US" altLang="zh-TW"/>
              <a:t>), we can define an imaginary number </a:t>
            </a:r>
            <a:r>
              <a:rPr lang="en-US" altLang="zh-TW" i="1"/>
              <a:t>i</a:t>
            </a:r>
            <a:r>
              <a:rPr lang="en-US" altLang="zh-TW"/>
              <a:t> such that  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/>
              <a:t>                                      </a:t>
            </a:r>
            <a:r>
              <a:rPr lang="en-US" altLang="zh-TW" i="1"/>
              <a:t>i</a:t>
            </a:r>
            <a:r>
              <a:rPr lang="en-US" altLang="zh-TW" baseline="30000"/>
              <a:t>2</a:t>
            </a:r>
            <a:r>
              <a:rPr lang="en-US" altLang="zh-TW"/>
              <a:t> = −1 (mod </a:t>
            </a:r>
            <a:r>
              <a:rPr lang="en-US" altLang="zh-TW" i="1"/>
              <a:t>M</a:t>
            </a:r>
            <a:r>
              <a:rPr lang="en-US" altLang="zh-TW"/>
              <a:t>)</a:t>
            </a:r>
            <a:r>
              <a:rPr lang="zh-TW" altLang="en-US"/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1C608C-977A-4543-A9C2-D4AB91D8BB11}" type="slidenum">
              <a:rPr lang="en-US" altLang="zh-TW" smtClean="0"/>
              <a:pPr/>
              <a:t>492</a:t>
            </a:fld>
            <a:endParaRPr lang="en-US" altLang="zh-TW"/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827088" y="1341438"/>
            <a:ext cx="4897437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NTT </a:t>
            </a:r>
            <a:r>
              <a:rPr lang="zh-TW" altLang="en-US"/>
              <a:t>適合作 </a:t>
            </a:r>
            <a:r>
              <a:rPr lang="en-US" altLang="zh-TW"/>
              <a:t>convolution 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/>
              <a:t>但是有不少的限制</a:t>
            </a:r>
          </a:p>
          <a:p>
            <a:pPr eaLnBrk="1" hangingPunct="1">
              <a:spcBef>
                <a:spcPct val="50000"/>
              </a:spcBef>
            </a:pPr>
            <a:endParaRPr lang="zh-TW" altLang="en-US"/>
          </a:p>
          <a:p>
            <a:pPr eaLnBrk="1" hangingPunct="1">
              <a:spcBef>
                <a:spcPct val="50000"/>
              </a:spcBef>
            </a:pPr>
            <a:r>
              <a:rPr lang="zh-TW" altLang="en-US"/>
              <a:t>新的應用： </a:t>
            </a:r>
            <a:r>
              <a:rPr lang="en-US" altLang="zh-TW"/>
              <a:t>encryption (</a:t>
            </a:r>
            <a:r>
              <a:rPr lang="zh-TW" altLang="en-US"/>
              <a:t>密碼學</a:t>
            </a:r>
            <a:r>
              <a:rPr lang="en-US" altLang="zh-TW"/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                     CDMA</a:t>
            </a:r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468313" y="476250"/>
            <a:ext cx="7632700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spcAft>
                <a:spcPts val="475"/>
              </a:spcAft>
              <a:buFont typeface="Wingdings" pitchFamily="2" charset="2"/>
              <a:buNone/>
            </a:pPr>
            <a:r>
              <a:rPr lang="zh-TW" altLang="en-US" sz="2400" b="1" dirty="0">
                <a:solidFill>
                  <a:srgbClr val="3333FF"/>
                </a:solidFill>
                <a:sym typeface="Wingdings 2" pitchFamily="18" charset="2"/>
              </a:rPr>
              <a:t> </a:t>
            </a:r>
            <a:r>
              <a:rPr lang="en-US" altLang="zh-TW" sz="2400" b="1" dirty="0">
                <a:solidFill>
                  <a:srgbClr val="3333FF"/>
                </a:solidFill>
              </a:rPr>
              <a:t>14-H</a:t>
            </a:r>
            <a:r>
              <a:rPr lang="en-US" altLang="zh-TW" sz="2400" dirty="0"/>
              <a:t>  </a:t>
            </a:r>
            <a:r>
              <a:rPr lang="en-US" altLang="zh-TW" sz="2400" b="1" dirty="0">
                <a:solidFill>
                  <a:srgbClr val="3333FF"/>
                </a:solidFill>
              </a:rPr>
              <a:t>Applications of the NTT</a:t>
            </a:r>
            <a:endParaRPr lang="zh-TW" altLang="en-US" sz="2400" b="1" dirty="0">
              <a:solidFill>
                <a:srgbClr val="3333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2B1B4A-72A9-4A7A-AD01-D7FE48615570}" type="slidenum">
              <a:rPr lang="en-US" altLang="zh-TW" smtClean="0"/>
              <a:pPr/>
              <a:t>493</a:t>
            </a:fld>
            <a:endParaRPr lang="en-US" altLang="zh-TW"/>
          </a:p>
        </p:txBody>
      </p:sp>
      <p:sp>
        <p:nvSpPr>
          <p:cNvPr id="39939" name="文字版面配置區 1"/>
          <p:cNvSpPr>
            <a:spLocks noGrp="1"/>
          </p:cNvSpPr>
          <p:nvPr>
            <p:ph type="body" sz="half" idx="4294967295"/>
          </p:nvPr>
        </p:nvSpPr>
        <p:spPr>
          <a:xfrm>
            <a:off x="457200" y="428625"/>
            <a:ext cx="8362950" cy="6000750"/>
          </a:xfrm>
        </p:spPr>
        <p:txBody>
          <a:bodyPr/>
          <a:lstStyle/>
          <a:p>
            <a:pPr marL="269875" indent="-269875">
              <a:spcAft>
                <a:spcPts val="475"/>
              </a:spcAft>
              <a:buFontTx/>
              <a:buNone/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References: </a:t>
            </a:r>
          </a:p>
          <a:p>
            <a:pPr marL="269875" indent="-269875">
              <a:spcAft>
                <a:spcPts val="475"/>
              </a:spcAft>
              <a:buFontTx/>
              <a:buNone/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(1)  R. C. </a:t>
            </a:r>
            <a:r>
              <a:rPr lang="en-US" altLang="zh-TW" sz="2000" dirty="0" err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Agavard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and C. S. </a:t>
            </a:r>
            <a:r>
              <a:rPr lang="en-US" altLang="zh-TW" sz="2000" dirty="0" err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Burrus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“Number theoretic transforms to </a:t>
            </a:r>
            <a:b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implement fast digital convolution,”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Proc. IEEE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vol. 63, no. 4, pp. 550-</a:t>
            </a:r>
            <a:b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560, Apr. 1975.</a:t>
            </a:r>
            <a:endParaRPr lang="zh-TW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269875" indent="-269875">
              <a:spcAft>
                <a:spcPts val="475"/>
              </a:spcAft>
              <a:buFontTx/>
              <a:buNone/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(2)  T. S. Reed &amp; T. K </a:t>
            </a:r>
            <a:r>
              <a:rPr lang="en-US" altLang="zh-TW" sz="2000" dirty="0" err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Truoay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”The use of finite field to compute convolution,” </a:t>
            </a:r>
            <a:b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IEEE Trans. Info. Theory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vol. IT-21, pp.208-213, March 1975 </a:t>
            </a:r>
            <a:endParaRPr lang="zh-TW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269875" indent="-269875">
              <a:spcAft>
                <a:spcPts val="475"/>
              </a:spcAft>
              <a:buFontTx/>
              <a:buNone/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(3)  </a:t>
            </a:r>
            <a:r>
              <a:rPr lang="en-US" altLang="zh-TW" sz="2000" dirty="0" err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E.Vegh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and L. M. Leibowitz, “Fast complex convolution in finite rings,” </a:t>
            </a:r>
            <a:b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IEEE Trans ASSP,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vol. 24, no. 4, pp. 343-344, Aug. 1976. </a:t>
            </a:r>
            <a:endParaRPr lang="zh-TW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269875" indent="-269875">
              <a:spcAft>
                <a:spcPts val="475"/>
              </a:spcAft>
              <a:buFontTx/>
              <a:buNone/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(4)  J. H. McClellan and C. M. Rader,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Number Theory in Digital Signal </a:t>
            </a:r>
            <a:b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en-US" altLang="zh-TW" sz="2000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Processing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Prentice-Hall, New Jersey, 1979.  </a:t>
            </a:r>
            <a:endParaRPr lang="zh-TW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269875" indent="-269875">
              <a:spcAft>
                <a:spcPts val="475"/>
              </a:spcAft>
              <a:buFontTx/>
              <a:buNone/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(5)  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華羅庚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“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數論導引</a:t>
            </a:r>
            <a:r>
              <a:rPr 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”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凡異出版社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1997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。</a:t>
            </a:r>
          </a:p>
          <a:p>
            <a:pPr marL="269875" indent="-269875">
              <a:spcAft>
                <a:spcPts val="475"/>
              </a:spcAft>
              <a:buFontTx/>
              <a:buNone/>
            </a:pPr>
            <a:endParaRPr lang="zh-TW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CC071-2135-4CA9-9FDF-7545857712B7}" type="slidenum">
              <a:rPr lang="en-US" altLang="zh-TW"/>
              <a:pPr>
                <a:defRPr/>
              </a:pPr>
              <a:t>494</a:t>
            </a:fld>
            <a:endParaRPr lang="en-US" altLang="zh-TW"/>
          </a:p>
        </p:txBody>
      </p:sp>
      <p:sp>
        <p:nvSpPr>
          <p:cNvPr id="43011" name="Rectangle 29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43012" name="文字方塊 5"/>
          <p:cNvSpPr txBox="1">
            <a:spLocks noChangeArrowheads="1"/>
          </p:cNvSpPr>
          <p:nvPr/>
        </p:nvSpPr>
        <p:spPr bwMode="auto">
          <a:xfrm>
            <a:off x="900113" y="1840175"/>
            <a:ext cx="6985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en-US" dirty="0"/>
              <a:t>許多儀器</a:t>
            </a:r>
            <a:r>
              <a:rPr lang="en-US" altLang="zh-TW" dirty="0"/>
              <a:t>(</a:t>
            </a:r>
            <a:r>
              <a:rPr lang="zh-TW" altLang="en-US" dirty="0"/>
              <a:t>甚至包括智慧型手機</a:t>
            </a:r>
            <a:r>
              <a:rPr lang="en-US" altLang="zh-TW" dirty="0"/>
              <a:t>) </a:t>
            </a:r>
            <a:r>
              <a:rPr lang="zh-TW" altLang="en-US" dirty="0"/>
              <a:t>都有配置三軸加速器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可以用來判別一個人的姿勢和動作</a:t>
            </a:r>
          </a:p>
        </p:txBody>
      </p:sp>
      <p:sp>
        <p:nvSpPr>
          <p:cNvPr id="43013" name="Text Box 3"/>
          <p:cNvSpPr txBox="1">
            <a:spLocks noChangeArrowheads="1"/>
          </p:cNvSpPr>
          <p:nvPr/>
        </p:nvSpPr>
        <p:spPr bwMode="auto">
          <a:xfrm>
            <a:off x="395288" y="404813"/>
            <a:ext cx="7777162" cy="53975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</p:spPr>
        <p:txBody>
          <a:bodyPr bIns="118800">
            <a:spAutoFit/>
          </a:bodyPr>
          <a:lstStyle/>
          <a:p>
            <a:pPr algn="ctr">
              <a:spcBef>
                <a:spcPct val="50000"/>
              </a:spcBef>
              <a:spcAft>
                <a:spcPct val="50000"/>
              </a:spcAft>
            </a:pPr>
            <a:r>
              <a:rPr lang="zh-TW" altLang="en-US" sz="2400" b="1">
                <a:solidFill>
                  <a:srgbClr val="3333FF"/>
                </a:solidFill>
              </a:rPr>
              <a:t>附錄十四   </a:t>
            </a:r>
            <a:r>
              <a:rPr lang="en-US" altLang="zh-TW" sz="2400" b="1">
                <a:solidFill>
                  <a:srgbClr val="3333FF"/>
                </a:solidFill>
              </a:rPr>
              <a:t>3-D Accelerometer </a:t>
            </a:r>
            <a:r>
              <a:rPr lang="zh-TW" altLang="en-US" sz="2400" b="1">
                <a:solidFill>
                  <a:srgbClr val="3333FF"/>
                </a:solidFill>
              </a:rPr>
              <a:t>的簡介</a:t>
            </a:r>
          </a:p>
        </p:txBody>
      </p:sp>
      <p:sp>
        <p:nvSpPr>
          <p:cNvPr id="43014" name="矩形 23"/>
          <p:cNvSpPr>
            <a:spLocks noChangeArrowheads="1"/>
          </p:cNvSpPr>
          <p:nvPr/>
        </p:nvSpPr>
        <p:spPr bwMode="auto">
          <a:xfrm>
            <a:off x="900113" y="1268413"/>
            <a:ext cx="6408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3333FF"/>
                </a:solidFill>
              </a:rPr>
              <a:t>3-D Accelerometer</a:t>
            </a:r>
            <a:r>
              <a:rPr lang="en-US" altLang="zh-TW" dirty="0"/>
              <a:t>:   </a:t>
            </a:r>
            <a:r>
              <a:rPr lang="zh-TW" altLang="en-US" dirty="0"/>
              <a:t>三軸加速器，或稱作加速規</a:t>
            </a:r>
            <a:r>
              <a:rPr lang="en-US" altLang="zh-TW" dirty="0"/>
              <a:t>                                                  </a:t>
            </a:r>
            <a:endParaRPr lang="zh-TW" altLang="en-US" dirty="0"/>
          </a:p>
        </p:txBody>
      </p:sp>
      <p:sp>
        <p:nvSpPr>
          <p:cNvPr id="8" name="矩形 9"/>
          <p:cNvSpPr>
            <a:spLocks noChangeArrowheads="1"/>
          </p:cNvSpPr>
          <p:nvPr/>
        </p:nvSpPr>
        <p:spPr bwMode="auto">
          <a:xfrm>
            <a:off x="899319" y="3573016"/>
            <a:ext cx="734536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en-US" dirty="0"/>
              <a:t>註：</a:t>
            </a:r>
            <a:r>
              <a:rPr lang="en-US" altLang="zh-TW" dirty="0">
                <a:solidFill>
                  <a:srgbClr val="3333FF"/>
                </a:solidFill>
              </a:rPr>
              <a:t>Gyrator</a:t>
            </a:r>
            <a:r>
              <a:rPr lang="en-US" altLang="zh-TW" dirty="0"/>
              <a:t> (</a:t>
            </a:r>
            <a:r>
              <a:rPr lang="zh-TW" altLang="en-US" dirty="0"/>
              <a:t>陀螺儀</a:t>
            </a:r>
            <a:r>
              <a:rPr lang="en-US" altLang="zh-TW" dirty="0"/>
              <a:t>) </a:t>
            </a:r>
            <a:r>
              <a:rPr lang="zh-TW" altLang="en-US" dirty="0"/>
              <a:t>可以用來量測物體旋轉之方向，可補 </a:t>
            </a:r>
            <a:r>
              <a:rPr lang="en-US" altLang="zh-TW" dirty="0"/>
              <a:t>3-D Accelerometer </a:t>
            </a:r>
            <a:r>
              <a:rPr lang="zh-TW" altLang="en-US" dirty="0"/>
              <a:t>之不足，許多儀器 </a:t>
            </a:r>
            <a:r>
              <a:rPr lang="en-US" altLang="zh-TW" dirty="0"/>
              <a:t>(</a:t>
            </a:r>
            <a:r>
              <a:rPr lang="zh-TW" altLang="en-US" dirty="0"/>
              <a:t>包括智慧型手機</a:t>
            </a:r>
            <a:r>
              <a:rPr lang="en-US" altLang="zh-TW" dirty="0"/>
              <a:t>) </a:t>
            </a:r>
            <a:r>
              <a:rPr lang="zh-TW" altLang="en-US" dirty="0"/>
              <a:t>也內建陀螺儀之裝置，</a:t>
            </a:r>
            <a:r>
              <a:rPr lang="en-US" altLang="zh-TW" dirty="0"/>
              <a:t> 3-D Accelerometer  Signal Processing </a:t>
            </a:r>
            <a:r>
              <a:rPr lang="zh-TW" altLang="en-US" dirty="0"/>
              <a:t>和 </a:t>
            </a:r>
            <a:r>
              <a:rPr lang="en-US" altLang="zh-TW" dirty="0"/>
              <a:t>gyrator signal processing </a:t>
            </a:r>
            <a:r>
              <a:rPr lang="zh-TW" altLang="en-US" dirty="0"/>
              <a:t>經常並用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363410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206AA2-4097-4FA9-9930-6DB5F31F078C}" type="slidenum">
              <a:rPr lang="en-US" altLang="zh-TW"/>
              <a:pPr>
                <a:defRPr/>
              </a:pPr>
              <a:t>495</a:t>
            </a:fld>
            <a:endParaRPr lang="en-US" altLang="zh-TW"/>
          </a:p>
        </p:txBody>
      </p:sp>
      <p:sp>
        <p:nvSpPr>
          <p:cNvPr id="44035" name="Rectangle 29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cxnSp>
        <p:nvCxnSpPr>
          <p:cNvPr id="24" name="直線接點 23"/>
          <p:cNvCxnSpPr/>
          <p:nvPr/>
        </p:nvCxnSpPr>
        <p:spPr>
          <a:xfrm>
            <a:off x="1763713" y="3644900"/>
            <a:ext cx="2232025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flipV="1">
            <a:off x="1763713" y="1916113"/>
            <a:ext cx="1871662" cy="172878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3635375" y="1916113"/>
            <a:ext cx="2232025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flipV="1">
            <a:off x="3995738" y="1916113"/>
            <a:ext cx="1871662" cy="172878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rot="5400000">
            <a:off x="1583531" y="3825082"/>
            <a:ext cx="360363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1763713" y="4005263"/>
            <a:ext cx="2232025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 rot="5400000">
            <a:off x="3815556" y="3825082"/>
            <a:ext cx="360363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 rot="5400000">
            <a:off x="5687219" y="2096294"/>
            <a:ext cx="360362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flipV="1">
            <a:off x="3995738" y="2276475"/>
            <a:ext cx="1871662" cy="172878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3706813" y="2924175"/>
            <a:ext cx="2376487" cy="1588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V="1">
            <a:off x="3706813" y="1555750"/>
            <a:ext cx="1441450" cy="1368425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rot="5400000" flipH="1" flipV="1">
            <a:off x="2735263" y="1951038"/>
            <a:ext cx="1944687" cy="1587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48" name="文字方塊 42"/>
          <p:cNvSpPr txBox="1">
            <a:spLocks noChangeArrowheads="1"/>
          </p:cNvSpPr>
          <p:nvPr/>
        </p:nvSpPr>
        <p:spPr bwMode="auto">
          <a:xfrm>
            <a:off x="6227763" y="2779713"/>
            <a:ext cx="863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i="1"/>
              <a:t>x</a:t>
            </a:r>
            <a:r>
              <a:rPr lang="en-US" altLang="zh-TW"/>
              <a:t>-axis</a:t>
            </a:r>
            <a:endParaRPr lang="zh-TW" altLang="en-US"/>
          </a:p>
        </p:txBody>
      </p:sp>
      <p:sp>
        <p:nvSpPr>
          <p:cNvPr id="44049" name="文字方塊 44"/>
          <p:cNvSpPr txBox="1">
            <a:spLocks noChangeArrowheads="1"/>
          </p:cNvSpPr>
          <p:nvPr/>
        </p:nvSpPr>
        <p:spPr bwMode="auto">
          <a:xfrm>
            <a:off x="5148263" y="1339850"/>
            <a:ext cx="863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i="1"/>
              <a:t>y</a:t>
            </a:r>
            <a:r>
              <a:rPr lang="en-US" altLang="zh-TW"/>
              <a:t>-axis</a:t>
            </a:r>
            <a:endParaRPr lang="zh-TW" altLang="en-US"/>
          </a:p>
        </p:txBody>
      </p:sp>
      <p:sp>
        <p:nvSpPr>
          <p:cNvPr id="44050" name="文字方塊 45"/>
          <p:cNvSpPr txBox="1">
            <a:spLocks noChangeArrowheads="1"/>
          </p:cNvSpPr>
          <p:nvPr/>
        </p:nvSpPr>
        <p:spPr bwMode="auto">
          <a:xfrm>
            <a:off x="3706813" y="763588"/>
            <a:ext cx="8651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i="1"/>
              <a:t>z</a:t>
            </a:r>
            <a:r>
              <a:rPr lang="en-US" altLang="zh-TW"/>
              <a:t>-axis</a:t>
            </a:r>
            <a:endParaRPr lang="zh-TW" altLang="en-US"/>
          </a:p>
        </p:txBody>
      </p:sp>
      <p:sp>
        <p:nvSpPr>
          <p:cNvPr id="44051" name="文字方塊 46"/>
          <p:cNvSpPr txBox="1">
            <a:spLocks noChangeArrowheads="1"/>
          </p:cNvSpPr>
          <p:nvPr/>
        </p:nvSpPr>
        <p:spPr bwMode="auto">
          <a:xfrm>
            <a:off x="971550" y="4652963"/>
            <a:ext cx="71278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en-US"/>
              <a:t>根據 </a:t>
            </a:r>
            <a:r>
              <a:rPr lang="en-US" altLang="zh-TW" i="1"/>
              <a:t>x</a:t>
            </a:r>
            <a:r>
              <a:rPr lang="en-US" altLang="zh-TW"/>
              <a:t>, </a:t>
            </a:r>
            <a:r>
              <a:rPr lang="en-US" altLang="zh-TW" i="1"/>
              <a:t>y</a:t>
            </a:r>
            <a:r>
              <a:rPr lang="en-US" altLang="zh-TW"/>
              <a:t>, </a:t>
            </a:r>
            <a:r>
              <a:rPr lang="en-US" altLang="zh-TW" i="1"/>
              <a:t>z</a:t>
            </a:r>
            <a:r>
              <a:rPr lang="en-US" altLang="zh-TW"/>
              <a:t> </a:t>
            </a:r>
            <a:r>
              <a:rPr lang="zh-TW" altLang="en-US"/>
              <a:t>三個軸的加速度的變化，來判斷姿勢和動作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平放且靜止時， </a:t>
            </a:r>
            <a:r>
              <a:rPr lang="en-US" altLang="zh-TW" i="1"/>
              <a:t>z</a:t>
            </a:r>
            <a:r>
              <a:rPr lang="en-US" altLang="zh-TW"/>
              <a:t>-axis </a:t>
            </a:r>
            <a:r>
              <a:rPr lang="zh-TW" altLang="en-US"/>
              <a:t>的加速度為 </a:t>
            </a:r>
            <a:r>
              <a:rPr lang="en-US" altLang="zh-TW"/>
              <a:t>–</a:t>
            </a:r>
            <a:r>
              <a:rPr lang="en-US" altLang="zh-TW" i="1"/>
              <a:t>g</a:t>
            </a:r>
            <a:r>
              <a:rPr lang="en-US" altLang="zh-TW"/>
              <a:t> = – 9.8  </a:t>
            </a: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4502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7883526" y="249238"/>
            <a:ext cx="758634" cy="555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3D9E1044-9C30-4094-89F8-80182D42A4C3}" type="slidenum">
              <a:rPr lang="en-US" altLang="zh-TW">
                <a:solidFill>
                  <a:srgbClr val="3333FF"/>
                </a:solidFill>
                <a:ea typeface="新細明體" panose="02020500000000000000" pitchFamily="18" charset="-120"/>
              </a:rPr>
              <a:pPr/>
              <a:t>496</a:t>
            </a:fld>
            <a:endParaRPr lang="en-US" altLang="zh-TW" dirty="0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sp>
        <p:nvSpPr>
          <p:cNvPr id="82947" name="Rectangle 29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116013" y="1557338"/>
            <a:ext cx="2519362" cy="358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cxnSp>
        <p:nvCxnSpPr>
          <p:cNvPr id="28" name="直線接點 27"/>
          <p:cNvCxnSpPr/>
          <p:nvPr/>
        </p:nvCxnSpPr>
        <p:spPr>
          <a:xfrm>
            <a:off x="1619250" y="4797425"/>
            <a:ext cx="144463" cy="287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flipV="1">
            <a:off x="1619250" y="3644900"/>
            <a:ext cx="1800225" cy="1152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flipV="1">
            <a:off x="1763713" y="3933825"/>
            <a:ext cx="1800225" cy="1150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3419475" y="3644900"/>
            <a:ext cx="144463" cy="288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2339975" y="1773238"/>
            <a:ext cx="1800225" cy="0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flipV="1">
            <a:off x="2339975" y="620713"/>
            <a:ext cx="0" cy="1152525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 flipV="1">
            <a:off x="2555875" y="3624263"/>
            <a:ext cx="1282700" cy="812800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 flipH="1" flipV="1">
            <a:off x="2051050" y="3500438"/>
            <a:ext cx="504825" cy="936625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957" name="文字方塊 51"/>
          <p:cNvSpPr txBox="1">
            <a:spLocks noChangeArrowheads="1"/>
          </p:cNvSpPr>
          <p:nvPr/>
        </p:nvSpPr>
        <p:spPr bwMode="auto">
          <a:xfrm>
            <a:off x="3779838" y="1773238"/>
            <a:ext cx="10080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i="1"/>
              <a:t>y</a:t>
            </a:r>
            <a:r>
              <a:rPr lang="en-US" altLang="zh-TW"/>
              <a:t>-axis</a:t>
            </a:r>
            <a:endParaRPr lang="zh-TW" altLang="en-US"/>
          </a:p>
        </p:txBody>
      </p:sp>
      <p:sp>
        <p:nvSpPr>
          <p:cNvPr id="82958" name="文字方塊 52"/>
          <p:cNvSpPr txBox="1">
            <a:spLocks noChangeArrowheads="1"/>
          </p:cNvSpPr>
          <p:nvPr/>
        </p:nvSpPr>
        <p:spPr bwMode="auto">
          <a:xfrm>
            <a:off x="2411413" y="404813"/>
            <a:ext cx="10080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i="1"/>
              <a:t>z</a:t>
            </a:r>
            <a:r>
              <a:rPr lang="en-US" altLang="zh-TW"/>
              <a:t>-axis</a:t>
            </a:r>
            <a:endParaRPr lang="zh-TW" altLang="en-US"/>
          </a:p>
        </p:txBody>
      </p:sp>
      <p:sp>
        <p:nvSpPr>
          <p:cNvPr id="82959" name="文字方塊 53"/>
          <p:cNvSpPr txBox="1">
            <a:spLocks noChangeArrowheads="1"/>
          </p:cNvSpPr>
          <p:nvPr/>
        </p:nvSpPr>
        <p:spPr bwMode="auto">
          <a:xfrm>
            <a:off x="3708400" y="3573463"/>
            <a:ext cx="1008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i="1"/>
              <a:t>y</a:t>
            </a:r>
            <a:r>
              <a:rPr lang="en-US" altLang="zh-TW"/>
              <a:t>-axis</a:t>
            </a:r>
            <a:endParaRPr lang="zh-TW" altLang="en-US"/>
          </a:p>
        </p:txBody>
      </p:sp>
      <p:sp>
        <p:nvSpPr>
          <p:cNvPr id="82960" name="文字方塊 54"/>
          <p:cNvSpPr txBox="1">
            <a:spLocks noChangeArrowheads="1"/>
          </p:cNvSpPr>
          <p:nvPr/>
        </p:nvSpPr>
        <p:spPr bwMode="auto">
          <a:xfrm>
            <a:off x="2124075" y="3284538"/>
            <a:ext cx="1008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i="1"/>
              <a:t>z</a:t>
            </a:r>
            <a:r>
              <a:rPr lang="en-US" altLang="zh-TW"/>
              <a:t>-axis</a:t>
            </a:r>
            <a:endParaRPr lang="zh-TW" altLang="en-US"/>
          </a:p>
        </p:txBody>
      </p:sp>
      <p:sp>
        <p:nvSpPr>
          <p:cNvPr id="82961" name="文字方塊 55"/>
          <p:cNvSpPr txBox="1">
            <a:spLocks noChangeArrowheads="1"/>
          </p:cNvSpPr>
          <p:nvPr/>
        </p:nvSpPr>
        <p:spPr bwMode="auto">
          <a:xfrm>
            <a:off x="5219700" y="765175"/>
            <a:ext cx="1584325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y:  0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z:  -9.8</a:t>
            </a:r>
            <a:endParaRPr lang="zh-TW" altLang="en-US"/>
          </a:p>
        </p:txBody>
      </p:sp>
      <p:sp>
        <p:nvSpPr>
          <p:cNvPr id="82962" name="文字方塊 56"/>
          <p:cNvSpPr txBox="1">
            <a:spLocks noChangeArrowheads="1"/>
          </p:cNvSpPr>
          <p:nvPr/>
        </p:nvSpPr>
        <p:spPr bwMode="auto">
          <a:xfrm>
            <a:off x="5148263" y="3500438"/>
            <a:ext cx="15843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y: -9.8sin </a:t>
            </a:r>
            <a:r>
              <a:rPr lang="el-GR" altLang="zh-TW" i="1"/>
              <a:t>θ</a:t>
            </a:r>
            <a:endParaRPr lang="en-US" altLang="zh-TW"/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z:  -9.8cos </a:t>
            </a:r>
            <a:r>
              <a:rPr lang="el-GR" altLang="zh-TW" i="1"/>
              <a:t>θ</a:t>
            </a:r>
            <a:endParaRPr lang="zh-TW" altLang="en-US" i="1"/>
          </a:p>
        </p:txBody>
      </p:sp>
      <p:sp>
        <p:nvSpPr>
          <p:cNvPr id="82963" name="文字方塊 58"/>
          <p:cNvSpPr txBox="1">
            <a:spLocks noChangeArrowheads="1"/>
          </p:cNvSpPr>
          <p:nvPr/>
        </p:nvSpPr>
        <p:spPr bwMode="auto">
          <a:xfrm>
            <a:off x="827088" y="2924175"/>
            <a:ext cx="208915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tilted by </a:t>
            </a:r>
            <a:r>
              <a:rPr lang="el-GR" altLang="zh-TW" i="1"/>
              <a:t>θ</a:t>
            </a:r>
            <a:r>
              <a:rPr lang="en-US" altLang="zh-TW"/>
              <a:t> </a:t>
            </a:r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124075" y="5445224"/>
            <a:ext cx="5544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可藉由加速規傾斜的角度，來判斷姿勢和動作</a:t>
            </a:r>
          </a:p>
        </p:txBody>
      </p:sp>
    </p:spTree>
    <p:extLst>
      <p:ext uri="{BB962C8B-B14F-4D97-AF65-F5344CB8AC3E}">
        <p14:creationId xmlns:p14="http://schemas.microsoft.com/office/powerpoint/2010/main" val="2601250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6A4B89-3F3C-47CC-9464-75CAFEA500BA}" type="slidenum">
              <a:rPr lang="en-US" altLang="zh-TW"/>
              <a:pPr>
                <a:defRPr/>
              </a:pPr>
              <a:t>497</a:t>
            </a:fld>
            <a:endParaRPr lang="en-US" altLang="zh-TW"/>
          </a:p>
        </p:txBody>
      </p:sp>
      <p:sp>
        <p:nvSpPr>
          <p:cNvPr id="46083" name="Rectangle 29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46084" name="矩形 9"/>
          <p:cNvSpPr>
            <a:spLocks noChangeArrowheads="1"/>
          </p:cNvSpPr>
          <p:nvPr/>
        </p:nvSpPr>
        <p:spPr bwMode="auto">
          <a:xfrm>
            <a:off x="395288" y="765175"/>
            <a:ext cx="73453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en-US"/>
              <a:t>例子：若將加速規放在腳上</a:t>
            </a:r>
            <a:r>
              <a:rPr lang="en-US" altLang="zh-TW"/>
              <a:t>…………….</a:t>
            </a:r>
          </a:p>
        </p:txBody>
      </p:sp>
      <p:sp>
        <p:nvSpPr>
          <p:cNvPr id="46085" name="文字方塊 10"/>
          <p:cNvSpPr txBox="1">
            <a:spLocks noChangeArrowheads="1"/>
          </p:cNvSpPr>
          <p:nvPr/>
        </p:nvSpPr>
        <p:spPr bwMode="auto">
          <a:xfrm>
            <a:off x="468313" y="1628775"/>
            <a:ext cx="56880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en-US"/>
              <a:t>走路時，沿著其中一個軸的加速度變化</a:t>
            </a:r>
          </a:p>
        </p:txBody>
      </p:sp>
      <p:pic>
        <p:nvPicPr>
          <p:cNvPr id="4608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2133600"/>
            <a:ext cx="8334375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8652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AF84B3-DAB6-4154-A501-04F34C4A08FB}" type="slidenum">
              <a:rPr lang="en-US" altLang="zh-TW" smtClean="0"/>
              <a:pPr/>
              <a:t>471</a:t>
            </a:fld>
            <a:endParaRPr lang="en-US" altLang="zh-TW"/>
          </a:p>
        </p:txBody>
      </p:sp>
      <p:sp>
        <p:nvSpPr>
          <p:cNvPr id="3077" name="文字版面配置區 1"/>
          <p:cNvSpPr>
            <a:spLocks noGrp="1"/>
          </p:cNvSpPr>
          <p:nvPr>
            <p:ph type="body" sz="half" idx="4294967295"/>
          </p:nvPr>
        </p:nvSpPr>
        <p:spPr>
          <a:xfrm>
            <a:off x="395288" y="260350"/>
            <a:ext cx="8186737" cy="5040313"/>
          </a:xfrm>
        </p:spPr>
        <p:txBody>
          <a:bodyPr/>
          <a:lstStyle/>
          <a:p>
            <a:pPr marL="0" indent="0">
              <a:spcAft>
                <a:spcPts val="475"/>
              </a:spcAft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Example 1: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Bef>
                <a:spcPct val="0"/>
              </a:spcBef>
              <a:spcAft>
                <a:spcPts val="500"/>
              </a:spcAft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</a:p>
          <a:p>
            <a:pPr marL="0" indent="0">
              <a:spcBef>
                <a:spcPct val="0"/>
              </a:spcBef>
              <a:spcAft>
                <a:spcPts val="500"/>
              </a:spcAft>
              <a:buFontTx/>
              <a:buNone/>
            </a:pP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= 5  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= 2 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TW" sz="2000" baseline="30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= 2  (mod 5) 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TW" sz="2000" baseline="30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= 4 (mod 5) 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TW" sz="2000" baseline="30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3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= 3 (mod 5)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TW" sz="2000" baseline="30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4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= 1 (mod 5)</a:t>
            </a:r>
          </a:p>
          <a:p>
            <a:pPr marL="0" indent="0">
              <a:spcBef>
                <a:spcPct val="0"/>
              </a:spcBef>
              <a:spcAft>
                <a:spcPts val="500"/>
              </a:spcAft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</a:t>
            </a: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Bef>
                <a:spcPct val="0"/>
              </a:spcBef>
              <a:spcAft>
                <a:spcPts val="500"/>
              </a:spcAft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When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= 4</a:t>
            </a:r>
          </a:p>
          <a:p>
            <a:pPr marL="0" indent="0">
              <a:spcAft>
                <a:spcPts val="475"/>
              </a:spcAft>
              <a:buFontTx/>
              <a:buNone/>
            </a:pPr>
            <a:endParaRPr lang="en-US" altLang="zh-TW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Aft>
                <a:spcPts val="475"/>
              </a:spcAft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Aft>
                <a:spcPts val="475"/>
              </a:spcAft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 </a:t>
            </a: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Aft>
                <a:spcPts val="475"/>
              </a:spcAft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</a:p>
          <a:p>
            <a:pPr marL="0" indent="0">
              <a:spcAft>
                <a:spcPts val="475"/>
              </a:spcAft>
              <a:buFontTx/>
              <a:buNone/>
            </a:pP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When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= 2</a:t>
            </a:r>
          </a:p>
          <a:p>
            <a:pPr marL="0" indent="0">
              <a:spcAft>
                <a:spcPts val="475"/>
              </a:spcAft>
              <a:buFontTx/>
              <a:buNone/>
            </a:pPr>
            <a:endParaRPr lang="en-US" altLang="zh-TW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Aft>
                <a:spcPts val="475"/>
              </a:spcAft>
              <a:buFontTx/>
              <a:buNone/>
            </a:pPr>
            <a:endParaRPr lang="en-US" altLang="zh-TW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0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graphicFrame>
        <p:nvGraphicFramePr>
          <p:cNvPr id="3074" name="Object 1"/>
          <p:cNvGraphicFramePr>
            <a:graphicFrameLocks noChangeAspect="1"/>
          </p:cNvGraphicFramePr>
          <p:nvPr/>
        </p:nvGraphicFramePr>
        <p:xfrm>
          <a:off x="1258888" y="2276475"/>
          <a:ext cx="3114675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Equation" r:id="rId3" imgW="3111500" imgH="1473200" progId="Equation.DSMT4">
                  <p:embed/>
                </p:oleObj>
              </mc:Choice>
              <mc:Fallback>
                <p:oleObj name="Equation" r:id="rId3" imgW="3111500" imgH="1473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276475"/>
                        <a:ext cx="3114675" cy="147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1258888" y="4365625"/>
          <a:ext cx="2376487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Equation" r:id="rId5" imgW="2374900" imgH="711200" progId="Equation.DSMT4">
                  <p:embed/>
                </p:oleObj>
              </mc:Choice>
              <mc:Fallback>
                <p:oleObj name="Equation" r:id="rId5" imgW="2374900" imgH="71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365625"/>
                        <a:ext cx="2376487" cy="709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6A4B89-3F3C-47CC-9464-75CAFEA500BA}" type="slidenum">
              <a:rPr lang="en-US" altLang="zh-TW"/>
              <a:pPr>
                <a:defRPr/>
              </a:pPr>
              <a:t>498</a:t>
            </a:fld>
            <a:endParaRPr lang="en-US" altLang="zh-TW"/>
          </a:p>
        </p:txBody>
      </p:sp>
      <p:sp>
        <p:nvSpPr>
          <p:cNvPr id="46083" name="Rectangle 29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8" name="文字方塊 5"/>
          <p:cNvSpPr txBox="1">
            <a:spLocks noChangeArrowheads="1"/>
          </p:cNvSpPr>
          <p:nvPr/>
        </p:nvSpPr>
        <p:spPr bwMode="auto">
          <a:xfrm>
            <a:off x="755576" y="447395"/>
            <a:ext cx="7416824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TW" altLang="en-US" dirty="0"/>
              <a:t>應用：  動作辨別 </a:t>
            </a:r>
            <a:r>
              <a:rPr lang="en-US" altLang="zh-TW" dirty="0"/>
              <a:t>(</a:t>
            </a:r>
            <a:r>
              <a:rPr lang="zh-TW" altLang="en-US" dirty="0"/>
              <a:t>遊戲機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zh-TW" altLang="en-US" dirty="0"/>
              <a:t>              運動 </a:t>
            </a:r>
            <a:r>
              <a:rPr lang="en-US" altLang="zh-TW" dirty="0"/>
              <a:t>(</a:t>
            </a:r>
            <a:r>
              <a:rPr lang="zh-TW" altLang="en-US" dirty="0"/>
              <a:t>訓練，計步器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zh-TW" altLang="en-US" dirty="0"/>
              <a:t>              醫療復健，如 </a:t>
            </a:r>
            <a:r>
              <a:rPr lang="en-US" altLang="zh-TW" dirty="0"/>
              <a:t>Parkinson </a:t>
            </a:r>
            <a:r>
              <a:rPr lang="zh-TW" altLang="en-US" dirty="0"/>
              <a:t>患者照顧，傷患復原情形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              </a:t>
            </a:r>
            <a:r>
              <a:rPr lang="zh-TW" altLang="en-US" dirty="0"/>
              <a:t>其他 </a:t>
            </a:r>
            <a:r>
              <a:rPr lang="en-US" altLang="zh-TW" dirty="0"/>
              <a:t>(</a:t>
            </a:r>
            <a:r>
              <a:rPr lang="zh-TW" altLang="en-US" dirty="0"/>
              <a:t>如動物的動作，機器的運轉情形的偵測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3-D Accelerometer Signal Processing </a:t>
            </a:r>
            <a:r>
              <a:rPr lang="zh-TW" altLang="en-US" dirty="0"/>
              <a:t>是訊號處理的重要課題之一</a:t>
            </a:r>
            <a:endParaRPr lang="en-US" altLang="zh-TW" dirty="0"/>
          </a:p>
          <a:p>
            <a:endParaRPr lang="en-US" altLang="zh-TW" dirty="0"/>
          </a:p>
          <a:p>
            <a:pPr algn="just"/>
            <a:r>
              <a:rPr lang="zh-TW" altLang="en-US" dirty="0"/>
              <a:t>一方面固然是因為應用多，另一方面，</a:t>
            </a:r>
            <a:r>
              <a:rPr lang="en-US" altLang="zh-TW" dirty="0"/>
              <a:t> 3-D Accelerometer Signal  </a:t>
            </a:r>
            <a:r>
              <a:rPr lang="zh-TW" altLang="en-US" dirty="0"/>
              <a:t>容易受 </a:t>
            </a:r>
            <a:r>
              <a:rPr lang="en-US" altLang="zh-TW" dirty="0"/>
              <a:t>noise </a:t>
            </a:r>
            <a:r>
              <a:rPr lang="zh-TW" altLang="en-US" dirty="0"/>
              <a:t>之干擾，要如何藉由 </a:t>
            </a:r>
            <a:r>
              <a:rPr lang="en-US" altLang="zh-TW" dirty="0"/>
              <a:t>3-D Accelerometer Signal  </a:t>
            </a:r>
            <a:r>
              <a:rPr lang="zh-TW" altLang="en-US" dirty="0"/>
              <a:t>來還原動作以及移動速度，仍是個挑戰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56079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A6C323-8897-4406-9815-20CC1D983CA4}" type="slidenum">
              <a:rPr lang="en-US" altLang="zh-TW" smtClean="0"/>
              <a:pPr/>
              <a:t>472</a:t>
            </a:fld>
            <a:endParaRPr lang="en-US" altLang="zh-TW"/>
          </a:p>
        </p:txBody>
      </p:sp>
      <p:sp>
        <p:nvSpPr>
          <p:cNvPr id="30723" name="Rectangle 5"/>
          <p:cNvSpPr>
            <a:spLocks noChangeArrowheads="1"/>
          </p:cNvSpPr>
          <p:nvPr/>
        </p:nvSpPr>
        <p:spPr bwMode="auto">
          <a:xfrm>
            <a:off x="611188" y="908050"/>
            <a:ext cx="7488237" cy="197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spcAft>
                <a:spcPts val="475"/>
              </a:spcAft>
            </a:pPr>
            <a:r>
              <a:rPr lang="en-US" altLang="zh-TW" i="1">
                <a:cs typeface="Times New Roman" pitchFamily="18" charset="0"/>
              </a:rPr>
              <a:t>M</a:t>
            </a:r>
            <a:r>
              <a:rPr lang="en-US" altLang="zh-TW">
                <a:cs typeface="Times New Roman" pitchFamily="18" charset="0"/>
              </a:rPr>
              <a:t> = 7  , N = 6 : </a:t>
            </a:r>
            <a:r>
              <a:rPr lang="en-US" altLang="zh-TW" i="1"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TW">
                <a:cs typeface="Times New Roman" pitchFamily="18" charset="0"/>
              </a:rPr>
              <a:t> cannot be 2 but can be 3.    </a:t>
            </a:r>
            <a:endParaRPr lang="zh-TW" altLang="en-US">
              <a:cs typeface="Times New Roman" pitchFamily="18" charset="0"/>
            </a:endParaRPr>
          </a:p>
          <a:p>
            <a:pPr>
              <a:spcBef>
                <a:spcPct val="50000"/>
              </a:spcBef>
              <a:spcAft>
                <a:spcPts val="475"/>
              </a:spcAft>
            </a:pPr>
            <a:r>
              <a:rPr lang="en-US" altLang="zh-TW" i="1"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TW">
                <a:cs typeface="Times New Roman" pitchFamily="18" charset="0"/>
              </a:rPr>
              <a:t> = 2:  </a:t>
            </a:r>
            <a:r>
              <a:rPr lang="en-US" altLang="zh-TW" i="1"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TW" baseline="30000">
                <a:cs typeface="Times New Roman" pitchFamily="18" charset="0"/>
              </a:rPr>
              <a:t>1</a:t>
            </a:r>
            <a:r>
              <a:rPr lang="en-US" altLang="zh-TW">
                <a:cs typeface="Times New Roman" pitchFamily="18" charset="0"/>
              </a:rPr>
              <a:t> = 2  (mod 7)  </a:t>
            </a:r>
            <a:r>
              <a:rPr lang="en-US" altLang="zh-TW" i="1"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TW" baseline="30000">
                <a:cs typeface="Times New Roman" pitchFamily="18" charset="0"/>
              </a:rPr>
              <a:t>2</a:t>
            </a:r>
            <a:r>
              <a:rPr lang="en-US" altLang="zh-TW">
                <a:cs typeface="Times New Roman" pitchFamily="18" charset="0"/>
              </a:rPr>
              <a:t> = 4 (mod 7)  </a:t>
            </a:r>
            <a:r>
              <a:rPr lang="en-US" altLang="zh-TW" i="1"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TW" baseline="30000">
                <a:cs typeface="Times New Roman" pitchFamily="18" charset="0"/>
              </a:rPr>
              <a:t>3</a:t>
            </a:r>
            <a:r>
              <a:rPr lang="en-US" altLang="zh-TW">
                <a:cs typeface="Times New Roman" pitchFamily="18" charset="0"/>
              </a:rPr>
              <a:t> = 1 (mod 7)</a:t>
            </a:r>
          </a:p>
          <a:p>
            <a:pPr>
              <a:spcBef>
                <a:spcPct val="50000"/>
              </a:spcBef>
              <a:spcAft>
                <a:spcPts val="475"/>
              </a:spcAft>
            </a:pPr>
            <a:r>
              <a:rPr lang="en-US" altLang="zh-TW" i="1"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TW">
                <a:cs typeface="Times New Roman" pitchFamily="18" charset="0"/>
              </a:rPr>
              <a:t> = 3:  </a:t>
            </a:r>
            <a:r>
              <a:rPr lang="en-US" altLang="zh-TW" i="1"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TW" baseline="30000">
                <a:cs typeface="Times New Roman" pitchFamily="18" charset="0"/>
              </a:rPr>
              <a:t>1</a:t>
            </a:r>
            <a:r>
              <a:rPr lang="en-US" altLang="zh-TW">
                <a:cs typeface="Times New Roman" pitchFamily="18" charset="0"/>
              </a:rPr>
              <a:t> = 3  (mod 7)  </a:t>
            </a:r>
            <a:r>
              <a:rPr lang="en-US" altLang="zh-TW" i="1"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TW" baseline="30000">
                <a:cs typeface="Times New Roman" pitchFamily="18" charset="0"/>
              </a:rPr>
              <a:t>2</a:t>
            </a:r>
            <a:r>
              <a:rPr lang="en-US" altLang="zh-TW">
                <a:cs typeface="Times New Roman" pitchFamily="18" charset="0"/>
              </a:rPr>
              <a:t> = 2 (mod 7)  </a:t>
            </a:r>
            <a:r>
              <a:rPr lang="en-US" altLang="zh-TW" i="1"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TW" baseline="30000">
                <a:cs typeface="Times New Roman" pitchFamily="18" charset="0"/>
              </a:rPr>
              <a:t>3</a:t>
            </a:r>
            <a:r>
              <a:rPr lang="en-US" altLang="zh-TW">
                <a:cs typeface="Times New Roman" pitchFamily="18" charset="0"/>
              </a:rPr>
              <a:t> = 6 (mod 7) </a:t>
            </a:r>
          </a:p>
          <a:p>
            <a:pPr>
              <a:spcBef>
                <a:spcPct val="50000"/>
              </a:spcBef>
              <a:spcAft>
                <a:spcPts val="475"/>
              </a:spcAft>
            </a:pPr>
            <a:r>
              <a:rPr lang="en-US" altLang="zh-TW">
                <a:cs typeface="Times New Roman" pitchFamily="18" charset="0"/>
              </a:rPr>
              <a:t>            </a:t>
            </a:r>
            <a:r>
              <a:rPr lang="en-US" altLang="zh-TW" i="1"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TW" baseline="30000">
                <a:cs typeface="Times New Roman" pitchFamily="18" charset="0"/>
              </a:rPr>
              <a:t>4</a:t>
            </a:r>
            <a:r>
              <a:rPr lang="en-US" altLang="zh-TW">
                <a:cs typeface="Times New Roman" pitchFamily="18" charset="0"/>
              </a:rPr>
              <a:t> = 4  (mod 7)  </a:t>
            </a:r>
            <a:r>
              <a:rPr lang="en-US" altLang="zh-TW" i="1"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TW" baseline="30000">
                <a:cs typeface="Times New Roman" pitchFamily="18" charset="0"/>
              </a:rPr>
              <a:t>5</a:t>
            </a:r>
            <a:r>
              <a:rPr lang="en-US" altLang="zh-TW">
                <a:cs typeface="Times New Roman" pitchFamily="18" charset="0"/>
              </a:rPr>
              <a:t> = 5 (mod 7)  </a:t>
            </a:r>
            <a:r>
              <a:rPr lang="en-US" altLang="zh-TW" i="1"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TW" baseline="30000">
                <a:cs typeface="Times New Roman" pitchFamily="18" charset="0"/>
              </a:rPr>
              <a:t>6</a:t>
            </a:r>
            <a:r>
              <a:rPr lang="en-US" altLang="zh-TW">
                <a:cs typeface="Times New Roman" pitchFamily="18" charset="0"/>
              </a:rPr>
              <a:t> = 1 (mod 7)</a:t>
            </a:r>
            <a:endParaRPr lang="zh-TW" altLang="en-US">
              <a:cs typeface="Times New Roman" pitchFamily="18" charset="0"/>
            </a:endParaRPr>
          </a:p>
        </p:txBody>
      </p:sp>
      <p:sp>
        <p:nvSpPr>
          <p:cNvPr id="30724" name="矩形 3"/>
          <p:cNvSpPr>
            <a:spLocks noChangeArrowheads="1"/>
          </p:cNvSpPr>
          <p:nvPr/>
        </p:nvSpPr>
        <p:spPr bwMode="auto">
          <a:xfrm>
            <a:off x="611188" y="404813"/>
            <a:ext cx="1422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Aft>
                <a:spcPts val="475"/>
              </a:spcAft>
            </a:pPr>
            <a:r>
              <a:rPr lang="en-US" altLang="zh-TW">
                <a:solidFill>
                  <a:srgbClr val="3333FF"/>
                </a:solidFill>
                <a:cs typeface="Times New Roman" pitchFamily="18" charset="0"/>
              </a:rPr>
              <a:t>Example 2:</a:t>
            </a:r>
            <a:r>
              <a:rPr lang="en-US" altLang="zh-TW">
                <a:cs typeface="Times New Roman" pitchFamily="18" charset="0"/>
              </a:rPr>
              <a:t> </a:t>
            </a:r>
            <a:endParaRPr lang="zh-TW" altLang="en-US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3C418D-72F5-427C-B4EC-7DD7F3B57D0E}" type="slidenum">
              <a:rPr lang="en-US" altLang="zh-TW" smtClean="0"/>
              <a:pPr/>
              <a:t>473</a:t>
            </a:fld>
            <a:endParaRPr lang="en-US" altLang="zh-TW"/>
          </a:p>
        </p:txBody>
      </p:sp>
      <p:sp>
        <p:nvSpPr>
          <p:cNvPr id="31747" name="文字方塊 3"/>
          <p:cNvSpPr txBox="1">
            <a:spLocks noChangeArrowheads="1"/>
          </p:cNvSpPr>
          <p:nvPr/>
        </p:nvSpPr>
        <p:spPr bwMode="auto">
          <a:xfrm>
            <a:off x="827088" y="549275"/>
            <a:ext cx="48244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>
                <a:solidFill>
                  <a:srgbClr val="3333FF"/>
                </a:solidFill>
              </a:rPr>
              <a:t>Advantages of the NTT:</a:t>
            </a:r>
            <a:endParaRPr lang="zh-TW" altLang="en-US">
              <a:solidFill>
                <a:srgbClr val="3333FF"/>
              </a:solidFill>
            </a:endParaRPr>
          </a:p>
        </p:txBody>
      </p:sp>
      <p:sp>
        <p:nvSpPr>
          <p:cNvPr id="31748" name="文字方塊 4"/>
          <p:cNvSpPr txBox="1">
            <a:spLocks noChangeArrowheads="1"/>
          </p:cNvSpPr>
          <p:nvPr/>
        </p:nvSpPr>
        <p:spPr bwMode="auto">
          <a:xfrm>
            <a:off x="827584" y="3284984"/>
            <a:ext cx="48244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dirty="0">
                <a:solidFill>
                  <a:srgbClr val="3333FF"/>
                </a:solidFill>
              </a:rPr>
              <a:t>Disadvantages of the NTT:</a:t>
            </a:r>
            <a:endParaRPr lang="zh-TW" altLang="en-US" dirty="0">
              <a:solidFill>
                <a:srgbClr val="3333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D5040C-A8A4-4EA6-A9E4-305FB536B536}" type="slidenum">
              <a:rPr lang="en-US" altLang="zh-TW" smtClean="0"/>
              <a:pPr/>
              <a:t>474</a:t>
            </a:fld>
            <a:endParaRPr lang="en-US" altLang="zh-TW"/>
          </a:p>
        </p:txBody>
      </p:sp>
      <p:sp>
        <p:nvSpPr>
          <p:cNvPr id="32771" name="標題 3"/>
          <p:cNvSpPr>
            <a:spLocks/>
          </p:cNvSpPr>
          <p:nvPr/>
        </p:nvSpPr>
        <p:spPr bwMode="auto">
          <a:xfrm>
            <a:off x="395288" y="333375"/>
            <a:ext cx="7848600" cy="503238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anchor="ctr"/>
          <a:lstStyle/>
          <a:p>
            <a:pPr algn="just"/>
            <a:r>
              <a:rPr lang="zh-TW" altLang="en-US" sz="2400" b="1">
                <a:solidFill>
                  <a:srgbClr val="3333FF"/>
                </a:solidFill>
                <a:ea typeface="新細明體" charset="-120"/>
                <a:sym typeface="Wingdings 2" pitchFamily="18" charset="2"/>
              </a:rPr>
              <a:t></a:t>
            </a:r>
            <a:r>
              <a:rPr lang="zh-TW" altLang="en-US" sz="2400">
                <a:solidFill>
                  <a:schemeClr val="tx2"/>
                </a:solidFill>
                <a:ea typeface="新細明體" charset="-120"/>
                <a:sym typeface="Wingdings 2" pitchFamily="18" charset="2"/>
              </a:rPr>
              <a:t> </a:t>
            </a:r>
            <a:r>
              <a:rPr lang="en-US" altLang="zh-TW" sz="2400" b="1">
                <a:solidFill>
                  <a:srgbClr val="3333FF"/>
                </a:solidFill>
                <a:cs typeface="Times New Roman" pitchFamily="18" charset="0"/>
              </a:rPr>
              <a:t>14-B  </a:t>
            </a:r>
            <a:r>
              <a:rPr lang="zh-TW" altLang="en-US" sz="2400" b="1">
                <a:solidFill>
                  <a:srgbClr val="3333FF"/>
                </a:solidFill>
                <a:cs typeface="Times New Roman" pitchFamily="18" charset="0"/>
              </a:rPr>
              <a:t>餘數的計算</a:t>
            </a:r>
          </a:p>
        </p:txBody>
      </p:sp>
      <p:sp>
        <p:nvSpPr>
          <p:cNvPr id="32772" name="Text Box 5"/>
          <p:cNvSpPr txBox="1">
            <a:spLocks noChangeArrowheads="1"/>
          </p:cNvSpPr>
          <p:nvPr/>
        </p:nvSpPr>
        <p:spPr bwMode="auto">
          <a:xfrm>
            <a:off x="468313" y="1052513"/>
            <a:ext cx="7993062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(1) </a:t>
            </a:r>
            <a:r>
              <a:rPr lang="en-US" altLang="zh-TW" i="1">
                <a:solidFill>
                  <a:srgbClr val="3333FF"/>
                </a:solidFill>
              </a:rPr>
              <a:t>x</a:t>
            </a:r>
            <a:r>
              <a:rPr lang="en-US" altLang="zh-TW">
                <a:solidFill>
                  <a:srgbClr val="3333FF"/>
                </a:solidFill>
              </a:rPr>
              <a:t> (mod </a:t>
            </a:r>
            <a:r>
              <a:rPr lang="en-US" altLang="zh-TW" i="1">
                <a:solidFill>
                  <a:srgbClr val="3333FF"/>
                </a:solidFill>
              </a:rPr>
              <a:t>M</a:t>
            </a:r>
            <a:r>
              <a:rPr lang="en-US" altLang="zh-TW">
                <a:solidFill>
                  <a:srgbClr val="3333FF"/>
                </a:solidFill>
              </a:rPr>
              <a:t>) </a:t>
            </a:r>
            <a:r>
              <a:rPr lang="zh-TW" altLang="en-US">
                <a:solidFill>
                  <a:srgbClr val="3333FF"/>
                </a:solidFill>
              </a:rPr>
              <a:t>的值，必定為 </a:t>
            </a:r>
            <a:r>
              <a:rPr lang="en-US" altLang="zh-TW">
                <a:solidFill>
                  <a:srgbClr val="3333FF"/>
                </a:solidFill>
              </a:rPr>
              <a:t>0 ~ </a:t>
            </a:r>
            <a:r>
              <a:rPr lang="en-US" altLang="zh-TW" i="1">
                <a:solidFill>
                  <a:srgbClr val="3333FF"/>
                </a:solidFill>
              </a:rPr>
              <a:t>M</a:t>
            </a:r>
            <a:r>
              <a:rPr lang="en-US" altLang="zh-TW">
                <a:solidFill>
                  <a:srgbClr val="3333FF"/>
                </a:solidFill>
              </a:rPr>
              <a:t> </a:t>
            </a:r>
            <a:r>
              <a:rPr lang="en-US" altLang="zh-TW">
                <a:solidFill>
                  <a:srgbClr val="3333FF"/>
                </a:solidFill>
                <a:cs typeface="Times New Roman" pitchFamily="18" charset="0"/>
              </a:rPr>
              <a:t>−1 </a:t>
            </a:r>
            <a:r>
              <a:rPr lang="zh-TW" altLang="en-US">
                <a:solidFill>
                  <a:srgbClr val="3333FF"/>
                </a:solidFill>
                <a:cs typeface="Times New Roman" pitchFamily="18" charset="0"/>
              </a:rPr>
              <a:t>之間</a:t>
            </a:r>
            <a:r>
              <a:rPr lang="zh-TW" altLang="en-US">
                <a:solidFill>
                  <a:srgbClr val="3333FF"/>
                </a:solidFill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(2) </a:t>
            </a:r>
            <a:r>
              <a:rPr lang="en-US" altLang="zh-TW" i="1">
                <a:solidFill>
                  <a:srgbClr val="3333FF"/>
                </a:solidFill>
              </a:rPr>
              <a:t>a</a:t>
            </a:r>
            <a:r>
              <a:rPr lang="en-US" altLang="zh-TW">
                <a:solidFill>
                  <a:srgbClr val="3333FF"/>
                </a:solidFill>
              </a:rPr>
              <a:t> + </a:t>
            </a:r>
            <a:r>
              <a:rPr lang="en-US" altLang="zh-TW" i="1">
                <a:solidFill>
                  <a:srgbClr val="3333FF"/>
                </a:solidFill>
              </a:rPr>
              <a:t>b</a:t>
            </a:r>
            <a:r>
              <a:rPr lang="en-US" altLang="zh-TW">
                <a:solidFill>
                  <a:srgbClr val="3333FF"/>
                </a:solidFill>
              </a:rPr>
              <a:t> (mod </a:t>
            </a:r>
            <a:r>
              <a:rPr lang="en-US" altLang="zh-TW" i="1">
                <a:solidFill>
                  <a:srgbClr val="3333FF"/>
                </a:solidFill>
              </a:rPr>
              <a:t>M</a:t>
            </a:r>
            <a:r>
              <a:rPr lang="en-US" altLang="zh-TW">
                <a:solidFill>
                  <a:srgbClr val="3333FF"/>
                </a:solidFill>
              </a:rPr>
              <a:t>) = {</a:t>
            </a:r>
            <a:r>
              <a:rPr lang="en-US" altLang="zh-TW" i="1">
                <a:solidFill>
                  <a:srgbClr val="3333FF"/>
                </a:solidFill>
              </a:rPr>
              <a:t>a</a:t>
            </a:r>
            <a:r>
              <a:rPr lang="en-US" altLang="zh-TW">
                <a:solidFill>
                  <a:srgbClr val="3333FF"/>
                </a:solidFill>
              </a:rPr>
              <a:t> (mod </a:t>
            </a:r>
            <a:r>
              <a:rPr lang="en-US" altLang="zh-TW" i="1">
                <a:solidFill>
                  <a:srgbClr val="3333FF"/>
                </a:solidFill>
              </a:rPr>
              <a:t>M</a:t>
            </a:r>
            <a:r>
              <a:rPr lang="en-US" altLang="zh-TW">
                <a:solidFill>
                  <a:srgbClr val="3333FF"/>
                </a:solidFill>
              </a:rPr>
              <a:t>) + </a:t>
            </a:r>
            <a:r>
              <a:rPr lang="en-US" altLang="zh-TW" i="1">
                <a:solidFill>
                  <a:srgbClr val="3333FF"/>
                </a:solidFill>
              </a:rPr>
              <a:t>b</a:t>
            </a:r>
            <a:r>
              <a:rPr lang="en-US" altLang="zh-TW">
                <a:solidFill>
                  <a:srgbClr val="3333FF"/>
                </a:solidFill>
              </a:rPr>
              <a:t> (mod </a:t>
            </a:r>
            <a:r>
              <a:rPr lang="en-US" altLang="zh-TW" i="1">
                <a:solidFill>
                  <a:srgbClr val="3333FF"/>
                </a:solidFill>
              </a:rPr>
              <a:t>M</a:t>
            </a:r>
            <a:r>
              <a:rPr lang="en-US" altLang="zh-TW">
                <a:solidFill>
                  <a:srgbClr val="3333FF"/>
                </a:solidFill>
              </a:rPr>
              <a:t>)}  (mod </a:t>
            </a:r>
            <a:r>
              <a:rPr lang="en-US" altLang="zh-TW" i="1">
                <a:solidFill>
                  <a:srgbClr val="3333FF"/>
                </a:solidFill>
              </a:rPr>
              <a:t>M</a:t>
            </a:r>
            <a:r>
              <a:rPr lang="en-US" altLang="zh-TW">
                <a:solidFill>
                  <a:srgbClr val="3333FF"/>
                </a:solidFill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    </a:t>
            </a:r>
            <a:r>
              <a:rPr lang="zh-TW" altLang="en-US"/>
              <a:t>例： </a:t>
            </a:r>
            <a:r>
              <a:rPr lang="en-US" altLang="zh-TW"/>
              <a:t>78 + 123 (mod 5) = 3 + 3 (mod 5)  = 1</a:t>
            </a:r>
          </a:p>
          <a:p>
            <a:pPr eaLnBrk="1" hangingPunct="1">
              <a:spcBef>
                <a:spcPct val="50000"/>
              </a:spcBef>
            </a:pPr>
            <a:endParaRPr lang="en-US" altLang="zh-TW"/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(Proof): If </a:t>
            </a:r>
            <a:r>
              <a:rPr lang="en-US" altLang="zh-TW" i="1"/>
              <a:t>a</a:t>
            </a:r>
            <a:r>
              <a:rPr lang="en-US" altLang="zh-TW"/>
              <a:t> = </a:t>
            </a:r>
            <a:r>
              <a:rPr lang="en-US" altLang="zh-TW" i="1"/>
              <a:t>a</a:t>
            </a:r>
            <a:r>
              <a:rPr lang="en-US" altLang="zh-TW" baseline="-25000"/>
              <a:t>1</a:t>
            </a:r>
            <a:r>
              <a:rPr lang="en-US" altLang="zh-TW" i="1"/>
              <a:t>M</a:t>
            </a:r>
            <a:r>
              <a:rPr lang="en-US" altLang="zh-TW"/>
              <a:t> + </a:t>
            </a:r>
            <a:r>
              <a:rPr lang="en-US" altLang="zh-TW" i="1"/>
              <a:t>a</a:t>
            </a:r>
            <a:r>
              <a:rPr lang="en-US" altLang="zh-TW" baseline="-25000"/>
              <a:t>2</a:t>
            </a:r>
            <a:r>
              <a:rPr lang="en-US" altLang="zh-TW"/>
              <a:t>  and </a:t>
            </a:r>
            <a:r>
              <a:rPr lang="en-US" altLang="zh-TW" i="1"/>
              <a:t>b</a:t>
            </a:r>
            <a:r>
              <a:rPr lang="en-US" altLang="zh-TW"/>
              <a:t> = </a:t>
            </a:r>
            <a:r>
              <a:rPr lang="en-US" altLang="zh-TW" i="1"/>
              <a:t>b</a:t>
            </a:r>
            <a:r>
              <a:rPr lang="en-US" altLang="zh-TW" baseline="-25000"/>
              <a:t>1</a:t>
            </a:r>
            <a:r>
              <a:rPr lang="en-US" altLang="zh-TW" i="1"/>
              <a:t>M</a:t>
            </a:r>
            <a:r>
              <a:rPr lang="en-US" altLang="zh-TW"/>
              <a:t> + </a:t>
            </a:r>
            <a:r>
              <a:rPr lang="en-US" altLang="zh-TW" i="1"/>
              <a:t>b</a:t>
            </a:r>
            <a:r>
              <a:rPr lang="en-US" altLang="zh-TW" baseline="-25000"/>
              <a:t>2</a:t>
            </a:r>
            <a:r>
              <a:rPr lang="en-US" altLang="zh-TW"/>
              <a:t> , then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             </a:t>
            </a:r>
            <a:r>
              <a:rPr lang="en-US" altLang="zh-TW" i="1"/>
              <a:t>a</a:t>
            </a:r>
            <a:r>
              <a:rPr lang="en-US" altLang="zh-TW"/>
              <a:t> + </a:t>
            </a:r>
            <a:r>
              <a:rPr lang="en-US" altLang="zh-TW" i="1"/>
              <a:t>b</a:t>
            </a:r>
            <a:r>
              <a:rPr lang="en-US" altLang="zh-TW"/>
              <a:t> = (</a:t>
            </a:r>
            <a:r>
              <a:rPr lang="en-US" altLang="zh-TW" i="1"/>
              <a:t>a</a:t>
            </a:r>
            <a:r>
              <a:rPr lang="en-US" altLang="zh-TW" baseline="-25000"/>
              <a:t>1</a:t>
            </a:r>
            <a:r>
              <a:rPr lang="en-US" altLang="zh-TW"/>
              <a:t> + </a:t>
            </a:r>
            <a:r>
              <a:rPr lang="en-US" altLang="zh-TW" i="1"/>
              <a:t>b</a:t>
            </a:r>
            <a:r>
              <a:rPr lang="en-US" altLang="zh-TW" baseline="-25000"/>
              <a:t>1</a:t>
            </a:r>
            <a:r>
              <a:rPr lang="en-US" altLang="zh-TW"/>
              <a:t>)</a:t>
            </a:r>
            <a:r>
              <a:rPr lang="en-US" altLang="zh-TW" i="1"/>
              <a:t>M</a:t>
            </a:r>
            <a:r>
              <a:rPr lang="en-US" altLang="zh-TW"/>
              <a:t> + </a:t>
            </a:r>
            <a:r>
              <a:rPr lang="en-US" altLang="zh-TW" i="1"/>
              <a:t>a</a:t>
            </a:r>
            <a:r>
              <a:rPr lang="en-US" altLang="zh-TW" baseline="-25000"/>
              <a:t>2</a:t>
            </a:r>
            <a:r>
              <a:rPr lang="en-US" altLang="zh-TW"/>
              <a:t> + </a:t>
            </a:r>
            <a:r>
              <a:rPr lang="en-US" altLang="zh-TW" i="1"/>
              <a:t>b</a:t>
            </a:r>
            <a:r>
              <a:rPr lang="en-US" altLang="zh-TW" baseline="-25000"/>
              <a:t>2</a:t>
            </a:r>
            <a:endParaRPr lang="en-US" altLang="zh-TW"/>
          </a:p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(3) </a:t>
            </a:r>
            <a:r>
              <a:rPr lang="en-US" altLang="zh-TW" i="1">
                <a:solidFill>
                  <a:srgbClr val="3333FF"/>
                </a:solidFill>
              </a:rPr>
              <a:t>a</a:t>
            </a:r>
            <a:r>
              <a:rPr lang="en-US" altLang="zh-TW">
                <a:solidFill>
                  <a:srgbClr val="3333FF"/>
                </a:solidFill>
              </a:rPr>
              <a:t> </a:t>
            </a:r>
            <a:r>
              <a:rPr lang="en-US" altLang="zh-TW">
                <a:solidFill>
                  <a:srgbClr val="3333FF"/>
                </a:solidFill>
                <a:sym typeface="Symbol" pitchFamily="18" charset="2"/>
              </a:rPr>
              <a:t></a:t>
            </a:r>
            <a:r>
              <a:rPr lang="en-US" altLang="zh-TW">
                <a:solidFill>
                  <a:srgbClr val="3333FF"/>
                </a:solidFill>
              </a:rPr>
              <a:t> </a:t>
            </a:r>
            <a:r>
              <a:rPr lang="en-US" altLang="zh-TW" i="1">
                <a:solidFill>
                  <a:srgbClr val="3333FF"/>
                </a:solidFill>
              </a:rPr>
              <a:t>b</a:t>
            </a:r>
            <a:r>
              <a:rPr lang="en-US" altLang="zh-TW">
                <a:solidFill>
                  <a:srgbClr val="3333FF"/>
                </a:solidFill>
              </a:rPr>
              <a:t> (mod </a:t>
            </a:r>
            <a:r>
              <a:rPr lang="en-US" altLang="zh-TW" i="1">
                <a:solidFill>
                  <a:srgbClr val="3333FF"/>
                </a:solidFill>
              </a:rPr>
              <a:t>M</a:t>
            </a:r>
            <a:r>
              <a:rPr lang="en-US" altLang="zh-TW">
                <a:solidFill>
                  <a:srgbClr val="3333FF"/>
                </a:solidFill>
              </a:rPr>
              <a:t>) = {</a:t>
            </a:r>
            <a:r>
              <a:rPr lang="en-US" altLang="zh-TW" i="1">
                <a:solidFill>
                  <a:srgbClr val="3333FF"/>
                </a:solidFill>
              </a:rPr>
              <a:t>a</a:t>
            </a:r>
            <a:r>
              <a:rPr lang="en-US" altLang="zh-TW">
                <a:solidFill>
                  <a:srgbClr val="3333FF"/>
                </a:solidFill>
              </a:rPr>
              <a:t> (mod </a:t>
            </a:r>
            <a:r>
              <a:rPr lang="en-US" altLang="zh-TW" i="1">
                <a:solidFill>
                  <a:srgbClr val="3333FF"/>
                </a:solidFill>
              </a:rPr>
              <a:t>M</a:t>
            </a:r>
            <a:r>
              <a:rPr lang="en-US" altLang="zh-TW">
                <a:solidFill>
                  <a:srgbClr val="3333FF"/>
                </a:solidFill>
              </a:rPr>
              <a:t>) </a:t>
            </a:r>
            <a:r>
              <a:rPr lang="en-US" altLang="zh-TW">
                <a:solidFill>
                  <a:srgbClr val="3333FF"/>
                </a:solidFill>
                <a:sym typeface="Symbol" pitchFamily="18" charset="2"/>
              </a:rPr>
              <a:t></a:t>
            </a:r>
            <a:r>
              <a:rPr lang="en-US" altLang="zh-TW">
                <a:solidFill>
                  <a:srgbClr val="3333FF"/>
                </a:solidFill>
              </a:rPr>
              <a:t> </a:t>
            </a:r>
            <a:r>
              <a:rPr lang="en-US" altLang="zh-TW" i="1">
                <a:solidFill>
                  <a:srgbClr val="3333FF"/>
                </a:solidFill>
              </a:rPr>
              <a:t>b</a:t>
            </a:r>
            <a:r>
              <a:rPr lang="en-US" altLang="zh-TW">
                <a:solidFill>
                  <a:srgbClr val="3333FF"/>
                </a:solidFill>
              </a:rPr>
              <a:t> (mod </a:t>
            </a:r>
            <a:r>
              <a:rPr lang="en-US" altLang="zh-TW" i="1">
                <a:solidFill>
                  <a:srgbClr val="3333FF"/>
                </a:solidFill>
              </a:rPr>
              <a:t>M</a:t>
            </a:r>
            <a:r>
              <a:rPr lang="en-US" altLang="zh-TW">
                <a:solidFill>
                  <a:srgbClr val="3333FF"/>
                </a:solidFill>
              </a:rPr>
              <a:t>)}  (mod </a:t>
            </a:r>
            <a:r>
              <a:rPr lang="en-US" altLang="zh-TW" i="1">
                <a:solidFill>
                  <a:srgbClr val="3333FF"/>
                </a:solidFill>
              </a:rPr>
              <a:t>M</a:t>
            </a:r>
            <a:r>
              <a:rPr lang="en-US" altLang="zh-TW">
                <a:solidFill>
                  <a:srgbClr val="3333FF"/>
                </a:solidFill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/>
              <a:t>      例： </a:t>
            </a:r>
            <a:r>
              <a:rPr lang="en-US" altLang="zh-TW"/>
              <a:t>78 </a:t>
            </a:r>
            <a:r>
              <a:rPr lang="en-US" altLang="zh-TW">
                <a:sym typeface="Symbol" pitchFamily="18" charset="2"/>
              </a:rPr>
              <a:t></a:t>
            </a:r>
            <a:r>
              <a:rPr lang="en-US" altLang="zh-TW"/>
              <a:t> 123 (mod 5) = 3 </a:t>
            </a:r>
            <a:r>
              <a:rPr lang="en-US" altLang="zh-TW">
                <a:sym typeface="Symbol" pitchFamily="18" charset="2"/>
              </a:rPr>
              <a:t></a:t>
            </a:r>
            <a:r>
              <a:rPr lang="en-US" altLang="zh-TW"/>
              <a:t> 3 (mod 5)  = 4</a:t>
            </a:r>
          </a:p>
          <a:p>
            <a:pPr eaLnBrk="1" hangingPunct="1">
              <a:spcBef>
                <a:spcPct val="50000"/>
              </a:spcBef>
            </a:pPr>
            <a:endParaRPr lang="en-US" altLang="zh-TW"/>
          </a:p>
          <a:p>
            <a:pPr eaLnBrk="1" hangingPunct="1"/>
            <a:r>
              <a:rPr lang="en-US" altLang="zh-TW"/>
              <a:t>(Proof): If </a:t>
            </a:r>
            <a:r>
              <a:rPr lang="en-US" altLang="zh-TW" i="1"/>
              <a:t>a</a:t>
            </a:r>
            <a:r>
              <a:rPr lang="en-US" altLang="zh-TW"/>
              <a:t> = </a:t>
            </a:r>
            <a:r>
              <a:rPr lang="en-US" altLang="zh-TW" i="1"/>
              <a:t>a</a:t>
            </a:r>
            <a:r>
              <a:rPr lang="en-US" altLang="zh-TW" baseline="-25000"/>
              <a:t>1</a:t>
            </a:r>
            <a:r>
              <a:rPr lang="en-US" altLang="zh-TW" i="1"/>
              <a:t>M</a:t>
            </a:r>
            <a:r>
              <a:rPr lang="en-US" altLang="zh-TW"/>
              <a:t> + </a:t>
            </a:r>
            <a:r>
              <a:rPr lang="en-US" altLang="zh-TW" i="1"/>
              <a:t>a</a:t>
            </a:r>
            <a:r>
              <a:rPr lang="en-US" altLang="zh-TW" baseline="-25000"/>
              <a:t>2</a:t>
            </a:r>
            <a:r>
              <a:rPr lang="en-US" altLang="zh-TW"/>
              <a:t>  and </a:t>
            </a:r>
            <a:r>
              <a:rPr lang="en-US" altLang="zh-TW" i="1"/>
              <a:t>b</a:t>
            </a:r>
            <a:r>
              <a:rPr lang="en-US" altLang="zh-TW"/>
              <a:t> = </a:t>
            </a:r>
            <a:r>
              <a:rPr lang="en-US" altLang="zh-TW" i="1"/>
              <a:t>b</a:t>
            </a:r>
            <a:r>
              <a:rPr lang="en-US" altLang="zh-TW" baseline="-25000"/>
              <a:t>1</a:t>
            </a:r>
            <a:r>
              <a:rPr lang="en-US" altLang="zh-TW" i="1"/>
              <a:t>M</a:t>
            </a:r>
            <a:r>
              <a:rPr lang="en-US" altLang="zh-TW"/>
              <a:t> + </a:t>
            </a:r>
            <a:r>
              <a:rPr lang="en-US" altLang="zh-TW" i="1"/>
              <a:t>b</a:t>
            </a:r>
            <a:r>
              <a:rPr lang="en-US" altLang="zh-TW" baseline="-25000"/>
              <a:t>2</a:t>
            </a:r>
            <a:r>
              <a:rPr lang="en-US" altLang="zh-TW"/>
              <a:t> , then</a:t>
            </a:r>
          </a:p>
          <a:p>
            <a:pPr eaLnBrk="1" hangingPunct="1"/>
            <a:r>
              <a:rPr lang="en-US" altLang="zh-TW"/>
              <a:t>             </a:t>
            </a:r>
            <a:r>
              <a:rPr lang="en-US" altLang="zh-TW" i="1"/>
              <a:t>a</a:t>
            </a:r>
            <a:r>
              <a:rPr lang="en-US" altLang="zh-TW"/>
              <a:t> </a:t>
            </a:r>
            <a:r>
              <a:rPr lang="en-US" altLang="zh-TW">
                <a:sym typeface="Symbol" pitchFamily="18" charset="2"/>
              </a:rPr>
              <a:t></a:t>
            </a:r>
            <a:r>
              <a:rPr lang="en-US" altLang="zh-TW"/>
              <a:t> </a:t>
            </a:r>
            <a:r>
              <a:rPr lang="en-US" altLang="zh-TW" i="1"/>
              <a:t>b</a:t>
            </a:r>
            <a:r>
              <a:rPr lang="en-US" altLang="zh-TW"/>
              <a:t> = (</a:t>
            </a:r>
            <a:r>
              <a:rPr lang="en-US" altLang="zh-TW" i="1"/>
              <a:t>a</a:t>
            </a:r>
            <a:r>
              <a:rPr lang="en-US" altLang="zh-TW" baseline="-25000"/>
              <a:t>1 </a:t>
            </a:r>
            <a:r>
              <a:rPr lang="en-US" altLang="zh-TW" i="1"/>
              <a:t>b</a:t>
            </a:r>
            <a:r>
              <a:rPr lang="en-US" altLang="zh-TW" baseline="-25000"/>
              <a:t>1</a:t>
            </a:r>
            <a:r>
              <a:rPr lang="en-US" altLang="zh-TW" i="1"/>
              <a:t>M</a:t>
            </a:r>
            <a:r>
              <a:rPr lang="en-US" altLang="zh-TW"/>
              <a:t> + </a:t>
            </a:r>
            <a:r>
              <a:rPr lang="en-US" altLang="zh-TW" i="1"/>
              <a:t>a</a:t>
            </a:r>
            <a:r>
              <a:rPr lang="en-US" altLang="zh-TW" baseline="-25000"/>
              <a:t>1</a:t>
            </a:r>
            <a:r>
              <a:rPr lang="en-US" altLang="zh-TW" i="1"/>
              <a:t>b</a:t>
            </a:r>
            <a:r>
              <a:rPr lang="en-US" altLang="zh-TW" baseline="-25000"/>
              <a:t>2</a:t>
            </a:r>
            <a:r>
              <a:rPr lang="en-US" altLang="zh-TW"/>
              <a:t> + </a:t>
            </a:r>
            <a:r>
              <a:rPr lang="en-US" altLang="zh-TW" i="1"/>
              <a:t>a</a:t>
            </a:r>
            <a:r>
              <a:rPr lang="en-US" altLang="zh-TW" baseline="-25000"/>
              <a:t>2</a:t>
            </a:r>
            <a:r>
              <a:rPr lang="en-US" altLang="zh-TW" i="1"/>
              <a:t>b</a:t>
            </a:r>
            <a:r>
              <a:rPr lang="en-US" altLang="zh-TW" baseline="-25000"/>
              <a:t>1</a:t>
            </a:r>
            <a:r>
              <a:rPr lang="en-US" altLang="zh-TW"/>
              <a:t>)</a:t>
            </a:r>
            <a:r>
              <a:rPr lang="en-US" altLang="zh-TW" i="1"/>
              <a:t>M</a:t>
            </a:r>
            <a:r>
              <a:rPr lang="en-US" altLang="zh-TW"/>
              <a:t> + </a:t>
            </a:r>
            <a:r>
              <a:rPr lang="en-US" altLang="zh-TW" i="1"/>
              <a:t>a</a:t>
            </a:r>
            <a:r>
              <a:rPr lang="en-US" altLang="zh-TW" baseline="-25000"/>
              <a:t>2</a:t>
            </a:r>
            <a:r>
              <a:rPr lang="en-US" altLang="zh-TW" i="1"/>
              <a:t>b</a:t>
            </a:r>
            <a:r>
              <a:rPr lang="en-US" altLang="zh-TW" baseline="-25000"/>
              <a:t>2</a:t>
            </a:r>
            <a:endParaRPr lang="en-US" altLang="zh-TW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1D6C09-882B-4BC6-BCA8-023B6B2B6BFD}" type="slidenum">
              <a:rPr lang="en-US" altLang="zh-TW" smtClean="0"/>
              <a:pPr/>
              <a:t>475</a:t>
            </a:fld>
            <a:endParaRPr lang="en-US" altLang="zh-TW"/>
          </a:p>
        </p:txBody>
      </p:sp>
      <p:sp>
        <p:nvSpPr>
          <p:cNvPr id="33795" name="Text Box 4"/>
          <p:cNvSpPr txBox="1">
            <a:spLocks noChangeArrowheads="1"/>
          </p:cNvSpPr>
          <p:nvPr/>
        </p:nvSpPr>
        <p:spPr bwMode="auto">
          <a:xfrm>
            <a:off x="539750" y="549275"/>
            <a:ext cx="76327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/>
              <a:t>在 </a:t>
            </a:r>
            <a:r>
              <a:rPr lang="en-US" altLang="zh-TW"/>
              <a:t>Number Theory </a:t>
            </a:r>
            <a:r>
              <a:rPr lang="zh-TW" altLang="en-US"/>
              <a:t>當中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/>
              <a:t>只有 </a:t>
            </a:r>
            <a:r>
              <a:rPr lang="en-US" altLang="zh-TW" i="1"/>
              <a:t>M</a:t>
            </a:r>
            <a:r>
              <a:rPr lang="en-US" altLang="zh-TW" baseline="30000"/>
              <a:t>2</a:t>
            </a:r>
            <a:r>
              <a:rPr lang="en-US" altLang="zh-TW"/>
              <a:t> </a:t>
            </a:r>
            <a:r>
              <a:rPr lang="zh-TW" altLang="en-US"/>
              <a:t>個可能的加法， </a:t>
            </a:r>
            <a:r>
              <a:rPr lang="en-US" altLang="zh-TW" i="1"/>
              <a:t>M</a:t>
            </a:r>
            <a:r>
              <a:rPr lang="en-US" altLang="zh-TW" baseline="30000"/>
              <a:t>2</a:t>
            </a:r>
            <a:r>
              <a:rPr lang="en-US" altLang="zh-TW"/>
              <a:t> </a:t>
            </a:r>
            <a:r>
              <a:rPr lang="zh-TW" altLang="en-US"/>
              <a:t>個可能的乘法</a:t>
            </a:r>
          </a:p>
          <a:p>
            <a:pPr eaLnBrk="1" hangingPunct="1">
              <a:spcBef>
                <a:spcPct val="50000"/>
              </a:spcBef>
            </a:pPr>
            <a:endParaRPr lang="zh-TW" altLang="en-US"/>
          </a:p>
          <a:p>
            <a:pPr eaLnBrk="1" hangingPunct="1">
              <a:spcBef>
                <a:spcPct val="50000"/>
              </a:spcBef>
            </a:pPr>
            <a:r>
              <a:rPr lang="zh-TW" altLang="en-US"/>
              <a:t>可事先將加法和乘法的結果存在記憶體當中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/>
              <a:t>需要時再 </a:t>
            </a:r>
            <a:r>
              <a:rPr lang="en-US" altLang="zh-TW"/>
              <a:t>“</a:t>
            </a:r>
            <a:r>
              <a:rPr lang="en-US" altLang="zh-TW">
                <a:solidFill>
                  <a:srgbClr val="3333FF"/>
                </a:solidFill>
              </a:rPr>
              <a:t>LUT</a:t>
            </a:r>
            <a:r>
              <a:rPr lang="en-US" altLang="zh-TW"/>
              <a:t>” </a:t>
            </a:r>
            <a:endParaRPr lang="zh-TW" altLang="en-US"/>
          </a:p>
        </p:txBody>
      </p:sp>
      <p:sp>
        <p:nvSpPr>
          <p:cNvPr id="33796" name="文字方塊 1"/>
          <p:cNvSpPr txBox="1">
            <a:spLocks noChangeArrowheads="1"/>
          </p:cNvSpPr>
          <p:nvPr/>
        </p:nvSpPr>
        <p:spPr bwMode="auto">
          <a:xfrm>
            <a:off x="1763713" y="2784475"/>
            <a:ext cx="2087562" cy="368300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sz="1800">
                <a:solidFill>
                  <a:srgbClr val="FF0000"/>
                </a:solidFill>
              </a:rPr>
              <a:t>LUT : lookup table</a:t>
            </a:r>
            <a:endParaRPr lang="zh-TW" altLang="en-US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0494EB-B9F3-404A-B3D9-C39D9E7750B4}" type="slidenum">
              <a:rPr lang="en-US" altLang="zh-TW" smtClean="0"/>
              <a:pPr/>
              <a:t>476</a:t>
            </a:fld>
            <a:endParaRPr lang="en-US" altLang="zh-TW"/>
          </a:p>
        </p:txBody>
      </p:sp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395288" y="404813"/>
            <a:ext cx="7777162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 sz="2400" b="1">
                <a:solidFill>
                  <a:srgbClr val="3333FF"/>
                </a:solidFill>
                <a:sym typeface="Wingdings 2" pitchFamily="18" charset="2"/>
              </a:rPr>
              <a:t></a:t>
            </a:r>
            <a:r>
              <a:rPr lang="zh-TW" altLang="en-US" sz="2400">
                <a:solidFill>
                  <a:srgbClr val="3333FF"/>
                </a:solidFill>
                <a:sym typeface="Wingdings 2" pitchFamily="18" charset="2"/>
              </a:rPr>
              <a:t> </a:t>
            </a:r>
            <a:r>
              <a:rPr lang="en-US" altLang="zh-TW" sz="2400" b="1">
                <a:solidFill>
                  <a:srgbClr val="3333FF"/>
                </a:solidFill>
              </a:rPr>
              <a:t>14-C </a:t>
            </a:r>
            <a:r>
              <a:rPr lang="en-US" altLang="zh-TW" sz="2400"/>
              <a:t> </a:t>
            </a:r>
            <a:r>
              <a:rPr lang="en-US" altLang="zh-TW" sz="2400" b="1">
                <a:solidFill>
                  <a:srgbClr val="3333FF"/>
                </a:solidFill>
              </a:rPr>
              <a:t>Properties of Number Theoretic Transforms</a:t>
            </a:r>
            <a:endParaRPr lang="zh-TW" altLang="en-US" sz="2400" b="1">
              <a:solidFill>
                <a:srgbClr val="3333FF"/>
              </a:solidFill>
            </a:endParaRPr>
          </a:p>
        </p:txBody>
      </p:sp>
      <p:sp>
        <p:nvSpPr>
          <p:cNvPr id="4103" name="Rectangle 5"/>
          <p:cNvSpPr>
            <a:spLocks noChangeArrowheads="1"/>
          </p:cNvSpPr>
          <p:nvPr/>
        </p:nvSpPr>
        <p:spPr bwMode="auto">
          <a:xfrm>
            <a:off x="539750" y="981075"/>
            <a:ext cx="7345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spcAft>
                <a:spcPts val="475"/>
              </a:spcAft>
            </a:pPr>
            <a:r>
              <a:rPr lang="en-US" altLang="zh-TW">
                <a:solidFill>
                  <a:srgbClr val="FF0000"/>
                </a:solidFill>
              </a:rPr>
              <a:t>P.1)  Orthogonality Principle</a:t>
            </a:r>
            <a:endParaRPr lang="zh-TW" altLang="en-US">
              <a:solidFill>
                <a:srgbClr val="FF0000"/>
              </a:solidFill>
            </a:endParaRPr>
          </a:p>
        </p:txBody>
      </p:sp>
      <p:graphicFrame>
        <p:nvGraphicFramePr>
          <p:cNvPr id="4098" name="Object 1"/>
          <p:cNvGraphicFramePr>
            <a:graphicFrameLocks noChangeAspect="1"/>
          </p:cNvGraphicFramePr>
          <p:nvPr/>
        </p:nvGraphicFramePr>
        <p:xfrm>
          <a:off x="1403350" y="1484313"/>
          <a:ext cx="3681413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Equation" r:id="rId3" imgW="4051300" imgH="685800" progId="Equation.DSMT4">
                  <p:embed/>
                </p:oleObj>
              </mc:Choice>
              <mc:Fallback>
                <p:oleObj name="Equation" r:id="rId3" imgW="4051300" imgH="685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484313"/>
                        <a:ext cx="3681413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7"/>
          <p:cNvGraphicFramePr>
            <a:graphicFrameLocks noChangeAspect="1"/>
          </p:cNvGraphicFramePr>
          <p:nvPr/>
        </p:nvGraphicFramePr>
        <p:xfrm>
          <a:off x="1547813" y="2205038"/>
          <a:ext cx="6467475" cy="169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Equation" r:id="rId5" imgW="7124700" imgH="1866900" progId="Equation.DSMT4">
                  <p:embed/>
                </p:oleObj>
              </mc:Choice>
              <mc:Fallback>
                <p:oleObj name="Equation" r:id="rId5" imgW="7124700" imgH="18669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205038"/>
                        <a:ext cx="6467475" cy="169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539750" y="2276475"/>
            <a:ext cx="8493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proof </a:t>
            </a:r>
            <a:r>
              <a:rPr lang="zh-TW" altLang="en-US"/>
              <a:t>：</a:t>
            </a: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539750" y="4076700"/>
            <a:ext cx="5543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spcAft>
                <a:spcPts val="475"/>
              </a:spcAft>
            </a:pPr>
            <a:r>
              <a:rPr lang="en-US" altLang="zh-TW">
                <a:solidFill>
                  <a:srgbClr val="FF0000"/>
                </a:solidFill>
              </a:rPr>
              <a:t>P.2) The NTT and INTT are exact inverse</a:t>
            </a: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539750" y="4797425"/>
            <a:ext cx="1060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spcAft>
                <a:spcPts val="475"/>
              </a:spcAft>
            </a:pPr>
            <a:r>
              <a:rPr lang="en-US" altLang="zh-TW"/>
              <a:t>proof </a:t>
            </a:r>
            <a:r>
              <a:rPr lang="zh-TW" altLang="en-US"/>
              <a:t>：</a:t>
            </a:r>
            <a:endParaRPr lang="en-US" altLang="zh-TW"/>
          </a:p>
        </p:txBody>
      </p:sp>
      <p:graphicFrame>
        <p:nvGraphicFramePr>
          <p:cNvPr id="4100" name="Object 1"/>
          <p:cNvGraphicFramePr>
            <a:graphicFrameLocks noChangeAspect="1"/>
          </p:cNvGraphicFramePr>
          <p:nvPr/>
        </p:nvGraphicFramePr>
        <p:xfrm>
          <a:off x="1835150" y="4724400"/>
          <a:ext cx="5157788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Equation" r:id="rId7" imgW="5664200" imgH="1447800" progId="Equation.DSMT4">
                  <p:embed/>
                </p:oleObj>
              </mc:Choice>
              <mc:Fallback>
                <p:oleObj name="Equation" r:id="rId7" imgW="5664200" imgH="1447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724400"/>
                        <a:ext cx="5157788" cy="132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974B5D-1F8B-4A0B-BDDA-785932D1F961}" type="slidenum">
              <a:rPr lang="en-US" altLang="zh-TW" smtClean="0"/>
              <a:pPr/>
              <a:t>477</a:t>
            </a:fld>
            <a:endParaRPr lang="en-US" altLang="zh-TW"/>
          </a:p>
        </p:txBody>
      </p:sp>
      <p:sp>
        <p:nvSpPr>
          <p:cNvPr id="5127" name="文字版面配置區 1"/>
          <p:cNvSpPr>
            <a:spLocks noGrp="1"/>
          </p:cNvSpPr>
          <p:nvPr>
            <p:ph type="body" sz="half" idx="4294967295"/>
          </p:nvPr>
        </p:nvSpPr>
        <p:spPr>
          <a:xfrm>
            <a:off x="457200" y="428625"/>
            <a:ext cx="8186738" cy="1704975"/>
          </a:xfrm>
        </p:spPr>
        <p:txBody>
          <a:bodyPr/>
          <a:lstStyle/>
          <a:p>
            <a:pPr marL="0" indent="0">
              <a:spcAft>
                <a:spcPts val="475"/>
              </a:spcAft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P.3)  Symmetry</a:t>
            </a:r>
            <a:r>
              <a:rPr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endParaRPr lang="en-US" altLang="zh-TW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spcAft>
                <a:spcPts val="475"/>
              </a:spcAft>
              <a:buFontTx/>
              <a:buNone/>
            </a:pP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  f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 =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f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                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k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 =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k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r>
              <a:rPr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</a:p>
          <a:p>
            <a:pPr marL="0" indent="0">
              <a:spcAft>
                <a:spcPts val="475"/>
              </a:spcAft>
              <a:buFontTx/>
              <a:buNone/>
            </a:pP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  f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 =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             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k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 = 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k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r>
              <a:rPr lang="zh-TW" altLang="en-US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    </a:t>
            </a:r>
          </a:p>
          <a:p>
            <a:pPr marL="0" indent="0">
              <a:spcAft>
                <a:spcPts val="475"/>
              </a:spcAft>
              <a:buFontTx/>
              <a:buNone/>
            </a:pPr>
            <a:r>
              <a:rPr lang="en-US" altLang="zh-TW" sz="2000" i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 </a:t>
            </a:r>
            <a:endParaRPr lang="zh-TW" altLang="en-US" sz="200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512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sp>
        <p:nvSpPr>
          <p:cNvPr id="512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sp>
        <p:nvSpPr>
          <p:cNvPr id="513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sp>
        <p:nvSpPr>
          <p:cNvPr id="5131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sp>
        <p:nvSpPr>
          <p:cNvPr id="513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TW" altLang="en-US"/>
          </a:p>
        </p:txBody>
      </p:sp>
      <p:grpSp>
        <p:nvGrpSpPr>
          <p:cNvPr id="5133" name="群組 18"/>
          <p:cNvGrpSpPr>
            <a:grpSpLocks/>
          </p:cNvGrpSpPr>
          <p:nvPr/>
        </p:nvGrpSpPr>
        <p:grpSpPr bwMode="auto">
          <a:xfrm>
            <a:off x="2771775" y="692150"/>
            <a:ext cx="720725" cy="504825"/>
            <a:chOff x="71406" y="785795"/>
            <a:chExt cx="642942" cy="430563"/>
          </a:xfrm>
        </p:grpSpPr>
        <p:graphicFrame>
          <p:nvGraphicFramePr>
            <p:cNvPr id="5125" name="Object 13"/>
            <p:cNvGraphicFramePr>
              <a:graphicFrameLocks noChangeAspect="1"/>
            </p:cNvGraphicFramePr>
            <p:nvPr/>
          </p:nvGraphicFramePr>
          <p:xfrm>
            <a:off x="129370" y="964834"/>
            <a:ext cx="370664" cy="2515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2" name="Equation" r:id="rId3" imgW="266353" imgH="177569" progId="Equation.DSMT4">
                    <p:embed/>
                  </p:oleObj>
                </mc:Choice>
                <mc:Fallback>
                  <p:oleObj name="Equation" r:id="rId3" imgW="266353" imgH="177569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370" y="964834"/>
                          <a:ext cx="370664" cy="2515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9" name="Text Box 15"/>
            <p:cNvSpPr txBox="1">
              <a:spLocks noChangeArrowheads="1"/>
            </p:cNvSpPr>
            <p:nvPr/>
          </p:nvSpPr>
          <p:spPr bwMode="auto">
            <a:xfrm>
              <a:off x="71406" y="785795"/>
              <a:ext cx="64294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TW" sz="1600"/>
                <a:t>NTT</a:t>
              </a:r>
              <a:endParaRPr lang="zh-TW" altLang="zh-TW" sz="1600"/>
            </a:p>
          </p:txBody>
        </p:sp>
      </p:grpSp>
      <p:grpSp>
        <p:nvGrpSpPr>
          <p:cNvPr id="5134" name="群組 18"/>
          <p:cNvGrpSpPr>
            <a:grpSpLocks/>
          </p:cNvGrpSpPr>
          <p:nvPr/>
        </p:nvGrpSpPr>
        <p:grpSpPr bwMode="auto">
          <a:xfrm>
            <a:off x="2771775" y="1196975"/>
            <a:ext cx="720725" cy="504825"/>
            <a:chOff x="71406" y="785795"/>
            <a:chExt cx="642942" cy="430563"/>
          </a:xfrm>
        </p:grpSpPr>
        <p:graphicFrame>
          <p:nvGraphicFramePr>
            <p:cNvPr id="5124" name="Object 13"/>
            <p:cNvGraphicFramePr>
              <a:graphicFrameLocks noChangeAspect="1"/>
            </p:cNvGraphicFramePr>
            <p:nvPr/>
          </p:nvGraphicFramePr>
          <p:xfrm>
            <a:off x="129370" y="964834"/>
            <a:ext cx="370664" cy="2515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3" name="Equation" r:id="rId5" imgW="266353" imgH="177569" progId="Equation.DSMT4">
                    <p:embed/>
                  </p:oleObj>
                </mc:Choice>
                <mc:Fallback>
                  <p:oleObj name="Equation" r:id="rId5" imgW="266353" imgH="177569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370" y="964834"/>
                          <a:ext cx="370664" cy="2515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8" name="Text Box 15"/>
            <p:cNvSpPr txBox="1">
              <a:spLocks noChangeArrowheads="1"/>
            </p:cNvSpPr>
            <p:nvPr/>
          </p:nvSpPr>
          <p:spPr bwMode="auto">
            <a:xfrm>
              <a:off x="71406" y="785795"/>
              <a:ext cx="64294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TW" sz="1600"/>
                <a:t>NTT</a:t>
              </a:r>
              <a:endParaRPr lang="zh-TW" altLang="zh-TW" sz="1600"/>
            </a:p>
          </p:txBody>
        </p:sp>
      </p:grpSp>
      <p:sp>
        <p:nvSpPr>
          <p:cNvPr id="5135" name="Rectangle 24"/>
          <p:cNvSpPr>
            <a:spLocks noChangeArrowheads="1"/>
          </p:cNvSpPr>
          <p:nvPr/>
        </p:nvSpPr>
        <p:spPr bwMode="auto">
          <a:xfrm>
            <a:off x="468313" y="1916113"/>
            <a:ext cx="8064500" cy="329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>
                <a:solidFill>
                  <a:srgbClr val="FF0000"/>
                </a:solidFill>
              </a:rPr>
              <a:t>P.4)  INNT from NTT</a:t>
            </a:r>
            <a:endParaRPr lang="zh-TW" altLang="en-US">
              <a:solidFill>
                <a:srgbClr val="FF0000"/>
              </a:solidFill>
            </a:endParaRPr>
          </a:p>
          <a:p>
            <a:pPr eaLnBrk="1" hangingPunct="1"/>
            <a:r>
              <a:rPr lang="en-US" altLang="zh-TW"/>
              <a:t>     </a:t>
            </a:r>
          </a:p>
          <a:p>
            <a:pPr eaLnBrk="1" hangingPunct="1"/>
            <a:endParaRPr lang="zh-TW" altLang="en-US"/>
          </a:p>
          <a:p>
            <a:pPr eaLnBrk="1" hangingPunct="1"/>
            <a:endParaRPr lang="zh-TW" altLang="en-US"/>
          </a:p>
          <a:p>
            <a:pPr eaLnBrk="1" hangingPunct="1"/>
            <a:r>
              <a:rPr lang="en-US" altLang="zh-TW"/>
              <a:t> Algorithm for calculating the INNT from the NTT</a:t>
            </a:r>
            <a:endParaRPr lang="zh-TW" altLang="en-US"/>
          </a:p>
          <a:p>
            <a:pPr eaLnBrk="1" hangingPunct="1">
              <a:spcBef>
                <a:spcPct val="30000"/>
              </a:spcBef>
            </a:pPr>
            <a:r>
              <a:rPr lang="en-US" altLang="zh-TW" i="1"/>
              <a:t>	</a:t>
            </a:r>
            <a:r>
              <a:rPr lang="en-US" altLang="zh-TW"/>
              <a:t>(1)  </a:t>
            </a:r>
            <a:r>
              <a:rPr lang="en-US" altLang="zh-TW" i="1"/>
              <a:t>F</a:t>
            </a:r>
            <a:r>
              <a:rPr lang="en-US" altLang="zh-TW"/>
              <a:t>(</a:t>
            </a:r>
            <a:r>
              <a:rPr lang="en-US" altLang="zh-TW" i="1"/>
              <a:t>-k</a:t>
            </a:r>
            <a:r>
              <a:rPr lang="en-US" altLang="zh-TW"/>
              <a:t>) : time reverse</a:t>
            </a:r>
            <a:r>
              <a:rPr lang="zh-TW" altLang="en-US"/>
              <a:t> </a:t>
            </a:r>
            <a:endParaRPr lang="en-US" altLang="zh-TW"/>
          </a:p>
          <a:p>
            <a:pPr eaLnBrk="1" hangingPunct="1">
              <a:spcBef>
                <a:spcPct val="30000"/>
              </a:spcBef>
            </a:pPr>
            <a:r>
              <a:rPr lang="en-US" altLang="zh-TW"/>
              <a:t>	          </a:t>
            </a:r>
            <a:r>
              <a:rPr lang="zh-TW" altLang="en-US"/>
              <a:t> </a:t>
            </a:r>
            <a:r>
              <a:rPr lang="en-US" altLang="zh-TW" i="1"/>
              <a:t>F</a:t>
            </a:r>
            <a:r>
              <a:rPr lang="en-US" altLang="zh-TW" baseline="-25000"/>
              <a:t>0</a:t>
            </a:r>
            <a:r>
              <a:rPr lang="en-US" altLang="zh-TW"/>
              <a:t>, </a:t>
            </a:r>
            <a:r>
              <a:rPr lang="en-US" altLang="zh-TW" i="1"/>
              <a:t>F</a:t>
            </a:r>
            <a:r>
              <a:rPr lang="en-US" altLang="zh-TW" baseline="-25000"/>
              <a:t>1</a:t>
            </a:r>
            <a:r>
              <a:rPr lang="en-US" altLang="zh-TW"/>
              <a:t>, </a:t>
            </a:r>
            <a:r>
              <a:rPr lang="en-US" altLang="zh-TW" i="1"/>
              <a:t>F</a:t>
            </a:r>
            <a:r>
              <a:rPr lang="en-US" altLang="zh-TW" baseline="-25000"/>
              <a:t>2</a:t>
            </a:r>
            <a:r>
              <a:rPr lang="en-US" altLang="zh-TW"/>
              <a:t>, …, </a:t>
            </a:r>
            <a:r>
              <a:rPr lang="en-US" altLang="zh-TW" i="1"/>
              <a:t>F</a:t>
            </a:r>
            <a:r>
              <a:rPr lang="en-US" altLang="zh-TW" i="1" baseline="-25000"/>
              <a:t>N</a:t>
            </a:r>
            <a:r>
              <a:rPr lang="en-US" altLang="zh-TW" baseline="-25000"/>
              <a:t>-1</a:t>
            </a:r>
            <a:r>
              <a:rPr lang="en-US" altLang="zh-TW"/>
              <a:t>                     </a:t>
            </a:r>
            <a:r>
              <a:rPr lang="en-US" altLang="zh-TW" i="1"/>
              <a:t>F</a:t>
            </a:r>
            <a:r>
              <a:rPr lang="en-US" altLang="zh-TW" baseline="-25000"/>
              <a:t>0</a:t>
            </a:r>
            <a:r>
              <a:rPr lang="en-US" altLang="zh-TW"/>
              <a:t>, </a:t>
            </a:r>
            <a:r>
              <a:rPr lang="en-US" altLang="zh-TW" i="1"/>
              <a:t>F</a:t>
            </a:r>
            <a:r>
              <a:rPr lang="en-US" altLang="zh-TW" i="1" baseline="-25000"/>
              <a:t>N</a:t>
            </a:r>
            <a:r>
              <a:rPr lang="en-US" altLang="zh-TW" baseline="-25000"/>
              <a:t>-1</a:t>
            </a:r>
            <a:r>
              <a:rPr lang="en-US" altLang="zh-TW"/>
              <a:t>, …, </a:t>
            </a:r>
            <a:r>
              <a:rPr lang="en-US" altLang="zh-TW" i="1"/>
              <a:t>F</a:t>
            </a:r>
            <a:r>
              <a:rPr lang="en-US" altLang="zh-TW" baseline="-25000"/>
              <a:t>2</a:t>
            </a:r>
            <a:r>
              <a:rPr lang="en-US" altLang="zh-TW"/>
              <a:t>, </a:t>
            </a:r>
            <a:r>
              <a:rPr lang="en-US" altLang="zh-TW" i="1"/>
              <a:t>F</a:t>
            </a:r>
            <a:r>
              <a:rPr lang="en-US" altLang="zh-TW" baseline="-25000"/>
              <a:t>1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TW"/>
              <a:t>	(2)  NTT[ </a:t>
            </a:r>
            <a:r>
              <a:rPr lang="en-US" altLang="zh-TW" i="1"/>
              <a:t>F</a:t>
            </a:r>
            <a:r>
              <a:rPr lang="en-US" altLang="zh-TW"/>
              <a:t>(</a:t>
            </a:r>
            <a:r>
              <a:rPr lang="en-US" altLang="zh-TW" i="1">
                <a:sym typeface="Symbol" pitchFamily="18" charset="2"/>
              </a:rPr>
              <a:t></a:t>
            </a:r>
            <a:r>
              <a:rPr lang="en-US" altLang="zh-TW" i="1"/>
              <a:t>k</a:t>
            </a:r>
            <a:r>
              <a:rPr lang="en-US" altLang="zh-TW"/>
              <a:t>) ]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zh-TW"/>
              <a:t>	(3) </a:t>
            </a:r>
            <a:r>
              <a:rPr lang="zh-TW" altLang="en-US"/>
              <a:t>乘上</a:t>
            </a: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1419225" y="2420938"/>
          <a:ext cx="6024563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4" name="Equation" r:id="rId6" imgW="6629400" imgH="723900" progId="Equation.DSMT4">
                  <p:embed/>
                </p:oleObj>
              </mc:Choice>
              <mc:Fallback>
                <p:oleObj name="Equation" r:id="rId6" imgW="6629400" imgH="723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9225" y="2420938"/>
                        <a:ext cx="6024563" cy="655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6"/>
          <p:cNvGraphicFramePr>
            <a:graphicFrameLocks noChangeAspect="1"/>
          </p:cNvGraphicFramePr>
          <p:nvPr/>
        </p:nvGraphicFramePr>
        <p:xfrm>
          <a:off x="2411413" y="4724400"/>
          <a:ext cx="10795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5" name="Equation" r:id="rId8" imgW="1091726" imgH="609336" progId="Equation.DSMT4">
                  <p:embed/>
                </p:oleObj>
              </mc:Choice>
              <mc:Fallback>
                <p:oleObj name="Equation" r:id="rId8" imgW="1091726" imgH="609336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724400"/>
                        <a:ext cx="1079500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6" name="矩形 7"/>
          <p:cNvSpPr>
            <a:spLocks noChangeArrowheads="1"/>
          </p:cNvSpPr>
          <p:nvPr/>
        </p:nvSpPr>
        <p:spPr bwMode="auto">
          <a:xfrm>
            <a:off x="4211638" y="3832225"/>
            <a:ext cx="9159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/>
              <a:t>time</a:t>
            </a:r>
          </a:p>
          <a:p>
            <a:pPr algn="ctr" eaLnBrk="1" hangingPunct="1"/>
            <a:r>
              <a:rPr lang="en-US" altLang="zh-TW"/>
              <a:t>reverse</a:t>
            </a:r>
          </a:p>
        </p:txBody>
      </p:sp>
      <p:sp>
        <p:nvSpPr>
          <p:cNvPr id="5137" name="Line 5"/>
          <p:cNvSpPr>
            <a:spLocks noChangeShapeType="1"/>
          </p:cNvSpPr>
          <p:nvPr/>
        </p:nvSpPr>
        <p:spPr bwMode="auto">
          <a:xfrm>
            <a:off x="4197350" y="4206875"/>
            <a:ext cx="10810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6017</TotalTime>
  <Words>1617</Words>
  <Application>Microsoft Office PowerPoint</Application>
  <PresentationFormat>如螢幕大小 (4:3)</PresentationFormat>
  <Paragraphs>284</Paragraphs>
  <Slides>30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9" baseType="lpstr">
      <vt:lpstr>新細明體</vt:lpstr>
      <vt:lpstr>標楷體</vt:lpstr>
      <vt:lpstr>Arial</vt:lpstr>
      <vt:lpstr>Symbol</vt:lpstr>
      <vt:lpstr>Times New Roman</vt:lpstr>
      <vt:lpstr>Wingdings</vt:lpstr>
      <vt:lpstr>Wingdings 2</vt:lpstr>
      <vt:lpstr>預設簡報設計</vt:lpstr>
      <vt:lpstr>Equation</vt:lpstr>
      <vt:lpstr>XIV.  Number Theoretic Transform (NTT)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Frequency Analysis and Wavelet Transforms  時頻分析與小波轉換 </dc:title>
  <dc:creator>DJJ</dc:creator>
  <cp:lastModifiedBy>User</cp:lastModifiedBy>
  <cp:revision>1503</cp:revision>
  <cp:lastPrinted>2017-06-05T02:17:48Z</cp:lastPrinted>
  <dcterms:created xsi:type="dcterms:W3CDTF">2007-09-19T14:57:43Z</dcterms:created>
  <dcterms:modified xsi:type="dcterms:W3CDTF">2018-06-10T01:27:12Z</dcterms:modified>
</cp:coreProperties>
</file>