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99" saveSubsetFonts="1">
  <p:sldMasterIdLst>
    <p:sldMasterId id="2147483648" r:id="rId1"/>
  </p:sldMasterIdLst>
  <p:notesMasterIdLst>
    <p:notesMasterId r:id="rId36"/>
  </p:notesMasterIdLst>
  <p:sldIdLst>
    <p:sldId id="480" r:id="rId2"/>
    <p:sldId id="481" r:id="rId3"/>
    <p:sldId id="482" r:id="rId4"/>
    <p:sldId id="513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6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04" r:id="rId34"/>
    <p:sldId id="505" r:id="rId3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  <a:srgbClr val="FF0000"/>
    <a:srgbClr val="CC00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0018" autoAdjust="0"/>
  </p:normalViewPr>
  <p:slideViewPr>
    <p:cSldViewPr>
      <p:cViewPr varScale="1">
        <p:scale>
          <a:sx n="61" d="100"/>
          <a:sy n="61" d="100"/>
        </p:scale>
        <p:origin x="7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E8EE1E5-5192-4DD2-8A97-91D2DD4245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396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691D2-5336-4DE7-BB20-9D0C5A98A873}" type="slidenum">
              <a:rPr lang="en-US" altLang="zh-TW" smtClean="0"/>
              <a:pPr/>
              <a:t>504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1025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0224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168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304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897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67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484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60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476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442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EE1E5-5192-4DD2-8A97-91D2DD424543}" type="slidenum">
              <a:rPr lang="en-US" altLang="zh-TW" smtClean="0"/>
              <a:pPr>
                <a:defRPr/>
              </a:pPr>
              <a:t>528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380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36FEC-D71C-4952-8DD7-61EC36C20FF3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BB609-ED11-4320-89F2-C7DD2590B1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CA466-ADD4-4051-B5A0-4BA39787FE52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596E3-8F00-45DB-81B6-ED24DEF1BA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EF106-20C3-4E1A-BB0E-4B8D5BA1CAE3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8AAD3-3D1D-413C-B9A9-6C792F43D3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0609-5E48-45EF-9206-ABCA9BABE4D1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474A0-6F8B-4823-B710-7C59A60E89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DC876-5C62-464D-8753-9E3DC759835E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058B4-EACA-46BA-B641-726F2295C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69E64-19E6-4CE0-A344-3177F7CEF421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0A89-354D-49AE-B0EF-CD4364E2EF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5A661-74CA-4C11-9EFF-322B8BB0B8C8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8A17D-053C-4528-AF79-B45C4A0061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5B95E-722D-463C-8B79-D303DF75E1E0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AB1C7-F3EC-4F62-A0C6-F9F064EF53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165EC-374E-4AE1-82BB-1CEAD7BE9A19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C54B1-EE06-4448-B501-A4D989D38A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22421-556E-4C5F-BAD4-39F9045F93F1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D6720-1F3B-4BBE-B29B-C4CAA5E217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6B64F-A16D-4640-82F6-6A187A38D8F0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8E029-EC08-40CE-AC59-8590BE431D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464B5-86EA-42C4-A84B-F3743C106A7A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5EE71-364C-4E2C-BDB4-91632A15EA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991D1A8-8969-4692-94B2-277AEC60F935}" type="datetime1">
              <a:rPr lang="zh-TW" altLang="en-US"/>
              <a:pPr>
                <a:defRPr/>
              </a:pPr>
              <a:t>2018/6/18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76ECE4D8-6D0B-47F2-921A-CF20B258DA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png"/><Relationship Id="rId11" Type="http://schemas.openxmlformats.org/officeDocument/2006/relationships/image" Target="../media/image48.wmf"/><Relationship Id="rId5" Type="http://schemas.openxmlformats.org/officeDocument/2006/relationships/image" Target="../media/image49.pn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5.png"/><Relationship Id="rId9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95AA0A-FDB4-420D-9276-5B857992C4B4}" type="slidenum">
              <a:rPr lang="en-US" altLang="zh-TW" smtClean="0"/>
              <a:pPr/>
              <a:t>499</a:t>
            </a:fld>
            <a:endParaRPr lang="en-US" altLang="zh-TW"/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395288" y="476250"/>
            <a:ext cx="835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3200" b="1">
                <a:solidFill>
                  <a:srgbClr val="3333FF"/>
                </a:solidFill>
              </a:rPr>
              <a:t>XIV.  Orthogonal Transform and Multiplexing</a:t>
            </a:r>
            <a:endParaRPr lang="zh-TW" altLang="en-US" sz="3200" b="1">
              <a:solidFill>
                <a:srgbClr val="3333FF"/>
              </a:solidFill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468313" y="1268413"/>
            <a:ext cx="82073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</a:rPr>
              <a:t>14-A  Orthogonal and Dual Orthogonal 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827088" y="2552700"/>
          <a:ext cx="7180262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3" imgW="7162800" imgH="1930400" progId="Equation.DSMT4">
                  <p:embed/>
                </p:oleObj>
              </mc:Choice>
              <mc:Fallback>
                <p:oleObj name="Equation" r:id="rId3" imgW="7162800" imgH="193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52700"/>
                        <a:ext cx="7180262" cy="193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Any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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 discrete linear transform can be expressed as the matrix form: 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827088" y="4941888"/>
          <a:ext cx="35512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Equation" r:id="rId5" imgW="3543300" imgH="685800" progId="Equation.DSMT4">
                  <p:embed/>
                </p:oleObj>
              </mc:Choice>
              <mc:Fallback>
                <p:oleObj name="Equation" r:id="rId5" imgW="35433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35512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2339975" y="5446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1692275" y="5734050"/>
            <a:ext cx="165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inner product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827088" y="450850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3333FF"/>
                </a:solidFill>
              </a:rPr>
              <a:t>         Y =                        A                                           X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827088" y="4508500"/>
            <a:ext cx="1152525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2195513" y="4508500"/>
            <a:ext cx="4681537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7019925" y="4508500"/>
            <a:ext cx="936625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2268538" y="2924175"/>
            <a:ext cx="4608512" cy="0"/>
          </a:xfrm>
          <a:prstGeom prst="line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2268538" y="3716338"/>
            <a:ext cx="4608512" cy="0"/>
          </a:xfrm>
          <a:prstGeom prst="line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2339975" y="3284538"/>
            <a:ext cx="4608513" cy="0"/>
          </a:xfrm>
          <a:prstGeom prst="line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2339975" y="4076700"/>
            <a:ext cx="4608513" cy="0"/>
          </a:xfrm>
          <a:prstGeom prst="line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E818BE-8807-4C8F-8708-87E1E6A2C9B5}" type="slidenum">
              <a:rPr lang="en-US" altLang="zh-TW" smtClean="0"/>
              <a:pPr/>
              <a:t>508</a:t>
            </a:fld>
            <a:endParaRPr lang="en-US" altLang="zh-TW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5472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 b="1" dirty="0">
                <a:solidFill>
                  <a:srgbClr val="3333FF"/>
                </a:solidFill>
              </a:rPr>
              <a:t>Time-Division Multiplexing (TDM)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539750" y="1341438"/>
          <a:ext cx="7183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Equation" r:id="rId3" imgW="7175500" imgH="533400" progId="Equation.DSMT4">
                  <p:embed/>
                </p:oleObj>
              </mc:Choice>
              <mc:Fallback>
                <p:oleObj name="Equation" r:id="rId3" imgW="71755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71834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68313" y="2133600"/>
          <a:ext cx="3243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Equation" r:id="rId5" imgW="3238500" imgH="685800" progId="Equation.DSMT4">
                  <p:embed/>
                </p:oleObj>
              </mc:Choice>
              <mc:Fallback>
                <p:oleObj name="Equation" r:id="rId5" imgW="32385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33600"/>
                        <a:ext cx="324326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1331913" y="3500438"/>
          <a:ext cx="246697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" name="Equation" r:id="rId7" imgW="2374900" imgH="1854200" progId="Equation.DSMT4">
                  <p:embed/>
                </p:oleObj>
              </mc:Choice>
              <mc:Fallback>
                <p:oleObj name="Equation" r:id="rId7" imgW="2374900" imgH="185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2466975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4211638" y="4292600"/>
            <a:ext cx="417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(also a discrete orthogonal transform)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131F83-1CEB-4ACD-84ED-6BECA5E136E1}" type="slidenum">
              <a:rPr lang="en-US" altLang="zh-TW" smtClean="0"/>
              <a:pPr/>
              <a:t>509</a:t>
            </a:fld>
            <a:endParaRPr lang="en-US" altLang="zh-TW"/>
          </a:p>
        </p:txBody>
      </p:sp>
      <p:sp>
        <p:nvSpPr>
          <p:cNvPr id="41987" name="文字方塊 7"/>
          <p:cNvSpPr txBox="1">
            <a:spLocks noChangeArrowheads="1"/>
          </p:cNvSpPr>
          <p:nvPr/>
        </p:nvSpPr>
        <p:spPr bwMode="auto">
          <a:xfrm>
            <a:off x="539750" y="1196975"/>
            <a:ext cx="417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思考：</a:t>
            </a:r>
          </a:p>
        </p:txBody>
      </p:sp>
      <p:sp>
        <p:nvSpPr>
          <p:cNvPr id="41988" name="文字方塊 8"/>
          <p:cNvSpPr txBox="1">
            <a:spLocks noChangeArrowheads="1"/>
          </p:cNvSpPr>
          <p:nvPr/>
        </p:nvSpPr>
        <p:spPr bwMode="auto">
          <a:xfrm>
            <a:off x="611188" y="1916113"/>
            <a:ext cx="7848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既然  </a:t>
            </a:r>
            <a:r>
              <a:rPr lang="en-US" altLang="zh-TW"/>
              <a:t>time-division multiplexing </a:t>
            </a:r>
            <a:r>
              <a:rPr lang="zh-TW" altLang="en-US"/>
              <a:t>那麼簡單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zh-TW" altLang="en-US"/>
              <a:t>那為什麼要使用 </a:t>
            </a:r>
            <a:r>
              <a:rPr lang="en-US" altLang="zh-TW"/>
              <a:t>frequency-division multiplexing</a:t>
            </a:r>
          </a:p>
          <a:p>
            <a:pPr eaLnBrk="1" hangingPunct="1"/>
            <a:r>
              <a:rPr lang="en-US" altLang="zh-TW"/>
              <a:t>                        </a:t>
            </a:r>
            <a:r>
              <a:rPr lang="zh-TW" altLang="en-US"/>
              <a:t>和</a:t>
            </a:r>
            <a:r>
              <a:rPr lang="en-US" altLang="zh-TW"/>
              <a:t> orthogonal frequency-division multiplexing (OFDM)?</a:t>
            </a:r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0B27F0-F7B3-4B19-9A7A-00B7F9E146B5}" type="slidenum">
              <a:rPr lang="en-US" altLang="zh-TW" smtClean="0"/>
              <a:pPr/>
              <a:t>510</a:t>
            </a:fld>
            <a:endParaRPr lang="en-US" altLang="zh-TW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95288" y="1196975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TW" altLang="en-US"/>
              <a:t>除了 </a:t>
            </a:r>
            <a:r>
              <a:rPr lang="en-US" altLang="zh-TW">
                <a:solidFill>
                  <a:srgbClr val="3333FF"/>
                </a:solidFill>
              </a:rPr>
              <a:t>frequency</a:t>
            </a:r>
            <a:r>
              <a:rPr lang="en-US" altLang="zh-TW"/>
              <a:t>-division multiplexing </a:t>
            </a:r>
            <a:r>
              <a:rPr lang="zh-TW" altLang="en-US"/>
              <a:t>和 </a:t>
            </a:r>
            <a:r>
              <a:rPr lang="en-US" altLang="zh-TW">
                <a:solidFill>
                  <a:srgbClr val="3333FF"/>
                </a:solidFill>
              </a:rPr>
              <a:t>time</a:t>
            </a:r>
            <a:r>
              <a:rPr lang="en-US" altLang="zh-TW"/>
              <a:t>-division multiplexing</a:t>
            </a:r>
            <a:r>
              <a:rPr lang="zh-TW" altLang="en-US"/>
              <a:t>，是否還有其他 </a:t>
            </a:r>
            <a:r>
              <a:rPr lang="en-US" altLang="zh-TW"/>
              <a:t> multiplexing </a:t>
            </a:r>
            <a:r>
              <a:rPr lang="zh-TW" altLang="en-US"/>
              <a:t>的方式？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468313" y="2349500"/>
            <a:ext cx="72723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TW" altLang="en-US">
                <a:solidFill>
                  <a:srgbClr val="3333FF"/>
                </a:solidFill>
              </a:rPr>
              <a:t>使用其他的 </a:t>
            </a:r>
            <a:r>
              <a:rPr lang="en-US" altLang="zh-TW" u="sng">
                <a:solidFill>
                  <a:srgbClr val="3333FF"/>
                </a:solidFill>
              </a:rPr>
              <a:t>orthogonal transforms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br>
              <a:rPr lang="en-US" altLang="zh-TW">
                <a:solidFill>
                  <a:srgbClr val="3333FF"/>
                </a:solidFill>
              </a:rPr>
            </a:br>
            <a:r>
              <a:rPr lang="zh-TW" altLang="en-US">
                <a:solidFill>
                  <a:srgbClr val="3333FF"/>
                </a:solidFill>
              </a:rPr>
              <a:t>即 </a:t>
            </a:r>
            <a:r>
              <a:rPr lang="en-US" altLang="zh-TW">
                <a:solidFill>
                  <a:srgbClr val="3333FF"/>
                </a:solidFill>
              </a:rPr>
              <a:t>code division multiple access (CDMA)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95288" y="404813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</a:rPr>
              <a:t>14-C  Code Division Multiple Access (CDMA)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468313" y="3644900"/>
            <a:ext cx="6840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CDMA is an important topic in </a:t>
            </a:r>
            <a:r>
              <a:rPr lang="en-US" altLang="zh-TW">
                <a:solidFill>
                  <a:srgbClr val="3333FF"/>
                </a:solidFill>
              </a:rPr>
              <a:t>spread spectrum</a:t>
            </a:r>
            <a:r>
              <a:rPr lang="en-US" altLang="zh-TW"/>
              <a:t> communication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468313" y="4868863"/>
            <a:ext cx="8207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[1] M. A. Abu-Rgheff, </a:t>
            </a:r>
            <a:r>
              <a:rPr lang="en-US" altLang="zh-TW" i="1"/>
              <a:t>Introduction to CDMA Wireless Communications</a:t>
            </a:r>
            <a:r>
              <a:rPr lang="en-US" altLang="zh-TW"/>
              <a:t>, </a:t>
            </a:r>
            <a:br>
              <a:rPr lang="en-US" altLang="zh-TW"/>
            </a:br>
            <a:r>
              <a:rPr lang="en-US" altLang="zh-TW"/>
              <a:t>      Academic, London, 2007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[2] </a:t>
            </a:r>
            <a:r>
              <a:rPr lang="zh-TW" altLang="en-US"/>
              <a:t>邱國書</a:t>
            </a:r>
            <a:r>
              <a:rPr lang="en-US" altLang="zh-TW"/>
              <a:t>, </a:t>
            </a:r>
            <a:r>
              <a:rPr lang="zh-TW" altLang="en-US"/>
              <a:t>陳立民譯</a:t>
            </a:r>
            <a:r>
              <a:rPr lang="en-US" altLang="zh-TW"/>
              <a:t>, “CDMA </a:t>
            </a:r>
            <a:r>
              <a:rPr lang="zh-TW" altLang="en-US"/>
              <a:t>展頻通訊原理</a:t>
            </a:r>
            <a:r>
              <a:rPr lang="en-US"/>
              <a:t>”</a:t>
            </a:r>
            <a:r>
              <a:rPr lang="en-US" altLang="zh-TW"/>
              <a:t>, </a:t>
            </a:r>
            <a:r>
              <a:rPr lang="zh-TW" altLang="en-US"/>
              <a:t>五南</a:t>
            </a:r>
            <a:r>
              <a:rPr lang="en-US" altLang="zh-TW"/>
              <a:t>, </a:t>
            </a:r>
            <a:r>
              <a:rPr lang="zh-TW" altLang="en-US"/>
              <a:t>台北</a:t>
            </a:r>
            <a:r>
              <a:rPr lang="en-US" altLang="zh-TW"/>
              <a:t>, 2002.</a:t>
            </a:r>
            <a:endParaRPr lang="zh-TW" altLang="en-US"/>
          </a:p>
        </p:txBody>
      </p:sp>
      <p:sp>
        <p:nvSpPr>
          <p:cNvPr id="43016" name="文字方塊 7"/>
          <p:cNvSpPr txBox="1">
            <a:spLocks noChangeArrowheads="1"/>
          </p:cNvSpPr>
          <p:nvPr/>
        </p:nvSpPr>
        <p:spPr bwMode="auto">
          <a:xfrm>
            <a:off x="468313" y="4365625"/>
            <a:ext cx="2303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參考資料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0A6446-E2BC-45F8-B38D-F969F9A41A18}" type="slidenum">
              <a:rPr lang="en-US" altLang="zh-TW" smtClean="0"/>
              <a:pPr/>
              <a:t>511</a:t>
            </a:fld>
            <a:endParaRPr lang="en-US" altLang="zh-TW"/>
          </a:p>
        </p:txBody>
      </p:sp>
      <p:sp>
        <p:nvSpPr>
          <p:cNvPr id="24580" name="Text Box 12"/>
          <p:cNvSpPr txBox="1">
            <a:spLocks noChangeArrowheads="1"/>
          </p:cNvSpPr>
          <p:nvPr/>
        </p:nvSpPr>
        <p:spPr bwMode="auto">
          <a:xfrm>
            <a:off x="468313" y="620713"/>
            <a:ext cx="741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CDMA </a:t>
            </a:r>
            <a:r>
              <a:rPr lang="zh-TW" altLang="en-US"/>
              <a:t>最常使用的 </a:t>
            </a:r>
            <a:r>
              <a:rPr lang="en-US" altLang="zh-TW"/>
              <a:t>orthogonal transform </a:t>
            </a:r>
            <a:r>
              <a:rPr lang="zh-TW" altLang="en-US"/>
              <a:t>為 </a:t>
            </a:r>
            <a:r>
              <a:rPr lang="en-US" altLang="zh-TW">
                <a:solidFill>
                  <a:srgbClr val="3333FF"/>
                </a:solidFill>
              </a:rPr>
              <a:t>Walsh transform </a:t>
            </a:r>
          </a:p>
        </p:txBody>
      </p:sp>
      <p:graphicFrame>
        <p:nvGraphicFramePr>
          <p:cNvPr id="24578" name="Object 7"/>
          <p:cNvGraphicFramePr>
            <a:graphicFrameLocks noChangeAspect="1"/>
          </p:cNvGraphicFramePr>
          <p:nvPr/>
        </p:nvGraphicFramePr>
        <p:xfrm>
          <a:off x="1116013" y="1700213"/>
          <a:ext cx="4948237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3" imgW="4953000" imgH="3022600" progId="Equation.DSMT4">
                  <p:embed/>
                </p:oleObj>
              </mc:Choice>
              <mc:Fallback>
                <p:oleObj name="Equation" r:id="rId3" imgW="4953000" imgH="302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00213"/>
                        <a:ext cx="4948237" cy="301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15"/>
          <p:cNvSpPr>
            <a:spLocks noChangeShapeType="1"/>
          </p:cNvSpPr>
          <p:nvPr/>
        </p:nvSpPr>
        <p:spPr bwMode="auto">
          <a:xfrm flipH="1">
            <a:off x="6084888" y="1484313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82" name="Text Box 16"/>
          <p:cNvSpPr txBox="1">
            <a:spLocks noChangeArrowheads="1"/>
          </p:cNvSpPr>
          <p:nvPr/>
        </p:nvSpPr>
        <p:spPr bwMode="auto">
          <a:xfrm>
            <a:off x="6659563" y="1196975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channel 1 </a:t>
            </a:r>
          </a:p>
        </p:txBody>
      </p:sp>
      <p:sp>
        <p:nvSpPr>
          <p:cNvPr id="24583" name="Text Box 17"/>
          <p:cNvSpPr txBox="1">
            <a:spLocks noChangeArrowheads="1"/>
          </p:cNvSpPr>
          <p:nvPr/>
        </p:nvSpPr>
        <p:spPr bwMode="auto">
          <a:xfrm>
            <a:off x="6659563" y="1628775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channel 2 </a:t>
            </a:r>
          </a:p>
        </p:txBody>
      </p:sp>
      <p:sp>
        <p:nvSpPr>
          <p:cNvPr id="24584" name="Line 18"/>
          <p:cNvSpPr>
            <a:spLocks noChangeShapeType="1"/>
          </p:cNvSpPr>
          <p:nvPr/>
        </p:nvSpPr>
        <p:spPr bwMode="auto">
          <a:xfrm flipH="1">
            <a:off x="6084888" y="1916113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85" name="Line 19"/>
          <p:cNvSpPr>
            <a:spLocks noChangeShapeType="1"/>
          </p:cNvSpPr>
          <p:nvPr/>
        </p:nvSpPr>
        <p:spPr bwMode="auto">
          <a:xfrm flipH="1">
            <a:off x="6084888" y="2276475"/>
            <a:ext cx="6477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86" name="Text Box 20"/>
          <p:cNvSpPr txBox="1">
            <a:spLocks noChangeArrowheads="1"/>
          </p:cNvSpPr>
          <p:nvPr/>
        </p:nvSpPr>
        <p:spPr bwMode="auto">
          <a:xfrm>
            <a:off x="6659563" y="2060575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channel 3 </a:t>
            </a:r>
          </a:p>
        </p:txBody>
      </p:sp>
      <p:sp>
        <p:nvSpPr>
          <p:cNvPr id="24587" name="Line 21"/>
          <p:cNvSpPr>
            <a:spLocks noChangeShapeType="1"/>
          </p:cNvSpPr>
          <p:nvPr/>
        </p:nvSpPr>
        <p:spPr bwMode="auto">
          <a:xfrm flipH="1">
            <a:off x="6084888" y="270827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88" name="Text Box 22"/>
          <p:cNvSpPr txBox="1">
            <a:spLocks noChangeArrowheads="1"/>
          </p:cNvSpPr>
          <p:nvPr/>
        </p:nvSpPr>
        <p:spPr bwMode="auto">
          <a:xfrm>
            <a:off x="6659563" y="2492375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channel 4 </a:t>
            </a:r>
          </a:p>
        </p:txBody>
      </p:sp>
      <p:sp>
        <p:nvSpPr>
          <p:cNvPr id="24589" name="Text Box 23"/>
          <p:cNvSpPr txBox="1">
            <a:spLocks noChangeArrowheads="1"/>
          </p:cNvSpPr>
          <p:nvPr/>
        </p:nvSpPr>
        <p:spPr bwMode="auto">
          <a:xfrm>
            <a:off x="6659563" y="2997200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channel 5 </a:t>
            </a:r>
          </a:p>
        </p:txBody>
      </p:sp>
      <p:sp>
        <p:nvSpPr>
          <p:cNvPr id="24590" name="Text Box 24"/>
          <p:cNvSpPr txBox="1">
            <a:spLocks noChangeArrowheads="1"/>
          </p:cNvSpPr>
          <p:nvPr/>
        </p:nvSpPr>
        <p:spPr bwMode="auto">
          <a:xfrm>
            <a:off x="6659563" y="3429000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channel 6 </a:t>
            </a:r>
          </a:p>
        </p:txBody>
      </p:sp>
      <p:sp>
        <p:nvSpPr>
          <p:cNvPr id="24591" name="Text Box 26"/>
          <p:cNvSpPr txBox="1">
            <a:spLocks noChangeArrowheads="1"/>
          </p:cNvSpPr>
          <p:nvPr/>
        </p:nvSpPr>
        <p:spPr bwMode="auto">
          <a:xfrm>
            <a:off x="6659563" y="3860800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channel 7 </a:t>
            </a:r>
          </a:p>
        </p:txBody>
      </p:sp>
      <p:sp>
        <p:nvSpPr>
          <p:cNvPr id="24592" name="Text Box 27"/>
          <p:cNvSpPr txBox="1">
            <a:spLocks noChangeArrowheads="1"/>
          </p:cNvSpPr>
          <p:nvPr/>
        </p:nvSpPr>
        <p:spPr bwMode="auto">
          <a:xfrm>
            <a:off x="6659563" y="4292600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channel 8 </a:t>
            </a:r>
          </a:p>
        </p:txBody>
      </p:sp>
      <p:sp>
        <p:nvSpPr>
          <p:cNvPr id="24593" name="Line 28"/>
          <p:cNvSpPr>
            <a:spLocks noChangeShapeType="1"/>
          </p:cNvSpPr>
          <p:nvPr/>
        </p:nvSpPr>
        <p:spPr bwMode="auto">
          <a:xfrm flipH="1">
            <a:off x="6084888" y="3213100"/>
            <a:ext cx="647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94" name="Line 29"/>
          <p:cNvSpPr>
            <a:spLocks noChangeShapeType="1"/>
          </p:cNvSpPr>
          <p:nvPr/>
        </p:nvSpPr>
        <p:spPr bwMode="auto">
          <a:xfrm flipH="1">
            <a:off x="6084888" y="3644900"/>
            <a:ext cx="6477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95" name="Line 30"/>
          <p:cNvSpPr>
            <a:spLocks noChangeShapeType="1"/>
          </p:cNvSpPr>
          <p:nvPr/>
        </p:nvSpPr>
        <p:spPr bwMode="auto">
          <a:xfrm flipH="1">
            <a:off x="6084888" y="4076700"/>
            <a:ext cx="57467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96" name="Line 31"/>
          <p:cNvSpPr>
            <a:spLocks noChangeShapeType="1"/>
          </p:cNvSpPr>
          <p:nvPr/>
        </p:nvSpPr>
        <p:spPr bwMode="auto">
          <a:xfrm flipH="1">
            <a:off x="6084888" y="4437063"/>
            <a:ext cx="57467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1835150" y="1628775"/>
            <a:ext cx="360363" cy="316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2070100" y="4811713"/>
            <a:ext cx="252413" cy="7921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9" name="文字方塊 4"/>
          <p:cNvSpPr txBox="1">
            <a:spLocks noChangeArrowheads="1"/>
          </p:cNvSpPr>
          <p:nvPr/>
        </p:nvSpPr>
        <p:spPr bwMode="auto">
          <a:xfrm>
            <a:off x="2195513" y="5526088"/>
            <a:ext cx="12969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600">
                <a:solidFill>
                  <a:srgbClr val="3333FF"/>
                </a:solidFill>
              </a:rPr>
              <a:t>channel 1</a:t>
            </a:r>
            <a:endParaRPr lang="zh-TW" altLang="en-US" sz="160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F297A1-B261-4C19-8F0E-DB2A7D7B04EE}" type="slidenum">
              <a:rPr lang="en-US" altLang="zh-TW" smtClean="0"/>
              <a:pPr/>
              <a:t>512</a:t>
            </a:fld>
            <a:endParaRPr lang="en-US" altLang="zh-TW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7705725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TW" altLang="en-US" dirty="0"/>
              <a:t>當有兩組人在同一個房間裡交談  </a:t>
            </a:r>
            <a:r>
              <a:rPr lang="en-US" altLang="zh-TW" dirty="0"/>
              <a:t>(A </a:t>
            </a:r>
            <a:r>
              <a:rPr lang="zh-TW" altLang="en-US" dirty="0"/>
              <a:t>和</a:t>
            </a:r>
            <a:r>
              <a:rPr lang="en-US" altLang="zh-TW" dirty="0"/>
              <a:t>B</a:t>
            </a:r>
            <a:r>
              <a:rPr lang="zh-TW" altLang="en-US" dirty="0"/>
              <a:t>交談</a:t>
            </a:r>
            <a:r>
              <a:rPr lang="en-US" altLang="zh-TW" dirty="0"/>
              <a:t>)</a:t>
            </a:r>
            <a:r>
              <a:rPr lang="zh-TW" altLang="en-US" dirty="0"/>
              <a:t>， </a:t>
            </a:r>
            <a:r>
              <a:rPr lang="en-US" altLang="zh-TW" dirty="0"/>
              <a:t>(C</a:t>
            </a:r>
            <a:r>
              <a:rPr lang="zh-TW" altLang="en-US" dirty="0"/>
              <a:t> 和</a:t>
            </a:r>
            <a:r>
              <a:rPr lang="en-US" altLang="zh-TW" dirty="0"/>
              <a:t>D</a:t>
            </a:r>
            <a:r>
              <a:rPr lang="zh-TW" altLang="en-US" dirty="0"/>
              <a:t>交談</a:t>
            </a:r>
            <a:r>
              <a:rPr lang="en-US" altLang="zh-TW" dirty="0"/>
              <a:t>) </a:t>
            </a:r>
            <a:r>
              <a:rPr lang="zh-TW" altLang="en-US" dirty="0"/>
              <a:t>，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TW" altLang="en-US" dirty="0"/>
              <a:t>如何才能夠彼此不互相干擾？</a:t>
            </a:r>
            <a:endParaRPr lang="en-US" altLang="zh-TW" dirty="0"/>
          </a:p>
          <a:p>
            <a:pPr eaLnBrk="1" hangingPunct="1">
              <a:spcBef>
                <a:spcPct val="50000"/>
              </a:spcBef>
              <a:defRPr/>
            </a:pPr>
            <a:endParaRPr lang="zh-TW" altLang="en-US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/>
              <a:t>(1) Different Time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arenBoth"/>
              <a:defRPr/>
            </a:pPr>
            <a:endParaRPr lang="zh-TW" altLang="en-US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/>
              <a:t>(2) Different Tone</a:t>
            </a:r>
          </a:p>
          <a:p>
            <a:pPr eaLnBrk="1" hangingPunct="1">
              <a:spcBef>
                <a:spcPct val="50000"/>
              </a:spcBef>
              <a:defRPr/>
            </a:pPr>
            <a:endParaRPr lang="zh-TW" altLang="en-US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dirty="0"/>
              <a:t>(3) Different Language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A046C1-1421-4D7F-947A-CB4C1EF48181}" type="slidenum">
              <a:rPr lang="en-US" altLang="zh-TW" smtClean="0"/>
              <a:pPr/>
              <a:t>513</a:t>
            </a:fld>
            <a:endParaRPr lang="en-US" altLang="zh-TW"/>
          </a:p>
        </p:txBody>
      </p:sp>
      <p:sp>
        <p:nvSpPr>
          <p:cNvPr id="45059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692150"/>
            <a:ext cx="8424862" cy="4465638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CDMA 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分為：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(1) Orthogonal Type       (2)  Pseudorandom Sequence Type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Orthogonal Type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的例子：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兩組資料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[1, 0, 1]       [1, 1, 0] </a:t>
            </a: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(1)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變為 −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           [1,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1]       [1, 1,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1] </a:t>
            </a: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(2)  1,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1   modulated by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[1, 1, 1, 1, 1, 1, 1, 1]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(channel 1)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[1, 1, 1, 1, 1, 1, 1, 1, -1, -1, -1, -1, -1, -1, -1, -1, 1, 1, 1, 1, 1, 1, 1, 1]       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1, 1,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   modulated by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[1, 1, 1, 1, -1, -1, -1, -1]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(channel 2)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[1, 1, 1, 1, -1, -1, -1, -1, 1, 1, 1, 1, -1, -1, -1, -1, -1, -1, -1, -1, 1, 1, 1, 1]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(3)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相合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Aft>
                <a:spcPts val="475"/>
              </a:spcAft>
              <a:buFontTx/>
              <a:buNone/>
            </a:pP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[2, 2, 2, 2, 0, 0, 0, 0, 0, 0, 0, 0, -2, -2, -2, -2, 0, 0, 0, 0, 2, 2, 2, 2]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3317875" y="3027363"/>
            <a:ext cx="0" cy="4318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6042025" y="3038475"/>
            <a:ext cx="0" cy="4318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3719513" y="3860800"/>
            <a:ext cx="0" cy="4318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084888" y="3819525"/>
            <a:ext cx="0" cy="4318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50317-EDBB-4DA4-A670-14FCDE41D6DE}" type="slidenum">
              <a:rPr lang="en-US" altLang="zh-TW" smtClean="0"/>
              <a:pPr/>
              <a:t>514</a:t>
            </a:fld>
            <a:endParaRPr lang="en-US" altLang="zh-TW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684213" y="981075"/>
            <a:ext cx="672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/>
              <a:t>[2, 2, 2, 2, 0, 0, 0, 0, 0, 0, 0, 0, -2, -2, -2, -2, 0, 0, 0, 0, 2, 2, 2, 2] </a:t>
            </a:r>
            <a:endParaRPr lang="zh-TW" altLang="en-US"/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250825" y="549275"/>
            <a:ext cx="295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demodulation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684213" y="1412875"/>
            <a:ext cx="2376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[1, 1, 1, 1, 1, 1, 1, 1]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2916238" y="1844675"/>
            <a:ext cx="2592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[1, 1, 1,  1, 1, 1, 1, 1]</a:t>
            </a:r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5148263" y="1412875"/>
            <a:ext cx="2376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[1, 1, 1, 1, 1, 1, 1,1]</a:t>
            </a:r>
          </a:p>
        </p:txBody>
      </p:sp>
      <p:sp>
        <p:nvSpPr>
          <p:cNvPr id="46088" name="Line 9"/>
          <p:cNvSpPr>
            <a:spLocks noChangeShapeType="1"/>
          </p:cNvSpPr>
          <p:nvPr/>
        </p:nvSpPr>
        <p:spPr bwMode="auto">
          <a:xfrm>
            <a:off x="1619250" y="17732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827088" y="2349500"/>
            <a:ext cx="172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內積</a:t>
            </a:r>
            <a:r>
              <a:rPr lang="en-US" altLang="zh-TW"/>
              <a:t> = 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FD366-D2BF-4582-9A1C-1FEF11D58A58}" type="slidenum">
              <a:rPr lang="en-US" altLang="zh-TW" smtClean="0"/>
              <a:pPr/>
              <a:t>515</a:t>
            </a:fld>
            <a:endParaRPr lang="en-US" altLang="zh-TW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0645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注意：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/>
              <a:t>(1) </a:t>
            </a:r>
            <a:r>
              <a:rPr lang="zh-TW" altLang="en-US"/>
              <a:t>使用 </a:t>
            </a:r>
            <a:r>
              <a:rPr lang="en-US" altLang="zh-TW" i="1"/>
              <a:t>N</a:t>
            </a:r>
            <a:r>
              <a:rPr lang="en-US" altLang="zh-TW"/>
              <a:t>-point Walsh transform </a:t>
            </a:r>
            <a:r>
              <a:rPr lang="zh-TW" altLang="en-US"/>
              <a:t>時，總共可以有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zh-TW" altLang="en-US"/>
              <a:t>個 </a:t>
            </a:r>
            <a:r>
              <a:rPr lang="en-US" altLang="zh-TW"/>
              <a:t>channels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/>
              <a:t>(2) </a:t>
            </a:r>
            <a:r>
              <a:rPr lang="zh-TW" altLang="en-US"/>
              <a:t>除了 </a:t>
            </a:r>
            <a:r>
              <a:rPr lang="en-US" altLang="zh-TW"/>
              <a:t>Walsh transform </a:t>
            </a:r>
            <a:r>
              <a:rPr lang="zh-TW" altLang="en-US"/>
              <a:t>以外，其他的 </a:t>
            </a:r>
            <a:r>
              <a:rPr lang="en-US" altLang="zh-TW"/>
              <a:t>orthogonal transform </a:t>
            </a:r>
            <a:r>
              <a:rPr lang="zh-TW" altLang="en-US"/>
              <a:t>也可以使用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/>
              <a:t>(3) </a:t>
            </a:r>
            <a:r>
              <a:rPr lang="zh-TW" altLang="en-US"/>
              <a:t>使用 </a:t>
            </a:r>
            <a:r>
              <a:rPr lang="en-US" altLang="zh-TW"/>
              <a:t>Walsh transform </a:t>
            </a:r>
            <a:r>
              <a:rPr lang="zh-TW" altLang="en-US"/>
              <a:t>的好處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76C827-1920-436C-9F9C-DABA228ED84E}" type="slidenum">
              <a:rPr lang="en-US" altLang="zh-TW" smtClean="0"/>
              <a:pPr/>
              <a:t>516</a:t>
            </a:fld>
            <a:endParaRPr lang="en-US" altLang="zh-TW"/>
          </a:p>
        </p:txBody>
      </p:sp>
      <p:sp>
        <p:nvSpPr>
          <p:cNvPr id="48131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4079875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Orthogonal Transform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共通的問題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 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需要同步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synchronization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[ 1,   1,   1,   1,   1,   1,   1,  1]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[ 1,   1,   1,   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1]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[ 1,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1,  1,   1,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 1]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[ 1,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1,   1,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1,   1,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1,   1,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1]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但是某些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basis,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就算不同步也近似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orthogonal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&lt;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]&gt; = 8,   &lt;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</a:t>
            </a:r>
            <a:r>
              <a:rPr lang="en-US" altLang="zh-TW" sz="2000" b="1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]&gt; = 0 if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&lt;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], </a:t>
            </a:r>
            <a:r>
              <a:rPr lang="en-US" altLang="zh-TW" sz="2000" b="1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</a:t>
            </a:r>
            <a:r>
              <a:rPr lang="en-US" altLang="zh-TW" sz="2000" b="1" baseline="-25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1]&gt; = 2 or 0    if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1.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這裡的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shift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circular shift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ABB727-4431-44C6-BB4A-F41398C4E6AD}" type="slidenum">
              <a:rPr lang="en-US" altLang="zh-TW" smtClean="0"/>
              <a:pPr/>
              <a:t>517</a:t>
            </a:fld>
            <a:endParaRPr lang="en-US" altLang="zh-TW"/>
          </a:p>
        </p:txBody>
      </p:sp>
      <p:sp>
        <p:nvSpPr>
          <p:cNvPr id="25604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6000750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Pseudorandom Sequence Type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不為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orthogonal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capacity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較少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但是不需要同步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(asynchronous)   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Pseudorandom Sequence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之間的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correlation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ts val="500"/>
              </a:spcAft>
              <a:buFontTx/>
              <a:buNone/>
            </a:pPr>
            <a:r>
              <a:rPr lang="en-US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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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 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  <a:spcAft>
                <a:spcPts val="500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recovered:</a:t>
            </a:r>
          </a:p>
          <a:p>
            <a:pPr marL="0" indent="0">
              <a:spcBef>
                <a:spcPct val="50000"/>
              </a:spcBef>
              <a:spcAft>
                <a:spcPts val="500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				(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(0) = 1,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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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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0)       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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</a:t>
            </a:r>
            <a:r>
              <a:rPr lang="en-US" altLang="zh-TW" sz="2000" baseline="-25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不必一致</a:t>
            </a: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25602" name="Object 1"/>
          <p:cNvGraphicFramePr>
            <a:graphicFrameLocks noChangeAspect="1"/>
          </p:cNvGraphicFramePr>
          <p:nvPr/>
        </p:nvGraphicFramePr>
        <p:xfrm>
          <a:off x="1692275" y="4716463"/>
          <a:ext cx="67738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" imgW="6591300" imgH="431800" progId="Equation.DSMT4">
                  <p:embed/>
                </p:oleObj>
              </mc:Choice>
              <mc:Fallback>
                <p:oleObj name="Equation" r:id="rId3" imgW="65913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16463"/>
                        <a:ext cx="67738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6" name="群組 16"/>
          <p:cNvGrpSpPr>
            <a:grpSpLocks/>
          </p:cNvGrpSpPr>
          <p:nvPr/>
        </p:nvGrpSpPr>
        <p:grpSpPr bwMode="auto">
          <a:xfrm>
            <a:off x="728663" y="2814638"/>
            <a:ext cx="6208712" cy="1400175"/>
            <a:chOff x="728674" y="2714620"/>
            <a:chExt cx="6208769" cy="1400242"/>
          </a:xfrm>
        </p:grpSpPr>
        <p:sp>
          <p:nvSpPr>
            <p:cNvPr id="25607" name="矩形 5"/>
            <p:cNvSpPr>
              <a:spLocks noChangeArrowheads="1"/>
            </p:cNvSpPr>
            <p:nvPr/>
          </p:nvSpPr>
          <p:spPr bwMode="auto">
            <a:xfrm>
              <a:off x="928662" y="2714620"/>
              <a:ext cx="6383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i="1"/>
                <a:t>C</a:t>
              </a:r>
              <a:r>
                <a:rPr lang="en-US" altLang="zh-TW"/>
                <a:t>(</a:t>
              </a:r>
              <a:r>
                <a:rPr lang="en-US" altLang="zh-TW" i="1">
                  <a:sym typeface="Symbol" pitchFamily="18" charset="2"/>
                </a:rPr>
                <a:t></a:t>
              </a:r>
              <a:r>
                <a:rPr lang="en-US" altLang="zh-TW"/>
                <a:t>)</a:t>
              </a:r>
              <a:endParaRPr lang="zh-TW" altLang="en-US"/>
            </a:p>
          </p:txBody>
        </p:sp>
        <p:sp>
          <p:nvSpPr>
            <p:cNvPr id="25608" name="矩形 6"/>
            <p:cNvSpPr>
              <a:spLocks noChangeArrowheads="1"/>
            </p:cNvSpPr>
            <p:nvPr/>
          </p:nvSpPr>
          <p:spPr bwMode="auto">
            <a:xfrm>
              <a:off x="6143636" y="3714752"/>
              <a:ext cx="7938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i="1">
                  <a:sym typeface="Symbol" pitchFamily="18" charset="2"/>
                </a:rPr>
                <a:t></a:t>
              </a:r>
              <a:r>
                <a:rPr lang="en-US" altLang="zh-TW"/>
                <a:t>-axis</a:t>
              </a:r>
              <a:endParaRPr lang="zh-TW" altLang="en-US"/>
            </a:p>
          </p:txBody>
        </p:sp>
        <p:grpSp>
          <p:nvGrpSpPr>
            <p:cNvPr id="25609" name="Group 3"/>
            <p:cNvGrpSpPr>
              <a:grpSpLocks/>
            </p:cNvGrpSpPr>
            <p:nvPr/>
          </p:nvGrpSpPr>
          <p:grpSpPr bwMode="auto">
            <a:xfrm>
              <a:off x="728674" y="2786058"/>
              <a:ext cx="5486400" cy="1028700"/>
              <a:chOff x="1437" y="4857"/>
              <a:chExt cx="8640" cy="1620"/>
            </a:xfrm>
          </p:grpSpPr>
          <p:sp>
            <p:nvSpPr>
              <p:cNvPr id="25610" name="Line 4"/>
              <p:cNvSpPr>
                <a:spLocks noChangeShapeType="1"/>
              </p:cNvSpPr>
              <p:nvPr/>
            </p:nvSpPr>
            <p:spPr bwMode="auto">
              <a:xfrm>
                <a:off x="2337" y="6477"/>
                <a:ext cx="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1" name="Line 5"/>
              <p:cNvSpPr>
                <a:spLocks noChangeShapeType="1"/>
              </p:cNvSpPr>
              <p:nvPr/>
            </p:nvSpPr>
            <p:spPr bwMode="auto">
              <a:xfrm flipV="1">
                <a:off x="3237" y="4857"/>
                <a:ext cx="360" cy="16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2" name="Line 6"/>
              <p:cNvSpPr>
                <a:spLocks noChangeShapeType="1"/>
              </p:cNvSpPr>
              <p:nvPr/>
            </p:nvSpPr>
            <p:spPr bwMode="auto">
              <a:xfrm>
                <a:off x="3597" y="4857"/>
                <a:ext cx="360" cy="16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3" name="Line 7"/>
              <p:cNvSpPr>
                <a:spLocks noChangeShapeType="1"/>
              </p:cNvSpPr>
              <p:nvPr/>
            </p:nvSpPr>
            <p:spPr bwMode="auto">
              <a:xfrm>
                <a:off x="3957" y="6477"/>
                <a:ext cx="25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4" name="Line 8"/>
              <p:cNvSpPr>
                <a:spLocks noChangeShapeType="1"/>
              </p:cNvSpPr>
              <p:nvPr/>
            </p:nvSpPr>
            <p:spPr bwMode="auto">
              <a:xfrm flipV="1">
                <a:off x="6477" y="4857"/>
                <a:ext cx="360" cy="16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5" name="Line 9"/>
              <p:cNvSpPr>
                <a:spLocks noChangeShapeType="1"/>
              </p:cNvSpPr>
              <p:nvPr/>
            </p:nvSpPr>
            <p:spPr bwMode="auto">
              <a:xfrm>
                <a:off x="6837" y="4857"/>
                <a:ext cx="540" cy="16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6" name="Line 10"/>
              <p:cNvSpPr>
                <a:spLocks noChangeShapeType="1"/>
              </p:cNvSpPr>
              <p:nvPr/>
            </p:nvSpPr>
            <p:spPr bwMode="auto">
              <a:xfrm>
                <a:off x="7377" y="6477"/>
                <a:ext cx="23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7" name="Line 11"/>
              <p:cNvSpPr>
                <a:spLocks noChangeShapeType="1"/>
              </p:cNvSpPr>
              <p:nvPr/>
            </p:nvSpPr>
            <p:spPr bwMode="auto">
              <a:xfrm>
                <a:off x="1437" y="6297"/>
                <a:ext cx="86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319D2E-8A7B-4B09-AD44-F1B30E07650D}" type="slidenum">
              <a:rPr lang="en-US" altLang="zh-TW" smtClean="0"/>
              <a:pPr/>
              <a:t>500</a:t>
            </a:fld>
            <a:endParaRPr lang="en-US" altLang="zh-TW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2266950" y="547688"/>
          <a:ext cx="3273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3263900" imgH="685800" progId="Equation.DSMT4">
                  <p:embed/>
                </p:oleObj>
              </mc:Choice>
              <mc:Fallback>
                <p:oleObj name="Equation" r:id="rId3" imgW="32639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47688"/>
                        <a:ext cx="32734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1728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Orthogonal: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651500" y="69215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/>
              <a:t>when </a:t>
            </a:r>
            <a:r>
              <a:rPr lang="en-US" altLang="zh-TW" b="1" i="1"/>
              <a:t>k</a:t>
            </a:r>
            <a:r>
              <a:rPr lang="en-US" altLang="zh-TW" b="1"/>
              <a:t> </a:t>
            </a:r>
            <a:r>
              <a:rPr lang="en-US" altLang="zh-TW" b="1">
                <a:sym typeface="Symbol" pitchFamily="18" charset="2"/>
              </a:rPr>
              <a:t> </a:t>
            </a:r>
            <a:r>
              <a:rPr lang="en-US" altLang="zh-TW" b="1" i="1">
                <a:sym typeface="Symbol" pitchFamily="18" charset="2"/>
              </a:rPr>
              <a:t>h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11188" y="1628775"/>
            <a:ext cx="7345362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orthogonal transforms </a:t>
            </a:r>
            <a:r>
              <a:rPr lang="zh-TW" altLang="en-US"/>
              <a:t>的例子：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</a:t>
            </a:r>
            <a:r>
              <a:rPr lang="en-US" altLang="zh-TW"/>
              <a:t> discrete Fourier transform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</a:t>
            </a:r>
            <a:r>
              <a:rPr lang="en-US" altLang="zh-TW"/>
              <a:t> discrete cosine, sine, Hartley transforms</a:t>
            </a:r>
          </a:p>
          <a:p>
            <a:pPr>
              <a:spcBef>
                <a:spcPct val="50000"/>
              </a:spcBef>
              <a:spcAft>
                <a:spcPts val="500"/>
              </a:spcAft>
            </a:pPr>
            <a:r>
              <a:rPr lang="en-US" altLang="zh-TW">
                <a:sym typeface="Symbol" pitchFamily="18" charset="2"/>
              </a:rPr>
              <a:t></a:t>
            </a:r>
            <a:r>
              <a:rPr lang="en-US" altLang="zh-TW"/>
              <a:t> Walsh Transform, Haar Transform </a:t>
            </a:r>
            <a:endParaRPr lang="zh-TW" altLang="en-US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ym typeface="Symbol" pitchFamily="18" charset="2"/>
              </a:rPr>
              <a:t> discrete </a:t>
            </a:r>
            <a:r>
              <a:rPr lang="en-US" altLang="zh-TW"/>
              <a:t>Legendre transform 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Char char="·"/>
            </a:pPr>
            <a:r>
              <a:rPr lang="en-US" altLang="zh-TW">
                <a:sym typeface="Symbol" pitchFamily="18" charset="2"/>
              </a:rPr>
              <a:t> discrete orthogonal polynomial transforms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Hahn, Meixner, Krawtchouk, Charlier</a:t>
            </a:r>
          </a:p>
          <a:p>
            <a:pPr eaLnBrk="1" hangingPunct="1">
              <a:spcBef>
                <a:spcPct val="50000"/>
              </a:spcBef>
              <a:buFont typeface="Symbol" pitchFamily="18" charset="2"/>
              <a:buChar char="·"/>
            </a:pPr>
            <a:endParaRPr lang="en-US" altLang="zh-TW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F866D-AEA8-40E5-995B-0B0EBDDFBD81}" type="slidenum">
              <a:rPr lang="en-US" altLang="zh-TW" smtClean="0"/>
              <a:pPr/>
              <a:t>518</a:t>
            </a:fld>
            <a:endParaRPr lang="en-US" altLang="zh-TW"/>
          </a:p>
        </p:txBody>
      </p:sp>
      <p:sp>
        <p:nvSpPr>
          <p:cNvPr id="49155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68313" y="692150"/>
            <a:ext cx="8186737" cy="2495550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CDMA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的優點：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(1) </a:t>
            </a:r>
            <a:r>
              <a:rPr lang="zh-TW" altLang="en-US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運算量相對於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frequency division multiplexing </a:t>
            </a:r>
            <a:r>
              <a:rPr lang="zh-TW" altLang="en-US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減少很多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(2)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可以減少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noise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及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interference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的影響</a:t>
            </a: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(3)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可以應用在保密和安全傳輸上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(4)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就算只接收部分的信號，也有可能把原來的信號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recover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回來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(5)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相鄰的區域的干擾問題可以減少</a:t>
            </a: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229A8-A430-481A-A8F9-D1C6B84F7800}" type="slidenum">
              <a:rPr lang="en-US" altLang="zh-TW" smtClean="0"/>
              <a:pPr/>
              <a:t>519</a:t>
            </a:fld>
            <a:endParaRPr lang="en-US" altLang="zh-TW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6551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dirty="0"/>
              <a:t>相鄰的區域，使用差距最大的「語言」，則干擾最少</a:t>
            </a:r>
          </a:p>
        </p:txBody>
      </p:sp>
      <p:sp>
        <p:nvSpPr>
          <p:cNvPr id="26629" name="AutoShape 9"/>
          <p:cNvSpPr>
            <a:spLocks noChangeArrowheads="1"/>
          </p:cNvSpPr>
          <p:nvPr/>
        </p:nvSpPr>
        <p:spPr bwMode="auto">
          <a:xfrm>
            <a:off x="2894013" y="1404938"/>
            <a:ext cx="1800225" cy="1295400"/>
          </a:xfrm>
          <a:prstGeom prst="hexagon">
            <a:avLst>
              <a:gd name="adj" fmla="val 34743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26630" name="AutoShape 10"/>
          <p:cNvSpPr>
            <a:spLocks noChangeArrowheads="1"/>
          </p:cNvSpPr>
          <p:nvPr/>
        </p:nvSpPr>
        <p:spPr bwMode="auto">
          <a:xfrm>
            <a:off x="1547813" y="2060575"/>
            <a:ext cx="1800225" cy="1295400"/>
          </a:xfrm>
          <a:prstGeom prst="hexagon">
            <a:avLst>
              <a:gd name="adj" fmla="val 34743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26631" name="Text Box 11"/>
          <p:cNvSpPr txBox="1">
            <a:spLocks noChangeArrowheads="1"/>
          </p:cNvSpPr>
          <p:nvPr/>
        </p:nvSpPr>
        <p:spPr bwMode="auto">
          <a:xfrm>
            <a:off x="2051050" y="2420938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A </a:t>
            </a:r>
            <a:r>
              <a:rPr lang="zh-TW" altLang="en-US"/>
              <a:t>區</a:t>
            </a:r>
          </a:p>
        </p:txBody>
      </p:sp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3492500" y="184467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B </a:t>
            </a:r>
            <a:r>
              <a:rPr lang="zh-TW" altLang="en-US"/>
              <a:t>區</a:t>
            </a:r>
          </a:p>
        </p:txBody>
      </p:sp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395288" y="3573463"/>
            <a:ext cx="7561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假設 </a:t>
            </a:r>
            <a:r>
              <a:rPr lang="en-US" altLang="zh-TW"/>
              <a:t>A </a:t>
            </a:r>
            <a:r>
              <a:rPr lang="zh-TW" altLang="en-US"/>
              <a:t>區使用的 </a:t>
            </a:r>
            <a:r>
              <a:rPr lang="en-US" altLang="zh-TW"/>
              <a:t>orthogonal basis </a:t>
            </a:r>
            <a:r>
              <a:rPr lang="zh-TW" altLang="en-US"/>
              <a:t>為 </a:t>
            </a:r>
            <a:r>
              <a:rPr lang="en-US" altLang="zh-TW" i="1">
                <a:sym typeface="Symbol" pitchFamily="18" charset="2"/>
              </a:rPr>
              <a:t></a:t>
            </a:r>
            <a:r>
              <a:rPr lang="en-US" altLang="zh-TW" i="1" baseline="-25000"/>
              <a:t>k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], </a:t>
            </a:r>
            <a:r>
              <a:rPr lang="en-US" altLang="zh-TW" i="1"/>
              <a:t>k</a:t>
            </a:r>
            <a:r>
              <a:rPr lang="en-US" altLang="zh-TW"/>
              <a:t> = 0, 1, 2, …, </a:t>
            </a:r>
            <a:r>
              <a:rPr lang="en-US" altLang="zh-TW" i="1"/>
              <a:t>N</a:t>
            </a:r>
            <a:r>
              <a:rPr lang="en-US" altLang="zh-TW">
                <a:cs typeface="Times New Roman" pitchFamily="18" charset="0"/>
              </a:rPr>
              <a:t>−1</a:t>
            </a:r>
            <a:r>
              <a:rPr lang="en-US" altLang="zh-TW"/>
              <a:t> </a:t>
            </a:r>
            <a:r>
              <a:rPr lang="zh-TW" altLang="en-US"/>
              <a:t> </a:t>
            </a:r>
          </a:p>
        </p:txBody>
      </p:sp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971550" y="4076700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B </a:t>
            </a:r>
            <a:r>
              <a:rPr lang="zh-TW" altLang="en-US"/>
              <a:t>區使用的 </a:t>
            </a:r>
            <a:r>
              <a:rPr lang="en-US" altLang="zh-TW"/>
              <a:t>orthogonal basis </a:t>
            </a:r>
            <a:r>
              <a:rPr lang="zh-TW" altLang="en-US"/>
              <a:t>為 </a:t>
            </a:r>
            <a:r>
              <a:rPr lang="en-US" altLang="zh-TW" i="1">
                <a:sym typeface="Symbol" pitchFamily="18" charset="2"/>
              </a:rPr>
              <a:t></a:t>
            </a:r>
            <a:r>
              <a:rPr lang="en-US" altLang="zh-TW" i="1" baseline="-25000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], </a:t>
            </a:r>
            <a:r>
              <a:rPr lang="en-US" altLang="zh-TW" i="1"/>
              <a:t>h</a:t>
            </a:r>
            <a:r>
              <a:rPr lang="en-US" altLang="zh-TW"/>
              <a:t> = 0, 1, 2, …, </a:t>
            </a:r>
            <a:r>
              <a:rPr lang="en-US" altLang="zh-TW" i="1"/>
              <a:t>N</a:t>
            </a:r>
            <a:r>
              <a:rPr lang="en-US" altLang="zh-TW">
                <a:cs typeface="Times New Roman" pitchFamily="18" charset="0"/>
              </a:rPr>
              <a:t>−1</a:t>
            </a:r>
            <a:r>
              <a:rPr lang="en-US" altLang="zh-TW"/>
              <a:t> </a:t>
            </a:r>
            <a:r>
              <a:rPr lang="zh-TW" altLang="en-US"/>
              <a:t> </a:t>
            </a: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468313" y="4797425"/>
            <a:ext cx="489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設法使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438275" y="4606925"/>
          <a:ext cx="21748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3" imgW="2171700" imgH="787400" progId="Equation.DSMT4">
                  <p:embed/>
                </p:oleObj>
              </mc:Choice>
              <mc:Fallback>
                <p:oleObj name="Equation" r:id="rId3" imgW="21717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606925"/>
                        <a:ext cx="21748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7"/>
          <p:cNvSpPr txBox="1">
            <a:spLocks noChangeArrowheads="1"/>
          </p:cNvSpPr>
          <p:nvPr/>
        </p:nvSpPr>
        <p:spPr bwMode="auto">
          <a:xfrm>
            <a:off x="3708400" y="4797425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為最小</a:t>
            </a:r>
          </a:p>
        </p:txBody>
      </p:sp>
      <p:sp>
        <p:nvSpPr>
          <p:cNvPr id="26637" name="Rectangle 18"/>
          <p:cNvSpPr>
            <a:spLocks noChangeArrowheads="1"/>
          </p:cNvSpPr>
          <p:nvPr/>
        </p:nvSpPr>
        <p:spPr bwMode="auto">
          <a:xfrm>
            <a:off x="1476375" y="5734050"/>
            <a:ext cx="6624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i="1"/>
              <a:t>k</a:t>
            </a:r>
            <a:r>
              <a:rPr lang="en-US" altLang="zh-TW"/>
              <a:t> = 0, 1, 2, …, </a:t>
            </a:r>
            <a:r>
              <a:rPr lang="en-US" altLang="zh-TW" i="1"/>
              <a:t>N</a:t>
            </a:r>
            <a:r>
              <a:rPr lang="en-US" altLang="zh-TW"/>
              <a:t>−1, </a:t>
            </a:r>
            <a:r>
              <a:rPr lang="en-US" altLang="zh-TW" i="1"/>
              <a:t>h</a:t>
            </a:r>
            <a:r>
              <a:rPr lang="en-US" altLang="zh-TW"/>
              <a:t> = 0, 1, 2, …, </a:t>
            </a:r>
            <a:r>
              <a:rPr lang="en-US" altLang="zh-TW" i="1"/>
              <a:t>N</a:t>
            </a:r>
            <a:r>
              <a:rPr lang="en-US" altLang="zh-TW"/>
              <a:t>−1 </a:t>
            </a:r>
            <a:r>
              <a:rPr lang="zh-TW" altLang="en-US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520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23528" y="1445759"/>
            <a:ext cx="7571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 Lightening and Darkening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862857" y="2147010"/>
            <a:ext cx="2079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/>
              <a:t>Y</a:t>
            </a:r>
            <a:r>
              <a:rPr lang="en-US" altLang="zh-TW" i="1" baseline="-25000" dirty="0" err="1"/>
              <a:t>o</a:t>
            </a:r>
            <a:r>
              <a:rPr lang="en-US" altLang="zh-TW" dirty="0"/>
              <a:t> = </a:t>
            </a:r>
            <a:r>
              <a:rPr lang="en-US" altLang="zh-TW" i="1" dirty="0"/>
              <a:t>f</a:t>
            </a:r>
            <a:r>
              <a:rPr lang="en-US" altLang="zh-TW" dirty="0"/>
              <a:t>(Y)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8046" y="2119173"/>
            <a:ext cx="861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1281344" y="2334622"/>
            <a:ext cx="755608" cy="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203439" y="2118434"/>
            <a:ext cx="1074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YCbCr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278385" y="2327885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614142" y="2608675"/>
            <a:ext cx="2126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Cb</a:t>
            </a:r>
            <a:r>
              <a:rPr lang="en-US" altLang="zh-TW" dirty="0"/>
              <a:t> unchanged</a:t>
            </a:r>
          </a:p>
          <a:p>
            <a:r>
              <a:rPr lang="en-US" altLang="zh-TW" dirty="0"/>
              <a:t>Cr unchanged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5319100" y="2342101"/>
            <a:ext cx="2114550" cy="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4596" y="2518544"/>
            <a:ext cx="1939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RGB to </a:t>
            </a:r>
            <a:r>
              <a:rPr lang="en-US" altLang="zh-TW" dirty="0" err="1"/>
              <a:t>YCbCr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603113" y="2518544"/>
            <a:ext cx="18478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YCbCr</a:t>
            </a:r>
            <a:r>
              <a:rPr lang="en-US" altLang="zh-TW" dirty="0"/>
              <a:t> to RGB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503227" y="2118434"/>
            <a:ext cx="1092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graphicFrame>
        <p:nvGraphicFramePr>
          <p:cNvPr id="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90709"/>
              </p:ext>
            </p:extLst>
          </p:nvPr>
        </p:nvGraphicFramePr>
        <p:xfrm>
          <a:off x="683568" y="4221088"/>
          <a:ext cx="1968480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4" imgW="1968480" imgH="583920" progId="Equation.DSMT4">
                  <p:embed/>
                </p:oleObj>
              </mc:Choice>
              <mc:Fallback>
                <p:oleObj name="Equation" r:id="rId4" imgW="1968480" imgH="583920" progId="Equation.DSMT4">
                  <p:embed/>
                  <p:pic>
                    <p:nvPicPr>
                      <p:cNvPr id="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21088"/>
                        <a:ext cx="1968480" cy="5839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385" y="3321744"/>
            <a:ext cx="4461967" cy="3346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5283" y="3707890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63862" y="412836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= 0.5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16062" y="5229200"/>
            <a:ext cx="747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= 2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83568" y="4994981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&lt; 1:  lightening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568" y="5439066"/>
            <a:ext cx="1842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&gt; 1:  </a:t>
            </a:r>
            <a:r>
              <a:rPr lang="en-US" altLang="zh-TW" dirty="0" err="1"/>
              <a:t>darening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62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521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7760970" cy="218694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2" y="4077072"/>
            <a:ext cx="7760970" cy="218694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1475656" y="1323823"/>
            <a:ext cx="179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image   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995936" y="1313818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lighten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156176" y="1349400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darken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475656" y="3825301"/>
            <a:ext cx="179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image   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995936" y="3815296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lighten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56176" y="3850878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darken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860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522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66656" y="1063356"/>
            <a:ext cx="7571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 Morphology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544" y="1554874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erosion</a:t>
            </a:r>
            <a:endParaRPr lang="zh-TW" altLang="en-US" dirty="0"/>
          </a:p>
        </p:txBody>
      </p:sp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378291" y="2122773"/>
            <a:ext cx="8001000" cy="1598026"/>
            <a:chOff x="415625" y="1965316"/>
            <a:chExt cx="10247252" cy="2046666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625" y="1965316"/>
              <a:ext cx="4486667" cy="2046666"/>
            </a:xfrm>
            <a:prstGeom prst="rect">
              <a:avLst/>
            </a:prstGeom>
          </p:spPr>
        </p:pic>
        <p:sp>
          <p:nvSpPr>
            <p:cNvPr id="35" name="向右箭號 34"/>
            <p:cNvSpPr/>
            <p:nvPr/>
          </p:nvSpPr>
          <p:spPr>
            <a:xfrm>
              <a:off x="5220274" y="2821969"/>
              <a:ext cx="637954" cy="166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6210" y="1965316"/>
              <a:ext cx="4486667" cy="2046666"/>
            </a:xfrm>
            <a:prstGeom prst="rect">
              <a:avLst/>
            </a:prstGeom>
          </p:spPr>
        </p:pic>
        <p:cxnSp>
          <p:nvCxnSpPr>
            <p:cNvPr id="37" name="直線接點 36"/>
            <p:cNvCxnSpPr/>
            <p:nvPr/>
          </p:nvCxnSpPr>
          <p:spPr>
            <a:xfrm flipV="1">
              <a:off x="1243698" y="2619950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V="1">
              <a:off x="1243698" y="2850426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V="1">
              <a:off x="1248517" y="3089814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1880657" y="2334591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2523144" y="2389571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1906458" y="3303979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2544408" y="3527263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3147422" y="3303978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3170238" y="2168925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3775270" y="2420666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V="1">
              <a:off x="3780089" y="2619950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3806173" y="2850426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V="1">
              <a:off x="3784381" y="3058622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525165"/>
              </p:ext>
            </p:extLst>
          </p:nvPr>
        </p:nvGraphicFramePr>
        <p:xfrm>
          <a:off x="1563754" y="1597620"/>
          <a:ext cx="72056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6" imgW="7213320" imgH="355320" progId="Equation.DSMT4">
                  <p:embed/>
                </p:oleObj>
              </mc:Choice>
              <mc:Fallback>
                <p:oleObj name="Equation" r:id="rId6" imgW="7213320" imgH="355320" progId="Equation.DSMT4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754" y="1597620"/>
                        <a:ext cx="72056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523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29611" y="4743773"/>
            <a:ext cx="4154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Erosion for a Non-binary Image</a:t>
            </a:r>
            <a:endParaRPr lang="zh-TW" altLang="en-US" dirty="0"/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31246"/>
              </p:ext>
            </p:extLst>
          </p:nvPr>
        </p:nvGraphicFramePr>
        <p:xfrm>
          <a:off x="858052" y="5361057"/>
          <a:ext cx="74088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4" imgW="7416720" imgH="380880" progId="Equation.DSMT4">
                  <p:embed/>
                </p:oleObj>
              </mc:Choice>
              <mc:Fallback>
                <p:oleObj name="Equation" r:id="rId4" imgW="7416720" imgH="38088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052" y="5361057"/>
                        <a:ext cx="740886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166656" y="1063356"/>
            <a:ext cx="7571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 Morphology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4544" y="1554874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(2-1) Erosion</a:t>
            </a:r>
            <a:endParaRPr lang="zh-TW" altLang="en-US" dirty="0"/>
          </a:p>
        </p:txBody>
      </p:sp>
      <p:grpSp>
        <p:nvGrpSpPr>
          <p:cNvPr id="59" name="群組 58"/>
          <p:cNvGrpSpPr>
            <a:grpSpLocks noChangeAspect="1"/>
          </p:cNvGrpSpPr>
          <p:nvPr/>
        </p:nvGrpSpPr>
        <p:grpSpPr>
          <a:xfrm>
            <a:off x="349851" y="2708920"/>
            <a:ext cx="8001000" cy="1598026"/>
            <a:chOff x="415625" y="1965316"/>
            <a:chExt cx="10247252" cy="2046666"/>
          </a:xfrm>
        </p:grpSpPr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625" y="1965316"/>
              <a:ext cx="4486667" cy="2046666"/>
            </a:xfrm>
            <a:prstGeom prst="rect">
              <a:avLst/>
            </a:prstGeom>
          </p:spPr>
        </p:pic>
        <p:sp>
          <p:nvSpPr>
            <p:cNvPr id="61" name="向右箭號 60"/>
            <p:cNvSpPr/>
            <p:nvPr/>
          </p:nvSpPr>
          <p:spPr>
            <a:xfrm>
              <a:off x="5220274" y="2821969"/>
              <a:ext cx="637954" cy="166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6210" y="1965316"/>
              <a:ext cx="4486667" cy="2046666"/>
            </a:xfrm>
            <a:prstGeom prst="rect">
              <a:avLst/>
            </a:prstGeom>
          </p:spPr>
        </p:pic>
        <p:cxnSp>
          <p:nvCxnSpPr>
            <p:cNvPr id="63" name="直線接點 62"/>
            <p:cNvCxnSpPr/>
            <p:nvPr/>
          </p:nvCxnSpPr>
          <p:spPr>
            <a:xfrm flipV="1">
              <a:off x="1243698" y="2619950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1243698" y="2850426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V="1">
              <a:off x="1248517" y="3089814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1880657" y="2334591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V="1">
              <a:off x="2523144" y="2389571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1906458" y="3303979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2544408" y="3527263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V="1">
              <a:off x="3147422" y="3303978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V="1">
              <a:off x="3170238" y="2168925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 flipV="1">
              <a:off x="3775270" y="2420666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V="1">
              <a:off x="3780089" y="2619950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3806173" y="2850426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784381" y="3058622"/>
              <a:ext cx="265814" cy="285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90404"/>
              </p:ext>
            </p:extLst>
          </p:nvPr>
        </p:nvGraphicFramePr>
        <p:xfrm>
          <a:off x="747017" y="2066306"/>
          <a:ext cx="72056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8" imgW="7213320" imgH="355320" progId="Equation.DSMT4">
                  <p:embed/>
                </p:oleObj>
              </mc:Choice>
              <mc:Fallback>
                <p:oleObj name="Equation" r:id="rId8" imgW="7213320" imgH="355320" progId="Equation.DSMT4">
                  <p:embed/>
                  <p:pic>
                    <p:nvPicPr>
                      <p:cNvPr id="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17" y="2066306"/>
                        <a:ext cx="72056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文字方塊 76"/>
          <p:cNvSpPr txBox="1"/>
          <p:nvPr/>
        </p:nvSpPr>
        <p:spPr>
          <a:xfrm>
            <a:off x="2217566" y="1553449"/>
            <a:ext cx="192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去除區域外圍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907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524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98168" y="4987470"/>
            <a:ext cx="3960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Dilation for a Non-binary Image</a:t>
            </a:r>
            <a:endParaRPr lang="zh-TW" altLang="en-US" dirty="0"/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258299"/>
              </p:ext>
            </p:extLst>
          </p:nvPr>
        </p:nvGraphicFramePr>
        <p:xfrm>
          <a:off x="1023462" y="5563534"/>
          <a:ext cx="74596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4" imgW="7467480" imgH="380880" progId="Equation.DSMT4">
                  <p:embed/>
                </p:oleObj>
              </mc:Choice>
              <mc:Fallback>
                <p:oleObj name="Equation" r:id="rId4" imgW="7467480" imgH="380880" progId="Equation.DSMT4">
                  <p:embed/>
                  <p:pic>
                    <p:nvPicPr>
                      <p:cNvPr id="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462" y="5563534"/>
                        <a:ext cx="74596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18314" y="1349513"/>
            <a:ext cx="1598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(2-2) Dilation</a:t>
            </a:r>
            <a:endParaRPr lang="zh-TW" alt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868893"/>
              </p:ext>
            </p:extLst>
          </p:nvPr>
        </p:nvGraphicFramePr>
        <p:xfrm>
          <a:off x="947621" y="1946325"/>
          <a:ext cx="68627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6" imgW="6870600" imgH="355320" progId="Equation.DSMT4">
                  <p:embed/>
                </p:oleObj>
              </mc:Choice>
              <mc:Fallback>
                <p:oleObj name="Equation" r:id="rId6" imgW="6870600" imgH="355320" progId="Equation.DSMT4">
                  <p:embed/>
                  <p:pic>
                    <p:nvPicPr>
                      <p:cNvPr id="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21" y="1946325"/>
                        <a:ext cx="68627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>
            <a:grpSpLocks noChangeAspect="1"/>
          </p:cNvGrpSpPr>
          <p:nvPr/>
        </p:nvGrpSpPr>
        <p:grpSpPr>
          <a:xfrm>
            <a:off x="369772" y="2497039"/>
            <a:ext cx="8001000" cy="2143126"/>
            <a:chOff x="1082432" y="1695417"/>
            <a:chExt cx="9821494" cy="2143126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2432" y="1695417"/>
              <a:ext cx="4394835" cy="2143125"/>
            </a:xfrm>
            <a:prstGeom prst="rect">
              <a:avLst/>
            </a:prstGeom>
          </p:spPr>
        </p:pic>
        <p:sp>
          <p:nvSpPr>
            <p:cNvPr id="12" name="向右箭號 11"/>
            <p:cNvSpPr/>
            <p:nvPr/>
          </p:nvSpPr>
          <p:spPr>
            <a:xfrm>
              <a:off x="5674202" y="2683642"/>
              <a:ext cx="637954" cy="166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09091" y="1695418"/>
              <a:ext cx="4394835" cy="2143125"/>
            </a:xfrm>
            <a:prstGeom prst="rect">
              <a:avLst/>
            </a:prstGeom>
          </p:spPr>
        </p:pic>
      </p:grpSp>
      <p:sp>
        <p:nvSpPr>
          <p:cNvPr id="14" name="文字方塊 13"/>
          <p:cNvSpPr txBox="1"/>
          <p:nvPr/>
        </p:nvSpPr>
        <p:spPr>
          <a:xfrm>
            <a:off x="2184373" y="1320691"/>
            <a:ext cx="192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擴大區域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593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525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51520" y="1079655"/>
            <a:ext cx="8663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(2-3)  Closing (Hole Filling)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2333" y="1522123"/>
            <a:ext cx="7063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closing = dilation </a:t>
            </a:r>
            <a:r>
              <a:rPr lang="en-US" altLang="zh-TW" i="1" dirty="0"/>
              <a:t>k</a:t>
            </a:r>
            <a:r>
              <a:rPr lang="en-US" altLang="zh-TW" dirty="0"/>
              <a:t> times + erosion k times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492896"/>
            <a:ext cx="8501063" cy="30003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954115" y="2208273"/>
            <a:ext cx="2316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then erosion 3 times 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779912" y="2208273"/>
            <a:ext cx="183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dilation 3 times 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91680" y="2208273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840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526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51521" y="106195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(2-4)  Opening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68306" y="1480257"/>
            <a:ext cx="7063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opening = erosion </a:t>
            </a:r>
            <a:r>
              <a:rPr lang="en-US" altLang="zh-TW" i="1" dirty="0"/>
              <a:t>k</a:t>
            </a:r>
            <a:r>
              <a:rPr lang="en-US" altLang="zh-TW" dirty="0"/>
              <a:t> times + dilation k times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695461"/>
            <a:ext cx="8501063" cy="30003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90796" y="2343472"/>
            <a:ext cx="181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erosion 3 times 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24996" y="2343472"/>
            <a:ext cx="2343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then dilation </a:t>
            </a:r>
            <a:r>
              <a:rPr lang="en-US" altLang="zh-TW" dirty="0"/>
              <a:t>3 times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76524" y="2343472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3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527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51520" y="1061950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(3)  Edge enhancement</a:t>
            </a:r>
            <a:endParaRPr lang="zh-TW" altLang="en-US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061440"/>
              </p:ext>
            </p:extLst>
          </p:nvPr>
        </p:nvGraphicFramePr>
        <p:xfrm>
          <a:off x="1498600" y="1844675"/>
          <a:ext cx="41608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4" imgW="4165560" imgH="355320" progId="Equation.DSMT4">
                  <p:embed/>
                </p:oleObj>
              </mc:Choice>
              <mc:Fallback>
                <p:oleObj name="Equation" r:id="rId4" imgW="4165560" imgH="35532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844675"/>
                        <a:ext cx="41608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06" y="2780928"/>
            <a:ext cx="8315325" cy="297180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437122" y="2454629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image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039452" y="2454629"/>
            <a:ext cx="326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edge enhancement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16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57911-680D-41F2-B376-FC9ADE9D4FA4}" type="slidenum">
              <a:rPr lang="en-US" altLang="zh-TW" smtClean="0"/>
              <a:pPr/>
              <a:t>501</a:t>
            </a:fld>
            <a:endParaRPr lang="en-US" altLang="zh-TW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755576" y="620688"/>
            <a:ext cx="76327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400" dirty="0"/>
              <a:t>為什麼在信號處理上，我們經常用 </a:t>
            </a:r>
            <a:r>
              <a:rPr lang="en-US" altLang="zh-TW" sz="2400" dirty="0"/>
              <a:t>orthogonal transform?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solidFill>
                  <a:srgbClr val="FF0000"/>
                </a:solidFill>
              </a:rPr>
              <a:t>Orthogonal transform </a:t>
            </a:r>
            <a:r>
              <a:rPr lang="zh-TW" altLang="en-US" sz="2400" dirty="0"/>
              <a:t>最大的好處何在？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755650" y="32131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528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51520" y="1061950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(4)  </a:t>
            </a:r>
            <a:r>
              <a:rPr lang="en-US" altLang="zh-TW" dirty="0" err="1"/>
              <a:t>Dehaze</a:t>
            </a:r>
            <a:r>
              <a:rPr lang="en-US" altLang="zh-TW" dirty="0"/>
              <a:t> (</a:t>
            </a:r>
            <a:r>
              <a:rPr lang="zh-TW" altLang="en-US" dirty="0"/>
              <a:t>除霧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34556"/>
            <a:ext cx="3400425" cy="249555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35622" y="4820099"/>
            <a:ext cx="7384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He,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Kaiming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Jian Sun, and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Xiaoou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Tang. "Single image haze removal using dark channel prior."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IEEE Trans. Pattern Anal. Mach. </a:t>
            </a:r>
            <a:r>
              <a:rPr lang="en-US" altLang="zh-TW" i="1" dirty="0" err="1">
                <a:solidFill>
                  <a:srgbClr val="222222"/>
                </a:solidFill>
                <a:latin typeface="Arial" panose="020B0604020202020204" pitchFamily="34" charset="0"/>
              </a:rPr>
              <a:t>Intell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., vol. 33,  pp. 2341-2353 , 2011.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247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529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66841" y="1063201"/>
            <a:ext cx="230751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/>
              <a:t>Haze Model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60463"/>
            <a:ext cx="2893219" cy="32861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17334" y="1615489"/>
            <a:ext cx="4733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cs typeface="Times New Roman" panose="02020603050405020304" pitchFamily="18" charset="0"/>
              </a:rPr>
              <a:t>J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cs typeface="Times New Roman" panose="02020603050405020304" pitchFamily="18" charset="0"/>
              </a:rPr>
              <a:t>x</a:t>
            </a:r>
            <a:r>
              <a:rPr lang="en-US" altLang="zh-TW" dirty="0">
                <a:cs typeface="Times New Roman" panose="02020603050405020304" pitchFamily="18" charset="0"/>
              </a:rPr>
              <a:t>):  scene, </a:t>
            </a:r>
            <a:r>
              <a:rPr lang="en-US" altLang="zh-TW" b="1" dirty="0">
                <a:cs typeface="Times New Roman" panose="02020603050405020304" pitchFamily="18" charset="0"/>
              </a:rPr>
              <a:t>I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cs typeface="Times New Roman" panose="02020603050405020304" pitchFamily="18" charset="0"/>
              </a:rPr>
              <a:t>x</a:t>
            </a:r>
            <a:r>
              <a:rPr lang="en-US" altLang="zh-TW" dirty="0">
                <a:cs typeface="Times New Roman" panose="02020603050405020304" pitchFamily="18" charset="0"/>
              </a:rPr>
              <a:t>): observed image 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917335" y="2039269"/>
            <a:ext cx="603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cs typeface="Times New Roman" panose="02020603050405020304" pitchFamily="18" charset="0"/>
              </a:rPr>
              <a:t>t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cs typeface="Times New Roman" panose="02020603050405020304" pitchFamily="18" charset="0"/>
              </a:rPr>
              <a:t>x</a:t>
            </a:r>
            <a:r>
              <a:rPr lang="en-US" altLang="zh-TW" dirty="0">
                <a:cs typeface="Times New Roman" panose="02020603050405020304" pitchFamily="18" charset="0"/>
              </a:rPr>
              <a:t>):  transmission,  </a:t>
            </a:r>
            <a:r>
              <a:rPr lang="en-US" altLang="zh-TW" b="1" dirty="0">
                <a:cs typeface="Times New Roman" panose="02020603050405020304" pitchFamily="18" charset="0"/>
              </a:rPr>
              <a:t>A</a:t>
            </a:r>
            <a:r>
              <a:rPr lang="en-US" altLang="zh-TW" dirty="0">
                <a:cs typeface="Times New Roman" panose="02020603050405020304" pitchFamily="18" charset="0"/>
              </a:rPr>
              <a:t>: intensity for the whole-haze case</a:t>
            </a:r>
          </a:p>
          <a:p>
            <a:r>
              <a:rPr lang="en-US" altLang="zh-TW" b="1" dirty="0">
                <a:cs typeface="Times New Roman" panose="02020603050405020304" pitchFamily="18" charset="0"/>
              </a:rPr>
              <a:t>A</a:t>
            </a:r>
            <a:r>
              <a:rPr lang="en-US" altLang="zh-TW" dirty="0">
                <a:cs typeface="Times New Roman" panose="02020603050405020304" pitchFamily="18" charset="0"/>
              </a:rPr>
              <a:t>(1-</a:t>
            </a:r>
            <a:r>
              <a:rPr lang="en-US" altLang="zh-TW" b="1" dirty="0">
                <a:cs typeface="Times New Roman" panose="02020603050405020304" pitchFamily="18" charset="0"/>
              </a:rPr>
              <a:t> t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cs typeface="Times New Roman" panose="02020603050405020304" pitchFamily="18" charset="0"/>
              </a:rPr>
              <a:t>x</a:t>
            </a:r>
            <a:r>
              <a:rPr lang="en-US" altLang="zh-TW" dirty="0">
                <a:cs typeface="Times New Roman" panose="02020603050405020304" pitchFamily="18" charset="0"/>
              </a:rPr>
              <a:t>)):  </a:t>
            </a:r>
            <a:r>
              <a:rPr lang="en-US" altLang="zh-TW" dirty="0" err="1">
                <a:cs typeface="Times New Roman" panose="02020603050405020304" pitchFamily="18" charset="0"/>
              </a:rPr>
              <a:t>airlight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435" y="2896416"/>
            <a:ext cx="4132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定義  </a:t>
            </a:r>
            <a:r>
              <a:rPr lang="en-US" altLang="zh-TW" dirty="0">
                <a:cs typeface="Times New Roman" panose="02020603050405020304" pitchFamily="18" charset="0"/>
              </a:rPr>
              <a:t>dark channel </a:t>
            </a:r>
            <a:r>
              <a:rPr lang="en-US" altLang="zh-TW" b="1" dirty="0" err="1">
                <a:cs typeface="Times New Roman" panose="02020603050405020304" pitchFamily="18" charset="0"/>
              </a:rPr>
              <a:t>J</a:t>
            </a:r>
            <a:r>
              <a:rPr lang="en-US" altLang="zh-TW" i="1" baseline="30000" dirty="0" err="1">
                <a:cs typeface="Times New Roman" panose="02020603050405020304" pitchFamily="18" charset="0"/>
              </a:rPr>
              <a:t>dark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cs typeface="Times New Roman" panose="02020603050405020304" pitchFamily="18" charset="0"/>
              </a:rPr>
              <a:t>x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406924"/>
            <a:ext cx="3915583" cy="55799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524308" y="4115631"/>
            <a:ext cx="4242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cs typeface="Times New Roman" panose="02020603050405020304" pitchFamily="18" charset="0"/>
              </a:rPr>
              <a:t>x</a:t>
            </a:r>
            <a:r>
              <a:rPr lang="en-US" altLang="zh-TW" dirty="0">
                <a:cs typeface="Times New Roman" panose="02020603050405020304" pitchFamily="18" charset="0"/>
              </a:rPr>
              <a:t>) : some patch (a small region)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9996" y="4499055"/>
            <a:ext cx="7548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Dark channel </a:t>
            </a:r>
            <a:r>
              <a:rPr lang="zh-TW" altLang="en-US" dirty="0">
                <a:cs typeface="Times New Roman" panose="02020603050405020304" pitchFamily="18" charset="0"/>
              </a:rPr>
              <a:t>為一個影像在一個小範圍區域當中，</a:t>
            </a:r>
            <a:r>
              <a:rPr lang="en-US" altLang="zh-TW" dirty="0">
                <a:cs typeface="Times New Roman" panose="02020603050405020304" pitchFamily="18" charset="0"/>
              </a:rPr>
              <a:t>RGB </a:t>
            </a:r>
            <a:r>
              <a:rPr lang="zh-TW" altLang="en-US" dirty="0">
                <a:cs typeface="Times New Roman" panose="02020603050405020304" pitchFamily="18" charset="0"/>
              </a:rPr>
              <a:t>的最小值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9995" y="4972934"/>
            <a:ext cx="6883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一個正常影像的 </a:t>
            </a:r>
            <a:r>
              <a:rPr lang="en-US" altLang="zh-TW" dirty="0">
                <a:cs typeface="Times New Roman" panose="02020603050405020304" pitchFamily="18" charset="0"/>
              </a:rPr>
              <a:t>dark channel </a:t>
            </a:r>
            <a:r>
              <a:rPr lang="zh-TW" altLang="en-US" dirty="0">
                <a:cs typeface="Times New Roman" panose="02020603050405020304" pitchFamily="18" charset="0"/>
              </a:rPr>
              <a:t>大多近於</a:t>
            </a:r>
            <a:r>
              <a:rPr lang="en-US" altLang="zh-TW" dirty="0">
                <a:cs typeface="Times New Roman" panose="02020603050405020304" pitchFamily="18" charset="0"/>
              </a:rPr>
              <a:t> 0</a:t>
            </a:r>
          </a:p>
          <a:p>
            <a:r>
              <a:rPr lang="zh-TW" altLang="en-US" dirty="0">
                <a:cs typeface="Times New Roman" panose="02020603050405020304" pitchFamily="18" charset="0"/>
              </a:rPr>
              <a:t>一個受 </a:t>
            </a:r>
            <a:r>
              <a:rPr lang="en-US" altLang="zh-TW" dirty="0">
                <a:cs typeface="Times New Roman" panose="02020603050405020304" pitchFamily="18" charset="0"/>
              </a:rPr>
              <a:t>haze </a:t>
            </a:r>
            <a:r>
              <a:rPr lang="zh-TW" altLang="en-US" dirty="0">
                <a:cs typeface="Times New Roman" panose="02020603050405020304" pitchFamily="18" charset="0"/>
              </a:rPr>
              <a:t>影響的影像，</a:t>
            </a:r>
            <a:r>
              <a:rPr lang="en-US" altLang="zh-TW" dirty="0">
                <a:cs typeface="Times New Roman" panose="02020603050405020304" pitchFamily="18" charset="0"/>
              </a:rPr>
              <a:t>dark channel </a:t>
            </a:r>
            <a:r>
              <a:rPr lang="zh-TW" altLang="en-US" dirty="0">
                <a:cs typeface="Times New Roman" panose="02020603050405020304" pitchFamily="18" charset="0"/>
              </a:rPr>
              <a:t>常常不為 </a:t>
            </a:r>
            <a:r>
              <a:rPr lang="en-US" altLang="zh-TW" dirty="0">
                <a:cs typeface="Times New Roman" panose="02020603050405020304" pitchFamily="18" charset="0"/>
              </a:rPr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8609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530</a:t>
            </a:fld>
            <a:endParaRPr lang="zh-TW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 dirty="0">
                <a:solidFill>
                  <a:srgbClr val="3333FF"/>
                </a:solidFill>
              </a:rPr>
              <a:t>附錄十五   常用的影像修飾方法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074" y="1747095"/>
            <a:ext cx="2893219" cy="32861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62" y="2213603"/>
            <a:ext cx="3529013" cy="47863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2000552"/>
            <a:ext cx="2471738" cy="657225"/>
          </a:xfrm>
          <a:prstGeom prst="rect">
            <a:avLst/>
          </a:prstGeom>
        </p:spPr>
      </p:pic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540719"/>
              </p:ext>
            </p:extLst>
          </p:nvPr>
        </p:nvGraphicFramePr>
        <p:xfrm>
          <a:off x="1067074" y="2795672"/>
          <a:ext cx="2574131" cy="60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7" imgW="3276360" imgH="774360" progId="Equation.DSMT4">
                  <p:embed/>
                </p:oleObj>
              </mc:Choice>
              <mc:Fallback>
                <p:oleObj name="Equation" r:id="rId7" imgW="3276360" imgH="77436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074" y="2795672"/>
                        <a:ext cx="2574131" cy="60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圖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065" y="3595481"/>
            <a:ext cx="2893219" cy="557213"/>
          </a:xfrm>
          <a:prstGeom prst="rect">
            <a:avLst/>
          </a:prstGeom>
          <a:ln>
            <a:solidFill>
              <a:srgbClr val="FF00FF"/>
            </a:solidFill>
            <a:prstDash val="dash"/>
          </a:ln>
        </p:spPr>
      </p:pic>
      <p:sp>
        <p:nvSpPr>
          <p:cNvPr id="25" name="矩形 24"/>
          <p:cNvSpPr/>
          <p:nvPr/>
        </p:nvSpPr>
        <p:spPr>
          <a:xfrm>
            <a:off x="4395730" y="3320435"/>
            <a:ext cx="3398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cs typeface="Times New Roman" panose="02020603050405020304" pitchFamily="18" charset="0"/>
              </a:rPr>
              <a:t>find the transmission </a:t>
            </a:r>
            <a:r>
              <a:rPr lang="en-US" altLang="zh-TW" i="1" dirty="0">
                <a:solidFill>
                  <a:srgbClr val="0000FF"/>
                </a:solidFill>
                <a:cs typeface="Times New Roman" panose="02020603050405020304" pitchFamily="18" charset="0"/>
              </a:rPr>
              <a:t>t</a:t>
            </a:r>
            <a:r>
              <a:rPr lang="en-US" altLang="zh-TW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3855282" y="3557681"/>
            <a:ext cx="527247" cy="31041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77910"/>
              </p:ext>
            </p:extLst>
          </p:nvPr>
        </p:nvGraphicFramePr>
        <p:xfrm>
          <a:off x="1116846" y="4710833"/>
          <a:ext cx="2583656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10" imgW="3288960" imgH="965160" progId="Equation.DSMT4">
                  <p:embed/>
                </p:oleObj>
              </mc:Choice>
              <mc:Fallback>
                <p:oleObj name="Equation" r:id="rId10" imgW="3288960" imgH="96516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846" y="4710833"/>
                        <a:ext cx="2583656" cy="752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019517" y="4288405"/>
            <a:ext cx="4169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1" dirty="0">
                <a:cs typeface="Times New Roman" panose="02020603050405020304" pitchFamily="18" charset="0"/>
              </a:rPr>
              <a:t>A</a:t>
            </a:r>
            <a:r>
              <a:rPr lang="en-US" altLang="zh-TW" sz="1800" dirty="0">
                <a:cs typeface="Times New Roman" panose="02020603050405020304" pitchFamily="18" charset="0"/>
              </a:rPr>
              <a:t>: the 95% largest intensity of </a:t>
            </a:r>
            <a:r>
              <a:rPr lang="en-US" altLang="zh-TW" sz="1800" b="1" dirty="0"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cs typeface="Times New Roman" panose="02020603050405020304" pitchFamily="18" charset="0"/>
              </a:rPr>
              <a:t>(</a:t>
            </a:r>
            <a:r>
              <a:rPr lang="en-US" altLang="zh-TW" sz="1800" b="1" dirty="0">
                <a:cs typeface="Times New Roman" panose="02020603050405020304" pitchFamily="18" charset="0"/>
              </a:rPr>
              <a:t>x</a:t>
            </a:r>
            <a:r>
              <a:rPr lang="en-US" altLang="zh-TW" sz="1800" dirty="0">
                <a:cs typeface="Times New Roman" panose="02020603050405020304" pitchFamily="18" charset="0"/>
              </a:rPr>
              <a:t>)</a:t>
            </a:r>
            <a:endParaRPr lang="zh-TW" altLang="en-US" sz="1800" dirty="0"/>
          </a:p>
        </p:txBody>
      </p:sp>
      <p:cxnSp>
        <p:nvCxnSpPr>
          <p:cNvPr id="29" name="直線單箭頭接點 28"/>
          <p:cNvCxnSpPr>
            <a:stCxn id="30" idx="1"/>
          </p:cNvCxnSpPr>
          <p:nvPr/>
        </p:nvCxnSpPr>
        <p:spPr>
          <a:xfrm flipH="1">
            <a:off x="3821664" y="4950125"/>
            <a:ext cx="661060" cy="1955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482724" y="4750070"/>
            <a:ext cx="3041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cs typeface="Times New Roman" panose="02020603050405020304" pitchFamily="18" charset="0"/>
              </a:rPr>
              <a:t>recover the original image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011" y="1123867"/>
            <a:ext cx="2598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Dehaze</a:t>
            </a:r>
            <a:r>
              <a:rPr lang="en-US" altLang="zh-TW" dirty="0"/>
              <a:t> </a:t>
            </a:r>
            <a:r>
              <a:rPr lang="zh-TW" altLang="en-US" dirty="0"/>
              <a:t>的方法與流程</a:t>
            </a:r>
          </a:p>
        </p:txBody>
      </p:sp>
      <p:sp>
        <p:nvSpPr>
          <p:cNvPr id="31" name="矩形 30"/>
          <p:cNvSpPr/>
          <p:nvPr/>
        </p:nvSpPr>
        <p:spPr>
          <a:xfrm>
            <a:off x="427502" y="5647680"/>
            <a:ext cx="8026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He,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Kaiming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Jian Sun</a:t>
            </a:r>
            <a:r>
              <a:rPr lang="en-US" altLang="zh-TW">
                <a:solidFill>
                  <a:srgbClr val="222222"/>
                </a:solidFill>
                <a:latin typeface="Arial" panose="020B0604020202020204" pitchFamily="34" charset="0"/>
              </a:rPr>
              <a:t>, and Xiaoou 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Tang. "Single image haze removal using dark channel prior."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IEEE Trans. Pattern Anal. Mach. </a:t>
            </a:r>
            <a:r>
              <a:rPr lang="en-US" altLang="zh-TW" i="1" dirty="0" err="1">
                <a:solidFill>
                  <a:srgbClr val="222222"/>
                </a:solidFill>
                <a:latin typeface="Arial" panose="020B0604020202020204" pitchFamily="34" charset="0"/>
              </a:rPr>
              <a:t>Intell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., vol. 33,  pp. 2341-2353 , 2011.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17351" y="5316508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162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932283-1E54-41A7-9E91-3F6D1B02704C}" type="slidenum">
              <a:rPr lang="en-US" altLang="zh-TW" smtClean="0"/>
              <a:pPr/>
              <a:t>531</a:t>
            </a:fld>
            <a:endParaRPr lang="en-US" altLang="zh-TW"/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561262" cy="52387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TW" altLang="en-US" sz="2800" b="1">
                <a:solidFill>
                  <a:srgbClr val="3333FF"/>
                </a:solidFill>
              </a:rPr>
              <a:t>期末的勉勵 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683568" y="1700808"/>
            <a:ext cx="7921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zh-TW" altLang="en-US" dirty="0">
                <a:solidFill>
                  <a:srgbClr val="3333FF"/>
                </a:solidFill>
              </a:rPr>
              <a:t>人生難免會有挫折，最重要的是，</a:t>
            </a:r>
            <a:r>
              <a:rPr lang="zh-TW" altLang="en-US" b="1" dirty="0">
                <a:solidFill>
                  <a:srgbClr val="3333FF"/>
                </a:solidFill>
              </a:rPr>
              <a:t>我們面對挫折的態度是什麼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684213" y="3500438"/>
            <a:ext cx="763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zh-TW" altLang="en-US" dirty="0">
                <a:solidFill>
                  <a:srgbClr val="3333FF"/>
                </a:solidFill>
              </a:rPr>
              <a:t>長遠的願景要美麗，短期的目標要務實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ADA6CF-4F8A-40C7-9E59-CACDE84BC56A}" type="slidenum">
              <a:rPr lang="en-US" altLang="zh-TW" smtClean="0"/>
              <a:pPr/>
              <a:t>532</a:t>
            </a:fld>
            <a:endParaRPr lang="en-US" altLang="zh-TW"/>
          </a:p>
        </p:txBody>
      </p:sp>
      <p:sp>
        <p:nvSpPr>
          <p:cNvPr id="61443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1557338"/>
            <a:ext cx="8186737" cy="2640012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spcAft>
                <a:spcPts val="500"/>
              </a:spcAft>
              <a:buFontTx/>
              <a:buNone/>
            </a:pPr>
            <a:r>
              <a:rPr lang="zh-TW" altLang="en-US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祝各位同學暑假愉快！</a:t>
            </a:r>
            <a:r>
              <a:rPr lang="zh-TW" altLang="en-US" sz="24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spcAft>
                <a:spcPts val="500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500"/>
              </a:spcAft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各位同學在研究上或工作上，有任何和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digital signal processing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</a:t>
            </a:r>
            <a:r>
              <a:rPr 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time frequency analysis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方面的問題，歡迎找我來一起討論。 </a:t>
            </a:r>
          </a:p>
          <a:p>
            <a:pPr marL="0" indent="0">
              <a:lnSpc>
                <a:spcPct val="110000"/>
              </a:lnSpc>
              <a:spcAft>
                <a:spcPts val="500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57911-680D-41F2-B376-FC9ADE9D4FA4}" type="slidenum">
              <a:rPr lang="en-US" altLang="zh-TW" smtClean="0"/>
              <a:pPr/>
              <a:t>502</a:t>
            </a:fld>
            <a:endParaRPr lang="en-US" altLang="zh-TW"/>
          </a:p>
        </p:txBody>
      </p:sp>
      <p:sp>
        <p:nvSpPr>
          <p:cNvPr id="2" name="橢圓 1"/>
          <p:cNvSpPr/>
          <p:nvPr/>
        </p:nvSpPr>
        <p:spPr>
          <a:xfrm>
            <a:off x="2964227" y="7301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059832" y="56279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v</a:t>
            </a:r>
            <a:r>
              <a:rPr lang="en-US" altLang="zh-TW" dirty="0"/>
              <a:t> = (2,2)</a:t>
            </a: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1592220" y="762855"/>
            <a:ext cx="1467612" cy="1370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592220" y="2132856"/>
            <a:ext cx="8195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592220" y="1361859"/>
            <a:ext cx="0" cy="77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339752" y="2106960"/>
            <a:ext cx="118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e</a:t>
            </a:r>
            <a:r>
              <a:rPr lang="en-US" altLang="zh-TW" b="1" baseline="-25000" dirty="0"/>
              <a:t>1</a:t>
            </a:r>
            <a:r>
              <a:rPr lang="en-US" altLang="zh-TW" dirty="0"/>
              <a:t> = (1,0)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1058852" y="1012234"/>
            <a:ext cx="118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e</a:t>
            </a:r>
            <a:r>
              <a:rPr lang="en-US" altLang="zh-TW" b="1" baseline="-25000" dirty="0"/>
              <a:t>2</a:t>
            </a:r>
            <a:r>
              <a:rPr lang="en-US" altLang="zh-TW" dirty="0"/>
              <a:t> = (0,1)</a:t>
            </a: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1592220" y="2132856"/>
            <a:ext cx="1539620" cy="149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3" idx="1"/>
          </p:cNvCxnSpPr>
          <p:nvPr/>
        </p:nvCxnSpPr>
        <p:spPr>
          <a:xfrm flipH="1" flipV="1">
            <a:off x="3059832" y="762854"/>
            <a:ext cx="23598" cy="13441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2999622" y="32111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1614061" y="3220820"/>
            <a:ext cx="1467612" cy="1370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592220" y="4597584"/>
            <a:ext cx="569574" cy="506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1592220" y="3826587"/>
            <a:ext cx="0" cy="77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975452" y="3419619"/>
            <a:ext cx="118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e</a:t>
            </a:r>
            <a:r>
              <a:rPr lang="en-US" altLang="zh-TW" b="1" baseline="-25000" dirty="0"/>
              <a:t>4</a:t>
            </a:r>
            <a:r>
              <a:rPr lang="en-US" altLang="zh-TW" dirty="0"/>
              <a:t> = (0,1)</a:t>
            </a:r>
          </a:p>
        </p:txBody>
      </p:sp>
      <p:cxnSp>
        <p:nvCxnSpPr>
          <p:cNvPr id="65" name="直線單箭頭接點 64"/>
          <p:cNvCxnSpPr/>
          <p:nvPr/>
        </p:nvCxnSpPr>
        <p:spPr>
          <a:xfrm flipH="1" flipV="1">
            <a:off x="3059833" y="3227583"/>
            <a:ext cx="11797" cy="26754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141884" y="294793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v</a:t>
            </a:r>
            <a:r>
              <a:rPr lang="en-US" altLang="zh-TW" dirty="0"/>
              <a:t> = (2,2)</a:t>
            </a:r>
          </a:p>
        </p:txBody>
      </p:sp>
      <p:graphicFrame>
        <p:nvGraphicFramePr>
          <p:cNvPr id="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2061"/>
              </p:ext>
            </p:extLst>
          </p:nvPr>
        </p:nvGraphicFramePr>
        <p:xfrm>
          <a:off x="975452" y="5125176"/>
          <a:ext cx="1565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3" imgW="1562040" imgH="393480" progId="Equation.DSMT4">
                  <p:embed/>
                </p:oleObj>
              </mc:Choice>
              <mc:Fallback>
                <p:oleObj name="Equation" r:id="rId3" imgW="1562040" imgH="393480" progId="Equation.DSMT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452" y="5125176"/>
                        <a:ext cx="15652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直線單箭頭接點 72"/>
          <p:cNvCxnSpPr/>
          <p:nvPr/>
        </p:nvCxnSpPr>
        <p:spPr>
          <a:xfrm>
            <a:off x="1592220" y="4608058"/>
            <a:ext cx="1444015" cy="12949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236160"/>
              </p:ext>
            </p:extLst>
          </p:nvPr>
        </p:nvGraphicFramePr>
        <p:xfrm>
          <a:off x="4788024" y="1117655"/>
          <a:ext cx="13239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5" imgW="1320480" imgH="330120" progId="Equation.DSMT4">
                  <p:embed/>
                </p:oleObj>
              </mc:Choice>
              <mc:Fallback>
                <p:oleObj name="Equation" r:id="rId5" imgW="1320480" imgH="330120" progId="Equation.DSMT4">
                  <p:embed/>
                  <p:pic>
                    <p:nvPicPr>
                      <p:cNvPr id="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117655"/>
                        <a:ext cx="13239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99538"/>
              </p:ext>
            </p:extLst>
          </p:nvPr>
        </p:nvGraphicFramePr>
        <p:xfrm>
          <a:off x="4628480" y="3715320"/>
          <a:ext cx="16430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7" imgW="1638000" imgH="380880" progId="Equation.DSMT4">
                  <p:embed/>
                </p:oleObj>
              </mc:Choice>
              <mc:Fallback>
                <p:oleObj name="Equation" r:id="rId7" imgW="1638000" imgH="380880" progId="Equation.DSMT4">
                  <p:embed/>
                  <p:pic>
                    <p:nvPicPr>
                      <p:cNvPr id="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480" y="3715320"/>
                        <a:ext cx="16430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矩形 69"/>
          <p:cNvSpPr/>
          <p:nvPr/>
        </p:nvSpPr>
        <p:spPr>
          <a:xfrm>
            <a:off x="405528" y="202544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e</a:t>
            </a:r>
            <a:r>
              <a:rPr lang="en-US" altLang="zh-TW" b="1" baseline="-25000" dirty="0"/>
              <a:t>1</a:t>
            </a:r>
            <a:r>
              <a:rPr lang="en-US" altLang="zh-TW" dirty="0"/>
              <a:t> and </a:t>
            </a:r>
            <a:r>
              <a:rPr lang="en-US" altLang="zh-TW" b="1" dirty="0"/>
              <a:t>e</a:t>
            </a:r>
            <a:r>
              <a:rPr lang="en-US" altLang="zh-TW" b="1" baseline="-25000" dirty="0"/>
              <a:t>2</a:t>
            </a:r>
            <a:r>
              <a:rPr lang="en-US" altLang="zh-TW" dirty="0"/>
              <a:t> are orthogonal 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00131" y="2737406"/>
            <a:ext cx="3086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e</a:t>
            </a:r>
            <a:r>
              <a:rPr lang="en-US" altLang="zh-TW" b="1" baseline="-25000" dirty="0"/>
              <a:t>3</a:t>
            </a:r>
            <a:r>
              <a:rPr lang="en-US" altLang="zh-TW" dirty="0"/>
              <a:t> and </a:t>
            </a:r>
            <a:r>
              <a:rPr lang="en-US" altLang="zh-TW" b="1" dirty="0"/>
              <a:t>e</a:t>
            </a:r>
            <a:r>
              <a:rPr lang="en-US" altLang="zh-TW" b="1" baseline="-25000" dirty="0"/>
              <a:t>4</a:t>
            </a:r>
            <a:r>
              <a:rPr lang="en-US" altLang="zh-TW" dirty="0"/>
              <a:t> are not orthogonal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42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7266D2-C562-4687-AEB6-4041A02E4C87}" type="slidenum">
              <a:rPr lang="en-US" altLang="zh-TW" smtClean="0"/>
              <a:pPr/>
              <a:t>503</a:t>
            </a:fld>
            <a:endParaRPr lang="en-US" altLang="zh-TW"/>
          </a:p>
        </p:txBody>
      </p:sp>
      <p:sp>
        <p:nvSpPr>
          <p:cNvPr id="18439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5976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If partial terms are used for reconstruction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282950" y="1052513"/>
          <a:ext cx="2417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4" name="Equation" r:id="rId3" imgW="2413000" imgH="685800" progId="Equation.DSMT4">
                  <p:embed/>
                </p:oleObj>
              </mc:Choice>
              <mc:Fallback>
                <p:oleObj name="Equation" r:id="rId3" imgW="24130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052513"/>
                        <a:ext cx="24177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755650" y="765175"/>
            <a:ext cx="259238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for orthogonal case,</a:t>
            </a:r>
            <a:r>
              <a:rPr lang="en-US" altLang="zh-TW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perfect reconstruction:</a:t>
            </a:r>
          </a:p>
          <a:p>
            <a:pPr eaLnBrk="1" hangingPunct="1"/>
            <a:endParaRPr lang="en-US" altLang="zh-TW"/>
          </a:p>
          <a:p>
            <a:pPr eaLnBrk="1" hangingPunct="1">
              <a:spcBef>
                <a:spcPct val="30000"/>
              </a:spcBef>
            </a:pPr>
            <a:r>
              <a:rPr lang="en-US" altLang="zh-TW"/>
              <a:t>partial reconstruction:</a:t>
            </a:r>
          </a:p>
        </p:txBody>
      </p:sp>
      <p:sp>
        <p:nvSpPr>
          <p:cNvPr id="18441" name="Text Box 5"/>
          <p:cNvSpPr txBox="1">
            <a:spLocks noChangeArrowheads="1"/>
          </p:cNvSpPr>
          <p:nvPr/>
        </p:nvSpPr>
        <p:spPr bwMode="auto">
          <a:xfrm>
            <a:off x="6084888" y="1989138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K</a:t>
            </a:r>
            <a:r>
              <a:rPr lang="en-US" altLang="zh-TW"/>
              <a:t> &lt; </a:t>
            </a:r>
            <a:r>
              <a:rPr lang="en-US" altLang="zh-TW" i="1"/>
              <a:t>N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213100" y="1844675"/>
          <a:ext cx="2557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5" name="Equation" r:id="rId5" imgW="2552700" imgH="685800" progId="Equation.DSMT4">
                  <p:embed/>
                </p:oleObj>
              </mc:Choice>
              <mc:Fallback>
                <p:oleObj name="Equation" r:id="rId5" imgW="25527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844675"/>
                        <a:ext cx="25574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900113" y="2997200"/>
          <a:ext cx="7329487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6" name="Equation" r:id="rId7" imgW="7315200" imgH="3073400" progId="Equation.DSMT4">
                  <p:embed/>
                </p:oleObj>
              </mc:Choice>
              <mc:Fallback>
                <p:oleObj name="Equation" r:id="rId7" imgW="7315200" imgH="3073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7329487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827088" y="2565400"/>
            <a:ext cx="7056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reconstruction error of partial reconstruction</a:t>
            </a:r>
            <a:endParaRPr lang="zh-TW" altLang="en-US"/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39750" y="6092825"/>
            <a:ext cx="8137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由於                     一定是正的，可以保證 </a:t>
            </a:r>
            <a:r>
              <a:rPr lang="en-US" altLang="zh-TW" i="1" u="sng">
                <a:solidFill>
                  <a:srgbClr val="FF0000"/>
                </a:solidFill>
              </a:rPr>
              <a:t>K</a:t>
            </a:r>
            <a:r>
              <a:rPr lang="en-US" altLang="zh-TW" u="sng">
                <a:solidFill>
                  <a:srgbClr val="FF0000"/>
                </a:solidFill>
              </a:rPr>
              <a:t> </a:t>
            </a:r>
            <a:r>
              <a:rPr lang="zh-TW" altLang="en-US" u="sng">
                <a:solidFill>
                  <a:srgbClr val="FF0000"/>
                </a:solidFill>
              </a:rPr>
              <a:t>越大</a:t>
            </a:r>
            <a:r>
              <a:rPr lang="en-US" altLang="zh-TW" u="sng">
                <a:solidFill>
                  <a:srgbClr val="FF0000"/>
                </a:solidFill>
              </a:rPr>
              <a:t>, reconstruction error </a:t>
            </a:r>
            <a:r>
              <a:rPr lang="zh-TW" altLang="en-US" u="sng">
                <a:solidFill>
                  <a:srgbClr val="FF0000"/>
                </a:solidFill>
              </a:rPr>
              <a:t>越小</a:t>
            </a:r>
          </a:p>
        </p:txBody>
      </p:sp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1260475" y="6092825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name="Equation" r:id="rId9" imgW="1066337" imgH="406224" progId="Equation.DSMT4">
                  <p:embed/>
                </p:oleObj>
              </mc:Choice>
              <mc:Fallback>
                <p:oleObj name="Equation" r:id="rId9" imgW="1066337" imgH="4062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6092825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B6362B-AA02-4731-8100-14EFFC451115}" type="slidenum">
              <a:rPr lang="en-US" altLang="zh-TW" smtClean="0"/>
              <a:pPr/>
              <a:t>504</a:t>
            </a:fld>
            <a:endParaRPr lang="en-US" altLang="zh-TW"/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3386138" y="692150"/>
          <a:ext cx="23415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8" name="Equation" r:id="rId4" imgW="2336800" imgH="685800" progId="Equation.DSMT4">
                  <p:embed/>
                </p:oleObj>
              </mc:Choice>
              <mc:Fallback>
                <p:oleObj name="Equation" r:id="rId4" imgW="23368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692150"/>
                        <a:ext cx="234156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755650" y="333375"/>
            <a:ext cx="29527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For non-orthogonal case,</a:t>
            </a:r>
            <a:r>
              <a:rPr lang="en-US" altLang="zh-TW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perfect reconstruction:</a:t>
            </a:r>
          </a:p>
          <a:p>
            <a:pPr eaLnBrk="1" hangingPunct="1"/>
            <a:endParaRPr lang="en-US" altLang="zh-TW"/>
          </a:p>
          <a:p>
            <a:pPr eaLnBrk="1" hangingPunct="1">
              <a:spcBef>
                <a:spcPct val="30000"/>
              </a:spcBef>
            </a:pPr>
            <a:r>
              <a:rPr lang="en-US" altLang="zh-TW"/>
              <a:t>partial reconstruction:</a:t>
            </a: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6156325" y="1557338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K</a:t>
            </a:r>
            <a:r>
              <a:rPr lang="en-US" altLang="zh-TW"/>
              <a:t> &lt; </a:t>
            </a:r>
            <a:r>
              <a:rPr lang="en-US" altLang="zh-TW" i="1"/>
              <a:t>N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392488" y="1412875"/>
          <a:ext cx="24685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9" name="Equation" r:id="rId6" imgW="2463800" imgH="685800" progId="Equation.DSMT4">
                  <p:embed/>
                </p:oleObj>
              </mc:Choice>
              <mc:Fallback>
                <p:oleObj name="Equation" r:id="rId6" imgW="24638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1412875"/>
                        <a:ext cx="246856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003300" y="2636838"/>
          <a:ext cx="57531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0" name="Equation" r:id="rId8" imgW="5740400" imgH="2311400" progId="Equation.DSMT4">
                  <p:embed/>
                </p:oleObj>
              </mc:Choice>
              <mc:Fallback>
                <p:oleObj name="Equation" r:id="rId8" imgW="5740400" imgH="2311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636838"/>
                        <a:ext cx="57531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755650" y="2276475"/>
            <a:ext cx="705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reconstruction error of partial reconstruction</a:t>
            </a:r>
            <a:endParaRPr lang="zh-TW" altLang="en-US"/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755650" y="5300663"/>
            <a:ext cx="81375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由於                                                         不一定是正的，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無法保證 </a:t>
            </a:r>
            <a:r>
              <a:rPr lang="en-US" altLang="zh-TW" i="1">
                <a:solidFill>
                  <a:srgbClr val="FF0000"/>
                </a:solidFill>
              </a:rPr>
              <a:t>K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zh-TW" altLang="en-US">
                <a:solidFill>
                  <a:srgbClr val="FF0000"/>
                </a:solidFill>
              </a:rPr>
              <a:t>越大</a:t>
            </a:r>
            <a:r>
              <a:rPr lang="en-US" altLang="zh-TW">
                <a:solidFill>
                  <a:srgbClr val="FF0000"/>
                </a:solidFill>
              </a:rPr>
              <a:t>, reconstruction error </a:t>
            </a:r>
            <a:r>
              <a:rPr lang="zh-TW" altLang="en-US">
                <a:solidFill>
                  <a:srgbClr val="FF0000"/>
                </a:solidFill>
              </a:rPr>
              <a:t>越小</a:t>
            </a:r>
          </a:p>
        </p:txBody>
      </p:sp>
      <p:graphicFrame>
        <p:nvGraphicFramePr>
          <p:cNvPr id="19461" name="Object 9"/>
          <p:cNvGraphicFramePr>
            <a:graphicFrameLocks noChangeAspect="1"/>
          </p:cNvGraphicFramePr>
          <p:nvPr/>
        </p:nvGraphicFramePr>
        <p:xfrm>
          <a:off x="1619250" y="5157788"/>
          <a:ext cx="320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1" name="Equation" r:id="rId10" imgW="3200400" imgH="685800" progId="Equation.DSMT4">
                  <p:embed/>
                </p:oleObj>
              </mc:Choice>
              <mc:Fallback>
                <p:oleObj name="Equation" r:id="rId10" imgW="32004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57788"/>
                        <a:ext cx="3200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6227763" y="765175"/>
            <a:ext cx="216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B = A</a:t>
            </a:r>
            <a:r>
              <a:rPr lang="en-US" altLang="zh-TW" b="1" baseline="30000">
                <a:solidFill>
                  <a:srgbClr val="3333FF"/>
                </a:solidFill>
                <a:cs typeface="Times New Roman" pitchFamily="18" charset="0"/>
              </a:rPr>
              <a:t>−1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B1F72-7BE7-4833-8224-CF9F796334A4}" type="slidenum">
              <a:rPr lang="en-US" altLang="zh-TW" smtClean="0"/>
              <a:pPr/>
              <a:t>505</a:t>
            </a:fld>
            <a:endParaRPr lang="en-US" altLang="zh-TW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50825" y="404813"/>
            <a:ext cx="79216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</a:rPr>
              <a:t>14-B  Frequency and Time Division Multiplexing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792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傳統 </a:t>
            </a:r>
            <a:r>
              <a:rPr lang="en-US" altLang="zh-TW"/>
              <a:t>Digital Modulation and Multiplexing</a:t>
            </a:r>
            <a:r>
              <a:rPr lang="zh-TW" altLang="en-US"/>
              <a:t>：</a:t>
            </a:r>
            <a:r>
              <a:rPr lang="zh-TW" altLang="en-US">
                <a:solidFill>
                  <a:srgbClr val="3333FF"/>
                </a:solidFill>
              </a:rPr>
              <a:t>使用 </a:t>
            </a:r>
            <a:r>
              <a:rPr lang="en-US" altLang="zh-TW">
                <a:solidFill>
                  <a:srgbClr val="3333FF"/>
                </a:solidFill>
              </a:rPr>
              <a:t>Fourier transform </a:t>
            </a:r>
          </a:p>
        </p:txBody>
      </p:sp>
      <p:sp>
        <p:nvSpPr>
          <p:cNvPr id="20487" name="Text Box 14"/>
          <p:cNvSpPr txBox="1">
            <a:spLocks noChangeArrowheads="1"/>
          </p:cNvSpPr>
          <p:nvPr/>
        </p:nvSpPr>
        <p:spPr bwMode="auto">
          <a:xfrm>
            <a:off x="539750" y="1628775"/>
            <a:ext cx="547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 b="1" dirty="0">
                <a:solidFill>
                  <a:srgbClr val="3333FF"/>
                </a:solidFill>
              </a:rPr>
              <a:t>Frequency-Division Multiplexing  (FDM)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1331913" y="2276475"/>
          <a:ext cx="2670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Equation" r:id="rId3" imgW="2667000" imgH="685800" progId="Equation.DSMT4">
                  <p:embed/>
                </p:oleObj>
              </mc:Choice>
              <mc:Fallback>
                <p:oleObj name="Equation" r:id="rId3" imgW="26670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2670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4573588" y="2420938"/>
            <a:ext cx="136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 = 0 or 1</a:t>
            </a:r>
          </a:p>
        </p:txBody>
      </p:sp>
      <p:sp>
        <p:nvSpPr>
          <p:cNvPr id="20489" name="Text Box 17"/>
          <p:cNvSpPr txBox="1">
            <a:spLocks noChangeArrowheads="1"/>
          </p:cNvSpPr>
          <p:nvPr/>
        </p:nvSpPr>
        <p:spPr bwMode="auto">
          <a:xfrm>
            <a:off x="4645025" y="2852738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 can also be set to be  </a:t>
            </a:r>
            <a:r>
              <a:rPr lang="en-US" altLang="zh-TW">
                <a:cs typeface="Times New Roman" pitchFamily="18" charset="0"/>
              </a:rPr>
              <a:t>−1</a:t>
            </a:r>
            <a:r>
              <a:rPr lang="en-US" altLang="zh-TW"/>
              <a:t> or 1</a:t>
            </a:r>
          </a:p>
        </p:txBody>
      </p:sp>
      <p:sp>
        <p:nvSpPr>
          <p:cNvPr id="20490" name="Text Box 18"/>
          <p:cNvSpPr txBox="1">
            <a:spLocks noChangeArrowheads="1"/>
          </p:cNvSpPr>
          <p:nvPr/>
        </p:nvSpPr>
        <p:spPr bwMode="auto">
          <a:xfrm>
            <a:off x="757238" y="3571875"/>
            <a:ext cx="5040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When (1) </a:t>
            </a:r>
            <a:r>
              <a:rPr lang="en-US" altLang="zh-TW" i="1"/>
              <a:t>t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 [0, </a:t>
            </a:r>
            <a:r>
              <a:rPr lang="en-US" altLang="zh-TW" i="1">
                <a:sym typeface="Symbol" pitchFamily="18" charset="2"/>
              </a:rPr>
              <a:t>T</a:t>
            </a:r>
            <a:r>
              <a:rPr lang="en-US" altLang="zh-TW">
                <a:sym typeface="Symbol" pitchFamily="18" charset="2"/>
              </a:rPr>
              <a:t>]   (2) </a:t>
            </a:r>
            <a:r>
              <a:rPr lang="en-US" altLang="zh-TW" i="1">
                <a:sym typeface="Symbol" pitchFamily="18" charset="2"/>
              </a:rPr>
              <a:t>f</a:t>
            </a:r>
            <a:r>
              <a:rPr lang="en-US" altLang="zh-TW" i="1" baseline="-25000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 = </a:t>
            </a:r>
            <a:r>
              <a:rPr lang="en-US" altLang="zh-TW" i="1">
                <a:sym typeface="Symbol" pitchFamily="18" charset="2"/>
              </a:rPr>
              <a:t>n</a:t>
            </a:r>
            <a:r>
              <a:rPr lang="en-US" altLang="zh-TW">
                <a:sym typeface="Symbol" pitchFamily="18" charset="2"/>
              </a:rPr>
              <a:t>/</a:t>
            </a:r>
            <a:r>
              <a:rPr lang="en-US" altLang="zh-TW" i="1">
                <a:sym typeface="Symbol" pitchFamily="18" charset="2"/>
              </a:rPr>
              <a:t>T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331913" y="4221163"/>
          <a:ext cx="2632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Equation" r:id="rId5" imgW="2628900" imgH="685800" progId="Equation.DSMT4">
                  <p:embed/>
                </p:oleObj>
              </mc:Choice>
              <mc:Fallback>
                <p:oleObj name="Equation" r:id="rId5" imgW="26289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21163"/>
                        <a:ext cx="2632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21"/>
          <p:cNvSpPr txBox="1">
            <a:spLocks noChangeArrowheads="1"/>
          </p:cNvSpPr>
          <p:nvPr/>
        </p:nvSpPr>
        <p:spPr bwMode="auto">
          <a:xfrm>
            <a:off x="757238" y="5084763"/>
            <a:ext cx="755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it becomes the </a:t>
            </a:r>
            <a:r>
              <a:rPr lang="en-US" altLang="zh-TW" b="1">
                <a:solidFill>
                  <a:srgbClr val="3333FF"/>
                </a:solidFill>
              </a:rPr>
              <a:t>orthogonal frequency-division multiplexing (OFDM).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29763-35AB-49AA-8991-D1F8B14B5FDD}" type="slidenum">
              <a:rPr lang="en-US" altLang="zh-TW" smtClean="0"/>
              <a:pPr/>
              <a:t>506</a:t>
            </a:fld>
            <a:endParaRPr lang="en-US" altLang="zh-TW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250825" y="333375"/>
            <a:ext cx="496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Furthermore, if the time-axis is also sampled 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900113" y="765175"/>
            <a:ext cx="5040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t</a:t>
            </a:r>
            <a:r>
              <a:rPr lang="en-US" altLang="zh-TW"/>
              <a:t> = </a:t>
            </a:r>
            <a:r>
              <a:rPr lang="en-US" altLang="zh-TW" i="1"/>
              <a:t>mT</a:t>
            </a:r>
            <a:r>
              <a:rPr lang="en-US" altLang="zh-TW"/>
              <a:t>/</a:t>
            </a:r>
            <a:r>
              <a:rPr lang="en-US" altLang="zh-TW" i="1"/>
              <a:t>N</a:t>
            </a:r>
            <a:r>
              <a:rPr lang="en-US" altLang="zh-TW"/>
              <a:t>,       </a:t>
            </a:r>
            <a:r>
              <a:rPr lang="en-US" altLang="zh-TW" i="1"/>
              <a:t>m</a:t>
            </a:r>
            <a:r>
              <a:rPr lang="en-US" altLang="zh-TW"/>
              <a:t> = 0, 1, 2, ….., </a:t>
            </a:r>
            <a:r>
              <a:rPr lang="en-US" altLang="zh-TW" i="1"/>
              <a:t>N</a:t>
            </a:r>
            <a:r>
              <a:rPr lang="en-US" altLang="zh-TW">
                <a:cs typeface="Times New Roman" pitchFamily="18" charset="0"/>
              </a:rPr>
              <a:t>−1</a:t>
            </a:r>
            <a:endParaRPr lang="en-US" altLang="zh-TW" i="1">
              <a:cs typeface="Times New Roman" pitchFamily="18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042988" y="1268413"/>
          <a:ext cx="3101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Equation" r:id="rId3" imgW="3098800" imgH="685800" progId="Equation.DSMT4">
                  <p:embed/>
                </p:oleObj>
              </mc:Choice>
              <mc:Fallback>
                <p:oleObj name="Equation" r:id="rId3" imgW="30988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68413"/>
                        <a:ext cx="31019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250825" y="2133600"/>
            <a:ext cx="828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then the OFDM is equivalent to the transform matrix of the </a:t>
            </a:r>
            <a:r>
              <a:rPr lang="en-US" altLang="zh-TW" dirty="0">
                <a:solidFill>
                  <a:srgbClr val="3333FF"/>
                </a:solidFill>
              </a:rPr>
              <a:t>inverse discrete Fourier transform (IDFT)</a:t>
            </a:r>
            <a:r>
              <a:rPr lang="en-US" altLang="zh-TW" dirty="0"/>
              <a:t>, which is one of the discrete orthogonal transform. </a:t>
            </a: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1331913" y="3789363"/>
          <a:ext cx="4999037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" name="Equation" r:id="rId5" imgW="4813300" imgH="2425700" progId="Equation.DSMT4">
                  <p:embed/>
                </p:oleObj>
              </mc:Choice>
              <mc:Fallback>
                <p:oleObj name="Equation" r:id="rId5" imgW="4813300" imgH="2425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363"/>
                        <a:ext cx="4999037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2268538" y="2997200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8" name="Equation" r:id="rId7" imgW="2933700" imgH="685800" progId="Equation.DSMT4">
                  <p:embed/>
                </p:oleObj>
              </mc:Choice>
              <mc:Fallback>
                <p:oleObj name="Equation" r:id="rId7" imgW="293370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7200"/>
                        <a:ext cx="2936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文字方塊 8"/>
          <p:cNvSpPr txBox="1">
            <a:spLocks noChangeArrowheads="1"/>
          </p:cNvSpPr>
          <p:nvPr/>
        </p:nvSpPr>
        <p:spPr bwMode="auto">
          <a:xfrm>
            <a:off x="611188" y="3141663"/>
            <a:ext cx="1800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Modulation:</a:t>
            </a:r>
            <a:endParaRPr lang="zh-TW" altLang="en-US"/>
          </a:p>
        </p:txBody>
      </p:sp>
      <p:sp>
        <p:nvSpPr>
          <p:cNvPr id="21514" name="文字方塊 1"/>
          <p:cNvSpPr txBox="1">
            <a:spLocks noChangeArrowheads="1"/>
          </p:cNvSpPr>
          <p:nvPr/>
        </p:nvSpPr>
        <p:spPr bwMode="auto">
          <a:xfrm>
            <a:off x="5688013" y="639763"/>
            <a:ext cx="1943100" cy="6477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 i="1" dirty="0">
                <a:solidFill>
                  <a:srgbClr val="FF0000"/>
                </a:solidFill>
              </a:rPr>
              <a:t>t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zh-TW" altLang="zh-TW" sz="1800" dirty="0">
                <a:solidFill>
                  <a:srgbClr val="FF0000"/>
                </a:solidFill>
              </a:rPr>
              <a:t>∈</a:t>
            </a:r>
            <a:r>
              <a:rPr lang="en-US" altLang="zh-TW" sz="1800" dirty="0">
                <a:solidFill>
                  <a:srgbClr val="FF0000"/>
                </a:solidFill>
              </a:rPr>
              <a:t> [0,</a:t>
            </a:r>
            <a:r>
              <a:rPr lang="en-US" altLang="zh-TW" sz="1800" i="1" dirty="0">
                <a:solidFill>
                  <a:srgbClr val="FF0000"/>
                </a:solidFill>
              </a:rPr>
              <a:t>T</a:t>
            </a:r>
            <a:r>
              <a:rPr lang="en-US" altLang="zh-TW" sz="1800" dirty="0">
                <a:solidFill>
                  <a:srgbClr val="FF0000"/>
                </a:solidFill>
              </a:rPr>
              <a:t>]</a:t>
            </a:r>
            <a:br>
              <a:rPr lang="zh-TW" altLang="zh-TW" sz="1800" dirty="0">
                <a:solidFill>
                  <a:srgbClr val="FF0000"/>
                </a:solidFill>
              </a:rPr>
            </a:br>
            <a:r>
              <a:rPr lang="en-US" altLang="zh-TW" sz="1800" dirty="0">
                <a:solidFill>
                  <a:srgbClr val="FF0000"/>
                </a:solidFill>
              </a:rPr>
              <a:t>sampling for t-axis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02F9A-4FC6-40F1-B420-50B338DC6ECD}" type="slidenum">
              <a:rPr lang="en-US" altLang="zh-TW" smtClean="0"/>
              <a:pPr/>
              <a:t>507</a:t>
            </a:fld>
            <a:endParaRPr lang="en-US" altLang="zh-TW"/>
          </a:p>
        </p:txBody>
      </p:sp>
      <p:sp>
        <p:nvSpPr>
          <p:cNvPr id="22533" name="文字方塊 9"/>
          <p:cNvSpPr txBox="1">
            <a:spLocks noChangeArrowheads="1"/>
          </p:cNvSpPr>
          <p:nvPr/>
        </p:nvSpPr>
        <p:spPr bwMode="auto">
          <a:xfrm>
            <a:off x="611188" y="1341438"/>
            <a:ext cx="1800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Demodulation:</a:t>
            </a:r>
            <a:endParaRPr lang="zh-TW" altLang="en-US"/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484438" y="1268413"/>
          <a:ext cx="2251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3" imgW="2247900" imgH="685800" progId="Equation.DSMT4">
                  <p:embed/>
                </p:oleObj>
              </mc:Choice>
              <mc:Fallback>
                <p:oleObj name="Equation" r:id="rId3" imgW="22479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68413"/>
                        <a:ext cx="2251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627313" y="404813"/>
          <a:ext cx="1882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5" imgW="1879600" imgH="685800" progId="Equation.DSMT4">
                  <p:embed/>
                </p:oleObj>
              </mc:Choice>
              <mc:Fallback>
                <p:oleObj name="Equation" r:id="rId5" imgW="18796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4813"/>
                        <a:ext cx="1882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文字方塊 12"/>
          <p:cNvSpPr txBox="1">
            <a:spLocks noChangeArrowheads="1"/>
          </p:cNvSpPr>
          <p:nvPr/>
        </p:nvSpPr>
        <p:spPr bwMode="auto">
          <a:xfrm>
            <a:off x="611188" y="476250"/>
            <a:ext cx="1800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Modulation:</a:t>
            </a:r>
            <a:endParaRPr lang="zh-TW" altLang="en-US"/>
          </a:p>
        </p:txBody>
      </p:sp>
      <p:sp>
        <p:nvSpPr>
          <p:cNvPr id="22535" name="文字方塊 13"/>
          <p:cNvSpPr txBox="1">
            <a:spLocks noChangeArrowheads="1"/>
          </p:cNvSpPr>
          <p:nvPr/>
        </p:nvSpPr>
        <p:spPr bwMode="auto">
          <a:xfrm>
            <a:off x="684213" y="2420938"/>
            <a:ext cx="70564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Example:  </a:t>
            </a:r>
            <a:r>
              <a:rPr lang="en-US" altLang="zh-TW" i="1"/>
              <a:t>N</a:t>
            </a:r>
            <a:r>
              <a:rPr lang="en-US" altLang="zh-TW"/>
              <a:t> = 8</a:t>
            </a:r>
          </a:p>
          <a:p>
            <a:pPr eaLnBrk="1" hangingPunct="1"/>
            <a:r>
              <a:rPr lang="en-US" altLang="zh-TW"/>
              <a:t>                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 = [1, 0, 1, 1, 0, 0, 1, 1]            (</a:t>
            </a:r>
            <a:r>
              <a:rPr lang="en-US" altLang="zh-TW" i="1"/>
              <a:t>n</a:t>
            </a:r>
            <a:r>
              <a:rPr lang="en-US" altLang="zh-TW"/>
              <a:t> = 0 ~ 7)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1469</Words>
  <Application>Microsoft Office PowerPoint</Application>
  <PresentationFormat>如螢幕大小 (4:3)</PresentationFormat>
  <Paragraphs>270</Paragraphs>
  <Slides>34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新細明體</vt:lpstr>
      <vt:lpstr>標楷體</vt:lpstr>
      <vt:lpstr>Arial</vt:lpstr>
      <vt:lpstr>Symbol</vt:lpstr>
      <vt:lpstr>Times New Roman</vt:lpstr>
      <vt:lpstr>Wingdings 2</vt:lpstr>
      <vt:lpstr>預設簡報設計</vt:lpstr>
      <vt:lpstr>Equation</vt:lpstr>
      <vt:lpstr>MathType 6.0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1557</cp:revision>
  <cp:lastPrinted>2017-06-11T09:55:26Z</cp:lastPrinted>
  <dcterms:created xsi:type="dcterms:W3CDTF">2007-09-19T14:57:43Z</dcterms:created>
  <dcterms:modified xsi:type="dcterms:W3CDTF">2018-06-18T04:16:51Z</dcterms:modified>
</cp:coreProperties>
</file>