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7" saveSubsetFonts="1">
  <p:sldMasterIdLst>
    <p:sldMasterId id="2147483648" r:id="rId1"/>
  </p:sldMasterIdLst>
  <p:notesMasterIdLst>
    <p:notesMasterId r:id="rId41"/>
  </p:notesMasterIdLst>
  <p:sldIdLst>
    <p:sldId id="283" r:id="rId2"/>
    <p:sldId id="277" r:id="rId3"/>
    <p:sldId id="278" r:id="rId4"/>
    <p:sldId id="280" r:id="rId5"/>
    <p:sldId id="282" r:id="rId6"/>
    <p:sldId id="28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330" r:id="rId17"/>
    <p:sldId id="320" r:id="rId18"/>
    <p:sldId id="293" r:id="rId19"/>
    <p:sldId id="294" r:id="rId20"/>
    <p:sldId id="295" r:id="rId21"/>
    <p:sldId id="316" r:id="rId22"/>
    <p:sldId id="319" r:id="rId23"/>
    <p:sldId id="318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21" r:id="rId35"/>
    <p:sldId id="327" r:id="rId36"/>
    <p:sldId id="329" r:id="rId37"/>
    <p:sldId id="323" r:id="rId38"/>
    <p:sldId id="328" r:id="rId39"/>
    <p:sldId id="325" r:id="rId4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66"/>
    <a:srgbClr val="0000CC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083" autoAdjust="0"/>
  </p:normalViewPr>
  <p:slideViewPr>
    <p:cSldViewPr>
      <p:cViewPr varScale="1">
        <p:scale>
          <a:sx n="62" d="100"/>
          <a:sy n="62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6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70EEE9DD-62B6-4476-BAB6-957F1ACEE8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3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EC6D634-5D94-46A6-A54E-F2073C8E58F4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37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43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E9DD-62B6-4476-BAB6-957F1ACEE86C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666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FB1DBCB-3088-4BFF-96A8-4A03BC6AB94C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70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00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E11D5-23F5-435E-92D0-F4F84305EA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6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8142A-73A1-4853-A009-56CD8B88A1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6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F9D63-B140-42AB-A17C-C045716D9D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089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C0BA5-13A2-47A7-807F-6ACC1AB54D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7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700A8-880C-46D5-B198-9F4F232974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23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F4972-2BBF-4267-9D7C-958D4D2C9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4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6FAFE-EA2E-4E54-B994-ADE71706BB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053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6A112-B0A7-4007-B5F1-2D4EAAB671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8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D78E5-8748-460D-B938-5628A4AB7F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4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D0A43-EBD5-45AA-93F8-0209F4EE30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026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5400-763C-41AB-A935-2B1E07FF21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4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CC"/>
                </a:solidFill>
              </a:defRPr>
            </a:lvl1pPr>
          </a:lstStyle>
          <a:p>
            <a:fld id="{D217D088-8FAB-4F94-B8E4-3B39F56189F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png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7.wmf"/><Relationship Id="rId9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55650" y="33337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200" b="1">
                <a:solidFill>
                  <a:srgbClr val="3333FF"/>
                </a:solidFill>
              </a:rPr>
              <a:t>2. Digital Filter Design (A)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6697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任何可以用來去除 </a:t>
            </a:r>
            <a:r>
              <a:rPr lang="en-US" altLang="zh-TW"/>
              <a:t>noise </a:t>
            </a:r>
            <a:r>
              <a:rPr lang="zh-TW" altLang="en-US"/>
              <a:t>作用的 </a:t>
            </a:r>
            <a:r>
              <a:rPr lang="en-US" altLang="zh-TW"/>
              <a:t>operation</a:t>
            </a:r>
            <a:r>
              <a:rPr lang="zh-TW" altLang="en-US"/>
              <a:t>，皆被稱為 </a:t>
            </a:r>
            <a:r>
              <a:rPr lang="en-US" altLang="zh-TW">
                <a:solidFill>
                  <a:srgbClr val="0000FF"/>
                </a:solidFill>
              </a:rPr>
              <a:t>filter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75612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甚至有部分的 </a:t>
            </a:r>
            <a:r>
              <a:rPr lang="en-US" altLang="zh-TW"/>
              <a:t>operation</a:t>
            </a:r>
            <a:r>
              <a:rPr lang="zh-TW" altLang="en-US"/>
              <a:t>，雖然主要功用不是用來去除 </a:t>
            </a:r>
            <a:r>
              <a:rPr lang="en-US" altLang="zh-TW"/>
              <a:t>noise</a:t>
            </a:r>
            <a:r>
              <a:rPr lang="zh-TW" altLang="en-US"/>
              <a:t>，但是可以用 </a:t>
            </a:r>
            <a:r>
              <a:rPr lang="en-US" altLang="zh-TW"/>
              <a:t>FT + multiplication + IFT </a:t>
            </a:r>
            <a:r>
              <a:rPr lang="zh-TW" altLang="en-US"/>
              <a:t>來表示，也被稱作是 </a:t>
            </a:r>
            <a:r>
              <a:rPr lang="en-US" altLang="zh-TW"/>
              <a:t>filter</a:t>
            </a:r>
            <a:br>
              <a:rPr lang="en-US" altLang="zh-TW"/>
            </a:br>
            <a:endParaRPr lang="en-US" altLang="zh-TW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835150" y="2636838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convolution </a:t>
            </a: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>
            <a:off x="1258888" y="2492375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 rot="5400000">
            <a:off x="2414588" y="2417763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= 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395288" y="3068638"/>
            <a:ext cx="820916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TW" b="1" dirty="0"/>
              <a:t>Reference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[1] A. V. Oppenheim and R. W. Schafer, </a:t>
            </a:r>
            <a:r>
              <a:rPr lang="en-US" altLang="zh-TW" i="1" dirty="0"/>
              <a:t>Discrete-Time Signal Processing</a:t>
            </a:r>
            <a:r>
              <a:rPr lang="en-US" altLang="zh-TW" dirty="0"/>
              <a:t>, London: Prentice-Hall, 3</a:t>
            </a:r>
            <a:r>
              <a:rPr lang="en-US" altLang="zh-TW" baseline="30000" dirty="0"/>
              <a:t>rd</a:t>
            </a:r>
            <a:r>
              <a:rPr lang="en-US" altLang="zh-TW" dirty="0"/>
              <a:t> ed., 2010.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[2] D. G. </a:t>
            </a:r>
            <a:r>
              <a:rPr lang="en-US" altLang="zh-TW" dirty="0" err="1"/>
              <a:t>Manolakis</a:t>
            </a:r>
            <a:r>
              <a:rPr lang="en-US" altLang="zh-TW" dirty="0"/>
              <a:t> and V. K. Ingle, </a:t>
            </a:r>
            <a:r>
              <a:rPr lang="en-US" altLang="zh-TW" i="1" dirty="0"/>
              <a:t>Applied Digital Signal Processing</a:t>
            </a:r>
            <a:r>
              <a:rPr lang="en-US" altLang="zh-TW" dirty="0"/>
              <a:t>, Cambridge University Press, Cambridge, UK. 2011.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[3] B. A. </a:t>
            </a:r>
            <a:r>
              <a:rPr lang="en-US" altLang="zh-TW" dirty="0" err="1"/>
              <a:t>Shenoi</a:t>
            </a:r>
            <a:r>
              <a:rPr lang="en-US" altLang="zh-TW" dirty="0"/>
              <a:t>, </a:t>
            </a:r>
            <a:r>
              <a:rPr lang="en-US" altLang="zh-TW" i="1" dirty="0"/>
              <a:t>Introduction to Digital Signal Processing and Filter Design</a:t>
            </a:r>
            <a:r>
              <a:rPr lang="en-US" altLang="zh-TW" dirty="0"/>
              <a:t>, Wiley-</a:t>
            </a:r>
            <a:r>
              <a:rPr lang="en-US" altLang="zh-TW" dirty="0" err="1"/>
              <a:t>Interscience</a:t>
            </a:r>
            <a:r>
              <a:rPr lang="en-US" altLang="zh-TW" dirty="0"/>
              <a:t>, N. J., 2006.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/>
              <a:t>[4] A. A. Khan, </a:t>
            </a:r>
            <a:r>
              <a:rPr lang="en-US" altLang="zh-TW" i="1" dirty="0"/>
              <a:t>Digital Signal Processing Fundamentals</a:t>
            </a:r>
            <a:r>
              <a:rPr lang="en-US" altLang="zh-TW" dirty="0"/>
              <a:t>, Da Vinci Engineering Press, Massachusetts, 2005. </a:t>
            </a:r>
          </a:p>
        </p:txBody>
      </p:sp>
      <p:sp>
        <p:nvSpPr>
          <p:cNvPr id="2253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B19580CF-307D-4FE9-A2E4-BF8D1018CEDA}" type="slidenum">
              <a:rPr lang="en-US" altLang="zh-TW">
                <a:solidFill>
                  <a:srgbClr val="0000FF"/>
                </a:solidFill>
              </a:rPr>
              <a:pPr/>
              <a:t>37</a:t>
            </a:fld>
            <a:endParaRPr lang="en-US" altLang="zh-TW">
              <a:solidFill>
                <a:srgbClr val="0000FF"/>
              </a:solidFill>
            </a:endParaRPr>
          </a:p>
        </p:txBody>
      </p:sp>
      <p:pic>
        <p:nvPicPr>
          <p:cNvPr id="22538" name="Ink 11"/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473200"/>
            <a:ext cx="84138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097148D6-820D-4C3F-ACFC-33905AE7FA2B}" type="slidenum">
              <a:rPr lang="en-US" altLang="zh-TW">
                <a:solidFill>
                  <a:srgbClr val="0000FF"/>
                </a:solidFill>
              </a:rPr>
              <a:pPr/>
              <a:t>46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23850" y="620713"/>
            <a:ext cx="777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/>
              <a:t>Example:</a:t>
            </a:r>
            <a:r>
              <a:rPr lang="en-US" altLang="zh-TW"/>
              <a:t> If we treat the passband the same important as the stopband.     </a:t>
            </a:r>
          </a:p>
          <a:p>
            <a:pPr eaLnBrk="1" hangingPunct="1"/>
            <a:r>
              <a:rPr lang="en-US" altLang="zh-TW"/>
              <a:t> 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1 in the passband,  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1 in the stopband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95288" y="1628775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 Q1: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1 in the passband,  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&lt; 1 in the stopband </a:t>
            </a:r>
            <a:r>
              <a:rPr lang="zh-TW" altLang="en-US"/>
              <a:t>代表什麼？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95288" y="2563813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 Q2: 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&lt; 1 in the passband,   </a:t>
            </a:r>
            <a:r>
              <a:rPr lang="en-US" altLang="zh-TW" i="1"/>
              <a:t>W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= 1 in the stopband </a:t>
            </a:r>
            <a:r>
              <a:rPr lang="zh-TW" altLang="en-US"/>
              <a:t>代表什麼？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68313" y="4437063"/>
            <a:ext cx="7129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Q4: Weighting function </a:t>
            </a:r>
            <a:r>
              <a:rPr lang="zh-TW" altLang="en-US"/>
              <a:t>的概念可否用在 </a:t>
            </a:r>
            <a:r>
              <a:rPr lang="en-US" altLang="zh-TW"/>
              <a:t>MSE sense </a:t>
            </a:r>
            <a:r>
              <a:rPr lang="zh-TW" altLang="en-US"/>
              <a:t>？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95288" y="3429000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 Q3: </a:t>
            </a:r>
            <a:r>
              <a:rPr lang="zh-TW" altLang="en-US"/>
              <a:t>如何用來壓縮特定區域 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transition band </a:t>
            </a:r>
            <a:r>
              <a:rPr lang="zh-TW" altLang="en-US"/>
              <a:t>附近</a:t>
            </a:r>
            <a:r>
              <a:rPr lang="en-US" altLang="zh-TW"/>
              <a:t>) </a:t>
            </a:r>
            <a:r>
              <a:rPr lang="zh-TW" altLang="en-US"/>
              <a:t>的 </a:t>
            </a:r>
            <a:r>
              <a:rPr lang="en-US" altLang="zh-TW"/>
              <a:t>error</a:t>
            </a:r>
            <a:r>
              <a:rPr lang="zh-TW" altLang="en-US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C5B7E217-FD31-486B-AF20-92671A3A8C3F}" type="slidenum">
              <a:rPr lang="en-US" altLang="zh-TW">
                <a:solidFill>
                  <a:srgbClr val="0000FF"/>
                </a:solidFill>
              </a:rPr>
              <a:pPr/>
              <a:t>47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468313" y="404813"/>
            <a:ext cx="76327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Char char=""/>
            </a:pPr>
            <a:r>
              <a:rPr lang="en-US" altLang="zh-TW" sz="2400" b="1">
                <a:solidFill>
                  <a:srgbClr val="3333FF"/>
                </a:solidFill>
                <a:ea typeface="新細明體" panose="02020500000000000000" pitchFamily="18" charset="-120"/>
              </a:rPr>
              <a:t> 2-D  Review:  FIR Filter Design in the MSE Sense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611188" y="2060575"/>
          <a:ext cx="5905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3" imgW="6477000" imgH="558800" progId="Equation.DSMT4">
                  <p:embed/>
                </p:oleObj>
              </mc:Choice>
              <mc:Fallback>
                <p:oleObj name="Equation" r:id="rId3" imgW="64770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59055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1116013" y="2708275"/>
          <a:ext cx="3743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5" imgW="4191000" imgH="685800" progId="Equation.DSMT4">
                  <p:embed/>
                </p:oleObj>
              </mc:Choice>
              <mc:Fallback>
                <p:oleObj name="Equation" r:id="rId5" imgW="41910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3743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1042988" y="3429000"/>
          <a:ext cx="66246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7" imgW="7378700" imgH="711200" progId="Equation.DSMT4">
                  <p:embed/>
                </p:oleObj>
              </mc:Choice>
              <mc:Fallback>
                <p:oleObj name="Equation" r:id="rId7" imgW="73787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66246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1042988" y="4148138"/>
          <a:ext cx="49688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9" imgW="5588000" imgH="1447800" progId="Equation.DSMT4">
                  <p:embed/>
                </p:oleObj>
              </mc:Choice>
              <mc:Fallback>
                <p:oleObj name="Equation" r:id="rId9" imgW="5588000" imgH="1447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8138"/>
                        <a:ext cx="496887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4"/>
          <p:cNvGraphicFramePr>
            <a:graphicFrameLocks noChangeAspect="1"/>
          </p:cNvGraphicFramePr>
          <p:nvPr/>
        </p:nvGraphicFramePr>
        <p:xfrm>
          <a:off x="1187450" y="1125538"/>
          <a:ext cx="2247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11" imgW="2247900" imgH="381000" progId="Equation.DSMT4">
                  <p:embed/>
                </p:oleObj>
              </mc:Choice>
              <mc:Fallback>
                <p:oleObj name="Equation" r:id="rId11" imgW="22479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22479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5"/>
          <p:cNvGraphicFramePr>
            <a:graphicFrameLocks noChangeAspect="1"/>
          </p:cNvGraphicFramePr>
          <p:nvPr/>
        </p:nvGraphicFramePr>
        <p:xfrm>
          <a:off x="3924300" y="981075"/>
          <a:ext cx="2828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3" imgW="2832100" imgH="685800" progId="Equation.DSMT4">
                  <p:embed/>
                </p:oleObj>
              </mc:Choice>
              <mc:Fallback>
                <p:oleObj name="Equation" r:id="rId13" imgW="28321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981075"/>
                        <a:ext cx="28289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732588" y="2276475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>
                <a:solidFill>
                  <a:srgbClr val="FF0000"/>
                </a:solidFill>
              </a:rPr>
              <a:t> = 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>
                <a:solidFill>
                  <a:srgbClr val="FF0000"/>
                </a:solidFill>
              </a:rPr>
              <a:t> / </a:t>
            </a:r>
            <a:r>
              <a:rPr lang="en-US" altLang="zh-TW" i="1">
                <a:solidFill>
                  <a:srgbClr val="FF0000"/>
                </a:solidFill>
              </a:rPr>
              <a:t>f</a:t>
            </a:r>
            <a:r>
              <a:rPr lang="en-US" altLang="zh-TW" i="1" baseline="-25000">
                <a:solidFill>
                  <a:srgbClr val="FF0000"/>
                </a:solidFill>
              </a:rPr>
              <a:t>s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10358"/>
              </p:ext>
            </p:extLst>
          </p:nvPr>
        </p:nvGraphicFramePr>
        <p:xfrm>
          <a:off x="611188" y="5589240"/>
          <a:ext cx="77311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15" imgW="8483400" imgH="685800" progId="Equation.DSMT4">
                  <p:embed/>
                </p:oleObj>
              </mc:Choice>
              <mc:Fallback>
                <p:oleObj name="Equation" r:id="rId15" imgW="8483400" imgH="685800" progId="Equation.DSMT4">
                  <p:embed/>
                  <p:pic>
                    <p:nvPicPr>
                      <p:cNvPr id="41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240"/>
                        <a:ext cx="7731125" cy="6334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  <a:prstDash val="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A560E0B-8927-49B8-B024-04CA4BE428EC}" type="slidenum">
              <a:rPr lang="en-US" altLang="zh-TW">
                <a:solidFill>
                  <a:srgbClr val="0000FF"/>
                </a:solidFill>
              </a:rPr>
              <a:pPr/>
              <a:t>48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5129" name="Rectangle 2"/>
          <p:cNvSpPr>
            <a:spLocks noChangeArrowheads="1"/>
          </p:cNvSpPr>
          <p:nvPr/>
        </p:nvSpPr>
        <p:spPr bwMode="auto">
          <a:xfrm>
            <a:off x="755576" y="1340768"/>
            <a:ext cx="6337300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/>
              <a:t>From the facts that</a:t>
            </a:r>
            <a:r>
              <a:rPr lang="en-US" altLang="zh-TW" dirty="0"/>
              <a:t> </a:t>
            </a:r>
            <a:endParaRPr lang="en-US" altLang="zh-TW" b="1" dirty="0">
              <a:solidFill>
                <a:srgbClr val="3333FF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TW" dirty="0"/>
              <a:t>                                                              when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</a:t>
            </a:r>
            <a:r>
              <a:rPr lang="en-US" altLang="zh-TW" i="1" dirty="0">
                <a:sym typeface="Symbol" panose="05050102010706020507" pitchFamily="18" charset="2"/>
              </a:rPr>
              <a:t></a:t>
            </a:r>
            <a:r>
              <a:rPr lang="en-US" altLang="zh-TW" dirty="0"/>
              <a:t>,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                                                             when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>
                <a:sym typeface="Symbol" panose="05050102010706020507" pitchFamily="18" charset="2"/>
              </a:rPr>
              <a:t></a:t>
            </a:r>
            <a:r>
              <a:rPr lang="en-US" altLang="zh-TW" dirty="0"/>
              <a:t>, 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0,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                                                             when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i="1" dirty="0">
                <a:sym typeface="Symbol" panose="05050102010706020507" pitchFamily="18" charset="2"/>
              </a:rPr>
              <a:t></a:t>
            </a:r>
            <a:r>
              <a:rPr lang="en-US" altLang="zh-TW" dirty="0"/>
              <a:t>,  </a:t>
            </a:r>
            <a:r>
              <a:rPr lang="en-US" altLang="zh-TW" i="1" dirty="0"/>
              <a:t>n</a:t>
            </a:r>
            <a:r>
              <a:rPr lang="en-US" altLang="zh-TW" dirty="0"/>
              <a:t> = </a:t>
            </a:r>
            <a:r>
              <a:rPr lang="en-US" altLang="zh-TW" dirty="0" smtClean="0"/>
              <a:t>0.</a:t>
            </a:r>
            <a:endParaRPr lang="en-US" altLang="zh-TW" dirty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63463"/>
              </p:ext>
            </p:extLst>
          </p:nvPr>
        </p:nvGraphicFramePr>
        <p:xfrm>
          <a:off x="1044501" y="1772568"/>
          <a:ext cx="33512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3" imgW="3670300" imgH="520700" progId="Equation.DSMT4">
                  <p:embed/>
                </p:oleObj>
              </mc:Choice>
              <mc:Fallback>
                <p:oleObj name="Equation" r:id="rId3" imgW="36703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01" y="1772568"/>
                        <a:ext cx="33512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96805"/>
              </p:ext>
            </p:extLst>
          </p:nvPr>
        </p:nvGraphicFramePr>
        <p:xfrm>
          <a:off x="1044501" y="2277393"/>
          <a:ext cx="3527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5" imgW="3898900" imgH="520700" progId="Equation.DSMT4">
                  <p:embed/>
                </p:oleObj>
              </mc:Choice>
              <mc:Fallback>
                <p:oleObj name="Equation" r:id="rId5" imgW="3898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01" y="2277393"/>
                        <a:ext cx="35274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41475"/>
              </p:ext>
            </p:extLst>
          </p:nvPr>
        </p:nvGraphicFramePr>
        <p:xfrm>
          <a:off x="1044501" y="2853656"/>
          <a:ext cx="32400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7" imgW="3632200" imgH="520700" progId="Equation.DSMT4">
                  <p:embed/>
                </p:oleObj>
              </mc:Choice>
              <mc:Fallback>
                <p:oleObj name="Equation" r:id="rId7" imgW="36322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01" y="2853656"/>
                        <a:ext cx="32400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683940" y="3566752"/>
            <a:ext cx="12586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 smtClean="0"/>
              <a:t>Therefore,</a:t>
            </a:r>
            <a:endParaRPr lang="en-US" altLang="zh-TW" dirty="0"/>
          </a:p>
        </p:txBody>
      </p:sp>
      <p:graphicFrame>
        <p:nvGraphicFramePr>
          <p:cNvPr id="51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923419"/>
              </p:ext>
            </p:extLst>
          </p:nvPr>
        </p:nvGraphicFramePr>
        <p:xfrm>
          <a:off x="1117525" y="4269242"/>
          <a:ext cx="3381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" name="Equation" r:id="rId9" imgW="3708400" imgH="673100" progId="Equation.DSMT4">
                  <p:embed/>
                </p:oleObj>
              </mc:Choice>
              <mc:Fallback>
                <p:oleObj name="Equation" r:id="rId9" imgW="37084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525" y="4269242"/>
                        <a:ext cx="33813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83828"/>
              </p:ext>
            </p:extLst>
          </p:nvPr>
        </p:nvGraphicFramePr>
        <p:xfrm>
          <a:off x="1117525" y="5134429"/>
          <a:ext cx="4416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Equation" r:id="rId11" imgW="4838700" imgH="673100" progId="Equation.DSMT4">
                  <p:embed/>
                </p:oleObj>
              </mc:Choice>
              <mc:Fallback>
                <p:oleObj name="Equation" r:id="rId11" imgW="48387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525" y="5134429"/>
                        <a:ext cx="44164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6084812" y="5205867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/>
              <a:t>for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/>
              <a:t> 0. </a:t>
            </a:r>
          </a:p>
        </p:txBody>
      </p:sp>
      <p:sp>
        <p:nvSpPr>
          <p:cNvPr id="12" name="橢圓 11"/>
          <p:cNvSpPr/>
          <p:nvPr/>
        </p:nvSpPr>
        <p:spPr>
          <a:xfrm>
            <a:off x="973062" y="4197804"/>
            <a:ext cx="863600" cy="792163"/>
          </a:xfrm>
          <a:prstGeom prst="ellipse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73062" y="5061404"/>
            <a:ext cx="863600" cy="792163"/>
          </a:xfrm>
          <a:prstGeom prst="ellipse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69875"/>
              </p:ext>
            </p:extLst>
          </p:nvPr>
        </p:nvGraphicFramePr>
        <p:xfrm>
          <a:off x="530150" y="421288"/>
          <a:ext cx="77311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Equation" r:id="rId13" imgW="8483400" imgH="685800" progId="Equation.DSMT4">
                  <p:embed/>
                </p:oleObj>
              </mc:Choice>
              <mc:Fallback>
                <p:oleObj name="Equation" r:id="rId13" imgW="8483400" imgH="685800" progId="Equation.DSMT4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50" y="421288"/>
                        <a:ext cx="7731125" cy="6334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  <a:prstDash val="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24E36F2-4A38-4FFB-8AEB-A3CEEC3FA30D}" type="slidenum">
              <a:rPr lang="en-US" altLang="zh-TW">
                <a:solidFill>
                  <a:srgbClr val="0000FF"/>
                </a:solidFill>
              </a:rPr>
              <a:pPr/>
              <a:t>49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55650" y="549275"/>
            <a:ext cx="76327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Minimize MSE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  Make                    for all </a:t>
            </a:r>
            <a:r>
              <a:rPr lang="en-US" altLang="zh-TW" i="1" dirty="0">
                <a:solidFill>
                  <a:srgbClr val="0000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’s</a:t>
            </a:r>
            <a:r>
              <a:rPr lang="en-US" altLang="zh-TW" dirty="0">
                <a:ea typeface="新細明體" panose="02020500000000000000" pitchFamily="18" charset="-120"/>
              </a:rPr>
              <a:t>           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 </a:t>
            </a:r>
            <a:r>
              <a:rPr lang="en-US" altLang="zh-TW" dirty="0">
                <a:ea typeface="新細明體" panose="02020500000000000000" pitchFamily="18" charset="-120"/>
              </a:rPr>
              <a:t>                                      ,                                                                .    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Finally, set 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] = s[0],     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          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 err="1">
                <a:ea typeface="新細明體" panose="02020500000000000000" pitchFamily="18" charset="-120"/>
              </a:rPr>
              <a:t>k</a:t>
            </a:r>
            <a:r>
              <a:rPr lang="en-US" altLang="zh-TW" dirty="0" err="1">
                <a:ea typeface="新細明體" panose="02020500000000000000" pitchFamily="18" charset="-120"/>
              </a:rPr>
              <a:t>+</a:t>
            </a:r>
            <a:r>
              <a:rPr lang="en-US" altLang="zh-TW" i="1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s[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]/2,  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s[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]/2     for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1, 2, 3, ….,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,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            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0 for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&lt; 0 and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Then,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is the impulse response of the designed filter. </a:t>
            </a:r>
            <a:endParaRPr lang="en-US" altLang="zh-TW" dirty="0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Char char=""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3613150" y="492125"/>
          <a:ext cx="10477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4" imgW="1155700" imgH="673100" progId="Equation.DSMT4">
                  <p:embed/>
                </p:oleObj>
              </mc:Choice>
              <mc:Fallback>
                <p:oleObj name="Equation" r:id="rId4" imgW="1155700" imgH="673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92125"/>
                        <a:ext cx="10477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2"/>
          <p:cNvGraphicFramePr>
            <a:graphicFrameLocks noChangeAspect="1"/>
          </p:cNvGraphicFramePr>
          <p:nvPr/>
        </p:nvGraphicFramePr>
        <p:xfrm>
          <a:off x="1258888" y="1412875"/>
          <a:ext cx="2252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6" imgW="2247900" imgH="520700" progId="Equation.DSMT4">
                  <p:embed/>
                </p:oleObj>
              </mc:Choice>
              <mc:Fallback>
                <p:oleObj name="Equation" r:id="rId6" imgW="22479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2252662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3"/>
          <p:cNvGraphicFramePr>
            <a:graphicFrameLocks noChangeAspect="1"/>
          </p:cNvGraphicFramePr>
          <p:nvPr/>
        </p:nvGraphicFramePr>
        <p:xfrm>
          <a:off x="4067175" y="1412875"/>
          <a:ext cx="3603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8" imgW="3606800" imgH="520700" progId="Equation.DSMT4">
                  <p:embed/>
                </p:oleObj>
              </mc:Choice>
              <mc:Fallback>
                <p:oleObj name="Equation" r:id="rId8" imgW="3606800" imgH="520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12875"/>
                        <a:ext cx="3603625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A3EFB33A-4DBA-478C-BE10-E7A8C4DE105B}" type="slidenum">
              <a:rPr lang="en-US" altLang="zh-TW">
                <a:solidFill>
                  <a:srgbClr val="0000FF"/>
                </a:solidFill>
              </a:rPr>
              <a:pPr/>
              <a:t>50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23850" y="355600"/>
            <a:ext cx="8064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 2-E  FIR Filter Design in the Mini-Max Sense</a:t>
            </a:r>
            <a:r>
              <a:rPr lang="en-US" altLang="zh-TW" sz="2400"/>
              <a:t>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08522" y="2042587"/>
            <a:ext cx="860633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lang="en-US" altLang="zh-TW" b="1" dirty="0">
                <a:sym typeface="Wingdings 2" panose="05020102010507070707" pitchFamily="18" charset="2"/>
              </a:rPr>
              <a:t>References  </a:t>
            </a:r>
            <a:endParaRPr lang="en-US" altLang="zh-TW" dirty="0">
              <a:sym typeface="Wingdings 2" panose="05020102010507070707" pitchFamily="18" charset="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>
                <a:sym typeface="Wingdings 2" panose="05020102010507070707" pitchFamily="18" charset="2"/>
              </a:rPr>
              <a:t>[1] T. W. Parks and J. H. McClellan, “</a:t>
            </a:r>
            <a:r>
              <a:rPr lang="en-US" altLang="zh-TW" dirty="0" err="1">
                <a:sym typeface="Wingdings 2" panose="05020102010507070707" pitchFamily="18" charset="2"/>
              </a:rPr>
              <a:t>Chebychev</a:t>
            </a:r>
            <a:r>
              <a:rPr lang="en-US" altLang="zh-TW" dirty="0">
                <a:sym typeface="Wingdings 2" panose="05020102010507070707" pitchFamily="18" charset="2"/>
              </a:rPr>
              <a:t> approximation for </a:t>
            </a:r>
            <a:r>
              <a:rPr lang="en-US" altLang="zh-TW" dirty="0" err="1">
                <a:sym typeface="Wingdings 2" panose="05020102010507070707" pitchFamily="18" charset="2"/>
              </a:rPr>
              <a:t>nonrecursive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br>
              <a:rPr lang="en-US" altLang="zh-TW" dirty="0">
                <a:sym typeface="Wingdings 2" panose="05020102010507070707" pitchFamily="18" charset="2"/>
              </a:rPr>
            </a:br>
            <a:r>
              <a:rPr lang="en-US" altLang="zh-TW" dirty="0">
                <a:sym typeface="Wingdings 2" panose="05020102010507070707" pitchFamily="18" charset="2"/>
              </a:rPr>
              <a:t>      digital filter-linear phase”, </a:t>
            </a:r>
            <a:r>
              <a:rPr lang="en-US" altLang="zh-TW" i="1" dirty="0">
                <a:sym typeface="Wingdings 2" panose="05020102010507070707" pitchFamily="18" charset="2"/>
              </a:rPr>
              <a:t>IEEE Trans. Circuit Theory</a:t>
            </a:r>
            <a:r>
              <a:rPr lang="en-US" altLang="zh-TW" dirty="0">
                <a:sym typeface="Wingdings 2" panose="05020102010507070707" pitchFamily="18" charset="2"/>
              </a:rPr>
              <a:t>, vol. 19, no. 2, </a:t>
            </a:r>
            <a:br>
              <a:rPr lang="en-US" altLang="zh-TW" dirty="0">
                <a:sym typeface="Wingdings 2" panose="05020102010507070707" pitchFamily="18" charset="2"/>
              </a:rPr>
            </a:br>
            <a:r>
              <a:rPr lang="en-US" altLang="zh-TW" dirty="0">
                <a:sym typeface="Wingdings 2" panose="05020102010507070707" pitchFamily="18" charset="2"/>
              </a:rPr>
              <a:t>      pp. 189-194, March 1972.        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>
                <a:sym typeface="Wingdings 2" panose="05020102010507070707" pitchFamily="18" charset="2"/>
              </a:rPr>
              <a:t>[2] J. H. McClellan, T. W. Parks, and L. R. </a:t>
            </a:r>
            <a:r>
              <a:rPr lang="en-US" altLang="zh-TW" dirty="0" err="1">
                <a:sym typeface="Wingdings 2" panose="05020102010507070707" pitchFamily="18" charset="2"/>
              </a:rPr>
              <a:t>Rabiner</a:t>
            </a:r>
            <a:r>
              <a:rPr lang="en-US" altLang="zh-TW" dirty="0">
                <a:sym typeface="Wingdings 2" panose="05020102010507070707" pitchFamily="18" charset="2"/>
              </a:rPr>
              <a:t> “A computer program for </a:t>
            </a:r>
            <a:r>
              <a:rPr lang="en-US" altLang="zh-TW" dirty="0" smtClean="0">
                <a:sym typeface="Wingdings 2" panose="05020102010507070707" pitchFamily="18" charset="2"/>
              </a:rPr>
              <a:t/>
            </a:r>
            <a:br>
              <a:rPr lang="en-US" altLang="zh-TW" dirty="0" smtClean="0">
                <a:sym typeface="Wingdings 2" panose="05020102010507070707" pitchFamily="18" charset="2"/>
              </a:rPr>
            </a:br>
            <a:r>
              <a:rPr lang="en-US" altLang="zh-TW" dirty="0" smtClean="0">
                <a:sym typeface="Wingdings 2" panose="05020102010507070707" pitchFamily="18" charset="2"/>
              </a:rPr>
              <a:t>      designing </a:t>
            </a:r>
            <a:r>
              <a:rPr lang="en-US" altLang="zh-TW" dirty="0">
                <a:sym typeface="Wingdings 2" panose="05020102010507070707" pitchFamily="18" charset="2"/>
              </a:rPr>
              <a:t>optimum FIR linear phase digital filter”, </a:t>
            </a:r>
            <a:r>
              <a:rPr lang="en-US" altLang="zh-TW" i="1" dirty="0">
                <a:sym typeface="Wingdings 2" panose="05020102010507070707" pitchFamily="18" charset="2"/>
              </a:rPr>
              <a:t>IEEE Trans. </a:t>
            </a:r>
            <a:r>
              <a:rPr lang="en-US" altLang="zh-TW" i="1" dirty="0" smtClean="0">
                <a:sym typeface="Wingdings 2" panose="05020102010507070707" pitchFamily="18" charset="2"/>
              </a:rPr>
              <a:t>Audio-</a:t>
            </a:r>
            <a:r>
              <a:rPr lang="en-US" altLang="zh-TW" i="1" dirty="0">
                <a:sym typeface="Wingdings 2" panose="05020102010507070707" pitchFamily="18" charset="2"/>
              </a:rPr>
              <a:t/>
            </a:r>
            <a:br>
              <a:rPr lang="en-US" altLang="zh-TW" i="1" dirty="0">
                <a:sym typeface="Wingdings 2" panose="05020102010507070707" pitchFamily="18" charset="2"/>
              </a:rPr>
            </a:br>
            <a:r>
              <a:rPr lang="en-US" altLang="zh-TW" i="1" dirty="0">
                <a:sym typeface="Wingdings 2" panose="05020102010507070707" pitchFamily="18" charset="2"/>
              </a:rPr>
              <a:t>     </a:t>
            </a:r>
            <a:r>
              <a:rPr lang="en-US" altLang="zh-TW" i="1" dirty="0" err="1">
                <a:sym typeface="Wingdings 2" panose="05020102010507070707" pitchFamily="18" charset="2"/>
              </a:rPr>
              <a:t>Electroacoustics</a:t>
            </a:r>
            <a:r>
              <a:rPr lang="en-US" altLang="zh-TW" dirty="0">
                <a:sym typeface="Wingdings 2" panose="05020102010507070707" pitchFamily="18" charset="2"/>
              </a:rPr>
              <a:t>, vol. 21, no. 6, Dec. 1973.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dirty="0">
                <a:sym typeface="Symbol" panose="05050102010706020507" pitchFamily="18" charset="2"/>
              </a:rPr>
              <a:t>[3] F. </a:t>
            </a:r>
            <a:r>
              <a:rPr lang="en-US" altLang="zh-TW" dirty="0" err="1">
                <a:sym typeface="Symbol" panose="05050102010706020507" pitchFamily="18" charset="2"/>
              </a:rPr>
              <a:t>Mintz</a:t>
            </a:r>
            <a:r>
              <a:rPr lang="en-US" altLang="zh-TW" dirty="0">
                <a:sym typeface="Symbol" panose="05050102010706020507" pitchFamily="18" charset="2"/>
              </a:rPr>
              <a:t> and B. Liu, “Practical design rules for optimum FIR </a:t>
            </a:r>
            <a:r>
              <a:rPr lang="en-US" altLang="zh-TW" dirty="0" err="1">
                <a:sym typeface="Symbol" panose="05050102010706020507" pitchFamily="18" charset="2"/>
              </a:rPr>
              <a:t>bandpass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 digital</a:t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 smtClean="0">
                <a:sym typeface="Symbol" panose="05050102010706020507" pitchFamily="18" charset="2"/>
              </a:rPr>
              <a:t>     filter</a:t>
            </a:r>
            <a:r>
              <a:rPr lang="en-US" altLang="zh-TW" dirty="0">
                <a:sym typeface="Symbol" panose="05050102010706020507" pitchFamily="18" charset="2"/>
              </a:rPr>
              <a:t>”, </a:t>
            </a:r>
            <a:r>
              <a:rPr lang="en-US" altLang="zh-TW" i="1" dirty="0">
                <a:sym typeface="Symbol" panose="05050102010706020507" pitchFamily="18" charset="2"/>
              </a:rPr>
              <a:t>IEEE Trans. ASSP</a:t>
            </a:r>
            <a:r>
              <a:rPr lang="en-US" altLang="zh-TW" dirty="0">
                <a:sym typeface="Symbol" panose="05050102010706020507" pitchFamily="18" charset="2"/>
              </a:rPr>
              <a:t>, vol. 27, no. 2, Apr. 1979. 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zh-TW" dirty="0">
              <a:sym typeface="Wingdings 2" panose="05020102010507070707" pitchFamily="18" charset="2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971550" y="989012"/>
            <a:ext cx="57610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It is also called</a:t>
            </a:r>
            <a:r>
              <a:rPr lang="zh-TW" altLang="en-US" dirty="0" smtClean="0"/>
              <a:t>“</a:t>
            </a:r>
            <a:r>
              <a:rPr lang="en-US" altLang="zh-TW" dirty="0"/>
              <a:t>Remez-exchange algorithm”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   </a:t>
            </a:r>
            <a:r>
              <a:rPr lang="en-US" altLang="zh-TW" dirty="0" smtClean="0"/>
              <a:t>                or</a:t>
            </a:r>
            <a:r>
              <a:rPr lang="zh-TW" altLang="en-US" dirty="0" smtClean="0"/>
              <a:t> </a:t>
            </a:r>
            <a:r>
              <a:rPr lang="zh-TW" altLang="en-US" dirty="0"/>
              <a:t>“</a:t>
            </a:r>
            <a:r>
              <a:rPr lang="en-US" altLang="zh-TW" dirty="0">
                <a:sym typeface="Wingdings 2" panose="05020102010507070707" pitchFamily="18" charset="2"/>
              </a:rPr>
              <a:t>Parks-McClellan algorithm”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BC12FE08-3C55-4E5C-BA06-216BD1E13250}" type="slidenum">
              <a:rPr lang="en-US" altLang="zh-TW">
                <a:solidFill>
                  <a:srgbClr val="0000FF"/>
                </a:solidFill>
              </a:rPr>
              <a:pPr/>
              <a:t>51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39750" y="1341438"/>
            <a:ext cx="7921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Suppose that: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</a:t>
            </a:r>
            <a:r>
              <a:rPr lang="en-US" altLang="zh-TW">
                <a:ea typeface="新細明體" panose="02020500000000000000" pitchFamily="18" charset="-120"/>
              </a:rPr>
              <a:t> Filter length =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,  </a:t>
            </a:r>
            <a:r>
              <a:rPr lang="en-US" altLang="zh-TW" i="1">
                <a:solidFill>
                  <a:srgbClr val="3333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 is odd</a:t>
            </a:r>
            <a:r>
              <a:rPr lang="en-US" altLang="zh-TW">
                <a:ea typeface="新細明體" panose="02020500000000000000" pitchFamily="18" charset="-120"/>
              </a:rPr>
              <a:t>, 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= 2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+1</a:t>
            </a:r>
            <a:r>
              <a:rPr lang="en-US" altLang="zh-TW">
                <a:ea typeface="新細明體" panose="02020500000000000000" pitchFamily="18" charset="-120"/>
              </a:rPr>
              <a:t>.    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</a:t>
            </a:r>
            <a:r>
              <a:rPr lang="en-US" altLang="zh-TW">
                <a:ea typeface="新細明體" panose="02020500000000000000" pitchFamily="18" charset="-120"/>
              </a:rPr>
              <a:t> Frequency response of the </a:t>
            </a: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desired filter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i="1" baseline="-25000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>
                <a:ea typeface="新細明體" panose="02020500000000000000" pitchFamily="18" charset="-120"/>
              </a:rPr>
              <a:t>is an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even function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is the </a:t>
            </a:r>
            <a:r>
              <a:rPr lang="en-US" altLang="zh-TW" u="sng">
                <a:ea typeface="新細明體" panose="02020500000000000000" pitchFamily="18" charset="-120"/>
              </a:rPr>
              <a:t>normalized frequency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        </a:t>
            </a:r>
            <a:r>
              <a:rPr lang="en-US" altLang="zh-TW">
                <a:ea typeface="新細明體" panose="02020500000000000000" pitchFamily="18" charset="-120"/>
              </a:rPr>
              <a:t> The weighting function is </a:t>
            </a:r>
            <a:r>
              <a:rPr lang="en-US" altLang="zh-TW" i="1">
                <a:ea typeface="新細明體" panose="02020500000000000000" pitchFamily="18" charset="-120"/>
              </a:rPr>
              <a:t>W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      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24" name="Text Box 19"/>
          <p:cNvSpPr txBox="1">
            <a:spLocks noChangeArrowheads="1"/>
          </p:cNvSpPr>
          <p:nvPr/>
        </p:nvSpPr>
        <p:spPr bwMode="auto">
          <a:xfrm>
            <a:off x="5266031" y="11430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solidFill>
                  <a:srgbClr val="663300"/>
                </a:solidFill>
              </a:rPr>
              <a:t>Two constraints</a:t>
            </a:r>
            <a:endParaRPr lang="zh-TW" altLang="en-US" dirty="0">
              <a:solidFill>
                <a:srgbClr val="663300"/>
              </a:solidFill>
            </a:endParaRPr>
          </a:p>
        </p:txBody>
      </p:sp>
      <p:sp>
        <p:nvSpPr>
          <p:cNvPr id="30725" name="Line 20"/>
          <p:cNvSpPr>
            <a:spLocks noChangeShapeType="1"/>
          </p:cNvSpPr>
          <p:nvPr/>
        </p:nvSpPr>
        <p:spPr bwMode="auto">
          <a:xfrm>
            <a:off x="6013450" y="1484313"/>
            <a:ext cx="1079500" cy="720725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26" name="Line 21"/>
          <p:cNvSpPr>
            <a:spLocks noChangeShapeType="1"/>
          </p:cNvSpPr>
          <p:nvPr/>
        </p:nvSpPr>
        <p:spPr bwMode="auto">
          <a:xfrm flipH="1">
            <a:off x="5005388" y="1484313"/>
            <a:ext cx="719137" cy="288925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內容版面配置區 3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TW" altLang="en-US" b="1" smtClean="0">
                <a:solidFill>
                  <a:srgbClr val="0000FF"/>
                </a:solidFill>
              </a:rPr>
              <a:t>用</a:t>
            </a:r>
            <a:r>
              <a:rPr lang="en-US" altLang="zh-TW" b="1" smtClean="0">
                <a:solidFill>
                  <a:srgbClr val="0000FF"/>
                </a:solidFill>
              </a:rPr>
              <a:t>Mini-Max</a:t>
            </a:r>
            <a:r>
              <a:rPr lang="zh-TW" altLang="en-US" b="1" smtClean="0">
                <a:solidFill>
                  <a:srgbClr val="0000FF"/>
                </a:solidFill>
              </a:rPr>
              <a:t>方法所設計出的</a:t>
            </a:r>
            <a:r>
              <a:rPr lang="en-US" altLang="zh-TW" b="1" smtClean="0">
                <a:solidFill>
                  <a:srgbClr val="0000FF"/>
                </a:solidFill>
              </a:rPr>
              <a:t>filters</a:t>
            </a:r>
            <a:r>
              <a:rPr lang="zh-TW" altLang="en-US" b="1" smtClean="0">
                <a:solidFill>
                  <a:srgbClr val="0000FF"/>
                </a:solidFill>
              </a:rPr>
              <a:t>，</a:t>
            </a:r>
            <a:r>
              <a:rPr lang="zh-TW" altLang="en-US" b="1" u="sng" smtClean="0">
                <a:solidFill>
                  <a:srgbClr val="0000FF"/>
                </a:solidFill>
              </a:rPr>
              <a:t>一定</a:t>
            </a:r>
            <a:r>
              <a:rPr lang="zh-TW" altLang="en-US" b="1" smtClean="0">
                <a:solidFill>
                  <a:srgbClr val="0000FF"/>
                </a:solidFill>
              </a:rPr>
              <a:t>會滿足以下二個條件</a:t>
            </a:r>
            <a:endParaRPr lang="en-US" altLang="zh-TW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mtClean="0"/>
              <a:t>(1) </a:t>
            </a:r>
            <a:r>
              <a:rPr lang="zh-TW" altLang="en-US" smtClean="0"/>
              <a:t>有</a:t>
            </a:r>
            <a:r>
              <a:rPr lang="en-US" altLang="zh-TW" i="1" smtClean="0">
                <a:solidFill>
                  <a:srgbClr val="FF0000"/>
                </a:solidFill>
              </a:rPr>
              <a:t>k</a:t>
            </a:r>
            <a:r>
              <a:rPr lang="en-US" altLang="zh-TW" smtClean="0">
                <a:solidFill>
                  <a:srgbClr val="FF0000"/>
                </a:solidFill>
              </a:rPr>
              <a:t>+2</a:t>
            </a:r>
            <a:r>
              <a:rPr lang="zh-TW" altLang="en-US" smtClean="0">
                <a:solidFill>
                  <a:srgbClr val="FF0000"/>
                </a:solidFill>
              </a:rPr>
              <a:t>個以上</a:t>
            </a:r>
            <a:r>
              <a:rPr lang="zh-TW" altLang="en-US" smtClean="0"/>
              <a:t>的</a:t>
            </a:r>
            <a:r>
              <a:rPr lang="en-US" altLang="zh-TW" smtClean="0"/>
              <a:t>extreme points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mtClean="0"/>
              <a:t>(2)  </a:t>
            </a:r>
            <a:r>
              <a:rPr lang="zh-TW" altLang="en-US" smtClean="0"/>
              <a:t>在</a:t>
            </a:r>
            <a:r>
              <a:rPr lang="en-US" altLang="zh-TW" smtClean="0"/>
              <a:t>extreme points</a:t>
            </a:r>
            <a:r>
              <a:rPr lang="zh-TW" altLang="en-US" smtClean="0"/>
              <a:t>上，                                        是</a:t>
            </a:r>
            <a:r>
              <a:rPr lang="zh-TW" altLang="en-US" smtClean="0">
                <a:solidFill>
                  <a:srgbClr val="FF0000"/>
                </a:solidFill>
              </a:rPr>
              <a:t>定值</a:t>
            </a:r>
            <a:endParaRPr lang="en-US" altLang="zh-TW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AutoNum type="arabicParenBoth"/>
            </a:pPr>
            <a:endParaRPr lang="en-US" altLang="zh-TW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AutoNum type="arabicParenBoth"/>
            </a:pPr>
            <a:endParaRPr lang="en-US" altLang="zh-TW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altLang="zh-TW" smtClean="0"/>
          </a:p>
        </p:txBody>
      </p:sp>
      <p:sp>
        <p:nvSpPr>
          <p:cNvPr id="1126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C833391E-4965-4765-970A-B6119FB10C57}" type="slidenum">
              <a:rPr lang="en-US" altLang="zh-TW">
                <a:solidFill>
                  <a:srgbClr val="0000FF"/>
                </a:solidFill>
              </a:rPr>
              <a:pPr/>
              <a:t>52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203575" y="1268413"/>
          <a:ext cx="24812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3" imgW="1574800" imgH="228600" progId="Equation.DSMT4">
                  <p:embed/>
                </p:oleObj>
              </mc:Choice>
              <mc:Fallback>
                <p:oleObj name="Equation" r:id="rId3" imgW="1574800" imgH="22860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68413"/>
                        <a:ext cx="24812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49688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331913" y="4340225"/>
          <a:ext cx="10080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6" imgW="660400" imgH="228600" progId="Equation.DSMT4">
                  <p:embed/>
                </p:oleObj>
              </mc:Choice>
              <mc:Fallback>
                <p:oleObj name="Equation" r:id="rId6" imgW="660400" imgH="2286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40225"/>
                        <a:ext cx="10080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2268538" y="42926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的情形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95288" y="5373688"/>
            <a:ext cx="8281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sym typeface="Wingdings 2" panose="05020102010507070707" pitchFamily="18" charset="2"/>
              </a:rPr>
              <a:t>T. W. Parks and J. H. McClellan, “</a:t>
            </a:r>
            <a:r>
              <a:rPr lang="en-US" altLang="zh-TW" dirty="0" err="1">
                <a:sym typeface="Wingdings 2" panose="05020102010507070707" pitchFamily="18" charset="2"/>
              </a:rPr>
              <a:t>Chebychev</a:t>
            </a:r>
            <a:r>
              <a:rPr lang="en-US" altLang="zh-TW" dirty="0">
                <a:sym typeface="Wingdings 2" panose="05020102010507070707" pitchFamily="18" charset="2"/>
              </a:rPr>
              <a:t> approximation for </a:t>
            </a:r>
            <a:r>
              <a:rPr lang="en-US" altLang="zh-TW" dirty="0" err="1">
                <a:sym typeface="Wingdings 2" panose="05020102010507070707" pitchFamily="18" charset="2"/>
              </a:rPr>
              <a:t>nonrecursive</a:t>
            </a:r>
            <a:r>
              <a:rPr lang="en-US" altLang="zh-TW" dirty="0">
                <a:sym typeface="Wingdings 2" panose="05020102010507070707" pitchFamily="18" charset="2"/>
              </a:rPr>
              <a:t> </a:t>
            </a:r>
            <a:br>
              <a:rPr lang="en-US" altLang="zh-TW" dirty="0">
                <a:sym typeface="Wingdings 2" panose="05020102010507070707" pitchFamily="18" charset="2"/>
              </a:rPr>
            </a:br>
            <a:r>
              <a:rPr lang="en-US" altLang="zh-TW" dirty="0">
                <a:sym typeface="Wingdings 2" panose="05020102010507070707" pitchFamily="18" charset="2"/>
              </a:rPr>
              <a:t>digital filter-linear phase”, </a:t>
            </a:r>
            <a:r>
              <a:rPr lang="en-US" altLang="zh-TW" i="1" dirty="0">
                <a:sym typeface="Wingdings 2" panose="05020102010507070707" pitchFamily="18" charset="2"/>
              </a:rPr>
              <a:t>IEEE Trans. Circuit Theory</a:t>
            </a:r>
            <a:r>
              <a:rPr lang="en-US" altLang="zh-TW" dirty="0">
                <a:sym typeface="Wingdings 2" panose="05020102010507070707" pitchFamily="18" charset="2"/>
              </a:rPr>
              <a:t>, vol. 19, no. 2, </a:t>
            </a:r>
            <a:r>
              <a:rPr lang="en-US" altLang="zh-TW" dirty="0" smtClean="0">
                <a:sym typeface="Wingdings 2" panose="05020102010507070707" pitchFamily="18" charset="2"/>
              </a:rPr>
              <a:t>pp</a:t>
            </a:r>
            <a:r>
              <a:rPr lang="en-US" altLang="zh-TW" dirty="0">
                <a:sym typeface="Wingdings 2" panose="05020102010507070707" pitchFamily="18" charset="2"/>
              </a:rPr>
              <a:t>. 189-194, March 1972.</a:t>
            </a:r>
            <a:endParaRPr lang="zh-TW" altLang="en-US" dirty="0">
              <a:sym typeface="Wingdings 2" panose="05020102010507070707" pitchFamily="18" charset="2"/>
            </a:endParaRP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468313" y="48688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證明可參考</a:t>
            </a:r>
          </a:p>
        </p:txBody>
      </p:sp>
      <p:sp>
        <p:nvSpPr>
          <p:cNvPr id="10" name="矩形 9"/>
          <p:cNvSpPr/>
          <p:nvPr/>
        </p:nvSpPr>
        <p:spPr>
          <a:xfrm>
            <a:off x="2500313" y="857250"/>
            <a:ext cx="1643062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43375" y="928688"/>
            <a:ext cx="85725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文字方塊 13"/>
          <p:cNvSpPr txBox="1">
            <a:spLocks noChangeArrowheads="1"/>
          </p:cNvSpPr>
          <p:nvPr/>
        </p:nvSpPr>
        <p:spPr bwMode="auto">
          <a:xfrm>
            <a:off x="5072063" y="642938"/>
            <a:ext cx="307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Error </a:t>
            </a:r>
            <a:r>
              <a:rPr lang="zh-TW" altLang="en-US" b="1">
                <a:solidFill>
                  <a:srgbClr val="FF0000"/>
                </a:solidFill>
              </a:rPr>
              <a:t>的 </a:t>
            </a:r>
            <a:r>
              <a:rPr lang="en-US" altLang="zh-TW" b="1">
                <a:solidFill>
                  <a:srgbClr val="FF0000"/>
                </a:solidFill>
              </a:rPr>
              <a:t>local maximal</a:t>
            </a:r>
          </a:p>
          <a:p>
            <a:r>
              <a:rPr lang="en-US" altLang="zh-TW" b="1">
                <a:solidFill>
                  <a:srgbClr val="FF0000"/>
                </a:solidFill>
              </a:rPr>
              <a:t>                local minimum 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8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BC70839-9C24-4906-BEEC-F66AA15BC0AE}" type="slidenum">
              <a:rPr lang="en-US" altLang="zh-TW">
                <a:solidFill>
                  <a:srgbClr val="0000CC"/>
                </a:solidFill>
              </a:rPr>
              <a:pPr/>
              <a:t>53</a:t>
            </a:fld>
            <a:endParaRPr lang="en-US" altLang="zh-TW">
              <a:solidFill>
                <a:srgbClr val="0000CC"/>
              </a:solidFill>
            </a:endParaRP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1046163" y="4076700"/>
          <a:ext cx="2951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3" imgW="2933700" imgH="330200" progId="Equation.DSMT4">
                  <p:embed/>
                </p:oleObj>
              </mc:Choice>
              <mc:Fallback>
                <p:oleObj name="Equation" r:id="rId3" imgW="29337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4076700"/>
                        <a:ext cx="29511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4425950" y="4076700"/>
          <a:ext cx="27447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5" imgW="2730500" imgH="330200" progId="Equation.DSMT4">
                  <p:embed/>
                </p:oleObj>
              </mc:Choice>
              <mc:Fallback>
                <p:oleObj name="Equation" r:id="rId5" imgW="27305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4076700"/>
                        <a:ext cx="27447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1042988" y="4581525"/>
          <a:ext cx="29606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7" imgW="2946400" imgH="330200" progId="Equation.DSMT4">
                  <p:embed/>
                </p:oleObj>
              </mc:Choice>
              <mc:Fallback>
                <p:oleObj name="Equation" r:id="rId7" imgW="2946400" imgH="330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81525"/>
                        <a:ext cx="296068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4427538" y="4508500"/>
          <a:ext cx="27305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9" imgW="2755900" imgH="330200" progId="Equation.DSMT4">
                  <p:embed/>
                </p:oleObj>
              </mc:Choice>
              <mc:Fallback>
                <p:oleObj name="Equation" r:id="rId9" imgW="27559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08500"/>
                        <a:ext cx="27305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8"/>
          <p:cNvSpPr txBox="1">
            <a:spLocks noChangeArrowheads="1"/>
          </p:cNvSpPr>
          <p:nvPr/>
        </p:nvSpPr>
        <p:spPr bwMode="auto">
          <a:xfrm>
            <a:off x="3639345" y="4840288"/>
            <a:ext cx="576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dirty="0" smtClean="0"/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:</a:t>
            </a:r>
          </a:p>
        </p:txBody>
      </p:sp>
      <p:sp>
        <p:nvSpPr>
          <p:cNvPr id="7177" name="矩形 12"/>
          <p:cNvSpPr>
            <a:spLocks noChangeArrowheads="1"/>
          </p:cNvSpPr>
          <p:nvPr/>
        </p:nvSpPr>
        <p:spPr bwMode="auto">
          <a:xfrm>
            <a:off x="755650" y="404813"/>
            <a:ext cx="74882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(Step 1)</a:t>
            </a:r>
            <a:r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>
                <a:ea typeface="新細明體" panose="02020500000000000000" pitchFamily="18" charset="-120"/>
              </a:rPr>
              <a:t> Choose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arbitrary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+2 extreme frequencies in the range of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0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0.5,  (denoted by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, …..,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25000">
                <a:ea typeface="新細明體" panose="02020500000000000000" pitchFamily="18" charset="-120"/>
              </a:rPr>
              <a:t>k</a:t>
            </a:r>
            <a:r>
              <a:rPr lang="en-US" altLang="zh-TW" baseline="-25000">
                <a:ea typeface="新細明體" panose="02020500000000000000" pitchFamily="18" charset="-120"/>
              </a:rPr>
              <a:t>+1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Note: (1) </a:t>
            </a:r>
            <a:r>
              <a:rPr lang="en-US" altLang="zh-TW" u="sng">
                <a:ea typeface="新細明體" panose="02020500000000000000" pitchFamily="18" charset="-120"/>
              </a:rPr>
              <a:t> Exclude the transition band</a:t>
            </a:r>
            <a:r>
              <a:rPr lang="en-US" altLang="zh-TW">
                <a:ea typeface="新細明體" panose="02020500000000000000" pitchFamily="18" charset="-120"/>
              </a:rPr>
              <a:t>.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      (2) The extreme points cannot be all in the stop band.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   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solidFill>
                  <a:srgbClr val="663300"/>
                </a:solidFill>
                <a:ea typeface="新細明體" panose="02020500000000000000" pitchFamily="18" charset="-120"/>
              </a:rPr>
              <a:t>               Set </a:t>
            </a:r>
            <a:r>
              <a:rPr lang="en-US" altLang="zh-TW" i="1">
                <a:solidFill>
                  <a:srgbClr val="6633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solidFill>
                  <a:srgbClr val="6633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>
                <a:solidFill>
                  <a:srgbClr val="663300"/>
                </a:solidFill>
                <a:ea typeface="新細明體" panose="02020500000000000000" pitchFamily="18" charset="-120"/>
              </a:rPr>
              <a:t> (error) </a:t>
            </a:r>
            <a:r>
              <a:rPr lang="en-US" altLang="zh-TW">
                <a:solidFill>
                  <a:srgbClr val="6633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 </a:t>
            </a:r>
            <a:r>
              <a:rPr lang="en-US" altLang="zh-TW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ea typeface="新細明體" panose="02020500000000000000" pitchFamily="18" charset="-120"/>
              </a:rPr>
              <a:t>Extreme frequencies:  the locations where the error is maximal. </a:t>
            </a:r>
          </a:p>
        </p:txBody>
      </p:sp>
      <p:sp>
        <p:nvSpPr>
          <p:cNvPr id="7178" name="文字方塊 9"/>
          <p:cNvSpPr txBox="1">
            <a:spLocks noChangeArrowheads="1"/>
          </p:cNvSpPr>
          <p:nvPr/>
        </p:nvSpPr>
        <p:spPr bwMode="auto">
          <a:xfrm>
            <a:off x="6227763" y="5805488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(</a:t>
            </a:r>
            <a:r>
              <a:rPr lang="zh-TW" altLang="en-US" dirty="0"/>
              <a:t>參考 </a:t>
            </a:r>
            <a:r>
              <a:rPr lang="en-US" altLang="zh-TW" dirty="0"/>
              <a:t>page </a:t>
            </a:r>
            <a:r>
              <a:rPr lang="en-US" altLang="zh-TW" dirty="0" smtClean="0"/>
              <a:t>52)</a:t>
            </a:r>
            <a:endParaRPr lang="zh-TW" altLang="en-US" dirty="0"/>
          </a:p>
        </p:txBody>
      </p:sp>
      <p:sp>
        <p:nvSpPr>
          <p:cNvPr id="7180" name="文字方塊 3"/>
          <p:cNvSpPr txBox="1">
            <a:spLocks noChangeArrowheads="1"/>
          </p:cNvSpPr>
          <p:nvPr/>
        </p:nvSpPr>
        <p:spPr bwMode="auto">
          <a:xfrm>
            <a:off x="7812088" y="1992313"/>
            <a:ext cx="900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Step1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7181" name="文字方塊 17"/>
          <p:cNvSpPr txBox="1">
            <a:spLocks noChangeArrowheads="1"/>
          </p:cNvSpPr>
          <p:nvPr/>
        </p:nvSpPr>
        <p:spPr bwMode="auto">
          <a:xfrm>
            <a:off x="7800975" y="2497138"/>
            <a:ext cx="731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Step2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7182" name="文字方塊 18"/>
          <p:cNvSpPr txBox="1">
            <a:spLocks noChangeArrowheads="1"/>
          </p:cNvSpPr>
          <p:nvPr/>
        </p:nvSpPr>
        <p:spPr bwMode="auto">
          <a:xfrm>
            <a:off x="7794625" y="4073525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Step5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7183" name="文字方塊 19"/>
          <p:cNvSpPr txBox="1">
            <a:spLocks noChangeArrowheads="1"/>
          </p:cNvSpPr>
          <p:nvPr/>
        </p:nvSpPr>
        <p:spPr bwMode="auto">
          <a:xfrm>
            <a:off x="7800975" y="3027363"/>
            <a:ext cx="90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Step3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7184" name="文字方塊 20"/>
          <p:cNvSpPr txBox="1">
            <a:spLocks noChangeArrowheads="1"/>
          </p:cNvSpPr>
          <p:nvPr/>
        </p:nvSpPr>
        <p:spPr bwMode="auto">
          <a:xfrm>
            <a:off x="7800975" y="3546475"/>
            <a:ext cx="900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Step4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7185" name="文字方塊 21"/>
          <p:cNvSpPr txBox="1">
            <a:spLocks noChangeArrowheads="1"/>
          </p:cNvSpPr>
          <p:nvPr/>
        </p:nvSpPr>
        <p:spPr bwMode="auto">
          <a:xfrm>
            <a:off x="7794625" y="4581525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Step6</a:t>
            </a:r>
            <a:endParaRPr lang="zh-TW" altLang="en-US" sz="180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8172450" y="2362200"/>
            <a:ext cx="0" cy="22701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172450" y="2867025"/>
            <a:ext cx="0" cy="22701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172450" y="3395663"/>
            <a:ext cx="0" cy="22860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72450" y="3914775"/>
            <a:ext cx="0" cy="22860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172450" y="4449763"/>
            <a:ext cx="0" cy="22701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rot="5400000" flipH="1" flipV="1">
            <a:off x="7731919" y="3474244"/>
            <a:ext cx="1574800" cy="71438"/>
          </a:xfrm>
          <a:prstGeom prst="bentConnector4">
            <a:avLst>
              <a:gd name="adj1" fmla="val 630"/>
              <a:gd name="adj2" fmla="val 429228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94355"/>
              </p:ext>
            </p:extLst>
          </p:nvPr>
        </p:nvGraphicFramePr>
        <p:xfrm>
          <a:off x="1005637" y="5605364"/>
          <a:ext cx="3975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11" imgW="3974760" imgH="368280" progId="Equation.DSMT4">
                  <p:embed/>
                </p:oleObj>
              </mc:Choice>
              <mc:Fallback>
                <p:oleObj name="Equation" r:id="rId11" imgW="3974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5637" y="5605364"/>
                        <a:ext cx="3975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25ED411-DFCF-410F-8C92-358B28EAF005}" type="slidenum">
              <a:rPr lang="en-US" altLang="zh-TW">
                <a:solidFill>
                  <a:srgbClr val="0000FF"/>
                </a:solidFill>
              </a:rPr>
              <a:pPr/>
              <a:t>54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68313" y="404813"/>
            <a:ext cx="7632700" cy="614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新細明體" panose="02020500000000000000" pitchFamily="18" charset="-120"/>
              </a:rPr>
              <a:t>(Step 2):</a:t>
            </a:r>
            <a:r>
              <a:rPr lang="en-US" altLang="zh-TW" b="1" dirty="0"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ea typeface="新細明體" panose="02020500000000000000" pitchFamily="18" charset="-120"/>
              </a:rPr>
              <a:t>From page 42, [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</a:rPr>
              <a:t>H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)]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 = (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1)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m</a:t>
            </a:r>
            <a:r>
              <a:rPr lang="en-US" altLang="zh-TW" baseline="30000" dirty="0">
                <a:ea typeface="新細明體" panose="02020500000000000000" pitchFamily="18" charset="-120"/>
              </a:rPr>
              <a:t>+1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(where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= 0, 1, 2, ….. ,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+1) can be written as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   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                     where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= 0, 1, 2, ….. ,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+1. </a:t>
            </a:r>
            <a:endParaRPr lang="en-US" altLang="zh-TW" sz="2400" b="1" dirty="0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Expressed by the matrix form: </a:t>
            </a:r>
          </a:p>
          <a:p>
            <a:pPr eaLnBrk="1" hangingPunct="1">
              <a:spcBef>
                <a:spcPts val="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500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500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500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u="sng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u="sng" dirty="0" smtClean="0">
                <a:ea typeface="新細明體" panose="02020500000000000000" pitchFamily="18" charset="-120"/>
              </a:rPr>
              <a:t>Solve </a:t>
            </a:r>
            <a:r>
              <a:rPr lang="en-US" altLang="zh-TW" i="1" u="sng" dirty="0">
                <a:ea typeface="新細明體" panose="02020500000000000000" pitchFamily="18" charset="-120"/>
              </a:rPr>
              <a:t>s</a:t>
            </a:r>
            <a:r>
              <a:rPr lang="en-US" altLang="zh-TW" u="sng" dirty="0">
                <a:ea typeface="新細明體" panose="02020500000000000000" pitchFamily="18" charset="-120"/>
              </a:rPr>
              <a:t>[0], </a:t>
            </a:r>
            <a:r>
              <a:rPr lang="en-US" altLang="zh-TW" i="1" u="sng" dirty="0">
                <a:ea typeface="新細明體" panose="02020500000000000000" pitchFamily="18" charset="-120"/>
              </a:rPr>
              <a:t>s</a:t>
            </a:r>
            <a:r>
              <a:rPr lang="en-US" altLang="zh-TW" u="sng" dirty="0">
                <a:ea typeface="新細明體" panose="02020500000000000000" pitchFamily="18" charset="-120"/>
              </a:rPr>
              <a:t>[1], </a:t>
            </a:r>
            <a:r>
              <a:rPr lang="en-US" altLang="zh-TW" i="1" u="sng" dirty="0">
                <a:ea typeface="新細明體" panose="02020500000000000000" pitchFamily="18" charset="-120"/>
              </a:rPr>
              <a:t>s</a:t>
            </a:r>
            <a:r>
              <a:rPr lang="en-US" altLang="zh-TW" u="sng" dirty="0">
                <a:ea typeface="新細明體" panose="02020500000000000000" pitchFamily="18" charset="-120"/>
              </a:rPr>
              <a:t>[2], ….. , </a:t>
            </a:r>
            <a:r>
              <a:rPr lang="en-US" altLang="zh-TW" i="1" u="sng" dirty="0">
                <a:ea typeface="新細明體" panose="02020500000000000000" pitchFamily="18" charset="-120"/>
              </a:rPr>
              <a:t>s</a:t>
            </a:r>
            <a:r>
              <a:rPr lang="en-US" altLang="zh-TW" u="sng" dirty="0">
                <a:ea typeface="新細明體" panose="02020500000000000000" pitchFamily="18" charset="-120"/>
              </a:rPr>
              <a:t>[</a:t>
            </a:r>
            <a:r>
              <a:rPr lang="en-US" altLang="zh-TW" i="1" u="sng" dirty="0">
                <a:ea typeface="新細明體" panose="02020500000000000000" pitchFamily="18" charset="-120"/>
              </a:rPr>
              <a:t>k</a:t>
            </a:r>
            <a:r>
              <a:rPr lang="en-US" altLang="zh-TW" u="sng" dirty="0">
                <a:ea typeface="新細明體" panose="02020500000000000000" pitchFamily="18" charset="-120"/>
              </a:rPr>
              <a:t>] from the above matrix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(performing the matrix inversion). 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1403350" y="1125538"/>
          <a:ext cx="49704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3" imgW="5016500" imgH="685800" progId="Equation.DSMT4">
                  <p:embed/>
                </p:oleObj>
              </mc:Choice>
              <mc:Fallback>
                <p:oleObj name="Equation" r:id="rId3" imgW="50165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4970463" cy="684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01494"/>
              </p:ext>
            </p:extLst>
          </p:nvPr>
        </p:nvGraphicFramePr>
        <p:xfrm>
          <a:off x="789739" y="2915859"/>
          <a:ext cx="7992888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5" imgW="9194800" imgH="2260600" progId="Equation.DSMT4">
                  <p:embed/>
                </p:oleObj>
              </mc:Choice>
              <mc:Fallback>
                <p:oleObj name="Equation" r:id="rId5" imgW="9194800" imgH="2260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39" y="2915859"/>
                        <a:ext cx="7992888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7020271" y="5677248"/>
            <a:ext cx="162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663300"/>
                </a:solidFill>
              </a:rPr>
              <a:t>Square matrix</a:t>
            </a:r>
            <a:endParaRPr lang="zh-TW" altLang="en-US" dirty="0"/>
          </a:p>
        </p:txBody>
      </p:sp>
      <p:sp>
        <p:nvSpPr>
          <p:cNvPr id="8199" name="Line 21"/>
          <p:cNvSpPr>
            <a:spLocks noChangeShapeType="1"/>
          </p:cNvSpPr>
          <p:nvPr/>
        </p:nvSpPr>
        <p:spPr bwMode="auto">
          <a:xfrm flipH="1" flipV="1">
            <a:off x="6012158" y="5220908"/>
            <a:ext cx="1008113" cy="656364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47FF9FB0-E9E0-46DA-ADE5-E06F839CCDC9}" type="slidenum">
              <a:rPr lang="en-US" altLang="zh-TW">
                <a:solidFill>
                  <a:srgbClr val="0000FF"/>
                </a:solidFill>
              </a:rPr>
              <a:pPr/>
              <a:t>55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611188" y="287338"/>
            <a:ext cx="80645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(Step 3):</a:t>
            </a:r>
            <a:r>
              <a:rPr lang="en-US" altLang="zh-TW" b="1">
                <a:ea typeface="新細明體" panose="02020500000000000000" pitchFamily="18" charset="-120"/>
              </a:rPr>
              <a:t> Compute err(</a:t>
            </a:r>
            <a:r>
              <a:rPr lang="en-US" altLang="zh-TW" b="1" i="1">
                <a:ea typeface="新細明體" panose="02020500000000000000" pitchFamily="18" charset="-120"/>
              </a:rPr>
              <a:t>F</a:t>
            </a:r>
            <a:r>
              <a:rPr lang="en-US" altLang="zh-TW" b="1">
                <a:ea typeface="新細明體" panose="02020500000000000000" pitchFamily="18" charset="-120"/>
              </a:rPr>
              <a:t>) for 0 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 b="1" i="1">
                <a:ea typeface="新細明體" panose="02020500000000000000" pitchFamily="18" charset="-120"/>
              </a:rPr>
              <a:t>F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b="1">
                <a:ea typeface="新細明體" panose="02020500000000000000" pitchFamily="18" charset="-120"/>
              </a:rPr>
              <a:t> 0.5, </a:t>
            </a:r>
            <a:r>
              <a:rPr lang="en-US" altLang="zh-TW" b="1" u="sng">
                <a:solidFill>
                  <a:srgbClr val="FF0000"/>
                </a:solidFill>
                <a:ea typeface="新細明體" panose="02020500000000000000" pitchFamily="18" charset="-120"/>
              </a:rPr>
              <a:t>exclude the transition band</a:t>
            </a: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.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400" b="1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3333FF"/>
                </a:solidFill>
              </a:rPr>
              <a:t>(Step 4):</a:t>
            </a:r>
            <a:r>
              <a:rPr lang="en-US" altLang="zh-TW"/>
              <a:t> </a:t>
            </a:r>
            <a:r>
              <a:rPr lang="en-US" altLang="zh-TW">
                <a:ea typeface="新細明體" panose="02020500000000000000" pitchFamily="18" charset="-120"/>
              </a:rPr>
              <a:t>Find 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+2 </a:t>
            </a:r>
            <a:r>
              <a:rPr lang="en-US" altLang="zh-TW" b="1">
                <a:ea typeface="新細明體" panose="02020500000000000000" pitchFamily="18" charset="-120"/>
              </a:rPr>
              <a:t>local maximal (or minimal) points</a:t>
            </a:r>
            <a:r>
              <a:rPr lang="en-US" altLang="zh-TW">
                <a:ea typeface="新細明體" panose="02020500000000000000" pitchFamily="18" charset="-120"/>
              </a:rPr>
              <a:t> of err(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       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  local maximal point:  if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>
                <a:ea typeface="新細明體" panose="02020500000000000000" pitchFamily="18" charset="-120"/>
              </a:rPr>
              <a:t>) &gt;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+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) and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>
                <a:ea typeface="新細明體" panose="02020500000000000000" pitchFamily="18" charset="-120"/>
              </a:rPr>
              <a:t>) &gt;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),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                  then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>
                <a:ea typeface="新細明體" panose="02020500000000000000" pitchFamily="18" charset="-120"/>
              </a:rPr>
              <a:t> is a local maximal of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).               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  local minimal point:  if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>
                <a:ea typeface="新細明體" panose="02020500000000000000" pitchFamily="18" charset="-120"/>
              </a:rPr>
              <a:t>) &lt;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+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) and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>
                <a:ea typeface="新細明體" panose="02020500000000000000" pitchFamily="18" charset="-120"/>
              </a:rPr>
              <a:t>) &lt;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),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                  then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en-US" altLang="zh-TW">
                <a:ea typeface="新細明體" panose="02020500000000000000" pitchFamily="18" charset="-120"/>
              </a:rPr>
              <a:t> is a local </a:t>
            </a:r>
            <a:r>
              <a:rPr lang="en-US" altLang="zh-TW"/>
              <a:t>minimal</a:t>
            </a:r>
            <a:r>
              <a:rPr lang="en-US" altLang="zh-TW">
                <a:ea typeface="新細明體" panose="02020500000000000000" pitchFamily="18" charset="-120"/>
              </a:rPr>
              <a:t> of </a:t>
            </a:r>
            <a:r>
              <a:rPr lang="en-US" altLang="zh-TW" i="1">
                <a:ea typeface="新細明體" panose="02020500000000000000" pitchFamily="18" charset="-120"/>
              </a:rPr>
              <a:t>q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).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    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Other rules:  Page 58                 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      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Denote the local maximal (or minimal) points by</a:t>
            </a:r>
          </a:p>
        </p:txBody>
      </p:sp>
      <p:graphicFrame>
        <p:nvGraphicFramePr>
          <p:cNvPr id="9218" name="Object 13"/>
          <p:cNvGraphicFramePr>
            <a:graphicFrameLocks noChangeAspect="1"/>
          </p:cNvGraphicFramePr>
          <p:nvPr/>
        </p:nvGraphicFramePr>
        <p:xfrm>
          <a:off x="6011863" y="5300663"/>
          <a:ext cx="19367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3" imgW="1765300" imgH="330200" progId="Equation.DSMT4">
                  <p:embed/>
                </p:oleObj>
              </mc:Choice>
              <mc:Fallback>
                <p:oleObj name="Equation" r:id="rId3" imgW="1765300" imgH="330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300663"/>
                        <a:ext cx="19367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5"/>
          <p:cNvGraphicFramePr>
            <a:graphicFrameLocks noChangeAspect="1"/>
          </p:cNvGraphicFramePr>
          <p:nvPr/>
        </p:nvGraphicFramePr>
        <p:xfrm>
          <a:off x="684213" y="792163"/>
          <a:ext cx="71897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5" imgW="7200900" imgH="685800" progId="Equation.DSMT4">
                  <p:embed/>
                </p:oleObj>
              </mc:Choice>
              <mc:Fallback>
                <p:oleObj name="Equation" r:id="rId5" imgW="72009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92163"/>
                        <a:ext cx="71897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文字方塊 6"/>
          <p:cNvSpPr txBox="1">
            <a:spLocks noChangeArrowheads="1"/>
          </p:cNvSpPr>
          <p:nvPr/>
        </p:nvSpPr>
        <p:spPr bwMode="auto">
          <a:xfrm>
            <a:off x="250825" y="5876925"/>
            <a:ext cx="856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</a:rPr>
              <a:t>These </a:t>
            </a:r>
            <a:r>
              <a:rPr lang="en-US" altLang="zh-TW" i="1">
                <a:solidFill>
                  <a:srgbClr val="0000FF"/>
                </a:solidFill>
              </a:rPr>
              <a:t>k</a:t>
            </a:r>
            <a:r>
              <a:rPr lang="en-US" altLang="zh-TW">
                <a:solidFill>
                  <a:srgbClr val="0000FF"/>
                </a:solidFill>
              </a:rPr>
              <a:t>+2 extreme points could include the boundary points of the transition band</a:t>
            </a:r>
            <a:endParaRPr lang="zh-TW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753A04B7-B638-414C-8762-A77F16BCA7EC}" type="slidenum">
              <a:rPr lang="en-US" altLang="zh-TW">
                <a:solidFill>
                  <a:srgbClr val="0000FF"/>
                </a:solidFill>
              </a:rPr>
              <a:pPr/>
              <a:t>38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2-A  Classification for Filters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50825" y="2852738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filter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9001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1187450" y="2205038"/>
            <a:ext cx="0" cy="165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692275" y="1844675"/>
            <a:ext cx="1008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digital filter</a:t>
            </a: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>
            <a:off x="1187450" y="22050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619250" y="3571875"/>
            <a:ext cx="935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analog filter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1187450" y="38608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3059113" y="1484313"/>
            <a:ext cx="2951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 IIR</a:t>
            </a:r>
            <a:r>
              <a:rPr lang="en-US" altLang="zh-TW"/>
              <a:t> (infinite </a:t>
            </a:r>
            <a:br>
              <a:rPr lang="en-US" altLang="zh-TW"/>
            </a:br>
            <a:r>
              <a:rPr lang="en-US" altLang="zh-TW"/>
              <a:t>impulse response)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3059113" y="2924175"/>
            <a:ext cx="2089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 FIR</a:t>
            </a:r>
            <a:r>
              <a:rPr lang="en-US" altLang="zh-TW"/>
              <a:t> (finite </a:t>
            </a:r>
            <a:br>
              <a:rPr lang="en-US" altLang="zh-TW"/>
            </a:br>
            <a:r>
              <a:rPr lang="en-US" altLang="zh-TW"/>
              <a:t>impulse response)</a:t>
            </a: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2411413" y="22050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2771775" y="1771650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2771775" y="17716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2771775" y="31400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4500563" y="17002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>
            <a:off x="5292725" y="119697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5292725" y="11969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5292725" y="25638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5292725" y="21320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795963" y="98107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bilinear transform 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795963" y="148431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impulse invariant 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5795963" y="191611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step invariant </a:t>
            </a:r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4500563" y="31400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5292725" y="29972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5292725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>
            <a:off x="5292725" y="36449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1" name="Line 28"/>
          <p:cNvSpPr>
            <a:spLocks noChangeShapeType="1"/>
          </p:cNvSpPr>
          <p:nvPr/>
        </p:nvSpPr>
        <p:spPr bwMode="auto">
          <a:xfrm>
            <a:off x="5292725" y="42211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795963" y="2781300"/>
            <a:ext cx="309721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(1) MSE (mean square error)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5795963" y="3357563"/>
            <a:ext cx="3024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(2) Minimax (minimize the</a:t>
            </a:r>
            <a:br>
              <a:rPr lang="en-US" altLang="zh-TW"/>
            </a:br>
            <a:r>
              <a:rPr lang="en-US" altLang="zh-TW"/>
              <a:t>     maximal error) 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5795963" y="4076700"/>
            <a:ext cx="288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(3) frequency sampling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795963" y="234950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others </a:t>
            </a: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5292725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5795963" y="458152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(4) others </a:t>
            </a:r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2555875" y="1412875"/>
            <a:ext cx="0" cy="43926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5076825" y="1123950"/>
            <a:ext cx="71438" cy="46085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580063" y="5229225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由設計方法分類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2843213" y="5084763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由 </a:t>
            </a:r>
            <a:r>
              <a:rPr lang="en-US" altLang="zh-TW"/>
              <a:t>response </a:t>
            </a:r>
            <a:r>
              <a:rPr lang="zh-TW" altLang="en-US"/>
              <a:t>是否</a:t>
            </a:r>
            <a:br>
              <a:rPr lang="zh-TW" altLang="en-US"/>
            </a:br>
            <a:r>
              <a:rPr lang="zh-TW" altLang="en-US"/>
              <a:t>有限長分類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323850" y="530066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由 數位類比分類</a:t>
            </a:r>
          </a:p>
        </p:txBody>
      </p:sp>
      <p:sp>
        <p:nvSpPr>
          <p:cNvPr id="23593" name="文字方塊 1"/>
          <p:cNvSpPr txBox="1">
            <a:spLocks noChangeArrowheads="1"/>
          </p:cNvSpPr>
          <p:nvPr/>
        </p:nvSpPr>
        <p:spPr bwMode="auto">
          <a:xfrm>
            <a:off x="7164388" y="2566988"/>
            <a:ext cx="1441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1600">
                <a:solidFill>
                  <a:srgbClr val="0000FF"/>
                </a:solidFill>
              </a:rPr>
              <a:t>關心平均誤差</a:t>
            </a:r>
          </a:p>
        </p:txBody>
      </p:sp>
      <p:sp>
        <p:nvSpPr>
          <p:cNvPr id="23594" name="文字方塊 2"/>
          <p:cNvSpPr txBox="1">
            <a:spLocks noChangeArrowheads="1"/>
          </p:cNvSpPr>
          <p:nvPr/>
        </p:nvSpPr>
        <p:spPr bwMode="auto">
          <a:xfrm>
            <a:off x="7092950" y="3173413"/>
            <a:ext cx="2159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zh-TW" altLang="en-US" sz="1600">
                <a:solidFill>
                  <a:srgbClr val="0000FF"/>
                </a:solidFill>
              </a:rPr>
              <a:t>最小化</a:t>
            </a:r>
            <a:r>
              <a:rPr lang="zh-TW" altLang="en-US" sz="1600">
                <a:solidFill>
                  <a:srgbClr val="FF0000"/>
                </a:solidFill>
              </a:rPr>
              <a:t>最大</a:t>
            </a:r>
            <a:r>
              <a:rPr lang="zh-TW" altLang="en-US" sz="1600">
                <a:solidFill>
                  <a:srgbClr val="0000FF"/>
                </a:solidFill>
              </a:rPr>
              <a:t>誤差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787E430A-8DFF-43CD-9CF0-4F2883B83D49}" type="slidenum">
              <a:rPr lang="en-US" altLang="zh-TW">
                <a:solidFill>
                  <a:srgbClr val="0000FF"/>
                </a:solidFill>
              </a:rPr>
              <a:pPr/>
              <a:t>56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755650" y="549275"/>
            <a:ext cx="76327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 dirty="0">
                <a:solidFill>
                  <a:srgbClr val="3333FF"/>
                </a:solidFill>
                <a:ea typeface="新細明體" panose="02020500000000000000" pitchFamily="18" charset="-120"/>
              </a:rPr>
              <a:t>(Step 5)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Set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= Max(|err(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)|).          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    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(Case a)</a:t>
            </a:r>
            <a:r>
              <a:rPr lang="en-US" altLang="zh-TW" dirty="0">
                <a:ea typeface="新細明體" panose="02020500000000000000" pitchFamily="18" charset="-120"/>
              </a:rPr>
              <a:t> If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&gt;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>
                <a:ea typeface="新細明體" panose="02020500000000000000" pitchFamily="18" charset="-120"/>
              </a:rPr>
              <a:t>, or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&lt; 0 (or the first iteration) 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set 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, return to Step 2.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(Case b)</a:t>
            </a:r>
            <a:r>
              <a:rPr lang="en-US" altLang="zh-TW" dirty="0">
                <a:ea typeface="新細明體" panose="02020500000000000000" pitchFamily="18" charset="-120"/>
              </a:rPr>
              <a:t> If 0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 continue to Step 6. 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</a:t>
            </a:r>
            <a:endParaRPr lang="en-US" altLang="zh-TW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 dirty="0">
                <a:solidFill>
                  <a:srgbClr val="3333FF"/>
                </a:solidFill>
                <a:ea typeface="新細明體" panose="02020500000000000000" pitchFamily="18" charset="-120"/>
              </a:rPr>
              <a:t>(Step 6)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:</a:t>
            </a:r>
          </a:p>
          <a:p>
            <a:pPr eaLnBrk="1" hangingPunct="1"/>
            <a:endParaRPr lang="en-US" altLang="zh-TW" dirty="0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ea typeface="新細明體" panose="02020500000000000000" pitchFamily="18" charset="-120"/>
              </a:rPr>
              <a:t> Set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] =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[0],  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      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 err="1">
                <a:ea typeface="新細明體" panose="02020500000000000000" pitchFamily="18" charset="-120"/>
              </a:rPr>
              <a:t>k</a:t>
            </a:r>
            <a:r>
              <a:rPr lang="en-US" altLang="zh-TW" dirty="0" err="1">
                <a:ea typeface="新細明體" panose="02020500000000000000" pitchFamily="18" charset="-120"/>
              </a:rPr>
              <a:t>+</a:t>
            </a:r>
            <a:r>
              <a:rPr lang="en-US" altLang="zh-TW" i="1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]/2,  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]/2     for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1, 2, 3, ….,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(referred to page 41)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       Then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is the impulse response of the designed filter. </a:t>
            </a:r>
          </a:p>
        </p:txBody>
      </p:sp>
      <p:graphicFrame>
        <p:nvGraphicFramePr>
          <p:cNvPr id="10242" name="Object 14"/>
          <p:cNvGraphicFramePr>
            <a:graphicFrameLocks noChangeAspect="1"/>
          </p:cNvGraphicFramePr>
          <p:nvPr/>
        </p:nvGraphicFramePr>
        <p:xfrm>
          <a:off x="4356100" y="692150"/>
          <a:ext cx="37861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3" imgW="2451100" imgH="508000" progId="Equation.DSMT4">
                  <p:embed/>
                </p:oleObj>
              </mc:Choice>
              <mc:Fallback>
                <p:oleObj name="Equation" r:id="rId3" imgW="24511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92150"/>
                        <a:ext cx="37861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ChangeArrowheads="1"/>
          </p:cNvSpPr>
          <p:nvPr/>
        </p:nvSpPr>
        <p:spPr bwMode="auto">
          <a:xfrm>
            <a:off x="323850" y="476250"/>
            <a:ext cx="7920038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2-F  Mini-Max FIR Filter </a:t>
            </a:r>
            <a:r>
              <a:rPr lang="zh-TW" altLang="en-US" sz="2400" b="1">
                <a:solidFill>
                  <a:srgbClr val="3333FF"/>
                </a:solidFill>
              </a:rPr>
              <a:t>設計時需注意的地方</a:t>
            </a:r>
            <a:endParaRPr lang="zh-TW" altLang="en-US" sz="2400"/>
          </a:p>
        </p:txBody>
      </p:sp>
      <p:sp>
        <p:nvSpPr>
          <p:cNvPr id="31747" name="投影片編號版面配置區 1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CB7C87F2-54E1-40BD-BA67-FB7E10653ABB}" type="slidenum">
              <a:rPr lang="en-US" altLang="zh-TW">
                <a:solidFill>
                  <a:srgbClr val="0000FF"/>
                </a:solidFill>
              </a:rPr>
              <a:pPr algn="r" eaLnBrk="1" hangingPunct="1"/>
              <a:t>57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95288" y="1196975"/>
            <a:ext cx="82804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TW"/>
              <a:t>(1) Extreme points </a:t>
            </a:r>
            <a:r>
              <a:rPr lang="zh-TW" altLang="en-US"/>
              <a:t>不要選在 </a:t>
            </a:r>
            <a:r>
              <a:rPr lang="en-US" altLang="zh-TW"/>
              <a:t>transition band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TW"/>
              <a:t>     Initial guess</a:t>
            </a:r>
            <a:r>
              <a:rPr lang="zh-TW" altLang="en-US"/>
              <a:t>的</a:t>
            </a:r>
            <a:r>
              <a:rPr lang="en-US" altLang="zh-TW"/>
              <a:t>extreme points</a:t>
            </a:r>
            <a:r>
              <a:rPr lang="zh-TW" altLang="en-US"/>
              <a:t>只要注意別取在</a:t>
            </a:r>
            <a:r>
              <a:rPr lang="en-US" altLang="zh-TW"/>
              <a:t>transition band</a:t>
            </a:r>
            <a:r>
              <a:rPr lang="zh-TW" altLang="en-US"/>
              <a:t>裡，即能保證 </a:t>
            </a:r>
            <a:r>
              <a:rPr lang="en-US" altLang="zh-TW"/>
              <a:t>converge</a:t>
            </a:r>
            <a:r>
              <a:rPr lang="zh-TW" altLang="en-US"/>
              <a:t>，不同的</a:t>
            </a:r>
            <a:r>
              <a:rPr lang="en-US" altLang="zh-TW"/>
              <a:t>guess</a:t>
            </a:r>
            <a:r>
              <a:rPr lang="zh-TW" altLang="en-US"/>
              <a:t>會影響</a:t>
            </a:r>
            <a:r>
              <a:rPr lang="en-US" altLang="zh-TW"/>
              <a:t>converge</a:t>
            </a:r>
            <a:r>
              <a:rPr lang="zh-TW" altLang="en-US"/>
              <a:t>的速度但不影響結果</a:t>
            </a:r>
            <a:endParaRPr lang="en-US" altLang="zh-TW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TW"/>
              <a:t>(2) </a:t>
            </a:r>
            <a:r>
              <a:rPr lang="en-US" altLang="zh-TW" i="1"/>
              <a:t>E</a:t>
            </a:r>
            <a:r>
              <a:rPr lang="en-US" altLang="zh-TW" baseline="-25000"/>
              <a:t>1</a:t>
            </a:r>
            <a:r>
              <a:rPr lang="en-US" altLang="zh-TW"/>
              <a:t> (error of the previous iteration) &lt; </a:t>
            </a:r>
            <a:r>
              <a:rPr lang="en-US" altLang="zh-TW" i="1"/>
              <a:t>E</a:t>
            </a:r>
            <a:r>
              <a:rPr lang="en-US" altLang="zh-TW" baseline="-25000"/>
              <a:t>0</a:t>
            </a:r>
            <a:r>
              <a:rPr lang="en-US" altLang="zh-TW"/>
              <a:t> (present error) </a:t>
            </a:r>
            <a:r>
              <a:rPr lang="zh-TW" altLang="en-US"/>
              <a:t>時，亦不為收斂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TW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395288" y="3284538"/>
            <a:ext cx="7920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(3) </a:t>
            </a:r>
            <a:r>
              <a:rPr lang="zh-TW" altLang="en-US"/>
              <a:t>思考： </a:t>
            </a:r>
            <a:r>
              <a:rPr lang="en-US" altLang="zh-TW"/>
              <a:t>page 53 </a:t>
            </a:r>
            <a:r>
              <a:rPr lang="zh-TW" altLang="en-US"/>
              <a:t>中的 </a:t>
            </a:r>
            <a:r>
              <a:rPr lang="en-US" altLang="zh-TW"/>
              <a:t>matrix operation</a:t>
            </a:r>
            <a:r>
              <a:rPr lang="zh-TW" altLang="en-US"/>
              <a:t>，如何用一行的指令寫出？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323850" y="404813"/>
            <a:ext cx="8640763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(4) Extreme points </a:t>
            </a:r>
            <a:r>
              <a:rPr lang="zh-TW" altLang="en-US" dirty="0"/>
              <a:t>判斷的規則：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/>
              <a:t> </a:t>
            </a:r>
            <a:r>
              <a:rPr lang="en-US" altLang="zh-TW" dirty="0"/>
              <a:t>(a) The </a:t>
            </a:r>
            <a:r>
              <a:rPr lang="en-US" altLang="zh-TW" dirty="0">
                <a:solidFill>
                  <a:srgbClr val="FF0000"/>
                </a:solidFill>
              </a:rPr>
              <a:t>local peaks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local dips</a:t>
            </a:r>
            <a:r>
              <a:rPr lang="en-US" altLang="zh-TW" dirty="0"/>
              <a:t> that are not at </a:t>
            </a:r>
            <a:r>
              <a:rPr lang="en-US" altLang="zh-TW" dirty="0">
                <a:solidFill>
                  <a:srgbClr val="3333FF"/>
                </a:solidFill>
              </a:rPr>
              <a:t>boundaries</a:t>
            </a:r>
            <a:r>
              <a:rPr lang="en-US" altLang="zh-TW" dirty="0"/>
              <a:t> must be extreme points.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rgbClr val="3333FF"/>
                </a:solidFill>
              </a:rPr>
              <a:t>boundaries:  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dirty="0">
                <a:solidFill>
                  <a:srgbClr val="3333FF"/>
                </a:solidFill>
              </a:rPr>
              <a:t> = 0, </a:t>
            </a:r>
            <a:r>
              <a:rPr lang="en-US" altLang="zh-TW" i="1" dirty="0">
                <a:solidFill>
                  <a:srgbClr val="3333FF"/>
                </a:solidFill>
              </a:rPr>
              <a:t>F</a:t>
            </a:r>
            <a:r>
              <a:rPr lang="en-US" altLang="zh-TW" dirty="0">
                <a:solidFill>
                  <a:srgbClr val="3333FF"/>
                </a:solidFill>
              </a:rPr>
              <a:t> =</a:t>
            </a:r>
            <a:r>
              <a:rPr lang="en-US" altLang="zh-TW" dirty="0"/>
              <a:t>  </a:t>
            </a:r>
            <a:r>
              <a:rPr lang="en-US" altLang="zh-TW" dirty="0">
                <a:solidFill>
                  <a:srgbClr val="3333FF"/>
                </a:solidFill>
              </a:rPr>
              <a:t>0.5, </a:t>
            </a:r>
            <a:r>
              <a:rPr lang="zh-TW" altLang="en-US" dirty="0">
                <a:solidFill>
                  <a:srgbClr val="3333FF"/>
                </a:solidFill>
              </a:rPr>
              <a:t>以及 </a:t>
            </a:r>
            <a:r>
              <a:rPr lang="en-US" altLang="zh-TW" dirty="0">
                <a:solidFill>
                  <a:srgbClr val="3333FF"/>
                </a:solidFill>
              </a:rPr>
              <a:t>transition band </a:t>
            </a:r>
            <a:r>
              <a:rPr lang="zh-TW" altLang="en-US" dirty="0">
                <a:solidFill>
                  <a:srgbClr val="3333FF"/>
                </a:solidFill>
              </a:rPr>
              <a:t>的兩端</a:t>
            </a:r>
            <a:r>
              <a:rPr lang="zh-TW" altLang="en-US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 (b) For boundary points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TW" dirty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zh-TW" dirty="0"/>
          </a:p>
        </p:txBody>
      </p:sp>
      <p:sp>
        <p:nvSpPr>
          <p:cNvPr id="32771" name="投影片編號版面配置區 1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03CE8D30-E655-4F04-890E-BCCC81C595E2}" type="slidenum">
              <a:rPr lang="en-US" altLang="zh-TW">
                <a:solidFill>
                  <a:srgbClr val="0000FF"/>
                </a:solidFill>
              </a:rPr>
              <a:pPr algn="r" eaLnBrk="1" hangingPunct="1"/>
              <a:t>58</a:t>
            </a:fld>
            <a:endParaRPr lang="en-US" altLang="zh-TW">
              <a:solidFill>
                <a:srgbClr val="0000FF"/>
              </a:solidFill>
            </a:endParaRPr>
          </a:p>
        </p:txBody>
      </p:sp>
      <p:grpSp>
        <p:nvGrpSpPr>
          <p:cNvPr id="32772" name="Group 3"/>
          <p:cNvGrpSpPr>
            <a:grpSpLocks noChangeAspect="1"/>
          </p:cNvGrpSpPr>
          <p:nvPr/>
        </p:nvGrpSpPr>
        <p:grpSpPr bwMode="auto">
          <a:xfrm>
            <a:off x="1044575" y="2636838"/>
            <a:ext cx="1828800" cy="1828800"/>
            <a:chOff x="1078" y="4861"/>
            <a:chExt cx="2880" cy="2880"/>
          </a:xfrm>
        </p:grpSpPr>
        <p:sp>
          <p:nvSpPr>
            <p:cNvPr id="32802" name="AutoShape 4"/>
            <p:cNvSpPr>
              <a:spLocks noChangeAspect="1" noChangeArrowheads="1"/>
            </p:cNvSpPr>
            <p:nvPr/>
          </p:nvSpPr>
          <p:spPr bwMode="auto">
            <a:xfrm>
              <a:off x="1078" y="4861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803" name="Line 5"/>
            <p:cNvSpPr>
              <a:spLocks noChangeShapeType="1"/>
            </p:cNvSpPr>
            <p:nvPr/>
          </p:nvSpPr>
          <p:spPr bwMode="auto">
            <a:xfrm>
              <a:off x="1618" y="6301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4" name="Freeform 6"/>
            <p:cNvSpPr>
              <a:spLocks/>
            </p:cNvSpPr>
            <p:nvPr/>
          </p:nvSpPr>
          <p:spPr bwMode="auto">
            <a:xfrm>
              <a:off x="1798" y="5401"/>
              <a:ext cx="1440" cy="1800"/>
            </a:xfrm>
            <a:custGeom>
              <a:avLst/>
              <a:gdLst>
                <a:gd name="T0" fmla="*/ 0 w 1440"/>
                <a:gd name="T1" fmla="*/ 0 h 1800"/>
                <a:gd name="T2" fmla="*/ 720 w 1440"/>
                <a:gd name="T3" fmla="*/ 1260 h 1800"/>
                <a:gd name="T4" fmla="*/ 1440 w 1440"/>
                <a:gd name="T5" fmla="*/ 1800 h 1800"/>
                <a:gd name="T6" fmla="*/ 0 60000 65536"/>
                <a:gd name="T7" fmla="*/ 0 60000 65536"/>
                <a:gd name="T8" fmla="*/ 0 60000 65536"/>
                <a:gd name="T9" fmla="*/ 0 w 1440"/>
                <a:gd name="T10" fmla="*/ 0 h 1800"/>
                <a:gd name="T11" fmla="*/ 1440 w 1440"/>
                <a:gd name="T12" fmla="*/ 1800 h 1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800">
                  <a:moveTo>
                    <a:pt x="0" y="0"/>
                  </a:moveTo>
                  <a:cubicBezTo>
                    <a:pt x="240" y="480"/>
                    <a:pt x="480" y="960"/>
                    <a:pt x="720" y="1260"/>
                  </a:cubicBezTo>
                  <a:cubicBezTo>
                    <a:pt x="960" y="1560"/>
                    <a:pt x="1320" y="1710"/>
                    <a:pt x="1440" y="18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5" name="Oval 7"/>
            <p:cNvSpPr>
              <a:spLocks noChangeArrowheads="1"/>
            </p:cNvSpPr>
            <p:nvPr/>
          </p:nvSpPr>
          <p:spPr bwMode="auto">
            <a:xfrm>
              <a:off x="1717" y="536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806" name="Text Box 8"/>
            <p:cNvSpPr txBox="1">
              <a:spLocks noChangeArrowheads="1"/>
            </p:cNvSpPr>
            <p:nvPr/>
          </p:nvSpPr>
          <p:spPr bwMode="auto">
            <a:xfrm>
              <a:off x="1258" y="6481"/>
              <a:ext cx="108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600" i="1">
                  <a:ea typeface="新細明體" panose="02020500000000000000" pitchFamily="18" charset="-120"/>
                </a:rPr>
                <a:t>F</a:t>
              </a:r>
              <a:r>
                <a:rPr lang="en-US" altLang="zh-TW" sz="1600">
                  <a:ea typeface="新細明體" panose="02020500000000000000" pitchFamily="18" charset="-120"/>
                </a:rPr>
                <a:t> = 0</a:t>
              </a:r>
              <a:endParaRPr lang="en-US" altLang="zh-TW">
                <a:ea typeface="新細明體" panose="02020500000000000000" pitchFamily="18" charset="-120"/>
              </a:endParaRPr>
            </a:p>
          </p:txBody>
        </p:sp>
      </p:grpSp>
      <p:grpSp>
        <p:nvGrpSpPr>
          <p:cNvPr id="32773" name="Group 9"/>
          <p:cNvGrpSpPr>
            <a:grpSpLocks noChangeAspect="1"/>
          </p:cNvGrpSpPr>
          <p:nvPr/>
        </p:nvGrpSpPr>
        <p:grpSpPr bwMode="auto">
          <a:xfrm>
            <a:off x="2987675" y="2636838"/>
            <a:ext cx="1828800" cy="1828800"/>
            <a:chOff x="1078" y="4861"/>
            <a:chExt cx="2880" cy="2880"/>
          </a:xfrm>
        </p:grpSpPr>
        <p:sp>
          <p:nvSpPr>
            <p:cNvPr id="32796" name="AutoShape 10"/>
            <p:cNvSpPr>
              <a:spLocks noChangeAspect="1" noChangeArrowheads="1"/>
            </p:cNvSpPr>
            <p:nvPr/>
          </p:nvSpPr>
          <p:spPr bwMode="auto">
            <a:xfrm>
              <a:off x="1078" y="4861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97" name="Line 11"/>
            <p:cNvSpPr>
              <a:spLocks noChangeShapeType="1"/>
            </p:cNvSpPr>
            <p:nvPr/>
          </p:nvSpPr>
          <p:spPr bwMode="auto">
            <a:xfrm>
              <a:off x="1618" y="6301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Oval 12"/>
            <p:cNvSpPr>
              <a:spLocks noChangeArrowheads="1"/>
            </p:cNvSpPr>
            <p:nvPr/>
          </p:nvSpPr>
          <p:spPr bwMode="auto">
            <a:xfrm>
              <a:off x="1698" y="648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2799" name="Text Box 13"/>
            <p:cNvSpPr txBox="1">
              <a:spLocks noChangeArrowheads="1"/>
            </p:cNvSpPr>
            <p:nvPr/>
          </p:nvSpPr>
          <p:spPr bwMode="auto">
            <a:xfrm>
              <a:off x="1258" y="6841"/>
              <a:ext cx="108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 sz="1600" i="1">
                  <a:ea typeface="新細明體" panose="02020500000000000000" pitchFamily="18" charset="-120"/>
                </a:rPr>
                <a:t>F</a:t>
              </a:r>
              <a:r>
                <a:rPr lang="en-US" altLang="zh-TW" sz="1600">
                  <a:ea typeface="新細明體" panose="02020500000000000000" pitchFamily="18" charset="-120"/>
                </a:rPr>
                <a:t> = 0</a:t>
              </a:r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32800" name="Line 14"/>
            <p:cNvSpPr>
              <a:spLocks noChangeShapeType="1"/>
            </p:cNvSpPr>
            <p:nvPr/>
          </p:nvSpPr>
          <p:spPr bwMode="auto">
            <a:xfrm>
              <a:off x="1798" y="5041"/>
              <a:ext cx="1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1" name="Freeform 15"/>
            <p:cNvSpPr>
              <a:spLocks/>
            </p:cNvSpPr>
            <p:nvPr/>
          </p:nvSpPr>
          <p:spPr bwMode="auto">
            <a:xfrm>
              <a:off x="1798" y="6621"/>
              <a:ext cx="1440" cy="720"/>
            </a:xfrm>
            <a:custGeom>
              <a:avLst/>
              <a:gdLst>
                <a:gd name="T0" fmla="*/ 0 w 1440"/>
                <a:gd name="T1" fmla="*/ 0 h 1800"/>
                <a:gd name="T2" fmla="*/ 720 w 1440"/>
                <a:gd name="T3" fmla="*/ 0 h 1800"/>
                <a:gd name="T4" fmla="*/ 1440 w 1440"/>
                <a:gd name="T5" fmla="*/ 0 h 1800"/>
                <a:gd name="T6" fmla="*/ 0 60000 65536"/>
                <a:gd name="T7" fmla="*/ 0 60000 65536"/>
                <a:gd name="T8" fmla="*/ 0 60000 65536"/>
                <a:gd name="T9" fmla="*/ 0 w 1440"/>
                <a:gd name="T10" fmla="*/ 0 h 1800"/>
                <a:gd name="T11" fmla="*/ 1440 w 1440"/>
                <a:gd name="T12" fmla="*/ 1800 h 1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800">
                  <a:moveTo>
                    <a:pt x="0" y="0"/>
                  </a:moveTo>
                  <a:cubicBezTo>
                    <a:pt x="240" y="480"/>
                    <a:pt x="480" y="960"/>
                    <a:pt x="720" y="1260"/>
                  </a:cubicBezTo>
                  <a:cubicBezTo>
                    <a:pt x="960" y="1560"/>
                    <a:pt x="1320" y="1710"/>
                    <a:pt x="1440" y="18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279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636838"/>
            <a:ext cx="13430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924175"/>
            <a:ext cx="1343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4" name="矩形 24"/>
          <p:cNvSpPr>
            <a:spLocks noChangeArrowheads="1"/>
          </p:cNvSpPr>
          <p:nvPr/>
        </p:nvSpPr>
        <p:spPr bwMode="auto">
          <a:xfrm>
            <a:off x="360363" y="2779713"/>
            <a:ext cx="66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i="1"/>
              <a:t>H</a:t>
            </a:r>
            <a:r>
              <a:rPr lang="en-US" altLang="zh-TW" sz="1600" i="1" baseline="-25000"/>
              <a:t>d</a:t>
            </a:r>
            <a:r>
              <a:rPr lang="en-US" altLang="zh-TW" sz="1600"/>
              <a:t>(</a:t>
            </a:r>
            <a:r>
              <a:rPr lang="en-US" altLang="zh-TW" sz="1600" i="1"/>
              <a:t>F</a:t>
            </a:r>
            <a:r>
              <a:rPr lang="en-US" altLang="zh-TW" sz="1600"/>
              <a:t>)</a:t>
            </a:r>
            <a:endParaRPr lang="zh-TW" altLang="en-US" sz="1600"/>
          </a:p>
        </p:txBody>
      </p:sp>
      <p:sp>
        <p:nvSpPr>
          <p:cNvPr id="32795" name="Line 21"/>
          <p:cNvSpPr>
            <a:spLocks noChangeShapeType="1"/>
          </p:cNvSpPr>
          <p:nvPr/>
        </p:nvSpPr>
        <p:spPr bwMode="auto">
          <a:xfrm>
            <a:off x="755650" y="31400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00397" y="4928708"/>
            <a:ext cx="8222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Add a zero to the outside </a:t>
            </a:r>
            <a:r>
              <a:rPr lang="en-US" altLang="zh-TW" dirty="0" smtClean="0"/>
              <a:t>and conclude whether the point is a local maximum or a local minimum. </a:t>
            </a:r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0DD988CB-24FC-46E8-A97D-5E51BF77E9FC}" type="slidenum">
              <a:rPr lang="en-US" altLang="zh-TW">
                <a:solidFill>
                  <a:srgbClr val="0000FF"/>
                </a:solidFill>
              </a:rPr>
              <a:pPr algn="r" eaLnBrk="1" hangingPunct="1"/>
              <a:t>59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323528" y="692150"/>
            <a:ext cx="842486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(5) </a:t>
            </a:r>
            <a:r>
              <a:rPr lang="zh-TW" altLang="en-US"/>
              <a:t>有時，會找到多於 </a:t>
            </a:r>
            <a:r>
              <a:rPr lang="en-US" altLang="zh-TW" i="1"/>
              <a:t>k</a:t>
            </a:r>
            <a:r>
              <a:rPr lang="en-US" altLang="zh-TW"/>
              <a:t>+2 </a:t>
            </a:r>
            <a:r>
              <a:rPr lang="zh-TW" altLang="en-US"/>
              <a:t>個 </a:t>
            </a:r>
            <a:r>
              <a:rPr lang="en-US" altLang="zh-TW"/>
              <a:t>extreme points, </a:t>
            </a:r>
            <a:r>
              <a:rPr lang="zh-TW" altLang="en-US"/>
              <a:t>該如何選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</a:t>
            </a:r>
            <a:r>
              <a:rPr lang="en-US" altLang="zh-TW"/>
              <a:t>(a) </a:t>
            </a:r>
            <a:r>
              <a:rPr lang="zh-TW" altLang="en-US"/>
              <a:t>優先選擇不在 </a:t>
            </a:r>
            <a:r>
              <a:rPr lang="en-US" altLang="zh-TW"/>
              <a:t>boundaries </a:t>
            </a:r>
            <a:r>
              <a:rPr lang="zh-TW" altLang="en-US"/>
              <a:t>的 </a:t>
            </a:r>
            <a:r>
              <a:rPr lang="en-US" altLang="zh-TW"/>
              <a:t>extreme points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(b) </a:t>
            </a:r>
            <a:r>
              <a:rPr lang="zh-TW" altLang="en-US"/>
              <a:t>其次選擇 </a:t>
            </a:r>
            <a:r>
              <a:rPr lang="en-US" altLang="zh-TW"/>
              <a:t>boundary extreme points </a:t>
            </a:r>
            <a:r>
              <a:rPr lang="zh-TW" altLang="en-US"/>
              <a:t>當中 </a:t>
            </a:r>
            <a:r>
              <a:rPr lang="en-US" altLang="zh-TW"/>
              <a:t>|err(</a:t>
            </a:r>
            <a:r>
              <a:rPr lang="en-US" altLang="zh-TW" i="1"/>
              <a:t>F</a:t>
            </a:r>
            <a:r>
              <a:rPr lang="en-US" altLang="zh-TW"/>
              <a:t>)| </a:t>
            </a:r>
            <a:r>
              <a:rPr lang="zh-TW" altLang="en-US"/>
              <a:t>較大的，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直到湊足 </a:t>
            </a:r>
            <a:r>
              <a:rPr lang="en-US" altLang="zh-TW" i="1"/>
              <a:t>k</a:t>
            </a:r>
            <a:r>
              <a:rPr lang="en-US" altLang="zh-TW"/>
              <a:t>+2 </a:t>
            </a:r>
            <a:r>
              <a:rPr lang="zh-TW" altLang="en-US"/>
              <a:t>個 </a:t>
            </a:r>
            <a:r>
              <a:rPr lang="en-US" altLang="zh-TW"/>
              <a:t>extreme points </a:t>
            </a:r>
            <a:r>
              <a:rPr lang="zh-TW" altLang="en-US"/>
              <a:t>為止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(c) </a:t>
            </a:r>
            <a:r>
              <a:rPr lang="zh-TW" altLang="en-US"/>
              <a:t>在 </a:t>
            </a:r>
            <a:r>
              <a:rPr lang="en-US" altLang="zh-TW"/>
              <a:t>boundary extreme points </a:t>
            </a:r>
            <a:r>
              <a:rPr lang="zh-TW" altLang="en-US"/>
              <a:t>的 </a:t>
            </a:r>
            <a:r>
              <a:rPr lang="en-US" altLang="zh-TW"/>
              <a:t>|err(</a:t>
            </a:r>
            <a:r>
              <a:rPr lang="en-US" altLang="zh-TW" i="1"/>
              <a:t>F</a:t>
            </a:r>
            <a:r>
              <a:rPr lang="en-US" altLang="zh-TW"/>
              <a:t>)| </a:t>
            </a:r>
            <a:r>
              <a:rPr lang="zh-TW" altLang="en-US"/>
              <a:t>一樣大的情形，</a:t>
            </a:r>
            <a:endParaRPr lang="en-US" altLang="zh-TW"/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</a:t>
            </a:r>
            <a:r>
              <a:rPr lang="zh-TW" altLang="en-US"/>
              <a:t>優先選擇 </a:t>
            </a:r>
            <a:r>
              <a:rPr lang="en-US" altLang="zh-TW"/>
              <a:t>transition bands </a:t>
            </a:r>
            <a:r>
              <a:rPr lang="zh-TW" altLang="en-US"/>
              <a:t>兩旁的點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66851"/>
              </p:ext>
            </p:extLst>
          </p:nvPr>
        </p:nvGraphicFramePr>
        <p:xfrm>
          <a:off x="6516216" y="713528"/>
          <a:ext cx="19367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3" imgW="1765300" imgH="330200" progId="Equation.DSMT4">
                  <p:embed/>
                </p:oleObj>
              </mc:Choice>
              <mc:Fallback>
                <p:oleObj name="Equation" r:id="rId3" imgW="17653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13528"/>
                        <a:ext cx="19367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E34A29D-4914-4A7A-B868-C44BA58A0CD1}" type="slidenum">
              <a:rPr lang="en-US" altLang="zh-TW">
                <a:solidFill>
                  <a:srgbClr val="0000FF"/>
                </a:solidFill>
              </a:rPr>
              <a:pPr/>
              <a:t>60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3796" name="Rectangle 18"/>
          <p:cNvSpPr>
            <a:spLocks noChangeArrowheads="1"/>
          </p:cNvSpPr>
          <p:nvPr/>
        </p:nvSpPr>
        <p:spPr bwMode="auto">
          <a:xfrm>
            <a:off x="323850" y="355600"/>
            <a:ext cx="80645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3333FF"/>
                </a:solidFill>
                <a:sym typeface="Wingdings 2" panose="05020102010507070707" pitchFamily="18" charset="2"/>
              </a:rPr>
              <a:t></a:t>
            </a:r>
            <a:r>
              <a:rPr lang="en-US" altLang="zh-TW" sz="2400" b="1">
                <a:solidFill>
                  <a:srgbClr val="3333FF"/>
                </a:solidFill>
              </a:rPr>
              <a:t> 2-G  Examples for Mini-Max FIR Filter Design</a:t>
            </a:r>
            <a:endParaRPr lang="en-US" altLang="zh-TW" sz="2400"/>
          </a:p>
        </p:txBody>
      </p:sp>
      <p:pic>
        <p:nvPicPr>
          <p:cNvPr id="3379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28763"/>
            <a:ext cx="3034556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288" y="1052513"/>
            <a:ext cx="8353425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Char char="·"/>
            </a:pPr>
            <a:r>
              <a:rPr lang="en-US" altLang="zh-TW" b="1" u="sng" dirty="0">
                <a:solidFill>
                  <a:srgbClr val="3333FF"/>
                </a:solidFill>
                <a:ea typeface="新細明體" panose="02020500000000000000" pitchFamily="18" charset="-120"/>
              </a:rPr>
              <a:t>Example 1</a:t>
            </a:r>
            <a:r>
              <a:rPr lang="en-US" altLang="zh-TW" b="1" dirty="0">
                <a:solidFill>
                  <a:srgbClr val="3333FF"/>
                </a:solidFill>
                <a:ea typeface="新細明體" panose="02020500000000000000" pitchFamily="18" charset="-120"/>
              </a:rPr>
              <a:t>:   </a:t>
            </a:r>
            <a:r>
              <a:rPr lang="en-US" altLang="zh-TW" dirty="0">
                <a:ea typeface="新細明體" panose="02020500000000000000" pitchFamily="18" charset="-120"/>
              </a:rPr>
              <a:t>Design a 9-length </a:t>
            </a:r>
            <a:r>
              <a:rPr lang="en-US" altLang="zh-TW" dirty="0" err="1">
                <a:ea typeface="新細明體" panose="02020500000000000000" pitchFamily="18" charset="-120"/>
              </a:rPr>
              <a:t>highpass</a:t>
            </a:r>
            <a:r>
              <a:rPr lang="en-US" altLang="zh-TW" dirty="0">
                <a:ea typeface="新細明體" panose="02020500000000000000" pitchFamily="18" charset="-120"/>
              </a:rPr>
              <a:t> filter </a:t>
            </a:r>
            <a:r>
              <a:rPr lang="en-US" altLang="zh-TW" dirty="0"/>
              <a:t>in the</a:t>
            </a:r>
            <a:r>
              <a:rPr lang="en-US" altLang="zh-TW" b="1" dirty="0"/>
              <a:t> </a:t>
            </a:r>
            <a:r>
              <a:rPr lang="en-US" altLang="zh-TW" dirty="0"/>
              <a:t>mini-max sense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30000"/>
              </a:spcBef>
              <a:buFont typeface="Symbol" panose="05050102010706020507" pitchFamily="18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ideal filter:  </a:t>
            </a:r>
            <a:r>
              <a:rPr lang="en-US" altLang="zh-TW" i="1" dirty="0" err="1">
                <a:ea typeface="新細明體" panose="02020500000000000000" pitchFamily="18" charset="-120"/>
              </a:rPr>
              <a:t>H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0 for  0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&lt; 0.25,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   </a:t>
            </a:r>
            <a:r>
              <a:rPr lang="en-US" altLang="zh-TW" i="1" dirty="0" err="1">
                <a:ea typeface="新細明體" panose="02020500000000000000" pitchFamily="18" charset="-120"/>
              </a:rPr>
              <a:t>H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1 for  0.25 &lt;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0.5,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transition band:  0.22 &lt;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&lt; 0.28                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>
                <a:ea typeface="新細明體" panose="02020500000000000000" pitchFamily="18" charset="-120"/>
              </a:rPr>
              <a:t> = 0.001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weighting function: 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0.25 for 0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0.22,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1 for 0.28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0.5, </a:t>
            </a:r>
          </a:p>
          <a:p>
            <a:pPr eaLnBrk="1" hangingPunct="1">
              <a:spcBef>
                <a:spcPct val="3000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b="1" dirty="0">
                <a:ea typeface="新細明體" panose="02020500000000000000" pitchFamily="18" charset="-120"/>
              </a:rPr>
              <a:t>Step 1</a:t>
            </a:r>
            <a:r>
              <a:rPr lang="en-US" altLang="zh-TW" dirty="0">
                <a:ea typeface="新細明體" panose="02020500000000000000" pitchFamily="18" charset="-120"/>
              </a:rPr>
              <a:t>) Since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9,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-1)/2 = 4,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+2 = 6,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         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a typeface="新細明體" panose="02020500000000000000" pitchFamily="18" charset="-120"/>
              </a:rPr>
              <a:t>Choose 6 extreme frequencies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(e.g.,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= 0,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0.1,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0.2,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-25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= 0.3,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= 0.4,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baseline="-25000" dirty="0">
                <a:ea typeface="新細明體" panose="02020500000000000000" pitchFamily="18" charset="-120"/>
              </a:rPr>
              <a:t>5</a:t>
            </a:r>
            <a:r>
              <a:rPr lang="en-US" altLang="zh-TW" dirty="0">
                <a:ea typeface="新細明體" panose="02020500000000000000" pitchFamily="18" charset="-120"/>
              </a:rPr>
              <a:t> = 0.5) </a:t>
            </a:r>
          </a:p>
          <a:p>
            <a:pPr eaLnBrk="1" hangingPunct="1">
              <a:spcBef>
                <a:spcPct val="30000"/>
              </a:spcBef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[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i="1" dirty="0" err="1">
                <a:ea typeface="新細明體" panose="02020500000000000000" pitchFamily="18" charset="-120"/>
              </a:rPr>
              <a:t>H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)]</a:t>
            </a:r>
            <a:r>
              <a:rPr lang="en-US" altLang="zh-TW" i="1" dirty="0">
                <a:ea typeface="新細明體" panose="02020500000000000000" pitchFamily="18" charset="-120"/>
              </a:rPr>
              <a:t>W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= (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1)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baseline="30000" dirty="0">
                <a:ea typeface="新細明體" panose="02020500000000000000" pitchFamily="18" charset="-120"/>
              </a:rPr>
              <a:t>+1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    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0, 1, 2, 3, 4, 5.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D2C5E81-591C-4E56-B425-3A5A8827E674}" type="slidenum">
              <a:rPr lang="en-US" altLang="zh-TW">
                <a:solidFill>
                  <a:srgbClr val="0000FF"/>
                </a:solidFill>
              </a:rPr>
              <a:pPr/>
              <a:t>61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323850" y="333375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</a:t>
            </a:r>
            <a:r>
              <a:rPr lang="en-US" altLang="zh-TW" b="1"/>
              <a:t>Step 2</a:t>
            </a:r>
            <a:r>
              <a:rPr lang="en-US" altLang="zh-TW"/>
              <a:t>)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476375" y="620713"/>
          <a:ext cx="59086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3" imgW="5905500" imgH="2235200" progId="Equation.DSMT4">
                  <p:embed/>
                </p:oleObj>
              </mc:Choice>
              <mc:Fallback>
                <p:oleObj name="Equation" r:id="rId3" imgW="5905500" imgH="223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20713"/>
                        <a:ext cx="59086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187450" y="3068638"/>
          <a:ext cx="74041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5" imgW="7404100" imgH="2298700" progId="Equation.DSMT4">
                  <p:embed/>
                </p:oleObj>
              </mc:Choice>
              <mc:Fallback>
                <p:oleObj name="Equation" r:id="rId5" imgW="7404100" imgH="2298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7404100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BCE87C6A-50A2-4C1A-B978-0105B85F8BEA}" type="slidenum">
              <a:rPr lang="en-US" altLang="zh-TW">
                <a:solidFill>
                  <a:srgbClr val="0000FF"/>
                </a:solidFill>
              </a:rPr>
              <a:pPr/>
              <a:t>62</a:t>
            </a:fld>
            <a:endParaRPr lang="en-US" altLang="zh-TW">
              <a:solidFill>
                <a:srgbClr val="0000FF"/>
              </a:solidFill>
            </a:endParaRPr>
          </a:p>
        </p:txBody>
      </p:sp>
      <p:pic>
        <p:nvPicPr>
          <p:cNvPr id="3481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84582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0"/>
          <p:cNvSpPr>
            <a:spLocks noChangeArrowheads="1"/>
          </p:cNvSpPr>
          <p:nvPr/>
        </p:nvSpPr>
        <p:spPr bwMode="auto">
          <a:xfrm>
            <a:off x="684213" y="260648"/>
            <a:ext cx="7418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) = 0.5120 – 0.6472cos(2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– 0.0297cos(4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+ 0.2472cos(6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            + 0.0777cos(8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34821" name="Rectangle 21"/>
          <p:cNvSpPr>
            <a:spLocks noChangeArrowheads="1"/>
          </p:cNvSpPr>
          <p:nvPr/>
        </p:nvSpPr>
        <p:spPr bwMode="auto">
          <a:xfrm>
            <a:off x="539750" y="3500438"/>
            <a:ext cx="424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b="1"/>
              <a:t>(Step 3) err(</a:t>
            </a:r>
            <a:r>
              <a:rPr lang="en-US" altLang="zh-TW" b="1" i="1"/>
              <a:t>F</a:t>
            </a:r>
            <a:r>
              <a:rPr lang="en-US" altLang="zh-TW" b="1"/>
              <a:t>) = [</a:t>
            </a:r>
            <a:r>
              <a:rPr lang="en-US" altLang="zh-TW" b="1" i="1"/>
              <a:t>R</a:t>
            </a:r>
            <a:r>
              <a:rPr lang="en-US" altLang="zh-TW" b="1"/>
              <a:t>(</a:t>
            </a:r>
            <a:r>
              <a:rPr lang="en-US" altLang="zh-TW" b="1" i="1"/>
              <a:t>F</a:t>
            </a:r>
            <a:r>
              <a:rPr lang="en-US" altLang="zh-TW" b="1"/>
              <a:t>)</a:t>
            </a:r>
            <a:r>
              <a:rPr lang="en-US" altLang="zh-TW" b="1" i="1"/>
              <a:t> </a:t>
            </a:r>
            <a:r>
              <a:rPr lang="en-US" altLang="zh-TW" b="1"/>
              <a:t>– </a:t>
            </a:r>
            <a:r>
              <a:rPr lang="en-US" altLang="zh-TW" b="1" i="1"/>
              <a:t>H</a:t>
            </a:r>
            <a:r>
              <a:rPr lang="en-US" altLang="zh-TW" b="1" i="1" baseline="-25000"/>
              <a:t>d</a:t>
            </a:r>
            <a:r>
              <a:rPr lang="en-US" altLang="zh-TW" b="1"/>
              <a:t>(</a:t>
            </a:r>
            <a:r>
              <a:rPr lang="en-US" altLang="zh-TW" b="1" i="1"/>
              <a:t>F</a:t>
            </a:r>
            <a:r>
              <a:rPr lang="en-US" altLang="zh-TW" b="1"/>
              <a:t>)]</a:t>
            </a:r>
            <a:r>
              <a:rPr lang="en-US" altLang="zh-TW" b="1" i="1"/>
              <a:t>W</a:t>
            </a:r>
            <a:r>
              <a:rPr lang="en-US" altLang="zh-TW" b="1"/>
              <a:t>(</a:t>
            </a:r>
            <a:r>
              <a:rPr lang="en-US" altLang="zh-TW" b="1" i="1"/>
              <a:t>F</a:t>
            </a:r>
            <a:r>
              <a:rPr lang="en-US" altLang="zh-TW" b="1"/>
              <a:t>)</a:t>
            </a:r>
            <a:r>
              <a:rPr lang="en-US" altLang="zh-TW"/>
              <a:t> </a:t>
            </a:r>
          </a:p>
        </p:txBody>
      </p:sp>
      <p:pic>
        <p:nvPicPr>
          <p:cNvPr id="3482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857625"/>
            <a:ext cx="849788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20"/>
          <p:cNvSpPr>
            <a:spLocks noChangeArrowheads="1"/>
          </p:cNvSpPr>
          <p:nvPr/>
        </p:nvSpPr>
        <p:spPr bwMode="auto">
          <a:xfrm>
            <a:off x="1481138" y="4137025"/>
            <a:ext cx="8636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4824" name="文字方塊 8"/>
          <p:cNvSpPr txBox="1">
            <a:spLocks noChangeArrowheads="1"/>
          </p:cNvSpPr>
          <p:nvPr/>
        </p:nvSpPr>
        <p:spPr bwMode="auto">
          <a:xfrm>
            <a:off x="1547813" y="4149725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err(</a:t>
            </a:r>
            <a:r>
              <a:rPr lang="en-US" altLang="zh-TW" i="1"/>
              <a:t>F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4825" name="文字方塊 8"/>
          <p:cNvSpPr txBox="1">
            <a:spLocks noChangeArrowheads="1"/>
          </p:cNvSpPr>
          <p:nvPr/>
        </p:nvSpPr>
        <p:spPr bwMode="auto">
          <a:xfrm>
            <a:off x="1785938" y="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s [0]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4826" name="文字方塊 9"/>
          <p:cNvSpPr txBox="1">
            <a:spLocks noChangeArrowheads="1"/>
          </p:cNvSpPr>
          <p:nvPr/>
        </p:nvSpPr>
        <p:spPr bwMode="auto">
          <a:xfrm>
            <a:off x="2928938" y="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s [1]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4827" name="文字方塊 10"/>
          <p:cNvSpPr txBox="1">
            <a:spLocks noChangeArrowheads="1"/>
          </p:cNvSpPr>
          <p:nvPr/>
        </p:nvSpPr>
        <p:spPr bwMode="auto">
          <a:xfrm>
            <a:off x="4714875" y="0"/>
            <a:ext cx="78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s [2]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4828" name="文字方塊 11"/>
          <p:cNvSpPr txBox="1">
            <a:spLocks noChangeArrowheads="1"/>
          </p:cNvSpPr>
          <p:nvPr/>
        </p:nvSpPr>
        <p:spPr bwMode="auto">
          <a:xfrm>
            <a:off x="6643688" y="0"/>
            <a:ext cx="785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</a:rPr>
              <a:t>s [3]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4829" name="文字方塊 12"/>
          <p:cNvSpPr txBox="1">
            <a:spLocks noChangeArrowheads="1"/>
          </p:cNvSpPr>
          <p:nvPr/>
        </p:nvSpPr>
        <p:spPr bwMode="auto">
          <a:xfrm>
            <a:off x="1814538" y="774006"/>
            <a:ext cx="78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>
                <a:solidFill>
                  <a:srgbClr val="FF0000"/>
                </a:solidFill>
              </a:rPr>
              <a:t>s [4]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4536281" y="4036219"/>
            <a:ext cx="1071563" cy="7143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2"/>
          <p:cNvSpPr txBox="1">
            <a:spLocks noChangeArrowheads="1"/>
          </p:cNvSpPr>
          <p:nvPr/>
        </p:nvSpPr>
        <p:spPr bwMode="auto">
          <a:xfrm>
            <a:off x="5210176" y="3486492"/>
            <a:ext cx="3427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i="1" dirty="0" smtClean="0">
                <a:solidFill>
                  <a:srgbClr val="FF0000"/>
                </a:solidFill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</a:rPr>
              <a:t>] = 0 for 0.22 &lt; </a:t>
            </a:r>
            <a:r>
              <a:rPr lang="en-US" altLang="zh-TW" i="1" dirty="0" smtClean="0">
                <a:solidFill>
                  <a:srgbClr val="FF0000"/>
                </a:solidFill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</a:rPr>
              <a:t> &lt; 0.28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479BE19-1473-4913-84DA-EEDEF3F4B1B6}" type="slidenum">
              <a:rPr lang="en-US" altLang="zh-TW">
                <a:solidFill>
                  <a:srgbClr val="0000FF"/>
                </a:solidFill>
              </a:rPr>
              <a:pPr/>
              <a:t>63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39750" y="549275"/>
            <a:ext cx="8353425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(Step 4) Extreme points: </a:t>
            </a:r>
          </a:p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              </a:t>
            </a:r>
            <a:r>
              <a:rPr lang="en-US" altLang="zh-TW" i="1"/>
              <a:t>F</a:t>
            </a:r>
            <a:r>
              <a:rPr lang="en-US" altLang="zh-TW" baseline="-25000"/>
              <a:t>0</a:t>
            </a:r>
            <a:r>
              <a:rPr lang="en-US" altLang="zh-TW"/>
              <a:t> = 0, </a:t>
            </a:r>
            <a:r>
              <a:rPr lang="en-US" altLang="zh-TW" i="1"/>
              <a:t>F</a:t>
            </a:r>
            <a:r>
              <a:rPr lang="en-US" altLang="zh-TW" baseline="-25000"/>
              <a:t>1</a:t>
            </a:r>
            <a:r>
              <a:rPr lang="en-US" altLang="zh-TW"/>
              <a:t> = 0.125, </a:t>
            </a:r>
            <a:r>
              <a:rPr lang="en-US" altLang="zh-TW" i="1"/>
              <a:t>F</a:t>
            </a:r>
            <a:r>
              <a:rPr lang="en-US" altLang="zh-TW" baseline="-25000"/>
              <a:t>2</a:t>
            </a:r>
            <a:r>
              <a:rPr lang="en-US" altLang="zh-TW"/>
              <a:t> = 0.22, </a:t>
            </a:r>
            <a:r>
              <a:rPr lang="en-US" altLang="zh-TW" i="1"/>
              <a:t>F</a:t>
            </a:r>
            <a:r>
              <a:rPr lang="en-US" altLang="zh-TW" baseline="-25000"/>
              <a:t>3</a:t>
            </a:r>
            <a:r>
              <a:rPr lang="en-US" altLang="zh-TW"/>
              <a:t> = 0.28, </a:t>
            </a:r>
            <a:r>
              <a:rPr lang="en-US" altLang="zh-TW" i="1"/>
              <a:t>F</a:t>
            </a:r>
            <a:r>
              <a:rPr lang="en-US" altLang="zh-TW" baseline="-25000"/>
              <a:t>4</a:t>
            </a:r>
            <a:r>
              <a:rPr lang="en-US" altLang="zh-TW"/>
              <a:t> = 0.356, </a:t>
            </a:r>
            <a:r>
              <a:rPr lang="en-US" altLang="zh-TW" i="1"/>
              <a:t>F</a:t>
            </a:r>
            <a:r>
              <a:rPr lang="en-US" altLang="zh-TW" baseline="-25000"/>
              <a:t>5</a:t>
            </a:r>
            <a:r>
              <a:rPr lang="en-US" altLang="zh-TW"/>
              <a:t> = 0.5 </a:t>
            </a:r>
            <a:endParaRPr lang="en-US" altLang="zh-TW" b="1">
              <a:ea typeface="新細明體" panose="02020500000000000000" pitchFamily="18" charset="-120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TW" b="1"/>
              <a:t>(Step 5)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= </a:t>
            </a:r>
            <a:r>
              <a:rPr lang="en-US" altLang="zh-TW">
                <a:ea typeface="新細明體" panose="02020500000000000000" pitchFamily="18" charset="-120"/>
              </a:rPr>
              <a:t>Max[|err(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)|] = </a:t>
            </a:r>
            <a:r>
              <a:rPr lang="en-US" altLang="zh-TW" u="sng">
                <a:ea typeface="新細明體" panose="02020500000000000000" pitchFamily="18" charset="-120"/>
              </a:rPr>
              <a:t>0.1501</a:t>
            </a:r>
            <a:r>
              <a:rPr lang="en-US" altLang="zh-TW">
                <a:ea typeface="新細明體" panose="02020500000000000000" pitchFamily="18" charset="-120"/>
              </a:rPr>
              <a:t>, return to Step 2.     </a:t>
            </a:r>
          </a:p>
          <a:p>
            <a:pPr eaLnBrk="1" hangingPunct="1"/>
            <a:endParaRPr lang="en-US" altLang="zh-TW" b="1">
              <a:ea typeface="新細明體" panose="02020500000000000000" pitchFamily="18" charset="-120"/>
            </a:endParaRPr>
          </a:p>
          <a:p>
            <a:pPr eaLnBrk="1" hangingPunct="1"/>
            <a:endParaRPr lang="en-US" altLang="zh-TW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Second iteration</a:t>
            </a:r>
          </a:p>
          <a:p>
            <a:pPr eaLnBrk="1" hangingPunct="1"/>
            <a:endParaRPr lang="en-US" altLang="zh-TW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(Step 2) </a:t>
            </a:r>
            <a:r>
              <a:rPr lang="en-US" altLang="zh-TW">
                <a:ea typeface="新細明體" panose="02020500000000000000" pitchFamily="18" charset="-120"/>
              </a:rPr>
              <a:t>Using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= 0,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= 0.125,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0.22,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 = 0.28,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= 0.356,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5</a:t>
            </a:r>
            <a:r>
              <a:rPr lang="en-US" altLang="zh-TW">
                <a:ea typeface="新細明體" panose="02020500000000000000" pitchFamily="18" charset="-120"/>
              </a:rPr>
              <a:t> = 0.5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  <a:sym typeface="Symbol" panose="05050102010706020507" pitchFamily="18" charset="2"/>
              </a:rPr>
              <a:t>        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[0] = 0.5018,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[1] = –0.6341,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[2] = –0.0194,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[3] = 0.3355,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[4] = 0.1385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       </a:t>
            </a:r>
          </a:p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(Step 3) </a:t>
            </a:r>
            <a:r>
              <a:rPr lang="en-US" altLang="zh-TW">
                <a:ea typeface="新細明體" panose="02020500000000000000" pitchFamily="18" charset="-120"/>
              </a:rPr>
              <a:t>err(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[</a:t>
            </a:r>
            <a:r>
              <a:rPr lang="en-US" altLang="zh-TW" i="1">
                <a:ea typeface="新細明體" panose="02020500000000000000" pitchFamily="18" charset="-120"/>
              </a:rPr>
              <a:t>R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–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 i="1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)]</a:t>
            </a:r>
            <a:r>
              <a:rPr lang="en-US" altLang="zh-TW" i="1">
                <a:ea typeface="新細明體" panose="02020500000000000000" pitchFamily="18" charset="-120"/>
              </a:rPr>
              <a:t>W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),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b="1"/>
              <a:t>(Step 4)</a:t>
            </a:r>
            <a:r>
              <a:rPr lang="en-US" altLang="zh-TW"/>
              <a:t> </a:t>
            </a:r>
            <a:r>
              <a:rPr lang="en-US" altLang="zh-TW">
                <a:ea typeface="新細明體" panose="02020500000000000000" pitchFamily="18" charset="-120"/>
              </a:rPr>
              <a:t>extreme points : 0, 0.132,  0.22,  0.28,  0.336,  0.5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(Step 5) 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= </a:t>
            </a:r>
            <a:r>
              <a:rPr lang="en-US" altLang="zh-TW">
                <a:ea typeface="新細明體" panose="02020500000000000000" pitchFamily="18" charset="-120"/>
              </a:rPr>
              <a:t>Max[|err(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)|] = </a:t>
            </a:r>
            <a:r>
              <a:rPr lang="en-US" altLang="zh-TW" u="sng">
                <a:ea typeface="新細明體" panose="02020500000000000000" pitchFamily="18" charset="-120"/>
              </a:rPr>
              <a:t>0.0951</a:t>
            </a:r>
            <a:r>
              <a:rPr lang="en-US" altLang="zh-TW">
                <a:ea typeface="新細明體" panose="02020500000000000000" pitchFamily="18" charset="-120"/>
              </a:rPr>
              <a:t>, return to Step 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26F394F-F4D3-4D4B-A9E5-9FA6F80CB3D6}" type="slidenum">
              <a:rPr lang="en-US" altLang="zh-TW">
                <a:solidFill>
                  <a:srgbClr val="0000FF"/>
                </a:solidFill>
              </a:rPr>
              <a:pPr/>
              <a:t>64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23850" y="404813"/>
            <a:ext cx="85693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Third iteration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(Step 2)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b="1">
                <a:ea typeface="新細明體" panose="02020500000000000000" pitchFamily="18" charset="-120"/>
              </a:rPr>
              <a:t>(Step 3)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b="1"/>
              <a:t>(Step 4)</a:t>
            </a:r>
            <a:r>
              <a:rPr lang="en-US" altLang="zh-TW"/>
              <a:t>,</a:t>
            </a:r>
            <a:r>
              <a:rPr lang="en-US" altLang="zh-TW">
                <a:ea typeface="新細明體" panose="02020500000000000000" pitchFamily="18" charset="-120"/>
              </a:rPr>
              <a:t> peaks : 0,  0.132,  0.22,  0.28,  0.334,  0.5 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(Step 5)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0.0821</a:t>
            </a:r>
            <a:r>
              <a:rPr lang="en-US" altLang="zh-TW">
                <a:ea typeface="新細明體" panose="02020500000000000000" pitchFamily="18" charset="-120"/>
              </a:rPr>
              <a:t>, return to Step 2.     </a:t>
            </a:r>
          </a:p>
          <a:p>
            <a:pPr eaLnBrk="1" hangingPunct="1">
              <a:spcBef>
                <a:spcPct val="25000"/>
              </a:spcBef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TW">
                <a:solidFill>
                  <a:srgbClr val="FF0000"/>
                </a:solidFill>
              </a:rPr>
              <a:t>Fourth iteration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(Step 2)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b="1">
                <a:ea typeface="新細明體" panose="02020500000000000000" pitchFamily="18" charset="-120"/>
              </a:rPr>
              <a:t>(Step 3) </a:t>
            </a:r>
            <a:r>
              <a:rPr lang="en-US" altLang="zh-TW"/>
              <a:t>, </a:t>
            </a:r>
            <a:r>
              <a:rPr lang="en-US" altLang="zh-TW" b="1"/>
              <a:t>(Step 4)</a:t>
            </a:r>
            <a:r>
              <a:rPr lang="en-US" altLang="zh-TW"/>
              <a:t>,</a:t>
            </a:r>
            <a:r>
              <a:rPr lang="en-US" altLang="zh-TW">
                <a:ea typeface="新細明體" panose="02020500000000000000" pitchFamily="18" charset="-120"/>
              </a:rPr>
              <a:t> peaks : 0,  0.132,  0.22,  0.28,  0.334,  0.5 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(Step 5)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=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0.0820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= 0.0001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, continues to Step 6.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C49F2F4-C532-45DC-A207-9962B11AA0B2}" type="slidenum">
              <a:rPr lang="en-US" altLang="zh-TW">
                <a:solidFill>
                  <a:srgbClr val="0000FF"/>
                </a:solidFill>
              </a:rPr>
              <a:pPr/>
              <a:t>65</a:t>
            </a:fld>
            <a:endParaRPr lang="en-US" altLang="zh-TW">
              <a:solidFill>
                <a:srgbClr val="0000FF"/>
              </a:solidFill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871378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50825" y="549275"/>
            <a:ext cx="84978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/>
              <a:t>(Step 6) </a:t>
            </a:r>
            <a:r>
              <a:rPr lang="en-US" altLang="zh-TW"/>
              <a:t>From </a:t>
            </a:r>
            <a:r>
              <a:rPr lang="en-US" altLang="zh-TW" i="1"/>
              <a:t>s</a:t>
            </a:r>
            <a:r>
              <a:rPr lang="en-US" altLang="zh-TW"/>
              <a:t>[0] = 0.4990, </a:t>
            </a:r>
            <a:r>
              <a:rPr lang="en-US" altLang="zh-TW" i="1"/>
              <a:t>s</a:t>
            </a:r>
            <a:r>
              <a:rPr lang="en-US" altLang="zh-TW"/>
              <a:t>[1] = –0.6267, </a:t>
            </a:r>
            <a:r>
              <a:rPr lang="en-US" altLang="zh-TW" i="1"/>
              <a:t>s</a:t>
            </a:r>
            <a:r>
              <a:rPr lang="en-US" altLang="zh-TW"/>
              <a:t>[2] = –0.0203, </a:t>
            </a:r>
            <a:r>
              <a:rPr lang="en-US" altLang="zh-TW" i="1"/>
              <a:t>s</a:t>
            </a:r>
            <a:r>
              <a:rPr lang="en-US" altLang="zh-TW"/>
              <a:t>[3] = 0.3316, </a:t>
            </a:r>
            <a:br>
              <a:rPr lang="en-US" altLang="zh-TW"/>
            </a:br>
            <a:r>
              <a:rPr lang="en-US" altLang="zh-TW"/>
              <a:t>             </a:t>
            </a:r>
            <a:r>
              <a:rPr lang="en-US" altLang="zh-TW" i="1"/>
              <a:t>s</a:t>
            </a:r>
            <a:r>
              <a:rPr lang="en-US" altLang="zh-TW"/>
              <a:t>[4] = 0.1442   </a:t>
            </a:r>
          </a:p>
          <a:p>
            <a:pPr eaLnBrk="1" hangingPunct="1"/>
            <a:r>
              <a:rPr lang="en-US" altLang="zh-TW"/>
              <a:t> </a:t>
            </a:r>
            <a:r>
              <a:rPr lang="en-US" altLang="zh-TW" b="1"/>
              <a:t>  </a:t>
            </a:r>
            <a:br>
              <a:rPr lang="en-US" altLang="zh-TW" b="1"/>
            </a:br>
            <a:r>
              <a:rPr lang="en-US" altLang="zh-TW"/>
              <a:t>     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[4] =</a:t>
            </a:r>
            <a:r>
              <a:rPr lang="en-US" altLang="zh-TW"/>
              <a:t> </a:t>
            </a:r>
            <a:r>
              <a:rPr lang="en-US" altLang="zh-TW" i="1"/>
              <a:t>s</a:t>
            </a:r>
            <a:r>
              <a:rPr lang="en-US" altLang="zh-TW"/>
              <a:t>[0] = </a:t>
            </a:r>
            <a:r>
              <a:rPr lang="en-US" altLang="zh-TW">
                <a:solidFill>
                  <a:srgbClr val="3333FF"/>
                </a:solidFill>
              </a:rPr>
              <a:t>0.4990</a:t>
            </a:r>
            <a:r>
              <a:rPr lang="en-US" altLang="zh-TW"/>
              <a:t>,                        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[3] =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[5] =</a:t>
            </a:r>
            <a:r>
              <a:rPr lang="en-US" altLang="zh-TW"/>
              <a:t> </a:t>
            </a:r>
            <a:r>
              <a:rPr lang="en-US" altLang="zh-TW" i="1"/>
              <a:t>s</a:t>
            </a:r>
            <a:r>
              <a:rPr lang="en-US" altLang="zh-TW"/>
              <a:t>[1]/2 = </a:t>
            </a:r>
            <a:r>
              <a:rPr lang="en-US" altLang="zh-TW">
                <a:solidFill>
                  <a:srgbClr val="3333FF"/>
                </a:solidFill>
              </a:rPr>
              <a:t>–0.3134</a:t>
            </a:r>
            <a:r>
              <a:rPr lang="en-US" altLang="zh-TW"/>
              <a:t>,   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/>
              <a:t>     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[2] =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[6]</a:t>
            </a:r>
            <a:r>
              <a:rPr lang="en-US" altLang="zh-TW"/>
              <a:t> </a:t>
            </a:r>
            <a:r>
              <a:rPr lang="en-US" altLang="zh-TW">
                <a:solidFill>
                  <a:srgbClr val="3333FF"/>
                </a:solidFill>
              </a:rPr>
              <a:t>=</a:t>
            </a:r>
            <a:r>
              <a:rPr lang="en-US" altLang="zh-TW"/>
              <a:t> </a:t>
            </a:r>
            <a:r>
              <a:rPr lang="en-US" altLang="zh-TW" i="1"/>
              <a:t>s</a:t>
            </a:r>
            <a:r>
              <a:rPr lang="en-US" altLang="zh-TW"/>
              <a:t>[2]/2 = </a:t>
            </a:r>
            <a:r>
              <a:rPr lang="en-US" altLang="zh-TW">
                <a:solidFill>
                  <a:srgbClr val="3333FF"/>
                </a:solidFill>
              </a:rPr>
              <a:t>–0.0101</a:t>
            </a:r>
            <a:r>
              <a:rPr lang="en-US" altLang="zh-TW"/>
              <a:t>,        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[1] =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[7] =</a:t>
            </a:r>
            <a:r>
              <a:rPr lang="en-US" altLang="zh-TW"/>
              <a:t> </a:t>
            </a:r>
            <a:r>
              <a:rPr lang="en-US" altLang="zh-TW" i="1"/>
              <a:t>s</a:t>
            </a:r>
            <a:r>
              <a:rPr lang="en-US" altLang="zh-TW"/>
              <a:t>[3]/2 = </a:t>
            </a:r>
            <a:r>
              <a:rPr lang="en-US" altLang="zh-TW">
                <a:solidFill>
                  <a:srgbClr val="3333FF"/>
                </a:solidFill>
              </a:rPr>
              <a:t>0.1658</a:t>
            </a:r>
            <a:r>
              <a:rPr lang="en-US" altLang="zh-TW"/>
              <a:t>,    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/>
              <a:t>     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[0] = </a:t>
            </a:r>
            <a:r>
              <a:rPr lang="en-US" altLang="zh-TW" i="1">
                <a:solidFill>
                  <a:srgbClr val="3333FF"/>
                </a:solidFill>
              </a:rPr>
              <a:t>h</a:t>
            </a:r>
            <a:r>
              <a:rPr lang="en-US" altLang="zh-TW">
                <a:solidFill>
                  <a:srgbClr val="3333FF"/>
                </a:solidFill>
              </a:rPr>
              <a:t>[8] =</a:t>
            </a:r>
            <a:r>
              <a:rPr lang="en-US" altLang="zh-TW"/>
              <a:t> </a:t>
            </a:r>
            <a:r>
              <a:rPr lang="en-US" altLang="zh-TW" i="1"/>
              <a:t>s</a:t>
            </a:r>
            <a:r>
              <a:rPr lang="en-US" altLang="zh-TW"/>
              <a:t>[4]/2 = </a:t>
            </a:r>
            <a:r>
              <a:rPr lang="en-US" altLang="zh-TW">
                <a:solidFill>
                  <a:srgbClr val="3333FF"/>
                </a:solidFill>
              </a:rPr>
              <a:t>0.0721</a:t>
            </a:r>
            <a:r>
              <a:rPr lang="en-US" altLang="zh-TW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75455180-300E-4BD7-AFEF-303EB879EAFE}" type="slidenum">
              <a:rPr lang="en-US" altLang="zh-TW">
                <a:solidFill>
                  <a:srgbClr val="0000FF"/>
                </a:solidFill>
              </a:rPr>
              <a:pPr/>
              <a:t>39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424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Classification for filters (</a:t>
            </a:r>
            <a:r>
              <a:rPr lang="zh-TW" altLang="en-US"/>
              <a:t>依型態分</a:t>
            </a:r>
            <a:r>
              <a:rPr lang="en-US" altLang="zh-TW"/>
              <a:t>)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468313" y="20605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H="1">
            <a:off x="900113" y="119697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900113" y="11969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331913" y="90805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pass-stop filter</a:t>
            </a:r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2987675" y="1125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3419475" y="908050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3419475" y="9080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3419475" y="14128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3924300" y="69215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high pass filter</a:t>
            </a: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3924300" y="2708275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all pass filter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3419475" y="19161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3419475" y="2349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3419475" y="28527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3924300" y="17732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band pass filter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3924300" y="22050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band stop filter</a:t>
            </a: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3924300" y="119697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low pass filter</a:t>
            </a:r>
          </a:p>
        </p:txBody>
      </p:sp>
      <p:sp>
        <p:nvSpPr>
          <p:cNvPr id="24596" name="Line 21"/>
          <p:cNvSpPr>
            <a:spLocks noChangeShapeType="1"/>
          </p:cNvSpPr>
          <p:nvPr/>
        </p:nvSpPr>
        <p:spPr bwMode="auto">
          <a:xfrm>
            <a:off x="900113" y="3284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1331913" y="37163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Wiener filter</a:t>
            </a:r>
          </a:p>
        </p:txBody>
      </p:sp>
      <p:sp>
        <p:nvSpPr>
          <p:cNvPr id="24598" name="Line 23"/>
          <p:cNvSpPr>
            <a:spLocks noChangeShapeType="1"/>
          </p:cNvSpPr>
          <p:nvPr/>
        </p:nvSpPr>
        <p:spPr bwMode="auto">
          <a:xfrm>
            <a:off x="900113" y="3932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1331913" y="30686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matched filter</a:t>
            </a:r>
          </a:p>
        </p:txBody>
      </p:sp>
      <p:sp>
        <p:nvSpPr>
          <p:cNvPr id="24600" name="Line 25"/>
          <p:cNvSpPr>
            <a:spLocks noChangeShapeType="1"/>
          </p:cNvSpPr>
          <p:nvPr/>
        </p:nvSpPr>
        <p:spPr bwMode="auto">
          <a:xfrm>
            <a:off x="900113" y="4508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1331913" y="42926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equalizer filter</a:t>
            </a:r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900113" y="5156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1258888" y="4940300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others</a:t>
            </a:r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>
            <a:off x="2051050" y="5156200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5" name="Line 30"/>
          <p:cNvSpPr>
            <a:spLocks noChangeShapeType="1"/>
          </p:cNvSpPr>
          <p:nvPr/>
        </p:nvSpPr>
        <p:spPr bwMode="auto">
          <a:xfrm flipH="1">
            <a:off x="3348038" y="4292600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6" name="Line 31"/>
          <p:cNvSpPr>
            <a:spLocks noChangeShapeType="1"/>
          </p:cNvSpPr>
          <p:nvPr/>
        </p:nvSpPr>
        <p:spPr bwMode="auto">
          <a:xfrm>
            <a:off x="3348038" y="42926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7" name="Text Box 32"/>
          <p:cNvSpPr txBox="1">
            <a:spLocks noChangeArrowheads="1"/>
          </p:cNvSpPr>
          <p:nvPr/>
        </p:nvSpPr>
        <p:spPr bwMode="auto">
          <a:xfrm>
            <a:off x="3851275" y="4868863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Hilbert transform </a:t>
            </a:r>
          </a:p>
        </p:txBody>
      </p:sp>
      <p:sp>
        <p:nvSpPr>
          <p:cNvPr id="24608" name="Line 33"/>
          <p:cNvSpPr>
            <a:spLocks noChangeShapeType="1"/>
          </p:cNvSpPr>
          <p:nvPr/>
        </p:nvSpPr>
        <p:spPr bwMode="auto">
          <a:xfrm>
            <a:off x="3348038" y="50847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9" name="Text Box 34"/>
          <p:cNvSpPr txBox="1">
            <a:spLocks noChangeArrowheads="1"/>
          </p:cNvSpPr>
          <p:nvPr/>
        </p:nvSpPr>
        <p:spPr bwMode="auto">
          <a:xfrm>
            <a:off x="3851275" y="414972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differentiation</a:t>
            </a:r>
          </a:p>
        </p:txBody>
      </p:sp>
      <p:sp>
        <p:nvSpPr>
          <p:cNvPr id="24610" name="Text Box 35"/>
          <p:cNvSpPr txBox="1">
            <a:spLocks noChangeArrowheads="1"/>
          </p:cNvSpPr>
          <p:nvPr/>
        </p:nvSpPr>
        <p:spPr bwMode="auto">
          <a:xfrm>
            <a:off x="3851275" y="450850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integration</a:t>
            </a:r>
          </a:p>
        </p:txBody>
      </p:sp>
      <p:sp>
        <p:nvSpPr>
          <p:cNvPr id="24611" name="Line 36"/>
          <p:cNvSpPr>
            <a:spLocks noChangeShapeType="1"/>
          </p:cNvSpPr>
          <p:nvPr/>
        </p:nvSpPr>
        <p:spPr bwMode="auto">
          <a:xfrm>
            <a:off x="3348038" y="46513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2" name="Line 37"/>
          <p:cNvSpPr>
            <a:spLocks noChangeShapeType="1"/>
          </p:cNvSpPr>
          <p:nvPr/>
        </p:nvSpPr>
        <p:spPr bwMode="auto">
          <a:xfrm>
            <a:off x="3348038" y="54435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3" name="Text Box 38"/>
          <p:cNvSpPr txBox="1">
            <a:spLocks noChangeArrowheads="1"/>
          </p:cNvSpPr>
          <p:nvPr/>
        </p:nvSpPr>
        <p:spPr bwMode="auto">
          <a:xfrm>
            <a:off x="3851275" y="5229225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smoother</a:t>
            </a:r>
          </a:p>
        </p:txBody>
      </p:sp>
      <p:sp>
        <p:nvSpPr>
          <p:cNvPr id="24614" name="Line 39"/>
          <p:cNvSpPr>
            <a:spLocks noChangeShapeType="1"/>
          </p:cNvSpPr>
          <p:nvPr/>
        </p:nvSpPr>
        <p:spPr bwMode="auto">
          <a:xfrm>
            <a:off x="3348038" y="58054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3851275" y="5589588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edge detection</a:t>
            </a:r>
          </a:p>
        </p:txBody>
      </p:sp>
      <p:pic>
        <p:nvPicPr>
          <p:cNvPr id="24616" name="Picture 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60350"/>
            <a:ext cx="23050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7" name="Line 15"/>
          <p:cNvSpPr>
            <a:spLocks noChangeShapeType="1"/>
          </p:cNvSpPr>
          <p:nvPr/>
        </p:nvSpPr>
        <p:spPr bwMode="auto">
          <a:xfrm>
            <a:off x="3419475" y="34290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18" name="Text Box 12"/>
          <p:cNvSpPr txBox="1">
            <a:spLocks noChangeArrowheads="1"/>
          </p:cNvSpPr>
          <p:nvPr/>
        </p:nvSpPr>
        <p:spPr bwMode="auto">
          <a:xfrm>
            <a:off x="3995738" y="3213100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Notch filter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6840538" y="476250"/>
            <a:ext cx="34925" cy="3384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20" name="文字方塊 46"/>
          <p:cNvSpPr txBox="1">
            <a:spLocks noChangeArrowheads="1"/>
          </p:cNvSpPr>
          <p:nvPr/>
        </p:nvSpPr>
        <p:spPr bwMode="auto">
          <a:xfrm>
            <a:off x="6732588" y="3860800"/>
            <a:ext cx="360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/>
              <a:t>0</a:t>
            </a:r>
            <a:endParaRPr lang="zh-TW" altLang="en-US" sz="1600"/>
          </a:p>
        </p:txBody>
      </p:sp>
      <p:sp>
        <p:nvSpPr>
          <p:cNvPr id="24621" name="Line 39"/>
          <p:cNvSpPr>
            <a:spLocks noChangeShapeType="1"/>
          </p:cNvSpPr>
          <p:nvPr/>
        </p:nvSpPr>
        <p:spPr bwMode="auto">
          <a:xfrm>
            <a:off x="3348038" y="61658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22" name="Line 39"/>
          <p:cNvSpPr>
            <a:spLocks noChangeShapeType="1"/>
          </p:cNvSpPr>
          <p:nvPr/>
        </p:nvSpPr>
        <p:spPr bwMode="auto">
          <a:xfrm>
            <a:off x="3348038" y="64531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23" name="Text Box 40"/>
          <p:cNvSpPr txBox="1">
            <a:spLocks noChangeArrowheads="1"/>
          </p:cNvSpPr>
          <p:nvPr/>
        </p:nvSpPr>
        <p:spPr bwMode="auto">
          <a:xfrm>
            <a:off x="3851275" y="5949950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Kalman filter</a:t>
            </a:r>
          </a:p>
        </p:txBody>
      </p:sp>
      <p:sp>
        <p:nvSpPr>
          <p:cNvPr id="24624" name="Text Box 40"/>
          <p:cNvSpPr txBox="1">
            <a:spLocks noChangeArrowheads="1"/>
          </p:cNvSpPr>
          <p:nvPr/>
        </p:nvSpPr>
        <p:spPr bwMode="auto">
          <a:xfrm>
            <a:off x="3851275" y="6237288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particle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095F07D-A661-4A3A-AB72-D79A31D55D72}" type="slidenum">
              <a:rPr lang="en-US" altLang="zh-TW">
                <a:solidFill>
                  <a:srgbClr val="0000FF"/>
                </a:solidFill>
              </a:rPr>
              <a:pPr/>
              <a:t>66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95288" y="404813"/>
            <a:ext cx="835342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zh-TW" b="1" u="sng">
                <a:solidFill>
                  <a:srgbClr val="3333FF"/>
                </a:solidFill>
                <a:ea typeface="新細明體" panose="02020500000000000000" pitchFamily="18" charset="-120"/>
              </a:rPr>
              <a:t>Example 2</a:t>
            </a: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b="1">
                <a:ea typeface="新細明體" panose="02020500000000000000" pitchFamily="18" charset="-120"/>
              </a:rPr>
              <a:t>  </a:t>
            </a:r>
            <a:r>
              <a:rPr lang="en-US" altLang="zh-TW">
                <a:ea typeface="新細明體" panose="02020500000000000000" pitchFamily="18" charset="-120"/>
              </a:rPr>
              <a:t>  Design a 7-length digital filter in the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mini-max sense </a:t>
            </a:r>
            <a:r>
              <a:rPr lang="en-US" altLang="zh-TW" b="1">
                <a:ea typeface="新細明體" panose="02020500000000000000" pitchFamily="18" charset="-120"/>
              </a:rPr>
              <a:t>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b="1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          </a:t>
            </a:r>
            <a:r>
              <a:rPr lang="en-US" altLang="zh-TW">
                <a:ea typeface="新細明體" panose="02020500000000000000" pitchFamily="18" charset="-120"/>
              </a:rPr>
              <a:t>ideal filter: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 i="1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1 for  0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&lt; 0.24,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         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 i="1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0 for  0.24 &lt;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0.5,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transition band:  0.21 &lt;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&lt; 0.27   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weighting function: </a:t>
            </a:r>
            <a:r>
              <a:rPr lang="en-US" altLang="zh-TW" i="1">
                <a:ea typeface="新細明體" panose="02020500000000000000" pitchFamily="18" charset="-120"/>
              </a:rPr>
              <a:t>W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1 for 0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0.21,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</a:t>
            </a:r>
            <a:r>
              <a:rPr lang="en-US" altLang="zh-TW" i="1">
                <a:ea typeface="新細明體" panose="02020500000000000000" pitchFamily="18" charset="-120"/>
              </a:rPr>
              <a:t>W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0.5 for 0.27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>
                <a:ea typeface="新細明體" panose="02020500000000000000" pitchFamily="18" charset="-120"/>
              </a:rPr>
              <a:t> 0.5,  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b="1">
                <a:ea typeface="新細明體" panose="02020500000000000000" pitchFamily="18" charset="-120"/>
              </a:rPr>
              <a:t>Step 1</a:t>
            </a:r>
            <a:r>
              <a:rPr lang="en-US" altLang="zh-TW">
                <a:ea typeface="新細明體" panose="02020500000000000000" pitchFamily="18" charset="-120"/>
              </a:rPr>
              <a:t>) Since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= 7, 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 = (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-1)/2 = 3, </a:t>
            </a:r>
            <a:r>
              <a:rPr lang="en-US" altLang="zh-TW" i="1">
                <a:ea typeface="新細明體" panose="02020500000000000000" pitchFamily="18" charset="-120"/>
              </a:rPr>
              <a:t>k</a:t>
            </a:r>
            <a:r>
              <a:rPr lang="en-US" altLang="zh-TW">
                <a:ea typeface="新細明體" panose="02020500000000000000" pitchFamily="18" charset="-120"/>
              </a:rPr>
              <a:t>+2 = 5,                            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>
                <a:ea typeface="新細明體" panose="02020500000000000000" pitchFamily="18" charset="-120"/>
              </a:rPr>
              <a:t> Choose 5 extreme frequencies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(e.g.,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= 0.05,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= 0.15,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0.3,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 = 0.4,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ea typeface="新細明體" panose="02020500000000000000" pitchFamily="18" charset="-120"/>
              </a:rPr>
              <a:t>4</a:t>
            </a:r>
            <a:r>
              <a:rPr lang="en-US" altLang="zh-TW">
                <a:ea typeface="新細明體" panose="02020500000000000000" pitchFamily="18" charset="-120"/>
              </a:rPr>
              <a:t> = 0.5)      </a:t>
            </a:r>
          </a:p>
          <a:p>
            <a:pPr eaLnBrk="1" hangingPunct="1">
              <a:spcBef>
                <a:spcPct val="15000"/>
              </a:spcBef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5A048CA-E092-4B78-9CA7-88C98F10F4C0}" type="slidenum">
              <a:rPr lang="en-US" altLang="zh-TW">
                <a:solidFill>
                  <a:srgbClr val="0000FF"/>
                </a:solidFill>
              </a:rPr>
              <a:pPr/>
              <a:t>67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323850" y="476250"/>
            <a:ext cx="83534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</a:t>
            </a:r>
            <a:r>
              <a:rPr lang="en-US" altLang="zh-TW" b="1"/>
              <a:t>Step 2</a:t>
            </a:r>
            <a:r>
              <a:rPr lang="en-US" altLang="zh-TW"/>
              <a:t>)      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</a:t>
            </a:r>
            <a:br>
              <a:rPr lang="en-US" altLang="zh-TW"/>
            </a:br>
            <a:r>
              <a:rPr lang="en-US" altLang="zh-TW"/>
              <a:t>  </a:t>
            </a:r>
            <a:r>
              <a:rPr lang="en-US" altLang="zh-TW">
                <a:sym typeface="Symbol" panose="05050102010706020507" pitchFamily="18" charset="2"/>
              </a:rPr>
              <a:t></a:t>
            </a:r>
            <a:r>
              <a:rPr lang="en-US" altLang="zh-TW"/>
              <a:t>  </a:t>
            </a:r>
            <a:r>
              <a:rPr lang="en-US" altLang="zh-TW" i="1"/>
              <a:t>s</a:t>
            </a:r>
            <a:r>
              <a:rPr lang="en-US" altLang="zh-TW"/>
              <a:t>[0] = 0.4638,  </a:t>
            </a:r>
            <a:r>
              <a:rPr lang="en-US" altLang="zh-TW" i="1"/>
              <a:t>s</a:t>
            </a:r>
            <a:r>
              <a:rPr lang="en-US" altLang="zh-TW"/>
              <a:t>[1] = 0.6327,   </a:t>
            </a:r>
            <a:r>
              <a:rPr lang="en-US" altLang="zh-TW" i="1"/>
              <a:t>s</a:t>
            </a:r>
            <a:r>
              <a:rPr lang="en-US" altLang="zh-TW"/>
              <a:t>[2] = 0.0809,   </a:t>
            </a:r>
            <a:r>
              <a:rPr lang="en-US" altLang="zh-TW" i="1"/>
              <a:t>s</a:t>
            </a:r>
            <a:r>
              <a:rPr lang="en-US" altLang="zh-TW"/>
              <a:t>[3] = -0.1608,   </a:t>
            </a:r>
            <a:r>
              <a:rPr lang="en-US" altLang="zh-TW" i="1"/>
              <a:t>e</a:t>
            </a:r>
            <a:r>
              <a:rPr lang="en-US" altLang="zh-TW"/>
              <a:t> = -0.0364 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403350" y="620713"/>
          <a:ext cx="505142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3" imgW="5054600" imgH="1854200" progId="Equation.DSMT4">
                  <p:embed/>
                </p:oleObj>
              </mc:Choice>
              <mc:Fallback>
                <p:oleObj name="Equation" r:id="rId3" imgW="5054600" imgH="185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20713"/>
                        <a:ext cx="5051425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7235825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矩形 24"/>
          <p:cNvSpPr>
            <a:spLocks noChangeArrowheads="1"/>
          </p:cNvSpPr>
          <p:nvPr/>
        </p:nvSpPr>
        <p:spPr bwMode="auto">
          <a:xfrm>
            <a:off x="5740400" y="3851275"/>
            <a:ext cx="71913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i="1"/>
              <a:t>R</a:t>
            </a:r>
            <a:r>
              <a:rPr lang="en-US" altLang="zh-TW" sz="1800"/>
              <a:t>(</a:t>
            </a:r>
            <a:r>
              <a:rPr lang="en-US" altLang="zh-TW" sz="1800" i="1"/>
              <a:t>F</a:t>
            </a:r>
            <a:r>
              <a:rPr lang="en-US" altLang="zh-TW" sz="1800"/>
              <a:t>)</a:t>
            </a:r>
            <a:endParaRPr lang="zh-TW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0C163EF7-18DE-434E-A832-9447F66C03E5}" type="slidenum">
              <a:rPr lang="en-US" altLang="zh-TW">
                <a:solidFill>
                  <a:srgbClr val="0000FF"/>
                </a:solidFill>
              </a:rPr>
              <a:pPr/>
              <a:t>68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79388" y="260350"/>
            <a:ext cx="83534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b="1">
                <a:ea typeface="新細明體" panose="02020500000000000000" pitchFamily="18" charset="-120"/>
              </a:rPr>
              <a:t>After Step 2,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(Step 3)  </a:t>
            </a:r>
            <a:r>
              <a:rPr lang="en-US" altLang="zh-TW">
                <a:ea typeface="新細明體" panose="02020500000000000000" pitchFamily="18" charset="-120"/>
              </a:rPr>
              <a:t>err(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r>
              <a:rPr lang="en-US" altLang="zh-TW" b="1">
                <a:ea typeface="新細明體" panose="02020500000000000000" pitchFamily="18" charset="-120"/>
              </a:rPr>
              <a:t>          </a:t>
            </a:r>
            <a:br>
              <a:rPr lang="en-US" altLang="zh-TW" b="1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            </a:t>
            </a:r>
          </a:p>
          <a:p>
            <a:pPr eaLnBrk="1" hangingPunct="1"/>
            <a:r>
              <a:rPr lang="en-US" altLang="zh-TW" b="1"/>
              <a:t>(Step 4)</a:t>
            </a:r>
            <a:r>
              <a:rPr lang="en-US" altLang="zh-TW">
                <a:ea typeface="新細明體" panose="02020500000000000000" pitchFamily="18" charset="-120"/>
              </a:rPr>
              <a:t> extreme points:  0.089, 0.21, 0.27, 0.369, 0.5.     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           </a:t>
            </a:r>
            <a:endParaRPr lang="en-US" altLang="zh-TW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(Step 5) 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="1">
                <a:ea typeface="新細明體" panose="02020500000000000000" pitchFamily="18" charset="-120"/>
              </a:rPr>
              <a:t>= </a:t>
            </a:r>
            <a:r>
              <a:rPr lang="en-US" altLang="zh-TW">
                <a:ea typeface="新細明體" panose="02020500000000000000" pitchFamily="18" charset="-120"/>
              </a:rPr>
              <a:t>Max[|err(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)|] = 0.3396, return to Step 2. 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15362" name="Object 17"/>
          <p:cNvGraphicFramePr>
            <a:graphicFrameLocks noChangeAspect="1"/>
          </p:cNvGraphicFramePr>
          <p:nvPr/>
        </p:nvGraphicFramePr>
        <p:xfrm>
          <a:off x="1908175" y="908050"/>
          <a:ext cx="5054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3" imgW="5054600" imgH="762000" progId="Equation.DSMT4">
                  <p:embed/>
                </p:oleObj>
              </mc:Choice>
              <mc:Fallback>
                <p:oleObj name="Equation" r:id="rId3" imgW="5054600" imgH="76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8050"/>
                        <a:ext cx="5054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6" name="Group 48"/>
          <p:cNvGraphicFramePr>
            <a:graphicFrameLocks noGrp="1"/>
          </p:cNvGraphicFramePr>
          <p:nvPr/>
        </p:nvGraphicFramePr>
        <p:xfrm>
          <a:off x="323850" y="3716338"/>
          <a:ext cx="8415338" cy="736600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Iteration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Max[|err(</a:t>
                      </a:r>
                      <a:r>
                        <a:rPr kumimoji="1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F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)|]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0.3396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0.2371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0.3090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0.1944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0.1523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0.1493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0.1493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36000" marR="36000" marT="46848" marB="468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CDBCAA9-DA75-43B0-932B-90DC16FD0F82}" type="slidenum">
              <a:rPr lang="en-US" altLang="zh-TW">
                <a:solidFill>
                  <a:srgbClr val="0000FF"/>
                </a:solidFill>
              </a:rPr>
              <a:pPr/>
              <a:t>69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95288" y="476250"/>
            <a:ext cx="83534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b="1">
                <a:ea typeface="新細明體" panose="02020500000000000000" pitchFamily="18" charset="-120"/>
              </a:rPr>
              <a:t>After 7 times of iteration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[0] = 0.4243, 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[1] = 0.7559,  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[2] = -0.0676,  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[3] = -0.2619,  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= 0.1493 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 b="1">
                <a:ea typeface="新細明體" panose="02020500000000000000" pitchFamily="18" charset="-120"/>
              </a:rPr>
              <a:t>(Step 6)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[3] = 0.4243,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[2] =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[4] =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[1]/2 = 0.3780,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[1] =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[5] =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[2]/2 = -0.0338,   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[0] =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[6] =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[3]/2 = -0.1309,   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] = 0 for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&lt; 0 and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&gt; 6 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200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4A6619B-FDFC-4E58-8017-6C3CC2DF1AA8}" type="slidenum">
              <a:rPr lang="en-US" altLang="zh-TW">
                <a:solidFill>
                  <a:srgbClr val="0000FF"/>
                </a:solidFill>
              </a:rPr>
              <a:pPr/>
              <a:t>70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23850" y="333375"/>
            <a:ext cx="7632700" cy="57467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zh-TW" altLang="en-US" sz="2400" b="1">
                <a:solidFill>
                  <a:srgbClr val="3333FF"/>
                </a:solidFill>
              </a:rPr>
              <a:t>附錄二：</a:t>
            </a:r>
            <a:r>
              <a:rPr lang="en-US" altLang="zh-TW" sz="2400" b="1">
                <a:solidFill>
                  <a:srgbClr val="3333FF"/>
                </a:solidFill>
              </a:rPr>
              <a:t>Spectrum Analysis for Sampled Signals </a:t>
            </a:r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1403350" y="2636838"/>
          <a:ext cx="259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4" imgW="2590800" imgH="685800" progId="Equation.DSMT4">
                  <p:embed/>
                </p:oleObj>
              </mc:Choice>
              <mc:Fallback>
                <p:oleObj name="Equation" r:id="rId4" imgW="25908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259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323850" y="4365625"/>
            <a:ext cx="7704138" cy="406400"/>
          </a:xfrm>
          <a:prstGeom prst="rect">
            <a:avLst/>
          </a:prstGeom>
          <a:noFill/>
          <a:ln w="9525">
            <a:solidFill>
              <a:srgbClr val="9966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Basic rule</a:t>
            </a:r>
            <a:r>
              <a:rPr lang="zh-TW" altLang="en-US" dirty="0" smtClean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把間隔由 </a:t>
            </a:r>
            <a:r>
              <a:rPr lang="en-US" altLang="zh-TW" dirty="0">
                <a:solidFill>
                  <a:srgbClr val="FF0000"/>
                </a:solidFill>
              </a:rPr>
              <a:t>1 </a:t>
            </a:r>
            <a:r>
              <a:rPr lang="zh-TW" altLang="en-US" dirty="0">
                <a:solidFill>
                  <a:srgbClr val="FF0000"/>
                </a:solidFill>
              </a:rPr>
              <a:t>換成 </a:t>
            </a:r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i="1" baseline="-25000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 /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en-US" altLang="zh-TW" dirty="0"/>
              <a:t>where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1/ </a:t>
            </a:r>
            <a:r>
              <a:rPr lang="en-US" altLang="zh-TW" dirty="0">
                <a:sym typeface="Symbol" panose="05050102010706020507" pitchFamily="18" charset="2"/>
              </a:rPr>
              <a:t>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539750" y="1628775"/>
            <a:ext cx="77041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已知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</a:t>
            </a:r>
            <a:r>
              <a:rPr lang="zh-TW" altLang="en-US"/>
              <a:t>是由一個 </a:t>
            </a:r>
            <a:r>
              <a:rPr lang="en-US" altLang="zh-TW"/>
              <a:t>continuous signal </a:t>
            </a: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</a:t>
            </a:r>
            <a:r>
              <a:rPr lang="zh-TW" altLang="en-US"/>
              <a:t>取樣而得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                    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 =  </a:t>
            </a: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/>
              <a:t>DFT:                                                  FT: </a:t>
            </a:r>
          </a:p>
          <a:p>
            <a:pPr eaLnBrk="1" hangingPunct="1">
              <a:spcBef>
                <a:spcPct val="50000"/>
              </a:spcBef>
            </a:pPr>
            <a:endParaRPr lang="en-US" altLang="en-US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b="1" i="1" u="sng">
                <a:solidFill>
                  <a:srgbClr val="3333FF"/>
                </a:solidFill>
              </a:rPr>
              <a:t> </a:t>
            </a:r>
            <a:r>
              <a:rPr lang="en-US" altLang="zh-TW" b="1" u="sng">
                <a:solidFill>
                  <a:srgbClr val="3333FF"/>
                </a:solidFill>
              </a:rPr>
              <a:t>Q:  </a:t>
            </a:r>
            <a:r>
              <a:rPr lang="en-US" altLang="zh-TW" b="1" i="1" u="sng">
                <a:solidFill>
                  <a:srgbClr val="3333FF"/>
                </a:solidFill>
              </a:rPr>
              <a:t>x</a:t>
            </a:r>
            <a:r>
              <a:rPr lang="en-US" altLang="zh-TW" b="1" u="sng">
                <a:solidFill>
                  <a:srgbClr val="3333FF"/>
                </a:solidFill>
              </a:rPr>
              <a:t>[</a:t>
            </a:r>
            <a:r>
              <a:rPr lang="en-US" altLang="zh-TW" b="1" i="1" u="sng">
                <a:solidFill>
                  <a:srgbClr val="3333FF"/>
                </a:solidFill>
              </a:rPr>
              <a:t>n</a:t>
            </a:r>
            <a:r>
              <a:rPr lang="en-US" altLang="zh-TW" b="1" u="sng">
                <a:solidFill>
                  <a:srgbClr val="3333FF"/>
                </a:solidFill>
              </a:rPr>
              <a:t>] </a:t>
            </a:r>
            <a:r>
              <a:rPr lang="zh-TW" altLang="en-US" b="1" u="sng">
                <a:solidFill>
                  <a:srgbClr val="3333FF"/>
                </a:solidFill>
              </a:rPr>
              <a:t>的 </a:t>
            </a:r>
            <a:r>
              <a:rPr lang="en-US" altLang="zh-TW" b="1" u="sng">
                <a:solidFill>
                  <a:srgbClr val="3333FF"/>
                </a:solidFill>
              </a:rPr>
              <a:t>DFT </a:t>
            </a:r>
            <a:r>
              <a:rPr lang="zh-TW" altLang="en-US" b="1" u="sng">
                <a:solidFill>
                  <a:srgbClr val="3333FF"/>
                </a:solidFill>
              </a:rPr>
              <a:t>和 </a:t>
            </a:r>
            <a:r>
              <a:rPr lang="en-US" altLang="zh-TW" b="1" i="1" u="sng">
                <a:solidFill>
                  <a:srgbClr val="3333FF"/>
                </a:solidFill>
              </a:rPr>
              <a:t>y</a:t>
            </a:r>
            <a:r>
              <a:rPr lang="en-US" altLang="zh-TW" b="1" u="sng">
                <a:solidFill>
                  <a:srgbClr val="3333FF"/>
                </a:solidFill>
              </a:rPr>
              <a:t>(</a:t>
            </a:r>
            <a:r>
              <a:rPr lang="en-US" altLang="zh-TW" b="1" i="1" u="sng">
                <a:solidFill>
                  <a:srgbClr val="3333FF"/>
                </a:solidFill>
              </a:rPr>
              <a:t>t</a:t>
            </a:r>
            <a:r>
              <a:rPr lang="en-US" altLang="zh-TW" b="1" u="sng">
                <a:solidFill>
                  <a:srgbClr val="3333FF"/>
                </a:solidFill>
              </a:rPr>
              <a:t>) </a:t>
            </a:r>
            <a:r>
              <a:rPr lang="zh-TW" altLang="en-US" b="1" u="sng">
                <a:solidFill>
                  <a:srgbClr val="3333FF"/>
                </a:solidFill>
              </a:rPr>
              <a:t>的 </a:t>
            </a:r>
            <a:r>
              <a:rPr lang="en-US" altLang="zh-TW" b="1" u="sng">
                <a:solidFill>
                  <a:srgbClr val="3333FF"/>
                </a:solidFill>
              </a:rPr>
              <a:t>Fourier transform </a:t>
            </a:r>
            <a:r>
              <a:rPr lang="zh-TW" altLang="en-US" b="1" u="sng">
                <a:solidFill>
                  <a:srgbClr val="3333FF"/>
                </a:solidFill>
              </a:rPr>
              <a:t>之間有什麼關係？</a:t>
            </a:r>
            <a:r>
              <a:rPr lang="zh-TW" altLang="en-US"/>
              <a:t>     </a:t>
            </a:r>
          </a:p>
        </p:txBody>
      </p:sp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4859338" y="2636838"/>
          <a:ext cx="2544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6" imgW="2540000" imgH="508000" progId="Equation.DSMT4">
                  <p:embed/>
                </p:oleObj>
              </mc:Choice>
              <mc:Fallback>
                <p:oleObj name="Equation" r:id="rId6" imgW="25400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36838"/>
                        <a:ext cx="2544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116013" y="10525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FF0000"/>
                </a:solidFill>
              </a:rPr>
              <a:t>(</a:t>
            </a:r>
            <a:r>
              <a:rPr lang="zh-TW" altLang="en-US" sz="2400">
                <a:solidFill>
                  <a:srgbClr val="FF0000"/>
                </a:solidFill>
              </a:rPr>
              <a:t>學信號處理的人一定要會的基本常識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2843213" y="5084763"/>
          <a:ext cx="1508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8" imgW="939800" imgH="609600" progId="Equation.DSMT4">
                  <p:embed/>
                </p:oleObj>
              </mc:Choice>
              <mc:Fallback>
                <p:oleObj name="Equation" r:id="rId8" imgW="9398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4763"/>
                        <a:ext cx="15081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文字方塊 14"/>
          <p:cNvSpPr txBox="1">
            <a:spLocks noChangeArrowheads="1"/>
          </p:cNvSpPr>
          <p:nvPr/>
        </p:nvSpPr>
        <p:spPr bwMode="auto">
          <a:xfrm>
            <a:off x="5724525" y="5876925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(Very important)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643188" y="5000625"/>
            <a:ext cx="2143125" cy="121443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000250" y="5000625"/>
            <a:ext cx="571500" cy="5715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07EDB4E-CFD6-4BCB-9164-F0983C56303D}" type="slidenum">
              <a:rPr lang="en-US" altLang="zh-TW">
                <a:solidFill>
                  <a:srgbClr val="0000FF"/>
                </a:solidFill>
              </a:rPr>
              <a:pPr/>
              <a:t>71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1319213" y="547688"/>
          <a:ext cx="2073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3" imgW="2070100" imgH="660400" progId="Equation.DSMT4">
                  <p:embed/>
                </p:oleObj>
              </mc:Choice>
              <mc:Fallback>
                <p:oleObj name="Equation" r:id="rId3" imgW="20701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47688"/>
                        <a:ext cx="20732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851275" y="62071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f</a:t>
            </a:r>
            <a:r>
              <a:rPr lang="en-US" altLang="zh-TW" i="1" baseline="-25000">
                <a:solidFill>
                  <a:srgbClr val="3333FF"/>
                </a:solidFill>
              </a:rPr>
              <a:t>s</a:t>
            </a:r>
            <a:r>
              <a:rPr lang="en-US" altLang="zh-TW">
                <a:solidFill>
                  <a:srgbClr val="3333FF"/>
                </a:solidFill>
              </a:rPr>
              <a:t> = 1/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olidFill>
                  <a:srgbClr val="3333FF"/>
                </a:solidFill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5508625" y="620713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graphicFrame>
        <p:nvGraphicFramePr>
          <p:cNvPr id="17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45101"/>
              </p:ext>
            </p:extLst>
          </p:nvPr>
        </p:nvGraphicFramePr>
        <p:xfrm>
          <a:off x="1319213" y="1393825"/>
          <a:ext cx="42846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5" imgW="4279680" imgH="660240" progId="Equation.DSMT4">
                  <p:embed/>
                </p:oleObj>
              </mc:Choice>
              <mc:Fallback>
                <p:oleObj name="Equation" r:id="rId5" imgW="4279680" imgH="660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393825"/>
                        <a:ext cx="42846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5759450" y="1522413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for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/2</a:t>
            </a: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684213" y="3357563"/>
            <a:ext cx="7559675" cy="11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 bwMode="auto">
          <a:xfrm rot="5400000">
            <a:off x="4986338" y="3354388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 bwMode="auto">
          <a:xfrm rot="5400000">
            <a:off x="6639720" y="3355181"/>
            <a:ext cx="1008062" cy="3175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 bwMode="auto">
          <a:xfrm rot="5400000">
            <a:off x="3516313" y="3354388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文字方塊 28"/>
          <p:cNvSpPr txBox="1">
            <a:spLocks noChangeArrowheads="1"/>
          </p:cNvSpPr>
          <p:nvPr/>
        </p:nvSpPr>
        <p:spPr bwMode="auto">
          <a:xfrm>
            <a:off x="3851275" y="3860800"/>
            <a:ext cx="374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0000CC"/>
                </a:solidFill>
              </a:rPr>
              <a:t>0                     fs/2                      fs</a:t>
            </a:r>
            <a:endParaRPr lang="zh-TW" altLang="en-US" b="1">
              <a:solidFill>
                <a:srgbClr val="0000CC"/>
              </a:solidFill>
            </a:endParaRPr>
          </a:p>
        </p:txBody>
      </p:sp>
      <p:sp>
        <p:nvSpPr>
          <p:cNvPr id="17421" name="文字方塊 28"/>
          <p:cNvSpPr txBox="1">
            <a:spLocks noChangeArrowheads="1"/>
          </p:cNvSpPr>
          <p:nvPr/>
        </p:nvSpPr>
        <p:spPr bwMode="auto">
          <a:xfrm>
            <a:off x="3851275" y="436562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>
                <a:solidFill>
                  <a:srgbClr val="0000CC"/>
                </a:solidFill>
              </a:rPr>
              <a:t>0                     N/2                      N</a:t>
            </a:r>
            <a:endParaRPr lang="zh-TW" altLang="en-US" b="1">
              <a:solidFill>
                <a:srgbClr val="0000CC"/>
              </a:solidFill>
            </a:endParaRPr>
          </a:p>
        </p:txBody>
      </p:sp>
      <p:sp>
        <p:nvSpPr>
          <p:cNvPr id="17422" name="文字方塊 28"/>
          <p:cNvSpPr txBox="1">
            <a:spLocks noChangeArrowheads="1"/>
          </p:cNvSpPr>
          <p:nvPr/>
        </p:nvSpPr>
        <p:spPr bwMode="auto">
          <a:xfrm>
            <a:off x="2627313" y="386080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frequency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423" name="文字方塊 28"/>
          <p:cNvSpPr txBox="1">
            <a:spLocks noChangeArrowheads="1"/>
          </p:cNvSpPr>
          <p:nvPr/>
        </p:nvSpPr>
        <p:spPr bwMode="auto">
          <a:xfrm>
            <a:off x="3132138" y="4365625"/>
            <a:ext cx="503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424" name="文字方塊 26"/>
          <p:cNvSpPr txBox="1">
            <a:spLocks noChangeArrowheads="1"/>
          </p:cNvSpPr>
          <p:nvPr/>
        </p:nvSpPr>
        <p:spPr bwMode="auto">
          <a:xfrm>
            <a:off x="684213" y="6207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(1)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5" name="文字方塊 28"/>
          <p:cNvSpPr txBox="1">
            <a:spLocks noChangeArrowheads="1"/>
          </p:cNvSpPr>
          <p:nvPr/>
        </p:nvSpPr>
        <p:spPr bwMode="auto">
          <a:xfrm>
            <a:off x="684213" y="14843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(2)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6" name="文字方塊 29"/>
          <p:cNvSpPr txBox="1">
            <a:spLocks noChangeArrowheads="1"/>
          </p:cNvSpPr>
          <p:nvPr/>
        </p:nvSpPr>
        <p:spPr bwMode="auto">
          <a:xfrm>
            <a:off x="6156325" y="4076700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(2)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7" name="文字方塊 30"/>
          <p:cNvSpPr txBox="1">
            <a:spLocks noChangeArrowheads="1"/>
          </p:cNvSpPr>
          <p:nvPr/>
        </p:nvSpPr>
        <p:spPr bwMode="auto">
          <a:xfrm>
            <a:off x="4356100" y="4149725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(1)</a:t>
            </a:r>
            <a:endParaRPr lang="zh-TW" altLang="en-US">
              <a:solidFill>
                <a:srgbClr val="0000FF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 rot="5400000">
            <a:off x="2125663" y="3354388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 bwMode="auto">
          <a:xfrm rot="5400000">
            <a:off x="757238" y="3354388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9754B1C4-A739-42AA-8D61-2D41B6EC2283}" type="slidenum">
              <a:rPr lang="en-US" altLang="zh-TW">
                <a:solidFill>
                  <a:srgbClr val="0000FF"/>
                </a:solidFill>
              </a:rPr>
              <a:pPr/>
              <a:t>72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827088" y="765175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Proof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1906588" y="765175"/>
          <a:ext cx="2544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3" imgW="2540000" imgH="508000" progId="Equation.DSMT4">
                  <p:embed/>
                </p:oleObj>
              </mc:Choice>
              <mc:Fallback>
                <p:oleObj name="Equation" r:id="rId3" imgW="25400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765175"/>
                        <a:ext cx="2544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1835150" y="1844675"/>
          <a:ext cx="5865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name="Equation" r:id="rId5" imgW="5854700" imgH="571500" progId="Equation.DSMT4">
                  <p:embed/>
                </p:oleObj>
              </mc:Choice>
              <mc:Fallback>
                <p:oleObj name="Equation" r:id="rId5" imgW="5854700" imgH="571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5865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2698750" y="1341438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用 </a:t>
            </a:r>
            <a:r>
              <a:rPr lang="en-US" altLang="zh-TW" i="1"/>
              <a:t>t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,   </a:t>
            </a:r>
            <a:r>
              <a:rPr lang="en-US" altLang="zh-TW" i="1"/>
              <a:t>f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 </a:t>
            </a:r>
            <a:r>
              <a:rPr lang="zh-TW" altLang="en-US">
                <a:sym typeface="Symbol" panose="05050102010706020507" pitchFamily="18" charset="2"/>
              </a:rPr>
              <a:t>代入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2627313" y="2565400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3275013" y="2493963"/>
          <a:ext cx="1068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name="Equation" r:id="rId7" imgW="1066800" imgH="508000" progId="Equation.DSMT4">
                  <p:embed/>
                </p:oleObj>
              </mc:Choice>
              <mc:Fallback>
                <p:oleObj name="Equation" r:id="rId7" imgW="10668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493963"/>
                        <a:ext cx="10683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4500563" y="2565400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i.e., </a:t>
            </a:r>
          </a:p>
        </p:txBody>
      </p:sp>
      <p:graphicFrame>
        <p:nvGraphicFramePr>
          <p:cNvPr id="18437" name="Object 15"/>
          <p:cNvGraphicFramePr>
            <a:graphicFrameLocks noChangeAspect="1"/>
          </p:cNvGraphicFramePr>
          <p:nvPr/>
        </p:nvGraphicFramePr>
        <p:xfrm>
          <a:off x="5219700" y="2493963"/>
          <a:ext cx="15779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2" name="Equation" r:id="rId9" imgW="1574117" imgH="634725" progId="Equation.DSMT4">
                  <p:embed/>
                </p:oleObj>
              </mc:Choice>
              <mc:Fallback>
                <p:oleObj name="Equation" r:id="rId9" imgW="1574117" imgH="63472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493963"/>
                        <a:ext cx="15779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1835150" y="3213100"/>
          <a:ext cx="2940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3" name="Equation" r:id="rId11" imgW="2933700" imgH="1168400" progId="Equation.DSMT4">
                  <p:embed/>
                </p:oleObj>
              </mc:Choice>
              <mc:Fallback>
                <p:oleObj name="Equation" r:id="rId11" imgW="2933700" imgH="1168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3100"/>
                        <a:ext cx="29400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232FBA3-54B9-41AC-B58B-5720C2C10A16}" type="slidenum">
              <a:rPr lang="en-US" altLang="zh-TW">
                <a:solidFill>
                  <a:srgbClr val="0000FF"/>
                </a:solidFill>
              </a:rPr>
              <a:pPr/>
              <a:t>73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Example</a:t>
            </a:r>
            <a:r>
              <a:rPr lang="zh-TW" altLang="en-US">
                <a:solidFill>
                  <a:srgbClr val="3333FF"/>
                </a:solidFill>
              </a:rPr>
              <a:t>：</a:t>
            </a:r>
            <a:r>
              <a:rPr lang="zh-TW" altLang="en-US"/>
              <a:t>已知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116013" y="836613"/>
            <a:ext cx="352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=  (2</a:t>
            </a:r>
            <a:r>
              <a:rPr lang="en-US" altLang="zh-TW" i="1"/>
              <a:t>t</a:t>
            </a:r>
            <a:r>
              <a:rPr lang="en-US" altLang="zh-TW"/>
              <a:t>)</a:t>
            </a:r>
            <a:r>
              <a:rPr lang="en-US" altLang="zh-TW" baseline="30000"/>
              <a:t>2</a:t>
            </a:r>
            <a:r>
              <a:rPr lang="en-US" altLang="zh-TW"/>
              <a:t>     for 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  1</a:t>
            </a:r>
            <a:r>
              <a:rPr lang="en-US" altLang="zh-TW"/>
              <a:t>    </a:t>
            </a:r>
          </a:p>
        </p:txBody>
      </p:sp>
      <p:sp>
        <p:nvSpPr>
          <p:cNvPr id="40965" name="Text Box 20"/>
          <p:cNvSpPr txBox="1">
            <a:spLocks noChangeArrowheads="1"/>
          </p:cNvSpPr>
          <p:nvPr/>
        </p:nvSpPr>
        <p:spPr bwMode="auto">
          <a:xfrm>
            <a:off x="1187450" y="2349500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dirty="0">
                <a:solidFill>
                  <a:srgbClr val="FF0066"/>
                </a:solidFill>
              </a:rPr>
              <a:t>如何用 </a:t>
            </a:r>
            <a:r>
              <a:rPr lang="en-US" altLang="zh-TW" dirty="0">
                <a:solidFill>
                  <a:srgbClr val="FF0066"/>
                </a:solidFill>
              </a:rPr>
              <a:t>DFT </a:t>
            </a:r>
            <a:r>
              <a:rPr lang="zh-TW" altLang="en-US" dirty="0" smtClean="0">
                <a:solidFill>
                  <a:srgbClr val="FF0066"/>
                </a:solidFill>
              </a:rPr>
              <a:t>來正確的畫出 </a:t>
            </a:r>
            <a:r>
              <a:rPr lang="en-US" altLang="zh-TW" i="1" dirty="0">
                <a:solidFill>
                  <a:srgbClr val="FF0066"/>
                </a:solidFill>
              </a:rPr>
              <a:t>y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altLang="zh-TW" i="1" dirty="0">
                <a:solidFill>
                  <a:srgbClr val="FF0066"/>
                </a:solidFill>
              </a:rPr>
              <a:t>t</a:t>
            </a:r>
            <a:r>
              <a:rPr lang="en-US" altLang="zh-TW" dirty="0">
                <a:solidFill>
                  <a:srgbClr val="FF0066"/>
                </a:solidFill>
              </a:rPr>
              <a:t>) </a:t>
            </a:r>
            <a:r>
              <a:rPr lang="zh-TW" altLang="en-US" dirty="0">
                <a:solidFill>
                  <a:srgbClr val="FF0066"/>
                </a:solidFill>
              </a:rPr>
              <a:t>的頻譜？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716463" y="836613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=  (4</a:t>
            </a:r>
            <a:r>
              <a:rPr lang="zh-TW" altLang="en-US"/>
              <a:t>－</a:t>
            </a:r>
            <a:r>
              <a:rPr lang="en-US" altLang="zh-TW"/>
              <a:t>2</a:t>
            </a:r>
            <a:r>
              <a:rPr lang="en-US" altLang="zh-TW" i="1"/>
              <a:t>t</a:t>
            </a:r>
            <a:r>
              <a:rPr lang="en-US" altLang="zh-TW"/>
              <a:t>)</a:t>
            </a:r>
            <a:r>
              <a:rPr lang="en-US" altLang="zh-TW" baseline="30000"/>
              <a:t>2</a:t>
            </a:r>
            <a:r>
              <a:rPr lang="en-US" altLang="zh-TW"/>
              <a:t>      for 1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  2</a:t>
            </a:r>
            <a:r>
              <a:rPr lang="en-US" altLang="zh-TW"/>
              <a:t>    </a:t>
            </a:r>
          </a:p>
        </p:txBody>
      </p:sp>
      <p:sp>
        <p:nvSpPr>
          <p:cNvPr id="40967" name="矩形 10"/>
          <p:cNvSpPr>
            <a:spLocks noChangeArrowheads="1"/>
          </p:cNvSpPr>
          <p:nvPr/>
        </p:nvSpPr>
        <p:spPr bwMode="auto">
          <a:xfrm>
            <a:off x="1116013" y="1412875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取樣間隔：</a:t>
            </a:r>
            <a:r>
              <a:rPr lang="en-US" altLang="zh-TW">
                <a:sym typeface="Symbol" panose="05050102010706020507" pitchFamily="18" charset="2"/>
              </a:rPr>
              <a:t> 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zh-TW" altLang="en-US"/>
              <a:t>  </a:t>
            </a:r>
            <a:r>
              <a:rPr lang="en-US" altLang="zh-TW"/>
              <a:t>= 0.1</a:t>
            </a:r>
            <a:r>
              <a:rPr lang="zh-TW" altLang="en-US"/>
              <a:t>  </a:t>
            </a: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1116013" y="1844675"/>
            <a:ext cx="3092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  <a:r>
              <a:rPr lang="en-US" altLang="zh-TW" dirty="0"/>
              <a:t>) for 0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  </a:t>
            </a:r>
            <a:r>
              <a:rPr lang="en-US" altLang="zh-TW" dirty="0" smtClean="0">
                <a:sym typeface="Symbol" panose="05050102010706020507" pitchFamily="18" charset="2"/>
              </a:rPr>
              <a:t>20</a:t>
            </a:r>
            <a:endParaRPr lang="en-US" altLang="zh-TW" dirty="0"/>
          </a:p>
        </p:txBody>
      </p:sp>
      <p:pic>
        <p:nvPicPr>
          <p:cNvPr id="4096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97200"/>
            <a:ext cx="8001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DF4E612-FB8E-427F-853A-77A3ADC5A5A3}" type="slidenum">
              <a:rPr lang="en-US" altLang="zh-TW">
                <a:solidFill>
                  <a:srgbClr val="0000FF"/>
                </a:solidFill>
              </a:rPr>
              <a:pPr/>
              <a:t>74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3284538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1)</a:t>
            </a:r>
            <a:r>
              <a:rPr lang="en-US" altLang="zh-TW"/>
              <a:t> Perform the DFT for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7981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矩形 13"/>
          <p:cNvSpPr>
            <a:spLocks noChangeArrowheads="1"/>
          </p:cNvSpPr>
          <p:nvPr/>
        </p:nvSpPr>
        <p:spPr bwMode="auto">
          <a:xfrm>
            <a:off x="1042988" y="333375"/>
            <a:ext cx="3092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  <a:r>
              <a:rPr lang="en-US" altLang="zh-TW" dirty="0"/>
              <a:t>) for 0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  </a:t>
            </a:r>
            <a:r>
              <a:rPr lang="en-US" altLang="zh-TW" smtClean="0">
                <a:sym typeface="Symbol" panose="05050102010706020507" pitchFamily="18" charset="2"/>
              </a:rPr>
              <a:t>20</a:t>
            </a:r>
            <a:endParaRPr lang="en-US" altLang="zh-TW" dirty="0"/>
          </a:p>
        </p:txBody>
      </p:sp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89363"/>
            <a:ext cx="800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4572000" y="3141663"/>
          <a:ext cx="259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5" imgW="2590800" imgH="685800" progId="Equation.DSMT4">
                  <p:embed/>
                </p:oleObj>
              </mc:Choice>
              <mc:Fallback>
                <p:oleObj name="Equation" r:id="rId5" imgW="25908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1663"/>
                        <a:ext cx="259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文字方塊 16"/>
          <p:cNvSpPr txBox="1">
            <a:spLocks noChangeArrowheads="1"/>
          </p:cNvSpPr>
          <p:nvPr/>
        </p:nvSpPr>
        <p:spPr bwMode="auto">
          <a:xfrm>
            <a:off x="7524750" y="3284538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/>
              <a:t>N</a:t>
            </a:r>
            <a:r>
              <a:rPr lang="en-US" altLang="zh-TW"/>
              <a:t> = 21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438CDDD-E203-4AC5-8782-32B2866F5B60}" type="slidenum">
              <a:rPr lang="en-US" altLang="zh-TW">
                <a:solidFill>
                  <a:srgbClr val="0000FF"/>
                </a:solidFill>
              </a:rPr>
              <a:pPr/>
              <a:t>75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539750" y="692150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2-1)</a:t>
            </a:r>
          </a:p>
        </p:txBody>
      </p:sp>
      <p:graphicFrame>
        <p:nvGraphicFramePr>
          <p:cNvPr id="20482" name="Object 9"/>
          <p:cNvGraphicFramePr>
            <a:graphicFrameLocks noChangeAspect="1"/>
          </p:cNvGraphicFramePr>
          <p:nvPr/>
        </p:nvGraphicFramePr>
        <p:xfrm>
          <a:off x="1979613" y="619125"/>
          <a:ext cx="204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3" imgW="2044700" imgH="660400" progId="Equation.DSMT4">
                  <p:embed/>
                </p:oleObj>
              </mc:Choice>
              <mc:Fallback>
                <p:oleObj name="Equation" r:id="rId3" imgW="2044700" imgH="66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19125"/>
                        <a:ext cx="2047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"/>
          <p:cNvGraphicFramePr>
            <a:graphicFrameLocks noChangeAspect="1"/>
          </p:cNvGraphicFramePr>
          <p:nvPr/>
        </p:nvGraphicFramePr>
        <p:xfrm>
          <a:off x="1979613" y="1339850"/>
          <a:ext cx="2657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5" imgW="2654300" imgH="660400" progId="Equation.DSMT4">
                  <p:embed/>
                </p:oleObj>
              </mc:Choice>
              <mc:Fallback>
                <p:oleObj name="Equation" r:id="rId5" imgW="2654300" imgH="660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39850"/>
                        <a:ext cx="26574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5146675" y="836613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5075238" y="148431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&gt;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1619250" y="2276475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/>
              <a:t>In this example,</a:t>
            </a:r>
            <a:endParaRPr lang="zh-TW" altLang="en-US" dirty="0"/>
          </a:p>
        </p:txBody>
      </p:sp>
      <p:graphicFrame>
        <p:nvGraphicFramePr>
          <p:cNvPr id="20484" name="Object 14"/>
          <p:cNvGraphicFramePr>
            <a:graphicFrameLocks noChangeAspect="1"/>
          </p:cNvGraphicFramePr>
          <p:nvPr/>
        </p:nvGraphicFramePr>
        <p:xfrm>
          <a:off x="3638550" y="2205038"/>
          <a:ext cx="29130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7" imgW="2908080" imgH="634680" progId="Equation.DSMT4">
                  <p:embed/>
                </p:oleObj>
              </mc:Choice>
              <mc:Fallback>
                <p:oleObj name="Equation" r:id="rId7" imgW="2908080" imgH="634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205038"/>
                        <a:ext cx="29130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539750" y="134143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2-2)</a:t>
            </a:r>
          </a:p>
        </p:txBody>
      </p:sp>
      <p:pic>
        <p:nvPicPr>
          <p:cNvPr id="2049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13100"/>
            <a:ext cx="7962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194918" y="3475037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FF0066"/>
                </a:solidFill>
              </a:rPr>
              <a:t>y</a:t>
            </a:r>
            <a:r>
              <a:rPr lang="en-US" altLang="zh-TW" dirty="0" smtClean="0">
                <a:solidFill>
                  <a:srgbClr val="FF0066"/>
                </a:solidFill>
              </a:rPr>
              <a:t>(</a:t>
            </a:r>
            <a:r>
              <a:rPr lang="en-US" altLang="zh-TW" i="1" dirty="0" smtClean="0">
                <a:solidFill>
                  <a:srgbClr val="FF0066"/>
                </a:solidFill>
              </a:rPr>
              <a:t>t</a:t>
            </a:r>
            <a:r>
              <a:rPr lang="en-US" altLang="zh-TW" dirty="0" smtClean="0">
                <a:solidFill>
                  <a:srgbClr val="FF0066"/>
                </a:solidFill>
              </a:rPr>
              <a:t>) </a:t>
            </a:r>
            <a:r>
              <a:rPr lang="zh-TW" altLang="en-US" dirty="0" smtClean="0">
                <a:solidFill>
                  <a:srgbClr val="FF0066"/>
                </a:solidFill>
              </a:rPr>
              <a:t>的頻譜</a:t>
            </a:r>
            <a:r>
              <a:rPr lang="en-US" altLang="zh-TW" dirty="0" smtClean="0">
                <a:solidFill>
                  <a:srgbClr val="FF0066"/>
                </a:solidFill>
              </a:rPr>
              <a:t> </a:t>
            </a:r>
            <a:endParaRPr lang="zh-TW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AB029B0E-114E-4A38-B0E3-95A685FFD6FD}" type="slidenum">
              <a:rPr lang="en-US" altLang="zh-TW">
                <a:solidFill>
                  <a:srgbClr val="0000FF"/>
                </a:solidFill>
              </a:rPr>
              <a:pPr/>
              <a:t>40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95288" y="1196975"/>
            <a:ext cx="6897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/>
              <a:t>FIR filter:  impulse response is nonzero at finite number of points </a:t>
            </a:r>
          </a:p>
        </p:txBody>
      </p:sp>
      <p:sp>
        <p:nvSpPr>
          <p:cNvPr id="25604" name="Text Box 31"/>
          <p:cNvSpPr txBox="1">
            <a:spLocks noChangeArrowheads="1"/>
          </p:cNvSpPr>
          <p:nvPr/>
        </p:nvSpPr>
        <p:spPr bwMode="auto">
          <a:xfrm>
            <a:off x="1331913" y="1916113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for </a:t>
            </a:r>
            <a:r>
              <a:rPr lang="en-US" altLang="zh-TW" i="1" dirty="0"/>
              <a:t>n</a:t>
            </a:r>
            <a:r>
              <a:rPr lang="en-US" altLang="zh-TW" dirty="0"/>
              <a:t> &lt; 0 and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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</a:p>
        </p:txBody>
      </p:sp>
      <p:sp>
        <p:nvSpPr>
          <p:cNvPr id="25605" name="Rectangle 68"/>
          <p:cNvSpPr>
            <a:spLocks noChangeArrowheads="1"/>
          </p:cNvSpPr>
          <p:nvPr/>
        </p:nvSpPr>
        <p:spPr bwMode="auto">
          <a:xfrm>
            <a:off x="611188" y="4868863"/>
            <a:ext cx="660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</a:t>
            </a:r>
            <a:r>
              <a:rPr lang="en-US" altLang="zh-TW"/>
              <a:t> FIR is more popular because its impulse response is finite.</a:t>
            </a:r>
            <a:r>
              <a:rPr lang="en-US" altLang="zh-TW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25606" name="Text Box 69"/>
          <p:cNvSpPr txBox="1">
            <a:spLocks noChangeArrowheads="1"/>
          </p:cNvSpPr>
          <p:nvPr/>
        </p:nvSpPr>
        <p:spPr bwMode="auto">
          <a:xfrm>
            <a:off x="2268538" y="2347913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has </a:t>
            </a:r>
            <a:r>
              <a:rPr lang="en-US" altLang="zh-TW" i="1"/>
              <a:t>N</a:t>
            </a:r>
            <a:r>
              <a:rPr lang="en-US" altLang="zh-TW"/>
              <a:t> points, </a:t>
            </a:r>
            <a:r>
              <a:rPr lang="en-US" altLang="zh-TW" i="1"/>
              <a:t>N</a:t>
            </a:r>
            <a:r>
              <a:rPr lang="en-US" altLang="zh-TW"/>
              <a:t> is a finite number)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95288" y="549275"/>
            <a:ext cx="77057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 2" panose="05020102010507070707" pitchFamily="18" charset="2"/>
              <a:buChar char=""/>
            </a:pPr>
            <a:r>
              <a:rPr lang="en-US" altLang="zh-TW" sz="2400" b="1">
                <a:solidFill>
                  <a:srgbClr val="0000FF"/>
                </a:solidFill>
              </a:rPr>
              <a:t> 2-B  FIR Filter Design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31" y="3284984"/>
            <a:ext cx="4638675" cy="127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96231" y="3067051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A6BB2A2F-8683-49D0-8D56-7EFEB3D497CB}" type="slidenum">
              <a:rPr lang="en-US" altLang="zh-TW">
                <a:solidFill>
                  <a:srgbClr val="0000FF"/>
                </a:solidFill>
              </a:rPr>
              <a:pPr/>
              <a:t>41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6627" name="AutoShape 5"/>
          <p:cNvSpPr>
            <a:spLocks noChangeAspect="1" noChangeArrowheads="1"/>
          </p:cNvSpPr>
          <p:nvPr/>
        </p:nvSpPr>
        <p:spPr bwMode="auto">
          <a:xfrm>
            <a:off x="179388" y="1412875"/>
            <a:ext cx="8778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 flipV="1">
            <a:off x="179388" y="2898775"/>
            <a:ext cx="8228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846138" y="24415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>
            <a:off x="1401763" y="255587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1624013" y="2555875"/>
            <a:ext cx="11112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2846388" y="2098675"/>
            <a:ext cx="0" cy="800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 flipV="1">
            <a:off x="3402013" y="1870075"/>
            <a:ext cx="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 flipV="1">
            <a:off x="3957638" y="1641475"/>
            <a:ext cx="0" cy="1257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 flipV="1">
            <a:off x="4525963" y="1870075"/>
            <a:ext cx="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5086350" y="2160588"/>
            <a:ext cx="3175" cy="73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5180013" y="2441575"/>
            <a:ext cx="11112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6513513" y="2586038"/>
            <a:ext cx="0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7069138" y="2457450"/>
            <a:ext cx="0" cy="441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0" name="Oval 18"/>
          <p:cNvSpPr>
            <a:spLocks noChangeArrowheads="1"/>
          </p:cNvSpPr>
          <p:nvPr/>
        </p:nvSpPr>
        <p:spPr bwMode="auto">
          <a:xfrm>
            <a:off x="7550150" y="28352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1" name="Oval 19"/>
          <p:cNvSpPr>
            <a:spLocks noChangeArrowheads="1"/>
          </p:cNvSpPr>
          <p:nvPr/>
        </p:nvSpPr>
        <p:spPr bwMode="auto">
          <a:xfrm>
            <a:off x="8069263" y="28352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2" name="Oval 20"/>
          <p:cNvSpPr>
            <a:spLocks noChangeArrowheads="1"/>
          </p:cNvSpPr>
          <p:nvPr/>
        </p:nvSpPr>
        <p:spPr bwMode="auto">
          <a:xfrm>
            <a:off x="290513" y="28352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3" name="Oval 21"/>
          <p:cNvSpPr>
            <a:spLocks noChangeArrowheads="1"/>
          </p:cNvSpPr>
          <p:nvPr/>
        </p:nvSpPr>
        <p:spPr bwMode="auto">
          <a:xfrm>
            <a:off x="7019925" y="2436813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4" name="Oval 22"/>
          <p:cNvSpPr>
            <a:spLocks noChangeArrowheads="1"/>
          </p:cNvSpPr>
          <p:nvPr/>
        </p:nvSpPr>
        <p:spPr bwMode="auto">
          <a:xfrm>
            <a:off x="6443663" y="25177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5" name="Oval 23"/>
          <p:cNvSpPr>
            <a:spLocks noChangeArrowheads="1"/>
          </p:cNvSpPr>
          <p:nvPr/>
        </p:nvSpPr>
        <p:spPr bwMode="auto">
          <a:xfrm>
            <a:off x="796925" y="24161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6" name="Oval 24"/>
          <p:cNvSpPr>
            <a:spLocks noChangeArrowheads="1"/>
          </p:cNvSpPr>
          <p:nvPr/>
        </p:nvSpPr>
        <p:spPr bwMode="auto">
          <a:xfrm>
            <a:off x="1339850" y="24669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7" name="Oval 25"/>
          <p:cNvSpPr>
            <a:spLocks noChangeArrowheads="1"/>
          </p:cNvSpPr>
          <p:nvPr/>
        </p:nvSpPr>
        <p:spPr bwMode="auto">
          <a:xfrm>
            <a:off x="2809875" y="20859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8" name="Oval 26"/>
          <p:cNvSpPr>
            <a:spLocks noChangeArrowheads="1"/>
          </p:cNvSpPr>
          <p:nvPr/>
        </p:nvSpPr>
        <p:spPr bwMode="auto">
          <a:xfrm>
            <a:off x="3340100" y="17811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49" name="Oval 27"/>
          <p:cNvSpPr>
            <a:spLocks noChangeArrowheads="1"/>
          </p:cNvSpPr>
          <p:nvPr/>
        </p:nvSpPr>
        <p:spPr bwMode="auto">
          <a:xfrm>
            <a:off x="3895725" y="15398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50" name="Oval 28"/>
          <p:cNvSpPr>
            <a:spLocks noChangeArrowheads="1"/>
          </p:cNvSpPr>
          <p:nvPr/>
        </p:nvSpPr>
        <p:spPr bwMode="auto">
          <a:xfrm>
            <a:off x="4464050" y="1806575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51" name="Oval 29"/>
          <p:cNvSpPr>
            <a:spLocks noChangeArrowheads="1"/>
          </p:cNvSpPr>
          <p:nvPr/>
        </p:nvSpPr>
        <p:spPr bwMode="auto">
          <a:xfrm>
            <a:off x="5032375" y="2093913"/>
            <a:ext cx="111125" cy="1143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179388" y="3013075"/>
            <a:ext cx="8785225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[-1]   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[0]</a:t>
            </a:r>
            <a:r>
              <a:rPr lang="en-US" altLang="zh-TW" sz="1600">
                <a:ea typeface="新細明體" panose="02020500000000000000" pitchFamily="18" charset="-120"/>
              </a:rPr>
              <a:t>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[1]                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-2]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-1]  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600">
                <a:ea typeface="新細明體" panose="02020500000000000000" pitchFamily="18" charset="-120"/>
              </a:rPr>
              <a:t>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+1]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+2]             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N</a:t>
            </a:r>
            <a:r>
              <a:rPr lang="en-US" altLang="zh-TW" sz="1600">
                <a:ea typeface="新細明體" panose="02020500000000000000" pitchFamily="18" charset="-120"/>
              </a:rPr>
              <a:t>-2]  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h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1600">
                <a:solidFill>
                  <a:srgbClr val="0000FF"/>
                </a:solidFill>
              </a:rPr>
              <a:t>-1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N</a:t>
            </a:r>
            <a:r>
              <a:rPr lang="en-US" altLang="zh-TW" sz="1600">
                <a:ea typeface="新細明體" panose="02020500000000000000" pitchFamily="18" charset="-120"/>
              </a:rPr>
              <a:t>]  </a:t>
            </a:r>
            <a:r>
              <a:rPr lang="en-US" altLang="zh-TW" sz="1600" i="1">
                <a:ea typeface="新細明體" panose="02020500000000000000" pitchFamily="18" charset="-120"/>
              </a:rPr>
              <a:t>h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N</a:t>
            </a:r>
            <a:r>
              <a:rPr lang="en-US" altLang="zh-TW" sz="1600">
                <a:ea typeface="新細明體" panose="02020500000000000000" pitchFamily="18" charset="-120"/>
              </a:rPr>
              <a:t>+1]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[-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-1]  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[-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600">
                <a:ea typeface="新細明體" panose="02020500000000000000" pitchFamily="18" charset="-120"/>
              </a:rPr>
              <a:t>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[-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+1]         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[-2]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[-1]     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[0]</a:t>
            </a:r>
            <a:r>
              <a:rPr lang="en-US" altLang="zh-TW" sz="1600">
                <a:ea typeface="新細明體" panose="02020500000000000000" pitchFamily="18" charset="-120"/>
              </a:rPr>
              <a:t>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[1]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[2]                 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-1]   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solidFill>
                  <a:srgbClr val="0000FF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600">
                <a:ea typeface="新細明體" panose="02020500000000000000" pitchFamily="18" charset="-120"/>
              </a:rPr>
              <a:t>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+1]   </a:t>
            </a:r>
            <a:r>
              <a:rPr lang="en-US" altLang="zh-TW" sz="1600" i="1">
                <a:ea typeface="新細明體" panose="02020500000000000000" pitchFamily="18" charset="-120"/>
              </a:rPr>
              <a:t>r</a:t>
            </a:r>
            <a:r>
              <a:rPr lang="en-US" altLang="zh-TW" sz="1600">
                <a:ea typeface="新細明體" panose="02020500000000000000" pitchFamily="18" charset="-120"/>
              </a:rPr>
              <a:t>[</a:t>
            </a:r>
            <a:r>
              <a:rPr lang="en-US" altLang="zh-TW" sz="1600" i="1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+2]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                                                                       </a:t>
            </a:r>
            <a:r>
              <a:rPr lang="en-US" altLang="zh-TW" sz="1600" i="1">
                <a:solidFill>
                  <a:srgbClr val="0000FF"/>
                </a:solidFill>
              </a:rPr>
              <a:t>s</a:t>
            </a:r>
            <a:r>
              <a:rPr lang="en-US" altLang="zh-TW" sz="1600">
                <a:solidFill>
                  <a:srgbClr val="0000FF"/>
                </a:solidFill>
              </a:rPr>
              <a:t>[0]</a:t>
            </a:r>
            <a:r>
              <a:rPr lang="en-US" altLang="zh-TW" sz="1600"/>
              <a:t>   </a:t>
            </a:r>
            <a:r>
              <a:rPr lang="en-US" altLang="zh-TW" sz="1600" i="1"/>
              <a:t>s</a:t>
            </a:r>
            <a:r>
              <a:rPr lang="en-US" altLang="zh-TW" sz="1600"/>
              <a:t>[1]/2    </a:t>
            </a:r>
            <a:r>
              <a:rPr lang="en-US" altLang="zh-TW" sz="1600" i="1"/>
              <a:t>s</a:t>
            </a:r>
            <a:r>
              <a:rPr lang="en-US" altLang="zh-TW" sz="1600"/>
              <a:t>[2]/2               </a:t>
            </a:r>
            <a:r>
              <a:rPr lang="en-US" altLang="zh-TW" sz="1600" i="1"/>
              <a:t>s</a:t>
            </a:r>
            <a:r>
              <a:rPr lang="en-US" altLang="zh-TW" sz="1600"/>
              <a:t>[</a:t>
            </a:r>
            <a:r>
              <a:rPr lang="en-US" altLang="zh-TW" sz="1600" i="1"/>
              <a:t>k</a:t>
            </a:r>
            <a:r>
              <a:rPr lang="en-US" altLang="zh-TW" sz="1600"/>
              <a:t>-1]/2  </a:t>
            </a:r>
            <a:r>
              <a:rPr lang="en-US" altLang="zh-TW" sz="1600" i="1">
                <a:solidFill>
                  <a:srgbClr val="0000FF"/>
                </a:solidFill>
              </a:rPr>
              <a:t>s</a:t>
            </a:r>
            <a:r>
              <a:rPr lang="en-US" altLang="zh-TW" sz="1600">
                <a:solidFill>
                  <a:srgbClr val="0000FF"/>
                </a:solidFill>
              </a:rPr>
              <a:t>[</a:t>
            </a:r>
            <a:r>
              <a:rPr lang="en-US" altLang="zh-TW" sz="1600" i="1">
                <a:solidFill>
                  <a:srgbClr val="0000FF"/>
                </a:solidFill>
              </a:rPr>
              <a:t>k</a:t>
            </a:r>
            <a:r>
              <a:rPr lang="en-US" altLang="zh-TW" sz="1600">
                <a:solidFill>
                  <a:srgbClr val="0000FF"/>
                </a:solidFill>
              </a:rPr>
              <a:t>]/2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  <p:sp>
        <p:nvSpPr>
          <p:cNvPr id="26653" name="Rectangle 31"/>
          <p:cNvSpPr>
            <a:spLocks noChangeArrowheads="1"/>
          </p:cNvSpPr>
          <p:nvPr/>
        </p:nvSpPr>
        <p:spPr bwMode="auto">
          <a:xfrm>
            <a:off x="517525" y="4365625"/>
            <a:ext cx="469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(a)  </a:t>
            </a:r>
            <a:r>
              <a:rPr lang="en-US" altLang="zh-TW" i="1"/>
              <a:t>r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 + </a:t>
            </a:r>
            <a:r>
              <a:rPr lang="en-US" altLang="zh-TW" i="1"/>
              <a:t>k</a:t>
            </a:r>
            <a:r>
              <a:rPr lang="en-US" altLang="zh-TW"/>
              <a:t>],    where </a:t>
            </a:r>
            <a:r>
              <a:rPr lang="en-US" altLang="zh-TW" i="1"/>
              <a:t>k</a:t>
            </a:r>
            <a:r>
              <a:rPr lang="en-US" altLang="zh-TW"/>
              <a:t> = (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1)/2. </a:t>
            </a:r>
            <a:r>
              <a:rPr lang="en-US" altLang="zh-TW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228600" y="549275"/>
            <a:ext cx="7850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Specially, when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is </a:t>
            </a:r>
            <a:r>
              <a:rPr lang="en-US" altLang="zh-TW" u="sng">
                <a:solidFill>
                  <a:srgbClr val="FF0000"/>
                </a:solidFill>
              </a:rPr>
              <a:t>even symmetric</a:t>
            </a:r>
            <a:r>
              <a:rPr lang="en-US" altLang="zh-TW"/>
              <a:t>  </a:t>
            </a:r>
          </a:p>
        </p:txBody>
      </p:sp>
      <p:sp>
        <p:nvSpPr>
          <p:cNvPr id="26655" name="Rectangle 33"/>
          <p:cNvSpPr>
            <a:spLocks noChangeArrowheads="1"/>
          </p:cNvSpPr>
          <p:nvPr/>
        </p:nvSpPr>
        <p:spPr bwMode="auto">
          <a:xfrm>
            <a:off x="4405313" y="549275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solidFill>
                  <a:srgbClr val="0000FF"/>
                </a:solidFill>
              </a:rPr>
              <a:t>h</a:t>
            </a:r>
            <a:r>
              <a:rPr lang="en-US" altLang="zh-TW">
                <a:solidFill>
                  <a:srgbClr val="0000FF"/>
                </a:solidFill>
              </a:rPr>
              <a:t>[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] = </a:t>
            </a:r>
            <a:r>
              <a:rPr lang="en-US" altLang="zh-TW" i="1">
                <a:solidFill>
                  <a:srgbClr val="0000FF"/>
                </a:solidFill>
              </a:rPr>
              <a:t>h</a:t>
            </a:r>
            <a:r>
              <a:rPr lang="en-US" altLang="zh-TW">
                <a:solidFill>
                  <a:srgbClr val="0000FF"/>
                </a:solidFill>
              </a:rPr>
              <a:t>[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  <a:cs typeface="Times New Roman" panose="02020603050405020304" pitchFamily="18" charset="0"/>
              </a:rPr>
              <a:t>−1 </a:t>
            </a:r>
            <a:r>
              <a:rPr lang="en-US" altLang="zh-TW">
                <a:solidFill>
                  <a:srgbClr val="0000FF"/>
                </a:solidFill>
              </a:rPr>
              <a:t>−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6656" name="Text Box 34"/>
          <p:cNvSpPr txBox="1">
            <a:spLocks noChangeArrowheads="1"/>
          </p:cNvSpPr>
          <p:nvPr/>
        </p:nvSpPr>
        <p:spPr bwMode="auto">
          <a:xfrm>
            <a:off x="228600" y="1014413"/>
            <a:ext cx="3241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and </a:t>
            </a:r>
            <a:r>
              <a:rPr lang="en-US" altLang="zh-TW" i="1">
                <a:solidFill>
                  <a:srgbClr val="0000FF"/>
                </a:solidFill>
              </a:rPr>
              <a:t>N</a:t>
            </a:r>
            <a:r>
              <a:rPr lang="en-US" altLang="zh-TW">
                <a:solidFill>
                  <a:srgbClr val="0000FF"/>
                </a:solidFill>
              </a:rPr>
              <a:t> is an </a:t>
            </a:r>
            <a:r>
              <a:rPr lang="en-US" altLang="zh-TW" u="sng">
                <a:solidFill>
                  <a:srgbClr val="0000FF"/>
                </a:solidFill>
              </a:rPr>
              <a:t>odd number</a:t>
            </a:r>
          </a:p>
        </p:txBody>
      </p:sp>
      <p:sp>
        <p:nvSpPr>
          <p:cNvPr id="26657" name="Rectangle 35"/>
          <p:cNvSpPr>
            <a:spLocks noChangeArrowheads="1"/>
          </p:cNvSpPr>
          <p:nvPr/>
        </p:nvSpPr>
        <p:spPr bwMode="auto">
          <a:xfrm>
            <a:off x="517525" y="5013325"/>
            <a:ext cx="532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(b) </a:t>
            </a:r>
            <a:r>
              <a:rPr lang="en-US" altLang="zh-TW" i="1"/>
              <a:t>s</a:t>
            </a:r>
            <a:r>
              <a:rPr lang="en-US" altLang="zh-TW"/>
              <a:t>[0] = </a:t>
            </a:r>
            <a:r>
              <a:rPr lang="en-US" altLang="zh-TW" i="1"/>
              <a:t>r</a:t>
            </a:r>
            <a:r>
              <a:rPr lang="en-US" altLang="zh-TW"/>
              <a:t>[0],      </a:t>
            </a:r>
            <a:r>
              <a:rPr lang="en-US" altLang="zh-TW" i="1"/>
              <a:t>s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= 2</a:t>
            </a:r>
            <a:r>
              <a:rPr lang="en-US" altLang="zh-TW" i="1"/>
              <a:t>r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for 0 &lt;</a:t>
            </a:r>
            <a:r>
              <a:rPr lang="en-US" altLang="zh-TW">
                <a:sym typeface="Symbol" panose="05050102010706020507" pitchFamily="18" charset="2"/>
              </a:rPr>
              <a:t> </a:t>
            </a:r>
            <a:r>
              <a:rPr lang="en-US" altLang="zh-TW" i="1"/>
              <a:t>n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k</a:t>
            </a:r>
            <a:r>
              <a:rPr lang="en-US" altLang="zh-TW"/>
              <a:t>.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633663" y="574675"/>
            <a:ext cx="574675" cy="3968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9450" y="1020763"/>
            <a:ext cx="2130425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660" name="文字方塊 2"/>
          <p:cNvSpPr txBox="1">
            <a:spLocks noChangeArrowheads="1"/>
          </p:cNvSpPr>
          <p:nvPr/>
        </p:nvSpPr>
        <p:spPr bwMode="auto">
          <a:xfrm>
            <a:off x="2933094" y="148193"/>
            <a:ext cx="115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dirty="0" smtClean="0"/>
              <a:t>(</a:t>
            </a:r>
            <a:r>
              <a:rPr lang="zh-TW" altLang="en-US" sz="1800" dirty="0" smtClean="0"/>
              <a:t>假設一</a:t>
            </a:r>
            <a:r>
              <a:rPr lang="en-US" altLang="zh-TW" sz="1800" dirty="0" smtClean="0"/>
              <a:t>)</a:t>
            </a:r>
            <a:endParaRPr lang="zh-TW" altLang="en-US" sz="1800" dirty="0"/>
          </a:p>
        </p:txBody>
      </p:sp>
      <p:sp>
        <p:nvSpPr>
          <p:cNvPr id="26661" name="文字方塊 36"/>
          <p:cNvSpPr txBox="1">
            <a:spLocks noChangeArrowheads="1"/>
          </p:cNvSpPr>
          <p:nvPr/>
        </p:nvSpPr>
        <p:spPr bwMode="auto">
          <a:xfrm>
            <a:off x="1273175" y="1406525"/>
            <a:ext cx="115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dirty="0" smtClean="0"/>
              <a:t>(</a:t>
            </a:r>
            <a:r>
              <a:rPr lang="zh-TW" altLang="en-US" sz="1800" dirty="0" smtClean="0"/>
              <a:t>假設二</a:t>
            </a:r>
            <a:r>
              <a:rPr lang="en-US" altLang="zh-TW" sz="1800" dirty="0" smtClean="0"/>
              <a:t>)</a:t>
            </a:r>
            <a:endParaRPr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58C805D-B1AB-4C61-8F67-CD289F42BFB8}" type="slidenum">
              <a:rPr lang="en-US" altLang="zh-TW">
                <a:solidFill>
                  <a:srgbClr val="0000FF"/>
                </a:solidFill>
              </a:rPr>
              <a:pPr/>
              <a:t>42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468313" y="549275"/>
            <a:ext cx="76327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Impulse Response of the FIR Filter: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i="1" dirty="0">
                <a:ea typeface="新細明體" panose="02020500000000000000" pitchFamily="18" charset="-120"/>
              </a:rPr>
              <a:t>           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  (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ea typeface="新細明體" panose="02020500000000000000" pitchFamily="18" charset="-120"/>
              </a:rPr>
              <a:t> 0 for 0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1) 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   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], 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dirty="0">
                <a:ea typeface="新細明體" panose="02020500000000000000" pitchFamily="18" charset="-120"/>
              </a:rPr>
              <a:t>1)/2  (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>
                <a:ea typeface="新細明體" panose="02020500000000000000" pitchFamily="18" charset="-120"/>
              </a:rPr>
              <a:t> 0 for -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, see page 41)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Suppose that the filter is </a:t>
            </a:r>
            <a:r>
              <a:rPr lang="en-US" altLang="zh-TW" b="1" dirty="0">
                <a:ea typeface="新細明體" panose="02020500000000000000" pitchFamily="18" charset="-120"/>
              </a:rPr>
              <a:t>even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 =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].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      Set     </a:t>
            </a:r>
            <a:r>
              <a:rPr lang="en-US" altLang="zh-TW" i="1" dirty="0"/>
              <a:t>s</a:t>
            </a:r>
            <a:r>
              <a:rPr lang="en-US" altLang="zh-TW" dirty="0"/>
              <a:t>[0] = </a:t>
            </a:r>
            <a:r>
              <a:rPr lang="en-US" altLang="zh-TW" i="1" dirty="0"/>
              <a:t>r</a:t>
            </a:r>
            <a:r>
              <a:rPr lang="en-US" altLang="zh-TW" dirty="0"/>
              <a:t>[0],   </a:t>
            </a:r>
            <a:r>
              <a:rPr lang="en-US" altLang="zh-TW" i="1" dirty="0"/>
              <a:t>s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2</a:t>
            </a:r>
            <a:r>
              <a:rPr lang="en-US" altLang="zh-TW" i="1" dirty="0"/>
              <a:t>r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for 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</a:t>
            </a:r>
            <a:r>
              <a:rPr lang="en-US" altLang="zh-TW" dirty="0"/>
              <a:t> 0.</a:t>
            </a:r>
            <a:r>
              <a:rPr lang="en-US" altLang="zh-TW" dirty="0">
                <a:ea typeface="新細明體" panose="02020500000000000000" pitchFamily="18" charset="-120"/>
              </a:rPr>
              <a:t>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Then, the discrete-time Fourier transform of the filter is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is the </a:t>
            </a:r>
            <a:r>
              <a:rPr lang="en-US" altLang="zh-TW" b="1" dirty="0">
                <a:ea typeface="新細明體" panose="02020500000000000000" pitchFamily="18" charset="-120"/>
              </a:rPr>
              <a:t>normalized frequency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23628"/>
              </p:ext>
            </p:extLst>
          </p:nvPr>
        </p:nvGraphicFramePr>
        <p:xfrm>
          <a:off x="1181484" y="4154487"/>
          <a:ext cx="2247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3" imgW="2247900" imgH="381000" progId="Equation.DSMT4">
                  <p:embed/>
                </p:oleObj>
              </mc:Choice>
              <mc:Fallback>
                <p:oleObj name="Equation" r:id="rId3" imgW="22479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84" y="4154487"/>
                        <a:ext cx="22479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92590"/>
              </p:ext>
            </p:extLst>
          </p:nvPr>
        </p:nvGraphicFramePr>
        <p:xfrm>
          <a:off x="1101725" y="5441949"/>
          <a:ext cx="2828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5" imgW="2832100" imgH="685800" progId="Equation.DSMT4">
                  <p:embed/>
                </p:oleObj>
              </mc:Choice>
              <mc:Fallback>
                <p:oleObj name="Equation" r:id="rId5" imgW="28321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441949"/>
                        <a:ext cx="2828925" cy="682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FF"/>
                        </a:solidFill>
                        <a:prstDash val="dash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72438"/>
              </p:ext>
            </p:extLst>
          </p:nvPr>
        </p:nvGraphicFramePr>
        <p:xfrm>
          <a:off x="1101725" y="3334544"/>
          <a:ext cx="25273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7" imgW="2527300" imgH="685800" progId="Equation.DSMT4">
                  <p:embed/>
                </p:oleObj>
              </mc:Choice>
              <mc:Fallback>
                <p:oleObj name="Equation" r:id="rId7" imgW="2527300" imgH="685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334544"/>
                        <a:ext cx="25273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6011863" y="3789363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See page </a:t>
            </a:r>
            <a:r>
              <a:rPr lang="en-US" altLang="zh-TW" dirty="0" smtClean="0"/>
              <a:t>22</a:t>
            </a:r>
            <a:endParaRPr lang="en-US" altLang="zh-TW" dirty="0"/>
          </a:p>
        </p:txBody>
      </p:sp>
      <p:graphicFrame>
        <p:nvGraphicFramePr>
          <p:cNvPr id="1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99167"/>
              </p:ext>
            </p:extLst>
          </p:nvPr>
        </p:nvGraphicFramePr>
        <p:xfrm>
          <a:off x="4018049" y="4037013"/>
          <a:ext cx="2438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9" imgW="2438280" imgH="685800" progId="Equation.DSMT4">
                  <p:embed/>
                </p:oleObj>
              </mc:Choice>
              <mc:Fallback>
                <p:oleObj name="Equation" r:id="rId9" imgW="2438280" imgH="685800" progId="Equation.DSMT4">
                  <p:embed/>
                  <p:pic>
                    <p:nvPicPr>
                      <p:cNvPr id="102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049" y="4037013"/>
                        <a:ext cx="2438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01019"/>
              </p:ext>
            </p:extLst>
          </p:nvPr>
        </p:nvGraphicFramePr>
        <p:xfrm>
          <a:off x="4572000" y="4756763"/>
          <a:ext cx="4165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11" imgW="4165560" imgH="685800" progId="Equation.DSMT4">
                  <p:embed/>
                </p:oleObj>
              </mc:Choice>
              <mc:Fallback>
                <p:oleObj name="Equation" r:id="rId11" imgW="4165560" imgH="685800" progId="Equation.DSMT4">
                  <p:embed/>
                  <p:pic>
                    <p:nvPicPr>
                      <p:cNvPr id="1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56763"/>
                        <a:ext cx="41656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43063"/>
              </p:ext>
            </p:extLst>
          </p:nvPr>
        </p:nvGraphicFramePr>
        <p:xfrm>
          <a:off x="4572000" y="5445124"/>
          <a:ext cx="4140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13" imgW="4140000" imgH="685800" progId="Equation.DSMT4">
                  <p:embed/>
                </p:oleObj>
              </mc:Choice>
              <mc:Fallback>
                <p:oleObj name="Equation" r:id="rId13" imgW="4140000" imgH="685800" progId="Equation.DSMT4">
                  <p:embed/>
                  <p:pic>
                    <p:nvPicPr>
                      <p:cNvPr id="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45124"/>
                        <a:ext cx="4140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CA20F5F0-D47D-42EF-9F9B-7A18AA7B84E1}" type="slidenum">
              <a:rPr lang="en-US" altLang="zh-TW">
                <a:solidFill>
                  <a:srgbClr val="0000FF"/>
                </a:solidFill>
              </a:rPr>
              <a:pPr/>
              <a:t>43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989263" y="4684713"/>
          <a:ext cx="21891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2184400" imgH="469900" progId="Equation.DSMT4">
                  <p:embed/>
                </p:oleObj>
              </mc:Choice>
              <mc:Fallback>
                <p:oleObj name="Equation" r:id="rId3" imgW="21844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684713"/>
                        <a:ext cx="21891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124075" y="2020888"/>
          <a:ext cx="299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5" imgW="2997200" imgH="558800" progId="Equation.DSMT4">
                  <p:embed/>
                </p:oleObj>
              </mc:Choice>
              <mc:Fallback>
                <p:oleObj name="Equation" r:id="rId5" imgW="29972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20888"/>
                        <a:ext cx="2994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84213" y="1196975"/>
            <a:ext cx="7704137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>
                <a:ea typeface="新細明體" panose="02020500000000000000" pitchFamily="18" charset="-120"/>
              </a:rPr>
              <a:t>  (1) least MSE (mean square error) form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     (</a:t>
            </a:r>
            <a:r>
              <a:rPr lang="zh-TW" altLang="en-US"/>
              <a:t>關心 </a:t>
            </a:r>
            <a:r>
              <a:rPr lang="zh-TW" altLang="en-US" b="1">
                <a:solidFill>
                  <a:srgbClr val="0000FF"/>
                </a:solidFill>
              </a:rPr>
              <a:t>平均 </a:t>
            </a:r>
            <a:r>
              <a:rPr lang="zh-TW" altLang="en-US">
                <a:solidFill>
                  <a:srgbClr val="0000FF"/>
                </a:solidFill>
              </a:rPr>
              <a:t>誤差</a:t>
            </a:r>
            <a:r>
              <a:rPr lang="en-US" altLang="zh-TW"/>
              <a:t>)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60000"/>
              </a:spcBef>
            </a:pPr>
            <a:r>
              <a:rPr lang="en-US" altLang="zh-TW"/>
              <a:t>       MSE =                                                    ,     </a:t>
            </a:r>
            <a:r>
              <a:rPr lang="en-US" altLang="zh-TW" i="1"/>
              <a:t>f</a:t>
            </a:r>
            <a:r>
              <a:rPr lang="en-US" altLang="zh-TW" i="1" baseline="-25000"/>
              <a:t>s</a:t>
            </a:r>
            <a:r>
              <a:rPr lang="en-US" altLang="zh-TW"/>
              <a:t>: sampling frequency</a:t>
            </a:r>
          </a:p>
          <a:p>
            <a:pPr>
              <a:spcBef>
                <a:spcPct val="70000"/>
              </a:spcBef>
            </a:pPr>
            <a:r>
              <a:rPr lang="en-US" altLang="zh-TW"/>
              <a:t>       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):  the spectrum of the filter we obtain             </a:t>
            </a:r>
            <a:br>
              <a:rPr lang="en-US" altLang="zh-TW"/>
            </a:br>
            <a:r>
              <a:rPr lang="en-US" altLang="zh-TW"/>
              <a:t>        </a:t>
            </a:r>
            <a:r>
              <a:rPr lang="en-US" altLang="zh-TW" i="1"/>
              <a:t>H</a:t>
            </a:r>
            <a:r>
              <a:rPr lang="en-US" altLang="zh-TW" i="1" baseline="-25000"/>
              <a:t>d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):  the spectrum of the desired filter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</a:t>
            </a:r>
            <a:endParaRPr lang="en-US" altLang="zh-TW"/>
          </a:p>
          <a:p>
            <a:pPr>
              <a:spcBef>
                <a:spcPct val="25000"/>
              </a:spcBef>
            </a:pPr>
            <a:r>
              <a:rPr lang="en-US" altLang="zh-TW">
                <a:ea typeface="新細明體" panose="02020500000000000000" pitchFamily="18" charset="-120"/>
              </a:rPr>
              <a:t>  (2) mini-max (minimize the maximal error) form                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                  (</a:t>
            </a:r>
            <a:r>
              <a:rPr lang="zh-TW" altLang="en-US"/>
              <a:t>關心 </a:t>
            </a:r>
            <a:r>
              <a:rPr lang="zh-TW" altLang="en-US" b="1">
                <a:solidFill>
                  <a:srgbClr val="0000FF"/>
                </a:solidFill>
              </a:rPr>
              <a:t>最大 </a:t>
            </a:r>
            <a:r>
              <a:rPr lang="zh-TW" altLang="en-US">
                <a:solidFill>
                  <a:srgbClr val="0000FF"/>
                </a:solidFill>
              </a:rPr>
              <a:t>誤差</a:t>
            </a:r>
            <a:r>
              <a:rPr lang="en-US" altLang="zh-TW"/>
              <a:t>)</a:t>
            </a:r>
            <a:r>
              <a:rPr lang="en-US" altLang="zh-TW">
                <a:ea typeface="新細明體" panose="02020500000000000000" pitchFamily="18" charset="-120"/>
              </a:rPr>
              <a:t>        </a:t>
            </a:r>
          </a:p>
          <a:p>
            <a:pPr>
              <a:spcBef>
                <a:spcPct val="25000"/>
              </a:spcBef>
            </a:pP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       </a:t>
            </a:r>
            <a:r>
              <a:rPr lang="en-US" altLang="zh-TW"/>
              <a:t>maximal error: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116013" y="5189538"/>
            <a:ext cx="399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The transition band is always ignored</a:t>
            </a: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468313" y="404813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 2" panose="05020102010507070707" pitchFamily="18" charset="2"/>
              <a:buChar char=""/>
            </a:pPr>
            <a:r>
              <a:rPr lang="en-US" altLang="zh-TW" sz="2400">
                <a:solidFill>
                  <a:srgbClr val="0000FF"/>
                </a:solidFill>
              </a:rPr>
              <a:t> </a:t>
            </a:r>
            <a:r>
              <a:rPr lang="en-US" altLang="zh-TW" sz="2400" b="1">
                <a:solidFill>
                  <a:srgbClr val="0000FF"/>
                </a:solidFill>
              </a:rPr>
              <a:t>2-C  Least MSE Form and Minimax Form FIR Filters</a:t>
            </a:r>
            <a:endParaRPr lang="en-US" altLang="zh-TW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67D0486-A550-47BB-98AA-7241D78E8CB6}" type="slidenum">
              <a:rPr lang="en-US" altLang="zh-TW">
                <a:solidFill>
                  <a:srgbClr val="0000FF"/>
                </a:solidFill>
              </a:rPr>
              <a:pPr/>
              <a:t>44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23850" y="404813"/>
            <a:ext cx="79216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Example:                desired output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 i="1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 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           (A)  larger MSE,  but smaller maximal error    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      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(B)  smaller MSE,  but larger maximal error    </a:t>
            </a:r>
          </a:p>
          <a:p>
            <a:pPr eaLnBrk="1" hangingPunct="1">
              <a:spcBef>
                <a:spcPct val="50000"/>
              </a:spcBef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     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60350"/>
            <a:ext cx="287972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6743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292600"/>
            <a:ext cx="6743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文字方塊 6"/>
          <p:cNvSpPr txBox="1">
            <a:spLocks noChangeArrowheads="1"/>
          </p:cNvSpPr>
          <p:nvPr/>
        </p:nvSpPr>
        <p:spPr bwMode="auto">
          <a:xfrm>
            <a:off x="7380288" y="140335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 i="1"/>
              <a:t>F</a:t>
            </a:r>
            <a:endParaRPr lang="zh-TW" altLang="en-US" sz="1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A4E7556-DE7E-4B86-8318-05FB0E17F4FC}" type="slidenum">
              <a:rPr lang="en-US" altLang="zh-TW">
                <a:solidFill>
                  <a:srgbClr val="0000FF"/>
                </a:solidFill>
              </a:rPr>
              <a:pPr/>
              <a:t>45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468313" y="404813"/>
            <a:ext cx="7920111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Symbol" panose="05050102010706020507" pitchFamily="18" charset="2"/>
              <a:buChar char="·"/>
            </a:pPr>
            <a:r>
              <a:rPr lang="en-US" altLang="zh-TW" dirty="0">
                <a:ea typeface="新細明體" panose="02020500000000000000" pitchFamily="18" charset="-120"/>
              </a:rPr>
              <a:t>Generalization for Mini-Max Sense by </a:t>
            </a:r>
            <a:r>
              <a:rPr lang="en-US" altLang="zh-TW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weight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function</a:t>
            </a:r>
            <a:r>
              <a:rPr lang="en-US" altLang="zh-TW" dirty="0">
                <a:ea typeface="新細明體" panose="02020500000000000000" pitchFamily="18" charset="-120"/>
              </a:rPr>
              <a:t>         </a:t>
            </a:r>
          </a:p>
          <a:p>
            <a:pPr eaLnBrk="1" hangingPunct="1">
              <a:buFont typeface="Symbol" panose="05050102010706020507" pitchFamily="18" charset="2"/>
              <a:buChar char="·"/>
            </a:pP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maximal error:                 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 weighted maximal error:       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>
                <a:solidFill>
                  <a:srgbClr val="3333FF"/>
                </a:solidFill>
                <a:ea typeface="新細明體" panose="02020500000000000000" pitchFamily="18" charset="-120"/>
              </a:rPr>
              <a:t>W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solidFill>
                  <a:srgbClr val="3333FF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) is the </a:t>
            </a:r>
            <a:r>
              <a:rPr lang="en-US" altLang="zh-TW" dirty="0" smtClean="0">
                <a:solidFill>
                  <a:srgbClr val="3333FF"/>
                </a:solidFill>
                <a:ea typeface="新細明體" panose="02020500000000000000" pitchFamily="18" charset="-120"/>
              </a:rPr>
              <a:t>weight </a:t>
            </a:r>
            <a:r>
              <a:rPr lang="en-US" altLang="zh-TW" dirty="0">
                <a:solidFill>
                  <a:srgbClr val="3333FF"/>
                </a:solidFill>
                <a:ea typeface="新細明體" panose="02020500000000000000" pitchFamily="18" charset="-120"/>
              </a:rPr>
              <a:t>function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smtClean="0">
                <a:ea typeface="新細明體" panose="02020500000000000000" pitchFamily="18" charset="-120"/>
              </a:rPr>
              <a:t>weight </a:t>
            </a:r>
            <a:r>
              <a:rPr lang="en-US" altLang="zh-TW" dirty="0">
                <a:ea typeface="新細明體" panose="02020500000000000000" pitchFamily="18" charset="-120"/>
              </a:rPr>
              <a:t>function is designed according to </a:t>
            </a:r>
            <a:r>
              <a:rPr lang="en-US" altLang="zh-TW" u="sng" dirty="0">
                <a:ea typeface="新細明體" panose="02020500000000000000" pitchFamily="18" charset="-120"/>
              </a:rPr>
              <a:t>which band is more important</a:t>
            </a:r>
            <a:r>
              <a:rPr lang="en-US" altLang="zh-TW" dirty="0">
                <a:ea typeface="新細明體" panose="02020500000000000000" pitchFamily="18" charset="-120"/>
              </a:rPr>
              <a:t>.          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2511425" y="1020763"/>
          <a:ext cx="22018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3" imgW="2222500" imgH="469900" progId="Equation.DSMT4">
                  <p:embed/>
                </p:oleObj>
              </mc:Choice>
              <mc:Fallback>
                <p:oleObj name="Equation" r:id="rId3" imgW="22225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1020763"/>
                        <a:ext cx="22018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11"/>
          <p:cNvSpPr>
            <a:spLocks noChangeAspect="1" noChangeArrowheads="1"/>
          </p:cNvSpPr>
          <p:nvPr/>
        </p:nvSpPr>
        <p:spPr bwMode="auto">
          <a:xfrm>
            <a:off x="611188" y="3284538"/>
            <a:ext cx="77057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 flipV="1">
            <a:off x="1428750" y="3543300"/>
            <a:ext cx="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Text Box 13"/>
          <p:cNvSpPr txBox="1">
            <a:spLocks noChangeArrowheads="1"/>
          </p:cNvSpPr>
          <p:nvPr/>
        </p:nvSpPr>
        <p:spPr bwMode="auto">
          <a:xfrm>
            <a:off x="6115050" y="4800600"/>
            <a:ext cx="4175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f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81" name="Line 14"/>
          <p:cNvSpPr>
            <a:spLocks noChangeShapeType="1"/>
          </p:cNvSpPr>
          <p:nvPr/>
        </p:nvSpPr>
        <p:spPr bwMode="auto">
          <a:xfrm>
            <a:off x="1428750" y="5143500"/>
            <a:ext cx="55721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Line 15"/>
          <p:cNvSpPr>
            <a:spLocks noChangeShapeType="1"/>
          </p:cNvSpPr>
          <p:nvPr/>
        </p:nvSpPr>
        <p:spPr bwMode="auto">
          <a:xfrm>
            <a:off x="3486150" y="4000500"/>
            <a:ext cx="0" cy="1143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1657350" y="4114800"/>
            <a:ext cx="111442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passband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4171950" y="4457700"/>
            <a:ext cx="111442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stopband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3486150" y="5143500"/>
            <a:ext cx="30654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6" name="Line 19"/>
          <p:cNvSpPr>
            <a:spLocks noChangeShapeType="1"/>
          </p:cNvSpPr>
          <p:nvPr/>
        </p:nvSpPr>
        <p:spPr bwMode="auto">
          <a:xfrm>
            <a:off x="3371850" y="3657600"/>
            <a:ext cx="0" cy="1600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>
            <a:off x="3600450" y="3657600"/>
            <a:ext cx="0" cy="16002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8" name="Line 21"/>
          <p:cNvSpPr>
            <a:spLocks noChangeShapeType="1"/>
          </p:cNvSpPr>
          <p:nvPr/>
        </p:nvSpPr>
        <p:spPr bwMode="auto">
          <a:xfrm flipH="1">
            <a:off x="3486150" y="3657600"/>
            <a:ext cx="417513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9" name="Line 22"/>
          <p:cNvSpPr>
            <a:spLocks noChangeShapeType="1"/>
          </p:cNvSpPr>
          <p:nvPr/>
        </p:nvSpPr>
        <p:spPr bwMode="auto">
          <a:xfrm>
            <a:off x="3829050" y="3657600"/>
            <a:ext cx="279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0" name="Line 23"/>
          <p:cNvSpPr>
            <a:spLocks noChangeShapeType="1"/>
          </p:cNvSpPr>
          <p:nvPr/>
        </p:nvSpPr>
        <p:spPr bwMode="auto">
          <a:xfrm>
            <a:off x="1428750" y="4000500"/>
            <a:ext cx="2063750" cy="4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1" name="Text Box 24"/>
          <p:cNvSpPr txBox="1">
            <a:spLocks noChangeArrowheads="1"/>
          </p:cNvSpPr>
          <p:nvPr/>
        </p:nvSpPr>
        <p:spPr bwMode="auto">
          <a:xfrm>
            <a:off x="1543050" y="3543300"/>
            <a:ext cx="696913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 i="1" baseline="-25000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092" name="Text Box 25"/>
          <p:cNvSpPr txBox="1">
            <a:spLocks noChangeArrowheads="1"/>
          </p:cNvSpPr>
          <p:nvPr/>
        </p:nvSpPr>
        <p:spPr bwMode="auto">
          <a:xfrm>
            <a:off x="4146550" y="3441700"/>
            <a:ext cx="1951038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transition band</a:t>
            </a:r>
          </a:p>
        </p:txBody>
      </p:sp>
      <p:graphicFrame>
        <p:nvGraphicFramePr>
          <p:cNvPr id="3075" name="Object 27"/>
          <p:cNvGraphicFramePr>
            <a:graphicFrameLocks noChangeAspect="1"/>
          </p:cNvGraphicFramePr>
          <p:nvPr/>
        </p:nvGraphicFramePr>
        <p:xfrm>
          <a:off x="3276600" y="1700213"/>
          <a:ext cx="30273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00213"/>
                        <a:ext cx="30273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文字方塊 1"/>
          <p:cNvSpPr txBox="1">
            <a:spLocks noChangeArrowheads="1"/>
          </p:cNvSpPr>
          <p:nvPr/>
        </p:nvSpPr>
        <p:spPr bwMode="auto">
          <a:xfrm>
            <a:off x="684213" y="5589588"/>
            <a:ext cx="446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Q: How do we choose </a:t>
            </a:r>
            <a:r>
              <a:rPr lang="en-US" altLang="zh-TW" sz="1800" i="1">
                <a:solidFill>
                  <a:srgbClr val="FF0000"/>
                </a:solidFill>
              </a:rPr>
              <a:t>W</a:t>
            </a:r>
            <a:r>
              <a:rPr lang="en-US" altLang="zh-TW" sz="1800">
                <a:solidFill>
                  <a:srgbClr val="FF0000"/>
                </a:solidFill>
              </a:rPr>
              <a:t>(</a:t>
            </a:r>
            <a:r>
              <a:rPr lang="en-US" altLang="zh-TW" sz="1800" i="1">
                <a:solidFill>
                  <a:srgbClr val="FF0000"/>
                </a:solidFill>
              </a:rPr>
              <a:t>f</a:t>
            </a:r>
            <a:r>
              <a:rPr lang="en-US" altLang="zh-TW" sz="1800">
                <a:solidFill>
                  <a:srgbClr val="FF0000"/>
                </a:solidFill>
              </a:rPr>
              <a:t>) When SNR      ?</a:t>
            </a:r>
            <a:endParaRPr lang="zh-TW" altLang="en-US" sz="1800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4572000" y="5589588"/>
            <a:ext cx="0" cy="295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2183</Words>
  <Application>Microsoft Office PowerPoint</Application>
  <PresentationFormat>如螢幕大小 (4:3)</PresentationFormat>
  <Paragraphs>429</Paragraphs>
  <Slides>39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Digital Signal Processing 高等數位訊號處理</dc:title>
  <dc:creator>DJJ</dc:creator>
  <cp:lastModifiedBy>Ding Jian-Jiun</cp:lastModifiedBy>
  <cp:revision>369</cp:revision>
  <dcterms:created xsi:type="dcterms:W3CDTF">2010-02-24T05:03:40Z</dcterms:created>
  <dcterms:modified xsi:type="dcterms:W3CDTF">2018-03-02T06:32:55Z</dcterms:modified>
</cp:coreProperties>
</file>