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6" saveSubsetFonts="1">
  <p:sldMasterIdLst>
    <p:sldMasterId id="2147483648" r:id="rId1"/>
  </p:sldMasterIdLst>
  <p:notesMasterIdLst>
    <p:notesMasterId r:id="rId23"/>
  </p:notesMasterIdLst>
  <p:sldIdLst>
    <p:sldId id="322" r:id="rId2"/>
    <p:sldId id="323" r:id="rId3"/>
    <p:sldId id="324" r:id="rId4"/>
    <p:sldId id="285" r:id="rId5"/>
    <p:sldId id="286" r:id="rId6"/>
    <p:sldId id="320" r:id="rId7"/>
    <p:sldId id="321" r:id="rId8"/>
    <p:sldId id="329" r:id="rId9"/>
    <p:sldId id="277" r:id="rId10"/>
    <p:sldId id="319" r:id="rId11"/>
    <p:sldId id="289" r:id="rId12"/>
    <p:sldId id="290" r:id="rId13"/>
    <p:sldId id="328" r:id="rId14"/>
    <p:sldId id="314" r:id="rId15"/>
    <p:sldId id="315" r:id="rId16"/>
    <p:sldId id="316" r:id="rId17"/>
    <p:sldId id="317" r:id="rId18"/>
    <p:sldId id="318" r:id="rId19"/>
    <p:sldId id="325" r:id="rId20"/>
    <p:sldId id="326" r:id="rId21"/>
    <p:sldId id="327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24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5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D5838BB7-1A5C-4DD2-82E5-A464967497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264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3385-8A84-4024-B4C9-B0C01B41F6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69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98870-6713-42DA-B853-FCA794796A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3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54159-82DE-4E73-90E8-B1B908298C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31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40DDC-3685-4094-BAC4-F56280CEEB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550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60BF2-C845-4C04-8C9B-BD90AABA24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07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4B57C-C08F-49CA-9117-C98E1C2324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7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B65DC-1B5A-4D14-B15E-325A308E0B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75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92BC8-6FB5-4DAE-BFF4-7719B8D152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27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D813A-79F9-4B7F-8427-7842A6CFCD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50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DD194-D98C-4829-B46F-67C5475DBD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50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ADF0B-2A39-4D8B-971F-5B61DB9804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6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26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fld id="{4C69F948-D669-4B4F-99B7-9A00D0B191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45F9E0FD-9B26-441D-B3C4-74F069FD161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76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323850" y="1412875"/>
            <a:ext cx="856932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 Suppose that we want: 	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     		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passband ripple  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 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		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stopband ripple </a:t>
            </a:r>
            <a:r>
              <a:rPr lang="en-US" altLang="zh-TW">
                <a:sym typeface="Symbol" panose="05050102010706020507" pitchFamily="18" charset="2"/>
              </a:rPr>
              <a:t> 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      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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width of transition band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  (expressed by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normalized frequency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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= 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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= 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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: sampling frequency,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: sampling interval)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Then, the estimated length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of the digital filter is:  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.                       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Char char="·"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When there are two transition bands,   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= min(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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Char char="·"/>
            </a:pPr>
            <a:r>
              <a:rPr lang="zh-TW" altLang="en-US"/>
              <a:t>犧牲 </a:t>
            </a:r>
            <a:r>
              <a:rPr lang="en-US" altLang="zh-TW"/>
              <a:t>transition band </a:t>
            </a:r>
            <a:r>
              <a:rPr lang="zh-TW" altLang="en-US"/>
              <a:t>的 </a:t>
            </a:r>
            <a:r>
              <a:rPr lang="en-US" altLang="zh-TW"/>
              <a:t>frequency response,</a:t>
            </a:r>
            <a:r>
              <a:rPr lang="zh-TW" altLang="en-US"/>
              <a:t> </a:t>
            </a:r>
            <a:r>
              <a:rPr lang="zh-TW" altLang="en-US">
                <a:solidFill>
                  <a:srgbClr val="3333FF"/>
                </a:solidFill>
              </a:rPr>
              <a:t>換取較高的 </a:t>
            </a:r>
            <a:r>
              <a:rPr lang="en-US" altLang="zh-TW">
                <a:solidFill>
                  <a:srgbClr val="3333FF"/>
                </a:solidFill>
              </a:rPr>
              <a:t>passband and stopband accuracies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2195513" y="4292600"/>
          <a:ext cx="2511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2514600" imgH="736560" progId="Equation.DSMT4">
                  <p:embed/>
                </p:oleObj>
              </mc:Choice>
              <mc:Fallback>
                <p:oleObj name="Equation" r:id="rId3" imgW="2514600" imgH="736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25114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323850" y="355600"/>
            <a:ext cx="7848600" cy="8318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2-H  </a:t>
            </a:r>
            <a:r>
              <a:rPr lang="en-US" altLang="zh-TW" sz="2400" b="1">
                <a:solidFill>
                  <a:srgbClr val="3333FF"/>
                </a:solidFill>
                <a:sym typeface="Symbol" panose="05050102010706020507" pitchFamily="18" charset="2"/>
              </a:rPr>
              <a:t>Relations among </a:t>
            </a:r>
            <a:r>
              <a:rPr lang="en-US" altLang="zh-TW" sz="2400" b="1" u="sng">
                <a:solidFill>
                  <a:srgbClr val="FF0000"/>
                </a:solidFill>
                <a:sym typeface="Symbol" panose="05050102010706020507" pitchFamily="18" charset="2"/>
              </a:rPr>
              <a:t>Filter Length </a:t>
            </a:r>
            <a:r>
              <a:rPr lang="en-US" altLang="zh-TW" sz="2400" b="1" i="1" u="sng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 b="1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b="1" u="sng">
                <a:solidFill>
                  <a:srgbClr val="663300"/>
                </a:solidFill>
                <a:sym typeface="Symbol" panose="05050102010706020507" pitchFamily="18" charset="2"/>
              </a:rPr>
              <a:t>Transition Band</a:t>
            </a:r>
            <a:r>
              <a:rPr lang="en-US" altLang="zh-TW" sz="2400" b="1">
                <a:solidFill>
                  <a:srgbClr val="663300"/>
                </a:solidFill>
                <a:sym typeface="Symbol" panose="05050102010706020507" pitchFamily="18" charset="2"/>
              </a:rPr>
              <a:t>,</a:t>
            </a:r>
            <a:r>
              <a:rPr lang="en-US" altLang="zh-TW" sz="2400" b="1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br>
              <a:rPr lang="en-US" altLang="zh-TW" sz="2400" b="1">
                <a:solidFill>
                  <a:srgbClr val="3333FF"/>
                </a:solidFill>
                <a:sym typeface="Symbol" panose="05050102010706020507" pitchFamily="18" charset="2"/>
              </a:rPr>
            </a:br>
            <a:r>
              <a:rPr lang="en-US" altLang="zh-TW" sz="2400" b="1">
                <a:solidFill>
                  <a:srgbClr val="3333FF"/>
                </a:solidFill>
                <a:sym typeface="Symbol" panose="05050102010706020507" pitchFamily="18" charset="2"/>
              </a:rPr>
              <a:t>    and Accuracy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9335F8DD-02DE-4956-B7F9-E5764128C8E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Type 1: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Type 2: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19250" y="333375"/>
          <a:ext cx="2828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2831760" imgH="685800" progId="Equation.DSMT4">
                  <p:embed/>
                </p:oleObj>
              </mc:Choice>
              <mc:Fallback>
                <p:oleObj name="Equation" r:id="rId3" imgW="283176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3375"/>
                        <a:ext cx="28289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1547813" y="981075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 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] = 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−1− </a:t>
            </a:r>
            <a:r>
              <a:rPr lang="en-US" altLang="zh-TW" i="1" u="sng"/>
              <a:t>n</a:t>
            </a:r>
            <a:r>
              <a:rPr lang="en-US" altLang="zh-TW" u="sng"/>
              <a:t>]</a:t>
            </a:r>
            <a:r>
              <a:rPr lang="en-US" altLang="zh-TW">
                <a:solidFill>
                  <a:srgbClr val="FF0000"/>
                </a:solidFill>
              </a:rPr>
              <a:t>  </a:t>
            </a:r>
            <a:r>
              <a:rPr lang="en-US" altLang="zh-TW"/>
              <a:t>(even symmetric)    and    </a:t>
            </a:r>
            <a:r>
              <a:rPr lang="en-US" altLang="zh-TW" i="1" u="sng"/>
              <a:t>N</a:t>
            </a:r>
            <a:r>
              <a:rPr lang="en-US" altLang="zh-TW" u="sng"/>
              <a:t> is odd.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1692275" y="1484313"/>
          <a:ext cx="37163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3720960" imgH="711000" progId="Equation.DSMT4">
                  <p:embed/>
                </p:oleObj>
              </mc:Choice>
              <mc:Fallback>
                <p:oleObj name="Equation" r:id="rId5" imgW="37209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84313"/>
                        <a:ext cx="37163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1476375" y="2205038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 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] = 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−1− </a:t>
            </a:r>
            <a:r>
              <a:rPr lang="en-US" altLang="zh-TW" i="1" u="sng"/>
              <a:t>n</a:t>
            </a:r>
            <a:r>
              <a:rPr lang="en-US" altLang="zh-TW" u="sng"/>
              <a:t>]</a:t>
            </a:r>
            <a:r>
              <a:rPr lang="en-US" altLang="zh-TW"/>
              <a:t>  (even symmetric)     and    </a:t>
            </a:r>
            <a:r>
              <a:rPr lang="en-US" altLang="zh-TW" i="1" u="sng"/>
              <a:t>N</a:t>
            </a:r>
            <a:r>
              <a:rPr lang="en-US" altLang="zh-TW" u="sng"/>
              <a:t> is even.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50825" y="299561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Type 3:</a:t>
            </a:r>
          </a:p>
        </p:txBody>
      </p:sp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1619250" y="2851150"/>
          <a:ext cx="2789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2793960" imgH="711000" progId="Equation.DSMT4">
                  <p:embed/>
                </p:oleObj>
              </mc:Choice>
              <mc:Fallback>
                <p:oleObj name="Equation" r:id="rId7" imgW="279396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51150"/>
                        <a:ext cx="27892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1547813" y="3571875"/>
            <a:ext cx="5903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 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] = −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−1− </a:t>
            </a:r>
            <a:r>
              <a:rPr lang="en-US" altLang="zh-TW" i="1" u="sng"/>
              <a:t>n</a:t>
            </a:r>
            <a:r>
              <a:rPr lang="en-US" altLang="zh-TW" u="sng"/>
              <a:t>]</a:t>
            </a:r>
            <a:r>
              <a:rPr lang="en-US" altLang="zh-TW"/>
              <a:t>  (odd symmetric)   and    </a:t>
            </a:r>
            <a:r>
              <a:rPr lang="en-US" altLang="zh-TW" i="1" u="sng"/>
              <a:t>N</a:t>
            </a:r>
            <a:r>
              <a:rPr lang="en-US" altLang="zh-TW" u="sng"/>
              <a:t> is odd.</a:t>
            </a:r>
          </a:p>
        </p:txBody>
      </p:sp>
      <p:sp>
        <p:nvSpPr>
          <p:cNvPr id="7181" name="Text Box 11"/>
          <p:cNvSpPr txBox="1">
            <a:spLocks noChangeArrowheads="1"/>
          </p:cNvSpPr>
          <p:nvPr/>
        </p:nvSpPr>
        <p:spPr bwMode="auto">
          <a:xfrm>
            <a:off x="250825" y="436562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Type 4:</a:t>
            </a:r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1619250" y="4221163"/>
          <a:ext cx="3678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9" imgW="3682800" imgH="711000" progId="Equation.DSMT4">
                  <p:embed/>
                </p:oleObj>
              </mc:Choice>
              <mc:Fallback>
                <p:oleObj name="Equation" r:id="rId9" imgW="368280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36782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1547813" y="5013325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] = −</a:t>
            </a:r>
            <a:r>
              <a:rPr lang="en-US" altLang="zh-TW" i="1" u="sng"/>
              <a:t>h</a:t>
            </a:r>
            <a:r>
              <a:rPr lang="en-US" altLang="zh-TW" u="sng"/>
              <a:t>[</a:t>
            </a:r>
            <a:r>
              <a:rPr lang="en-US" altLang="zh-TW" i="1" u="sng"/>
              <a:t>N</a:t>
            </a:r>
            <a:r>
              <a:rPr lang="en-US" altLang="zh-TW" u="sng"/>
              <a:t>−1− </a:t>
            </a:r>
            <a:r>
              <a:rPr lang="en-US" altLang="zh-TW" i="1" u="sng"/>
              <a:t>n</a:t>
            </a:r>
            <a:r>
              <a:rPr lang="en-US" altLang="zh-TW" u="sng"/>
              <a:t>]</a:t>
            </a:r>
            <a:r>
              <a:rPr lang="en-US" altLang="zh-TW"/>
              <a:t>  (odd symmetric)   and    </a:t>
            </a:r>
            <a:r>
              <a:rPr lang="en-US" altLang="zh-TW" i="1" u="sng"/>
              <a:t>N</a:t>
            </a:r>
            <a:r>
              <a:rPr lang="en-US" altLang="zh-TW" u="sng"/>
              <a:t> is even.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6372225" y="551815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</a:rPr>
              <a:t> = (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anose="02020603050405020304" pitchFamily="18" charset="0"/>
              </a:rPr>
              <a:t>−1)/2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9313546-B8F9-4732-8DF1-7A658D15FBC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50825" y="333375"/>
            <a:ext cx="6192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Type 2:</a:t>
            </a:r>
            <a:r>
              <a:rPr lang="en-US" altLang="zh-TW"/>
              <a:t> When </a:t>
            </a:r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 = </a:t>
            </a:r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−1−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</a:t>
            </a:r>
            <a:r>
              <a:rPr lang="en-US" altLang="zh-TW"/>
              <a:t>    and   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is even: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/>
              <a:t>                           (even symmetric)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95288" y="1268413"/>
            <a:ext cx="421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 </a:t>
            </a:r>
            <a:r>
              <a:rPr lang="zh-TW" altLang="en-US"/>
              <a:t>令 </a:t>
            </a:r>
            <a:r>
              <a:rPr lang="en-US" altLang="zh-TW" i="1"/>
              <a:t>r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 + </a:t>
            </a:r>
            <a:r>
              <a:rPr lang="en-US" altLang="zh-TW" i="1"/>
              <a:t>k</a:t>
            </a:r>
            <a:r>
              <a:rPr lang="en-US" altLang="zh-TW"/>
              <a:t>],    where </a:t>
            </a:r>
            <a:r>
              <a:rPr lang="en-US" altLang="zh-TW" i="1"/>
              <a:t>k</a:t>
            </a:r>
            <a:r>
              <a:rPr lang="en-US" altLang="zh-TW"/>
              <a:t> = (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1)/2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003800" y="1268413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注意此時 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zh-TW" altLang="en-US"/>
              <a:t>不為整數</a:t>
            </a:r>
            <a:r>
              <a:rPr lang="en-US" altLang="zh-TW"/>
              <a:t>)   </a:t>
            </a:r>
          </a:p>
        </p:txBody>
      </p:sp>
      <p:sp>
        <p:nvSpPr>
          <p:cNvPr id="19462" name="AutoShape 9"/>
          <p:cNvSpPr>
            <a:spLocks noChangeAspect="1" noChangeArrowheads="1"/>
          </p:cNvSpPr>
          <p:nvPr/>
        </p:nvSpPr>
        <p:spPr bwMode="auto">
          <a:xfrm>
            <a:off x="179388" y="1628775"/>
            <a:ext cx="8778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179388" y="3502025"/>
            <a:ext cx="855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 flipH="1">
            <a:off x="827088" y="3017838"/>
            <a:ext cx="19050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1547813" y="3141663"/>
            <a:ext cx="1587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763713" y="3213100"/>
            <a:ext cx="11112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>
            <a:off x="3203575" y="26384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 flipV="1">
            <a:off x="3924300" y="2422525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9" name="Line 17"/>
          <p:cNvSpPr>
            <a:spLocks noChangeShapeType="1"/>
          </p:cNvSpPr>
          <p:nvPr/>
        </p:nvSpPr>
        <p:spPr bwMode="auto">
          <a:xfrm flipV="1">
            <a:off x="4859338" y="2422525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>
            <a:off x="5724525" y="26384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>
            <a:off x="5940425" y="3213100"/>
            <a:ext cx="11112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 flipH="1">
            <a:off x="7164388" y="31416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3" name="Line 21"/>
          <p:cNvSpPr>
            <a:spLocks noChangeShapeType="1"/>
          </p:cNvSpPr>
          <p:nvPr/>
        </p:nvSpPr>
        <p:spPr bwMode="auto">
          <a:xfrm>
            <a:off x="7885113" y="2997200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4" name="Oval 22"/>
          <p:cNvSpPr>
            <a:spLocks noChangeArrowheads="1"/>
          </p:cNvSpPr>
          <p:nvPr/>
        </p:nvSpPr>
        <p:spPr bwMode="auto">
          <a:xfrm>
            <a:off x="8459788" y="3430588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5" name="Oval 24"/>
          <p:cNvSpPr>
            <a:spLocks noChangeArrowheads="1"/>
          </p:cNvSpPr>
          <p:nvPr/>
        </p:nvSpPr>
        <p:spPr bwMode="auto">
          <a:xfrm>
            <a:off x="273050" y="3430588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6" name="Oval 25"/>
          <p:cNvSpPr>
            <a:spLocks noChangeArrowheads="1"/>
          </p:cNvSpPr>
          <p:nvPr/>
        </p:nvSpPr>
        <p:spPr bwMode="auto">
          <a:xfrm>
            <a:off x="7812088" y="289242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7" name="Oval 26"/>
          <p:cNvSpPr>
            <a:spLocks noChangeArrowheads="1"/>
          </p:cNvSpPr>
          <p:nvPr/>
        </p:nvSpPr>
        <p:spPr bwMode="auto">
          <a:xfrm>
            <a:off x="7092950" y="307022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8" name="Oval 27"/>
          <p:cNvSpPr>
            <a:spLocks noChangeArrowheads="1"/>
          </p:cNvSpPr>
          <p:nvPr/>
        </p:nvSpPr>
        <p:spPr bwMode="auto">
          <a:xfrm>
            <a:off x="796925" y="2992438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9" name="Oval 28"/>
          <p:cNvSpPr>
            <a:spLocks noChangeArrowheads="1"/>
          </p:cNvSpPr>
          <p:nvPr/>
        </p:nvSpPr>
        <p:spPr bwMode="auto">
          <a:xfrm>
            <a:off x="1476375" y="307022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80" name="Oval 29"/>
          <p:cNvSpPr>
            <a:spLocks noChangeArrowheads="1"/>
          </p:cNvSpPr>
          <p:nvPr/>
        </p:nvSpPr>
        <p:spPr bwMode="auto">
          <a:xfrm>
            <a:off x="3127375" y="2565400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81" name="Oval 30"/>
          <p:cNvSpPr>
            <a:spLocks noChangeArrowheads="1"/>
          </p:cNvSpPr>
          <p:nvPr/>
        </p:nvSpPr>
        <p:spPr bwMode="auto">
          <a:xfrm>
            <a:off x="3848100" y="2349500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82" name="Oval 32"/>
          <p:cNvSpPr>
            <a:spLocks noChangeArrowheads="1"/>
          </p:cNvSpPr>
          <p:nvPr/>
        </p:nvSpPr>
        <p:spPr bwMode="auto">
          <a:xfrm>
            <a:off x="4813300" y="2349500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83" name="Oval 33"/>
          <p:cNvSpPr>
            <a:spLocks noChangeArrowheads="1"/>
          </p:cNvSpPr>
          <p:nvPr/>
        </p:nvSpPr>
        <p:spPr bwMode="auto">
          <a:xfrm>
            <a:off x="5681663" y="2565400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84" name="Text Box 34"/>
          <p:cNvSpPr txBox="1">
            <a:spLocks noChangeArrowheads="1"/>
          </p:cNvSpPr>
          <p:nvPr/>
        </p:nvSpPr>
        <p:spPr bwMode="auto">
          <a:xfrm>
            <a:off x="179388" y="3589338"/>
            <a:ext cx="84455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        h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[0]</a:t>
            </a:r>
            <a:r>
              <a:rPr lang="en-US" altLang="zh-TW" sz="1600">
                <a:ea typeface="新細明體" panose="02020500000000000000" pitchFamily="18" charset="-120"/>
              </a:rPr>
              <a:t>   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[1]                       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/>
              <a:t>k</a:t>
            </a:r>
            <a:r>
              <a:rPr lang="en-US" altLang="zh-TW" sz="1600"/>
              <a:t>-3/2</a:t>
            </a:r>
            <a:r>
              <a:rPr lang="en-US" altLang="zh-TW" sz="1600">
                <a:ea typeface="新細明體" panose="02020500000000000000" pitchFamily="18" charset="-120"/>
              </a:rPr>
              <a:t>]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3333FF"/>
                </a:solidFill>
              </a:rPr>
              <a:t>k</a:t>
            </a:r>
            <a:r>
              <a:rPr lang="en-US" altLang="zh-TW" sz="1600">
                <a:solidFill>
                  <a:srgbClr val="3333FF"/>
                </a:solidFill>
              </a:rPr>
              <a:t>-1/2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600">
                <a:ea typeface="新細明體" panose="02020500000000000000" pitchFamily="18" charset="-120"/>
              </a:rPr>
              <a:t>   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+1/2]</a:t>
            </a:r>
            <a:r>
              <a:rPr lang="en-US" altLang="zh-TW" sz="1600">
                <a:ea typeface="新細明體" panose="02020500000000000000" pitchFamily="18" charset="-120"/>
              </a:rPr>
              <a:t>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/>
              <a:t>k</a:t>
            </a:r>
            <a:r>
              <a:rPr lang="en-US" altLang="zh-TW" sz="1600"/>
              <a:t>+3/2</a:t>
            </a:r>
            <a:r>
              <a:rPr lang="en-US" altLang="zh-TW" sz="1600">
                <a:ea typeface="新細明體" panose="02020500000000000000" pitchFamily="18" charset="-120"/>
              </a:rPr>
              <a:t>]           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N</a:t>
            </a:r>
            <a:r>
              <a:rPr lang="en-US" altLang="zh-TW" sz="1600">
                <a:ea typeface="新細明體" panose="02020500000000000000" pitchFamily="18" charset="-120"/>
              </a:rPr>
              <a:t>-2]   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3333FF"/>
                </a:solidFill>
              </a:rPr>
              <a:t>N</a:t>
            </a:r>
            <a:r>
              <a:rPr lang="en-US" altLang="zh-TW" sz="1600">
                <a:solidFill>
                  <a:srgbClr val="3333FF"/>
                </a:solidFill>
              </a:rPr>
              <a:t>-1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] 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  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[-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600">
                <a:ea typeface="新細明體" panose="02020500000000000000" pitchFamily="18" charset="-120"/>
              </a:rPr>
              <a:t>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[-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+1]                  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[-3/2]  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[-1/2]</a:t>
            </a:r>
            <a:r>
              <a:rPr lang="en-US" altLang="zh-TW" sz="1600">
                <a:ea typeface="新細明體" panose="02020500000000000000" pitchFamily="18" charset="-120"/>
              </a:rPr>
              <a:t>       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[1/2]</a:t>
            </a:r>
            <a:r>
              <a:rPr lang="en-US" altLang="zh-TW" sz="1600">
                <a:ea typeface="新細明體" panose="02020500000000000000" pitchFamily="18" charset="-120"/>
              </a:rPr>
              <a:t>   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[3/2]            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-1]        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3333FF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]</a:t>
            </a:r>
          </a:p>
          <a:p>
            <a:pPr eaLnBrk="1" hangingPunct="1"/>
            <a:r>
              <a:rPr lang="en-US" altLang="zh-TW" sz="1600">
                <a:solidFill>
                  <a:srgbClr val="3333FF"/>
                </a:solidFill>
                <a:ea typeface="新細明體" panose="02020500000000000000" pitchFamily="18" charset="-120"/>
              </a:rPr>
              <a:t>                                                                                         </a:t>
            </a:r>
            <a:r>
              <a:rPr lang="en-US" altLang="zh-TW" sz="1600" i="1">
                <a:solidFill>
                  <a:srgbClr val="3333FF"/>
                </a:solidFill>
              </a:rPr>
              <a:t>s</a:t>
            </a:r>
            <a:r>
              <a:rPr lang="en-US" altLang="zh-TW" sz="1600">
                <a:solidFill>
                  <a:srgbClr val="3333FF"/>
                </a:solidFill>
              </a:rPr>
              <a:t>[1]/2</a:t>
            </a:r>
            <a:r>
              <a:rPr lang="en-US" altLang="zh-TW" sz="1600"/>
              <a:t>        </a:t>
            </a:r>
            <a:r>
              <a:rPr lang="en-US" altLang="zh-TW" sz="1600" i="1"/>
              <a:t>s</a:t>
            </a:r>
            <a:r>
              <a:rPr lang="en-US" altLang="zh-TW" sz="1600"/>
              <a:t>[2]/2               </a:t>
            </a:r>
            <a:r>
              <a:rPr lang="en-US" altLang="zh-TW" sz="1600" i="1"/>
              <a:t>s</a:t>
            </a:r>
            <a:r>
              <a:rPr lang="en-US" altLang="zh-TW" sz="1600"/>
              <a:t>[</a:t>
            </a:r>
            <a:r>
              <a:rPr lang="en-US" altLang="zh-TW" sz="1600" i="1"/>
              <a:t>k</a:t>
            </a:r>
            <a:r>
              <a:rPr lang="en-US" altLang="zh-TW" sz="1600"/>
              <a:t>-1/2]/2   </a:t>
            </a:r>
            <a:r>
              <a:rPr lang="en-US" altLang="zh-TW" sz="1600" i="1">
                <a:solidFill>
                  <a:srgbClr val="3333FF"/>
                </a:solidFill>
              </a:rPr>
              <a:t>s</a:t>
            </a:r>
            <a:r>
              <a:rPr lang="en-US" altLang="zh-TW" sz="1600">
                <a:solidFill>
                  <a:srgbClr val="3333FF"/>
                </a:solidFill>
              </a:rPr>
              <a:t>[</a:t>
            </a:r>
            <a:r>
              <a:rPr lang="en-US" altLang="zh-TW" sz="1600" i="1">
                <a:solidFill>
                  <a:srgbClr val="3333FF"/>
                </a:solidFill>
              </a:rPr>
              <a:t>k</a:t>
            </a:r>
            <a:r>
              <a:rPr lang="en-US" altLang="zh-TW" sz="1600">
                <a:solidFill>
                  <a:srgbClr val="3333FF"/>
                </a:solidFill>
              </a:rPr>
              <a:t>+1/2]/2</a:t>
            </a:r>
          </a:p>
          <a:p>
            <a:pPr eaLnBrk="1" hangingPunct="1"/>
            <a:endParaRPr lang="en-US" altLang="zh-TW" sz="160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9485" name="Line 35"/>
          <p:cNvSpPr>
            <a:spLocks noChangeShapeType="1"/>
          </p:cNvSpPr>
          <p:nvPr/>
        </p:nvSpPr>
        <p:spPr bwMode="auto">
          <a:xfrm>
            <a:off x="4427538" y="2133600"/>
            <a:ext cx="0" cy="24479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6" name="文字方塊 29"/>
          <p:cNvSpPr txBox="1">
            <a:spLocks noChangeArrowheads="1"/>
          </p:cNvSpPr>
          <p:nvPr/>
        </p:nvSpPr>
        <p:spPr bwMode="auto">
          <a:xfrm>
            <a:off x="5867400" y="1916113"/>
            <a:ext cx="230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</a:t>
            </a:r>
            <a:r>
              <a:rPr lang="zh-TW" altLang="en-US"/>
              <a:t>比較 </a:t>
            </a:r>
            <a:r>
              <a:rPr lang="en-US" altLang="zh-TW"/>
              <a:t>page 41)</a:t>
            </a:r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C4F9B45A-DD01-43D6-A5B5-27691AE229AC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8201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042988" y="333375"/>
          <a:ext cx="3222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3" imgW="3225600" imgH="685800" progId="Equation.DSMT4">
                  <p:embed/>
                </p:oleObj>
              </mc:Choice>
              <mc:Fallback>
                <p:oleObj name="Equation" r:id="rId3" imgW="32256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32226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148263" y="549275"/>
          <a:ext cx="2159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5" imgW="2158920" imgH="380880" progId="Equation.DSMT4">
                  <p:embed/>
                </p:oleObj>
              </mc:Choice>
              <mc:Fallback>
                <p:oleObj name="Equation" r:id="rId5" imgW="215892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49275"/>
                        <a:ext cx="21590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539750" y="1341438"/>
          <a:ext cx="75374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7" imgW="7543800" imgH="1447560" progId="Equation.DSMT4">
                  <p:embed/>
                </p:oleObj>
              </mc:Choice>
              <mc:Fallback>
                <p:oleObj name="Equation" r:id="rId7" imgW="7543800" imgH="1447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75374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476250" y="3141663"/>
          <a:ext cx="37052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9" imgW="3708360" imgH="685800" progId="Equation.DSMT4">
                  <p:embed/>
                </p:oleObj>
              </mc:Choice>
              <mc:Fallback>
                <p:oleObj name="Equation" r:id="rId9" imgW="370836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141663"/>
                        <a:ext cx="3705225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468313" y="3933825"/>
          <a:ext cx="179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1" imgW="1790640" imgH="304560" progId="Equation.DSMT4">
                  <p:embed/>
                </p:oleObj>
              </mc:Choice>
              <mc:Fallback>
                <p:oleObj name="Equation" r:id="rId11" imgW="179064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3825"/>
                        <a:ext cx="179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68313" y="4437063"/>
            <a:ext cx="47529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設計出 </a:t>
            </a:r>
            <a:r>
              <a:rPr lang="en-US" altLang="zh-TW" i="1"/>
              <a:t>s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之後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r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s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+1/2]/2,      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r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cs typeface="Times New Roman" panose="02020603050405020304" pitchFamily="18" charset="0"/>
              </a:rPr>
              <a:t>−</a:t>
            </a:r>
            <a:r>
              <a:rPr lang="en-US" altLang="zh-TW"/>
              <a:t> </a:t>
            </a:r>
            <a:r>
              <a:rPr lang="en-US" altLang="zh-TW" i="1"/>
              <a:t>k</a:t>
            </a:r>
            <a:r>
              <a:rPr lang="en-US" altLang="zh-TW"/>
              <a:t>],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39975" y="3860800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1, 2, …, </a:t>
            </a:r>
            <a:r>
              <a:rPr lang="en-US" altLang="zh-TW" i="1"/>
              <a:t>k</a:t>
            </a:r>
            <a:r>
              <a:rPr lang="en-US" altLang="zh-TW"/>
              <a:t>+1/2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rot="10800000" flipV="1">
            <a:off x="4284663" y="2781300"/>
            <a:ext cx="1582737" cy="576263"/>
          </a:xfrm>
          <a:prstGeom prst="straightConnector1">
            <a:avLst/>
          </a:prstGeom>
          <a:ln w="15875">
            <a:solidFill>
              <a:srgbClr val="66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4854575" y="3257550"/>
          <a:ext cx="3797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3" imgW="2590560" imgH="431640" progId="Equation.DSMT4">
                  <p:embed/>
                </p:oleObj>
              </mc:Choice>
              <mc:Fallback>
                <p:oleObj name="Equation" r:id="rId13" imgW="25905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257550"/>
                        <a:ext cx="37973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D689AC8-7DD2-45CA-8E51-720175E7D06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9225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88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  <a:sym typeface="Symbol" panose="05050102010706020507" pitchFamily="18" charset="2"/>
              </a:rPr>
              <a:t>Design Method for Type 2</a:t>
            </a:r>
            <a:endParaRPr lang="en-US" altLang="zh-TW" b="1">
              <a:solidFill>
                <a:srgbClr val="3333FF"/>
              </a:solidFill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827088" y="765175"/>
          <a:ext cx="37163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3" imgW="3720960" imgH="711000" progId="Equation.DSMT4">
                  <p:embed/>
                </p:oleObj>
              </mc:Choice>
              <mc:Fallback>
                <p:oleObj name="Equation" r:id="rId3" imgW="37209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37163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971550" y="1917700"/>
          <a:ext cx="6859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5" imgW="6870600" imgH="355320" progId="Equation.DSMT4">
                  <p:embed/>
                </p:oleObj>
              </mc:Choice>
              <mc:Fallback>
                <p:oleObj name="Equation" r:id="rId5" imgW="687060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7700"/>
                        <a:ext cx="685958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5"/>
          <p:cNvSpPr txBox="1">
            <a:spLocks noChangeArrowheads="1"/>
          </p:cNvSpPr>
          <p:nvPr/>
        </p:nvSpPr>
        <p:spPr bwMode="auto">
          <a:xfrm>
            <a:off x="468313" y="1485900"/>
            <a:ext cx="482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由於</a:t>
            </a:r>
            <a:r>
              <a:rPr lang="zh-TW" altLang="en-US" i="1"/>
              <a:t>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 i="1"/>
              <a:t>n</a:t>
            </a:r>
            <a:r>
              <a:rPr lang="en-US" altLang="zh-TW"/>
              <a:t>+1 </a:t>
            </a:r>
            <a:r>
              <a:rPr lang="zh-TW" altLang="en-US"/>
              <a:t>兩項相加可得 </a:t>
            </a:r>
          </a:p>
        </p:txBody>
      </p:sp>
      <p:sp>
        <p:nvSpPr>
          <p:cNvPr id="9227" name="Text Box 6"/>
          <p:cNvSpPr txBox="1">
            <a:spLocks noChangeArrowheads="1"/>
          </p:cNvSpPr>
          <p:nvPr/>
        </p:nvSpPr>
        <p:spPr bwMode="auto">
          <a:xfrm>
            <a:off x="468313" y="2349500"/>
            <a:ext cx="482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所以可以「判斷」 </a:t>
            </a:r>
            <a:r>
              <a:rPr lang="en-US" altLang="zh-TW" i="1"/>
              <a:t>R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</a:t>
            </a:r>
            <a:r>
              <a:rPr lang="zh-TW" altLang="en-US"/>
              <a:t>能被改寫成 </a:t>
            </a:r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1116013" y="2852738"/>
          <a:ext cx="38306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7" imgW="3835080" imgH="723600" progId="Equation.DSMT4">
                  <p:embed/>
                </p:oleObj>
              </mc:Choice>
              <mc:Fallback>
                <p:oleObj name="Equation" r:id="rId7" imgW="383508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3830637" cy="727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8"/>
          <p:cNvSpPr txBox="1">
            <a:spLocks noChangeArrowheads="1"/>
          </p:cNvSpPr>
          <p:nvPr/>
        </p:nvSpPr>
        <p:spPr bwMode="auto">
          <a:xfrm>
            <a:off x="395288" y="3716338"/>
            <a:ext cx="482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求 </a:t>
            </a:r>
            <a:r>
              <a:rPr lang="en-US" altLang="zh-TW" i="1">
                <a:solidFill>
                  <a:srgbClr val="3333FF"/>
                </a:solidFill>
              </a:rPr>
              <a:t>s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 </a:t>
            </a:r>
            <a:r>
              <a:rPr lang="zh-TW" altLang="en-US">
                <a:solidFill>
                  <a:srgbClr val="3333FF"/>
                </a:solidFill>
              </a:rPr>
              <a:t>和 </a:t>
            </a:r>
            <a:r>
              <a:rPr lang="en-US" altLang="zh-TW" i="1">
                <a:solidFill>
                  <a:srgbClr val="3333FF"/>
                </a:solidFill>
              </a:rPr>
              <a:t>s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 </a:t>
            </a:r>
            <a:r>
              <a:rPr lang="zh-TW" altLang="en-US">
                <a:solidFill>
                  <a:srgbClr val="3333FF"/>
                </a:solidFill>
              </a:rPr>
              <a:t>之間的關係</a:t>
            </a:r>
          </a:p>
        </p:txBody>
      </p:sp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971550" y="4076700"/>
          <a:ext cx="37544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9" imgW="3759120" imgH="723600" progId="Equation.DSMT4">
                  <p:embed/>
                </p:oleObj>
              </mc:Choice>
              <mc:Fallback>
                <p:oleObj name="Equation" r:id="rId9" imgW="3759120" imgH="72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7544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1547813" y="4868863"/>
          <a:ext cx="64182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1" imgW="6426000" imgH="723600" progId="Equation.DSMT4">
                  <p:embed/>
                </p:oleObj>
              </mc:Choice>
              <mc:Fallback>
                <p:oleObj name="Equation" r:id="rId11" imgW="6426000" imgH="72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68863"/>
                        <a:ext cx="64182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/>
          <p:cNvGraphicFramePr>
            <a:graphicFrameLocks noChangeAspect="1"/>
          </p:cNvGraphicFramePr>
          <p:nvPr/>
        </p:nvGraphicFramePr>
        <p:xfrm>
          <a:off x="1474788" y="5661025"/>
          <a:ext cx="67341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13" imgW="6743520" imgH="723600" progId="Equation.DSMT4">
                  <p:embed/>
                </p:oleObj>
              </mc:Choice>
              <mc:Fallback>
                <p:oleObj name="Equation" r:id="rId13" imgW="674352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661025"/>
                        <a:ext cx="67341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C8D75C29-D399-4336-9B29-D9E44CA57993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11188" y="981075"/>
          <a:ext cx="68357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3" imgW="6845040" imgH="1295280" progId="Equation.DSMT4">
                  <p:embed/>
                </p:oleObj>
              </mc:Choice>
              <mc:Fallback>
                <p:oleObj name="Equation" r:id="rId3" imgW="6845040" imgH="1295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6835775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11188" y="260350"/>
          <a:ext cx="73183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5" imgW="7327800" imgH="723600" progId="Equation.DSMT4">
                  <p:embed/>
                </p:oleObj>
              </mc:Choice>
              <mc:Fallback>
                <p:oleObj name="Equation" r:id="rId5" imgW="732780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73183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4500563" y="3430588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令 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 + 1/2 = </a:t>
            </a:r>
            <a:r>
              <a:rPr lang="en-US" altLang="zh-TW" i="1"/>
              <a:t>k</a:t>
            </a:r>
            <a:r>
              <a:rPr lang="en-US" altLang="zh-TW"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539750" y="2492375"/>
          <a:ext cx="7812088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7" imgW="7823160" imgH="1269720" progId="Equation.DSMT4">
                  <p:embed/>
                </p:oleObj>
              </mc:Choice>
              <mc:Fallback>
                <p:oleObj name="Equation" r:id="rId7" imgW="7823160" imgH="1269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2375"/>
                        <a:ext cx="7812088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6"/>
          <p:cNvSpPr txBox="1">
            <a:spLocks noChangeArrowheads="1"/>
          </p:cNvSpPr>
          <p:nvPr/>
        </p:nvSpPr>
        <p:spPr bwMode="auto">
          <a:xfrm>
            <a:off x="468313" y="4076700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比較係數可得</a:t>
            </a:r>
          </a:p>
        </p:txBody>
      </p:sp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2339975" y="40767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9" imgW="1917360" imgH="507960" progId="Equation.DSMT4">
                  <p:embed/>
                </p:oleObj>
              </mc:Choice>
              <mc:Fallback>
                <p:oleObj name="Equation" r:id="rId9" imgW="191736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7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2339975" y="4651375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1" imgW="2527200" imgH="507960" progId="Equation.DSMT4">
                  <p:embed/>
                </p:oleObj>
              </mc:Choice>
              <mc:Fallback>
                <p:oleObj name="Equation" r:id="rId11" imgW="252720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51375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5219700" y="4651375"/>
            <a:ext cx="2735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2,  3, …., 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  <a:cs typeface="Times New Roman" panose="02020603050405020304" pitchFamily="18" charset="0"/>
              </a:rPr>
              <a:t>−1/2</a:t>
            </a:r>
          </a:p>
        </p:txBody>
      </p:sp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2339975" y="5227638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13" imgW="2489040" imgH="507960" progId="Equation.DSMT4">
                  <p:embed/>
                </p:oleObj>
              </mc:Choice>
              <mc:Fallback>
                <p:oleObj name="Equation" r:id="rId13" imgW="248904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7638"/>
                        <a:ext cx="248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0A82968A-60F1-47BC-9F82-3F68911CC74B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90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11188" y="620713"/>
          <a:ext cx="67675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6781680" imgH="1879560" progId="Equation.DSMT4">
                  <p:embed/>
                </p:oleObj>
              </mc:Choice>
              <mc:Fallback>
                <p:oleObj name="Equation" r:id="rId3" imgW="678168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676751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395288" y="2924175"/>
            <a:ext cx="76330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dirty="0"/>
              <a:t>只需將 </a:t>
            </a:r>
            <a:r>
              <a:rPr lang="en-US" altLang="zh-TW" dirty="0"/>
              <a:t>pages </a:t>
            </a:r>
            <a:r>
              <a:rPr lang="en-US" altLang="zh-TW" dirty="0" smtClean="0"/>
              <a:t>53-56 </a:t>
            </a:r>
            <a:r>
              <a:rPr lang="zh-TW" altLang="en-US" dirty="0"/>
              <a:t>的方法當中，</a:t>
            </a:r>
            <a:r>
              <a:rPr lang="en-US" altLang="zh-TW" i="1" dirty="0" err="1">
                <a:solidFill>
                  <a:srgbClr val="3333FF"/>
                </a:solidFill>
              </a:rPr>
              <a:t>H</a:t>
            </a:r>
            <a:r>
              <a:rPr lang="en-US" altLang="zh-TW" i="1" baseline="-25000" dirty="0" err="1">
                <a:solidFill>
                  <a:srgbClr val="3333FF"/>
                </a:solidFill>
              </a:rPr>
              <a:t>d</a:t>
            </a:r>
            <a:r>
              <a:rPr lang="en-US" altLang="zh-TW" dirty="0">
                <a:solidFill>
                  <a:srgbClr val="3333FF"/>
                </a:solidFill>
              </a:rPr>
              <a:t>(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換成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                       </a:t>
            </a:r>
            <a:r>
              <a:rPr lang="en-US" altLang="zh-TW" i="1" dirty="0">
                <a:solidFill>
                  <a:srgbClr val="3333FF"/>
                </a:solidFill>
              </a:rPr>
              <a:t>W</a:t>
            </a:r>
            <a:r>
              <a:rPr lang="en-US" altLang="zh-TW" dirty="0">
                <a:solidFill>
                  <a:srgbClr val="3333FF"/>
                </a:solidFill>
              </a:rPr>
              <a:t>(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換成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                         </a:t>
            </a:r>
            <a:r>
              <a:rPr lang="en-US" altLang="zh-TW" i="1" dirty="0">
                <a:solidFill>
                  <a:srgbClr val="3333FF"/>
                </a:solidFill>
              </a:rPr>
              <a:t>k</a:t>
            </a:r>
            <a:r>
              <a:rPr lang="en-US" altLang="zh-TW" dirty="0"/>
              <a:t>     </a:t>
            </a:r>
            <a:r>
              <a:rPr lang="zh-TW" altLang="en-US" dirty="0"/>
              <a:t>換成      </a:t>
            </a:r>
            <a:r>
              <a:rPr lang="en-US" altLang="zh-TW" i="1" dirty="0">
                <a:solidFill>
                  <a:srgbClr val="3333FF"/>
                </a:solidFill>
              </a:rPr>
              <a:t>k</a:t>
            </a:r>
            <a:r>
              <a:rPr lang="en-US" altLang="zh-TW" dirty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− 1/2 = </a:t>
            </a:r>
            <a:r>
              <a:rPr lang="en-US" altLang="zh-TW" i="1" dirty="0">
                <a:solidFill>
                  <a:srgbClr val="3333FF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/2 </a:t>
            </a:r>
            <a:r>
              <a:rPr lang="en-US" altLang="zh-TW" dirty="0">
                <a:solidFill>
                  <a:srgbClr val="3333FF"/>
                </a:solidFill>
              </a:rPr>
              <a:t>− 1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olidFill>
                  <a:srgbClr val="3333FF"/>
                </a:solidFill>
              </a:rPr>
              <a:t>                                                         </a:t>
            </a:r>
            <a:r>
              <a:rPr lang="zh-TW" altLang="en-US" dirty="0" smtClean="0"/>
              <a:t>注意 </a:t>
            </a:r>
            <a:r>
              <a:rPr lang="en-US" altLang="zh-TW" i="1" dirty="0" smtClean="0">
                <a:solidFill>
                  <a:srgbClr val="3333FF"/>
                </a:solidFill>
              </a:rPr>
              <a:t>s</a:t>
            </a:r>
            <a:r>
              <a:rPr lang="en-US" altLang="zh-TW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TW" dirty="0" smtClean="0">
                <a:solidFill>
                  <a:srgbClr val="3333FF"/>
                </a:solidFill>
              </a:rPr>
              <a:t>[</a:t>
            </a:r>
            <a:r>
              <a:rPr lang="en-US" altLang="zh-TW" i="1" dirty="0" smtClean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 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en-US" altLang="zh-TW" i="1" dirty="0">
                <a:solidFill>
                  <a:srgbClr val="3333FF"/>
                </a:solidFill>
              </a:rPr>
              <a:t>s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 </a:t>
            </a:r>
            <a:r>
              <a:rPr lang="zh-TW" altLang="en-US" dirty="0"/>
              <a:t>之間的關係即可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5435600" y="2924175"/>
          <a:ext cx="1689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1688760" imgH="355320" progId="Equation.DSMT4">
                  <p:embed/>
                </p:oleObj>
              </mc:Choice>
              <mc:Fallback>
                <p:oleObj name="Equation" r:id="rId5" imgW="16887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24175"/>
                        <a:ext cx="1689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5435600" y="3427413"/>
          <a:ext cx="160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7" imgW="1600200" imgH="355320" progId="Equation.DSMT4">
                  <p:embed/>
                </p:oleObj>
              </mc:Choice>
              <mc:Fallback>
                <p:oleObj name="Equation" r:id="rId7" imgW="160020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427413"/>
                        <a:ext cx="160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9F1DAD98-7DE7-4551-A90A-FA6A3B0BE5E7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91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2297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88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  <a:sym typeface="Symbol" panose="05050102010706020507" pitchFamily="18" charset="2"/>
              </a:rPr>
              <a:t>Design Method for Type 3</a:t>
            </a:r>
            <a:endParaRPr lang="en-US" altLang="zh-TW" b="1">
              <a:solidFill>
                <a:srgbClr val="3333FF"/>
              </a:solidFill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116013" y="692150"/>
          <a:ext cx="27892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3" imgW="2793960" imgH="711000" progId="Equation.DSMT4">
                  <p:embed/>
                </p:oleObj>
              </mc:Choice>
              <mc:Fallback>
                <p:oleObj name="Equation" r:id="rId3" imgW="27939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27892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482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由於</a:t>
            </a:r>
            <a:r>
              <a:rPr lang="zh-TW" altLang="en-US" i="1"/>
              <a:t> </a:t>
            </a:r>
            <a:r>
              <a:rPr lang="en-US" altLang="zh-TW" i="1"/>
              <a:t>n</a:t>
            </a:r>
            <a:r>
              <a:rPr lang="en-US" altLang="zh-TW">
                <a:cs typeface="Times New Roman" panose="02020603050405020304" pitchFamily="18" charset="0"/>
              </a:rPr>
              <a:t>−1 </a:t>
            </a:r>
            <a:r>
              <a:rPr lang="zh-TW" altLang="en-US"/>
              <a:t>和 </a:t>
            </a:r>
            <a:r>
              <a:rPr lang="en-US" altLang="zh-TW" i="1"/>
              <a:t>n</a:t>
            </a:r>
            <a:r>
              <a:rPr lang="en-US" altLang="zh-TW"/>
              <a:t>+1 </a:t>
            </a:r>
            <a:r>
              <a:rPr lang="zh-TW" altLang="en-US"/>
              <a:t>兩項相減可得 </a:t>
            </a:r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971550" y="1773238"/>
          <a:ext cx="63531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5" imgW="6362640" imgH="355320" progId="Equation.DSMT4">
                  <p:embed/>
                </p:oleObj>
              </mc:Choice>
              <mc:Fallback>
                <p:oleObj name="Equation" r:id="rId5" imgW="636264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63531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971550" y="2636838"/>
          <a:ext cx="39195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7" imgW="3924000" imgH="723600" progId="Equation.DSMT4">
                  <p:embed/>
                </p:oleObj>
              </mc:Choice>
              <mc:Fallback>
                <p:oleObj name="Equation" r:id="rId7" imgW="392400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3919538" cy="727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7"/>
          <p:cNvSpPr txBox="1">
            <a:spLocks noChangeArrowheads="1"/>
          </p:cNvSpPr>
          <p:nvPr/>
        </p:nvSpPr>
        <p:spPr bwMode="auto">
          <a:xfrm>
            <a:off x="468313" y="2205038"/>
            <a:ext cx="482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所以「判斷」可將 </a:t>
            </a:r>
            <a:r>
              <a:rPr lang="en-US" altLang="zh-TW" i="1"/>
              <a:t>R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</a:t>
            </a:r>
            <a:r>
              <a:rPr lang="zh-TW" altLang="en-US"/>
              <a:t>改寫為 </a:t>
            </a:r>
          </a:p>
        </p:txBody>
      </p:sp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971550" y="3500438"/>
          <a:ext cx="6380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9" imgW="6387840" imgH="723600" progId="Equation.DSMT4">
                  <p:embed/>
                </p:oleObj>
              </mc:Choice>
              <mc:Fallback>
                <p:oleObj name="Equation" r:id="rId9" imgW="6387840" imgH="72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63801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9"/>
          <p:cNvGraphicFramePr>
            <a:graphicFrameLocks noChangeAspect="1"/>
          </p:cNvGraphicFramePr>
          <p:nvPr/>
        </p:nvGraphicFramePr>
        <p:xfrm>
          <a:off x="971550" y="4219575"/>
          <a:ext cx="7559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1" imgW="7569000" imgH="723600" progId="Equation.DSMT4">
                  <p:embed/>
                </p:oleObj>
              </mc:Choice>
              <mc:Fallback>
                <p:oleObj name="Equation" r:id="rId11" imgW="7569000" imgH="72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19575"/>
                        <a:ext cx="75596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0"/>
          <p:cNvGraphicFramePr>
            <a:graphicFrameLocks noChangeAspect="1"/>
          </p:cNvGraphicFramePr>
          <p:nvPr/>
        </p:nvGraphicFramePr>
        <p:xfrm>
          <a:off x="971550" y="5011738"/>
          <a:ext cx="72437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3" imgW="7251480" imgH="723600" progId="Equation.DSMT4">
                  <p:embed/>
                </p:oleObj>
              </mc:Choice>
              <mc:Fallback>
                <p:oleObj name="Equation" r:id="rId13" imgW="725148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1738"/>
                        <a:ext cx="72437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021F88B-7BB9-4A37-A32F-2C516C9FFA3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92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00113" y="260350"/>
          <a:ext cx="5922962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3" imgW="5930640" imgH="1942920" progId="Equation.DSMT4">
                  <p:embed/>
                </p:oleObj>
              </mc:Choice>
              <mc:Fallback>
                <p:oleObj name="Equation" r:id="rId3" imgW="5930640" imgH="1942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5922962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684213" y="2276475"/>
            <a:ext cx="338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令  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 = 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en-US" altLang="zh-TW">
                <a:cs typeface="Times New Roman" panose="02020603050405020304" pitchFamily="18" charset="0"/>
              </a:rPr>
              <a:t>− 1, </a:t>
            </a:r>
            <a:r>
              <a:rPr lang="zh-TW" altLang="en-US">
                <a:cs typeface="Times New Roman" panose="02020603050405020304" pitchFamily="18" charset="0"/>
              </a:rPr>
              <a:t>比較係數可得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239838" y="2708275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5" imgW="1955520" imgH="507960" progId="Equation.DSMT4">
                  <p:embed/>
                </p:oleObj>
              </mc:Choice>
              <mc:Fallback>
                <p:oleObj name="Equation" r:id="rId5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708275"/>
                        <a:ext cx="195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1258888" y="3284538"/>
          <a:ext cx="281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7" imgW="2819160" imgH="507960" progId="Equation.DSMT4">
                  <p:embed/>
                </p:oleObj>
              </mc:Choice>
              <mc:Fallback>
                <p:oleObj name="Equation" r:id="rId7" imgW="28191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281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4716463" y="3357563"/>
            <a:ext cx="2735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2,  3, …., 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  <a:cs typeface="Times New Roman" panose="02020603050405020304" pitchFamily="18" charset="0"/>
              </a:rPr>
              <a:t>−2</a:t>
            </a:r>
          </a:p>
        </p:txBody>
      </p:sp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1258888" y="3789363"/>
          <a:ext cx="199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9" imgW="1993680" imgH="507960" progId="Equation.DSMT4">
                  <p:embed/>
                </p:oleObj>
              </mc:Choice>
              <mc:Fallback>
                <p:oleObj name="Equation" r:id="rId9" imgW="199368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1993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1258888" y="429260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11" imgW="1650960" imgH="507960" progId="Equation.DSMT4">
                  <p:embed/>
                </p:oleObj>
              </mc:Choice>
              <mc:Fallback>
                <p:oleObj name="Equation" r:id="rId11" imgW="165096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165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73F7B9CD-EAFB-442D-8F4C-78F286C9F07D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93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33413" y="549275"/>
          <a:ext cx="68691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6883200" imgH="1879560" progId="Equation.DSMT4">
                  <p:embed/>
                </p:oleObj>
              </mc:Choice>
              <mc:Fallback>
                <p:oleObj name="Equation" r:id="rId3" imgW="688320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549275"/>
                        <a:ext cx="686911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6985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dirty="0"/>
              <a:t>將 </a:t>
            </a:r>
            <a:r>
              <a:rPr lang="en-US" altLang="zh-TW" dirty="0" smtClean="0"/>
              <a:t>pages </a:t>
            </a:r>
            <a:r>
              <a:rPr lang="en-US" altLang="zh-TW" dirty="0" smtClean="0"/>
              <a:t>53-56 </a:t>
            </a:r>
            <a:r>
              <a:rPr lang="zh-TW" altLang="en-US" dirty="0"/>
              <a:t>的方法當中，</a:t>
            </a:r>
            <a:r>
              <a:rPr lang="en-US" altLang="zh-TW" i="1" dirty="0" err="1">
                <a:solidFill>
                  <a:srgbClr val="3333FF"/>
                </a:solidFill>
              </a:rPr>
              <a:t>H</a:t>
            </a:r>
            <a:r>
              <a:rPr lang="en-US" altLang="zh-TW" i="1" baseline="-25000" dirty="0" err="1">
                <a:solidFill>
                  <a:srgbClr val="3333FF"/>
                </a:solidFill>
              </a:rPr>
              <a:t>d</a:t>
            </a:r>
            <a:r>
              <a:rPr lang="en-US" altLang="zh-TW" dirty="0">
                <a:solidFill>
                  <a:srgbClr val="3333FF"/>
                </a:solidFill>
              </a:rPr>
              <a:t>(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換成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               </a:t>
            </a:r>
            <a:r>
              <a:rPr lang="en-US" altLang="zh-TW" i="1" dirty="0">
                <a:solidFill>
                  <a:srgbClr val="3333FF"/>
                </a:solidFill>
              </a:rPr>
              <a:t>W</a:t>
            </a:r>
            <a:r>
              <a:rPr lang="en-US" altLang="zh-TW" dirty="0">
                <a:solidFill>
                  <a:srgbClr val="3333FF"/>
                </a:solidFill>
              </a:rPr>
              <a:t>(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換成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                 </a:t>
            </a:r>
            <a:r>
              <a:rPr lang="en-US" altLang="zh-TW" i="1" dirty="0">
                <a:solidFill>
                  <a:srgbClr val="3333FF"/>
                </a:solidFill>
              </a:rPr>
              <a:t>k</a:t>
            </a:r>
            <a:r>
              <a:rPr lang="en-US" altLang="zh-TW" dirty="0"/>
              <a:t>     </a:t>
            </a:r>
            <a:r>
              <a:rPr lang="zh-TW" altLang="en-US" dirty="0"/>
              <a:t>換成      </a:t>
            </a:r>
            <a:r>
              <a:rPr lang="en-US" altLang="zh-TW" i="1" dirty="0">
                <a:solidFill>
                  <a:srgbClr val="3333FF"/>
                </a:solidFill>
              </a:rPr>
              <a:t>k</a:t>
            </a:r>
            <a:r>
              <a:rPr lang="en-US" altLang="zh-TW" dirty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− </a:t>
            </a:r>
            <a:r>
              <a:rPr lang="en-US" altLang="zh-TW" dirty="0">
                <a:solidFill>
                  <a:srgbClr val="3333FF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              注意</a:t>
            </a:r>
            <a:r>
              <a:rPr lang="en-US" altLang="zh-TW" i="1" dirty="0">
                <a:solidFill>
                  <a:srgbClr val="3333FF"/>
                </a:solidFill>
              </a:rPr>
              <a:t>s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 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en-US" altLang="zh-TW" i="1" dirty="0">
                <a:solidFill>
                  <a:srgbClr val="3333FF"/>
                </a:solidFill>
              </a:rPr>
              <a:t>s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 </a:t>
            </a:r>
            <a:r>
              <a:rPr lang="zh-TW" altLang="en-US" dirty="0"/>
              <a:t>之間的關係即可</a:t>
            </a:r>
            <a:endParaRPr lang="en-US" altLang="zh-TW" dirty="0">
              <a:solidFill>
                <a:srgbClr val="3333FF"/>
              </a:solidFill>
            </a:endParaRP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4932363" y="2565400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1828800" imgH="355320" progId="Equation.DSMT4">
                  <p:embed/>
                </p:oleObj>
              </mc:Choice>
              <mc:Fallback>
                <p:oleObj name="Equation" r:id="rId5" imgW="182880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65400"/>
                        <a:ext cx="182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4932363" y="3068638"/>
          <a:ext cx="170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1701720" imgH="355320" progId="Equation.DSMT4">
                  <p:embed/>
                </p:oleObj>
              </mc:Choice>
              <mc:Fallback>
                <p:oleObj name="Equation" r:id="rId7" imgW="170172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68638"/>
                        <a:ext cx="1701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23850" y="4797152"/>
            <a:ext cx="5040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  <a:sym typeface="Symbol" panose="05050102010706020507" pitchFamily="18" charset="2"/>
              </a:rPr>
              <a:t>Think</a:t>
            </a:r>
            <a:r>
              <a:rPr lang="zh-TW" altLang="en-US" dirty="0" smtClean="0">
                <a:solidFill>
                  <a:srgbClr val="3333FF"/>
                </a:solidFill>
                <a:sym typeface="Symbol" panose="05050102010706020507" pitchFamily="18" charset="2"/>
              </a:rPr>
              <a:t>：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Design Method for Type 4</a:t>
            </a:r>
            <a:endParaRPr lang="en-US" altLang="zh-TW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9A3C209C-5D0E-42C0-86EB-8343D945321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94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704137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</a:rPr>
              <a:t>附錄三：</a:t>
            </a:r>
            <a:r>
              <a:rPr lang="en-US" altLang="zh-TW" sz="2400" b="1">
                <a:solidFill>
                  <a:srgbClr val="3333FF"/>
                </a:solidFill>
              </a:rPr>
              <a:t>Matlab </a:t>
            </a:r>
            <a:r>
              <a:rPr lang="zh-TW" altLang="en-US" sz="2400" b="1">
                <a:solidFill>
                  <a:srgbClr val="3333FF"/>
                </a:solidFill>
              </a:rPr>
              <a:t>寫程式需注意的地方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84213" y="4149725"/>
            <a:ext cx="70564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(1) </a:t>
            </a:r>
            <a:r>
              <a:rPr lang="zh-TW" altLang="en-US"/>
              <a:t>迴圈能避免就儘量避免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儘可能使用 </a:t>
            </a:r>
            <a:r>
              <a:rPr lang="en-US" altLang="zh-TW"/>
              <a:t>Matrix </a:t>
            </a:r>
            <a:r>
              <a:rPr lang="zh-TW" altLang="en-US"/>
              <a:t>及 </a:t>
            </a:r>
            <a:r>
              <a:rPr lang="en-US" altLang="zh-TW"/>
              <a:t>Vector operation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     Example: </a:t>
            </a:r>
            <a:r>
              <a:rPr lang="zh-TW" altLang="en-US"/>
              <a:t>由 </a:t>
            </a:r>
            <a:r>
              <a:rPr lang="en-US" altLang="zh-TW"/>
              <a:t>1 </a:t>
            </a:r>
            <a:r>
              <a:rPr lang="zh-TW" altLang="en-US"/>
              <a:t>加 到</a:t>
            </a:r>
            <a:r>
              <a:rPr lang="en-US" altLang="zh-TW"/>
              <a:t>100</a:t>
            </a:r>
            <a:r>
              <a:rPr lang="zh-TW" altLang="en-US"/>
              <a:t>，用 </a:t>
            </a:r>
            <a:r>
              <a:rPr lang="en-US" altLang="zh-TW"/>
              <a:t>Matlab </a:t>
            </a:r>
            <a:r>
              <a:rPr lang="zh-TW" altLang="en-US"/>
              <a:t>一行就可以了</a:t>
            </a:r>
            <a:endParaRPr lang="en-US" altLang="zh-TW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                 sum([1:100])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/>
              <a:t>    完全不需迴圈</a:t>
            </a:r>
            <a:endParaRPr lang="en-US" altLang="zh-TW"/>
          </a:p>
        </p:txBody>
      </p:sp>
      <p:sp>
        <p:nvSpPr>
          <p:cNvPr id="20485" name="文字方塊 4"/>
          <p:cNvSpPr txBox="1">
            <a:spLocks noChangeArrowheads="1"/>
          </p:cNvSpPr>
          <p:nvPr/>
        </p:nvSpPr>
        <p:spPr bwMode="auto">
          <a:xfrm>
            <a:off x="468313" y="1125538"/>
            <a:ext cx="6840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2400" b="1">
                <a:solidFill>
                  <a:srgbClr val="3333FF"/>
                </a:solidFill>
              </a:rPr>
              <a:t>一、各種程式語言寫程式共通的原則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993062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(1) </a:t>
            </a:r>
            <a:r>
              <a:rPr lang="zh-TW" altLang="en-US"/>
              <a:t>能夠不在迴圈內做的運算，則移到迴圈外，以節省運算時間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寫一部分即測試，不要全部寫完再測試 </a:t>
            </a:r>
            <a:r>
              <a:rPr lang="en-US" altLang="zh-TW"/>
              <a:t>(</a:t>
            </a:r>
            <a:r>
              <a:rPr lang="zh-TW" altLang="en-US"/>
              <a:t>縮小範圍比較容易 </a:t>
            </a:r>
            <a:r>
              <a:rPr lang="en-US" altLang="zh-TW"/>
              <a:t>debug)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(3) </a:t>
            </a:r>
            <a:r>
              <a:rPr lang="zh-TW" altLang="en-US"/>
              <a:t>先測試簡單的例子，成功後再測試複雜的例子</a:t>
            </a:r>
          </a:p>
        </p:txBody>
      </p:sp>
      <p:sp>
        <p:nvSpPr>
          <p:cNvPr id="20487" name="文字方塊 7"/>
          <p:cNvSpPr txBox="1">
            <a:spLocks noChangeArrowheads="1"/>
          </p:cNvSpPr>
          <p:nvPr/>
        </p:nvSpPr>
        <p:spPr bwMode="auto">
          <a:xfrm>
            <a:off x="468313" y="3429000"/>
            <a:ext cx="4535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2400" b="1">
                <a:solidFill>
                  <a:srgbClr val="3333FF"/>
                </a:solidFill>
              </a:rPr>
              <a:t>二、</a:t>
            </a:r>
            <a:r>
              <a:rPr lang="en-US" altLang="zh-TW" sz="2400" b="1">
                <a:solidFill>
                  <a:srgbClr val="3333FF"/>
                </a:solidFill>
              </a:rPr>
              <a:t>Matlab </a:t>
            </a:r>
            <a:r>
              <a:rPr lang="zh-TW" altLang="en-US" sz="2400" b="1">
                <a:solidFill>
                  <a:srgbClr val="3333FF"/>
                </a:solidFill>
              </a:rPr>
              <a:t>寫程式特有的技巧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2055F5A-33F2-44A6-9E00-0FA2F395BA0A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77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323850" y="1125538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[Ref] F. Mintzer and L. Bede, “Practical design rules for optimum FIR bandpass digital filter”, </a:t>
            </a:r>
            <a:r>
              <a:rPr lang="en-US" altLang="zh-TW" i="1">
                <a:sym typeface="Symbol" panose="05050102010706020507" pitchFamily="18" charset="2"/>
              </a:rPr>
              <a:t>IEEE Trans. ASSP</a:t>
            </a:r>
            <a:r>
              <a:rPr lang="en-US" altLang="zh-TW">
                <a:sym typeface="Symbol" panose="05050102010706020507" pitchFamily="18" charset="2"/>
              </a:rPr>
              <a:t>, vol. 27, no. 2, pp. 204-206, Apr. 1979. 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331913" y="333375"/>
          <a:ext cx="2511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2514600" imgH="736560" progId="Equation.DSMT4">
                  <p:embed/>
                </p:oleObj>
              </mc:Choice>
              <mc:Fallback>
                <p:oleObj name="Equation" r:id="rId3" imgW="25146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25114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23850" y="2276475"/>
            <a:ext cx="62658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問題：假設 </a:t>
            </a:r>
            <a:r>
              <a:rPr lang="zh-TW" altLang="en-US" i="1">
                <a:sym typeface="Symbol" panose="05050102010706020507" pitchFamily="18" charset="2"/>
              </a:rPr>
              <a:t>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i="1">
                <a:sym typeface="Symbol" panose="05050102010706020507" pitchFamily="18" charset="2"/>
              </a:rPr>
              <a:t>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i="1">
                <a:sym typeface="Symbol" panose="05050102010706020507" pitchFamily="18" charset="2"/>
              </a:rPr>
              <a:t>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zh-TW" altLang="en-US">
                <a:sym typeface="Symbol" panose="05050102010706020507" pitchFamily="18" charset="2"/>
              </a:rPr>
              <a:t>，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zh-TW" altLang="en-US">
                <a:sym typeface="Symbol" panose="05050102010706020507" pitchFamily="18" charset="2"/>
              </a:rPr>
              <a:t>為固定，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anose="05050102010706020507" pitchFamily="18" charset="2"/>
              </a:rPr>
              <a:t>            當 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/>
              <a:t>  </a:t>
            </a:r>
            <a:r>
              <a:rPr lang="zh-TW" altLang="en-US"/>
              <a:t>變為 </a:t>
            </a:r>
            <a:r>
              <a:rPr lang="en-US" altLang="zh-TW" i="1"/>
              <a:t>A</a:t>
            </a:r>
            <a:r>
              <a:rPr lang="en-US" altLang="zh-TW"/>
              <a:t> </a:t>
            </a:r>
            <a:r>
              <a:rPr lang="zh-TW" altLang="en-US"/>
              <a:t>倍時， </a:t>
            </a:r>
            <a:r>
              <a:rPr lang="zh-TW" altLang="en-US" i="1">
                <a:sym typeface="Symbol" panose="05050102010706020507" pitchFamily="18" charset="2"/>
              </a:rPr>
              <a:t> </a:t>
            </a:r>
            <a:r>
              <a:rPr lang="zh-TW" altLang="en-US">
                <a:sym typeface="Symbol" panose="05050102010706020507" pitchFamily="18" charset="2"/>
              </a:rPr>
              <a:t>變為多少？</a:t>
            </a:r>
            <a:endParaRPr lang="zh-TW" altLang="en-US"/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62288"/>
              </p:ext>
            </p:extLst>
          </p:nvPr>
        </p:nvGraphicFramePr>
        <p:xfrm>
          <a:off x="4500562" y="333375"/>
          <a:ext cx="2460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5" imgW="2463480" imgH="736560" progId="Equation.DSMT4">
                  <p:embed/>
                </p:oleObj>
              </mc:Choice>
              <mc:Fallback>
                <p:oleObj name="Equation" r:id="rId5" imgW="2463480" imgH="73656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33375"/>
                        <a:ext cx="24606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06AC016-2504-40FF-96F7-F2674089091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</a:rPr>
              <a:t>三、一些重要的 </a:t>
            </a:r>
            <a:r>
              <a:rPr lang="en-US" altLang="zh-TW" sz="2400" b="1">
                <a:solidFill>
                  <a:srgbClr val="3333FF"/>
                </a:solidFill>
              </a:rPr>
              <a:t>Matlab </a:t>
            </a:r>
            <a:r>
              <a:rPr lang="zh-TW" altLang="en-US" sz="2400" b="1">
                <a:solidFill>
                  <a:srgbClr val="3333FF"/>
                </a:solidFill>
              </a:rPr>
              <a:t>指令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(1) function</a:t>
            </a:r>
            <a:r>
              <a:rPr lang="en-US" altLang="zh-TW"/>
              <a:t>: </a:t>
            </a:r>
            <a:r>
              <a:rPr lang="zh-TW" altLang="en-US"/>
              <a:t>放在第一行，可以將整個程式函式化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77771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(2) tic, toc</a:t>
            </a:r>
            <a:r>
              <a:rPr lang="en-US" altLang="zh-TW"/>
              <a:t>: </a:t>
            </a:r>
            <a:r>
              <a:rPr lang="zh-TW" altLang="en-US"/>
              <a:t>計算時間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</a:t>
            </a:r>
            <a:r>
              <a:rPr lang="en-US" altLang="zh-TW"/>
              <a:t>tic </a:t>
            </a:r>
            <a:r>
              <a:rPr lang="zh-TW" altLang="en-US"/>
              <a:t>為開始計時，</a:t>
            </a:r>
            <a:r>
              <a:rPr lang="en-US" altLang="zh-TW"/>
              <a:t>toc </a:t>
            </a:r>
            <a:r>
              <a:rPr lang="zh-TW" altLang="en-US"/>
              <a:t>為顯示時間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(3) find</a:t>
            </a:r>
            <a:r>
              <a:rPr lang="en-US" altLang="zh-TW"/>
              <a:t>: </a:t>
            </a:r>
            <a:r>
              <a:rPr lang="zh-TW" altLang="en-US"/>
              <a:t>找尋一個 </a:t>
            </a:r>
            <a:r>
              <a:rPr lang="en-US" altLang="zh-TW"/>
              <a:t>vector </a:t>
            </a:r>
            <a:r>
              <a:rPr lang="zh-TW" altLang="en-US"/>
              <a:t>當中不等於 </a:t>
            </a:r>
            <a:r>
              <a:rPr lang="en-US" altLang="zh-TW"/>
              <a:t>0 </a:t>
            </a:r>
            <a:r>
              <a:rPr lang="zh-TW" altLang="en-US"/>
              <a:t>的</a:t>
            </a:r>
            <a:r>
              <a:rPr lang="en-US" altLang="zh-TW"/>
              <a:t>entry </a:t>
            </a:r>
            <a:r>
              <a:rPr lang="zh-TW" altLang="en-US"/>
              <a:t>的位置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範例：</a:t>
            </a:r>
            <a:r>
              <a:rPr lang="en-US" altLang="zh-TW"/>
              <a:t>find([1 0 0 1]) = [1, 4]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find(abs([-5:5])&lt;=2) = [4, 5, 6, 7, 8]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(</a:t>
            </a:r>
            <a:r>
              <a:rPr lang="zh-TW" altLang="en-US"/>
              <a:t>因為 </a:t>
            </a:r>
            <a:r>
              <a:rPr lang="en-US" altLang="zh-TW"/>
              <a:t>abs([-5:5])&lt;=2 = [0 0 0 1 1 1 1 1 0 0 0])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(4)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 </a:t>
            </a:r>
            <a:r>
              <a:rPr lang="en-US" altLang="zh-TW"/>
              <a:t>: Hermitian (transpose + conjugation)</a:t>
            </a:r>
            <a:r>
              <a:rPr lang="zh-TW" altLang="en-US"/>
              <a:t>，</a:t>
            </a:r>
            <a:r>
              <a:rPr lang="zh-TW" altLang="en-US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</a:rPr>
              <a:t>.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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/>
              <a:t>: transpose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(5) imread</a:t>
            </a:r>
            <a:r>
              <a:rPr lang="en-US" altLang="zh-TW"/>
              <a:t>: </a:t>
            </a:r>
            <a:r>
              <a:rPr lang="zh-TW" altLang="en-US"/>
              <a:t>讀圖， </a:t>
            </a:r>
            <a:r>
              <a:rPr lang="en-US" altLang="zh-TW">
                <a:solidFill>
                  <a:srgbClr val="3333FF"/>
                </a:solidFill>
              </a:rPr>
              <a:t>image, imshow, imagesc</a:t>
            </a:r>
            <a:r>
              <a:rPr lang="en-US" altLang="zh-TW"/>
              <a:t>: </a:t>
            </a:r>
            <a:r>
              <a:rPr lang="zh-TW" altLang="en-US"/>
              <a:t>將圖顯示出來，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</a:t>
            </a:r>
            <a:r>
              <a:rPr lang="en-US" altLang="zh-TW"/>
              <a:t>(</a:t>
            </a:r>
            <a:r>
              <a:rPr lang="zh-TW" altLang="en-US"/>
              <a:t>註： 較老的 </a:t>
            </a:r>
            <a:r>
              <a:rPr lang="en-US" altLang="zh-TW"/>
              <a:t>Matlab </a:t>
            </a:r>
            <a:r>
              <a:rPr lang="zh-TW" altLang="en-US"/>
              <a:t>版本 </a:t>
            </a:r>
            <a:r>
              <a:rPr lang="en-US" altLang="zh-TW"/>
              <a:t>imread </a:t>
            </a:r>
            <a:r>
              <a:rPr lang="zh-TW" altLang="en-US"/>
              <a:t>要和 </a:t>
            </a:r>
            <a:r>
              <a:rPr lang="en-US" altLang="zh-TW"/>
              <a:t>double </a:t>
            </a:r>
            <a:r>
              <a:rPr lang="zh-TW" altLang="en-US"/>
              <a:t>並用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</a:t>
            </a:r>
            <a:r>
              <a:rPr lang="en-US" altLang="zh-TW"/>
              <a:t>A=double(imread(‘Lena.bmp’));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(6) imwrite</a:t>
            </a:r>
            <a:r>
              <a:rPr lang="en-US" altLang="zh-TW"/>
              <a:t>: </a:t>
            </a:r>
            <a:r>
              <a:rPr lang="zh-TW" altLang="en-US"/>
              <a:t>製做圖檔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3B62690-6314-4BFA-9162-18BB315E5C97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8313" y="476250"/>
            <a:ext cx="6119812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(7) xlsread</a:t>
            </a:r>
            <a:r>
              <a:rPr lang="en-US" altLang="zh-TW"/>
              <a:t>: </a:t>
            </a:r>
            <a:r>
              <a:rPr lang="zh-TW" altLang="en-US"/>
              <a:t>由 </a:t>
            </a:r>
            <a:r>
              <a:rPr lang="en-US" altLang="zh-TW"/>
              <a:t>Excel </a:t>
            </a:r>
            <a:r>
              <a:rPr lang="zh-TW" altLang="en-US"/>
              <a:t>檔讀取資料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(8) xlswrite</a:t>
            </a:r>
            <a:r>
              <a:rPr lang="en-US" altLang="zh-TW"/>
              <a:t>: </a:t>
            </a:r>
            <a:r>
              <a:rPr lang="zh-TW" altLang="en-US"/>
              <a:t>將資料寫成 </a:t>
            </a:r>
            <a:r>
              <a:rPr lang="en-US" altLang="zh-TW"/>
              <a:t>Excel </a:t>
            </a:r>
            <a:r>
              <a:rPr lang="zh-TW" altLang="en-US"/>
              <a:t>檔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(9) aviread</a:t>
            </a:r>
            <a:r>
              <a:rPr lang="en-US" altLang="zh-TW"/>
              <a:t>:  </a:t>
            </a:r>
            <a:r>
              <a:rPr lang="zh-TW" altLang="en-US"/>
              <a:t>讀取 </a:t>
            </a:r>
            <a:r>
              <a:rPr lang="en-US" altLang="zh-TW"/>
              <a:t>video </a:t>
            </a:r>
            <a:r>
              <a:rPr lang="zh-TW" altLang="en-US"/>
              <a:t>檔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(10) dlmread</a:t>
            </a:r>
            <a:r>
              <a:rPr lang="en-US" altLang="zh-TW"/>
              <a:t>:  </a:t>
            </a:r>
            <a:r>
              <a:rPr lang="zh-TW" altLang="en-US"/>
              <a:t>讀取 *</a:t>
            </a:r>
            <a:r>
              <a:rPr lang="en-US" altLang="zh-TW"/>
              <a:t>.txt </a:t>
            </a:r>
            <a:r>
              <a:rPr lang="zh-TW" altLang="en-US"/>
              <a:t>或其他類型檔案的資料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(11) dlmwrite</a:t>
            </a:r>
            <a:r>
              <a:rPr lang="en-US" altLang="zh-TW"/>
              <a:t>:  </a:t>
            </a:r>
            <a:r>
              <a:rPr lang="zh-TW" altLang="en-US"/>
              <a:t>將資料寫成 *</a:t>
            </a:r>
            <a:r>
              <a:rPr lang="en-US" altLang="zh-TW"/>
              <a:t>.txt </a:t>
            </a:r>
            <a:r>
              <a:rPr lang="zh-TW" altLang="en-US"/>
              <a:t>或其他類型檔案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32E641E-33B2-44FB-A3FB-E14C25673D4F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78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1375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81153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4716463" y="692150"/>
            <a:ext cx="2808287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800" i="1"/>
              <a:t>N</a:t>
            </a:r>
            <a:r>
              <a:rPr lang="en-US" altLang="zh-TW" sz="1800"/>
              <a:t> = 17, </a:t>
            </a:r>
            <a:r>
              <a:rPr lang="en-US" altLang="zh-TW" sz="1800" i="1"/>
              <a:t>k</a:t>
            </a:r>
            <a:r>
              <a:rPr lang="en-US" altLang="zh-TW" sz="1800"/>
              <a:t>+2=10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1800"/>
              <a:t>transition band: 0.24 ~ 0.26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4716463" y="3573463"/>
            <a:ext cx="2808287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800" i="1"/>
              <a:t>N</a:t>
            </a:r>
            <a:r>
              <a:rPr lang="en-US" altLang="zh-TW" sz="1800"/>
              <a:t> = 17,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1800"/>
              <a:t>transition band: 0.2 ~ 0.3</a:t>
            </a:r>
          </a:p>
        </p:txBody>
      </p:sp>
      <p:cxnSp>
        <p:nvCxnSpPr>
          <p:cNvPr id="12" name="直線接點 11"/>
          <p:cNvCxnSpPr/>
          <p:nvPr/>
        </p:nvCxnSpPr>
        <p:spPr>
          <a:xfrm rot="5400000">
            <a:off x="3599656" y="1593057"/>
            <a:ext cx="1655763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3815556" y="1593057"/>
            <a:ext cx="1655763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3744119" y="1448594"/>
            <a:ext cx="647700" cy="576262"/>
          </a:xfrm>
          <a:prstGeom prst="straightConnector1">
            <a:avLst/>
          </a:prstGeom>
          <a:ln w="12700">
            <a:solidFill>
              <a:srgbClr val="66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3779838" y="1916113"/>
            <a:ext cx="863600" cy="136525"/>
          </a:xfrm>
          <a:prstGeom prst="straightConnector1">
            <a:avLst/>
          </a:prstGeom>
          <a:ln w="12700">
            <a:solidFill>
              <a:srgbClr val="66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文字方塊 26"/>
          <p:cNvSpPr txBox="1">
            <a:spLocks noChangeArrowheads="1"/>
          </p:cNvSpPr>
          <p:nvPr/>
        </p:nvSpPr>
        <p:spPr bwMode="auto">
          <a:xfrm>
            <a:off x="2411413" y="1844675"/>
            <a:ext cx="1439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663300"/>
                </a:solidFill>
              </a:rPr>
              <a:t>boundary of transition band</a:t>
            </a:r>
            <a:endParaRPr lang="zh-TW" altLang="en-US" sz="1600">
              <a:solidFill>
                <a:srgbClr val="6633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rot="5400000">
            <a:off x="3781425" y="908050"/>
            <a:ext cx="287338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5796756" y="1988344"/>
            <a:ext cx="288925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721100" y="7747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7747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5692775" y="1836738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228600" imgH="291960" progId="Equation.DSMT4">
                  <p:embed/>
                </p:oleObj>
              </mc:Choice>
              <mc:Fallback>
                <p:oleObj name="Equation" r:id="rId7" imgW="22860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1836738"/>
                        <a:ext cx="228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4175919" y="4112419"/>
            <a:ext cx="504825" cy="1587"/>
          </a:xfrm>
          <a:prstGeom prst="straightConnector1">
            <a:avLst/>
          </a:prstGeom>
          <a:ln w="1270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4392613" y="4832350"/>
            <a:ext cx="503238" cy="1587"/>
          </a:xfrm>
          <a:prstGeom prst="straightConnector1">
            <a:avLst/>
          </a:prstGeom>
          <a:ln w="1270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5FB91E9-0F3B-408A-ACCE-3F9D8BE40ECA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79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9750" y="981075"/>
            <a:ext cx="76327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we treat the passband more important than the stop band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1 in the passband,   0 &lt; 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&lt; 1 in the stopband  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we treat the stop band more important than the pass </a:t>
            </a:r>
            <a:r>
              <a:rPr lang="en-US" altLang="zh-TW" dirty="0" smtClean="0">
                <a:ea typeface="新細明體" panose="02020500000000000000" pitchFamily="18" charset="-120"/>
              </a:rPr>
              <a:t>band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0 &lt; 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&lt; 1 in the passband,   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1 in the stopband   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Char char="·"/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639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7" y="1556792"/>
            <a:ext cx="690489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8" y="4281488"/>
            <a:ext cx="7044246" cy="223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Rectangle 18"/>
          <p:cNvSpPr>
            <a:spLocks noChangeArrowheads="1"/>
          </p:cNvSpPr>
          <p:nvPr/>
        </p:nvSpPr>
        <p:spPr bwMode="auto">
          <a:xfrm>
            <a:off x="250825" y="347663"/>
            <a:ext cx="79930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 dirty="0">
                <a:solidFill>
                  <a:srgbClr val="3333FF"/>
                </a:solidFill>
              </a:rPr>
              <a:t> 2-I  </a:t>
            </a:r>
            <a:r>
              <a:rPr lang="en-US" altLang="zh-TW" sz="2400" b="1" dirty="0">
                <a:solidFill>
                  <a:srgbClr val="3333FF"/>
                </a:solidFill>
                <a:sym typeface="Symbol" panose="05050102010706020507" pitchFamily="18" charset="2"/>
              </a:rPr>
              <a:t>Relations between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2400" b="1" u="sng" dirty="0" smtClean="0">
                <a:solidFill>
                  <a:srgbClr val="FF0000"/>
                </a:solidFill>
                <a:sym typeface="Symbol" panose="05050102010706020507" pitchFamily="18" charset="2"/>
              </a:rPr>
              <a:t>Weight </a:t>
            </a:r>
            <a:r>
              <a:rPr lang="en-US" altLang="zh-TW" sz="2400" b="1" u="sng" dirty="0">
                <a:solidFill>
                  <a:srgbClr val="FF0000"/>
                </a:solidFill>
                <a:sym typeface="Symbol" panose="05050102010706020507" pitchFamily="18" charset="2"/>
              </a:rPr>
              <a:t>Functions</a:t>
            </a:r>
            <a:r>
              <a:rPr lang="en-US" altLang="zh-TW" sz="2400" b="1" dirty="0">
                <a:solidFill>
                  <a:srgbClr val="3333FF"/>
                </a:solidFill>
                <a:sym typeface="Symbol" panose="05050102010706020507" pitchFamily="18" charset="2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sym typeface="Symbol" panose="05050102010706020507" pitchFamily="18" charset="2"/>
              </a:rPr>
              <a:t>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33DF3A6-F337-43EC-BAC5-72944F6F1E5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80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81375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611188" y="333375"/>
            <a:ext cx="3929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Larger error near the transition band 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13100"/>
            <a:ext cx="820896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643438" y="35734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/>
              <a:t>H</a:t>
            </a:r>
            <a:r>
              <a:rPr lang="en-US" altLang="zh-TW" sz="1800" i="1" baseline="-25000"/>
              <a:t>d</a:t>
            </a:r>
            <a:r>
              <a:rPr lang="en-US" altLang="zh-TW" sz="1800"/>
              <a:t>(</a:t>
            </a:r>
            <a:r>
              <a:rPr lang="en-US" altLang="zh-TW" sz="1800" i="1"/>
              <a:t>F</a:t>
            </a:r>
            <a:r>
              <a:rPr lang="en-US" altLang="zh-TW" sz="1800"/>
              <a:t>)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003800" y="4221163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/>
              <a:t>H</a:t>
            </a:r>
            <a:r>
              <a:rPr lang="en-US" altLang="zh-TW" sz="1800"/>
              <a:t>(</a:t>
            </a:r>
            <a:r>
              <a:rPr lang="en-US" altLang="zh-TW" sz="1800" i="1"/>
              <a:t>F</a:t>
            </a:r>
            <a:r>
              <a:rPr lang="en-US" altLang="zh-TW" sz="1800"/>
              <a:t>)</a:t>
            </a: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>
            <a:off x="4427538" y="386080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4643438" y="45085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944993A-587D-406D-9277-99019194C85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81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4105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 dirty="0">
                <a:solidFill>
                  <a:srgbClr val="3333FF"/>
                </a:solidFill>
              </a:rPr>
              <a:t> 2-J  FIR Filter in MSE Sense with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Weight </a:t>
            </a:r>
            <a:r>
              <a:rPr lang="en-US" altLang="zh-TW" sz="2400" b="1" dirty="0">
                <a:solidFill>
                  <a:srgbClr val="3333FF"/>
                </a:solidFill>
              </a:rPr>
              <a:t>Functions 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971550" y="1052513"/>
          <a:ext cx="2828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" imgW="2831760" imgH="685800" progId="Equation.DSMT4">
                  <p:embed/>
                </p:oleObj>
              </mc:Choice>
              <mc:Fallback>
                <p:oleObj name="Equation" r:id="rId3" imgW="283176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28289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971550" y="1773238"/>
          <a:ext cx="3635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5" imgW="3987720" imgH="520560" progId="Equation.DSMT4">
                  <p:embed/>
                </p:oleObj>
              </mc:Choice>
              <mc:Fallback>
                <p:oleObj name="Equation" r:id="rId5" imgW="398772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3635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5"/>
          <p:cNvSpPr txBox="1">
            <a:spLocks noChangeArrowheads="1"/>
          </p:cNvSpPr>
          <p:nvPr/>
        </p:nvSpPr>
        <p:spPr bwMode="auto">
          <a:xfrm>
            <a:off x="5435600" y="177323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>
                <a:solidFill>
                  <a:srgbClr val="FF0000"/>
                </a:solidFill>
              </a:rPr>
              <a:t> = 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>
                <a:solidFill>
                  <a:srgbClr val="FF0000"/>
                </a:solidFill>
              </a:rPr>
              <a:t> / 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 i="1" baseline="-250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107" name="Text Box 6"/>
          <p:cNvSpPr txBox="1">
            <a:spLocks noChangeArrowheads="1"/>
          </p:cNvSpPr>
          <p:nvPr/>
        </p:nvSpPr>
        <p:spPr bwMode="auto">
          <a:xfrm>
            <a:off x="4500563" y="1125538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可對照 </a:t>
            </a:r>
            <a:r>
              <a:rPr lang="en-US" altLang="zh-TW"/>
              <a:t>pages 47~49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1482725" y="2420938"/>
          <a:ext cx="4513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7" imgW="4952880" imgH="761760" progId="Equation.DSMT4">
                  <p:embed/>
                </p:oleObj>
              </mc:Choice>
              <mc:Fallback>
                <p:oleObj name="Equation" r:id="rId7" imgW="495288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420938"/>
                        <a:ext cx="45132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28650" y="3213100"/>
          <a:ext cx="66325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9" imgW="7277040" imgH="711000" progId="Equation.DSMT4">
                  <p:embed/>
                </p:oleObj>
              </mc:Choice>
              <mc:Fallback>
                <p:oleObj name="Equation" r:id="rId9" imgW="727704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13100"/>
                        <a:ext cx="663257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611188" y="4078288"/>
          <a:ext cx="79311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1" imgW="8699400" imgH="685800" progId="Equation.DSMT4">
                  <p:embed/>
                </p:oleObj>
              </mc:Choice>
              <mc:Fallback>
                <p:oleObj name="Equation" r:id="rId11" imgW="86994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8288"/>
                        <a:ext cx="793115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682625" y="57324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663300"/>
                </a:solidFill>
              </a:rPr>
              <a:t>問題：</a:t>
            </a:r>
          </a:p>
        </p:txBody>
      </p:sp>
      <p:graphicFrame>
        <p:nvGraphicFramePr>
          <p:cNvPr id="4103" name="Object 11"/>
          <p:cNvGraphicFramePr>
            <a:graphicFrameLocks noChangeAspect="1"/>
          </p:cNvGraphicFramePr>
          <p:nvPr/>
        </p:nvGraphicFramePr>
        <p:xfrm>
          <a:off x="1619250" y="5661025"/>
          <a:ext cx="39592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3" imgW="4343400" imgH="520560" progId="Equation.DSMT4">
                  <p:embed/>
                </p:oleObj>
              </mc:Choice>
              <mc:Fallback>
                <p:oleObj name="Equation" r:id="rId13" imgW="4343400" imgH="520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39592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5651500" y="566102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663300"/>
                </a:solidFill>
              </a:rPr>
              <a:t>when </a:t>
            </a:r>
            <a:r>
              <a:rPr lang="en-US" altLang="zh-TW" i="1">
                <a:solidFill>
                  <a:srgbClr val="663300"/>
                </a:solidFill>
              </a:rPr>
              <a:t>n</a:t>
            </a:r>
            <a:r>
              <a:rPr lang="en-US" altLang="zh-TW">
                <a:solidFill>
                  <a:srgbClr val="663300"/>
                </a:solidFill>
              </a:rPr>
              <a:t> </a:t>
            </a:r>
            <a:r>
              <a:rPr lang="en-US" altLang="zh-TW">
                <a:solidFill>
                  <a:srgbClr val="663300"/>
                </a:solidFill>
                <a:sym typeface="Symbol" panose="05050102010706020507" pitchFamily="18" charset="2"/>
              </a:rPr>
              <a:t> </a:t>
            </a:r>
            <a:r>
              <a:rPr lang="en-US" altLang="zh-TW" i="1">
                <a:solidFill>
                  <a:srgbClr val="663300"/>
                </a:solidFill>
                <a:sym typeface="Symbol" panose="05050102010706020507" pitchFamily="18" charset="2"/>
              </a:rPr>
              <a:t></a:t>
            </a:r>
          </a:p>
        </p:txBody>
      </p:sp>
      <p:sp>
        <p:nvSpPr>
          <p:cNvPr id="4110" name="Text Box 3"/>
          <p:cNvSpPr txBox="1">
            <a:spLocks noChangeArrowheads="1"/>
          </p:cNvSpPr>
          <p:nvPr/>
        </p:nvSpPr>
        <p:spPr bwMode="auto">
          <a:xfrm>
            <a:off x="6011863" y="472440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0 ~ </a:t>
            </a:r>
            <a:r>
              <a:rPr lang="en-US" altLang="zh-TW" i="1"/>
              <a:t>k</a:t>
            </a:r>
            <a:r>
              <a:rPr lang="en-US" altLang="zh-TW"/>
              <a:t> 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619250" y="6129338"/>
            <a:ext cx="1872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663300"/>
                </a:solidFill>
              </a:rPr>
              <a:t>(not orthogonal)</a:t>
            </a:r>
            <a:endParaRPr lang="zh-TW" alt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2C8CBD7C-B7A8-4BD6-8F0A-96C6CA35CFB9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82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3850" y="549275"/>
          <a:ext cx="79311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8699400" imgH="685800" progId="Equation.DSMT4">
                  <p:embed/>
                </p:oleObj>
              </mc:Choice>
              <mc:Fallback>
                <p:oleObj name="Equation" r:id="rId3" imgW="86994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793115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6300788" y="10525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TW" i="1"/>
              <a:t>τ </a:t>
            </a:r>
            <a:r>
              <a:rPr lang="en-US" altLang="zh-TW" i="1"/>
              <a:t> </a:t>
            </a:r>
            <a:r>
              <a:rPr lang="en-US" altLang="zh-TW"/>
              <a:t>= 0 ~ </a:t>
            </a:r>
            <a:r>
              <a:rPr lang="en-US" altLang="zh-TW" i="1"/>
              <a:t>k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 = 0 ~ </a:t>
            </a:r>
            <a:r>
              <a:rPr lang="en-US" altLang="zh-TW" i="1"/>
              <a:t>k</a:t>
            </a:r>
            <a:r>
              <a:rPr lang="en-US" altLang="zh-TW"/>
              <a:t> 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323850" y="1412875"/>
            <a:ext cx="575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可以表示成 </a:t>
            </a:r>
            <a:r>
              <a:rPr lang="en-US" altLang="zh-TW"/>
              <a:t>(</a:t>
            </a:r>
            <a:r>
              <a:rPr lang="en-US" altLang="zh-TW" i="1"/>
              <a:t>k</a:t>
            </a:r>
            <a:r>
              <a:rPr lang="en-US" altLang="zh-TW"/>
              <a:t>+1) </a:t>
            </a:r>
            <a:r>
              <a:rPr lang="en-US" altLang="zh-TW">
                <a:sym typeface="Symbol" panose="05050102010706020507" pitchFamily="18" charset="2"/>
              </a:rPr>
              <a:t> </a:t>
            </a:r>
            <a:r>
              <a:rPr lang="en-US" altLang="zh-TW"/>
              <a:t>(</a:t>
            </a:r>
            <a:r>
              <a:rPr lang="en-US" altLang="zh-TW" i="1"/>
              <a:t>k</a:t>
            </a:r>
            <a:r>
              <a:rPr lang="en-US" altLang="zh-TW"/>
              <a:t>+1) matrix operation 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116013" y="2060575"/>
          <a:ext cx="517525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5" imgW="5676840" imgH="1854000" progId="Equation.DSMT4">
                  <p:embed/>
                </p:oleObj>
              </mc:Choice>
              <mc:Fallback>
                <p:oleObj name="Equation" r:id="rId5" imgW="5676840" imgH="18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5175250" cy="171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2700338" y="3860800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B                                  S     =    C</a:t>
            </a: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1476375" y="4365625"/>
          <a:ext cx="44815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7" imgW="4914720" imgH="520560" progId="Equation.DSMT4">
                  <p:embed/>
                </p:oleObj>
              </mc:Choice>
              <mc:Fallback>
                <p:oleObj name="Equation" r:id="rId7" imgW="491472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44815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1547813" y="5084763"/>
          <a:ext cx="3867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9" imgW="4241520" imgH="520560" progId="Equation.DSMT4">
                  <p:embed/>
                </p:oleObj>
              </mc:Choice>
              <mc:Fallback>
                <p:oleObj name="Equation" r:id="rId9" imgW="4241520" imgH="520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4763"/>
                        <a:ext cx="38671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7164388" y="3860800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S = B</a:t>
            </a:r>
            <a:r>
              <a:rPr lang="en-US" altLang="zh-TW" b="1" baseline="30000">
                <a:solidFill>
                  <a:srgbClr val="3333FF"/>
                </a:solidFill>
                <a:cs typeface="Times New Roman" panose="02020603050405020304" pitchFamily="18" charset="0"/>
              </a:rPr>
              <a:t>−1</a:t>
            </a:r>
            <a:r>
              <a:rPr lang="en-US" altLang="zh-TW" b="1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5131" name="文字方塊 10"/>
          <p:cNvSpPr txBox="1">
            <a:spLocks noChangeArrowheads="1"/>
          </p:cNvSpPr>
          <p:nvPr/>
        </p:nvSpPr>
        <p:spPr bwMode="auto">
          <a:xfrm>
            <a:off x="1214438" y="171450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l-GR" altLang="zh-TW" b="1" i="1" dirty="0">
                <a:solidFill>
                  <a:srgbClr val="FF0000"/>
                </a:solidFill>
              </a:rPr>
              <a:t>τ</a:t>
            </a:r>
            <a:r>
              <a:rPr lang="en-US" altLang="zh-TW" b="1" dirty="0">
                <a:solidFill>
                  <a:srgbClr val="FF0000"/>
                </a:solidFill>
              </a:rPr>
              <a:t> =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32" name="文字方塊 12"/>
          <p:cNvSpPr txBox="1">
            <a:spLocks noChangeArrowheads="1"/>
          </p:cNvSpPr>
          <p:nvPr/>
        </p:nvSpPr>
        <p:spPr bwMode="auto">
          <a:xfrm>
            <a:off x="2000250" y="1714500"/>
            <a:ext cx="78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l-GR" altLang="zh-TW" b="1" i="1" dirty="0">
                <a:solidFill>
                  <a:srgbClr val="FF0000"/>
                </a:solidFill>
              </a:rPr>
              <a:t>τ</a:t>
            </a:r>
            <a:r>
              <a:rPr lang="en-US" altLang="zh-TW" b="1" dirty="0">
                <a:solidFill>
                  <a:srgbClr val="FF0000"/>
                </a:solidFill>
              </a:rPr>
              <a:t> =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33" name="文字方塊 13"/>
          <p:cNvSpPr txBox="1">
            <a:spLocks noChangeArrowheads="1"/>
          </p:cNvSpPr>
          <p:nvPr/>
        </p:nvSpPr>
        <p:spPr bwMode="auto">
          <a:xfrm>
            <a:off x="2786063" y="171450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l-GR" altLang="zh-TW" b="1" i="1" dirty="0">
                <a:solidFill>
                  <a:srgbClr val="FF0000"/>
                </a:solidFill>
              </a:rPr>
              <a:t>τ</a:t>
            </a:r>
            <a:r>
              <a:rPr lang="en-US" altLang="zh-TW" b="1" dirty="0">
                <a:solidFill>
                  <a:srgbClr val="FF0000"/>
                </a:solidFill>
              </a:rPr>
              <a:t> =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34" name="文字方塊 14"/>
          <p:cNvSpPr txBox="1">
            <a:spLocks noChangeArrowheads="1"/>
          </p:cNvSpPr>
          <p:nvPr/>
        </p:nvSpPr>
        <p:spPr bwMode="auto">
          <a:xfrm>
            <a:off x="4000500" y="1714500"/>
            <a:ext cx="78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l-GR" altLang="zh-TW" b="1" i="1" dirty="0">
                <a:solidFill>
                  <a:srgbClr val="FF0000"/>
                </a:solidFill>
              </a:rPr>
              <a:t>τ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i="1" dirty="0">
                <a:solidFill>
                  <a:srgbClr val="FF0000"/>
                </a:solidFill>
              </a:rPr>
              <a:t>k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5135" name="文字方塊 15"/>
          <p:cNvSpPr txBox="1">
            <a:spLocks noChangeArrowheads="1"/>
          </p:cNvSpPr>
          <p:nvPr/>
        </p:nvSpPr>
        <p:spPr bwMode="auto">
          <a:xfrm>
            <a:off x="357188" y="200025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n</a:t>
            </a:r>
            <a:r>
              <a:rPr lang="en-US" altLang="zh-TW" b="1" dirty="0">
                <a:solidFill>
                  <a:srgbClr val="FF0000"/>
                </a:solidFill>
              </a:rPr>
              <a:t> =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36" name="文字方塊 16"/>
          <p:cNvSpPr txBox="1">
            <a:spLocks noChangeArrowheads="1"/>
          </p:cNvSpPr>
          <p:nvPr/>
        </p:nvSpPr>
        <p:spPr bwMode="auto">
          <a:xfrm>
            <a:off x="357188" y="228600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n</a:t>
            </a:r>
            <a:r>
              <a:rPr lang="en-US" altLang="zh-TW" b="1" dirty="0">
                <a:solidFill>
                  <a:srgbClr val="FF0000"/>
                </a:solidFill>
              </a:rPr>
              <a:t> =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37" name="文字方塊 17"/>
          <p:cNvSpPr txBox="1">
            <a:spLocks noChangeArrowheads="1"/>
          </p:cNvSpPr>
          <p:nvPr/>
        </p:nvSpPr>
        <p:spPr bwMode="auto">
          <a:xfrm>
            <a:off x="357188" y="2643188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n</a:t>
            </a:r>
            <a:r>
              <a:rPr lang="en-US" altLang="zh-TW" b="1" dirty="0">
                <a:solidFill>
                  <a:srgbClr val="FF0000"/>
                </a:solidFill>
              </a:rPr>
              <a:t> =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38" name="文字方塊 18"/>
          <p:cNvSpPr txBox="1">
            <a:spLocks noChangeArrowheads="1"/>
          </p:cNvSpPr>
          <p:nvPr/>
        </p:nvSpPr>
        <p:spPr bwMode="auto">
          <a:xfrm>
            <a:off x="357188" y="3357563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n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i="1" dirty="0">
                <a:solidFill>
                  <a:srgbClr val="FF0000"/>
                </a:solidFill>
              </a:rPr>
              <a:t>k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C1288DEA-0FF3-4EA2-8930-856D8CD00364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83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8435" name="文字方塊 10"/>
          <p:cNvSpPr txBox="1">
            <a:spLocks noChangeArrowheads="1"/>
          </p:cNvSpPr>
          <p:nvPr/>
        </p:nvSpPr>
        <p:spPr bwMode="auto">
          <a:xfrm>
            <a:off x="827088" y="2060575"/>
            <a:ext cx="7823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TW" sz="2200" dirty="0" smtClean="0"/>
              <a:t>Think</a:t>
            </a:r>
            <a:r>
              <a:rPr lang="zh-TW" altLang="en-US" sz="2200" dirty="0" smtClean="0"/>
              <a:t>： </a:t>
            </a:r>
            <a:r>
              <a:rPr lang="en-US" altLang="zh-TW" sz="2200" dirty="0"/>
              <a:t>Is it possible to apply the </a:t>
            </a:r>
            <a:r>
              <a:rPr lang="en-US" altLang="zh-TW" sz="2200" dirty="0">
                <a:solidFill>
                  <a:srgbClr val="FF0000"/>
                </a:solidFill>
              </a:rPr>
              <a:t>transition band </a:t>
            </a:r>
            <a:r>
              <a:rPr lang="en-US" altLang="zh-TW" sz="2200" dirty="0"/>
              <a:t>to the FIR filter</a:t>
            </a:r>
            <a:br>
              <a:rPr lang="en-US" altLang="zh-TW" sz="2200" dirty="0"/>
            </a:br>
            <a:r>
              <a:rPr lang="en-US" altLang="zh-TW" sz="2200" dirty="0"/>
              <a:t>             in the </a:t>
            </a:r>
            <a:r>
              <a:rPr lang="en-US" altLang="zh-TW" sz="2200" dirty="0">
                <a:solidFill>
                  <a:srgbClr val="3333FF"/>
                </a:solidFill>
              </a:rPr>
              <a:t>MSE sense</a:t>
            </a:r>
            <a:r>
              <a:rPr lang="en-US" altLang="zh-TW" sz="2200" dirty="0"/>
              <a:t>?     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2CCC55E-9EB7-4202-8C8E-4779A09C83A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84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6" name="Rectangle 26"/>
          <p:cNvSpPr>
            <a:spLocks noChangeArrowheads="1"/>
          </p:cNvSpPr>
          <p:nvPr/>
        </p:nvSpPr>
        <p:spPr bwMode="auto">
          <a:xfrm>
            <a:off x="323850" y="355600"/>
            <a:ext cx="77771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2-K   </a:t>
            </a:r>
            <a:r>
              <a:rPr lang="en-US" altLang="zh-TW" sz="2400" b="1">
                <a:solidFill>
                  <a:srgbClr val="3333FF"/>
                </a:solidFill>
                <a:sym typeface="Symbol" panose="05050102010706020507" pitchFamily="18" charset="2"/>
              </a:rPr>
              <a:t>Four Types of FIR Filter</a:t>
            </a:r>
          </a:p>
        </p:txBody>
      </p:sp>
      <p:sp>
        <p:nvSpPr>
          <p:cNvPr id="6157" name="Text Box 27"/>
          <p:cNvSpPr txBox="1">
            <a:spLocks noChangeArrowheads="1"/>
          </p:cNvSpPr>
          <p:nvPr/>
        </p:nvSpPr>
        <p:spPr bwMode="auto">
          <a:xfrm>
            <a:off x="250825" y="2924175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Type 1</a:t>
            </a:r>
          </a:p>
        </p:txBody>
      </p:sp>
      <p:graphicFrame>
        <p:nvGraphicFramePr>
          <p:cNvPr id="6146" name="Object 28"/>
          <p:cNvGraphicFramePr>
            <a:graphicFrameLocks noChangeAspect="1"/>
          </p:cNvGraphicFramePr>
          <p:nvPr/>
        </p:nvGraphicFramePr>
        <p:xfrm>
          <a:off x="1476375" y="2852738"/>
          <a:ext cx="2828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2831760" imgH="685800" progId="Equation.DSMT4">
                  <p:embed/>
                </p:oleObj>
              </mc:Choice>
              <mc:Fallback>
                <p:oleObj name="Equation" r:id="rId3" imgW="2831760" imgH="685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28289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29"/>
          <p:cNvSpPr>
            <a:spLocks noChangeArrowheads="1"/>
          </p:cNvSpPr>
          <p:nvPr/>
        </p:nvSpPr>
        <p:spPr bwMode="auto">
          <a:xfrm>
            <a:off x="1403350" y="3573463"/>
            <a:ext cx="4537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 </a:t>
            </a:r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 baseline="-2500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] = </a:t>
            </a:r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 baseline="-25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 −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</a:t>
            </a:r>
            <a:r>
              <a:rPr lang="en-US" altLang="zh-TW"/>
              <a:t>    and   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is odd</a:t>
            </a:r>
            <a:r>
              <a:rPr lang="en-US" altLang="zh-TW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(even symmetric)</a:t>
            </a:r>
          </a:p>
        </p:txBody>
      </p:sp>
      <p:graphicFrame>
        <p:nvGraphicFramePr>
          <p:cNvPr id="6147" name="Object 30"/>
          <p:cNvGraphicFramePr>
            <a:graphicFrameLocks noChangeAspect="1"/>
          </p:cNvGraphicFramePr>
          <p:nvPr/>
        </p:nvGraphicFramePr>
        <p:xfrm>
          <a:off x="1350963" y="1725613"/>
          <a:ext cx="3209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3213000" imgH="685800" progId="Equation.DSMT4">
                  <p:embed/>
                </p:oleObj>
              </mc:Choice>
              <mc:Fallback>
                <p:oleObj name="Equation" r:id="rId5" imgW="3213000" imgH="685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1725613"/>
                        <a:ext cx="32099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31"/>
          <p:cNvSpPr txBox="1">
            <a:spLocks noChangeArrowheads="1"/>
          </p:cNvSpPr>
          <p:nvPr/>
        </p:nvSpPr>
        <p:spPr bwMode="auto">
          <a:xfrm>
            <a:off x="5076825" y="981075"/>
            <a:ext cx="331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點數為 </a:t>
            </a:r>
            <a:r>
              <a:rPr lang="en-US" altLang="zh-TW" i="1"/>
              <a:t>N</a:t>
            </a:r>
            <a:endParaRPr lang="en-US" altLang="zh-TW" baseline="-25000">
              <a:cs typeface="Times New Roman" panose="02020603050405020304" pitchFamily="18" charset="0"/>
            </a:endParaRPr>
          </a:p>
        </p:txBody>
      </p:sp>
      <p:sp>
        <p:nvSpPr>
          <p:cNvPr id="6160" name="Text Box 32"/>
          <p:cNvSpPr txBox="1">
            <a:spLocks noChangeArrowheads="1"/>
          </p:cNvSpPr>
          <p:nvPr/>
        </p:nvSpPr>
        <p:spPr bwMode="auto">
          <a:xfrm>
            <a:off x="1187450" y="981075"/>
            <a:ext cx="381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0 for </a:t>
            </a:r>
            <a:r>
              <a:rPr lang="en-US" altLang="zh-TW" i="1"/>
              <a:t>n</a:t>
            </a:r>
            <a:r>
              <a:rPr lang="en-US" altLang="zh-TW"/>
              <a:t> &lt; 0 and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</a:t>
            </a:r>
            <a:r>
              <a:rPr lang="en-US" altLang="zh-TW"/>
              <a:t> </a:t>
            </a:r>
            <a:r>
              <a:rPr lang="en-US" altLang="zh-TW" i="1"/>
              <a:t>N</a:t>
            </a:r>
            <a:endParaRPr lang="en-US" altLang="zh-TW" baseline="-25000"/>
          </a:p>
        </p:txBody>
      </p:sp>
      <p:sp>
        <p:nvSpPr>
          <p:cNvPr id="6161" name="Rectangle 33"/>
          <p:cNvSpPr>
            <a:spLocks noChangeArrowheads="1"/>
          </p:cNvSpPr>
          <p:nvPr/>
        </p:nvSpPr>
        <p:spPr bwMode="auto">
          <a:xfrm>
            <a:off x="1547813" y="486886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k</a:t>
            </a:r>
            <a:r>
              <a:rPr lang="en-US" altLang="zh-TW"/>
              <a:t> = (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1)/2</a:t>
            </a:r>
            <a:endParaRPr lang="en-US" altLang="zh-TW">
              <a:sym typeface="Symbol" panose="05050102010706020507" pitchFamily="18" charset="2"/>
            </a:endParaRPr>
          </a:p>
        </p:txBody>
      </p:sp>
      <p:cxnSp>
        <p:nvCxnSpPr>
          <p:cNvPr id="6162" name="直線單箭頭接點 19"/>
          <p:cNvCxnSpPr>
            <a:cxnSpLocks noChangeShapeType="1"/>
          </p:cNvCxnSpPr>
          <p:nvPr/>
        </p:nvCxnSpPr>
        <p:spPr bwMode="auto">
          <a:xfrm flipH="1">
            <a:off x="4500563" y="3213100"/>
            <a:ext cx="1295400" cy="1588"/>
          </a:xfrm>
          <a:prstGeom prst="straightConnector1">
            <a:avLst/>
          </a:prstGeom>
          <a:noFill/>
          <a:ln w="15875" algn="ctr">
            <a:solidFill>
              <a:srgbClr val="996633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文字方塊 20"/>
          <p:cNvSpPr txBox="1">
            <a:spLocks noChangeArrowheads="1"/>
          </p:cNvSpPr>
          <p:nvPr/>
        </p:nvSpPr>
        <p:spPr bwMode="auto">
          <a:xfrm>
            <a:off x="5724525" y="2997200"/>
            <a:ext cx="2519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>
                <a:solidFill>
                  <a:srgbClr val="663300"/>
                </a:solidFill>
              </a:rPr>
              <a:t>之前的方法只討論到</a:t>
            </a:r>
            <a:r>
              <a:rPr lang="en-US" altLang="zh-TW">
                <a:solidFill>
                  <a:srgbClr val="663300"/>
                </a:solidFill>
              </a:rPr>
              <a:t>Type 1</a:t>
            </a:r>
            <a:endParaRPr lang="zh-TW" altLang="en-US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1160</Words>
  <Application>Microsoft Office PowerPoint</Application>
  <PresentationFormat>如螢幕大小 (4:3)</PresentationFormat>
  <Paragraphs>156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458</cp:revision>
  <dcterms:created xsi:type="dcterms:W3CDTF">2007-09-19T14:57:43Z</dcterms:created>
  <dcterms:modified xsi:type="dcterms:W3CDTF">2018-03-09T05:16:35Z</dcterms:modified>
</cp:coreProperties>
</file>