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7" saveSubsetFonts="1">
  <p:sldMasterIdLst>
    <p:sldMasterId id="2147483648" r:id="rId1"/>
  </p:sldMasterIdLst>
  <p:notesMasterIdLst>
    <p:notesMasterId r:id="rId39"/>
  </p:notesMasterIdLst>
  <p:sldIdLst>
    <p:sldId id="299" r:id="rId2"/>
    <p:sldId id="32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82" r:id="rId13"/>
    <p:sldId id="330" r:id="rId14"/>
    <p:sldId id="286" r:id="rId15"/>
    <p:sldId id="287" r:id="rId16"/>
    <p:sldId id="328" r:id="rId17"/>
    <p:sldId id="331" r:id="rId18"/>
    <p:sldId id="288" r:id="rId19"/>
    <p:sldId id="275" r:id="rId20"/>
    <p:sldId id="290" r:id="rId21"/>
    <p:sldId id="292" r:id="rId22"/>
    <p:sldId id="280" r:id="rId23"/>
    <p:sldId id="294" r:id="rId24"/>
    <p:sldId id="297" r:id="rId25"/>
    <p:sldId id="295" r:id="rId26"/>
    <p:sldId id="296" r:id="rId27"/>
    <p:sldId id="293" r:id="rId28"/>
    <p:sldId id="298" r:id="rId29"/>
    <p:sldId id="319" r:id="rId30"/>
    <p:sldId id="329" r:id="rId31"/>
    <p:sldId id="320" r:id="rId32"/>
    <p:sldId id="321" r:id="rId33"/>
    <p:sldId id="322" r:id="rId34"/>
    <p:sldId id="323" r:id="rId35"/>
    <p:sldId id="324" r:id="rId36"/>
    <p:sldId id="325" r:id="rId37"/>
    <p:sldId id="326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00FF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3" autoAdjust="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CEED0411-DC6F-43F8-8A47-BA16D8E8D0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7323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A05240C-2DD1-4313-AF64-7F9B403A1D64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97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73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A217B12-4C50-482C-AD1D-018E07F4F9AF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98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3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4E3085D-9CFC-43FE-97D0-BAD896003899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103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22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6B0EB05-98BB-4BCF-A223-F8A240169EB0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112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0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6109C64-8276-4B24-824A-FFF23AEB3EBE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113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41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6109C64-8276-4B24-824A-FFF23AEB3EBE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114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245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4A6DD69-1554-4EA5-9061-AE445ABCF729}" type="slidenum">
              <a:rPr lang="en-US" altLang="zh-TW" sz="1200" b="0"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/>
              <a:t>133</a:t>
            </a:fld>
            <a:endParaRPr lang="en-US" altLang="zh-TW" sz="1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60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27763-1AEE-47EA-BB64-BDD748C570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31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95B7F-FF2D-4A8B-9AF9-67B723B0ED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70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5BCE2-ADC5-4A35-9501-3A966BF1E5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17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15AE5-AA4F-4D0F-AF9E-77B7B9100E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86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1D9AF-996C-4FC9-A953-EA901881DB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0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1DF22-3551-4C41-959A-5296D978A4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19B23-CBAE-4DAA-8CAA-15C396A92C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59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A1AA3-90E3-4988-9810-2F715D989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2F167-2798-43A1-888C-3CEE9ABB27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9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745E9-1211-4B24-9FD1-D014A57AE8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2A5CE-5BA1-44D6-93B3-C6D8D3D23E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8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fld id="{877ADE38-DB16-4336-993D-C6CFD1D412E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0.png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B484020-493A-4BBE-9790-04A31D47DDB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97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476250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>
                <a:solidFill>
                  <a:srgbClr val="3333FF"/>
                </a:solidFill>
              </a:rPr>
              <a:t> 2-L  Frequency Sampling Method</a:t>
            </a:r>
            <a:endParaRPr lang="en-US" altLang="zh-TW" sz="2400">
              <a:solidFill>
                <a:srgbClr val="3333FF"/>
              </a:solidFill>
              <a:sym typeface="Symbol" panose="05050102010706020507" pitchFamily="18" charset="2"/>
            </a:endParaRPr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250825" y="234791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Frequency Sampling </a:t>
            </a:r>
            <a:r>
              <a:rPr lang="zh-TW" altLang="en-US" b="0">
                <a:solidFill>
                  <a:srgbClr val="3333FF"/>
                </a:solidFill>
              </a:rPr>
              <a:t>基本精神：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684213" y="2852738"/>
            <a:ext cx="727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若 </a:t>
            </a:r>
            <a:r>
              <a:rPr lang="en-US" altLang="zh-TW" b="0" i="1"/>
              <a:t>H</a:t>
            </a:r>
            <a:r>
              <a:rPr lang="en-US" altLang="zh-TW" b="0" i="1" baseline="-25000"/>
              <a:t>d</a:t>
            </a:r>
            <a:r>
              <a:rPr lang="en-US" altLang="zh-TW" b="0"/>
              <a:t>(</a:t>
            </a:r>
            <a:r>
              <a:rPr lang="en-US" altLang="zh-TW" b="0" i="1"/>
              <a:t>f</a:t>
            </a:r>
            <a:r>
              <a:rPr lang="en-US" altLang="zh-TW" b="0"/>
              <a:t>) </a:t>
            </a:r>
            <a:r>
              <a:rPr lang="zh-TW" altLang="en-US" b="0"/>
              <a:t>是 </a:t>
            </a:r>
            <a:r>
              <a:rPr lang="en-US" altLang="zh-TW" b="0" u="sng"/>
              <a:t>desired filter</a:t>
            </a:r>
            <a:r>
              <a:rPr lang="en-US" altLang="zh-TW" b="0"/>
              <a:t> </a:t>
            </a:r>
            <a:r>
              <a:rPr lang="zh-TW" altLang="en-US" b="0"/>
              <a:t>的 </a:t>
            </a:r>
            <a:r>
              <a:rPr lang="en-US" altLang="zh-TW" b="0"/>
              <a:t>discrete-time Fourier transform 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684213" y="3357563"/>
            <a:ext cx="662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    R</a:t>
            </a:r>
            <a:r>
              <a:rPr lang="en-US" altLang="zh-TW" b="0"/>
              <a:t>(</a:t>
            </a:r>
            <a:r>
              <a:rPr lang="en-US" altLang="zh-TW" b="0" i="1"/>
              <a:t>f</a:t>
            </a:r>
            <a:r>
              <a:rPr lang="en-US" altLang="zh-TW" b="0"/>
              <a:t>) </a:t>
            </a:r>
            <a:r>
              <a:rPr lang="zh-TW" altLang="en-US" b="0"/>
              <a:t>是 </a:t>
            </a:r>
            <a:r>
              <a:rPr lang="en-US" altLang="zh-TW" b="0" i="1"/>
              <a:t>r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=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+</a:t>
            </a:r>
            <a:r>
              <a:rPr lang="en-US" altLang="zh-TW" b="0" i="1"/>
              <a:t>P</a:t>
            </a:r>
            <a:r>
              <a:rPr lang="en-US" altLang="zh-TW" b="0"/>
              <a:t>] </a:t>
            </a:r>
            <a:r>
              <a:rPr lang="zh-TW" altLang="en-US" b="0"/>
              <a:t>的 </a:t>
            </a:r>
            <a:r>
              <a:rPr lang="en-US" altLang="zh-TW" b="0"/>
              <a:t>discrete-time Fourier transform </a:t>
            </a:r>
          </a:p>
        </p:txBody>
      </p:sp>
      <p:sp>
        <p:nvSpPr>
          <p:cNvPr id="1033" name="Text Box 5"/>
          <p:cNvSpPr txBox="1">
            <a:spLocks noChangeArrowheads="1"/>
          </p:cNvSpPr>
          <p:nvPr/>
        </p:nvSpPr>
        <p:spPr bwMode="auto">
          <a:xfrm>
            <a:off x="1979613" y="1628775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filter </a:t>
            </a:r>
            <a:r>
              <a:rPr lang="zh-TW" altLang="en-US" b="0"/>
              <a:t>的點數為 </a:t>
            </a:r>
            <a:r>
              <a:rPr lang="en-US" altLang="zh-TW" b="0" i="1"/>
              <a:t>N</a:t>
            </a:r>
            <a:r>
              <a:rPr lang="en-US" altLang="zh-TW" b="0"/>
              <a:t>,     </a:t>
            </a:r>
            <a:r>
              <a:rPr lang="en-US" altLang="zh-TW" b="0" i="1"/>
              <a:t>k</a:t>
            </a:r>
            <a:r>
              <a:rPr lang="en-US" altLang="zh-TW" b="0"/>
              <a:t> = (</a:t>
            </a:r>
            <a:r>
              <a:rPr lang="en-US" altLang="zh-TW" b="0" i="1"/>
              <a:t>N </a:t>
            </a:r>
            <a:r>
              <a:rPr lang="en-US" altLang="zh-TW" b="0"/>
              <a:t>− 1)/2 </a:t>
            </a:r>
          </a:p>
        </p:txBody>
      </p:sp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684213" y="3932238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要求 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76375" y="3932238"/>
          <a:ext cx="222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" imgW="2222280" imgH="533160" progId="Equation.DSMT4">
                  <p:embed/>
                </p:oleObj>
              </mc:Choice>
              <mc:Fallback>
                <p:oleObj name="Equation" r:id="rId4" imgW="22222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2238"/>
                        <a:ext cx="22225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8"/>
          <p:cNvSpPr txBox="1">
            <a:spLocks noChangeArrowheads="1"/>
          </p:cNvSpPr>
          <p:nvPr/>
        </p:nvSpPr>
        <p:spPr bwMode="auto">
          <a:xfrm>
            <a:off x="3995738" y="4076700"/>
            <a:ext cx="36718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for </a:t>
            </a:r>
            <a:r>
              <a:rPr lang="en-US" altLang="zh-TW" b="0" i="1"/>
              <a:t>m</a:t>
            </a:r>
            <a:r>
              <a:rPr lang="en-US" altLang="zh-TW" b="0"/>
              <a:t> = 0, 1, 2, 3, ……,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cs typeface="Times New Roman" panose="02020603050405020304" pitchFamily="18" charset="0"/>
              </a:rPr>
              <a:t>− 1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>
                <a:cs typeface="Times New Roman" panose="02020603050405020304" pitchFamily="18" charset="0"/>
              </a:rPr>
              <a:t>     </a:t>
            </a:r>
            <a:r>
              <a:rPr lang="en-US" altLang="zh-TW" b="0" i="1">
                <a:cs typeface="Times New Roman" panose="02020603050405020304" pitchFamily="18" charset="0"/>
              </a:rPr>
              <a:t>f</a:t>
            </a:r>
            <a:r>
              <a:rPr lang="en-US" altLang="zh-TW" b="0" i="1" baseline="-25000">
                <a:cs typeface="Times New Roman" panose="02020603050405020304" pitchFamily="18" charset="0"/>
              </a:rPr>
              <a:t>s</a:t>
            </a:r>
            <a:r>
              <a:rPr lang="en-US" altLang="zh-TW" b="0">
                <a:cs typeface="Times New Roman" panose="02020603050405020304" pitchFamily="18" charset="0"/>
              </a:rPr>
              <a:t> : sampling frequency </a:t>
            </a:r>
          </a:p>
        </p:txBody>
      </p:sp>
      <p:sp>
        <p:nvSpPr>
          <p:cNvPr id="1036" name="Text Box 9"/>
          <p:cNvSpPr txBox="1">
            <a:spLocks noChangeArrowheads="1"/>
          </p:cNvSpPr>
          <p:nvPr/>
        </p:nvSpPr>
        <p:spPr bwMode="auto">
          <a:xfrm>
            <a:off x="684213" y="5013325"/>
            <a:ext cx="496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若以 </a:t>
            </a:r>
            <a:r>
              <a:rPr lang="en-US" altLang="zh-TW" b="0" u="sng"/>
              <a:t>normalized frequency</a:t>
            </a:r>
            <a:r>
              <a:rPr lang="en-US" altLang="zh-TW" b="0"/>
              <a:t> </a:t>
            </a:r>
            <a:r>
              <a:rPr lang="en-US" altLang="zh-TW" b="0" i="1"/>
              <a:t>F</a:t>
            </a:r>
            <a:r>
              <a:rPr lang="en-US" altLang="zh-TW" b="0"/>
              <a:t> = </a:t>
            </a:r>
            <a:r>
              <a:rPr lang="en-US" altLang="zh-TW" b="0" i="1"/>
              <a:t>f</a:t>
            </a:r>
            <a:r>
              <a:rPr lang="en-US" altLang="zh-TW" b="0"/>
              <a:t>/</a:t>
            </a:r>
            <a:r>
              <a:rPr lang="en-US" altLang="zh-TW" b="0" i="1"/>
              <a:t>f</a:t>
            </a:r>
            <a:r>
              <a:rPr lang="en-US" altLang="zh-TW" b="0" i="1" baseline="-25000"/>
              <a:t>s</a:t>
            </a:r>
            <a:r>
              <a:rPr lang="zh-TW" altLang="en-US" b="0"/>
              <a:t>表示</a:t>
            </a:r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1547813" y="5589588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6" imgW="1714320" imgH="533160" progId="Equation.DSMT4">
                  <p:embed/>
                </p:oleObj>
              </mc:Choice>
              <mc:Fallback>
                <p:oleObj name="Equation" r:id="rId6" imgW="171432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9588"/>
                        <a:ext cx="17145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1"/>
          <p:cNvSpPr txBox="1">
            <a:spLocks noChangeArrowheads="1"/>
          </p:cNvSpPr>
          <p:nvPr/>
        </p:nvSpPr>
        <p:spPr bwMode="auto">
          <a:xfrm>
            <a:off x="3995738" y="5516563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dirty="0"/>
              <a:t>for </a:t>
            </a:r>
            <a:r>
              <a:rPr lang="en-US" altLang="zh-TW" b="0" i="1" dirty="0"/>
              <a:t>m</a:t>
            </a:r>
            <a:r>
              <a:rPr lang="en-US" altLang="zh-TW" b="0" dirty="0"/>
              <a:t> = 0, 1, 2, 3, ……, </a:t>
            </a:r>
            <a:r>
              <a:rPr lang="en-US" altLang="zh-TW" b="0" i="1" dirty="0"/>
              <a:t>N</a:t>
            </a:r>
            <a:r>
              <a:rPr lang="en-US" altLang="zh-TW" b="0" dirty="0"/>
              <a:t> </a:t>
            </a:r>
            <a:r>
              <a:rPr lang="en-US" altLang="zh-TW" b="0" dirty="0">
                <a:cs typeface="Times New Roman" panose="02020603050405020304" pitchFamily="18" charset="0"/>
              </a:rPr>
              <a:t>− 1     </a:t>
            </a:r>
          </a:p>
        </p:txBody>
      </p:sp>
      <p:sp>
        <p:nvSpPr>
          <p:cNvPr id="1038" name="Text Box 12"/>
          <p:cNvSpPr txBox="1">
            <a:spLocks noChangeArrowheads="1"/>
          </p:cNvSpPr>
          <p:nvPr/>
        </p:nvSpPr>
        <p:spPr bwMode="auto">
          <a:xfrm>
            <a:off x="1331913" y="1196975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假設 </a:t>
            </a:r>
            <a:r>
              <a:rPr lang="en-US" altLang="zh-TW" b="0"/>
              <a:t>designed filter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的區間為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</a:t>
            </a:r>
            <a:r>
              <a:rPr lang="en-US" altLang="zh-TW" b="0"/>
              <a:t> [0 , </a:t>
            </a:r>
            <a:r>
              <a:rPr lang="en-US" altLang="zh-TW" b="0" i="1"/>
              <a:t>N</a:t>
            </a:r>
            <a:r>
              <a:rPr lang="en-US" altLang="zh-TW" b="0"/>
              <a:t>−1]</a:t>
            </a:r>
          </a:p>
        </p:txBody>
      </p:sp>
      <p:sp>
        <p:nvSpPr>
          <p:cNvPr id="1039" name="文字方塊 17"/>
          <p:cNvSpPr txBox="1">
            <a:spLocks noChangeArrowheads="1"/>
          </p:cNvSpPr>
          <p:nvPr/>
        </p:nvSpPr>
        <p:spPr bwMode="auto">
          <a:xfrm>
            <a:off x="5508625" y="6021388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/>
              <a:t>(see page 101)</a:t>
            </a:r>
            <a:endParaRPr lang="zh-TW" altLang="en-US" b="0" dirty="0"/>
          </a:p>
        </p:txBody>
      </p:sp>
      <p:sp>
        <p:nvSpPr>
          <p:cNvPr id="1040" name="文字方塊 15"/>
          <p:cNvSpPr txBox="1">
            <a:spLocks noChangeArrowheads="1"/>
          </p:cNvSpPr>
          <p:nvPr/>
        </p:nvSpPr>
        <p:spPr bwMode="auto">
          <a:xfrm>
            <a:off x="6652747" y="2330451"/>
            <a:ext cx="192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 dirty="0" err="1">
                <a:solidFill>
                  <a:srgbClr val="FF0000"/>
                </a:solidFill>
              </a:rPr>
              <a:t>H</a:t>
            </a:r>
            <a:r>
              <a:rPr lang="en-US" altLang="zh-TW" b="0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b="0" dirty="0">
                <a:solidFill>
                  <a:srgbClr val="FF0000"/>
                </a:solidFill>
              </a:rPr>
              <a:t>(</a:t>
            </a:r>
            <a:r>
              <a:rPr lang="en-US" altLang="zh-TW" b="0" i="1" dirty="0">
                <a:solidFill>
                  <a:srgbClr val="FF0000"/>
                </a:solidFill>
              </a:rPr>
              <a:t>f</a:t>
            </a:r>
            <a:r>
              <a:rPr lang="en-US" altLang="zh-TW" b="0" dirty="0">
                <a:solidFill>
                  <a:srgbClr val="FF0000"/>
                </a:solidFill>
              </a:rPr>
              <a:t>) = </a:t>
            </a:r>
            <a:r>
              <a:rPr lang="en-US" altLang="zh-TW" b="0" i="1" dirty="0" err="1">
                <a:solidFill>
                  <a:srgbClr val="FF0000"/>
                </a:solidFill>
              </a:rPr>
              <a:t>H</a:t>
            </a:r>
            <a:r>
              <a:rPr lang="en-US" altLang="zh-TW" b="0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b="0" dirty="0">
                <a:solidFill>
                  <a:srgbClr val="FF0000"/>
                </a:solidFill>
              </a:rPr>
              <a:t>(</a:t>
            </a:r>
            <a:r>
              <a:rPr lang="en-US" altLang="zh-TW" b="0" i="1" dirty="0" err="1">
                <a:solidFill>
                  <a:srgbClr val="FF0000"/>
                </a:solidFill>
              </a:rPr>
              <a:t>f</a:t>
            </a:r>
            <a:r>
              <a:rPr lang="en-US" altLang="zh-TW" b="0" dirty="0" err="1">
                <a:solidFill>
                  <a:srgbClr val="FF0000"/>
                </a:solidFill>
              </a:rPr>
              <a:t>+</a:t>
            </a:r>
            <a:r>
              <a:rPr lang="en-US" altLang="zh-TW" b="0" i="1" dirty="0" err="1">
                <a:solidFill>
                  <a:srgbClr val="FF0000"/>
                </a:solidFill>
              </a:rPr>
              <a:t>f</a:t>
            </a:r>
            <a:r>
              <a:rPr lang="en-US" altLang="zh-TW" b="0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TW" b="0" dirty="0">
                <a:solidFill>
                  <a:srgbClr val="FF0000"/>
                </a:solidFill>
              </a:rPr>
              <a:t>)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1041" name="矩形 16"/>
          <p:cNvSpPr>
            <a:spLocks noChangeArrowheads="1"/>
          </p:cNvSpPr>
          <p:nvPr/>
        </p:nvSpPr>
        <p:spPr bwMode="auto">
          <a:xfrm>
            <a:off x="6357938" y="2357438"/>
            <a:ext cx="1928812" cy="428625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45813" y="1931927"/>
            <a:ext cx="194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</a:rPr>
              <a:t>remember: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3149F47-B3C2-4AE2-BB78-B75729C05132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106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8077200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44CCA2D4-B7B7-4928-A0C9-BD0EE0EED5DC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107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95287" y="404813"/>
            <a:ext cx="82454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TW" altLang="en-US" b="0" dirty="0">
                <a:solidFill>
                  <a:srgbClr val="3333FF"/>
                </a:solidFill>
              </a:rPr>
              <a:t>討論：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(1) Frequency sampling </a:t>
            </a:r>
            <a:r>
              <a:rPr lang="zh-TW" altLang="en-US" b="0" dirty="0"/>
              <a:t>的方法頗為</a:t>
            </a:r>
            <a:r>
              <a:rPr lang="zh-TW" altLang="en-US" b="0" dirty="0">
                <a:solidFill>
                  <a:srgbClr val="3333FF"/>
                </a:solidFill>
              </a:rPr>
              <a:t>簡單</a:t>
            </a:r>
            <a:r>
              <a:rPr lang="zh-TW" altLang="en-US" b="0" dirty="0"/>
              <a:t>且</a:t>
            </a:r>
            <a:r>
              <a:rPr lang="zh-TW" altLang="en-US" b="0" dirty="0">
                <a:solidFill>
                  <a:srgbClr val="3333FF"/>
                </a:solidFill>
              </a:rPr>
              <a:t>直觀</a:t>
            </a:r>
            <a:r>
              <a:rPr lang="zh-TW" altLang="en-US" b="0" dirty="0"/>
              <a:t>，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TW" altLang="en-US" b="0" dirty="0"/>
              <a:t>     但得出來的 </a:t>
            </a:r>
            <a:r>
              <a:rPr lang="en-US" altLang="zh-TW" b="0" dirty="0"/>
              <a:t>filter </a:t>
            </a:r>
            <a:r>
              <a:rPr lang="zh-TW" altLang="en-US" b="0" dirty="0"/>
              <a:t>不為 </a:t>
            </a:r>
            <a:r>
              <a:rPr lang="en-US" altLang="zh-TW" b="0" dirty="0"/>
              <a:t>optimal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(2) Ripple </a:t>
            </a:r>
            <a:r>
              <a:rPr lang="zh-TW" altLang="en-US" b="0" dirty="0"/>
              <a:t>大小變化的情形，介於 </a:t>
            </a:r>
            <a:r>
              <a:rPr lang="en-US" altLang="zh-TW" b="0" dirty="0"/>
              <a:t>MSE </a:t>
            </a:r>
            <a:r>
              <a:rPr lang="zh-TW" altLang="en-US" b="0" dirty="0"/>
              <a:t>和 </a:t>
            </a:r>
            <a:r>
              <a:rPr lang="en-US" altLang="zh-TW" b="0" dirty="0"/>
              <a:t>Minimax </a:t>
            </a:r>
            <a:r>
              <a:rPr lang="zh-TW" altLang="en-US" b="0" dirty="0"/>
              <a:t>之間</a:t>
            </a:r>
          </a:p>
          <a:p>
            <a:pPr algn="just" eaLnBrk="1" hangingPunct="1">
              <a:spcBef>
                <a:spcPct val="50000"/>
              </a:spcBef>
            </a:pPr>
            <a:endParaRPr lang="zh-TW" altLang="en-US" b="0" dirty="0"/>
          </a:p>
          <a:p>
            <a:pPr algn="just" eaLnBrk="1" hangingPunct="1">
              <a:spcBef>
                <a:spcPct val="50000"/>
              </a:spcBef>
            </a:pPr>
            <a:endParaRPr lang="zh-TW" altLang="en-US" b="0" dirty="0"/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(3) </a:t>
            </a:r>
            <a:r>
              <a:rPr lang="zh-TW" altLang="en-US" b="0" dirty="0"/>
              <a:t>可以用設定 </a:t>
            </a:r>
            <a:r>
              <a:rPr lang="en-US" altLang="zh-TW" b="0" dirty="0"/>
              <a:t>transition band </a:t>
            </a:r>
            <a:r>
              <a:rPr lang="zh-TW" altLang="en-US" b="0" dirty="0"/>
              <a:t>的方式，來減少 </a:t>
            </a:r>
            <a:r>
              <a:rPr lang="en-US" altLang="zh-TW" b="0" dirty="0"/>
              <a:t>passband </a:t>
            </a:r>
            <a:r>
              <a:rPr lang="zh-TW" altLang="en-US" b="0" dirty="0"/>
              <a:t>和 </a:t>
            </a:r>
            <a:r>
              <a:rPr lang="en-US" altLang="zh-TW" b="0" dirty="0"/>
              <a:t>stopband </a:t>
            </a:r>
            <a:r>
              <a:rPr lang="zh-TW" altLang="en-US" b="0" dirty="0"/>
              <a:t>的 </a:t>
            </a:r>
            <a:r>
              <a:rPr lang="en-US" altLang="zh-TW" b="0" dirty="0" smtClean="0"/>
              <a:t>ripple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(</a:t>
            </a:r>
            <a:r>
              <a:rPr lang="en-US" altLang="zh-TW" b="0" dirty="0"/>
              <a:t>In transition band, </a:t>
            </a:r>
            <a:r>
              <a:rPr lang="en-US" altLang="zh-TW" b="0" i="1" dirty="0"/>
              <a:t>R</a:t>
            </a:r>
            <a:r>
              <a:rPr lang="en-US" altLang="zh-TW" b="0" dirty="0"/>
              <a:t>(</a:t>
            </a:r>
            <a:r>
              <a:rPr lang="en-US" altLang="zh-TW" b="0" i="1" dirty="0"/>
              <a:t>m</a:t>
            </a:r>
            <a:r>
              <a:rPr lang="en-US" altLang="zh-TW" b="0" dirty="0"/>
              <a:t>/</a:t>
            </a:r>
            <a:r>
              <a:rPr lang="en-US" altLang="zh-TW" b="0" i="1" dirty="0"/>
              <a:t>N</a:t>
            </a:r>
            <a:r>
              <a:rPr lang="en-US" altLang="zh-TW" b="0" dirty="0"/>
              <a:t>) </a:t>
            </a:r>
            <a:r>
              <a:rPr lang="en-US" altLang="zh-TW" b="0" dirty="0">
                <a:sym typeface="Symbol" panose="05050102010706020507" pitchFamily="18" charset="2"/>
              </a:rPr>
              <a:t> </a:t>
            </a:r>
            <a:r>
              <a:rPr lang="en-US" altLang="zh-TW" b="0" i="1" dirty="0" err="1">
                <a:sym typeface="Symbol" panose="05050102010706020507" pitchFamily="18" charset="2"/>
              </a:rPr>
              <a:t>H</a:t>
            </a:r>
            <a:r>
              <a:rPr lang="en-US" altLang="zh-TW" b="0" i="1" baseline="-25000" dirty="0" err="1">
                <a:sym typeface="Symbol" panose="05050102010706020507" pitchFamily="18" charset="2"/>
              </a:rPr>
              <a:t>d</a:t>
            </a:r>
            <a:r>
              <a:rPr lang="en-US" altLang="zh-TW" b="0" dirty="0">
                <a:sym typeface="Symbol" panose="05050102010706020507" pitchFamily="18" charset="2"/>
              </a:rPr>
              <a:t>(</a:t>
            </a:r>
            <a:r>
              <a:rPr lang="en-US" altLang="zh-TW" b="0" i="1" dirty="0"/>
              <a:t>m</a:t>
            </a:r>
            <a:r>
              <a:rPr lang="en-US" altLang="zh-TW" b="0" dirty="0"/>
              <a:t>/</a:t>
            </a:r>
            <a:r>
              <a:rPr lang="en-US" altLang="zh-TW" b="0" i="1" dirty="0"/>
              <a:t>N</a:t>
            </a:r>
            <a:r>
              <a:rPr lang="en-US" altLang="zh-TW" b="0" dirty="0"/>
              <a:t>)).</a:t>
            </a:r>
            <a:endParaRPr lang="en-US" altLang="en-US" b="0" dirty="0">
              <a:sym typeface="Symbol" panose="05050102010706020507" pitchFamily="18" charset="2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39750" y="4149725"/>
            <a:ext cx="81010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然而，如何設定 </a:t>
            </a:r>
            <a:r>
              <a:rPr lang="en-US" altLang="zh-TW" b="0"/>
              <a:t>transition band  </a:t>
            </a:r>
            <a:r>
              <a:rPr lang="en-US" altLang="zh-TW" b="0" i="1"/>
              <a:t>R</a:t>
            </a:r>
            <a:r>
              <a:rPr lang="en-US" altLang="zh-TW" b="0"/>
              <a:t>(</a:t>
            </a:r>
            <a:r>
              <a:rPr lang="en-US" altLang="zh-TW" b="0" i="1"/>
              <a:t>m</a:t>
            </a:r>
            <a:r>
              <a:rPr lang="en-US" altLang="zh-TW" b="0"/>
              <a:t>/</a:t>
            </a:r>
            <a:r>
              <a:rPr lang="en-US" altLang="zh-TW" b="0" i="1"/>
              <a:t>N</a:t>
            </a:r>
            <a:r>
              <a:rPr lang="en-US" altLang="zh-TW" b="0"/>
              <a:t>) </a:t>
            </a:r>
            <a:r>
              <a:rPr lang="zh-TW" altLang="en-US" b="0"/>
              <a:t>的值，讓 </a:t>
            </a:r>
            <a:r>
              <a:rPr lang="en-US" altLang="zh-TW" b="0"/>
              <a:t>passband </a:t>
            </a:r>
            <a:r>
              <a:rPr lang="zh-TW" altLang="en-US" b="0"/>
              <a:t>和 </a:t>
            </a:r>
            <a:r>
              <a:rPr lang="en-US" altLang="zh-TW" b="0"/>
              <a:t>stopband </a:t>
            </a:r>
            <a:r>
              <a:rPr lang="zh-TW" altLang="en-US" b="0"/>
              <a:t>的</a:t>
            </a:r>
          </a:p>
          <a:p>
            <a:pPr eaLnBrk="1" hangingPunct="1">
              <a:spcBef>
                <a:spcPct val="15000"/>
              </a:spcBef>
            </a:pPr>
            <a:r>
              <a:rPr lang="zh-TW" altLang="en-US" b="0"/>
              <a:t> </a:t>
            </a:r>
            <a:r>
              <a:rPr lang="en-US" altLang="zh-TW" b="0"/>
              <a:t>ripple </a:t>
            </a:r>
            <a:r>
              <a:rPr lang="zh-TW" altLang="en-US" b="0"/>
              <a:t>變為最小  </a:t>
            </a:r>
            <a:r>
              <a:rPr lang="en-US" altLang="zh-TW" b="0"/>
              <a:t>……… </a:t>
            </a:r>
            <a:r>
              <a:rPr lang="zh-TW" altLang="en-US" b="0"/>
              <a:t>需要作 </a:t>
            </a:r>
            <a:r>
              <a:rPr lang="en-US" altLang="zh-TW" b="0">
                <a:solidFill>
                  <a:srgbClr val="3333FF"/>
                </a:solidFill>
              </a:rPr>
              <a:t>linear programming</a:t>
            </a:r>
            <a:r>
              <a:rPr lang="zh-TW" altLang="en-US" b="0"/>
              <a:t>。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140200" y="494188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</a:t>
            </a:r>
            <a:r>
              <a:rPr lang="zh-TW" altLang="en-US" b="0"/>
              <a:t>運算時間不少</a:t>
            </a:r>
            <a:r>
              <a:rPr lang="en-US" altLang="zh-TW" b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C8394C8-D59C-4A21-A630-0ED4D6A14AB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108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>
                <a:solidFill>
                  <a:srgbClr val="3333FF"/>
                </a:solidFill>
              </a:rPr>
              <a:t>  2-M </a:t>
            </a:r>
            <a:r>
              <a:rPr lang="zh-TW" altLang="en-US" sz="2400">
                <a:solidFill>
                  <a:srgbClr val="3333FF"/>
                </a:solidFill>
              </a:rPr>
              <a:t>三種 </a:t>
            </a:r>
            <a:r>
              <a:rPr lang="en-US" altLang="zh-TW" sz="2400">
                <a:solidFill>
                  <a:srgbClr val="3333FF"/>
                </a:solidFill>
              </a:rPr>
              <a:t>FIR Digital Filter </a:t>
            </a:r>
            <a:r>
              <a:rPr lang="zh-TW" altLang="en-US" sz="2400">
                <a:solidFill>
                  <a:srgbClr val="3333FF"/>
                </a:solidFill>
              </a:rPr>
              <a:t>設計方法的比較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3754" y="4163466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dirty="0">
                <a:sym typeface="Symbol" panose="05050102010706020507" pitchFamily="18" charset="2"/>
              </a:rPr>
              <a:t> </a:t>
            </a:r>
            <a:r>
              <a:rPr lang="zh-TW" altLang="en-US" b="0" dirty="0"/>
              <a:t>以效果而論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ym typeface="Symbol" panose="05050102010706020507" pitchFamily="18" charset="2"/>
              </a:rPr>
              <a:t> </a:t>
            </a:r>
            <a:r>
              <a:rPr lang="zh-TW" altLang="en-US" b="0"/>
              <a:t>以設計方法而論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5288" y="2601477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dirty="0">
                <a:sym typeface="Symbol" panose="05050102010706020507" pitchFamily="18" charset="2"/>
              </a:rPr>
              <a:t> </a:t>
            </a:r>
            <a:r>
              <a:rPr lang="zh-TW" altLang="en-US" b="0" dirty="0"/>
              <a:t>以方法的限制而論</a:t>
            </a:r>
          </a:p>
        </p:txBody>
      </p:sp>
      <p:sp>
        <p:nvSpPr>
          <p:cNvPr id="13" name="文字方塊 6"/>
          <p:cNvSpPr txBox="1">
            <a:spLocks noChangeArrowheads="1"/>
          </p:cNvSpPr>
          <p:nvPr/>
        </p:nvSpPr>
        <p:spPr bwMode="auto">
          <a:xfrm>
            <a:off x="827584" y="1404938"/>
            <a:ext cx="27860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MSE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Minimax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frequency sampling :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14" name="文字方塊 8"/>
          <p:cNvSpPr txBox="1">
            <a:spLocks noChangeArrowheads="1"/>
          </p:cNvSpPr>
          <p:nvPr/>
        </p:nvSpPr>
        <p:spPr bwMode="auto">
          <a:xfrm>
            <a:off x="855549" y="2951602"/>
            <a:ext cx="27860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MSE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Minimax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frequency sampling :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5" name="文字方塊 9"/>
          <p:cNvSpPr txBox="1">
            <a:spLocks noChangeArrowheads="1"/>
          </p:cNvSpPr>
          <p:nvPr/>
        </p:nvSpPr>
        <p:spPr bwMode="auto">
          <a:xfrm>
            <a:off x="824828" y="4552403"/>
            <a:ext cx="27860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MSE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Minimax 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3333FF"/>
                </a:solidFill>
              </a:rPr>
              <a:t>frequency sampling :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C8394C8-D59C-4A21-A630-0ED4D6A14AB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109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3333FF"/>
                </a:solidFill>
                <a:sym typeface="Wingdings 2" panose="05020102010507070707" pitchFamily="18" charset="2"/>
              </a:rPr>
              <a:t>The 4</a:t>
            </a:r>
            <a:r>
              <a:rPr lang="en-US" altLang="zh-TW" sz="2400" baseline="30000" dirty="0" smtClean="0">
                <a:solidFill>
                  <a:srgbClr val="3333FF"/>
                </a:solidFill>
                <a:sym typeface="Wingdings 2" panose="05020102010507070707" pitchFamily="18" charset="2"/>
              </a:rPr>
              <a:t>th</a:t>
            </a:r>
            <a:r>
              <a:rPr lang="en-US" altLang="zh-TW" sz="2400" dirty="0" smtClean="0">
                <a:solidFill>
                  <a:srgbClr val="3333FF"/>
                </a:solidFill>
                <a:sym typeface="Wingdings 2" panose="05020102010507070707" pitchFamily="18" charset="2"/>
              </a:rPr>
              <a:t> Method for the FIR Filter Design</a:t>
            </a:r>
            <a:endParaRPr lang="zh-TW" altLang="en-US" sz="2400" dirty="0">
              <a:solidFill>
                <a:srgbClr val="3333FF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9552" y="537321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Q:  Why do we not apply the method?</a:t>
            </a:r>
            <a:endParaRPr lang="zh-TW" altLang="en-US" b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2430" y="120611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 smtClean="0"/>
              <a:t>x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n</a:t>
            </a:r>
            <a:r>
              <a:rPr lang="en-US" altLang="zh-TW" b="0" dirty="0" smtClean="0"/>
              <a:t>]</a:t>
            </a:r>
            <a:endParaRPr lang="zh-TW" altLang="en-US" b="0" dirty="0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1398494" y="1422139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542510" y="91401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DFT</a:t>
            </a:r>
            <a:endParaRPr lang="zh-TW" altLang="en-US" b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23728" y="120611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 smtClean="0"/>
              <a:t>X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</a:t>
            </a:r>
            <a:endParaRPr lang="zh-TW" altLang="en-US" b="0" dirty="0"/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2766646" y="1422139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270702" y="120611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 smtClean="0"/>
              <a:t>Y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 = </a:t>
            </a:r>
            <a:r>
              <a:rPr lang="en-US" altLang="zh-TW" b="0" i="1" dirty="0" smtClean="0"/>
              <a:t>X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</a:t>
            </a:r>
            <a:r>
              <a:rPr lang="en-US" altLang="zh-TW" b="0" i="1" dirty="0" smtClean="0"/>
              <a:t>H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</a:t>
            </a:r>
            <a:endParaRPr lang="zh-TW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3117972" y="1638164"/>
            <a:ext cx="24929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b="0" i="1" dirty="0" smtClean="0"/>
              <a:t>H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 = 1 for passband</a:t>
            </a:r>
          </a:p>
          <a:p>
            <a:pPr>
              <a:spcBef>
                <a:spcPts val="600"/>
              </a:spcBef>
            </a:pPr>
            <a:r>
              <a:rPr lang="en-US" altLang="zh-TW" b="0" i="1" dirty="0" smtClean="0"/>
              <a:t>H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m</a:t>
            </a:r>
            <a:r>
              <a:rPr lang="en-US" altLang="zh-TW" b="0" dirty="0" smtClean="0"/>
              <a:t>] = 0 for stopband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214918" y="1422139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5214918" y="1005371"/>
            <a:ext cx="85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IDFT</a:t>
            </a:r>
            <a:endParaRPr lang="zh-TW" altLang="en-US" b="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007006" y="123805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 smtClean="0"/>
              <a:t>y</a:t>
            </a:r>
            <a:r>
              <a:rPr lang="en-US" altLang="zh-TW" b="0" dirty="0" smtClean="0"/>
              <a:t>[</a:t>
            </a:r>
            <a:r>
              <a:rPr lang="en-US" altLang="zh-TW" b="0" i="1" dirty="0" smtClean="0"/>
              <a:t>n</a:t>
            </a:r>
            <a:r>
              <a:rPr lang="en-US" altLang="zh-TW" b="0" dirty="0" smtClean="0"/>
              <a:t>]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4374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EDA21B6B-5377-46B5-8514-827420BD3033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110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042988" y="1844675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(1) </a:t>
            </a:r>
            <a:r>
              <a:rPr lang="zh-TW" altLang="en-US" b="0"/>
              <a:t>使用 </a:t>
            </a:r>
            <a:r>
              <a:rPr lang="en-US" altLang="zh-TW" b="0"/>
              <a:t>FFT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>
                <a:solidFill>
                  <a:srgbClr val="3333FF"/>
                </a:solidFill>
              </a:rPr>
              <a:t> 2-N Implementation of the FIR Filter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900113" y="1052513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y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 =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en-US" altLang="zh-TW" b="0">
                <a:sym typeface="Symbol" panose="05050102010706020507" pitchFamily="18" charset="2"/>
              </a:rPr>
              <a:t> </a:t>
            </a:r>
            <a:r>
              <a:rPr lang="en-US" altLang="zh-TW" b="0" i="1">
                <a:sym typeface="Symbol" panose="05050102010706020507" pitchFamily="18" charset="2"/>
              </a:rPr>
              <a:t>h</a:t>
            </a:r>
            <a:r>
              <a:rPr lang="en-US" altLang="zh-TW" b="0">
                <a:sym typeface="Symbol" panose="05050102010706020507" pitchFamily="18" charset="2"/>
              </a:rPr>
              <a:t>[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  <a:r>
              <a:rPr lang="en-US" altLang="zh-TW" b="0">
                <a:sym typeface="Symbol" panose="05050102010706020507" pitchFamily="18" charset="2"/>
              </a:rPr>
              <a:t>] 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 flipV="1">
            <a:off x="2339975" y="1412875"/>
            <a:ext cx="1444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2411413" y="1557338"/>
            <a:ext cx="324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convolution 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971550" y="3716338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3333FF"/>
                </a:solidFill>
              </a:rPr>
              <a:t>(2) </a:t>
            </a:r>
            <a:r>
              <a:rPr lang="zh-TW" altLang="en-US" b="0">
                <a:solidFill>
                  <a:srgbClr val="3333FF"/>
                </a:solidFill>
              </a:rPr>
              <a:t>直接作 </a:t>
            </a:r>
            <a:r>
              <a:rPr lang="en-US" altLang="zh-TW" b="0">
                <a:solidFill>
                  <a:srgbClr val="3333FF"/>
                </a:solidFill>
              </a:rPr>
              <a:t>summation </a:t>
            </a:r>
            <a:r>
              <a:rPr lang="zh-TW" altLang="en-US" b="0">
                <a:solidFill>
                  <a:srgbClr val="3333FF"/>
                </a:solidFill>
              </a:rPr>
              <a:t>即可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1042988" y="5229225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(3) Sectioned FFT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187450" y="2276475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y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 = </a:t>
            </a:r>
            <a:r>
              <a:rPr lang="en-US" altLang="zh-TW" b="0" i="1"/>
              <a:t>IFFT</a:t>
            </a:r>
            <a:r>
              <a:rPr lang="en-US" altLang="zh-TW" b="0"/>
              <a:t>[ </a:t>
            </a:r>
            <a:r>
              <a:rPr lang="en-US" altLang="zh-TW" b="0" i="1"/>
              <a:t>FFT</a:t>
            </a:r>
            <a:r>
              <a:rPr lang="en-US" altLang="zh-TW" b="0"/>
              <a:t>{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]}</a:t>
            </a:r>
            <a:r>
              <a:rPr lang="en-US" altLang="zh-TW" b="0">
                <a:sym typeface="Symbol" panose="05050102010706020507" pitchFamily="18" charset="2"/>
              </a:rPr>
              <a:t> </a:t>
            </a:r>
            <a:r>
              <a:rPr lang="en-US" altLang="zh-TW" b="0" i="1"/>
              <a:t>FFT</a:t>
            </a:r>
            <a:r>
              <a:rPr lang="en-US" altLang="zh-TW" b="0"/>
              <a:t>{</a:t>
            </a:r>
            <a:r>
              <a:rPr lang="en-US" altLang="zh-TW" b="0" i="1">
                <a:sym typeface="Symbol" panose="05050102010706020507" pitchFamily="18" charset="2"/>
              </a:rPr>
              <a:t>h</a:t>
            </a:r>
            <a:r>
              <a:rPr lang="en-US" altLang="zh-TW" b="0">
                <a:sym typeface="Symbol" panose="05050102010706020507" pitchFamily="18" charset="2"/>
              </a:rPr>
              <a:t>[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  <a:r>
              <a:rPr lang="en-US" altLang="zh-TW" b="0">
                <a:sym typeface="Symbol" panose="05050102010706020507" pitchFamily="18" charset="2"/>
              </a:rPr>
              <a:t>]}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EF0A1F4B-8B6F-48D0-823F-A169D3C8D5D6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111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3333FF"/>
                </a:solidFill>
              </a:rPr>
              <a:t>(2) </a:t>
            </a:r>
            <a:r>
              <a:rPr lang="zh-TW" altLang="en-US" b="0">
                <a:solidFill>
                  <a:srgbClr val="3333FF"/>
                </a:solidFill>
              </a:rPr>
              <a:t>直接作 </a:t>
            </a:r>
            <a:r>
              <a:rPr lang="en-US" altLang="zh-TW" b="0">
                <a:solidFill>
                  <a:srgbClr val="3333FF"/>
                </a:solidFill>
              </a:rPr>
              <a:t>summation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27088" y="1989138"/>
            <a:ext cx="799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y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 = </a:t>
            </a:r>
            <a:r>
              <a:rPr lang="en-US" altLang="zh-TW" b="0" i="1"/>
              <a:t>h</a:t>
            </a:r>
            <a:r>
              <a:rPr lang="en-US" altLang="zh-TW" b="0"/>
              <a:t>[0]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+ </a:t>
            </a:r>
            <a:r>
              <a:rPr lang="en-US" altLang="zh-TW" b="0" i="1"/>
              <a:t>h</a:t>
            </a:r>
            <a:r>
              <a:rPr lang="en-US" altLang="zh-TW" b="0"/>
              <a:t>[1]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>
                <a:cs typeface="Times New Roman" panose="02020603050405020304" pitchFamily="18" charset="0"/>
              </a:rPr>
              <a:t>−1</a:t>
            </a:r>
            <a:r>
              <a:rPr lang="en-US" altLang="zh-TW" b="0"/>
              <a:t>] + ….. +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 </a:t>
            </a:r>
            <a:r>
              <a:rPr lang="en-US" altLang="zh-TW" b="0"/>
              <a:t>−2]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N</a:t>
            </a:r>
            <a:r>
              <a:rPr lang="en-US" altLang="zh-TW" b="0"/>
              <a:t>+2] +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 </a:t>
            </a:r>
            <a:r>
              <a:rPr lang="en-US" altLang="zh-TW" b="0"/>
              <a:t>−1]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N</a:t>
            </a:r>
            <a:r>
              <a:rPr lang="en-US" altLang="zh-TW" b="0"/>
              <a:t>+1] 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827088" y="333375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y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 =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en-US" altLang="zh-TW" b="0">
                <a:sym typeface="Symbol" panose="05050102010706020507" pitchFamily="18" charset="2"/>
              </a:rPr>
              <a:t> </a:t>
            </a:r>
            <a:r>
              <a:rPr lang="en-US" altLang="zh-TW" b="0" i="1">
                <a:sym typeface="Symbol" panose="05050102010706020507" pitchFamily="18" charset="2"/>
              </a:rPr>
              <a:t>h</a:t>
            </a:r>
            <a:r>
              <a:rPr lang="en-US" altLang="zh-TW" b="0">
                <a:sym typeface="Symbol" panose="05050102010706020507" pitchFamily="18" charset="2"/>
              </a:rPr>
              <a:t>[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  <a:r>
              <a:rPr lang="en-US" altLang="zh-TW" b="0">
                <a:sym typeface="Symbol" panose="05050102010706020507" pitchFamily="18" charset="2"/>
              </a:rPr>
              <a:t>] 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511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假設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en-US" altLang="zh-TW" b="0">
                <a:sym typeface="Symbol" panose="05050102010706020507" pitchFamily="18" charset="2"/>
              </a:rPr>
              <a:t>= 0 for 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  <a:r>
              <a:rPr lang="en-US" altLang="zh-TW" b="0">
                <a:sym typeface="Symbol" panose="05050102010706020507" pitchFamily="18" charset="2"/>
              </a:rPr>
              <a:t> &lt; 0 and 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  <a:r>
              <a:rPr lang="en-US" altLang="zh-TW" b="0">
                <a:sym typeface="Symbol" panose="05050102010706020507" pitchFamily="18" charset="2"/>
              </a:rPr>
              <a:t>  </a:t>
            </a:r>
            <a:r>
              <a:rPr lang="en-US" altLang="zh-TW" b="0" i="1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755650" y="2709863"/>
            <a:ext cx="6624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3333FF"/>
                </a:solidFill>
                <a:sym typeface="Symbol" panose="05050102010706020507" pitchFamily="18" charset="2"/>
              </a:rPr>
              <a:t> </a:t>
            </a:r>
            <a:r>
              <a:rPr lang="zh-TW" altLang="en-US" b="0">
                <a:solidFill>
                  <a:srgbClr val="3333FF"/>
                </a:solidFill>
              </a:rPr>
              <a:t>若 </a:t>
            </a:r>
            <a:r>
              <a:rPr lang="en-US" altLang="zh-TW" b="0" i="1">
                <a:solidFill>
                  <a:srgbClr val="3333FF"/>
                </a:solidFill>
              </a:rPr>
              <a:t>h</a:t>
            </a:r>
            <a:r>
              <a:rPr lang="en-US" altLang="zh-TW" b="0">
                <a:solidFill>
                  <a:srgbClr val="3333FF"/>
                </a:solidFill>
              </a:rPr>
              <a:t>[</a:t>
            </a:r>
            <a:r>
              <a:rPr lang="en-US" altLang="zh-TW" b="0" i="1">
                <a:solidFill>
                  <a:srgbClr val="3333FF"/>
                </a:solidFill>
              </a:rPr>
              <a:t>n</a:t>
            </a:r>
            <a:r>
              <a:rPr lang="en-US" altLang="zh-TW" b="0">
                <a:solidFill>
                  <a:srgbClr val="3333FF"/>
                </a:solidFill>
              </a:rPr>
              <a:t>] </a:t>
            </a:r>
            <a:r>
              <a:rPr lang="en-US" altLang="zh-TW" b="0">
                <a:solidFill>
                  <a:srgbClr val="3333FF"/>
                </a:solidFill>
                <a:sym typeface="Symbol" panose="05050102010706020507" pitchFamily="18" charset="2"/>
              </a:rPr>
              <a:t>= </a:t>
            </a:r>
            <a:r>
              <a:rPr lang="en-US" altLang="zh-TW" b="0" i="1">
                <a:solidFill>
                  <a:srgbClr val="3333FF"/>
                </a:solidFill>
              </a:rPr>
              <a:t>h</a:t>
            </a:r>
            <a:r>
              <a:rPr lang="en-US" altLang="zh-TW" b="0">
                <a:solidFill>
                  <a:srgbClr val="3333FF"/>
                </a:solidFill>
              </a:rPr>
              <a:t>[</a:t>
            </a:r>
            <a:r>
              <a:rPr lang="en-US" altLang="zh-TW" b="0" i="1">
                <a:solidFill>
                  <a:srgbClr val="3333FF"/>
                </a:solidFill>
              </a:rPr>
              <a:t>N</a:t>
            </a:r>
            <a:r>
              <a:rPr lang="en-US" altLang="zh-TW" b="0">
                <a:solidFill>
                  <a:srgbClr val="3333FF"/>
                </a:solidFill>
              </a:rPr>
              <a:t>−1−</a:t>
            </a:r>
            <a:r>
              <a:rPr lang="en-US" altLang="zh-TW" b="0" i="1">
                <a:solidFill>
                  <a:srgbClr val="3333FF"/>
                </a:solidFill>
              </a:rPr>
              <a:t>n</a:t>
            </a:r>
            <a:r>
              <a:rPr lang="en-US" altLang="zh-TW" b="0">
                <a:solidFill>
                  <a:srgbClr val="3333FF"/>
                </a:solidFill>
              </a:rPr>
              <a:t>] (even symmetric), </a:t>
            </a:r>
            <a:r>
              <a:rPr lang="en-US" altLang="zh-TW" b="0" i="1">
                <a:solidFill>
                  <a:srgbClr val="3333FF"/>
                </a:solidFill>
              </a:rPr>
              <a:t>N</a:t>
            </a:r>
            <a:r>
              <a:rPr lang="en-US" altLang="zh-TW" b="0">
                <a:solidFill>
                  <a:srgbClr val="3333FF"/>
                </a:solidFill>
              </a:rPr>
              <a:t> </a:t>
            </a:r>
            <a:r>
              <a:rPr lang="zh-TW" altLang="en-US" b="0">
                <a:solidFill>
                  <a:srgbClr val="3333FF"/>
                </a:solidFill>
              </a:rPr>
              <a:t>為</a:t>
            </a:r>
            <a:r>
              <a:rPr lang="en-US" altLang="zh-TW" b="0">
                <a:solidFill>
                  <a:srgbClr val="3333FF"/>
                </a:solidFill>
              </a:rPr>
              <a:t>odd 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971550" y="3286125"/>
            <a:ext cx="77771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y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 = </a:t>
            </a:r>
            <a:r>
              <a:rPr lang="en-US" altLang="zh-TW" b="0" i="1"/>
              <a:t>h</a:t>
            </a:r>
            <a:r>
              <a:rPr lang="en-US" altLang="zh-TW" b="0"/>
              <a:t>[0](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+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N</a:t>
            </a:r>
            <a:r>
              <a:rPr lang="en-US" altLang="zh-TW" b="0"/>
              <a:t>+1]) + </a:t>
            </a:r>
            <a:r>
              <a:rPr lang="en-US" altLang="zh-TW" b="0" i="1"/>
              <a:t>h</a:t>
            </a:r>
            <a:r>
              <a:rPr lang="en-US" altLang="zh-TW" b="0"/>
              <a:t>[1](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>
                <a:cs typeface="Times New Roman" panose="02020603050405020304" pitchFamily="18" charset="0"/>
              </a:rPr>
              <a:t>−1</a:t>
            </a:r>
            <a:r>
              <a:rPr lang="en-US" altLang="zh-TW" b="0"/>
              <a:t>] +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N</a:t>
            </a:r>
            <a:r>
              <a:rPr lang="en-US" altLang="zh-TW" b="0"/>
              <a:t>+2])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         +  ….. +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k</a:t>
            </a:r>
            <a:r>
              <a:rPr lang="en-US" altLang="zh-TW" b="0"/>
              <a:t>−1](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k</a:t>
            </a:r>
            <a:r>
              <a:rPr lang="en-US" altLang="zh-TW" b="0"/>
              <a:t>+1] +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N</a:t>
            </a:r>
            <a:r>
              <a:rPr lang="en-US" altLang="zh-TW" b="0"/>
              <a:t>+</a:t>
            </a:r>
            <a:r>
              <a:rPr lang="en-US" altLang="zh-TW" b="0" i="1"/>
              <a:t>k</a:t>
            </a:r>
            <a:r>
              <a:rPr lang="en-US" altLang="zh-TW" b="0"/>
              <a:t>])  +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k</a:t>
            </a:r>
            <a:r>
              <a:rPr lang="en-US" altLang="zh-TW" b="0"/>
              <a:t>] </a:t>
            </a:r>
            <a:r>
              <a:rPr lang="en-US" altLang="zh-TW" b="0" i="1"/>
              <a:t>x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−</a:t>
            </a:r>
            <a:r>
              <a:rPr lang="en-US" altLang="zh-TW" b="0" i="1"/>
              <a:t>k</a:t>
            </a:r>
            <a:r>
              <a:rPr lang="en-US" altLang="zh-TW" b="0"/>
              <a:t>] 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5148263" y="4294188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k</a:t>
            </a:r>
            <a:r>
              <a:rPr lang="en-US" altLang="zh-TW" b="0"/>
              <a:t> = (</a:t>
            </a:r>
            <a:r>
              <a:rPr lang="en-US" altLang="zh-TW" b="0" i="1"/>
              <a:t>N</a:t>
            </a:r>
            <a:r>
              <a:rPr lang="en-US" altLang="zh-TW" b="0"/>
              <a:t> − 1)/2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EA90B890-EA4D-4FF5-A940-4778BD4AB481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112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>
                <a:solidFill>
                  <a:srgbClr val="3333FF"/>
                </a:solidFill>
              </a:rPr>
              <a:t>3. Theories about IIR Filters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39750" y="10525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Char char=""/>
            </a:pPr>
            <a:r>
              <a:rPr lang="en-US" altLang="zh-TW" sz="2400">
                <a:solidFill>
                  <a:srgbClr val="3333FF"/>
                </a:solidFill>
              </a:rPr>
              <a:t> 3-A  Minimum-Phase Filter</a:t>
            </a:r>
            <a:r>
              <a:rPr lang="en-US" altLang="zh-TW" sz="2400" b="0"/>
              <a:t> 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684213" y="1628775"/>
            <a:ext cx="763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FIR filter:   The length of the impulse response is </a:t>
            </a:r>
            <a:r>
              <a:rPr lang="en-US" altLang="zh-TW" dirty="0">
                <a:ea typeface="新細明體" panose="02020500000000000000" pitchFamily="18" charset="-120"/>
              </a:rPr>
              <a:t>finite</a:t>
            </a:r>
            <a:r>
              <a:rPr lang="en-US" altLang="zh-TW" b="0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>
                <a:ea typeface="新細明體" panose="02020500000000000000" pitchFamily="18" charset="-120"/>
              </a:rPr>
              <a:t>                       usually </a:t>
            </a:r>
            <a:r>
              <a:rPr lang="en-US" altLang="zh-TW" dirty="0">
                <a:ea typeface="新細明體" panose="02020500000000000000" pitchFamily="18" charset="-120"/>
              </a:rPr>
              <a:t>linear phase</a:t>
            </a:r>
            <a:r>
              <a:rPr lang="en-US" altLang="zh-TW" b="0" dirty="0">
                <a:ea typeface="新細明體" panose="02020500000000000000" pitchFamily="18" charset="-120"/>
              </a:rPr>
              <a:t> (i.e., even or odd impulse response)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>
                <a:ea typeface="新細明體" panose="02020500000000000000" pitchFamily="18" charset="-120"/>
              </a:rPr>
              <a:t>                       </a:t>
            </a:r>
            <a:r>
              <a:rPr lang="en-US" altLang="zh-TW" b="0" dirty="0">
                <a:solidFill>
                  <a:srgbClr val="3333FF"/>
                </a:solidFill>
                <a:ea typeface="新細明體" panose="02020500000000000000" pitchFamily="18" charset="-120"/>
              </a:rPr>
              <a:t>always stable</a:t>
            </a:r>
            <a:r>
              <a:rPr lang="en-US" altLang="zh-TW" b="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endParaRPr lang="en-US" altLang="zh-TW" b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0" dirty="0"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IIR filter:   </a:t>
            </a:r>
            <a:r>
              <a:rPr lang="en-US" altLang="zh-TW" b="0" dirty="0">
                <a:solidFill>
                  <a:srgbClr val="3333FF"/>
                </a:solidFill>
                <a:ea typeface="新細明體" panose="02020500000000000000" pitchFamily="18" charset="-120"/>
              </a:rPr>
              <a:t>The length of the impulse response is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infinite</a:t>
            </a:r>
            <a:r>
              <a:rPr lang="en-US" altLang="zh-TW" b="0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>
                <a:ea typeface="新細明體" panose="02020500000000000000" pitchFamily="18" charset="-120"/>
              </a:rPr>
              <a:t>                      </a:t>
            </a:r>
            <a:r>
              <a:rPr lang="en-US" altLang="zh-TW" b="0" dirty="0">
                <a:solidFill>
                  <a:srgbClr val="3333FF"/>
                </a:solidFill>
                <a:ea typeface="新細明體" panose="02020500000000000000" pitchFamily="18" charset="-120"/>
              </a:rPr>
              <a:t>may be unstable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>
                <a:ea typeface="新細明體" panose="02020500000000000000" pitchFamily="18" charset="-120"/>
              </a:rPr>
              <a:t>                      (Question): Is the implementation also a problem?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10DB2A1-7A1F-4535-B522-E66E3933FA9C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113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5"/>
          <p:cNvSpPr txBox="1">
            <a:spLocks noChangeArrowheads="1"/>
          </p:cNvSpPr>
          <p:nvPr/>
        </p:nvSpPr>
        <p:spPr bwMode="auto">
          <a:xfrm>
            <a:off x="1059582" y="119732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FF0000"/>
                </a:solidFill>
              </a:rPr>
              <a:t>Ex : </a:t>
            </a:r>
            <a:r>
              <a:rPr lang="en-US" altLang="zh-TW" b="0" i="1" dirty="0">
                <a:solidFill>
                  <a:srgbClr val="FF0000"/>
                </a:solidFill>
              </a:rPr>
              <a:t>h</a:t>
            </a:r>
            <a:r>
              <a:rPr lang="en-US" altLang="zh-TW" b="0" dirty="0">
                <a:solidFill>
                  <a:srgbClr val="FF0000"/>
                </a:solidFill>
              </a:rPr>
              <a:t>[</a:t>
            </a:r>
            <a:r>
              <a:rPr lang="en-US" altLang="zh-TW" b="0" i="1" dirty="0">
                <a:solidFill>
                  <a:srgbClr val="FF0000"/>
                </a:solidFill>
              </a:rPr>
              <a:t>n</a:t>
            </a:r>
            <a:r>
              <a:rPr lang="en-US" altLang="zh-TW" b="0" dirty="0">
                <a:solidFill>
                  <a:srgbClr val="FF0000"/>
                </a:solidFill>
              </a:rPr>
              <a:t>] = (0.9)</a:t>
            </a:r>
            <a:r>
              <a:rPr lang="en-US" altLang="zh-TW" sz="2400" b="0" i="1" baseline="30000" dirty="0">
                <a:solidFill>
                  <a:srgbClr val="FF0000"/>
                </a:solidFill>
              </a:rPr>
              <a:t>n</a:t>
            </a:r>
            <a:r>
              <a:rPr lang="en-US" altLang="zh-TW" sz="2400" b="0" dirty="0">
                <a:solidFill>
                  <a:srgbClr val="FF0000"/>
                </a:solidFill>
              </a:rPr>
              <a:t> 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6" name="文字方塊 7"/>
          <p:cNvSpPr txBox="1">
            <a:spLocks noChangeArrowheads="1"/>
          </p:cNvSpPr>
          <p:nvPr/>
        </p:nvSpPr>
        <p:spPr bwMode="auto">
          <a:xfrm>
            <a:off x="3059832" y="1268760"/>
            <a:ext cx="435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FF0000"/>
                </a:solidFill>
              </a:rPr>
              <a:t>, </a:t>
            </a:r>
            <a:r>
              <a:rPr lang="en-US" altLang="zh-TW" b="0" dirty="0">
                <a:solidFill>
                  <a:srgbClr val="3333FF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for </a:t>
            </a:r>
            <a:r>
              <a:rPr lang="en-US" altLang="zh-TW" b="0" i="1" dirty="0">
                <a:solidFill>
                  <a:srgbClr val="FF0000"/>
                </a:solidFill>
              </a:rPr>
              <a:t>n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cs typeface="Times New Roman" panose="02020603050405020304" pitchFamily="18" charset="0"/>
              </a:rPr>
              <a:t>≧ </a:t>
            </a:r>
            <a:r>
              <a:rPr lang="en-US" altLang="zh-TW" b="0" dirty="0">
                <a:solidFill>
                  <a:srgbClr val="FF0000"/>
                </a:solidFill>
              </a:rPr>
              <a:t>0 ,    </a:t>
            </a:r>
            <a:r>
              <a:rPr lang="en-US" altLang="zh-TW" b="0" i="1" dirty="0">
                <a:solidFill>
                  <a:srgbClr val="FF0000"/>
                </a:solidFill>
              </a:rPr>
              <a:t>h</a:t>
            </a:r>
            <a:r>
              <a:rPr lang="en-US" altLang="zh-TW" b="0" dirty="0">
                <a:solidFill>
                  <a:srgbClr val="FF0000"/>
                </a:solidFill>
              </a:rPr>
              <a:t>[</a:t>
            </a:r>
            <a:r>
              <a:rPr lang="en-US" altLang="zh-TW" b="0" i="1" dirty="0">
                <a:solidFill>
                  <a:srgbClr val="FF0000"/>
                </a:solidFill>
              </a:rPr>
              <a:t>n</a:t>
            </a:r>
            <a:r>
              <a:rPr lang="en-US" altLang="zh-TW" b="0" dirty="0">
                <a:solidFill>
                  <a:srgbClr val="FF0000"/>
                </a:solidFill>
              </a:rPr>
              <a:t>] = 0 ,  otherwise 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9552" y="632877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An IIR Filter May Not be Hard to Implement</a:t>
            </a:r>
            <a:endParaRPr lang="zh-TW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473374" y="1740247"/>
            <a:ext cx="3098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i="1" dirty="0" smtClean="0">
                <a:solidFill>
                  <a:srgbClr val="FF0000"/>
                </a:solidFill>
              </a:rPr>
              <a:t>y</a:t>
            </a:r>
            <a:r>
              <a:rPr lang="en-US" altLang="zh-TW" b="0" dirty="0" smtClean="0">
                <a:solidFill>
                  <a:srgbClr val="FF0000"/>
                </a:solidFill>
              </a:rPr>
              <a:t>[</a:t>
            </a:r>
            <a:r>
              <a:rPr lang="en-US" altLang="zh-TW" b="0" i="1" dirty="0" smtClean="0">
                <a:solidFill>
                  <a:srgbClr val="FF0000"/>
                </a:solidFill>
              </a:rPr>
              <a:t>n</a:t>
            </a:r>
            <a:r>
              <a:rPr lang="en-US" altLang="zh-TW" b="0" dirty="0" smtClean="0">
                <a:solidFill>
                  <a:srgbClr val="FF0000"/>
                </a:solidFill>
              </a:rPr>
              <a:t>] = </a:t>
            </a:r>
            <a:r>
              <a:rPr lang="en-US" altLang="zh-TW" b="0" i="1" dirty="0" smtClean="0">
                <a:solidFill>
                  <a:srgbClr val="FF0000"/>
                </a:solidFill>
              </a:rPr>
              <a:t>x</a:t>
            </a:r>
            <a:r>
              <a:rPr lang="en-US" altLang="zh-TW" b="0" dirty="0" smtClean="0">
                <a:solidFill>
                  <a:srgbClr val="FF0000"/>
                </a:solidFill>
              </a:rPr>
              <a:t>[</a:t>
            </a:r>
            <a:r>
              <a:rPr lang="en-US" altLang="zh-TW" b="0" i="1" dirty="0" smtClean="0">
                <a:solidFill>
                  <a:srgbClr val="FF0000"/>
                </a:solidFill>
              </a:rPr>
              <a:t>n</a:t>
            </a:r>
            <a:r>
              <a:rPr lang="en-US" altLang="zh-TW" b="0" dirty="0" smtClean="0">
                <a:solidFill>
                  <a:srgbClr val="FF0000"/>
                </a:solidFill>
              </a:rPr>
              <a:t>] * </a:t>
            </a:r>
            <a:r>
              <a:rPr lang="en-US" altLang="zh-TW" b="0" i="1" dirty="0" smtClean="0">
                <a:solidFill>
                  <a:srgbClr val="FF0000"/>
                </a:solidFill>
              </a:rPr>
              <a:t>h</a:t>
            </a:r>
            <a:r>
              <a:rPr lang="en-US" altLang="zh-TW" b="0" dirty="0" smtClean="0">
                <a:solidFill>
                  <a:srgbClr val="FF0000"/>
                </a:solidFill>
              </a:rPr>
              <a:t>[</a:t>
            </a:r>
            <a:r>
              <a:rPr lang="en-US" altLang="zh-TW" b="0" i="1" dirty="0" smtClean="0">
                <a:solidFill>
                  <a:srgbClr val="FF0000"/>
                </a:solidFill>
              </a:rPr>
              <a:t>n</a:t>
            </a:r>
            <a:r>
              <a:rPr lang="en-US" altLang="zh-TW" b="0" dirty="0" smtClean="0">
                <a:solidFill>
                  <a:srgbClr val="FF0000"/>
                </a:solidFill>
              </a:rPr>
              <a:t>] 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59582" y="2171570"/>
            <a:ext cx="178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1" dirty="0" smtClean="0"/>
              <a:t>Z</a:t>
            </a:r>
            <a:r>
              <a:rPr lang="en-US" altLang="zh-TW" b="0" dirty="0" smtClean="0"/>
              <a:t> transform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75130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10DB2A1-7A1F-4535-B522-E66E3933FA9C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114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539750" y="908050"/>
            <a:ext cx="7632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IIR filter:   </a:t>
            </a:r>
            <a:r>
              <a:rPr lang="en-US" altLang="zh-TW" b="0" dirty="0">
                <a:solidFill>
                  <a:srgbClr val="3333FF"/>
                </a:solidFill>
                <a:ea typeface="新細明體" panose="02020500000000000000" pitchFamily="18" charset="-120"/>
              </a:rPr>
              <a:t>The length of the impulse response is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infinite</a:t>
            </a:r>
            <a:r>
              <a:rPr lang="en-US" altLang="zh-TW" b="0" dirty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b="0" dirty="0">
                <a:ea typeface="新細明體" panose="02020500000000000000" pitchFamily="18" charset="-120"/>
              </a:rPr>
              <a:t>                </a:t>
            </a:r>
            <a:br>
              <a:rPr lang="en-US" altLang="zh-TW" b="0" dirty="0">
                <a:ea typeface="新細明體" panose="02020500000000000000" pitchFamily="18" charset="-120"/>
              </a:rPr>
            </a:br>
            <a:r>
              <a:rPr lang="en-US" altLang="zh-TW" b="0" dirty="0">
                <a:ea typeface="新細明體" panose="02020500000000000000" pitchFamily="18" charset="-120"/>
              </a:rPr>
              <a:t>     </a:t>
            </a:r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b="0" dirty="0">
                <a:ea typeface="新細明體" panose="02020500000000000000" pitchFamily="18" charset="-120"/>
              </a:rPr>
              <a:t> try to make the energy concentrating on the region near to </a:t>
            </a:r>
            <a:r>
              <a:rPr lang="en-US" altLang="zh-TW" b="0" i="1" dirty="0">
                <a:ea typeface="新細明體" panose="02020500000000000000" pitchFamily="18" charset="-120"/>
              </a:rPr>
              <a:t>n</a:t>
            </a:r>
            <a:r>
              <a:rPr lang="en-US" altLang="zh-TW" b="0" dirty="0">
                <a:ea typeface="新細明體" panose="02020500000000000000" pitchFamily="18" charset="-120"/>
              </a:rPr>
              <a:t> = 0</a:t>
            </a:r>
          </a:p>
          <a:p>
            <a:pPr eaLnBrk="1" hangingPunct="1"/>
            <a:r>
              <a:rPr lang="en-US" altLang="zh-TW" b="0" dirty="0">
                <a:ea typeface="新細明體" panose="02020500000000000000" pitchFamily="18" charset="-120"/>
              </a:rPr>
              <a:t>.               </a:t>
            </a:r>
            <a:br>
              <a:rPr lang="en-US" altLang="zh-TW" b="0" dirty="0">
                <a:ea typeface="新細明體" panose="02020500000000000000" pitchFamily="18" charset="-120"/>
              </a:rPr>
            </a:br>
            <a:r>
              <a:rPr lang="en-US" altLang="zh-TW" b="0" dirty="0">
                <a:ea typeface="新細明體" panose="02020500000000000000" pitchFamily="18" charset="-120"/>
              </a:rPr>
              <a:t>     </a:t>
            </a:r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b="0" dirty="0">
                <a:ea typeface="新細明體" panose="02020500000000000000" pitchFamily="18" charset="-120"/>
              </a:rPr>
              <a:t> try to make both the forward and the inverse transforms stable </a:t>
            </a:r>
          </a:p>
          <a:p>
            <a:pPr eaLnBrk="1" hangingPunct="1"/>
            <a:r>
              <a:rPr lang="en-US" altLang="zh-TW" b="0" dirty="0">
                <a:ea typeface="新細明體" panose="02020500000000000000" pitchFamily="18" charset="-120"/>
              </a:rPr>
              <a:t>         </a:t>
            </a:r>
          </a:p>
          <a:p>
            <a:pPr eaLnBrk="1" hangingPunct="1"/>
            <a:r>
              <a:rPr lang="en-US" altLang="zh-TW" b="0" dirty="0">
                <a:ea typeface="新細明體" panose="02020500000000000000" pitchFamily="18" charset="-120"/>
              </a:rPr>
              <a:t>   using </a:t>
            </a:r>
            <a:r>
              <a:rPr lang="en-US" altLang="zh-TW" b="0" dirty="0">
                <a:solidFill>
                  <a:srgbClr val="FF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minimum phase filter</a:t>
            </a:r>
            <a:r>
              <a:rPr lang="en-US" altLang="zh-TW" b="0" dirty="0">
                <a:solidFill>
                  <a:srgbClr val="3333FF"/>
                </a:solidFill>
                <a:ea typeface="新細明體" panose="02020500000000000000" pitchFamily="18" charset="-120"/>
              </a:rPr>
              <a:t>.                                            </a:t>
            </a:r>
          </a:p>
        </p:txBody>
      </p:sp>
      <p:sp>
        <p:nvSpPr>
          <p:cNvPr id="26628" name="矩形 7"/>
          <p:cNvSpPr>
            <a:spLocks noChangeArrowheads="1"/>
          </p:cNvSpPr>
          <p:nvPr/>
        </p:nvSpPr>
        <p:spPr bwMode="auto">
          <a:xfrm>
            <a:off x="1403350" y="3429000"/>
            <a:ext cx="705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t>(All the poles and all the zeros are within the unit circle.) </a:t>
            </a:r>
            <a:endParaRPr lang="zh-TW" altLang="en-US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407D44E4-70B9-4412-B154-7D9E477332C2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115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684213" y="549275"/>
            <a:ext cx="76327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>
                <a:ea typeface="新細明體" panose="02020500000000000000" pitchFamily="18" charset="-120"/>
              </a:rPr>
              <a:t> transform</a:t>
            </a: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>
                <a:ea typeface="新細明體" panose="02020500000000000000" pitchFamily="18" charset="-120"/>
              </a:rPr>
              <a:t>) can be expressed as</a:t>
            </a:r>
            <a:r>
              <a:rPr lang="en-US" altLang="zh-TW" b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 b="0">
                <a:ea typeface="新細明體" panose="02020500000000000000" pitchFamily="18" charset="-120"/>
              </a:rPr>
              <a:t> </a:t>
            </a:r>
            <a:r>
              <a:rPr lang="en-US" altLang="zh-TW" b="0" i="1">
                <a:ea typeface="新細明體" panose="02020500000000000000" pitchFamily="18" charset="-120"/>
              </a:rPr>
              <a:t>p</a:t>
            </a:r>
            <a:r>
              <a:rPr lang="en-US" altLang="zh-TW" b="0" baseline="-25000">
                <a:ea typeface="新細明體" panose="02020500000000000000" pitchFamily="18" charset="-120"/>
              </a:rPr>
              <a:t>1</a:t>
            </a:r>
            <a:r>
              <a:rPr lang="en-US" altLang="zh-TW" b="0">
                <a:ea typeface="新細明體" panose="02020500000000000000" pitchFamily="18" charset="-120"/>
              </a:rPr>
              <a:t>, </a:t>
            </a:r>
            <a:r>
              <a:rPr lang="en-US" altLang="zh-TW" b="0" i="1">
                <a:ea typeface="新細明體" panose="02020500000000000000" pitchFamily="18" charset="-120"/>
              </a:rPr>
              <a:t>p</a:t>
            </a:r>
            <a:r>
              <a:rPr lang="en-US" altLang="zh-TW" b="0" baseline="-25000">
                <a:ea typeface="新細明體" panose="02020500000000000000" pitchFamily="18" charset="-120"/>
              </a:rPr>
              <a:t>2</a:t>
            </a:r>
            <a:r>
              <a:rPr lang="en-US" altLang="zh-TW" b="0">
                <a:ea typeface="新細明體" panose="02020500000000000000" pitchFamily="18" charset="-120"/>
              </a:rPr>
              <a:t>, </a:t>
            </a:r>
            <a:r>
              <a:rPr lang="en-US" altLang="zh-TW" b="0" i="1">
                <a:ea typeface="新細明體" panose="02020500000000000000" pitchFamily="18" charset="-120"/>
              </a:rPr>
              <a:t>p</a:t>
            </a:r>
            <a:r>
              <a:rPr lang="en-US" altLang="zh-TW" b="0" baseline="-25000">
                <a:ea typeface="新細明體" panose="02020500000000000000" pitchFamily="18" charset="-120"/>
              </a:rPr>
              <a:t>3</a:t>
            </a:r>
            <a:r>
              <a:rPr lang="en-US" altLang="zh-TW" b="0">
                <a:ea typeface="新細明體" panose="02020500000000000000" pitchFamily="18" charset="-120"/>
              </a:rPr>
              <a:t>, ….. , </a:t>
            </a:r>
            <a:r>
              <a:rPr lang="en-US" altLang="zh-TW" b="0" i="1">
                <a:ea typeface="新細明體" panose="02020500000000000000" pitchFamily="18" charset="-120"/>
              </a:rPr>
              <a:t>p</a:t>
            </a:r>
            <a:r>
              <a:rPr lang="en-US" altLang="zh-TW" b="0" i="1" baseline="-25000">
                <a:ea typeface="新細明體" panose="02020500000000000000" pitchFamily="18" charset="-120"/>
              </a:rPr>
              <a:t>S</a:t>
            </a:r>
            <a:r>
              <a:rPr lang="en-US" altLang="zh-TW" b="0">
                <a:ea typeface="新細明體" panose="02020500000000000000" pitchFamily="18" charset="-120"/>
              </a:rPr>
              <a:t> : </a:t>
            </a:r>
            <a:r>
              <a:rPr lang="en-US" altLang="zh-TW">
                <a:ea typeface="新細明體" panose="02020500000000000000" pitchFamily="18" charset="-120"/>
              </a:rPr>
              <a:t>poles</a:t>
            </a:r>
            <a:r>
              <a:rPr lang="en-US" altLang="zh-TW" b="0">
                <a:ea typeface="新細明體" panose="02020500000000000000" pitchFamily="18" charset="-120"/>
              </a:rPr>
              <a:t>          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baseline="-25000">
                <a:ea typeface="新細明體" panose="02020500000000000000" pitchFamily="18" charset="-120"/>
              </a:rPr>
              <a:t>1</a:t>
            </a:r>
            <a:r>
              <a:rPr lang="en-US" altLang="zh-TW" b="0">
                <a:ea typeface="新細明體" panose="02020500000000000000" pitchFamily="18" charset="-120"/>
              </a:rPr>
              <a:t>, 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baseline="-25000">
                <a:ea typeface="新細明體" panose="02020500000000000000" pitchFamily="18" charset="-120"/>
              </a:rPr>
              <a:t>2</a:t>
            </a:r>
            <a:r>
              <a:rPr lang="en-US" altLang="zh-TW" b="0">
                <a:ea typeface="新細明體" panose="02020500000000000000" pitchFamily="18" charset="-120"/>
              </a:rPr>
              <a:t>, 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baseline="-25000">
                <a:ea typeface="新細明體" panose="02020500000000000000" pitchFamily="18" charset="-120"/>
              </a:rPr>
              <a:t>3</a:t>
            </a:r>
            <a:r>
              <a:rPr lang="en-US" altLang="zh-TW" b="0">
                <a:ea typeface="新細明體" panose="02020500000000000000" pitchFamily="18" charset="-120"/>
              </a:rPr>
              <a:t>, ….. , 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i="1" baseline="-25000">
                <a:ea typeface="新細明體" panose="02020500000000000000" pitchFamily="18" charset="-120"/>
              </a:rPr>
              <a:t>R</a:t>
            </a:r>
            <a:r>
              <a:rPr lang="en-US" altLang="zh-TW" b="0">
                <a:ea typeface="新細明體" panose="02020500000000000000" pitchFamily="18" charset="-120"/>
              </a:rPr>
              <a:t> :  </a:t>
            </a:r>
            <a:r>
              <a:rPr lang="en-US" altLang="zh-TW">
                <a:ea typeface="新細明體" panose="02020500000000000000" pitchFamily="18" charset="-120"/>
              </a:rPr>
              <a:t>zeros</a:t>
            </a:r>
            <a:r>
              <a:rPr lang="en-US" altLang="zh-TW" b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Minimum phase filter</a:t>
            </a:r>
            <a:r>
              <a:rPr lang="en-US" altLang="zh-TW" b="0">
                <a:ea typeface="新細明體" panose="02020500000000000000" pitchFamily="18" charset="-120"/>
              </a:rPr>
              <a:t>:  All the poles and all the zeros are within the unit circle.           </a:t>
            </a:r>
            <a:br>
              <a:rPr lang="en-US" altLang="zh-TW" b="0">
                <a:ea typeface="新細明體" panose="02020500000000000000" pitchFamily="18" charset="-120"/>
              </a:rPr>
            </a:br>
            <a:r>
              <a:rPr lang="en-US" altLang="zh-TW" b="0">
                <a:ea typeface="新細明體" panose="02020500000000000000" pitchFamily="18" charset="-120"/>
              </a:rPr>
              <a:t>      i.e., |</a:t>
            </a:r>
            <a:r>
              <a:rPr lang="en-US" altLang="zh-TW" b="0" i="1">
                <a:ea typeface="新細明體" panose="02020500000000000000" pitchFamily="18" charset="-120"/>
              </a:rPr>
              <a:t>p</a:t>
            </a:r>
            <a:r>
              <a:rPr lang="en-US" altLang="zh-TW" b="0" baseline="-25000">
                <a:ea typeface="新細明體" panose="02020500000000000000" pitchFamily="18" charset="-120"/>
              </a:rPr>
              <a:t>s</a:t>
            </a:r>
            <a:r>
              <a:rPr lang="en-US" altLang="zh-TW" b="0">
                <a:ea typeface="新細明體" panose="02020500000000000000" pitchFamily="18" charset="-120"/>
              </a:rPr>
              <a:t>| </a:t>
            </a:r>
            <a:r>
              <a:rPr lang="en-US" altLang="zh-TW" b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="0">
                <a:ea typeface="新細明體" panose="02020500000000000000" pitchFamily="18" charset="-120"/>
              </a:rPr>
              <a:t> 1      and      |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i="1" baseline="-25000">
                <a:ea typeface="新細明體" panose="02020500000000000000" pitchFamily="18" charset="-120"/>
              </a:rPr>
              <a:t>r</a:t>
            </a:r>
            <a:r>
              <a:rPr lang="en-US" altLang="zh-TW" b="0">
                <a:ea typeface="新細明體" panose="02020500000000000000" pitchFamily="18" charset="-120"/>
              </a:rPr>
              <a:t>| </a:t>
            </a:r>
            <a:r>
              <a:rPr lang="en-US" altLang="zh-TW" b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="0">
                <a:ea typeface="新細明體" panose="02020500000000000000" pitchFamily="18" charset="-120"/>
              </a:rPr>
              <a:t> 1                            </a:t>
            </a:r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2" name="Object 18"/>
          <p:cNvGraphicFramePr>
            <a:graphicFrameLocks noChangeAspect="1"/>
          </p:cNvGraphicFramePr>
          <p:nvPr/>
        </p:nvGraphicFramePr>
        <p:xfrm>
          <a:off x="2411413" y="404813"/>
          <a:ext cx="21129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3" imgW="2108160" imgH="711000" progId="Equation.DSMT4">
                  <p:embed/>
                </p:oleObj>
              </mc:Choice>
              <mc:Fallback>
                <p:oleObj name="Equation" r:id="rId3" imgW="210816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4813"/>
                        <a:ext cx="211296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3635375" y="1268413"/>
          <a:ext cx="40544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5" imgW="4051080" imgH="723600" progId="Equation.DSMT4">
                  <p:embed/>
                </p:oleObj>
              </mc:Choice>
              <mc:Fallback>
                <p:oleObj name="Equation" r:id="rId5" imgW="4051080" imgH="723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268413"/>
                        <a:ext cx="405447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1"/>
          <p:cNvGraphicFramePr>
            <a:graphicFrameLocks noChangeAspect="1"/>
          </p:cNvGraphicFramePr>
          <p:nvPr/>
        </p:nvGraphicFramePr>
        <p:xfrm>
          <a:off x="2987675" y="2133600"/>
          <a:ext cx="57578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7" imgW="5752800" imgH="888840" progId="Equation.DSMT4">
                  <p:embed/>
                </p:oleObj>
              </mc:Choice>
              <mc:Fallback>
                <p:oleObj name="Equation" r:id="rId7" imgW="5752800" imgH="8888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33600"/>
                        <a:ext cx="575786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文字方塊 22"/>
          <p:cNvSpPr txBox="1">
            <a:spLocks noChangeArrowheads="1"/>
          </p:cNvSpPr>
          <p:nvPr/>
        </p:nvSpPr>
        <p:spPr bwMode="auto">
          <a:xfrm>
            <a:off x="755650" y="5229225"/>
            <a:ext cx="7920038" cy="7112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/>
              <a:t>If any pole falls outside the unit circle (</a:t>
            </a:r>
            <a:r>
              <a:rPr lang="en-US" altLang="zh-TW" b="0" dirty="0">
                <a:ea typeface="新細明體" panose="02020500000000000000" pitchFamily="18" charset="-120"/>
              </a:rPr>
              <a:t>|</a:t>
            </a:r>
            <a:r>
              <a:rPr lang="en-US" altLang="zh-TW" b="0" i="1" dirty="0" err="1">
                <a:ea typeface="新細明體" panose="02020500000000000000" pitchFamily="18" charset="-120"/>
              </a:rPr>
              <a:t>p</a:t>
            </a:r>
            <a:r>
              <a:rPr lang="en-US" altLang="zh-TW" b="0" baseline="-25000" dirty="0" err="1">
                <a:ea typeface="新細明體" panose="02020500000000000000" pitchFamily="18" charset="-120"/>
              </a:rPr>
              <a:t>s</a:t>
            </a:r>
            <a:r>
              <a:rPr lang="en-US" altLang="zh-TW" b="0" dirty="0">
                <a:ea typeface="新細明體" panose="02020500000000000000" pitchFamily="18" charset="-120"/>
              </a:rPr>
              <a:t>| </a:t>
            </a:r>
            <a:r>
              <a:rPr lang="en-US" altLang="zh-TW" b="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&gt;</a:t>
            </a:r>
            <a:r>
              <a:rPr lang="en-US" altLang="zh-TW" b="0" dirty="0" smtClean="0"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ea typeface="新細明體" panose="02020500000000000000" pitchFamily="18" charset="-120"/>
              </a:rPr>
              <a:t>1 </a:t>
            </a:r>
            <a:r>
              <a:rPr lang="en-US" altLang="zh-TW" b="0" dirty="0"/>
              <a:t>), then the impulse response of the filter is not convergent. </a:t>
            </a:r>
            <a:endParaRPr lang="zh-TW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FC6F6EA-9054-45CD-927D-C65660B8ED88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98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3333FF"/>
                </a:solidFill>
              </a:rPr>
              <a:t>References</a:t>
            </a:r>
            <a:r>
              <a:rPr lang="zh-TW" altLang="en-US" b="0">
                <a:solidFill>
                  <a:srgbClr val="3333FF"/>
                </a:solidFill>
              </a:rPr>
              <a:t>：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95288" y="1268413"/>
            <a:ext cx="835342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lang="en-US" altLang="zh-TW" b="0" dirty="0">
                <a:sym typeface="Symbol" panose="05050102010706020507" pitchFamily="18" charset="2"/>
              </a:rPr>
              <a:t>L. R. </a:t>
            </a:r>
            <a:r>
              <a:rPr lang="en-US" altLang="zh-TW" b="0" dirty="0" err="1">
                <a:sym typeface="Symbol" panose="05050102010706020507" pitchFamily="18" charset="2"/>
              </a:rPr>
              <a:t>Rabiner</a:t>
            </a:r>
            <a:r>
              <a:rPr lang="en-US" altLang="zh-TW" b="0" dirty="0">
                <a:sym typeface="Symbol" panose="05050102010706020507" pitchFamily="18" charset="2"/>
              </a:rPr>
              <a:t> and  B. Gold, </a:t>
            </a:r>
            <a:r>
              <a:rPr lang="en-US" altLang="zh-TW" b="0" i="1" dirty="0">
                <a:sym typeface="Symbol" panose="05050102010706020507" pitchFamily="18" charset="2"/>
              </a:rPr>
              <a:t>Theory and Application of Digital Signal Processing</a:t>
            </a:r>
            <a:r>
              <a:rPr lang="en-US" altLang="zh-TW" b="0" dirty="0">
                <a:sym typeface="Symbol" panose="05050102010706020507" pitchFamily="18" charset="2"/>
              </a:rPr>
              <a:t>, Prentice-Hall, N. J., 1975.  </a:t>
            </a:r>
          </a:p>
          <a:p>
            <a:pPr algn="just" eaLnBrk="1" hangingPunct="1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lang="en-US" altLang="zh-TW" b="0" dirty="0">
                <a:sym typeface="Symbol" panose="05050102010706020507" pitchFamily="18" charset="2"/>
              </a:rPr>
              <a:t>B. Gold and K. Jordan, “A note on digital filter synthesis,” </a:t>
            </a:r>
            <a:r>
              <a:rPr lang="en-US" altLang="zh-TW" b="0" i="1" dirty="0">
                <a:sym typeface="Symbol" panose="05050102010706020507" pitchFamily="18" charset="2"/>
              </a:rPr>
              <a:t>Proc. IEEE</a:t>
            </a:r>
            <a:r>
              <a:rPr lang="en-US" altLang="zh-TW" b="0" dirty="0">
                <a:sym typeface="Symbol" panose="05050102010706020507" pitchFamily="18" charset="2"/>
              </a:rPr>
              <a:t>, vol. 56, no. 10, pp. 1717-1718, 1969. </a:t>
            </a:r>
          </a:p>
          <a:p>
            <a:pPr algn="just" eaLnBrk="1" hangingPunct="1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lang="en-US" altLang="zh-TW" b="0" dirty="0">
                <a:sym typeface="Symbol" panose="05050102010706020507" pitchFamily="18" charset="2"/>
              </a:rPr>
              <a:t>L. R. </a:t>
            </a:r>
            <a:r>
              <a:rPr lang="en-US" altLang="zh-TW" b="0" dirty="0" err="1">
                <a:sym typeface="Symbol" panose="05050102010706020507" pitchFamily="18" charset="2"/>
              </a:rPr>
              <a:t>Rabiner</a:t>
            </a:r>
            <a:r>
              <a:rPr lang="en-US" altLang="zh-TW" b="0" dirty="0">
                <a:sym typeface="Symbol" panose="05050102010706020507" pitchFamily="18" charset="2"/>
              </a:rPr>
              <a:t> and R. W. Schafer, “Recursive and </a:t>
            </a:r>
            <a:r>
              <a:rPr lang="en-US" altLang="zh-TW" b="0" dirty="0" err="1">
                <a:sym typeface="Symbol" panose="05050102010706020507" pitchFamily="18" charset="2"/>
              </a:rPr>
              <a:t>nonrecursive</a:t>
            </a:r>
            <a:r>
              <a:rPr lang="en-US" altLang="zh-TW" b="0" dirty="0">
                <a:sym typeface="Symbol" panose="05050102010706020507" pitchFamily="18" charset="2"/>
              </a:rPr>
              <a:t> realizations of digital filters designed by frequency sampling techniques,” </a:t>
            </a:r>
            <a:r>
              <a:rPr lang="en-US" altLang="zh-TW" b="0" i="1" dirty="0">
                <a:sym typeface="Symbol" panose="05050102010706020507" pitchFamily="18" charset="2"/>
              </a:rPr>
              <a:t>IEEE Trans. Audio and </a:t>
            </a:r>
            <a:r>
              <a:rPr lang="en-US" altLang="zh-TW" b="0" i="1" dirty="0" err="1">
                <a:sym typeface="Symbol" panose="05050102010706020507" pitchFamily="18" charset="2"/>
              </a:rPr>
              <a:t>Electroacoust</a:t>
            </a:r>
            <a:r>
              <a:rPr lang="en-US" altLang="zh-TW" b="0" i="1" dirty="0">
                <a:sym typeface="Symbol" panose="05050102010706020507" pitchFamily="18" charset="2"/>
              </a:rPr>
              <a:t>.</a:t>
            </a:r>
            <a:r>
              <a:rPr lang="en-US" altLang="zh-TW" b="0" dirty="0">
                <a:sym typeface="Symbol" panose="05050102010706020507" pitchFamily="18" charset="2"/>
              </a:rPr>
              <a:t>, vol. 19, no. 3, pp. 200-207. Sept. 1971.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6CEAED9-D695-4620-897B-D96ECB4B8DDC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116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755650" y="549275"/>
            <a:ext cx="76327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Stable filter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  <a:r>
              <a:rPr lang="en-US" altLang="zh-TW" b="0">
                <a:ea typeface="新細明體" panose="02020500000000000000" pitchFamily="18" charset="-120"/>
              </a:rPr>
              <a:t>  All the poles are within the unit circle.    </a:t>
            </a: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zh-TW" b="0">
              <a:ea typeface="新細明體" panose="02020500000000000000" pitchFamily="18" charset="-120"/>
            </a:endParaRPr>
          </a:p>
        </p:txBody>
      </p:sp>
      <p:sp>
        <p:nvSpPr>
          <p:cNvPr id="61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6146" name="Object 41"/>
          <p:cNvGraphicFramePr>
            <a:graphicFrameLocks noChangeAspect="1"/>
          </p:cNvGraphicFramePr>
          <p:nvPr/>
        </p:nvGraphicFramePr>
        <p:xfrm>
          <a:off x="1258888" y="981075"/>
          <a:ext cx="53482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3" imgW="5562360" imgH="888840" progId="Equation.DSMT4">
                  <p:embed/>
                </p:oleObj>
              </mc:Choice>
              <mc:Fallback>
                <p:oleObj name="Equation" r:id="rId3" imgW="5562360" imgH="8888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81075"/>
                        <a:ext cx="53482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2"/>
          <p:cNvGraphicFramePr>
            <a:graphicFrameLocks noChangeAspect="1"/>
          </p:cNvGraphicFramePr>
          <p:nvPr/>
        </p:nvGraphicFramePr>
        <p:xfrm>
          <a:off x="1116013" y="1903413"/>
          <a:ext cx="33575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5" imgW="3492360" imgH="787320" progId="Equation.DSMT4">
                  <p:embed/>
                </p:oleObj>
              </mc:Choice>
              <mc:Fallback>
                <p:oleObj name="Equation" r:id="rId5" imgW="3492360" imgH="78732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03413"/>
                        <a:ext cx="3357562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3"/>
          <p:cNvGraphicFramePr>
            <a:graphicFrameLocks noChangeAspect="1"/>
          </p:cNvGraphicFramePr>
          <p:nvPr/>
        </p:nvGraphicFramePr>
        <p:xfrm>
          <a:off x="739775" y="2924175"/>
          <a:ext cx="224631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7" imgW="2336760" imgH="761760" progId="Equation.DSMT4">
                  <p:embed/>
                </p:oleObj>
              </mc:Choice>
              <mc:Fallback>
                <p:oleObj name="Equation" r:id="rId7" imgW="2336760" imgH="7617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924175"/>
                        <a:ext cx="224631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4"/>
          <p:cNvGraphicFramePr>
            <a:graphicFrameLocks noChangeAspect="1"/>
          </p:cNvGraphicFramePr>
          <p:nvPr/>
        </p:nvGraphicFramePr>
        <p:xfrm>
          <a:off x="4127500" y="2997200"/>
          <a:ext cx="917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9" imgW="952200" imgH="355320" progId="Equation.DSMT4">
                  <p:embed/>
                </p:oleObj>
              </mc:Choice>
              <mc:Fallback>
                <p:oleObj name="Equation" r:id="rId9" imgW="952200" imgH="3553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997200"/>
                        <a:ext cx="9175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45"/>
          <p:cNvSpPr txBox="1">
            <a:spLocks noChangeArrowheads="1"/>
          </p:cNvSpPr>
          <p:nvPr/>
        </p:nvSpPr>
        <p:spPr bwMode="auto">
          <a:xfrm>
            <a:off x="5364163" y="2924175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</a:t>
            </a:r>
            <a:r>
              <a:rPr lang="en-US" altLang="zh-TW" b="0" i="1"/>
              <a:t>n</a:t>
            </a:r>
            <a:r>
              <a:rPr lang="en-US" altLang="zh-TW" b="0"/>
              <a:t> &lt; 0 </a:t>
            </a:r>
          </a:p>
        </p:txBody>
      </p:sp>
      <p:graphicFrame>
        <p:nvGraphicFramePr>
          <p:cNvPr id="6150" name="Object 46"/>
          <p:cNvGraphicFramePr>
            <a:graphicFrameLocks noChangeAspect="1"/>
          </p:cNvGraphicFramePr>
          <p:nvPr/>
        </p:nvGraphicFramePr>
        <p:xfrm>
          <a:off x="4129088" y="3500438"/>
          <a:ext cx="10493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1" imgW="1091880" imgH="380880" progId="Equation.DSMT4">
                  <p:embed/>
                </p:oleObj>
              </mc:Choice>
              <mc:Fallback>
                <p:oleObj name="Equation" r:id="rId11" imgW="1091880" imgH="38088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500438"/>
                        <a:ext cx="104933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47"/>
          <p:cNvSpPr txBox="1">
            <a:spLocks noChangeArrowheads="1"/>
          </p:cNvSpPr>
          <p:nvPr/>
        </p:nvSpPr>
        <p:spPr bwMode="auto">
          <a:xfrm>
            <a:off x="5364163" y="350043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</a:t>
            </a:r>
            <a:r>
              <a:rPr lang="en-US" altLang="zh-TW" b="0"/>
              <a:t> 0 </a:t>
            </a:r>
          </a:p>
        </p:txBody>
      </p:sp>
      <p:graphicFrame>
        <p:nvGraphicFramePr>
          <p:cNvPr id="6151" name="Object 48"/>
          <p:cNvGraphicFramePr>
            <a:graphicFrameLocks noChangeAspect="1"/>
          </p:cNvGraphicFramePr>
          <p:nvPr/>
        </p:nvGraphicFramePr>
        <p:xfrm>
          <a:off x="750888" y="4138613"/>
          <a:ext cx="22240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13" imgW="2311200" imgH="787320" progId="Equation.DSMT4">
                  <p:embed/>
                </p:oleObj>
              </mc:Choice>
              <mc:Fallback>
                <p:oleObj name="Equation" r:id="rId13" imgW="2311200" imgH="78732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138613"/>
                        <a:ext cx="22240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9"/>
          <p:cNvGraphicFramePr>
            <a:graphicFrameLocks noChangeAspect="1"/>
          </p:cNvGraphicFramePr>
          <p:nvPr/>
        </p:nvGraphicFramePr>
        <p:xfrm>
          <a:off x="3635375" y="4292600"/>
          <a:ext cx="857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15" imgW="888840" imgH="355320" progId="Equation.DSMT4">
                  <p:embed/>
                </p:oleObj>
              </mc:Choice>
              <mc:Fallback>
                <p:oleObj name="Equation" r:id="rId15" imgW="888840" imgH="35532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2600"/>
                        <a:ext cx="857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0"/>
          <p:cNvGraphicFramePr>
            <a:graphicFrameLocks noChangeAspect="1"/>
          </p:cNvGraphicFramePr>
          <p:nvPr/>
        </p:nvGraphicFramePr>
        <p:xfrm>
          <a:off x="3635375" y="4797425"/>
          <a:ext cx="9636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7" imgW="1002960" imgH="368280" progId="Equation.DSMT4">
                  <p:embed/>
                </p:oleObj>
              </mc:Choice>
              <mc:Fallback>
                <p:oleObj name="Equation" r:id="rId17" imgW="1002960" imgH="3682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97425"/>
                        <a:ext cx="9636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Text Box 51"/>
          <p:cNvSpPr txBox="1">
            <a:spLocks noChangeArrowheads="1"/>
          </p:cNvSpPr>
          <p:nvPr/>
        </p:nvSpPr>
        <p:spPr bwMode="auto">
          <a:xfrm>
            <a:off x="4787900" y="4221163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</a:t>
            </a:r>
            <a:r>
              <a:rPr lang="en-US" altLang="zh-TW" b="0" i="1"/>
              <a:t>n</a:t>
            </a:r>
            <a:r>
              <a:rPr lang="en-US" altLang="zh-TW" b="0"/>
              <a:t> &lt; 0 and </a:t>
            </a:r>
            <a:r>
              <a:rPr lang="en-US" altLang="zh-TW" b="0" i="1"/>
              <a:t>n</a:t>
            </a:r>
            <a:r>
              <a:rPr lang="en-US" altLang="zh-TW" b="0"/>
              <a:t> &gt; </a:t>
            </a:r>
            <a:r>
              <a:rPr lang="en-US" altLang="zh-TW" b="0" i="1"/>
              <a:t>R</a:t>
            </a:r>
            <a:r>
              <a:rPr lang="en-US" altLang="zh-TW" b="0">
                <a:cs typeface="Times New Roman" panose="02020603050405020304" pitchFamily="18" charset="0"/>
              </a:rPr>
              <a:t>−</a:t>
            </a:r>
            <a:r>
              <a:rPr lang="en-US" altLang="zh-TW" b="0" i="1">
                <a:cs typeface="Times New Roman" panose="02020603050405020304" pitchFamily="18" charset="0"/>
              </a:rPr>
              <a:t>S</a:t>
            </a:r>
            <a:r>
              <a:rPr lang="en-US" altLang="zh-TW" b="0"/>
              <a:t> </a:t>
            </a:r>
          </a:p>
        </p:txBody>
      </p:sp>
      <p:sp>
        <p:nvSpPr>
          <p:cNvPr id="6166" name="Text Box 52"/>
          <p:cNvSpPr txBox="1">
            <a:spLocks noChangeArrowheads="1"/>
          </p:cNvSpPr>
          <p:nvPr/>
        </p:nvSpPr>
        <p:spPr bwMode="auto">
          <a:xfrm>
            <a:off x="4859338" y="4724400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0 </a:t>
            </a:r>
            <a:r>
              <a:rPr lang="en-US" altLang="zh-TW" b="0">
                <a:sym typeface="Symbol" panose="05050102010706020507" pitchFamily="18" charset="2"/>
              </a:rPr>
              <a:t></a:t>
            </a:r>
            <a:r>
              <a:rPr lang="en-US" altLang="zh-TW" b="0"/>
              <a:t>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</a:t>
            </a:r>
            <a:r>
              <a:rPr lang="en-US" altLang="zh-TW" b="0"/>
              <a:t> </a:t>
            </a:r>
            <a:r>
              <a:rPr lang="en-US" altLang="zh-TW" b="0" i="1"/>
              <a:t>R</a:t>
            </a:r>
            <a:r>
              <a:rPr lang="en-US" altLang="zh-TW" b="0"/>
              <a:t>−</a:t>
            </a:r>
            <a:r>
              <a:rPr lang="en-US" altLang="zh-TW" b="0" i="1"/>
              <a:t>S</a:t>
            </a:r>
            <a:r>
              <a:rPr lang="en-US" altLang="zh-TW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EB361A72-E169-4FB9-B478-CAB1BAFFCBFB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117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3" name="Rectangle 1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5" name="Oval 15"/>
          <p:cNvSpPr>
            <a:spLocks noChangeArrowheads="1"/>
          </p:cNvSpPr>
          <p:nvPr/>
        </p:nvSpPr>
        <p:spPr bwMode="auto">
          <a:xfrm>
            <a:off x="2555875" y="3933825"/>
            <a:ext cx="2087563" cy="1871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6" name="Text Box 28"/>
          <p:cNvSpPr txBox="1">
            <a:spLocks noChangeArrowheads="1"/>
          </p:cNvSpPr>
          <p:nvPr/>
        </p:nvSpPr>
        <p:spPr bwMode="auto">
          <a:xfrm>
            <a:off x="611188" y="3573463"/>
            <a:ext cx="18002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unit circle |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| = 1</a:t>
            </a:r>
          </a:p>
        </p:txBody>
      </p:sp>
      <p:sp>
        <p:nvSpPr>
          <p:cNvPr id="7187" name="Text Box 30"/>
          <p:cNvSpPr txBox="1">
            <a:spLocks noChangeArrowheads="1"/>
          </p:cNvSpPr>
          <p:nvPr/>
        </p:nvSpPr>
        <p:spPr bwMode="auto">
          <a:xfrm>
            <a:off x="3492500" y="3357563"/>
            <a:ext cx="647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Im(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7188" name="Text Box 31"/>
          <p:cNvSpPr txBox="1">
            <a:spLocks noChangeArrowheads="1"/>
          </p:cNvSpPr>
          <p:nvPr/>
        </p:nvSpPr>
        <p:spPr bwMode="auto">
          <a:xfrm>
            <a:off x="5364163" y="4724400"/>
            <a:ext cx="574675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Re(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7189" name="Text Box 32"/>
          <p:cNvSpPr txBox="1">
            <a:spLocks noChangeArrowheads="1"/>
          </p:cNvSpPr>
          <p:nvPr/>
        </p:nvSpPr>
        <p:spPr bwMode="auto">
          <a:xfrm>
            <a:off x="5267325" y="3444875"/>
            <a:ext cx="2303463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poles           zeros  </a:t>
            </a:r>
          </a:p>
        </p:txBody>
      </p:sp>
      <p:sp>
        <p:nvSpPr>
          <p:cNvPr id="7190" name="Oval 33"/>
          <p:cNvSpPr>
            <a:spLocks noChangeArrowheads="1"/>
          </p:cNvSpPr>
          <p:nvPr/>
        </p:nvSpPr>
        <p:spPr bwMode="auto">
          <a:xfrm>
            <a:off x="5076825" y="3573463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1" name="Oval 34"/>
          <p:cNvSpPr>
            <a:spLocks noChangeArrowheads="1"/>
          </p:cNvSpPr>
          <p:nvPr/>
        </p:nvSpPr>
        <p:spPr bwMode="auto">
          <a:xfrm>
            <a:off x="6300788" y="3573463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2" name="Rectangle 42"/>
          <p:cNvSpPr>
            <a:spLocks noChangeArrowheads="1"/>
          </p:cNvSpPr>
          <p:nvPr/>
        </p:nvSpPr>
        <p:spPr bwMode="auto">
          <a:xfrm>
            <a:off x="539750" y="404813"/>
            <a:ext cx="7488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Thus, </a:t>
            </a:r>
            <a:r>
              <a:rPr lang="en-US" altLang="zh-TW"/>
              <a:t>the minimum phase filter is </a:t>
            </a:r>
            <a:r>
              <a:rPr lang="en-US" altLang="zh-TW">
                <a:solidFill>
                  <a:srgbClr val="3333FF"/>
                </a:solidFill>
              </a:rPr>
              <a:t>stable and causal</a:t>
            </a:r>
            <a:r>
              <a:rPr lang="en-US" altLang="zh-TW" b="0"/>
              <a:t>.</a:t>
            </a:r>
          </a:p>
          <a:p>
            <a:pPr eaLnBrk="1" hangingPunct="1"/>
            <a:r>
              <a:rPr lang="en-US" altLang="zh-TW" b="0"/>
              <a:t> </a:t>
            </a:r>
          </a:p>
          <a:p>
            <a:pPr eaLnBrk="1" hangingPunct="1"/>
            <a:r>
              <a:rPr lang="en-US" altLang="zh-TW" b="0"/>
              <a:t>The </a:t>
            </a:r>
            <a:r>
              <a:rPr lang="en-US" altLang="zh-TW">
                <a:solidFill>
                  <a:srgbClr val="3333FF"/>
                </a:solidFill>
              </a:rPr>
              <a:t>inverse</a:t>
            </a:r>
            <a:r>
              <a:rPr lang="en-US" altLang="zh-TW" b="0"/>
              <a:t> of the </a:t>
            </a:r>
            <a:r>
              <a:rPr lang="en-US" altLang="zh-TW"/>
              <a:t>minimum phase filter is </a:t>
            </a:r>
            <a:r>
              <a:rPr lang="en-US" altLang="zh-TW">
                <a:solidFill>
                  <a:srgbClr val="3333FF"/>
                </a:solidFill>
              </a:rPr>
              <a:t>stable and causal</a:t>
            </a:r>
            <a:r>
              <a:rPr lang="en-US" altLang="zh-TW" b="0"/>
              <a:t>. </a:t>
            </a:r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3635375" y="3716338"/>
            <a:ext cx="0" cy="2376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1403350" y="4868863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5" name="Oval 45"/>
          <p:cNvSpPr>
            <a:spLocks noChangeArrowheads="1"/>
          </p:cNvSpPr>
          <p:nvPr/>
        </p:nvSpPr>
        <p:spPr bwMode="auto">
          <a:xfrm>
            <a:off x="3924300" y="4221163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6" name="Oval 46"/>
          <p:cNvSpPr>
            <a:spLocks noChangeArrowheads="1"/>
          </p:cNvSpPr>
          <p:nvPr/>
        </p:nvSpPr>
        <p:spPr bwMode="auto">
          <a:xfrm>
            <a:off x="4140200" y="4652963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7" name="Oval 47"/>
          <p:cNvSpPr>
            <a:spLocks noChangeArrowheads="1"/>
          </p:cNvSpPr>
          <p:nvPr/>
        </p:nvSpPr>
        <p:spPr bwMode="auto">
          <a:xfrm>
            <a:off x="4140200" y="4941888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8" name="Oval 48"/>
          <p:cNvSpPr>
            <a:spLocks noChangeArrowheads="1"/>
          </p:cNvSpPr>
          <p:nvPr/>
        </p:nvSpPr>
        <p:spPr bwMode="auto">
          <a:xfrm>
            <a:off x="3059113" y="4221163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9" name="Oval 49"/>
          <p:cNvSpPr>
            <a:spLocks noChangeArrowheads="1"/>
          </p:cNvSpPr>
          <p:nvPr/>
        </p:nvSpPr>
        <p:spPr bwMode="auto">
          <a:xfrm>
            <a:off x="4572000" y="4797425"/>
            <a:ext cx="114300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0" name="Oval 50"/>
          <p:cNvSpPr>
            <a:spLocks noChangeArrowheads="1"/>
          </p:cNvSpPr>
          <p:nvPr/>
        </p:nvSpPr>
        <p:spPr bwMode="auto">
          <a:xfrm>
            <a:off x="3059113" y="5229225"/>
            <a:ext cx="114300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1" name="Oval 51"/>
          <p:cNvSpPr>
            <a:spLocks noChangeArrowheads="1"/>
          </p:cNvSpPr>
          <p:nvPr/>
        </p:nvSpPr>
        <p:spPr bwMode="auto">
          <a:xfrm>
            <a:off x="3348038" y="4581525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2" name="Oval 52"/>
          <p:cNvSpPr>
            <a:spLocks noChangeArrowheads="1"/>
          </p:cNvSpPr>
          <p:nvPr/>
        </p:nvSpPr>
        <p:spPr bwMode="auto">
          <a:xfrm>
            <a:off x="3924300" y="5229225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3" name="Oval 53"/>
          <p:cNvSpPr>
            <a:spLocks noChangeArrowheads="1"/>
          </p:cNvSpPr>
          <p:nvPr/>
        </p:nvSpPr>
        <p:spPr bwMode="auto">
          <a:xfrm>
            <a:off x="2916238" y="4508500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4" name="Oval 54"/>
          <p:cNvSpPr>
            <a:spLocks noChangeArrowheads="1"/>
          </p:cNvSpPr>
          <p:nvPr/>
        </p:nvSpPr>
        <p:spPr bwMode="auto">
          <a:xfrm>
            <a:off x="4211638" y="4437063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05" name="Oval 55"/>
          <p:cNvSpPr>
            <a:spLocks noChangeArrowheads="1"/>
          </p:cNvSpPr>
          <p:nvPr/>
        </p:nvSpPr>
        <p:spPr bwMode="auto">
          <a:xfrm>
            <a:off x="3348038" y="4941888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170" name="Object 56"/>
          <p:cNvGraphicFramePr>
            <a:graphicFrameLocks noChangeAspect="1"/>
          </p:cNvGraphicFramePr>
          <p:nvPr/>
        </p:nvGraphicFramePr>
        <p:xfrm>
          <a:off x="971550" y="2349500"/>
          <a:ext cx="65103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3" imgW="6769080" imgH="888840" progId="Equation.DSMT4">
                  <p:embed/>
                </p:oleObj>
              </mc:Choice>
              <mc:Fallback>
                <p:oleObj name="Equation" r:id="rId3" imgW="6769080" imgH="8888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65103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Line 57"/>
          <p:cNvSpPr>
            <a:spLocks noChangeShapeType="1"/>
          </p:cNvSpPr>
          <p:nvPr/>
        </p:nvSpPr>
        <p:spPr bwMode="auto">
          <a:xfrm>
            <a:off x="2124075" y="3933825"/>
            <a:ext cx="5762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171" name="Object 58"/>
          <p:cNvGraphicFramePr>
            <a:graphicFrameLocks noChangeAspect="1"/>
          </p:cNvGraphicFramePr>
          <p:nvPr/>
        </p:nvGraphicFramePr>
        <p:xfrm>
          <a:off x="900113" y="1484313"/>
          <a:ext cx="4700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5" imgW="4876560" imgH="723600" progId="Equation.DSMT4">
                  <p:embed/>
                </p:oleObj>
              </mc:Choice>
              <mc:Fallback>
                <p:oleObj name="Equation" r:id="rId5" imgW="4876560" imgH="723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47005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DD708CD-89FD-4AEF-9687-3AFB77436BB4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118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755650" y="692150"/>
            <a:ext cx="76327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References  </a:t>
            </a:r>
          </a:p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  </a:t>
            </a:r>
            <a:endParaRPr lang="en-US" altLang="zh-TW" b="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A. Antoniou,  </a:t>
            </a:r>
            <a:r>
              <a:rPr lang="en-US" altLang="zh-TW" b="0" i="1" dirty="0">
                <a:ea typeface="新細明體" panose="02020500000000000000" pitchFamily="18" charset="-120"/>
              </a:rPr>
              <a:t>Digital Filters: Analysis and Design</a:t>
            </a:r>
            <a:r>
              <a:rPr lang="en-US" altLang="zh-TW" b="0" dirty="0">
                <a:ea typeface="新細明體" panose="02020500000000000000" pitchFamily="18" charset="-120"/>
              </a:rPr>
              <a:t>, McGraw-Hill, New York, 1979. </a:t>
            </a:r>
            <a:endParaRPr lang="en-US" altLang="zh-TW" b="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T. W. Parks and C. S. </a:t>
            </a:r>
            <a:r>
              <a:rPr lang="en-US" altLang="zh-TW" b="0" dirty="0" err="1">
                <a:ea typeface="新細明體" panose="02020500000000000000" pitchFamily="18" charset="-120"/>
              </a:rPr>
              <a:t>Burrus</a:t>
            </a:r>
            <a:r>
              <a:rPr lang="en-US" altLang="zh-TW" b="0" dirty="0">
                <a:ea typeface="新細明體" panose="02020500000000000000" pitchFamily="18" charset="-120"/>
              </a:rPr>
              <a:t>,  </a:t>
            </a:r>
            <a:r>
              <a:rPr lang="en-US" altLang="zh-TW" b="0" i="1" dirty="0">
                <a:ea typeface="新細明體" panose="02020500000000000000" pitchFamily="18" charset="-120"/>
              </a:rPr>
              <a:t>Digital Filter Design</a:t>
            </a:r>
            <a:r>
              <a:rPr lang="en-US" altLang="zh-TW" b="0" dirty="0">
                <a:ea typeface="新細明體" panose="02020500000000000000" pitchFamily="18" charset="-120"/>
              </a:rPr>
              <a:t>, John Wiley, New York, 1989.          </a:t>
            </a:r>
            <a:endParaRPr lang="en-US" altLang="zh-TW" b="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O. Herrmann and W. </a:t>
            </a:r>
            <a:r>
              <a:rPr lang="en-US" altLang="zh-TW" b="0" dirty="0" err="1">
                <a:ea typeface="新細明體" panose="02020500000000000000" pitchFamily="18" charset="-120"/>
              </a:rPr>
              <a:t>Schussler</a:t>
            </a:r>
            <a:r>
              <a:rPr lang="en-US" altLang="zh-TW" b="0" dirty="0">
                <a:ea typeface="新細明體" panose="02020500000000000000" pitchFamily="18" charset="-120"/>
              </a:rPr>
              <a:t>, ‘Design of </a:t>
            </a:r>
            <a:r>
              <a:rPr lang="en-US" altLang="zh-TW" b="0" dirty="0" err="1">
                <a:ea typeface="新細明體" panose="02020500000000000000" pitchFamily="18" charset="-120"/>
              </a:rPr>
              <a:t>nonrecursive</a:t>
            </a:r>
            <a:r>
              <a:rPr lang="en-US" altLang="zh-TW" b="0" dirty="0">
                <a:ea typeface="新細明體" panose="02020500000000000000" pitchFamily="18" charset="-120"/>
              </a:rPr>
              <a:t> digital filters with minimum phase,’ </a:t>
            </a:r>
            <a:r>
              <a:rPr lang="en-US" altLang="zh-TW" b="0" i="1" dirty="0">
                <a:ea typeface="新細明體" panose="02020500000000000000" pitchFamily="18" charset="-120"/>
              </a:rPr>
              <a:t>Elec. Lett.</a:t>
            </a:r>
            <a:r>
              <a:rPr lang="en-US" altLang="zh-TW" b="0" dirty="0">
                <a:ea typeface="新細明體" panose="02020500000000000000" pitchFamily="18" charset="-120"/>
              </a:rPr>
              <a:t>, vol. 6, no. 11, pp. 329-330, 1970.    </a:t>
            </a:r>
            <a:endParaRPr lang="en-US" altLang="zh-TW" b="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zh-TW" b="0" dirty="0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b="0" dirty="0">
                <a:ea typeface="新細明體" panose="02020500000000000000" pitchFamily="18" charset="-120"/>
              </a:rPr>
              <a:t> C. M. Rader and B. Gold, ‘Digital filter design techniques in the frequency domain,’ </a:t>
            </a:r>
            <a:r>
              <a:rPr lang="en-US" altLang="zh-TW" b="0" i="1" dirty="0">
                <a:ea typeface="新細明體" panose="02020500000000000000" pitchFamily="18" charset="-120"/>
              </a:rPr>
              <a:t>Proc. IEEE</a:t>
            </a:r>
            <a:r>
              <a:rPr lang="en-US" altLang="zh-TW" b="0" dirty="0">
                <a:ea typeface="新細明體" panose="02020500000000000000" pitchFamily="18" charset="-120"/>
              </a:rPr>
              <a:t>, vol. 55, pp. 149-171, Feb. 1967.           </a:t>
            </a:r>
            <a:endParaRPr lang="en-US" altLang="zh-TW" b="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just" eaLnBrk="1" hangingPunct="1">
              <a:buFont typeface="Symbol" panose="05050102010706020507" pitchFamily="18" charset="2"/>
              <a:buChar char="·"/>
            </a:pPr>
            <a:r>
              <a:rPr lang="en-US" altLang="zh-TW" b="0" dirty="0">
                <a:ea typeface="新細明體" panose="02020500000000000000" pitchFamily="18" charset="-120"/>
              </a:rPr>
              <a:t>R. W. Hamming, </a:t>
            </a:r>
            <a:r>
              <a:rPr lang="en-US" altLang="zh-TW" b="0" i="1" dirty="0">
                <a:ea typeface="新細明體" panose="02020500000000000000" pitchFamily="18" charset="-120"/>
              </a:rPr>
              <a:t>Digital Filters</a:t>
            </a:r>
            <a:r>
              <a:rPr lang="en-US" altLang="zh-TW" b="0" dirty="0">
                <a:ea typeface="新細明體" panose="02020500000000000000" pitchFamily="18" charset="-120"/>
              </a:rPr>
              <a:t>, Prentice-Hall, Englewood Cliffs, NJ, 1988. </a:t>
            </a:r>
          </a:p>
          <a:p>
            <a:pPr algn="just" eaLnBrk="1" hangingPunct="1">
              <a:buFont typeface="Symbol" panose="05050102010706020507" pitchFamily="18" charset="2"/>
              <a:buChar char="·"/>
            </a:pPr>
            <a:r>
              <a:rPr lang="en-US" altLang="zh-TW" b="0" dirty="0">
                <a:ea typeface="新細明體" panose="02020500000000000000" pitchFamily="18" charset="-120"/>
              </a:rPr>
              <a:t>F. W. </a:t>
            </a:r>
            <a:r>
              <a:rPr lang="en-US" altLang="zh-TW" b="0" dirty="0" err="1">
                <a:ea typeface="新細明體" panose="02020500000000000000" pitchFamily="18" charset="-120"/>
              </a:rPr>
              <a:t>Isen</a:t>
            </a:r>
            <a:r>
              <a:rPr lang="en-US" altLang="zh-TW" b="0" dirty="0">
                <a:ea typeface="新細明體" panose="02020500000000000000" pitchFamily="18" charset="-120"/>
              </a:rPr>
              <a:t>, </a:t>
            </a:r>
            <a:r>
              <a:rPr lang="en-US" altLang="zh-TW" b="0" i="1" dirty="0">
                <a:ea typeface="新細明體" panose="02020500000000000000" pitchFamily="18" charset="-120"/>
              </a:rPr>
              <a:t>DSP for MATLAB and LabVIEW</a:t>
            </a:r>
            <a:r>
              <a:rPr lang="en-US" altLang="zh-TW" b="0" dirty="0">
                <a:ea typeface="新細明體" panose="02020500000000000000" pitchFamily="18" charset="-120"/>
              </a:rPr>
              <a:t>, Morgan &amp; Claypool Publishers, 2009.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6ABE8A2E-1ADB-4B94-BF4E-FB0E5E15B77E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119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611188" y="2205038"/>
            <a:ext cx="79216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新細明體" panose="02020500000000000000" pitchFamily="18" charset="-120"/>
              </a:rPr>
              <a:t>Suppose that 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baseline="-25000">
                <a:ea typeface="新細明體" panose="02020500000000000000" pitchFamily="18" charset="-120"/>
              </a:rPr>
              <a:t>2</a:t>
            </a:r>
            <a:r>
              <a:rPr lang="en-US" altLang="zh-TW" b="0">
                <a:ea typeface="新細明體" panose="02020500000000000000" pitchFamily="18" charset="-120"/>
              </a:rPr>
              <a:t> is not within the unit circle, |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 baseline="-25000">
                <a:ea typeface="新細明體" panose="02020500000000000000" pitchFamily="18" charset="-120"/>
              </a:rPr>
              <a:t>2</a:t>
            </a:r>
            <a:r>
              <a:rPr lang="en-US" altLang="zh-TW" b="0">
                <a:ea typeface="新細明體" panose="02020500000000000000" pitchFamily="18" charset="-120"/>
              </a:rPr>
              <a:t>|&gt; 1 </a:t>
            </a:r>
          </a:p>
          <a:p>
            <a:pPr eaLnBrk="1" hangingPunct="1">
              <a:spcBef>
                <a:spcPct val="50000"/>
              </a:spcBef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新細明體" panose="02020500000000000000" pitchFamily="18" charset="-120"/>
              </a:rPr>
              <a:t>         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新細明體" panose="02020500000000000000" pitchFamily="18" charset="-120"/>
              </a:rPr>
              <a:t>                                                                     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258888" y="1412875"/>
          <a:ext cx="4700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3" imgW="4876560" imgH="723600" progId="Equation.DSMT4">
                  <p:embed/>
                </p:oleObj>
              </mc:Choice>
              <mc:Fallback>
                <p:oleObj name="Equation" r:id="rId3" imgW="4876560" imgH="723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47005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5" name="Object 17"/>
          <p:cNvGraphicFramePr>
            <a:graphicFrameLocks noChangeAspect="1"/>
          </p:cNvGraphicFramePr>
          <p:nvPr/>
        </p:nvGraphicFramePr>
        <p:xfrm>
          <a:off x="1116013" y="2636838"/>
          <a:ext cx="60245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5" imgW="6260760" imgH="761760" progId="Equation.DSMT4">
                  <p:embed/>
                </p:oleObj>
              </mc:Choice>
              <mc:Fallback>
                <p:oleObj name="Equation" r:id="rId5" imgW="6260760" imgH="7617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6024562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9"/>
          <p:cNvGraphicFramePr>
            <a:graphicFrameLocks noChangeAspect="1"/>
          </p:cNvGraphicFramePr>
          <p:nvPr/>
        </p:nvGraphicFramePr>
        <p:xfrm>
          <a:off x="1763713" y="3429000"/>
          <a:ext cx="43830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7" imgW="4559040" imgH="863280" progId="Equation.DSMT4">
                  <p:embed/>
                </p:oleObj>
              </mc:Choice>
              <mc:Fallback>
                <p:oleObj name="Equation" r:id="rId7" imgW="4559040" imgH="863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4383087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6" name="Rectangle 26"/>
          <p:cNvSpPr>
            <a:spLocks noChangeArrowheads="1"/>
          </p:cNvSpPr>
          <p:nvPr/>
        </p:nvSpPr>
        <p:spPr bwMode="auto">
          <a:xfrm>
            <a:off x="5076825" y="4292600"/>
            <a:ext cx="364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The upper bar means conjugation.</a:t>
            </a:r>
          </a:p>
        </p:txBody>
      </p:sp>
      <p:pic>
        <p:nvPicPr>
          <p:cNvPr id="8207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365625"/>
            <a:ext cx="23495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28"/>
          <p:cNvGraphicFramePr>
            <a:graphicFrameLocks noChangeAspect="1"/>
          </p:cNvGraphicFramePr>
          <p:nvPr/>
        </p:nvGraphicFramePr>
        <p:xfrm>
          <a:off x="971550" y="4724400"/>
          <a:ext cx="125888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10" imgW="901440" imgH="1218960" progId="Equation.DSMT4">
                  <p:embed/>
                </p:oleObj>
              </mc:Choice>
              <mc:Fallback>
                <p:oleObj name="Equation" r:id="rId10" imgW="901440" imgH="1218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125888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395288" y="620713"/>
            <a:ext cx="8191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3333FF"/>
                </a:solidFill>
                <a:sym typeface="Wingdings 2" panose="05020102010507070707" pitchFamily="18" charset="2"/>
              </a:rPr>
              <a:t> 3-B  </a:t>
            </a:r>
            <a:r>
              <a:rPr lang="en-US" altLang="zh-TW" sz="2400">
                <a:solidFill>
                  <a:srgbClr val="3333FF"/>
                </a:solidFill>
              </a:rPr>
              <a:t>Converting an IIR Filter into a Minimum Phase Filter</a:t>
            </a:r>
            <a:endParaRPr lang="zh-TW" altLang="en-US" sz="2400">
              <a:solidFill>
                <a:srgbClr val="3333FF"/>
              </a:solidFill>
            </a:endParaRPr>
          </a:p>
        </p:txBody>
      </p:sp>
      <p:sp>
        <p:nvSpPr>
          <p:cNvPr id="8209" name="矩形 16"/>
          <p:cNvSpPr>
            <a:spLocks noChangeArrowheads="1"/>
          </p:cNvSpPr>
          <p:nvPr/>
        </p:nvSpPr>
        <p:spPr bwMode="auto">
          <a:xfrm>
            <a:off x="6000750" y="2500313"/>
            <a:ext cx="1214438" cy="9286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8210" name="直線單箭頭接點 20"/>
          <p:cNvCxnSpPr>
            <a:cxnSpLocks noChangeShapeType="1"/>
            <a:stCxn id="8209" idx="0"/>
          </p:cNvCxnSpPr>
          <p:nvPr/>
        </p:nvCxnSpPr>
        <p:spPr bwMode="auto">
          <a:xfrm rot="5400000" flipH="1" flipV="1">
            <a:off x="6519069" y="2161382"/>
            <a:ext cx="428625" cy="2492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文字方塊 21"/>
          <p:cNvSpPr txBox="1">
            <a:spLocks noChangeArrowheads="1"/>
          </p:cNvSpPr>
          <p:nvPr/>
        </p:nvSpPr>
        <p:spPr bwMode="auto">
          <a:xfrm>
            <a:off x="6786563" y="1357313"/>
            <a:ext cx="157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>
                <a:solidFill>
                  <a:srgbClr val="FF0000"/>
                </a:solidFill>
              </a:rPr>
              <a:t>不影響</a:t>
            </a:r>
            <a:r>
              <a:rPr lang="en-US" altLang="zh-TW" b="0" dirty="0">
                <a:solidFill>
                  <a:srgbClr val="FF0000"/>
                </a:solidFill>
              </a:rPr>
              <a:t>amplitude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BB16FF2-CB97-4361-8B70-C50A565EB4B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120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9225" name="Rectangle 4"/>
          <p:cNvSpPr>
            <a:spLocks noChangeArrowheads="1"/>
          </p:cNvSpPr>
          <p:nvPr/>
        </p:nvSpPr>
        <p:spPr bwMode="auto">
          <a:xfrm>
            <a:off x="539750" y="404813"/>
            <a:ext cx="76326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/>
              <a:t>In fact,   </a:t>
            </a:r>
            <a:r>
              <a:rPr lang="en-US" altLang="zh-TW" b="0" dirty="0" smtClean="0"/>
              <a:t>if                     (see page 20), </a:t>
            </a:r>
            <a:r>
              <a:rPr lang="en-US" altLang="zh-TW" b="0" i="1" dirty="0" smtClean="0"/>
              <a:t>H</a:t>
            </a:r>
            <a:r>
              <a:rPr lang="en-US" altLang="zh-TW" b="0" dirty="0" smtClean="0"/>
              <a:t>(</a:t>
            </a:r>
            <a:r>
              <a:rPr lang="en-US" altLang="zh-TW" b="0" i="1" dirty="0" smtClean="0"/>
              <a:t>z</a:t>
            </a:r>
            <a:r>
              <a:rPr lang="en-US" altLang="zh-TW" b="0" dirty="0"/>
              <a:t>) and </a:t>
            </a:r>
            <a:r>
              <a:rPr lang="en-US" altLang="zh-TW" b="0" i="1" dirty="0"/>
              <a:t>H</a:t>
            </a:r>
            <a:r>
              <a:rPr lang="en-US" altLang="zh-TW" b="0" baseline="-25000" dirty="0"/>
              <a:t>1</a:t>
            </a:r>
            <a:r>
              <a:rPr lang="en-US" altLang="zh-TW" b="0" dirty="0"/>
              <a:t>(</a:t>
            </a:r>
            <a:r>
              <a:rPr lang="en-US" altLang="zh-TW" b="0" i="1" dirty="0"/>
              <a:t>z</a:t>
            </a:r>
            <a:r>
              <a:rPr lang="en-US" altLang="zh-TW" b="0" dirty="0"/>
              <a:t>) only differ in phase, </a:t>
            </a:r>
          </a:p>
          <a:p>
            <a:pPr eaLnBrk="1" hangingPunct="1">
              <a:spcBef>
                <a:spcPct val="50000"/>
              </a:spcBef>
            </a:pPr>
            <a:endParaRPr lang="en-US" altLang="zh-TW" b="0" dirty="0"/>
          </a:p>
          <a:p>
            <a:pPr eaLnBrk="1" hangingPunct="1">
              <a:spcBef>
                <a:spcPct val="50000"/>
              </a:spcBef>
            </a:pPr>
            <a:r>
              <a:rPr lang="en-US" altLang="zh-TW" b="0" dirty="0"/>
              <a:t>(proof):                                                                      </a:t>
            </a:r>
          </a:p>
          <a:p>
            <a:pPr eaLnBrk="1" hangingPunct="1"/>
            <a:r>
              <a:rPr lang="en-US" altLang="zh-TW" b="0" dirty="0"/>
              <a:t> 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88299"/>
              </p:ext>
            </p:extLst>
          </p:nvPr>
        </p:nvGraphicFramePr>
        <p:xfrm>
          <a:off x="866775" y="1887538"/>
          <a:ext cx="4911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3" imgW="5384520" imgH="812520" progId="Equation.DSMT4">
                  <p:embed/>
                </p:oleObj>
              </mc:Choice>
              <mc:Fallback>
                <p:oleObj name="Equation" r:id="rId3" imgW="538452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887538"/>
                        <a:ext cx="49117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34403"/>
              </p:ext>
            </p:extLst>
          </p:nvPr>
        </p:nvGraphicFramePr>
        <p:xfrm>
          <a:off x="1862931" y="406401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5" imgW="1104840" imgH="317160" progId="Equation.DSMT4">
                  <p:embed/>
                </p:oleObj>
              </mc:Choice>
              <mc:Fallback>
                <p:oleObj name="Equation" r:id="rId5" imgW="110484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931" y="406401"/>
                        <a:ext cx="1104900" cy="31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611188" y="836613"/>
          <a:ext cx="1568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7" imgW="1701720" imgH="406080" progId="Equation.DSMT4">
                  <p:embed/>
                </p:oleObj>
              </mc:Choice>
              <mc:Fallback>
                <p:oleObj name="Equation" r:id="rId7" imgW="17017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6613"/>
                        <a:ext cx="15684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4140200" y="3068638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9" imgW="1180800" imgH="355320" progId="Equation.DSMT4">
                  <p:embed/>
                </p:oleObj>
              </mc:Choice>
              <mc:Fallback>
                <p:oleObj name="Equation" r:id="rId9" imgW="118080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8638"/>
                        <a:ext cx="1181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19475" y="3068638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</a:t>
            </a:r>
          </a:p>
        </p:txBody>
      </p:sp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5508625" y="3068638"/>
          <a:ext cx="736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1" imgW="736560" imgH="291960" progId="Equation.DSMT4">
                  <p:embed/>
                </p:oleObj>
              </mc:Choice>
              <mc:Fallback>
                <p:oleObj name="Equation" r:id="rId11" imgW="736560" imgH="29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68638"/>
                        <a:ext cx="736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12"/>
          <p:cNvSpPr>
            <a:spLocks noChangeShapeType="1"/>
          </p:cNvSpPr>
          <p:nvPr/>
        </p:nvSpPr>
        <p:spPr bwMode="auto">
          <a:xfrm flipH="1" flipV="1">
            <a:off x="5544344" y="2474118"/>
            <a:ext cx="431800" cy="265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 flipV="1">
            <a:off x="5778501" y="2740026"/>
            <a:ext cx="197644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395288" y="4005263"/>
            <a:ext cx="819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ym typeface="Symbol" panose="05050102010706020507" pitchFamily="18" charset="2"/>
              </a:rPr>
              <a:t> </a:t>
            </a:r>
            <a:r>
              <a:rPr lang="en-US" altLang="zh-TW" b="0"/>
              <a:t>We call the filter whose amplitude response is always 1 as the </a:t>
            </a:r>
            <a:r>
              <a:rPr lang="en-US" altLang="zh-TW"/>
              <a:t>all-pass filter</a:t>
            </a:r>
            <a:r>
              <a:rPr lang="en-US" altLang="zh-TW" b="0"/>
              <a:t>.</a:t>
            </a:r>
          </a:p>
        </p:txBody>
      </p:sp>
      <p:graphicFrame>
        <p:nvGraphicFramePr>
          <p:cNvPr id="9223" name="Object 17"/>
          <p:cNvGraphicFramePr>
            <a:graphicFrameLocks noChangeAspect="1"/>
          </p:cNvGraphicFramePr>
          <p:nvPr/>
        </p:nvGraphicFramePr>
        <p:xfrm>
          <a:off x="1331913" y="4587875"/>
          <a:ext cx="10620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13" imgW="1155600" imgH="749160" progId="Equation.DSMT4">
                  <p:embed/>
                </p:oleObj>
              </mc:Choice>
              <mc:Fallback>
                <p:oleObj name="Equation" r:id="rId13" imgW="115560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7875"/>
                        <a:ext cx="1062037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2484438" y="4730750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b="0"/>
              <a:t> </a:t>
            </a:r>
            <a:r>
              <a:rPr lang="en-US" altLang="zh-TW"/>
              <a:t>is an all-pass filter</a:t>
            </a:r>
            <a:r>
              <a:rPr lang="en-US" altLang="zh-TW" b="0"/>
              <a:t> 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3995738" y="335756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</a:t>
            </a:r>
            <a:r>
              <a:rPr lang="zh-TW" altLang="en-US" b="0"/>
              <a:t>單位圓上</a:t>
            </a:r>
            <a:r>
              <a:rPr lang="en-US" altLang="zh-TW" b="0"/>
              <a:t>)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395288" y="5373688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ym typeface="Symbol" panose="05050102010706020507" pitchFamily="18" charset="2"/>
              </a:rPr>
              <a:t> </a:t>
            </a:r>
            <a:r>
              <a:rPr lang="en-US" altLang="zh-TW" b="0"/>
              <a:t> One can also use the similar way to move poles from the outside  of the unit </a:t>
            </a:r>
            <a:br>
              <a:rPr lang="en-US" altLang="zh-TW" b="0"/>
            </a:br>
            <a:r>
              <a:rPr lang="en-US" altLang="zh-TW" b="0"/>
              <a:t>    circle into the inside of the unit circle.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755A60E-D1C8-47F2-8D9A-0CACC41DF5A5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121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755650" y="549275"/>
            <a:ext cx="76327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b="0">
                <a:ea typeface="新細明體" panose="02020500000000000000" pitchFamily="18" charset="-120"/>
              </a:rPr>
              <a:t>Any stable IIR filter can be expressed as a cascade of the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minimum phase filter</a:t>
            </a:r>
            <a:r>
              <a:rPr lang="en-US" altLang="zh-TW" b="0">
                <a:ea typeface="新細明體" panose="02020500000000000000" pitchFamily="18" charset="-120"/>
              </a:rPr>
              <a:t> and an </a:t>
            </a:r>
            <a:r>
              <a:rPr lang="en-US" altLang="zh-TW">
                <a:ea typeface="新細明體" panose="02020500000000000000" pitchFamily="18" charset="-120"/>
              </a:rPr>
              <a:t>all-pass filter</a:t>
            </a:r>
            <a:r>
              <a:rPr lang="en-US" altLang="zh-TW" b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b="0">
                <a:ea typeface="新細明體" panose="02020500000000000000" pitchFamily="18" charset="-120"/>
              </a:rPr>
              <a:t>                                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>
                <a:ea typeface="新細明體" panose="02020500000000000000" pitchFamily="18" charset="-120"/>
              </a:rPr>
              <a:t>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 :IIR filter,   </a:t>
            </a: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 i="1" baseline="-25000">
                <a:ea typeface="新細明體" panose="02020500000000000000" pitchFamily="18" charset="-120"/>
              </a:rPr>
              <a:t>mp</a:t>
            </a:r>
            <a:r>
              <a:rPr lang="en-US" altLang="zh-TW" b="0">
                <a:ea typeface="新細明體" panose="02020500000000000000" pitchFamily="18" charset="-120"/>
              </a:rPr>
              <a:t>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): minimum phase filter,   </a:t>
            </a: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 i="1" baseline="-25000">
                <a:ea typeface="新細明體" panose="02020500000000000000" pitchFamily="18" charset="-120"/>
              </a:rPr>
              <a:t>ap</a:t>
            </a:r>
            <a:r>
              <a:rPr lang="en-US" altLang="zh-TW" b="0">
                <a:ea typeface="新細明體" panose="02020500000000000000" pitchFamily="18" charset="-120"/>
              </a:rPr>
              <a:t>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): allpass filter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24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465085"/>
              </p:ext>
            </p:extLst>
          </p:nvPr>
        </p:nvGraphicFramePr>
        <p:xfrm>
          <a:off x="900113" y="2565400"/>
          <a:ext cx="24177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2412720" imgH="368280" progId="Equation.DSMT4">
                  <p:embed/>
                </p:oleObj>
              </mc:Choice>
              <mc:Fallback>
                <p:oleObj name="Equation" r:id="rId3" imgW="2412720" imgH="368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24177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AutoShape 18"/>
          <p:cNvSpPr>
            <a:spLocks noChangeAspect="1" noChangeArrowheads="1"/>
          </p:cNvSpPr>
          <p:nvPr/>
        </p:nvSpPr>
        <p:spPr bwMode="auto">
          <a:xfrm>
            <a:off x="539750" y="3213100"/>
            <a:ext cx="7848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0" name="Line 19"/>
          <p:cNvSpPr>
            <a:spLocks noChangeShapeType="1"/>
          </p:cNvSpPr>
          <p:nvPr/>
        </p:nvSpPr>
        <p:spPr bwMode="auto">
          <a:xfrm>
            <a:off x="5831308" y="391636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1063625" y="3556000"/>
            <a:ext cx="1995488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b="0">
                <a:ea typeface="新細明體" panose="02020500000000000000" pitchFamily="18" charset="-120"/>
              </a:rPr>
              <a:t>stable and causal</a:t>
            </a:r>
            <a:br>
              <a:rPr lang="en-US" altLang="zh-TW" b="0">
                <a:ea typeface="新細明體" panose="02020500000000000000" pitchFamily="18" charset="-120"/>
              </a:rPr>
            </a:br>
            <a:r>
              <a:rPr lang="en-US" altLang="zh-TW" b="0">
                <a:ea typeface="新細明體" panose="02020500000000000000" pitchFamily="18" charset="-120"/>
              </a:rPr>
              <a:t>IIR filter</a:t>
            </a:r>
          </a:p>
        </p:txBody>
      </p:sp>
      <p:sp>
        <p:nvSpPr>
          <p:cNvPr id="10252" name="Line 21"/>
          <p:cNvSpPr>
            <a:spLocks noChangeShapeType="1"/>
          </p:cNvSpPr>
          <p:nvPr/>
        </p:nvSpPr>
        <p:spPr bwMode="auto">
          <a:xfrm>
            <a:off x="606425" y="38989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22"/>
          <p:cNvSpPr>
            <a:spLocks noChangeShapeType="1"/>
          </p:cNvSpPr>
          <p:nvPr/>
        </p:nvSpPr>
        <p:spPr bwMode="auto">
          <a:xfrm flipV="1">
            <a:off x="3055937" y="3898900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5442954" y="37417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=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6263108" y="3556000"/>
            <a:ext cx="1655763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b="0">
                <a:ea typeface="新細明體" panose="02020500000000000000" pitchFamily="18" charset="-120"/>
              </a:rPr>
              <a:t>minimum phase filter</a:t>
            </a:r>
          </a:p>
        </p:txBody>
      </p:sp>
      <p:sp>
        <p:nvSpPr>
          <p:cNvPr id="10256" name="Line 25"/>
          <p:cNvSpPr>
            <a:spLocks noChangeShapeType="1"/>
          </p:cNvSpPr>
          <p:nvPr/>
        </p:nvSpPr>
        <p:spPr bwMode="auto">
          <a:xfrm>
            <a:off x="7918871" y="3916362"/>
            <a:ext cx="465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Text Box 26"/>
          <p:cNvSpPr txBox="1">
            <a:spLocks noChangeArrowheads="1"/>
          </p:cNvSpPr>
          <p:nvPr/>
        </p:nvSpPr>
        <p:spPr bwMode="auto">
          <a:xfrm>
            <a:off x="3579812" y="3513138"/>
            <a:ext cx="1296987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b="0">
                <a:ea typeface="新細明體" panose="02020500000000000000" pitchFamily="18" charset="-120"/>
              </a:rPr>
              <a:t>all-pass filter</a:t>
            </a:r>
          </a:p>
        </p:txBody>
      </p:sp>
      <p:sp>
        <p:nvSpPr>
          <p:cNvPr id="10258" name="Line 27"/>
          <p:cNvSpPr>
            <a:spLocks noChangeShapeType="1"/>
          </p:cNvSpPr>
          <p:nvPr/>
        </p:nvSpPr>
        <p:spPr bwMode="auto">
          <a:xfrm flipV="1">
            <a:off x="4876799" y="39227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59B585F6-7470-422D-AFA5-073AA992BAC2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122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611188" y="333375"/>
            <a:ext cx="76327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Example:</a:t>
            </a:r>
            <a:r>
              <a:rPr lang="en-US" altLang="zh-TW" b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zh-TW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TW" b="0">
                <a:ea typeface="新細明體" panose="02020500000000000000" pitchFamily="18" charset="-120"/>
              </a:rPr>
              <a:t>                                       conjugates with </a:t>
            </a:r>
          </a:p>
          <a:p>
            <a:pPr eaLnBrk="1" hangingPunct="1">
              <a:spcBef>
                <a:spcPct val="50000"/>
              </a:spcBef>
            </a:pPr>
            <a:endParaRPr lang="en-US" altLang="zh-TW" b="0">
              <a:ea typeface="新細明體" panose="02020500000000000000" pitchFamily="18" charset="-120"/>
            </a:endParaRPr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1266" name="Object 16"/>
          <p:cNvGraphicFramePr>
            <a:graphicFrameLocks noChangeAspect="1"/>
          </p:cNvGraphicFramePr>
          <p:nvPr/>
        </p:nvGraphicFramePr>
        <p:xfrm>
          <a:off x="971550" y="765175"/>
          <a:ext cx="33702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3" imgW="3365280" imgH="609480" progId="Equation.DSMT4">
                  <p:embed/>
                </p:oleObj>
              </mc:Choice>
              <mc:Fallback>
                <p:oleObj name="Equation" r:id="rId3" imgW="3365280" imgH="609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337026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8"/>
          <p:cNvGraphicFramePr>
            <a:graphicFrameLocks noChangeAspect="1"/>
          </p:cNvGraphicFramePr>
          <p:nvPr/>
        </p:nvGraphicFramePr>
        <p:xfrm>
          <a:off x="900113" y="1341438"/>
          <a:ext cx="22431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5" imgW="2247840" imgH="660240" progId="Equation.DSMT4">
                  <p:embed/>
                </p:oleObj>
              </mc:Choice>
              <mc:Fallback>
                <p:oleObj name="Equation" r:id="rId5" imgW="2247840" imgH="660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224313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0"/>
          <p:cNvGraphicFramePr>
            <a:graphicFrameLocks noChangeAspect="1"/>
          </p:cNvGraphicFramePr>
          <p:nvPr/>
        </p:nvGraphicFramePr>
        <p:xfrm>
          <a:off x="4932363" y="1484313"/>
          <a:ext cx="10287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7" imgW="1028520" imgH="291960" progId="Equation.DSMT4">
                  <p:embed/>
                </p:oleObj>
              </mc:Choice>
              <mc:Fallback>
                <p:oleObj name="Equation" r:id="rId7" imgW="1028520" imgH="2919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10287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2"/>
          <p:cNvGraphicFramePr>
            <a:graphicFrameLocks noChangeAspect="1"/>
          </p:cNvGraphicFramePr>
          <p:nvPr/>
        </p:nvGraphicFramePr>
        <p:xfrm>
          <a:off x="971550" y="2060575"/>
          <a:ext cx="46132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9" imgW="4609800" imgH="609480" progId="Equation.DSMT4">
                  <p:embed/>
                </p:oleObj>
              </mc:Choice>
              <mc:Fallback>
                <p:oleObj name="Equation" r:id="rId9" imgW="4609800" imgH="609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46132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900113" y="2781300"/>
            <a:ext cx="727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>
                <a:ea typeface="新細明體" panose="02020500000000000000" pitchFamily="18" charset="-120"/>
              </a:rPr>
              <a:t>[</a:t>
            </a:r>
            <a:r>
              <a:rPr lang="en-US" altLang="zh-TW" b="0" i="1">
                <a:ea typeface="新細明體" panose="02020500000000000000" pitchFamily="18" charset="-120"/>
              </a:rPr>
              <a:t>n</a:t>
            </a:r>
            <a:r>
              <a:rPr lang="en-US" altLang="zh-TW" b="0">
                <a:ea typeface="新細明體" panose="02020500000000000000" pitchFamily="18" charset="-120"/>
              </a:rPr>
              <a:t>],  </a:t>
            </a: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 baseline="-25000">
                <a:ea typeface="新細明體" panose="02020500000000000000" pitchFamily="18" charset="-120"/>
              </a:rPr>
              <a:t>1</a:t>
            </a:r>
            <a:r>
              <a:rPr lang="en-US" altLang="zh-TW" b="0">
                <a:ea typeface="新細明體" panose="02020500000000000000" pitchFamily="18" charset="-120"/>
              </a:rPr>
              <a:t>[</a:t>
            </a:r>
            <a:r>
              <a:rPr lang="en-US" altLang="zh-TW" b="0" i="1">
                <a:ea typeface="新細明體" panose="02020500000000000000" pitchFamily="18" charset="-120"/>
              </a:rPr>
              <a:t>n</a:t>
            </a:r>
            <a:r>
              <a:rPr lang="en-US" altLang="zh-TW" b="0">
                <a:ea typeface="新細明體" panose="02020500000000000000" pitchFamily="18" charset="-120"/>
              </a:rPr>
              <a:t>]  are the impulse response of the two filters </a:t>
            </a: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>
                <a:ea typeface="新細明體" panose="02020500000000000000" pitchFamily="18" charset="-120"/>
              </a:rPr>
              <a:t>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 and </a:t>
            </a:r>
            <a:r>
              <a:rPr lang="en-US" altLang="zh-TW" b="0" i="1">
                <a:ea typeface="新細明體" panose="02020500000000000000" pitchFamily="18" charset="-120"/>
              </a:rPr>
              <a:t>H</a:t>
            </a:r>
            <a:r>
              <a:rPr lang="en-US" altLang="zh-TW" b="0" baseline="-25000">
                <a:ea typeface="新細明體" panose="02020500000000000000" pitchFamily="18" charset="-120"/>
              </a:rPr>
              <a:t>1</a:t>
            </a:r>
            <a:r>
              <a:rPr lang="en-US" altLang="zh-TW" b="0">
                <a:ea typeface="新細明體" panose="02020500000000000000" pitchFamily="18" charset="-120"/>
              </a:rPr>
              <a:t>(</a:t>
            </a:r>
            <a:r>
              <a:rPr lang="en-US" altLang="zh-TW" b="0" i="1">
                <a:ea typeface="新細明體" panose="02020500000000000000" pitchFamily="18" charset="-120"/>
              </a:rPr>
              <a:t>z</a:t>
            </a:r>
            <a:r>
              <a:rPr lang="en-US" altLang="zh-TW" b="0">
                <a:ea typeface="新細明體" panose="02020500000000000000" pitchFamily="18" charset="-120"/>
              </a:rPr>
              <a:t>) </a:t>
            </a:r>
          </a:p>
        </p:txBody>
      </p:sp>
      <p:pic>
        <p:nvPicPr>
          <p:cNvPr id="11279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41663"/>
            <a:ext cx="7561262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文字方塊 25"/>
          <p:cNvSpPr txBox="1">
            <a:spLocks noChangeArrowheads="1"/>
          </p:cNvSpPr>
          <p:nvPr/>
        </p:nvSpPr>
        <p:spPr bwMode="auto">
          <a:xfrm>
            <a:off x="2916238" y="4148138"/>
            <a:ext cx="93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b="0"/>
              <a:t>(origin)</a:t>
            </a:r>
            <a:endParaRPr lang="zh-TW" altLang="en-US" sz="1600" b="0"/>
          </a:p>
        </p:txBody>
      </p:sp>
      <p:sp>
        <p:nvSpPr>
          <p:cNvPr id="11281" name="文字方塊 27"/>
          <p:cNvSpPr txBox="1">
            <a:spLocks noChangeArrowheads="1"/>
          </p:cNvSpPr>
          <p:nvPr/>
        </p:nvSpPr>
        <p:spPr bwMode="auto">
          <a:xfrm>
            <a:off x="3419475" y="4652963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rgbClr val="FF0000"/>
                </a:solidFill>
              </a:rPr>
              <a:t>(minimum phase)</a:t>
            </a:r>
            <a:endParaRPr lang="zh-TW" altLang="en-US" sz="16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54A385E-1EFE-4CE0-85D2-E27D6D64CDA0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123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395288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>
                <a:solidFill>
                  <a:srgbClr val="3333FF"/>
                </a:solidFill>
              </a:rPr>
              <a:t> 3-C  The Meaning of Minimum Phase</a:t>
            </a:r>
            <a:endParaRPr lang="en-US" altLang="zh-TW">
              <a:solidFill>
                <a:srgbClr val="3333FF"/>
              </a:solidFill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900113" y="1916113"/>
          <a:ext cx="6096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3" imgW="6324480" imgH="1676160" progId="Equation.DSMT4">
                  <p:embed/>
                </p:oleObj>
              </mc:Choice>
              <mc:Fallback>
                <p:oleObj name="Equation" r:id="rId3" imgW="6324480" imgH="1676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096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250825" y="3716338"/>
          <a:ext cx="22590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5" imgW="2349360" imgH="761760" progId="Equation.DSMT4">
                  <p:embed/>
                </p:oleObj>
              </mc:Choice>
              <mc:Fallback>
                <p:oleObj name="Equation" r:id="rId5" imgW="2349360" imgH="761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2259013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2916238" y="3933825"/>
          <a:ext cx="9302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7" imgW="965160" imgH="355320" progId="Equation.DSMT4">
                  <p:embed/>
                </p:oleObj>
              </mc:Choice>
              <mc:Fallback>
                <p:oleObj name="Equation" r:id="rId7" imgW="9651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3825"/>
                        <a:ext cx="9302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3924300" y="38608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</a:t>
            </a:r>
            <a:r>
              <a:rPr lang="en-US" altLang="zh-TW" b="0" i="1"/>
              <a:t>n</a:t>
            </a:r>
            <a:r>
              <a:rPr lang="en-US" altLang="zh-TW" b="0"/>
              <a:t> &lt; 0 </a:t>
            </a:r>
          </a:p>
        </p:txBody>
      </p:sp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5508625" y="3860800"/>
          <a:ext cx="10620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860800"/>
                        <a:ext cx="10620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588125" y="38608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when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</a:t>
            </a:r>
            <a:r>
              <a:rPr lang="en-US" altLang="zh-TW" b="0"/>
              <a:t> 0 </a:t>
            </a:r>
          </a:p>
        </p:txBody>
      </p:sp>
      <p:graphicFrame>
        <p:nvGraphicFramePr>
          <p:cNvPr id="12294" name="Object 13"/>
          <p:cNvGraphicFramePr>
            <a:graphicFrameLocks noChangeAspect="1"/>
          </p:cNvGraphicFramePr>
          <p:nvPr/>
        </p:nvGraphicFramePr>
        <p:xfrm>
          <a:off x="250825" y="5229225"/>
          <a:ext cx="21732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1" imgW="2260440" imgH="431640" progId="Equation.DSMT4">
                  <p:embed/>
                </p:oleObj>
              </mc:Choice>
              <mc:Fallback>
                <p:oleObj name="Equation" r:id="rId11" imgW="22604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29225"/>
                        <a:ext cx="21732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2771775" y="5229225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>
                <a:solidFill>
                  <a:srgbClr val="3333FF"/>
                </a:solidFill>
              </a:rPr>
              <a:t> b</a:t>
            </a:r>
            <a:r>
              <a:rPr lang="en-US" altLang="zh-TW" b="0" i="1" baseline="-25000">
                <a:solidFill>
                  <a:srgbClr val="3333FF"/>
                </a:solidFill>
              </a:rPr>
              <a:t>r</a:t>
            </a:r>
            <a:r>
              <a:rPr lang="en-US" altLang="zh-TW" b="0">
                <a:solidFill>
                  <a:srgbClr val="3333FF"/>
                </a:solidFill>
              </a:rPr>
              <a:t>[0] = 1,  </a:t>
            </a:r>
            <a:r>
              <a:rPr lang="en-US" altLang="zh-TW" b="0" i="1">
                <a:solidFill>
                  <a:srgbClr val="3333FF"/>
                </a:solidFill>
              </a:rPr>
              <a:t>b</a:t>
            </a:r>
            <a:r>
              <a:rPr lang="en-US" altLang="zh-TW" b="0" i="1" baseline="-25000">
                <a:solidFill>
                  <a:srgbClr val="3333FF"/>
                </a:solidFill>
              </a:rPr>
              <a:t>r</a:t>
            </a:r>
            <a:r>
              <a:rPr lang="en-US" altLang="zh-TW" b="0">
                <a:solidFill>
                  <a:srgbClr val="3333FF"/>
                </a:solidFill>
              </a:rPr>
              <a:t>[1] = </a:t>
            </a:r>
            <a:r>
              <a:rPr lang="en-US" altLang="zh-TW" b="0" i="1">
                <a:solidFill>
                  <a:srgbClr val="3333FF"/>
                </a:solidFill>
              </a:rPr>
              <a:t>z</a:t>
            </a:r>
            <a:r>
              <a:rPr lang="en-US" altLang="zh-TW" b="0" i="1" baseline="-25000">
                <a:solidFill>
                  <a:srgbClr val="3333FF"/>
                </a:solidFill>
              </a:rPr>
              <a:t>r </a:t>
            </a:r>
            <a:r>
              <a:rPr lang="en-US" altLang="zh-TW" b="0">
                <a:solidFill>
                  <a:srgbClr val="3333FF"/>
                </a:solidFill>
              </a:rPr>
              <a:t>, 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5148263" y="5229225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 b</a:t>
            </a:r>
            <a:r>
              <a:rPr lang="en-US" altLang="zh-TW" b="0" i="1" baseline="-25000"/>
              <a:t>r</a:t>
            </a:r>
            <a:r>
              <a:rPr lang="en-US" altLang="zh-TW" b="0"/>
              <a:t>[0] = 0 otherwise</a:t>
            </a:r>
          </a:p>
        </p:txBody>
      </p:sp>
      <p:pic>
        <p:nvPicPr>
          <p:cNvPr id="12301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92600"/>
            <a:ext cx="351155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821363"/>
            <a:ext cx="10795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539750" y="1052513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Another important advantage of the minimum phase filter</a:t>
            </a:r>
            <a:r>
              <a:rPr lang="zh-TW" altLang="en-US" b="0"/>
              <a:t>：   </a:t>
            </a:r>
          </a:p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The energy concentrating on the region near to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 = 0.</a:t>
            </a:r>
          </a:p>
        </p:txBody>
      </p:sp>
      <p:sp>
        <p:nvSpPr>
          <p:cNvPr id="12304" name="文字方塊 15"/>
          <p:cNvSpPr txBox="1">
            <a:spLocks noChangeArrowheads="1"/>
          </p:cNvSpPr>
          <p:nvPr/>
        </p:nvSpPr>
        <p:spPr bwMode="auto">
          <a:xfrm>
            <a:off x="5225206" y="6215063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 dirty="0">
                <a:solidFill>
                  <a:srgbClr val="FF0000"/>
                </a:solidFill>
              </a:rPr>
              <a:t>n</a:t>
            </a:r>
            <a:r>
              <a:rPr lang="en-US" altLang="zh-TW" b="0" dirty="0">
                <a:solidFill>
                  <a:srgbClr val="FF0000"/>
                </a:solidFill>
              </a:rPr>
              <a:t>=0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12305" name="文字方塊 16"/>
          <p:cNvSpPr txBox="1">
            <a:spLocks noChangeArrowheads="1"/>
          </p:cNvSpPr>
          <p:nvPr/>
        </p:nvSpPr>
        <p:spPr bwMode="auto">
          <a:xfrm>
            <a:off x="6084168" y="6215063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 dirty="0">
                <a:solidFill>
                  <a:srgbClr val="FF0000"/>
                </a:solidFill>
              </a:rPr>
              <a:t>n</a:t>
            </a:r>
            <a:r>
              <a:rPr lang="en-US" altLang="zh-TW" b="0" dirty="0">
                <a:solidFill>
                  <a:srgbClr val="FF0000"/>
                </a:solidFill>
              </a:rPr>
              <a:t>=1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6A14C53D-04A7-452E-8018-BF4E3C25526B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124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755650" y="1773238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3" imgW="838080" imgH="355320" progId="Equation.DSMT4">
                  <p:embed/>
                </p:oleObj>
              </mc:Choice>
              <mc:Fallback>
                <p:oleObj name="Equation" r:id="rId3" imgW="83808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838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3970338" y="1773238"/>
          <a:ext cx="1543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5" imgW="1536480" imgH="380880" progId="Equation.DSMT4">
                  <p:embed/>
                </p:oleObj>
              </mc:Choice>
              <mc:Fallback>
                <p:oleObj name="Equation" r:id="rId5" imgW="15364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1773238"/>
                        <a:ext cx="15430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1835150" y="1989138"/>
            <a:ext cx="2089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5288" y="628650"/>
            <a:ext cx="2697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Phase is related to delay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628900" y="2944813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b="0">
                <a:latin typeface="Arial" panose="020B0604020202020204" pitchFamily="34" charset="0"/>
                <a:ea typeface="新細明體" panose="02020500000000000000" pitchFamily="18" charset="-120"/>
              </a:rPr>
              <a:t>  </a:t>
            </a:r>
            <a:endParaRPr lang="en-US" altLang="zh-TW" sz="18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63713" y="1268413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   discrete time </a:t>
            </a:r>
          </a:p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Fourier transform  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059113" y="2390775"/>
            <a:ext cx="384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ea typeface="新細明體" panose="02020500000000000000" pitchFamily="18" charset="-120"/>
              </a:rPr>
              <a:t>Minimum phase </a:t>
            </a:r>
            <a:r>
              <a:rPr lang="en-US" altLang="zh-TW" b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b="0">
                <a:ea typeface="新細明體" panose="02020500000000000000" pitchFamily="18" charset="-120"/>
              </a:rPr>
              <a:t> Minimum delay</a:t>
            </a:r>
            <a:endParaRPr lang="en-US" altLang="zh-TW" b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539750" y="3933825"/>
          <a:ext cx="5735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7" imgW="6324480" imgH="888840" progId="Equation.DSMT4">
                  <p:embed/>
                </p:oleObj>
              </mc:Choice>
              <mc:Fallback>
                <p:oleObj name="Equation" r:id="rId7" imgW="632448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573563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字方塊 11"/>
          <p:cNvSpPr txBox="1">
            <a:spLocks noChangeArrowheads="1"/>
          </p:cNvSpPr>
          <p:nvPr/>
        </p:nvSpPr>
        <p:spPr bwMode="auto">
          <a:xfrm>
            <a:off x="539750" y="5013325"/>
            <a:ext cx="7561263" cy="10160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/>
              <a:t>The multiplications in the Z domain (frequency domain) are equivalent to the convolutions in the time domain, so we could  analyze each term individually</a:t>
            </a:r>
            <a:r>
              <a:rPr lang="en-US" altLang="zh-TW" dirty="0"/>
              <a:t> </a:t>
            </a:r>
            <a:r>
              <a:rPr lang="en-US" altLang="zh-TW" b="0" dirty="0"/>
              <a:t>in the previous page!!</a:t>
            </a:r>
            <a:endParaRPr lang="zh-TW" altLang="en-US" b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92205897-989A-4DEE-8BF0-B20E300BE2CE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125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7704137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>
                <a:solidFill>
                  <a:srgbClr val="3333FF"/>
                </a:solidFill>
              </a:rPr>
              <a:t>附錄四：查資料的方法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539750" y="1052513"/>
            <a:ext cx="611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3333FF"/>
                </a:solidFill>
              </a:rPr>
              <a:t>(1) Google </a:t>
            </a:r>
            <a:r>
              <a:rPr lang="zh-TW" altLang="en-US" b="0">
                <a:solidFill>
                  <a:srgbClr val="3333FF"/>
                </a:solidFill>
              </a:rPr>
              <a:t>學術搜尋 </a:t>
            </a:r>
            <a:r>
              <a:rPr lang="en-US" altLang="zh-TW" b="0">
                <a:solidFill>
                  <a:srgbClr val="3333FF"/>
                </a:solidFill>
              </a:rPr>
              <a:t>(</a:t>
            </a:r>
            <a:r>
              <a:rPr lang="zh-TW" altLang="en-US" b="0">
                <a:solidFill>
                  <a:srgbClr val="3333FF"/>
                </a:solidFill>
              </a:rPr>
              <a:t>不可以不知道</a:t>
            </a:r>
            <a:r>
              <a:rPr lang="en-US" altLang="zh-TW" b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971550" y="1484313"/>
            <a:ext cx="439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>
                <a:solidFill>
                  <a:srgbClr val="3333FF"/>
                </a:solidFill>
              </a:rPr>
              <a:t>網址： </a:t>
            </a:r>
            <a:r>
              <a:rPr lang="en-US" altLang="zh-TW" b="0">
                <a:solidFill>
                  <a:srgbClr val="FF0000"/>
                </a:solidFill>
              </a:rPr>
              <a:t>http://scholar.google.com.tw/</a:t>
            </a:r>
          </a:p>
        </p:txBody>
      </p:sp>
      <p:sp>
        <p:nvSpPr>
          <p:cNvPr id="28678" name="Rectangle 22"/>
          <p:cNvSpPr>
            <a:spLocks noChangeArrowheads="1"/>
          </p:cNvSpPr>
          <p:nvPr/>
        </p:nvSpPr>
        <p:spPr bwMode="auto">
          <a:xfrm>
            <a:off x="971550" y="2060575"/>
            <a:ext cx="7200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(</a:t>
            </a:r>
            <a:r>
              <a:rPr lang="zh-TW" altLang="en-US" b="0"/>
              <a:t>太重要了，不可以不知道</a:t>
            </a:r>
            <a:r>
              <a:rPr lang="en-US" altLang="zh-TW" b="0"/>
              <a:t>) </a:t>
            </a:r>
            <a:r>
              <a:rPr lang="zh-TW" altLang="en-US" b="0"/>
              <a:t>只要任何的書籍或論文，在網路上有電子版，都可以用這個功能查得到</a:t>
            </a:r>
          </a:p>
        </p:txBody>
      </p:sp>
      <p:pic>
        <p:nvPicPr>
          <p:cNvPr id="2867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98788"/>
            <a:ext cx="625792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24"/>
          <p:cNvSpPr txBox="1">
            <a:spLocks noChangeArrowheads="1"/>
          </p:cNvSpPr>
          <p:nvPr/>
        </p:nvSpPr>
        <p:spPr bwMode="auto">
          <a:xfrm>
            <a:off x="539750" y="3644900"/>
            <a:ext cx="201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>
                <a:solidFill>
                  <a:srgbClr val="FF0000"/>
                </a:solidFill>
              </a:rPr>
              <a:t>輸入關鍵字，或標題、作者</a:t>
            </a:r>
          </a:p>
        </p:txBody>
      </p:sp>
      <p:sp>
        <p:nvSpPr>
          <p:cNvPr id="28681" name="Oval 25"/>
          <p:cNvSpPr>
            <a:spLocks noChangeArrowheads="1"/>
          </p:cNvSpPr>
          <p:nvPr/>
        </p:nvSpPr>
        <p:spPr bwMode="auto">
          <a:xfrm>
            <a:off x="2413000" y="4583113"/>
            <a:ext cx="18002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 b="0"/>
          </a:p>
        </p:txBody>
      </p:sp>
      <p:sp>
        <p:nvSpPr>
          <p:cNvPr id="28682" name="Line 26"/>
          <p:cNvSpPr>
            <a:spLocks noChangeShapeType="1"/>
          </p:cNvSpPr>
          <p:nvPr/>
        </p:nvSpPr>
        <p:spPr bwMode="auto">
          <a:xfrm>
            <a:off x="2124075" y="4151313"/>
            <a:ext cx="6477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Text Box 27"/>
          <p:cNvSpPr txBox="1">
            <a:spLocks noChangeArrowheads="1"/>
          </p:cNvSpPr>
          <p:nvPr/>
        </p:nvSpPr>
        <p:spPr bwMode="auto">
          <a:xfrm>
            <a:off x="6372225" y="3214688"/>
            <a:ext cx="2016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>
                <a:solidFill>
                  <a:srgbClr val="FF0000"/>
                </a:solidFill>
              </a:rPr>
              <a:t>再按「搜尋」，就可找到想要的資料</a:t>
            </a:r>
          </a:p>
        </p:txBody>
      </p:sp>
      <p:sp>
        <p:nvSpPr>
          <p:cNvPr id="28684" name="Oval 28"/>
          <p:cNvSpPr>
            <a:spLocks noChangeArrowheads="1"/>
          </p:cNvSpPr>
          <p:nvPr/>
        </p:nvSpPr>
        <p:spPr bwMode="auto">
          <a:xfrm>
            <a:off x="5653088" y="4583113"/>
            <a:ext cx="6477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 b="0"/>
          </a:p>
        </p:txBody>
      </p:sp>
      <p:sp>
        <p:nvSpPr>
          <p:cNvPr id="28685" name="Line 29"/>
          <p:cNvSpPr>
            <a:spLocks noChangeShapeType="1"/>
          </p:cNvSpPr>
          <p:nvPr/>
        </p:nvSpPr>
        <p:spPr bwMode="auto">
          <a:xfrm flipH="1">
            <a:off x="6084888" y="4006850"/>
            <a:ext cx="360362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6" name="文字方塊 12"/>
          <p:cNvSpPr txBox="1">
            <a:spLocks noChangeArrowheads="1"/>
          </p:cNvSpPr>
          <p:nvPr/>
        </p:nvSpPr>
        <p:spPr bwMode="auto">
          <a:xfrm>
            <a:off x="971550" y="5876925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註：由於版權，大部分的論文必需要在學校上網才可以下載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CC4F1B3-5AEB-42C0-9FCD-40E6865BA8B7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99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>
                <a:solidFill>
                  <a:srgbClr val="3333FF"/>
                </a:solidFill>
              </a:rPr>
              <a:t>設計方法：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44625" y="981075"/>
          <a:ext cx="363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3632040" imgH="711000" progId="Equation.DSMT4">
                  <p:embed/>
                </p:oleObj>
              </mc:Choice>
              <mc:Fallback>
                <p:oleObj name="Equation" r:id="rId3" imgW="363204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981075"/>
                        <a:ext cx="3632200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755650" y="1844675"/>
            <a:ext cx="813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換句話說，</a:t>
            </a:r>
            <a:r>
              <a:rPr lang="en-US" altLang="zh-TW" b="0" i="1"/>
              <a:t>r</a:t>
            </a:r>
            <a:r>
              <a:rPr lang="en-US" altLang="zh-TW" b="0" baseline="-25000"/>
              <a:t>1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是  </a:t>
            </a:r>
            <a:r>
              <a:rPr lang="en-US" altLang="zh-TW" b="0" i="1"/>
              <a:t>H</a:t>
            </a:r>
            <a:r>
              <a:rPr lang="en-US" altLang="zh-TW" b="0" i="1" baseline="-25000"/>
              <a:t>d</a:t>
            </a:r>
            <a:r>
              <a:rPr lang="en-US" altLang="zh-TW" b="0"/>
              <a:t>(</a:t>
            </a:r>
            <a:r>
              <a:rPr lang="en-US" altLang="zh-TW" b="0" i="1"/>
              <a:t>m</a:t>
            </a:r>
            <a:r>
              <a:rPr lang="en-US" altLang="zh-TW" b="0"/>
              <a:t>/</a:t>
            </a:r>
            <a:r>
              <a:rPr lang="en-US" altLang="zh-TW" b="0" i="1"/>
              <a:t>N</a:t>
            </a:r>
            <a:r>
              <a:rPr lang="en-US" altLang="zh-TW" b="0"/>
              <a:t>) </a:t>
            </a:r>
            <a:r>
              <a:rPr lang="zh-TW" altLang="en-US" b="0"/>
              <a:t>的 </a:t>
            </a:r>
            <a:r>
              <a:rPr lang="en-US" altLang="zh-TW" b="0">
                <a:solidFill>
                  <a:srgbClr val="3333FF"/>
                </a:solidFill>
              </a:rPr>
              <a:t>inverse discrete Fourier transform (IDFT)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5364163" y="1125538"/>
            <a:ext cx="324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n</a:t>
            </a:r>
            <a:r>
              <a:rPr lang="en-US" altLang="zh-TW" b="0"/>
              <a:t> = 0, 1, …., </a:t>
            </a:r>
            <a:r>
              <a:rPr lang="en-US" altLang="zh-TW" b="0" i="1"/>
              <a:t>N</a:t>
            </a:r>
            <a:r>
              <a:rPr lang="en-US" altLang="zh-TW" b="0"/>
              <a:t>−1 </a:t>
            </a:r>
          </a:p>
        </p:txBody>
      </p:sp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468313" y="11255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Step 1</a:t>
            </a:r>
          </a:p>
        </p:txBody>
      </p:sp>
      <p:sp>
        <p:nvSpPr>
          <p:cNvPr id="2058" name="Text Box 7"/>
          <p:cNvSpPr txBox="1">
            <a:spLocks noChangeArrowheads="1"/>
          </p:cNvSpPr>
          <p:nvPr/>
        </p:nvSpPr>
        <p:spPr bwMode="auto">
          <a:xfrm>
            <a:off x="468313" y="2420938"/>
            <a:ext cx="46799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Step 2  When </a:t>
            </a:r>
            <a:r>
              <a:rPr lang="en-US" altLang="zh-TW" b="0" i="1"/>
              <a:t>N</a:t>
            </a:r>
            <a:r>
              <a:rPr lang="en-US" altLang="zh-TW" b="0"/>
              <a:t> is odd</a:t>
            </a:r>
            <a:endParaRPr lang="en-US" altLang="en-US" b="0"/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</a:t>
            </a:r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1476375" y="2924175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206360" imgH="355320" progId="Equation.DSMT4">
                  <p:embed/>
                </p:oleObj>
              </mc:Choice>
              <mc:Fallback>
                <p:oleObj name="Equation" r:id="rId5" imgW="120636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3492500" y="2924175"/>
            <a:ext cx="345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for </a:t>
            </a:r>
            <a:r>
              <a:rPr lang="en-US" altLang="zh-TW" b="0" i="1"/>
              <a:t>n</a:t>
            </a:r>
            <a:r>
              <a:rPr lang="en-US" altLang="zh-TW" b="0"/>
              <a:t> = 0, 1, …., </a:t>
            </a:r>
            <a:r>
              <a:rPr lang="en-US" altLang="zh-TW" b="0" i="1"/>
              <a:t>k</a:t>
            </a:r>
            <a:endParaRPr lang="en-US" altLang="zh-TW" b="0"/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1476375" y="3357563"/>
          <a:ext cx="163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1638000" imgH="355320" progId="Equation.DSMT4">
                  <p:embed/>
                </p:oleObj>
              </mc:Choice>
              <mc:Fallback>
                <p:oleObj name="Equation" r:id="rId7" imgW="163800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563"/>
                        <a:ext cx="1638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3492500" y="3357563"/>
            <a:ext cx="345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for </a:t>
            </a:r>
            <a:r>
              <a:rPr lang="en-US" altLang="zh-TW" b="0" i="1"/>
              <a:t>n</a:t>
            </a:r>
            <a:r>
              <a:rPr lang="en-US" altLang="zh-TW" b="0"/>
              <a:t> = </a:t>
            </a:r>
            <a:r>
              <a:rPr lang="en-US" altLang="zh-TW" b="0" i="1"/>
              <a:t>k</a:t>
            </a:r>
            <a:r>
              <a:rPr lang="en-US" altLang="zh-TW" b="0"/>
              <a:t>+1, </a:t>
            </a:r>
            <a:r>
              <a:rPr lang="en-US" altLang="zh-TW" b="0" i="1"/>
              <a:t>k</a:t>
            </a:r>
            <a:r>
              <a:rPr lang="en-US" altLang="zh-TW" b="0"/>
              <a:t>+2, …., </a:t>
            </a:r>
            <a:r>
              <a:rPr lang="en-US" altLang="zh-TW" b="0" i="1"/>
              <a:t>N</a:t>
            </a:r>
            <a:r>
              <a:rPr lang="en-US" altLang="zh-TW" b="0"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724525" y="2924175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/>
              <a:t>k</a:t>
            </a:r>
            <a:r>
              <a:rPr lang="en-US" altLang="zh-TW" b="0"/>
              <a:t> = (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cs typeface="Times New Roman" panose="02020603050405020304" pitchFamily="18" charset="0"/>
              </a:rPr>
              <a:t>−1)/2</a:t>
            </a:r>
            <a:endParaRPr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1476375" y="45815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= </a:t>
            </a:r>
            <a:r>
              <a:rPr lang="en-US" altLang="zh-TW" b="0" i="1"/>
              <a:t>r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cs typeface="Times New Roman" panose="02020603050405020304" pitchFamily="18" charset="0"/>
              </a:rPr>
              <a:t>− </a:t>
            </a:r>
            <a:r>
              <a:rPr lang="en-US" altLang="zh-TW" b="0" i="1">
                <a:cs typeface="Times New Roman" panose="02020603050405020304" pitchFamily="18" charset="0"/>
              </a:rPr>
              <a:t>k</a:t>
            </a:r>
            <a:r>
              <a:rPr lang="en-US" altLang="zh-TW" b="0"/>
              <a:t> ] 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539750" y="378936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              </a:t>
            </a:r>
            <a:r>
              <a:rPr lang="zh-TW" altLang="en-US" b="0"/>
              <a:t>注意： </a:t>
            </a:r>
            <a:r>
              <a:rPr lang="en-US" altLang="zh-TW" b="0" i="1"/>
              <a:t>r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的區間為  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 [</a:t>
            </a:r>
            <a:r>
              <a:rPr lang="en-US" altLang="zh-TW" b="0"/>
              <a:t>−(</a:t>
            </a:r>
            <a:r>
              <a:rPr lang="en-US" altLang="zh-TW" b="0" i="1"/>
              <a:t>N</a:t>
            </a:r>
            <a:r>
              <a:rPr lang="en-US" altLang="zh-TW" b="0"/>
              <a:t> −1)/2, (</a:t>
            </a:r>
            <a:r>
              <a:rPr lang="en-US" altLang="zh-TW" b="0" i="1"/>
              <a:t>N</a:t>
            </a:r>
            <a:r>
              <a:rPr lang="en-US" altLang="zh-TW" b="0"/>
              <a:t> −1)/2] </a:t>
            </a:r>
          </a:p>
        </p:txBody>
      </p:sp>
      <p:sp>
        <p:nvSpPr>
          <p:cNvPr id="2064" name="Rectangle 12"/>
          <p:cNvSpPr>
            <a:spLocks noChangeArrowheads="1"/>
          </p:cNvSpPr>
          <p:nvPr/>
        </p:nvSpPr>
        <p:spPr bwMode="auto">
          <a:xfrm>
            <a:off x="3851275" y="4652963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i="1"/>
              <a:t>k</a:t>
            </a:r>
            <a:r>
              <a:rPr lang="en-US" altLang="zh-TW" b="0"/>
              <a:t> = (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cs typeface="Times New Roman" panose="02020603050405020304" pitchFamily="18" charset="0"/>
              </a:rPr>
              <a:t>−1)/2</a:t>
            </a:r>
            <a:endParaRPr lang="en-US" altLang="en-US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CC052E5A-C034-48A0-9325-6C2F0E89E85C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126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9699" name="文字方塊 16"/>
          <p:cNvSpPr txBox="1">
            <a:spLocks noChangeArrowheads="1"/>
          </p:cNvSpPr>
          <p:nvPr/>
        </p:nvSpPr>
        <p:spPr bwMode="auto">
          <a:xfrm>
            <a:off x="755650" y="476250"/>
            <a:ext cx="3960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按搜尋之後將出現相關文章</a:t>
            </a:r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67897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橢圓 23"/>
          <p:cNvSpPr>
            <a:spLocks noChangeArrowheads="1"/>
          </p:cNvSpPr>
          <p:nvPr/>
        </p:nvSpPr>
        <p:spPr bwMode="auto">
          <a:xfrm>
            <a:off x="900113" y="2997200"/>
            <a:ext cx="1150937" cy="17272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29702" name="直線單箭頭接點 25"/>
          <p:cNvCxnSpPr>
            <a:cxnSpLocks noChangeShapeType="1"/>
          </p:cNvCxnSpPr>
          <p:nvPr/>
        </p:nvCxnSpPr>
        <p:spPr bwMode="auto">
          <a:xfrm flipV="1">
            <a:off x="971550" y="4652963"/>
            <a:ext cx="215900" cy="504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文字方塊 26"/>
          <p:cNvSpPr txBox="1">
            <a:spLocks noChangeArrowheads="1"/>
          </p:cNvSpPr>
          <p:nvPr/>
        </p:nvSpPr>
        <p:spPr bwMode="auto">
          <a:xfrm>
            <a:off x="250825" y="5157788"/>
            <a:ext cx="208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可限定要找的文章的刊登時間</a:t>
            </a:r>
          </a:p>
        </p:txBody>
      </p:sp>
      <p:sp>
        <p:nvSpPr>
          <p:cNvPr id="29704" name="橢圓 27"/>
          <p:cNvSpPr>
            <a:spLocks noChangeArrowheads="1"/>
          </p:cNvSpPr>
          <p:nvPr/>
        </p:nvSpPr>
        <p:spPr bwMode="auto">
          <a:xfrm>
            <a:off x="4859338" y="3429000"/>
            <a:ext cx="504825" cy="360363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5" name="文字方塊 30"/>
          <p:cNvSpPr txBox="1">
            <a:spLocks noChangeArrowheads="1"/>
          </p:cNvSpPr>
          <p:nvPr/>
        </p:nvSpPr>
        <p:spPr bwMode="auto">
          <a:xfrm>
            <a:off x="3563938" y="5157788"/>
            <a:ext cx="4321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若要引用這篇論文，可點選此按鈕，會出現三種不同格式的引用方式</a:t>
            </a:r>
          </a:p>
        </p:txBody>
      </p:sp>
      <p:cxnSp>
        <p:nvCxnSpPr>
          <p:cNvPr id="29706" name="直線單箭頭接點 31"/>
          <p:cNvCxnSpPr>
            <a:cxnSpLocks noChangeShapeType="1"/>
          </p:cNvCxnSpPr>
          <p:nvPr/>
        </p:nvCxnSpPr>
        <p:spPr bwMode="auto">
          <a:xfrm flipV="1">
            <a:off x="4643438" y="3789363"/>
            <a:ext cx="360362" cy="13684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橢圓 32"/>
          <p:cNvSpPr>
            <a:spLocks noChangeArrowheads="1"/>
          </p:cNvSpPr>
          <p:nvPr/>
        </p:nvSpPr>
        <p:spPr bwMode="auto">
          <a:xfrm>
            <a:off x="2339975" y="2420938"/>
            <a:ext cx="1944688" cy="36036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29708" name="直線單箭頭接點 33"/>
          <p:cNvCxnSpPr>
            <a:cxnSpLocks noChangeShapeType="1"/>
          </p:cNvCxnSpPr>
          <p:nvPr/>
        </p:nvCxnSpPr>
        <p:spPr bwMode="auto">
          <a:xfrm flipH="1">
            <a:off x="4067175" y="1773238"/>
            <a:ext cx="649288" cy="7191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文字方塊 35"/>
          <p:cNvSpPr txBox="1">
            <a:spLocks noChangeArrowheads="1"/>
          </p:cNvSpPr>
          <p:nvPr/>
        </p:nvSpPr>
        <p:spPr bwMode="auto">
          <a:xfrm>
            <a:off x="4716463" y="1341438"/>
            <a:ext cx="34559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點選後，可找到該學術文章的原始出處和相關的電子檔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63D2B7D7-1D00-4384-B393-A5247B57BD69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127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(2) </a:t>
            </a:r>
            <a:r>
              <a:rPr lang="zh-TW" altLang="en-US" b="0"/>
              <a:t>尋找 </a:t>
            </a:r>
            <a:r>
              <a:rPr lang="en-US" altLang="zh-TW" b="0"/>
              <a:t>IEEE </a:t>
            </a:r>
            <a:r>
              <a:rPr lang="zh-TW" altLang="en-US" b="0"/>
              <a:t>的論文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71550" y="765175"/>
            <a:ext cx="501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http://ieeexplore.ieee.org/Xplore/guesthome.jsp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95288" y="4868863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(6) </a:t>
            </a:r>
            <a:r>
              <a:rPr lang="zh-TW" altLang="en-US" b="0"/>
              <a:t>傳統方法：去圖書館找資料</a:t>
            </a:r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898525" y="5300663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/>
              <a:t>台大圖書館首頁 </a:t>
            </a:r>
            <a:r>
              <a:rPr lang="en-US" altLang="zh-TW" b="0" dirty="0"/>
              <a:t>http://www.lib.ntu.edu.tw/</a:t>
            </a:r>
          </a:p>
        </p:txBody>
      </p:sp>
      <p:sp>
        <p:nvSpPr>
          <p:cNvPr id="30727" name="Rectangle 19"/>
          <p:cNvSpPr>
            <a:spLocks noChangeArrowheads="1"/>
          </p:cNvSpPr>
          <p:nvPr/>
        </p:nvSpPr>
        <p:spPr bwMode="auto">
          <a:xfrm>
            <a:off x="900113" y="5805488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或者去 </a:t>
            </a:r>
            <a:r>
              <a:rPr lang="en-US" altLang="zh-TW" b="0"/>
              <a:t>http://www.lib.ntu.edu.tw/tulips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395288" y="21336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(3) Google</a:t>
            </a:r>
          </a:p>
        </p:txBody>
      </p:sp>
      <p:sp>
        <p:nvSpPr>
          <p:cNvPr id="30729" name="Rectangle 21"/>
          <p:cNvSpPr>
            <a:spLocks noChangeArrowheads="1"/>
          </p:cNvSpPr>
          <p:nvPr/>
        </p:nvSpPr>
        <p:spPr bwMode="auto">
          <a:xfrm>
            <a:off x="395288" y="2638425"/>
            <a:ext cx="159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(4) Wikipedia</a:t>
            </a:r>
          </a:p>
        </p:txBody>
      </p:sp>
      <p:sp>
        <p:nvSpPr>
          <p:cNvPr id="30730" name="Text Box 22"/>
          <p:cNvSpPr txBox="1">
            <a:spLocks noChangeArrowheads="1"/>
          </p:cNvSpPr>
          <p:nvPr/>
        </p:nvSpPr>
        <p:spPr bwMode="auto">
          <a:xfrm>
            <a:off x="395288" y="3141663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(5) </a:t>
            </a:r>
            <a:r>
              <a:rPr lang="zh-TW" altLang="en-US" b="0"/>
              <a:t>數學的百科網站</a:t>
            </a:r>
          </a:p>
        </p:txBody>
      </p:sp>
      <p:sp>
        <p:nvSpPr>
          <p:cNvPr id="30731" name="Rectangle 23"/>
          <p:cNvSpPr>
            <a:spLocks noChangeArrowheads="1"/>
          </p:cNvSpPr>
          <p:nvPr/>
        </p:nvSpPr>
        <p:spPr bwMode="auto">
          <a:xfrm>
            <a:off x="1116013" y="3573463"/>
            <a:ext cx="375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http://eqworld.ipmnet.ru/index.htm</a:t>
            </a:r>
          </a:p>
        </p:txBody>
      </p:sp>
      <p:sp>
        <p:nvSpPr>
          <p:cNvPr id="30732" name="Text Box 24"/>
          <p:cNvSpPr txBox="1">
            <a:spLocks noChangeArrowheads="1"/>
          </p:cNvSpPr>
          <p:nvPr/>
        </p:nvSpPr>
        <p:spPr bwMode="auto">
          <a:xfrm>
            <a:off x="1187450" y="4149725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有多個 </a:t>
            </a:r>
            <a:r>
              <a:rPr lang="en-US" altLang="zh-TW" b="0"/>
              <a:t>tables</a:t>
            </a:r>
            <a:r>
              <a:rPr lang="zh-TW" altLang="en-US" b="0"/>
              <a:t>，以及對數學定理的介紹</a:t>
            </a:r>
          </a:p>
        </p:txBody>
      </p:sp>
      <p:sp>
        <p:nvSpPr>
          <p:cNvPr id="30733" name="文字方塊 12"/>
          <p:cNvSpPr txBox="1">
            <a:spLocks noChangeArrowheads="1"/>
          </p:cNvSpPr>
          <p:nvPr/>
        </p:nvSpPr>
        <p:spPr bwMode="auto">
          <a:xfrm>
            <a:off x="971550" y="1196975"/>
            <a:ext cx="7200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註：除非你是 </a:t>
            </a:r>
            <a:r>
              <a:rPr lang="en-US" altLang="zh-TW" b="0"/>
              <a:t>IEEE Member</a:t>
            </a:r>
            <a:r>
              <a:rPr lang="zh-TW" altLang="en-US" b="0"/>
              <a:t>，否則必需要在學校上網，才可以下載到 </a:t>
            </a:r>
            <a:r>
              <a:rPr lang="en-US" altLang="zh-TW" b="0"/>
              <a:t>IEEE </a:t>
            </a:r>
            <a:r>
              <a:rPr lang="zh-TW" altLang="en-US" b="0"/>
              <a:t>論文的電子檔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03D77811-CDD1-49F2-AD6D-7638A962A25E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128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511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(7) </a:t>
            </a:r>
            <a:r>
              <a:rPr lang="zh-TW" altLang="en-US" b="0"/>
              <a:t>查詢其他圖書館有沒有我要找的期刊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755650" y="981075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/>
              <a:t>台大圖書館首頁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698750" y="11969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3419475" y="98107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其他聯合目錄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5075238" y="11969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5867400" y="981075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全國期刊聯合目錄資料庫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1979613" y="2636838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/>
              <a:t>台大圖書館首頁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3924300" y="28543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4787900" y="26368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館際合作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1187450" y="1773238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 dirty="0"/>
              <a:t>如果發現其他圖書館有想要找的期刊，可以申請</a:t>
            </a:r>
            <a:r>
              <a:rPr lang="zh-TW" altLang="en-US" b="0" dirty="0">
                <a:solidFill>
                  <a:srgbClr val="3333FF"/>
                </a:solidFill>
              </a:rPr>
              <a:t>「館際合作」</a:t>
            </a:r>
            <a:r>
              <a:rPr lang="zh-TW" altLang="en-US" b="0" dirty="0"/>
              <a:t>，請台大圖書館幫忙獲取所需要的論文的影印版</a:t>
            </a: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1042988" y="3716338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/>
              <a:t>「台大圖書館首頁」</a:t>
            </a: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4283075" y="3716338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「其他圖書館」</a:t>
            </a:r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3490913" y="39322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68313" y="3213100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(8) </a:t>
            </a:r>
            <a:r>
              <a:rPr lang="zh-TW" altLang="en-US" b="0"/>
              <a:t>查詢其他圖書館有沒有我要找的書</a:t>
            </a: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971550" y="4797425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 dirty="0"/>
              <a:t>「台大圖書館首頁」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3348038" y="50133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4067175" y="4797425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「電子書」 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5364163" y="4797425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或「免費電子書」 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468313" y="4292600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(9) </a:t>
            </a:r>
            <a:r>
              <a:rPr lang="zh-TW" altLang="en-US" b="0"/>
              <a:t>找尋電子書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5B495293-A66B-4966-8D40-A9EFD11826E1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129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1116013" y="692150"/>
            <a:ext cx="4100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http://www.cetd.com.tw/ec/index.aspx</a:t>
            </a: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468313" y="260350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(10) </a:t>
            </a:r>
            <a:r>
              <a:rPr lang="zh-TW" altLang="en-US" b="0"/>
              <a:t>中文電子學位論文服務</a:t>
            </a:r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1044575" y="1123950"/>
            <a:ext cx="7345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可以查到多個碩博士論文 </a:t>
            </a:r>
            <a:r>
              <a:rPr lang="en-US" altLang="zh-TW" b="0"/>
              <a:t>(</a:t>
            </a:r>
            <a:r>
              <a:rPr lang="zh-TW" altLang="en-US" b="0"/>
              <a:t>尤其是 </a:t>
            </a:r>
            <a:r>
              <a:rPr lang="en-US" altLang="zh-TW" b="0"/>
              <a:t>2006</a:t>
            </a:r>
            <a:r>
              <a:rPr lang="zh-TW" altLang="en-US" b="0"/>
              <a:t>年以後的碩博士論文</a:t>
            </a:r>
            <a:r>
              <a:rPr lang="en-US" altLang="zh-TW" b="0"/>
              <a:t>) </a:t>
            </a:r>
            <a:r>
              <a:rPr lang="zh-TW" altLang="en-US" b="0"/>
              <a:t>的電子版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95288" y="4581525"/>
            <a:ext cx="77771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(12) </a:t>
            </a:r>
            <a:r>
              <a:rPr lang="zh-TW" altLang="en-US" b="0"/>
              <a:t>有了相當基礎之後，再閱讀 </a:t>
            </a:r>
            <a:r>
              <a:rPr lang="en-US" altLang="zh-TW" b="0"/>
              <a:t>journal papers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      (</a:t>
            </a:r>
            <a:r>
              <a:rPr lang="zh-TW" altLang="en-US" b="0"/>
              <a:t>以 </a:t>
            </a:r>
            <a:r>
              <a:rPr lang="en-US" altLang="zh-TW" b="0"/>
              <a:t>Paper Title</a:t>
            </a:r>
            <a:r>
              <a:rPr lang="zh-TW" altLang="en-US" b="0"/>
              <a:t>， </a:t>
            </a:r>
            <a:r>
              <a:rPr lang="en-US" altLang="zh-TW" b="0"/>
              <a:t>Abstract</a:t>
            </a:r>
            <a:r>
              <a:rPr lang="zh-TW" altLang="en-US" b="0"/>
              <a:t>， 以及其他 </a:t>
            </a:r>
            <a:r>
              <a:rPr lang="en-US" altLang="zh-TW" b="0"/>
              <a:t>Papers </a:t>
            </a:r>
            <a:r>
              <a:rPr lang="zh-TW" altLang="en-US" b="0"/>
              <a:t>對這篇文章的描述，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b="0"/>
              <a:t>        來判斷這篇 </a:t>
            </a:r>
            <a:r>
              <a:rPr lang="en-US" altLang="zh-TW" b="0"/>
              <a:t>journal papers </a:t>
            </a:r>
            <a:r>
              <a:rPr lang="zh-TW" altLang="en-US" b="0"/>
              <a:t>應該詳讀或大略了解即可</a:t>
            </a:r>
            <a:r>
              <a:rPr lang="en-US" altLang="zh-TW" b="0"/>
              <a:t>)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95288" y="2205038"/>
            <a:ext cx="7848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(11) </a:t>
            </a:r>
            <a:r>
              <a:rPr lang="zh-TW" altLang="en-US" b="0" dirty="0"/>
              <a:t>想要對一個東西作入門但較深入的了解</a:t>
            </a:r>
            <a:r>
              <a:rPr lang="en-US" altLang="zh-TW" b="0" dirty="0"/>
              <a:t>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        </a:t>
            </a:r>
            <a:r>
              <a:rPr lang="zh-TW" altLang="en-US" b="0" dirty="0"/>
              <a:t>看書會比看 </a:t>
            </a:r>
            <a:r>
              <a:rPr lang="en-US" altLang="zh-TW" b="0" dirty="0"/>
              <a:t>journal papers </a:t>
            </a:r>
            <a:r>
              <a:rPr lang="zh-TW" altLang="en-US" b="0" dirty="0"/>
              <a:t>或 </a:t>
            </a:r>
            <a:r>
              <a:rPr lang="en-US" altLang="zh-TW" b="0" dirty="0"/>
              <a:t>Wikipedia </a:t>
            </a:r>
            <a:r>
              <a:rPr lang="zh-TW" altLang="en-US" b="0" dirty="0"/>
              <a:t>適宜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TW" altLang="en-US" b="0" dirty="0"/>
              <a:t>        如果實在沒有適合的書籍，可以看 “</a:t>
            </a:r>
            <a:r>
              <a:rPr lang="en-US" altLang="zh-TW" b="0" dirty="0"/>
              <a:t>review”</a:t>
            </a:r>
            <a:r>
              <a:rPr lang="zh-TW" altLang="en-US" b="0" dirty="0"/>
              <a:t>， “</a:t>
            </a:r>
            <a:r>
              <a:rPr lang="en-US" altLang="zh-TW" b="0" dirty="0"/>
              <a:t>survey</a:t>
            </a:r>
            <a:r>
              <a:rPr lang="en-US" altLang="zh-TW" b="0" dirty="0" smtClean="0"/>
              <a:t>” </a:t>
            </a:r>
            <a:r>
              <a:rPr lang="zh-TW" altLang="en-US" b="0" dirty="0" smtClean="0"/>
              <a:t>，或</a:t>
            </a:r>
            <a:r>
              <a:rPr lang="en-US" altLang="zh-TW" b="0" smtClean="0"/>
              <a:t/>
            </a:r>
            <a:br>
              <a:rPr lang="en-US" altLang="zh-TW" b="0" smtClean="0"/>
            </a:br>
            <a:r>
              <a:rPr lang="en-US" altLang="zh-TW" b="0" smtClean="0"/>
              <a:t>    </a:t>
            </a:r>
            <a:r>
              <a:rPr lang="zh-TW" altLang="en-US" b="0" smtClean="0"/>
              <a:t> </a:t>
            </a:r>
            <a:r>
              <a:rPr lang="zh-TW" altLang="en-US" b="0" dirty="0"/>
              <a:t>“</a:t>
            </a:r>
            <a:r>
              <a:rPr lang="en-US" altLang="zh-TW" b="0" dirty="0"/>
              <a:t>tutorial” </a:t>
            </a:r>
            <a:r>
              <a:rPr lang="zh-TW" altLang="en-US" b="0" dirty="0"/>
              <a:t>性質的論文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843A175-C61E-495A-91F8-3AD16205749B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130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23850" y="1125538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b="0">
                <a:solidFill>
                  <a:srgbClr val="0000FF"/>
                </a:solidFill>
              </a:rPr>
              <a:t>http://integrals.wolfram.com/index.jsp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27088" y="1484313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輸入數學式，就可以查到積分的結果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8313" y="184467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範例：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684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</a:t>
            </a:r>
            <a:r>
              <a:rPr lang="zh-TW" altLang="en-US" b="0"/>
              <a:t>先到</a:t>
            </a:r>
            <a:r>
              <a:rPr lang="en-US" altLang="zh-TW" b="0"/>
              <a:t>integrals.wolfram.com/index.jsp </a:t>
            </a:r>
            <a:r>
              <a:rPr lang="zh-TW" altLang="en-US" b="0"/>
              <a:t>這個網站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68313" y="2708275"/>
            <a:ext cx="684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(b) </a:t>
            </a:r>
            <a:r>
              <a:rPr lang="zh-TW" altLang="en-US" b="0"/>
              <a:t>在右方的空格中輸入數學式，例如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17863"/>
            <a:ext cx="73279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868363" y="4837113"/>
            <a:ext cx="7921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1411288" y="5294313"/>
            <a:ext cx="1511300" cy="5762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zh-TW" b="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50825" y="45085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>
                <a:solidFill>
                  <a:srgbClr val="FF0000"/>
                </a:solidFill>
              </a:rPr>
              <a:t>數學式</a:t>
            </a:r>
          </a:p>
        </p:txBody>
      </p:sp>
      <p:sp>
        <p:nvSpPr>
          <p:cNvPr id="33804" name="矩形 14"/>
          <p:cNvSpPr>
            <a:spLocks noChangeArrowheads="1"/>
          </p:cNvSpPr>
          <p:nvPr/>
        </p:nvSpPr>
        <p:spPr bwMode="auto">
          <a:xfrm>
            <a:off x="468313" y="333375"/>
            <a:ext cx="251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/>
              <a:t>(13)  </a:t>
            </a:r>
            <a:r>
              <a:rPr lang="zh-TW" altLang="en-US" b="0"/>
              <a:t>積分查詢方法</a:t>
            </a:r>
            <a:r>
              <a:rPr lang="en-US" altLang="zh-TW" b="0"/>
              <a:t> </a:t>
            </a:r>
            <a:endParaRPr lang="zh-TW" altLang="en-US"/>
          </a:p>
        </p:txBody>
      </p:sp>
      <p:sp>
        <p:nvSpPr>
          <p:cNvPr id="33805" name="矩形 15"/>
          <p:cNvSpPr>
            <a:spLocks noChangeArrowheads="1"/>
          </p:cNvSpPr>
          <p:nvPr/>
        </p:nvSpPr>
        <p:spPr bwMode="auto">
          <a:xfrm>
            <a:off x="900113" y="692150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b="0"/>
              <a:t>積分不會算或懶的算怎麼辦？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0A9F623-4135-47C5-9268-6445A67C1619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131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68405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(c) </a:t>
            </a:r>
            <a:r>
              <a:rPr lang="zh-TW" altLang="en-US" b="0"/>
              <a:t>接著按 “</a:t>
            </a:r>
            <a:r>
              <a:rPr lang="en-US" altLang="zh-TW" b="0"/>
              <a:t>Compute Online with Mathematica”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    </a:t>
            </a:r>
            <a:r>
              <a:rPr lang="zh-TW" altLang="en-US" b="0"/>
              <a:t>就可以算出積分的結果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601662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1692275" y="3284538"/>
            <a:ext cx="3095625" cy="5762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108075" y="3141663"/>
            <a:ext cx="720725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84213" y="2781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按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619250" y="4149725"/>
            <a:ext cx="3095625" cy="172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47688" y="40052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結果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1042988" y="4365625"/>
            <a:ext cx="720725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731946C6-9488-4860-B0FC-3849FA67F47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132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3518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(d) </a:t>
            </a:r>
            <a:r>
              <a:rPr lang="zh-TW" altLang="en-US" b="0"/>
              <a:t>有時，對於一些較複雜的數學式，下方還有連結，點進去就可以看到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b="0"/>
              <a:t>      相關的解說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908050"/>
            <a:ext cx="5476875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2700338" y="5876925"/>
            <a:ext cx="3095625" cy="5762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051050" y="5734050"/>
            <a:ext cx="720725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458913" y="53736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連結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6B5BBDF8-1449-4A8E-BF58-03E3C97C49C6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133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62496" y="548680"/>
            <a:ext cx="820896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(14) </a:t>
            </a:r>
            <a:r>
              <a:rPr lang="zh-TW" altLang="en-US" b="0" dirty="0"/>
              <a:t>可以查詢數學公式的工具書 </a:t>
            </a:r>
            <a:r>
              <a:rPr lang="en-US" altLang="zh-TW" b="0" dirty="0"/>
              <a:t>(Handbooks)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M. R. Spiegel, </a:t>
            </a:r>
            <a:r>
              <a:rPr lang="en-US" altLang="zh-TW" b="0" i="1" dirty="0"/>
              <a:t>Mathematical Handbook of Formulas and Tables</a:t>
            </a:r>
            <a:r>
              <a:rPr lang="en-US" altLang="zh-TW" b="0" dirty="0"/>
              <a:t>, McGraw-Hill,  3rd Ed., New York, 2009. </a:t>
            </a:r>
            <a:r>
              <a:rPr lang="en-US" altLang="zh-TW" b="0" dirty="0">
                <a:latin typeface="標楷體" panose="03000509000000000000" pitchFamily="65" charset="-120"/>
              </a:rPr>
              <a:t>(</a:t>
            </a:r>
            <a:r>
              <a:rPr lang="zh-TW" altLang="en-US" b="0" dirty="0">
                <a:latin typeface="標楷體" panose="03000509000000000000" pitchFamily="65" charset="-120"/>
              </a:rPr>
              <a:t>已經有電子版</a:t>
            </a:r>
            <a:r>
              <a:rPr lang="en-US" altLang="zh-TW" b="0" dirty="0">
                <a:latin typeface="標楷體" panose="03000509000000000000" pitchFamily="65" charset="-120"/>
              </a:rPr>
              <a:t>)</a:t>
            </a:r>
            <a:endParaRPr lang="en-US" altLang="zh-TW" b="0" dirty="0"/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>
                <a:ea typeface="新細明體" panose="02020500000000000000" pitchFamily="18" charset="-120"/>
              </a:rPr>
              <a:t>M. Abramowitz and I. A. </a:t>
            </a:r>
            <a:r>
              <a:rPr lang="en-US" altLang="zh-TW" b="0" dirty="0" err="1">
                <a:ea typeface="新細明體" panose="02020500000000000000" pitchFamily="18" charset="-120"/>
              </a:rPr>
              <a:t>Stegun</a:t>
            </a:r>
            <a:r>
              <a:rPr lang="en-US" altLang="zh-TW" b="0" dirty="0">
                <a:ea typeface="新細明體" panose="02020500000000000000" pitchFamily="18" charset="-120"/>
              </a:rPr>
              <a:t>, </a:t>
            </a:r>
            <a:r>
              <a:rPr lang="en-US" altLang="zh-TW" b="0" i="1" dirty="0">
                <a:ea typeface="新細明體" panose="02020500000000000000" pitchFamily="18" charset="-120"/>
              </a:rPr>
              <a:t>Handbook of Mathematical Functions, with Formula, Graphs and Mathematical Tables</a:t>
            </a:r>
            <a:r>
              <a:rPr lang="en-US" altLang="zh-TW" b="0" dirty="0">
                <a:ea typeface="新細明體" panose="02020500000000000000" pitchFamily="18" charset="-120"/>
              </a:rPr>
              <a:t>, Dover Publication, New York, 1965. </a:t>
            </a:r>
            <a:endParaRPr lang="en-US" altLang="zh-TW" b="0" dirty="0">
              <a:latin typeface="標楷體" panose="03000509000000000000" pitchFamily="65" charset="-12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TW" b="0" dirty="0"/>
              <a:t>A. Jeffrey, </a:t>
            </a:r>
            <a:r>
              <a:rPr lang="en-US" altLang="zh-TW" b="0" i="1" dirty="0"/>
              <a:t>Handbook of Mathematical Formulas and Integrals</a:t>
            </a:r>
            <a:r>
              <a:rPr lang="en-US" altLang="zh-TW" b="0" dirty="0"/>
              <a:t>, Academic Press, San Diego,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B419BBD-BEC9-491A-AA9D-284C1AB0FC3A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100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9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>
                <a:solidFill>
                  <a:srgbClr val="3333FF"/>
                </a:solidFill>
              </a:rPr>
              <a:t>證明：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698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注意，若 </a:t>
            </a:r>
            <a:r>
              <a:rPr lang="en-US" altLang="zh-TW" b="0" i="1"/>
              <a:t>R</a:t>
            </a:r>
            <a:r>
              <a:rPr lang="en-US" altLang="zh-TW" b="0"/>
              <a:t>(</a:t>
            </a:r>
            <a:r>
              <a:rPr lang="en-US" altLang="zh-TW" b="0" i="1"/>
              <a:t>F</a:t>
            </a:r>
            <a:r>
              <a:rPr lang="en-US" altLang="zh-TW" b="0"/>
              <a:t>)</a:t>
            </a:r>
            <a:r>
              <a:rPr lang="zh-TW" altLang="en-US" b="0"/>
              <a:t>是 </a:t>
            </a:r>
            <a:r>
              <a:rPr lang="en-US" altLang="zh-TW" b="0" i="1"/>
              <a:t>r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的 </a:t>
            </a:r>
            <a:r>
              <a:rPr lang="en-US" altLang="zh-TW" b="0"/>
              <a:t>discrete-time Fourier transform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20788" y="1366838"/>
          <a:ext cx="41751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" imgW="4165560" imgH="1422360" progId="Equation.DSMT4">
                  <p:embed/>
                </p:oleObj>
              </mc:Choice>
              <mc:Fallback>
                <p:oleObj name="Equation" r:id="rId3" imgW="4165560" imgH="1422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366838"/>
                        <a:ext cx="41751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042988" y="2852738"/>
          <a:ext cx="3576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5" imgW="3568680" imgH="685800" progId="Equation.DSMT4">
                  <p:embed/>
                </p:oleObj>
              </mc:Choice>
              <mc:Fallback>
                <p:oleObj name="Equation" r:id="rId5" imgW="35686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35766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468313" y="3500438"/>
            <a:ext cx="8135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又由於 </a:t>
            </a:r>
            <a:r>
              <a:rPr lang="en-US" altLang="zh-TW" b="0" i="1"/>
              <a:t>r</a:t>
            </a:r>
            <a:r>
              <a:rPr lang="en-US" altLang="zh-TW" b="0" baseline="-25000"/>
              <a:t>1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是  </a:t>
            </a:r>
            <a:r>
              <a:rPr lang="en-US" altLang="zh-TW" b="0" i="1"/>
              <a:t>H</a:t>
            </a:r>
            <a:r>
              <a:rPr lang="en-US" altLang="zh-TW" b="0" i="1" baseline="-25000"/>
              <a:t>d</a:t>
            </a:r>
            <a:r>
              <a:rPr lang="en-US" altLang="zh-TW" b="0"/>
              <a:t>(</a:t>
            </a:r>
            <a:r>
              <a:rPr lang="en-US" altLang="zh-TW" b="0" i="1"/>
              <a:t>m</a:t>
            </a:r>
            <a:r>
              <a:rPr lang="en-US" altLang="zh-TW" b="0"/>
              <a:t>/</a:t>
            </a:r>
            <a:r>
              <a:rPr lang="en-US" altLang="zh-TW" b="0" i="1"/>
              <a:t>N</a:t>
            </a:r>
            <a:r>
              <a:rPr lang="en-US" altLang="zh-TW" b="0"/>
              <a:t>) </a:t>
            </a:r>
            <a:r>
              <a:rPr lang="zh-TW" altLang="en-US" b="0"/>
              <a:t>的 </a:t>
            </a:r>
            <a:r>
              <a:rPr lang="en-US" altLang="zh-TW" b="0"/>
              <a:t>inverse discrete Fourier transform (IDFT)</a:t>
            </a:r>
          </a:p>
        </p:txBody>
      </p:sp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1187450" y="4005263"/>
          <a:ext cx="495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7" imgW="4952880" imgH="711000" progId="Equation.DSMT4">
                  <p:embed/>
                </p:oleObj>
              </mc:Choice>
              <mc:Fallback>
                <p:oleObj name="Equation" r:id="rId7" imgW="49528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4953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1476375" y="4797425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9" imgW="1714320" imgH="533160" progId="Equation.DSMT4">
                  <p:embed/>
                </p:oleObj>
              </mc:Choice>
              <mc:Fallback>
                <p:oleObj name="Equation" r:id="rId9" imgW="171432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171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11188" y="486886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所以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BAFD6E0-2CDB-4A89-A731-401C19FDBCB8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101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>
                <a:solidFill>
                  <a:srgbClr val="3333FF"/>
                </a:solidFill>
              </a:rPr>
              <a:t>例子：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547813" y="4048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N</a:t>
            </a:r>
            <a:r>
              <a:rPr lang="en-US" altLang="zh-TW" b="0"/>
              <a:t> = 17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619250" y="8366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H</a:t>
            </a:r>
            <a:r>
              <a:rPr lang="en-US" altLang="zh-TW" b="0" i="1" baseline="-25000"/>
              <a:t>d</a:t>
            </a:r>
            <a:r>
              <a:rPr lang="en-US" altLang="zh-TW" b="0"/>
              <a:t>(</a:t>
            </a:r>
            <a:r>
              <a:rPr lang="en-US" altLang="zh-TW" b="0" i="1"/>
              <a:t>F</a:t>
            </a:r>
            <a:r>
              <a:rPr lang="en-US" altLang="zh-TW" b="0"/>
              <a:t>) = 1  for -0.25 &lt; </a:t>
            </a:r>
            <a:r>
              <a:rPr lang="en-US" altLang="zh-TW" b="0" i="1"/>
              <a:t>F</a:t>
            </a:r>
            <a:r>
              <a:rPr lang="en-US" altLang="zh-TW" b="0"/>
              <a:t> &lt; 0.25,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619250" y="1341438"/>
            <a:ext cx="532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 dirty="0" err="1"/>
              <a:t>H</a:t>
            </a:r>
            <a:r>
              <a:rPr lang="en-US" altLang="zh-TW" b="0" i="1" baseline="-25000" dirty="0" err="1"/>
              <a:t>d</a:t>
            </a:r>
            <a:r>
              <a:rPr lang="en-US" altLang="zh-TW" b="0" dirty="0"/>
              <a:t>(</a:t>
            </a:r>
            <a:r>
              <a:rPr lang="en-US" altLang="zh-TW" b="0" i="1" dirty="0"/>
              <a:t>F</a:t>
            </a:r>
            <a:r>
              <a:rPr lang="en-US" altLang="zh-TW" b="0" dirty="0"/>
              <a:t>) = </a:t>
            </a:r>
            <a:r>
              <a:rPr lang="en-US" altLang="zh-TW" b="0" dirty="0" smtClean="0"/>
              <a:t>0  </a:t>
            </a:r>
            <a:r>
              <a:rPr lang="en-US" altLang="zh-TW" b="0" dirty="0"/>
              <a:t>for -0.5 &lt; </a:t>
            </a:r>
            <a:r>
              <a:rPr lang="en-US" altLang="zh-TW" b="0" i="1" dirty="0"/>
              <a:t>F</a:t>
            </a:r>
            <a:r>
              <a:rPr lang="en-US" altLang="zh-TW" b="0" dirty="0"/>
              <a:t> &lt; -0.25,  0.25 &lt; </a:t>
            </a:r>
            <a:r>
              <a:rPr lang="en-US" altLang="zh-TW" b="0" i="1" dirty="0"/>
              <a:t>F</a:t>
            </a:r>
            <a:r>
              <a:rPr lang="en-US" altLang="zh-TW" b="0" dirty="0"/>
              <a:t> &lt; 0.5</a:t>
            </a:r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0993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2" name="直線單箭頭接點 10"/>
          <p:cNvCxnSpPr>
            <a:cxnSpLocks noChangeShapeType="1"/>
          </p:cNvCxnSpPr>
          <p:nvPr/>
        </p:nvCxnSpPr>
        <p:spPr bwMode="auto">
          <a:xfrm>
            <a:off x="1166813" y="2687638"/>
            <a:ext cx="957262" cy="527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直線單箭頭接點 17"/>
          <p:cNvCxnSpPr>
            <a:cxnSpLocks noChangeShapeType="1"/>
          </p:cNvCxnSpPr>
          <p:nvPr/>
        </p:nvCxnSpPr>
        <p:spPr bwMode="auto">
          <a:xfrm flipV="1">
            <a:off x="1474788" y="3324225"/>
            <a:ext cx="965200" cy="969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文字方塊 21"/>
          <p:cNvSpPr txBox="1">
            <a:spLocks noChangeArrowheads="1"/>
          </p:cNvSpPr>
          <p:nvPr/>
        </p:nvSpPr>
        <p:spPr bwMode="auto">
          <a:xfrm>
            <a:off x="468313" y="2422525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b="0" i="1"/>
              <a:t>F</a:t>
            </a:r>
            <a:r>
              <a:rPr lang="en-US" altLang="zh-TW" sz="1800" b="0"/>
              <a:t>=1/</a:t>
            </a:r>
            <a:r>
              <a:rPr lang="en-US" altLang="zh-TW" sz="1800" b="0" i="1"/>
              <a:t>N</a:t>
            </a:r>
            <a:endParaRPr lang="zh-TW" altLang="en-US" sz="1800" b="0" i="1"/>
          </a:p>
        </p:txBody>
      </p:sp>
      <p:sp>
        <p:nvSpPr>
          <p:cNvPr id="16395" name="文字方塊 22"/>
          <p:cNvSpPr txBox="1">
            <a:spLocks noChangeArrowheads="1"/>
          </p:cNvSpPr>
          <p:nvPr/>
        </p:nvSpPr>
        <p:spPr bwMode="auto">
          <a:xfrm>
            <a:off x="682625" y="4149725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b="0" i="1"/>
              <a:t>F</a:t>
            </a:r>
            <a:r>
              <a:rPr lang="en-US" altLang="zh-TW" sz="1800" b="0"/>
              <a:t>=2/</a:t>
            </a:r>
            <a:r>
              <a:rPr lang="en-US" altLang="zh-TW" sz="1800" b="0" i="1"/>
              <a:t>N</a:t>
            </a:r>
            <a:endParaRPr lang="zh-TW" altLang="en-US" sz="1800" b="0" i="1"/>
          </a:p>
        </p:txBody>
      </p:sp>
      <p:sp>
        <p:nvSpPr>
          <p:cNvPr id="16396" name="文字方塊 11"/>
          <p:cNvSpPr txBox="1">
            <a:spLocks noChangeArrowheads="1"/>
          </p:cNvSpPr>
          <p:nvPr/>
        </p:nvSpPr>
        <p:spPr bwMode="auto">
          <a:xfrm>
            <a:off x="7180263" y="2949575"/>
            <a:ext cx="431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 b="0">
                <a:solidFill>
                  <a:srgbClr val="FF0000"/>
                </a:solidFill>
              </a:rPr>
              <a:t>x</a:t>
            </a:r>
            <a:endParaRPr lang="zh-TW" altLang="en-US" sz="2800" b="0">
              <a:solidFill>
                <a:srgbClr val="FF0000"/>
              </a:solidFill>
            </a:endParaRPr>
          </a:p>
        </p:txBody>
      </p:sp>
      <p:sp>
        <p:nvSpPr>
          <p:cNvPr id="16397" name="文字方塊 14"/>
          <p:cNvSpPr txBox="1">
            <a:spLocks noChangeArrowheads="1"/>
          </p:cNvSpPr>
          <p:nvPr/>
        </p:nvSpPr>
        <p:spPr bwMode="auto">
          <a:xfrm>
            <a:off x="611188" y="18446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1)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6398" name="文字方塊 13"/>
          <p:cNvSpPr txBox="1">
            <a:spLocks noChangeArrowheads="1"/>
          </p:cNvSpPr>
          <p:nvPr/>
        </p:nvSpPr>
        <p:spPr bwMode="auto">
          <a:xfrm>
            <a:off x="1547664" y="2062163"/>
            <a:ext cx="600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[ 1 , 1 , 1 , 1 , 1 , 0 , 0 , 0 , 0 , 0 , 0 , 0 , 0 , 1 , 1 , 1 , 1 ]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A9CBB49-1851-4604-881E-F67110A7B8FF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102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7704138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r</a:t>
            </a:r>
            <a:r>
              <a:rPr lang="en-US" altLang="zh-TW" b="0" baseline="-25000"/>
              <a:t>1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= ifft([1, 1, 1, 1, 1, 0, 0, 0, 0, 0, 0, 0, 0, 1, 1, 1, 1]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        = [0.529  0.319  -0.030  -0.107  0.032  0.066  -0.035  -0.049  0.040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b="0"/>
              <a:t>             0.040  -0.049  -0.035  0.066  0.032  -0.107  -0.030  0.319]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380288" y="1485900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n</a:t>
            </a:r>
            <a:r>
              <a:rPr lang="en-US" altLang="zh-TW" b="0"/>
              <a:t> = 0 ~ 16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52413" y="2205038"/>
            <a:ext cx="7704137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r</a:t>
            </a:r>
            <a:r>
              <a:rPr lang="en-US" altLang="zh-TW" b="0" baseline="-25000"/>
              <a:t> 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= [0.040  -0.049  -0.035  0.066  0.032  -0.107  -0.030  0.319  0.529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b="0"/>
              <a:t>            0.319  -0.030  -0.107  0.032  0.066  -0.035  -0.049  0.040] 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381875" y="256540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n</a:t>
            </a:r>
            <a:r>
              <a:rPr lang="en-US" altLang="zh-TW" b="0"/>
              <a:t> = −8 ~ 8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52413" y="3357563"/>
            <a:ext cx="748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0"/>
              <a:t>若我們希望所設計出來的 </a:t>
            </a:r>
            <a:r>
              <a:rPr lang="en-US" altLang="zh-TW" b="0"/>
              <a:t>filter </a:t>
            </a: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</a:t>
            </a:r>
            <a:r>
              <a:rPr lang="zh-TW" altLang="en-US" b="0"/>
              <a:t>有值的區域為 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sym typeface="Symbol" panose="05050102010706020507" pitchFamily="18" charset="2"/>
              </a:rPr>
              <a:t> [0, 16]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25438" y="3717925"/>
            <a:ext cx="792003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h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] = </a:t>
            </a:r>
            <a:r>
              <a:rPr lang="en-US" altLang="zh-TW" b="0" i="1"/>
              <a:t>r</a:t>
            </a:r>
            <a:r>
              <a:rPr lang="en-US" altLang="zh-TW" b="0"/>
              <a:t>[</a:t>
            </a:r>
            <a:r>
              <a:rPr lang="en-US" altLang="zh-TW" b="0" i="1"/>
              <a:t>n</a:t>
            </a:r>
            <a:r>
              <a:rPr lang="en-US" altLang="zh-TW" b="0"/>
              <a:t> </a:t>
            </a:r>
            <a:r>
              <a:rPr lang="en-US" altLang="zh-TW" b="0">
                <a:cs typeface="Times New Roman" panose="02020603050405020304" pitchFamily="18" charset="0"/>
              </a:rPr>
              <a:t>− 8</a:t>
            </a:r>
            <a:r>
              <a:rPr lang="en-US" altLang="zh-TW" b="0"/>
              <a:t> ]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        = [0.040  -0.049  -0.035  0.066  0.032  -0.107  -0.030  0.319  0.529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b="0"/>
              <a:t>            0.319  -0.030  -0.107  0.032  0.066  -0.035  -0.049  0.040]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310438" y="4654550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i="1"/>
              <a:t>n</a:t>
            </a:r>
            <a:r>
              <a:rPr lang="en-US" altLang="zh-TW" b="0"/>
              <a:t> = 0 ~ 16</a:t>
            </a:r>
          </a:p>
        </p:txBody>
      </p:sp>
      <p:sp>
        <p:nvSpPr>
          <p:cNvPr id="17418" name="文字方塊 14"/>
          <p:cNvSpPr txBox="1">
            <a:spLocks noChangeArrowheads="1"/>
          </p:cNvSpPr>
          <p:nvPr/>
        </p:nvSpPr>
        <p:spPr bwMode="auto">
          <a:xfrm>
            <a:off x="357188" y="28575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2)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7419" name="文字方塊 14"/>
          <p:cNvSpPr txBox="1">
            <a:spLocks noChangeArrowheads="1"/>
          </p:cNvSpPr>
          <p:nvPr/>
        </p:nvSpPr>
        <p:spPr bwMode="auto">
          <a:xfrm>
            <a:off x="357188" y="18573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3)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7420" name="文字方塊 14"/>
          <p:cNvSpPr txBox="1">
            <a:spLocks noChangeArrowheads="1"/>
          </p:cNvSpPr>
          <p:nvPr/>
        </p:nvSpPr>
        <p:spPr bwMode="auto">
          <a:xfrm>
            <a:off x="357188" y="30003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4)</a:t>
            </a:r>
            <a:endParaRPr lang="zh-TW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4237B8FB-4F47-45D5-A36D-E59D27C18D04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103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6250"/>
            <a:ext cx="8831263" cy="60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橢圓 3"/>
          <p:cNvSpPr>
            <a:spLocks noChangeArrowheads="1"/>
          </p:cNvSpPr>
          <p:nvPr/>
        </p:nvSpPr>
        <p:spPr bwMode="auto">
          <a:xfrm>
            <a:off x="6084888" y="836613"/>
            <a:ext cx="1582737" cy="1655762"/>
          </a:xfrm>
          <a:prstGeom prst="ellipse">
            <a:avLst/>
          </a:prstGeom>
          <a:noFill/>
          <a:ln w="9525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7" name="橢圓 5"/>
          <p:cNvSpPr>
            <a:spLocks noChangeArrowheads="1"/>
          </p:cNvSpPr>
          <p:nvPr/>
        </p:nvSpPr>
        <p:spPr bwMode="auto">
          <a:xfrm>
            <a:off x="3059113" y="2708275"/>
            <a:ext cx="1584325" cy="1657350"/>
          </a:xfrm>
          <a:prstGeom prst="ellipse">
            <a:avLst/>
          </a:prstGeom>
          <a:noFill/>
          <a:ln w="9525" algn="ctr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8438" name="直線單箭頭接點 7"/>
          <p:cNvCxnSpPr>
            <a:cxnSpLocks noChangeShapeType="1"/>
          </p:cNvCxnSpPr>
          <p:nvPr/>
        </p:nvCxnSpPr>
        <p:spPr bwMode="auto">
          <a:xfrm flipH="1">
            <a:off x="4356100" y="2060575"/>
            <a:ext cx="1800225" cy="792163"/>
          </a:xfrm>
          <a:prstGeom prst="straightConnector1">
            <a:avLst/>
          </a:prstGeom>
          <a:noFill/>
          <a:ln w="9525" algn="ctr">
            <a:solidFill>
              <a:srgbClr val="FF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文字方塊 6"/>
          <p:cNvSpPr txBox="1">
            <a:spLocks noChangeArrowheads="1"/>
          </p:cNvSpPr>
          <p:nvPr/>
        </p:nvSpPr>
        <p:spPr bwMode="auto">
          <a:xfrm>
            <a:off x="1979613" y="9810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2)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8440" name="文字方塊 7"/>
          <p:cNvSpPr txBox="1">
            <a:spLocks noChangeArrowheads="1"/>
          </p:cNvSpPr>
          <p:nvPr/>
        </p:nvSpPr>
        <p:spPr bwMode="auto">
          <a:xfrm>
            <a:off x="1979613" y="27813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3)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8441" name="文字方塊 8"/>
          <p:cNvSpPr txBox="1">
            <a:spLocks noChangeArrowheads="1"/>
          </p:cNvSpPr>
          <p:nvPr/>
        </p:nvSpPr>
        <p:spPr bwMode="auto">
          <a:xfrm>
            <a:off x="2051050" y="4652963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FF0000"/>
                </a:solidFill>
              </a:rPr>
              <a:t>(Step 4)</a:t>
            </a:r>
            <a:endParaRPr lang="zh-TW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556A39D0-1900-45D8-B1CF-A9D50A89445D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104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84213" y="260350"/>
          <a:ext cx="24050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2400120" imgH="685800" progId="Equation.DSMT4">
                  <p:embed/>
                </p:oleObj>
              </mc:Choice>
              <mc:Fallback>
                <p:oleObj name="Equation" r:id="rId3" imgW="24001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4050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792003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68313" y="5013325"/>
            <a:ext cx="75961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lang="en-US" altLang="zh-TW" b="0" dirty="0">
                <a:sym typeface="Symbol" panose="05050102010706020507" pitchFamily="18" charset="2"/>
              </a:rPr>
              <a:t></a:t>
            </a:r>
            <a:r>
              <a:rPr lang="en-US" altLang="zh-TW" b="0" dirty="0"/>
              <a:t> The approximation error tends to be highest around the transition band </a:t>
            </a:r>
          </a:p>
          <a:p>
            <a:pPr algn="just" eaLnBrk="1" hangingPunct="1">
              <a:spcBef>
                <a:spcPct val="15000"/>
              </a:spcBef>
            </a:pPr>
            <a:r>
              <a:rPr lang="en-US" altLang="zh-TW" b="0" dirty="0"/>
              <a:t>   and smaller in the passband and stopband regions. </a:t>
            </a:r>
          </a:p>
        </p:txBody>
      </p:sp>
      <p:cxnSp>
        <p:nvCxnSpPr>
          <p:cNvPr id="4102" name="直線單箭頭接點 7"/>
          <p:cNvCxnSpPr>
            <a:cxnSpLocks noChangeShapeType="1"/>
          </p:cNvCxnSpPr>
          <p:nvPr/>
        </p:nvCxnSpPr>
        <p:spPr bwMode="auto">
          <a:xfrm flipH="1">
            <a:off x="2160588" y="549275"/>
            <a:ext cx="1763712" cy="1090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3" name="文字方塊 13"/>
          <p:cNvSpPr txBox="1">
            <a:spLocks noChangeArrowheads="1"/>
          </p:cNvSpPr>
          <p:nvPr/>
        </p:nvSpPr>
        <p:spPr bwMode="auto">
          <a:xfrm>
            <a:off x="3924300" y="333375"/>
            <a:ext cx="3671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b="0" i="1"/>
              <a:t>R</a:t>
            </a:r>
            <a:r>
              <a:rPr lang="en-US" altLang="zh-TW" sz="1800" b="0"/>
              <a:t>(</a:t>
            </a:r>
            <a:r>
              <a:rPr lang="en-US" altLang="zh-TW" sz="1800" b="0" i="1"/>
              <a:t>F</a:t>
            </a:r>
            <a:r>
              <a:rPr lang="en-US" altLang="zh-TW" sz="1800" b="0"/>
              <a:t>)</a:t>
            </a:r>
            <a:r>
              <a:rPr lang="zh-TW" altLang="en-US" sz="1800" b="0"/>
              <a:t>在</a:t>
            </a:r>
            <a:r>
              <a:rPr lang="en-US" altLang="zh-TW" sz="1800" b="0"/>
              <a:t>sample frequency </a:t>
            </a:r>
            <a:r>
              <a:rPr lang="zh-TW" altLang="en-US" sz="1800" b="0"/>
              <a:t>等於</a:t>
            </a:r>
            <a:r>
              <a:rPr lang="en-US" altLang="zh-TW" sz="1800" b="0" i="1"/>
              <a:t>H</a:t>
            </a:r>
            <a:r>
              <a:rPr lang="en-US" altLang="zh-TW" sz="1800" b="0" i="1" baseline="-25000"/>
              <a:t>d</a:t>
            </a:r>
            <a:r>
              <a:rPr lang="en-US" altLang="zh-TW" sz="1800" b="0"/>
              <a:t>(</a:t>
            </a:r>
            <a:r>
              <a:rPr lang="en-US" altLang="zh-TW" sz="1800" b="0" i="1"/>
              <a:t>F</a:t>
            </a:r>
            <a:r>
              <a:rPr lang="en-US" altLang="zh-TW" sz="1800" b="0"/>
              <a:t>)</a:t>
            </a:r>
            <a:r>
              <a:rPr lang="zh-TW" altLang="en-US" sz="1800" b="0"/>
              <a:t> </a:t>
            </a:r>
          </a:p>
        </p:txBody>
      </p:sp>
      <p:sp>
        <p:nvSpPr>
          <p:cNvPr id="4104" name="文字方塊 14"/>
          <p:cNvSpPr txBox="1">
            <a:spLocks noChangeArrowheads="1"/>
          </p:cNvSpPr>
          <p:nvPr/>
        </p:nvSpPr>
        <p:spPr bwMode="auto">
          <a:xfrm>
            <a:off x="6300788" y="836613"/>
            <a:ext cx="25193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b="0"/>
              <a:t>Error </a:t>
            </a:r>
            <a:r>
              <a:rPr lang="zh-TW" altLang="en-US" sz="1800" b="0"/>
              <a:t>非 </a:t>
            </a:r>
            <a:r>
              <a:rPr lang="en-US" altLang="zh-TW" sz="1800" b="0"/>
              <a:t>equal-ripple</a:t>
            </a:r>
            <a:r>
              <a:rPr lang="zh-TW" altLang="en-US" sz="1800" b="0"/>
              <a:t> </a:t>
            </a:r>
          </a:p>
        </p:txBody>
      </p:sp>
      <p:cxnSp>
        <p:nvCxnSpPr>
          <p:cNvPr id="4105" name="直線單箭頭接點 15"/>
          <p:cNvCxnSpPr>
            <a:cxnSpLocks noChangeShapeType="1"/>
          </p:cNvCxnSpPr>
          <p:nvPr/>
        </p:nvCxnSpPr>
        <p:spPr bwMode="auto">
          <a:xfrm flipH="1">
            <a:off x="6940550" y="1196975"/>
            <a:ext cx="225425" cy="471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直線單箭頭接點 17"/>
          <p:cNvCxnSpPr>
            <a:cxnSpLocks noChangeShapeType="1"/>
          </p:cNvCxnSpPr>
          <p:nvPr/>
        </p:nvCxnSpPr>
        <p:spPr bwMode="auto">
          <a:xfrm flipH="1">
            <a:off x="6321425" y="1196975"/>
            <a:ext cx="627063" cy="331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C7C4BFF-0B9F-4CF2-82A5-FDA139AF0737}" type="slidenum">
              <a:rPr lang="en-US" altLang="zh-TW" b="0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105</a:t>
            </a:fld>
            <a:endParaRPr lang="en-US" altLang="zh-TW" b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0772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字方塊 3"/>
          <p:cNvSpPr txBox="1">
            <a:spLocks noChangeArrowheads="1"/>
          </p:cNvSpPr>
          <p:nvPr/>
        </p:nvSpPr>
        <p:spPr bwMode="auto">
          <a:xfrm>
            <a:off x="4000500" y="387351"/>
            <a:ext cx="385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3333FF"/>
                </a:solidFill>
              </a:rPr>
              <a:t>Error is larger at the </a:t>
            </a:r>
            <a:r>
              <a:rPr lang="en-US" altLang="zh-TW" b="0" dirty="0" smtClean="0">
                <a:solidFill>
                  <a:srgbClr val="3333FF"/>
                </a:solidFill>
              </a:rPr>
              <a:t>edge</a:t>
            </a:r>
            <a:endParaRPr lang="zh-TW" altLang="en-US" b="0" dirty="0">
              <a:solidFill>
                <a:srgbClr val="3333FF"/>
              </a:solidFill>
            </a:endParaRPr>
          </a:p>
        </p:txBody>
      </p:sp>
      <p:sp>
        <p:nvSpPr>
          <p:cNvPr id="19463" name="橢圓 9"/>
          <p:cNvSpPr>
            <a:spLocks noChangeArrowheads="1"/>
          </p:cNvSpPr>
          <p:nvPr/>
        </p:nvSpPr>
        <p:spPr bwMode="auto">
          <a:xfrm>
            <a:off x="5500688" y="4071938"/>
            <a:ext cx="428625" cy="3571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9464" name="直線單箭頭接點 11"/>
          <p:cNvCxnSpPr>
            <a:cxnSpLocks noChangeShapeType="1"/>
          </p:cNvCxnSpPr>
          <p:nvPr/>
        </p:nvCxnSpPr>
        <p:spPr bwMode="auto">
          <a:xfrm flipV="1">
            <a:off x="5929313" y="3643313"/>
            <a:ext cx="785812" cy="5715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2458</Words>
  <Application>Microsoft Office PowerPoint</Application>
  <PresentationFormat>如螢幕大小 (4:3)</PresentationFormat>
  <Paragraphs>320</Paragraphs>
  <Slides>37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585</cp:revision>
  <dcterms:created xsi:type="dcterms:W3CDTF">2007-09-19T14:57:43Z</dcterms:created>
  <dcterms:modified xsi:type="dcterms:W3CDTF">2018-03-16T05:32:05Z</dcterms:modified>
</cp:coreProperties>
</file>