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34" saveSubsetFonts="1">
  <p:sldMasterIdLst>
    <p:sldMasterId id="2147483648" r:id="rId1"/>
  </p:sldMasterIdLst>
  <p:notesMasterIdLst>
    <p:notesMasterId r:id="rId37"/>
  </p:notesMasterIdLst>
  <p:sldIdLst>
    <p:sldId id="307" r:id="rId2"/>
    <p:sldId id="330" r:id="rId3"/>
    <p:sldId id="308" r:id="rId4"/>
    <p:sldId id="321" r:id="rId5"/>
    <p:sldId id="310" r:id="rId6"/>
    <p:sldId id="323" r:id="rId7"/>
    <p:sldId id="311" r:id="rId8"/>
    <p:sldId id="312" r:id="rId9"/>
    <p:sldId id="331" r:id="rId10"/>
    <p:sldId id="314" r:id="rId11"/>
    <p:sldId id="315" r:id="rId12"/>
    <p:sldId id="338" r:id="rId13"/>
    <p:sldId id="342" r:id="rId14"/>
    <p:sldId id="343" r:id="rId15"/>
    <p:sldId id="344" r:id="rId16"/>
    <p:sldId id="272" r:id="rId17"/>
    <p:sldId id="319" r:id="rId18"/>
    <p:sldId id="322" r:id="rId19"/>
    <p:sldId id="320" r:id="rId20"/>
    <p:sldId id="339" r:id="rId21"/>
    <p:sldId id="340" r:id="rId22"/>
    <p:sldId id="341" r:id="rId23"/>
    <p:sldId id="336" r:id="rId24"/>
    <p:sldId id="273" r:id="rId25"/>
    <p:sldId id="334" r:id="rId26"/>
    <p:sldId id="333" r:id="rId27"/>
    <p:sldId id="309" r:id="rId28"/>
    <p:sldId id="337" r:id="rId29"/>
    <p:sldId id="329" r:id="rId30"/>
    <p:sldId id="324" r:id="rId31"/>
    <p:sldId id="332" r:id="rId32"/>
    <p:sldId id="325" r:id="rId33"/>
    <p:sldId id="326" r:id="rId34"/>
    <p:sldId id="327" r:id="rId35"/>
    <p:sldId id="328" r:id="rId3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3333FF"/>
    <a:srgbClr val="FF00FF"/>
    <a:srgbClr val="CC99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fld id="{7E244496-4917-45C1-91AD-A3A11ECF496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2411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0C03421F-EEDA-4C70-928D-F7528528EB3F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144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554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0C03421F-EEDA-4C70-928D-F7528528EB3F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145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7873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150DCAF9-0B60-4647-BE88-808350BEBEB7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163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872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51FB6-1B9B-48F3-BC7A-72CFDCEC905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301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0D9E5-34ED-44B6-A407-A9599B1B5FC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967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E164A5-BC6D-4BF4-8A96-68D93DC6A6F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303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326A9-78CE-48B4-9220-9030D75187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288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43042F-2C24-49FF-BFEC-FB3466B3FFC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407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FA18B8-FF99-4A2A-ADE9-4AEE86110E5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928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4C2ADD-E90D-46F6-9883-83C145296AA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350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8821E5-69EB-498C-9C23-2641A547291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221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F77151-E1D9-4122-BCC8-84DBAB02023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226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44FD2A-413B-48F6-8B26-3898A91C982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029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AFA1C-8455-4C4B-885A-18D35F09F92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452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3333FF"/>
                </a:solidFill>
                <a:ea typeface="新細明體" panose="02020500000000000000" pitchFamily="18" charset="-120"/>
              </a:defRPr>
            </a:lvl1pPr>
          </a:lstStyle>
          <a:p>
            <a:fld id="{D88D7455-5FD1-45F1-A166-A9FD7424F12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9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4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5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png"/><Relationship Id="rId4" Type="http://schemas.openxmlformats.org/officeDocument/2006/relationships/image" Target="../media/image11.wmf"/><Relationship Id="rId9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389245DC-B2FC-44EB-99D7-4179DD1456A8}" type="slidenum"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pPr/>
              <a:t>134</a:t>
            </a:fld>
            <a:endParaRPr lang="en-US" altLang="zh-TW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23850" y="1052513"/>
            <a:ext cx="83534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3333FF"/>
                </a:solidFill>
                <a:sym typeface="Wingdings 2" panose="05020102010507070707" pitchFamily="18" charset="2"/>
              </a:rPr>
              <a:t></a:t>
            </a:r>
            <a:r>
              <a:rPr lang="en-US" altLang="zh-TW" sz="2400" b="1">
                <a:solidFill>
                  <a:srgbClr val="3333FF"/>
                </a:solidFill>
              </a:rPr>
              <a:t> 4-A  Popular Filters (1):  Pass-Stop Band Filters</a:t>
            </a:r>
            <a:r>
              <a:rPr lang="en-US" altLang="zh-TW" sz="2400"/>
              <a:t>   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539750" y="1916113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highpass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2339975" y="1916113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bandpass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3851275" y="1916113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lowpass</a:t>
            </a: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5364163" y="1916113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allpass</a:t>
            </a:r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6732588" y="1916113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bandstop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539750" y="2997200"/>
            <a:ext cx="705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notch filter:  </a:t>
            </a:r>
            <a:r>
              <a:rPr lang="zh-TW" altLang="en-US"/>
              <a:t>想濾掉 </a:t>
            </a:r>
            <a:r>
              <a:rPr lang="en-US" altLang="zh-TW" i="1"/>
              <a:t>F</a:t>
            </a:r>
            <a:r>
              <a:rPr lang="en-US" altLang="zh-TW"/>
              <a:t> = </a:t>
            </a:r>
            <a:r>
              <a:rPr lang="en-US" altLang="zh-TW" i="1"/>
              <a:t>F</a:t>
            </a:r>
            <a:r>
              <a:rPr lang="en-US" altLang="zh-TW" baseline="-25000"/>
              <a:t>0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/>
              <a:t>noise</a:t>
            </a:r>
            <a:r>
              <a:rPr lang="zh-TW" altLang="en-US"/>
              <a:t>，但 </a:t>
            </a:r>
            <a:r>
              <a:rPr lang="en-US" altLang="zh-TW"/>
              <a:t>stop band </a:t>
            </a:r>
            <a:r>
              <a:rPr lang="zh-TW" altLang="en-US"/>
              <a:t>越小越好 </a:t>
            </a:r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>
            <a:off x="2122488" y="3860800"/>
            <a:ext cx="1366837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>
            <a:off x="3489325" y="3860800"/>
            <a:ext cx="0" cy="1081088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2" name="Line 13"/>
          <p:cNvSpPr>
            <a:spLocks noChangeShapeType="1"/>
          </p:cNvSpPr>
          <p:nvPr/>
        </p:nvSpPr>
        <p:spPr bwMode="auto">
          <a:xfrm>
            <a:off x="3489325" y="4941888"/>
            <a:ext cx="288925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3" name="Line 14"/>
          <p:cNvSpPr>
            <a:spLocks noChangeShapeType="1"/>
          </p:cNvSpPr>
          <p:nvPr/>
        </p:nvSpPr>
        <p:spPr bwMode="auto">
          <a:xfrm flipV="1">
            <a:off x="3778250" y="3860800"/>
            <a:ext cx="0" cy="1081088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4" name="Line 15"/>
          <p:cNvSpPr>
            <a:spLocks noChangeShapeType="1"/>
          </p:cNvSpPr>
          <p:nvPr/>
        </p:nvSpPr>
        <p:spPr bwMode="auto">
          <a:xfrm>
            <a:off x="3778250" y="3860800"/>
            <a:ext cx="1944688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5" name="Text Box 19"/>
          <p:cNvSpPr txBox="1">
            <a:spLocks noChangeArrowheads="1"/>
          </p:cNvSpPr>
          <p:nvPr/>
        </p:nvSpPr>
        <p:spPr bwMode="auto">
          <a:xfrm>
            <a:off x="3417888" y="5084763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/>
              <a:t>F</a:t>
            </a:r>
            <a:r>
              <a:rPr lang="en-US" altLang="zh-TW" baseline="-25000"/>
              <a:t>0</a:t>
            </a:r>
          </a:p>
        </p:txBody>
      </p:sp>
      <p:sp>
        <p:nvSpPr>
          <p:cNvPr id="15376" name="Oval 20"/>
          <p:cNvSpPr>
            <a:spLocks noChangeArrowheads="1"/>
          </p:cNvSpPr>
          <p:nvPr/>
        </p:nvSpPr>
        <p:spPr bwMode="auto">
          <a:xfrm>
            <a:off x="3575050" y="4881563"/>
            <a:ext cx="107950" cy="10795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377" name="Line 21"/>
          <p:cNvSpPr>
            <a:spLocks noChangeShapeType="1"/>
          </p:cNvSpPr>
          <p:nvPr/>
        </p:nvSpPr>
        <p:spPr bwMode="auto">
          <a:xfrm>
            <a:off x="3633788" y="3573463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8" name="Line 22"/>
          <p:cNvSpPr>
            <a:spLocks noChangeShapeType="1"/>
          </p:cNvSpPr>
          <p:nvPr/>
        </p:nvSpPr>
        <p:spPr bwMode="auto">
          <a:xfrm>
            <a:off x="2122488" y="3573463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>
            <a:off x="5722938" y="3500438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0" name="Text Box 24"/>
          <p:cNvSpPr txBox="1">
            <a:spLocks noChangeArrowheads="1"/>
          </p:cNvSpPr>
          <p:nvPr/>
        </p:nvSpPr>
        <p:spPr bwMode="auto">
          <a:xfrm>
            <a:off x="1833563" y="5084763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/>
              <a:t>F</a:t>
            </a:r>
            <a:r>
              <a:rPr lang="en-US" altLang="zh-TW"/>
              <a:t> = 0</a:t>
            </a:r>
            <a:endParaRPr lang="en-US" altLang="zh-TW" baseline="-25000"/>
          </a:p>
        </p:txBody>
      </p:sp>
      <p:sp>
        <p:nvSpPr>
          <p:cNvPr id="15381" name="Text Box 25"/>
          <p:cNvSpPr txBox="1">
            <a:spLocks noChangeArrowheads="1"/>
          </p:cNvSpPr>
          <p:nvPr/>
        </p:nvSpPr>
        <p:spPr bwMode="auto">
          <a:xfrm>
            <a:off x="5362575" y="5013325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/>
              <a:t>F</a:t>
            </a:r>
            <a:r>
              <a:rPr lang="en-US" altLang="zh-TW"/>
              <a:t> = 0.5</a:t>
            </a:r>
            <a:endParaRPr lang="en-US" altLang="zh-TW" baseline="-25000"/>
          </a:p>
        </p:txBody>
      </p:sp>
      <p:sp>
        <p:nvSpPr>
          <p:cNvPr id="15382" name="Text Box 26"/>
          <p:cNvSpPr txBox="1">
            <a:spLocks noChangeArrowheads="1"/>
          </p:cNvSpPr>
          <p:nvPr/>
        </p:nvSpPr>
        <p:spPr bwMode="auto">
          <a:xfrm>
            <a:off x="684213" y="260350"/>
            <a:ext cx="691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200" b="1">
                <a:solidFill>
                  <a:srgbClr val="3333FF"/>
                </a:solidFill>
              </a:rPr>
              <a:t>4. Some Popular Filters</a:t>
            </a:r>
          </a:p>
        </p:txBody>
      </p:sp>
      <p:sp>
        <p:nvSpPr>
          <p:cNvPr id="15383" name="Text Box 10"/>
          <p:cNvSpPr txBox="1">
            <a:spLocks noChangeArrowheads="1"/>
          </p:cNvSpPr>
          <p:nvPr/>
        </p:nvSpPr>
        <p:spPr bwMode="auto">
          <a:xfrm>
            <a:off x="468313" y="5949950"/>
            <a:ext cx="7056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solidFill>
                  <a:srgbClr val="3333FF"/>
                </a:solidFill>
              </a:rPr>
              <a:t>思考</a:t>
            </a:r>
            <a:r>
              <a:rPr lang="en-US" altLang="zh-TW">
                <a:solidFill>
                  <a:srgbClr val="3333FF"/>
                </a:solidFill>
              </a:rPr>
              <a:t>:  </a:t>
            </a:r>
            <a:r>
              <a:rPr lang="en-US" altLang="zh-TW"/>
              <a:t>Why the notch filter is hard to design? </a:t>
            </a:r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366F123F-4558-4DB2-82ED-BA589ACB8D74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143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76250"/>
            <a:ext cx="84582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1E1C0CE7-1CDE-429F-B075-9D16B4B0BB0A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144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546100"/>
            <a:ext cx="7312025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橢圓 1"/>
          <p:cNvSpPr/>
          <p:nvPr/>
        </p:nvSpPr>
        <p:spPr>
          <a:xfrm>
            <a:off x="2124075" y="836613"/>
            <a:ext cx="647700" cy="1008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1E1C0CE7-1CDE-429F-B075-9D16B4B0BB0A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145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55576" y="404664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2D Edge Detection Filter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7584" y="1052736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Example: Sobel filter</a:t>
            </a:r>
            <a:endParaRPr lang="zh-TW" altLang="en-US" dirty="0"/>
          </a:p>
        </p:txBody>
      </p:sp>
      <p:graphicFrame>
        <p:nvGraphicFramePr>
          <p:cNvPr id="7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871833"/>
              </p:ext>
            </p:extLst>
          </p:nvPr>
        </p:nvGraphicFramePr>
        <p:xfrm>
          <a:off x="1603090" y="1945010"/>
          <a:ext cx="12573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4" name="Equation" r:id="rId4" imgW="1257120" imgH="1117440" progId="Equation.DSMT4">
                  <p:embed/>
                </p:oleObj>
              </mc:Choice>
              <mc:Fallback>
                <p:oleObj name="Equation" r:id="rId4" imgW="1257120" imgH="1117440" progId="Equation.DSMT4">
                  <p:embed/>
                  <p:pic>
                    <p:nvPicPr>
                      <p:cNvPr id="5123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090" y="1945010"/>
                        <a:ext cx="12573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490385"/>
              </p:ext>
            </p:extLst>
          </p:nvPr>
        </p:nvGraphicFramePr>
        <p:xfrm>
          <a:off x="5160963" y="1945010"/>
          <a:ext cx="14986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5" name="Equation" r:id="rId6" imgW="1498320" imgH="1117440" progId="Equation.DSMT4">
                  <p:embed/>
                </p:oleObj>
              </mc:Choice>
              <mc:Fallback>
                <p:oleObj name="Equation" r:id="rId6" imgW="1498320" imgH="1117440" progId="Equation.DSMT4">
                  <p:embed/>
                  <p:pic>
                    <p:nvPicPr>
                      <p:cNvPr id="7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1945010"/>
                        <a:ext cx="14986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177433"/>
              </p:ext>
            </p:extLst>
          </p:nvPr>
        </p:nvGraphicFramePr>
        <p:xfrm>
          <a:off x="1603090" y="3559178"/>
          <a:ext cx="13843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6" name="Equation" r:id="rId8" imgW="1384200" imgH="1117440" progId="Equation.DSMT4">
                  <p:embed/>
                </p:oleObj>
              </mc:Choice>
              <mc:Fallback>
                <p:oleObj name="Equation" r:id="rId8" imgW="1384200" imgH="1117440" progId="Equation.DSMT4">
                  <p:embed/>
                  <p:pic>
                    <p:nvPicPr>
                      <p:cNvPr id="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090" y="3559178"/>
                        <a:ext cx="13843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589643"/>
              </p:ext>
            </p:extLst>
          </p:nvPr>
        </p:nvGraphicFramePr>
        <p:xfrm>
          <a:off x="5224517" y="3561124"/>
          <a:ext cx="13843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7" name="Equation" r:id="rId10" imgW="1384200" imgH="1117440" progId="Equation.DSMT4">
                  <p:embed/>
                </p:oleObj>
              </mc:Choice>
              <mc:Fallback>
                <p:oleObj name="Equation" r:id="rId10" imgW="1384200" imgH="1117440" progId="Equation.DSMT4">
                  <p:embed/>
                  <p:pic>
                    <p:nvPicPr>
                      <p:cNvPr id="9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517" y="3561124"/>
                        <a:ext cx="13843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35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55576" y="368126"/>
            <a:ext cx="2252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Sobel Operator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85935" y="1011443"/>
            <a:ext cx="33827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{2</a:t>
            </a:r>
            <a:r>
              <a:rPr lang="en-US" altLang="zh-TW" sz="2100" i="1" dirty="0"/>
              <a:t>A</a:t>
            </a:r>
            <a:r>
              <a:rPr lang="en-US" altLang="zh-TW" sz="2100" dirty="0"/>
              <a:t>[</a:t>
            </a:r>
            <a:r>
              <a:rPr lang="en-US" altLang="zh-TW" sz="2100" i="1" dirty="0"/>
              <a:t>m</a:t>
            </a:r>
            <a:r>
              <a:rPr lang="en-US" altLang="zh-TW" sz="2100" dirty="0"/>
              <a:t>, </a:t>
            </a:r>
            <a:r>
              <a:rPr lang="en-US" altLang="zh-TW" sz="2100" i="1" dirty="0"/>
              <a:t>n</a:t>
            </a:r>
            <a:r>
              <a:rPr lang="en-US" altLang="zh-TW" sz="2100" dirty="0"/>
              <a:t>+1] – 2</a:t>
            </a:r>
            <a:r>
              <a:rPr lang="en-US" altLang="zh-TW" sz="2100" i="1" dirty="0"/>
              <a:t>A</a:t>
            </a:r>
            <a:r>
              <a:rPr lang="en-US" altLang="zh-TW" sz="2100" dirty="0"/>
              <a:t>[</a:t>
            </a:r>
            <a:r>
              <a:rPr lang="en-US" altLang="zh-TW" sz="2100" i="1" dirty="0"/>
              <a:t>m</a:t>
            </a:r>
            <a:r>
              <a:rPr lang="en-US" altLang="zh-TW" sz="2100" dirty="0"/>
              <a:t>, </a:t>
            </a:r>
            <a:r>
              <a:rPr lang="en-US" altLang="zh-TW" sz="2100" i="1" dirty="0"/>
              <a:t>n</a:t>
            </a:r>
            <a:r>
              <a:rPr lang="en-US" altLang="zh-TW" sz="2100" dirty="0"/>
              <a:t>-1]+</a:t>
            </a:r>
          </a:p>
          <a:p>
            <a:r>
              <a:rPr lang="en-US" altLang="zh-TW" sz="2100" i="1" dirty="0"/>
              <a:t>A</a:t>
            </a:r>
            <a:r>
              <a:rPr lang="en-US" altLang="zh-TW" sz="2100" dirty="0"/>
              <a:t>[</a:t>
            </a:r>
            <a:r>
              <a:rPr lang="en-US" altLang="zh-TW" sz="2100" i="1" dirty="0"/>
              <a:t>m</a:t>
            </a:r>
            <a:r>
              <a:rPr lang="en-US" altLang="zh-TW" sz="2100" dirty="0"/>
              <a:t>+1, </a:t>
            </a:r>
            <a:r>
              <a:rPr lang="en-US" altLang="zh-TW" sz="2100" i="1" dirty="0"/>
              <a:t>n</a:t>
            </a:r>
            <a:r>
              <a:rPr lang="en-US" altLang="zh-TW" sz="2100" dirty="0"/>
              <a:t>+1] –</a:t>
            </a:r>
            <a:r>
              <a:rPr lang="en-US" altLang="zh-TW" sz="2100" i="1" dirty="0"/>
              <a:t>A</a:t>
            </a:r>
            <a:r>
              <a:rPr lang="en-US" altLang="zh-TW" sz="2100" dirty="0"/>
              <a:t>[</a:t>
            </a:r>
            <a:r>
              <a:rPr lang="en-US" altLang="zh-TW" sz="2100" i="1" dirty="0"/>
              <a:t>m</a:t>
            </a:r>
            <a:r>
              <a:rPr lang="en-US" altLang="zh-TW" sz="2100" dirty="0"/>
              <a:t>+1, </a:t>
            </a:r>
            <a:r>
              <a:rPr lang="en-US" altLang="zh-TW" sz="2100" i="1" dirty="0"/>
              <a:t>n</a:t>
            </a:r>
            <a:r>
              <a:rPr lang="en-US" altLang="zh-TW" sz="2100" dirty="0"/>
              <a:t>-1]+</a:t>
            </a:r>
          </a:p>
          <a:p>
            <a:r>
              <a:rPr lang="en-US" altLang="zh-TW" sz="2100" i="1" dirty="0"/>
              <a:t>A</a:t>
            </a:r>
            <a:r>
              <a:rPr lang="en-US" altLang="zh-TW" sz="2100" dirty="0"/>
              <a:t>[</a:t>
            </a:r>
            <a:r>
              <a:rPr lang="en-US" altLang="zh-TW" sz="2100" i="1" dirty="0"/>
              <a:t>m</a:t>
            </a:r>
            <a:r>
              <a:rPr lang="en-US" altLang="zh-TW" sz="2100" dirty="0"/>
              <a:t>-1, </a:t>
            </a:r>
            <a:r>
              <a:rPr lang="en-US" altLang="zh-TW" sz="2100" i="1" dirty="0"/>
              <a:t>n</a:t>
            </a:r>
            <a:r>
              <a:rPr lang="en-US" altLang="zh-TW" sz="2100" dirty="0"/>
              <a:t>+1] –</a:t>
            </a:r>
            <a:r>
              <a:rPr lang="en-US" altLang="zh-TW" sz="2100" i="1" dirty="0"/>
              <a:t>A</a:t>
            </a:r>
            <a:r>
              <a:rPr lang="en-US" altLang="zh-TW" sz="2100" dirty="0"/>
              <a:t>[</a:t>
            </a:r>
            <a:r>
              <a:rPr lang="en-US" altLang="zh-TW" sz="2100" i="1" dirty="0"/>
              <a:t>m</a:t>
            </a:r>
            <a:r>
              <a:rPr lang="en-US" altLang="zh-TW" sz="2100" dirty="0"/>
              <a:t>-1, </a:t>
            </a:r>
            <a:r>
              <a:rPr lang="en-US" altLang="zh-TW" sz="2100" i="1" dirty="0"/>
              <a:t>n</a:t>
            </a:r>
            <a:r>
              <a:rPr lang="en-US" altLang="zh-TW" sz="2100" dirty="0"/>
              <a:t>-1]}/4</a:t>
            </a:r>
            <a:endParaRPr lang="zh-TW" altLang="en-US" sz="21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964890"/>
              </p:ext>
            </p:extLst>
          </p:nvPr>
        </p:nvGraphicFramePr>
        <p:xfrm>
          <a:off x="398934" y="2436575"/>
          <a:ext cx="3669795" cy="282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7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7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7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7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8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8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8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8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8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163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164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165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8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148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162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8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8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4143118" y="3420814"/>
            <a:ext cx="337088" cy="267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0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4639658" y="2436575"/>
          <a:ext cx="3863907" cy="282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3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35.25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-35.5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107.5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-69.25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-107.25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-37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111.75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147.5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33.5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-33.75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-112.75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-111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149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114.5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-46.5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-149.25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149.5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44.5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-47.25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-148.25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145.5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-40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-113.25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-109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103.75</a:t>
                      </a:r>
                      <a:endParaRPr lang="en-US" altLang="zh-TW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72.5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-107</a:t>
                      </a:r>
                      <a:endParaRPr lang="en-US" altLang="zh-TW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-35.5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5004048" y="1138400"/>
            <a:ext cx="792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A </a:t>
            </a:r>
            <a:r>
              <a:rPr lang="en-US" altLang="zh-TW" sz="2100" dirty="0">
                <a:sym typeface="Symbol" panose="05050102010706020507" pitchFamily="18" charset="2"/>
              </a:rPr>
              <a:t></a:t>
            </a:r>
            <a:endParaRPr lang="zh-TW" altLang="en-US" sz="21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5796943" y="782719"/>
          <a:ext cx="1562040" cy="111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Equation" r:id="rId3" imgW="1562040" imgH="1117440" progId="Equation.DSMT4">
                  <p:embed/>
                </p:oleObj>
              </mc:Choice>
              <mc:Fallback>
                <p:oleObj name="Equation" r:id="rId3" imgW="1562040" imgH="1117440" progId="Equation.DSMT4">
                  <p:embed/>
                  <p:pic>
                    <p:nvPicPr>
                      <p:cNvPr id="4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943" y="782719"/>
                        <a:ext cx="1562040" cy="11174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068726" y="1768411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/>
              <a:t>(horizontal axis)  </a:t>
            </a:r>
            <a:endParaRPr lang="zh-TW" altLang="en-US" sz="1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1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9552" y="332656"/>
            <a:ext cx="2252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Sobel Operator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70946" y="1011044"/>
            <a:ext cx="33827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{2</a:t>
            </a:r>
            <a:r>
              <a:rPr lang="en-US" altLang="zh-TW" sz="2100" i="1" dirty="0"/>
              <a:t>A</a:t>
            </a:r>
            <a:r>
              <a:rPr lang="en-US" altLang="zh-TW" sz="2100" dirty="0"/>
              <a:t>[</a:t>
            </a:r>
            <a:r>
              <a:rPr lang="en-US" altLang="zh-TW" sz="2100" i="1" dirty="0"/>
              <a:t>m</a:t>
            </a:r>
            <a:r>
              <a:rPr lang="en-US" altLang="zh-TW" sz="2100" dirty="0"/>
              <a:t>+1, </a:t>
            </a:r>
            <a:r>
              <a:rPr lang="en-US" altLang="zh-TW" sz="2100" i="1" dirty="0"/>
              <a:t>n</a:t>
            </a:r>
            <a:r>
              <a:rPr lang="en-US" altLang="zh-TW" sz="2100" dirty="0"/>
              <a:t>] – 2</a:t>
            </a:r>
            <a:r>
              <a:rPr lang="en-US" altLang="zh-TW" sz="2100" i="1" dirty="0"/>
              <a:t>A</a:t>
            </a:r>
            <a:r>
              <a:rPr lang="en-US" altLang="zh-TW" sz="2100" dirty="0"/>
              <a:t>[</a:t>
            </a:r>
            <a:r>
              <a:rPr lang="en-US" altLang="zh-TW" sz="2100" i="1" dirty="0"/>
              <a:t>m</a:t>
            </a:r>
            <a:r>
              <a:rPr lang="en-US" altLang="zh-TW" sz="2100" dirty="0"/>
              <a:t>-1, </a:t>
            </a:r>
            <a:r>
              <a:rPr lang="en-US" altLang="zh-TW" sz="2100" i="1" dirty="0"/>
              <a:t>n</a:t>
            </a:r>
            <a:r>
              <a:rPr lang="en-US" altLang="zh-TW" sz="2100" dirty="0"/>
              <a:t>]+</a:t>
            </a:r>
          </a:p>
          <a:p>
            <a:r>
              <a:rPr lang="en-US" altLang="zh-TW" sz="2100" i="1" dirty="0"/>
              <a:t>A</a:t>
            </a:r>
            <a:r>
              <a:rPr lang="en-US" altLang="zh-TW" sz="2100" dirty="0"/>
              <a:t>[</a:t>
            </a:r>
            <a:r>
              <a:rPr lang="en-US" altLang="zh-TW" sz="2100" i="1" dirty="0"/>
              <a:t>m</a:t>
            </a:r>
            <a:r>
              <a:rPr lang="en-US" altLang="zh-TW" sz="2100" dirty="0"/>
              <a:t>+1, </a:t>
            </a:r>
            <a:r>
              <a:rPr lang="en-US" altLang="zh-TW" sz="2100" i="1" dirty="0"/>
              <a:t>n</a:t>
            </a:r>
            <a:r>
              <a:rPr lang="en-US" altLang="zh-TW" sz="2100" dirty="0"/>
              <a:t>+1] –</a:t>
            </a:r>
            <a:r>
              <a:rPr lang="en-US" altLang="zh-TW" sz="2100" i="1" dirty="0"/>
              <a:t>A</a:t>
            </a:r>
            <a:r>
              <a:rPr lang="en-US" altLang="zh-TW" sz="2100" dirty="0"/>
              <a:t>[</a:t>
            </a:r>
            <a:r>
              <a:rPr lang="en-US" altLang="zh-TW" sz="2100" i="1" dirty="0"/>
              <a:t>m</a:t>
            </a:r>
            <a:r>
              <a:rPr lang="en-US" altLang="zh-TW" sz="2100" dirty="0"/>
              <a:t>-1, </a:t>
            </a:r>
            <a:r>
              <a:rPr lang="en-US" altLang="zh-TW" sz="2100" i="1" dirty="0"/>
              <a:t>n</a:t>
            </a:r>
            <a:r>
              <a:rPr lang="en-US" altLang="zh-TW" sz="2100" dirty="0"/>
              <a:t>+1]+</a:t>
            </a:r>
          </a:p>
          <a:p>
            <a:r>
              <a:rPr lang="en-US" altLang="zh-TW" sz="2100" i="1" dirty="0"/>
              <a:t>A</a:t>
            </a:r>
            <a:r>
              <a:rPr lang="en-US" altLang="zh-TW" sz="2100" dirty="0"/>
              <a:t>[</a:t>
            </a:r>
            <a:r>
              <a:rPr lang="en-US" altLang="zh-TW" sz="2100" i="1" dirty="0"/>
              <a:t>m</a:t>
            </a:r>
            <a:r>
              <a:rPr lang="en-US" altLang="zh-TW" sz="2100" dirty="0"/>
              <a:t>+1, </a:t>
            </a:r>
            <a:r>
              <a:rPr lang="en-US" altLang="zh-TW" sz="2100" i="1" dirty="0"/>
              <a:t>n</a:t>
            </a:r>
            <a:r>
              <a:rPr lang="en-US" altLang="zh-TW" sz="2100" dirty="0"/>
              <a:t>-1] –</a:t>
            </a:r>
            <a:r>
              <a:rPr lang="en-US" altLang="zh-TW" sz="2100" i="1" dirty="0"/>
              <a:t>A</a:t>
            </a:r>
            <a:r>
              <a:rPr lang="en-US" altLang="zh-TW" sz="2100" dirty="0"/>
              <a:t>[</a:t>
            </a:r>
            <a:r>
              <a:rPr lang="en-US" altLang="zh-TW" sz="2100" i="1" dirty="0"/>
              <a:t>m</a:t>
            </a:r>
            <a:r>
              <a:rPr lang="en-US" altLang="zh-TW" sz="2100" dirty="0"/>
              <a:t>-1, </a:t>
            </a:r>
            <a:r>
              <a:rPr lang="en-US" altLang="zh-TW" sz="2100" i="1" dirty="0"/>
              <a:t>n</a:t>
            </a:r>
            <a:r>
              <a:rPr lang="en-US" altLang="zh-TW" sz="2100" dirty="0"/>
              <a:t>-1]}/4</a:t>
            </a:r>
            <a:endParaRPr lang="zh-TW" altLang="en-US" sz="21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358977"/>
              </p:ext>
            </p:extLst>
          </p:nvPr>
        </p:nvGraphicFramePr>
        <p:xfrm>
          <a:off x="427445" y="2693892"/>
          <a:ext cx="3669795" cy="2631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7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7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7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7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24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163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164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165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148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162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4171629" y="3678131"/>
            <a:ext cx="337088" cy="267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0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286442"/>
              </p:ext>
            </p:extLst>
          </p:nvPr>
        </p:nvGraphicFramePr>
        <p:xfrm>
          <a:off x="4668169" y="2644970"/>
          <a:ext cx="4124997" cy="268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8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8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8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8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3300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300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34.5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104.25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138.75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300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112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148.5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147.5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148.25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111.25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300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45.75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112.75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107.5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300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72.5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70.75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300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69.5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35.5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-37.75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-70.75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90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-78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-49.5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-13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-48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-113.75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-107.5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90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-105.75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-146.5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-150.5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-151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-149.5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-110.5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-37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300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4932040" y="1395717"/>
            <a:ext cx="8934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A </a:t>
            </a:r>
            <a:r>
              <a:rPr lang="en-US" altLang="zh-TW" sz="2100" dirty="0">
                <a:sym typeface="Symbol" panose="05050102010706020507" pitchFamily="18" charset="2"/>
              </a:rPr>
              <a:t></a:t>
            </a:r>
            <a:endParaRPr lang="zh-TW" altLang="en-US" sz="21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5825454" y="1044746"/>
          <a:ext cx="1803240" cy="111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Equation" r:id="rId3" imgW="1803240" imgH="1117440" progId="Equation.DSMT4">
                  <p:embed/>
                </p:oleObj>
              </mc:Choice>
              <mc:Fallback>
                <p:oleObj name="Equation" r:id="rId3" imgW="1803240" imgH="1117440" progId="Equation.DSMT4">
                  <p:embed/>
                  <p:pic>
                    <p:nvPicPr>
                      <p:cNvPr id="4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5454" y="1044746"/>
                        <a:ext cx="1803240" cy="1117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097237" y="2102513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/>
              <a:t>(vertical axis)  </a:t>
            </a:r>
            <a:endParaRPr lang="zh-TW" altLang="en-US" sz="1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35335" y="476672"/>
            <a:ext cx="2252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Sobel Operator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3720" y="1562924"/>
            <a:ext cx="36591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{2</a:t>
            </a:r>
            <a:r>
              <a:rPr lang="en-US" altLang="zh-TW" sz="2100" i="1" dirty="0"/>
              <a:t>A</a:t>
            </a:r>
            <a:r>
              <a:rPr lang="en-US" altLang="zh-TW" sz="2100" dirty="0"/>
              <a:t>[</a:t>
            </a:r>
            <a:r>
              <a:rPr lang="en-US" altLang="zh-TW" sz="2100" i="1" dirty="0"/>
              <a:t>m</a:t>
            </a:r>
            <a:r>
              <a:rPr lang="en-US" altLang="zh-TW" sz="2100" dirty="0"/>
              <a:t>-1, </a:t>
            </a:r>
            <a:r>
              <a:rPr lang="en-US" altLang="zh-TW" sz="2100" i="1" dirty="0"/>
              <a:t>n</a:t>
            </a:r>
            <a:r>
              <a:rPr lang="en-US" altLang="zh-TW" sz="2100" dirty="0"/>
              <a:t>+1] – 2</a:t>
            </a:r>
            <a:r>
              <a:rPr lang="en-US" altLang="zh-TW" sz="2100" i="1" dirty="0"/>
              <a:t>A</a:t>
            </a:r>
            <a:r>
              <a:rPr lang="en-US" altLang="zh-TW" sz="2100" dirty="0"/>
              <a:t>[</a:t>
            </a:r>
            <a:r>
              <a:rPr lang="en-US" altLang="zh-TW" sz="2100" i="1" dirty="0"/>
              <a:t>m</a:t>
            </a:r>
            <a:r>
              <a:rPr lang="en-US" altLang="zh-TW" sz="2100" dirty="0"/>
              <a:t>+1, </a:t>
            </a:r>
            <a:r>
              <a:rPr lang="en-US" altLang="zh-TW" sz="2100" i="1" dirty="0"/>
              <a:t>n</a:t>
            </a:r>
            <a:r>
              <a:rPr lang="en-US" altLang="zh-TW" sz="2100" dirty="0"/>
              <a:t>-1]+</a:t>
            </a:r>
          </a:p>
          <a:p>
            <a:r>
              <a:rPr lang="en-US" altLang="zh-TW" sz="2100" i="1" dirty="0"/>
              <a:t>A</a:t>
            </a:r>
            <a:r>
              <a:rPr lang="en-US" altLang="zh-TW" sz="2100" dirty="0"/>
              <a:t>[</a:t>
            </a:r>
            <a:r>
              <a:rPr lang="en-US" altLang="zh-TW" sz="2100" i="1" dirty="0"/>
              <a:t>m</a:t>
            </a:r>
            <a:r>
              <a:rPr lang="en-US" altLang="zh-TW" sz="2100" dirty="0"/>
              <a:t>-1, </a:t>
            </a:r>
            <a:r>
              <a:rPr lang="en-US" altLang="zh-TW" sz="2100" i="1" dirty="0"/>
              <a:t>n</a:t>
            </a:r>
            <a:r>
              <a:rPr lang="en-US" altLang="zh-TW" sz="2100" dirty="0"/>
              <a:t>] –</a:t>
            </a:r>
            <a:r>
              <a:rPr lang="en-US" altLang="zh-TW" sz="2100" i="1" dirty="0"/>
              <a:t>A</a:t>
            </a:r>
            <a:r>
              <a:rPr lang="en-US" altLang="zh-TW" sz="2100" dirty="0"/>
              <a:t>[</a:t>
            </a:r>
            <a:r>
              <a:rPr lang="en-US" altLang="zh-TW" sz="2100" i="1" dirty="0"/>
              <a:t>m</a:t>
            </a:r>
            <a:r>
              <a:rPr lang="en-US" altLang="zh-TW" sz="2100" dirty="0"/>
              <a:t>+1, </a:t>
            </a:r>
            <a:r>
              <a:rPr lang="en-US" altLang="zh-TW" sz="2100" i="1" dirty="0"/>
              <a:t>n</a:t>
            </a:r>
            <a:r>
              <a:rPr lang="en-US" altLang="zh-TW" sz="2100" dirty="0"/>
              <a:t>]+</a:t>
            </a:r>
          </a:p>
          <a:p>
            <a:r>
              <a:rPr lang="en-US" altLang="zh-TW" sz="2100" i="1" dirty="0"/>
              <a:t>A</a:t>
            </a:r>
            <a:r>
              <a:rPr lang="en-US" altLang="zh-TW" sz="2100" dirty="0"/>
              <a:t>[</a:t>
            </a:r>
            <a:r>
              <a:rPr lang="en-US" altLang="zh-TW" sz="2100" i="1" dirty="0"/>
              <a:t>m</a:t>
            </a:r>
            <a:r>
              <a:rPr lang="en-US" altLang="zh-TW" sz="2100" dirty="0"/>
              <a:t>, </a:t>
            </a:r>
            <a:r>
              <a:rPr lang="en-US" altLang="zh-TW" sz="2100" i="1" dirty="0"/>
              <a:t>n</a:t>
            </a:r>
            <a:r>
              <a:rPr lang="en-US" altLang="zh-TW" sz="2100" dirty="0"/>
              <a:t>+1] –</a:t>
            </a:r>
            <a:r>
              <a:rPr lang="en-US" altLang="zh-TW" sz="2100" i="1" dirty="0"/>
              <a:t>A</a:t>
            </a:r>
            <a:r>
              <a:rPr lang="en-US" altLang="zh-TW" sz="2100" dirty="0"/>
              <a:t>[</a:t>
            </a:r>
            <a:r>
              <a:rPr lang="en-US" altLang="zh-TW" sz="2100" i="1" dirty="0"/>
              <a:t>m</a:t>
            </a:r>
            <a:r>
              <a:rPr lang="en-US" altLang="zh-TW" sz="2100" dirty="0"/>
              <a:t>, </a:t>
            </a:r>
            <a:r>
              <a:rPr lang="en-US" altLang="zh-TW" sz="2100" i="1" dirty="0"/>
              <a:t>n</a:t>
            </a:r>
            <a:r>
              <a:rPr lang="en-US" altLang="zh-TW" sz="2100" dirty="0"/>
              <a:t>-1]}/4</a:t>
            </a:r>
            <a:endParaRPr lang="zh-TW" altLang="en-US" sz="21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296544"/>
              </p:ext>
            </p:extLst>
          </p:nvPr>
        </p:nvGraphicFramePr>
        <p:xfrm>
          <a:off x="426720" y="2988056"/>
          <a:ext cx="3669795" cy="276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7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7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7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7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163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164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165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148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162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4170904" y="3972295"/>
            <a:ext cx="337088" cy="267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0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50220"/>
              </p:ext>
            </p:extLst>
          </p:nvPr>
        </p:nvGraphicFramePr>
        <p:xfrm>
          <a:off x="4667444" y="2924945"/>
          <a:ext cx="4125717" cy="2823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8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8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8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8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4489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53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-33.75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-104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-104.75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-70.25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53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-2.25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-77.25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-111.25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-146.5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-74.25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253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70.25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-77.5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-150.5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-146.75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53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75.75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-2.5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-4.5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-80.75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-147.25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489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-7.25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489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149.75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84.5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489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142.5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146.5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116.5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113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74.5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1.75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489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5076056" y="1689881"/>
            <a:ext cx="7486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A </a:t>
            </a:r>
            <a:r>
              <a:rPr lang="en-US" altLang="zh-TW" sz="2100" dirty="0">
                <a:sym typeface="Symbol" panose="05050102010706020507" pitchFamily="18" charset="2"/>
              </a:rPr>
              <a:t></a:t>
            </a:r>
            <a:endParaRPr lang="zh-TW" altLang="en-US" sz="21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5824729" y="1338910"/>
          <a:ext cx="1676160" cy="111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Equation" r:id="rId3" imgW="1676160" imgH="1117440" progId="Equation.DSMT4">
                  <p:embed/>
                </p:oleObj>
              </mc:Choice>
              <mc:Fallback>
                <p:oleObj name="Equation" r:id="rId3" imgW="1676160" imgH="1117440" progId="Equation.DSMT4">
                  <p:embed/>
                  <p:pic>
                    <p:nvPicPr>
                      <p:cNvPr id="4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729" y="1338910"/>
                        <a:ext cx="1676160" cy="1117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665693" y="2195235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/>
              <a:t>(45</a:t>
            </a:r>
            <a:r>
              <a:rPr lang="en-US" altLang="zh-TW" sz="1800" dirty="0">
                <a:sym typeface="Symbol" panose="05050102010706020507" pitchFamily="18" charset="2"/>
              </a:rPr>
              <a:t></a:t>
            </a:r>
            <a:r>
              <a:rPr lang="en-US" altLang="zh-TW" sz="1800" dirty="0"/>
              <a:t>)  </a:t>
            </a:r>
            <a:endParaRPr lang="zh-TW" altLang="en-US" sz="1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938528" y="2691459"/>
            <a:ext cx="3749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i="1" dirty="0"/>
              <a:t>n</a:t>
            </a:r>
            <a:endParaRPr lang="zh-TW" altLang="en-US" sz="1500" i="1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516636" y="2827546"/>
            <a:ext cx="781812" cy="4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41732" y="3726719"/>
            <a:ext cx="2849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i="1" dirty="0"/>
              <a:t>m</a:t>
            </a:r>
            <a:endParaRPr lang="zh-TW" altLang="en-US" sz="1500" i="1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283464" y="2988055"/>
            <a:ext cx="0" cy="621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17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B6051C1C-8636-4274-A4C2-F7D033683CEC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149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755650" y="1052513"/>
            <a:ext cx="76327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>
                <a:ea typeface="新細明體" panose="02020500000000000000" pitchFamily="18" charset="-120"/>
              </a:rPr>
              <a:t>Used for </a:t>
            </a:r>
            <a:r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t>demodulation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similarity measurement</a:t>
            </a:r>
            <a:r>
              <a:rPr lang="en-US" altLang="zh-TW">
                <a:ea typeface="新細明體" panose="02020500000000000000" pitchFamily="18" charset="-120"/>
              </a:rPr>
              <a:t>, and </a:t>
            </a:r>
            <a:r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t>pattern recognition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>
                <a:ea typeface="新細明體" panose="02020500000000000000" pitchFamily="18" charset="-120"/>
              </a:rPr>
              <a:t>“Edge and corner detections” are special cases of pattern recognition.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To detect a pattern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[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], we use its</a:t>
            </a:r>
            <a:r>
              <a:rPr lang="en-US" altLang="zh-TW" u="sng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u="sng">
                <a:solidFill>
                  <a:srgbClr val="3333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time-</a:t>
            </a:r>
            <a:r>
              <a:rPr lang="en-US" altLang="zh-TW" u="sng">
                <a:solidFill>
                  <a:srgbClr val="3333FF"/>
                </a:solidFill>
                <a:sym typeface="Symbol" panose="05050102010706020507" pitchFamily="18" charset="2"/>
              </a:rPr>
              <a:t>reverse</a:t>
            </a:r>
            <a:r>
              <a:rPr lang="en-US" altLang="zh-TW">
                <a:solidFill>
                  <a:srgbClr val="3333FF"/>
                </a:solidFill>
                <a:sym typeface="Symbol" panose="05050102010706020507" pitchFamily="18" charset="2"/>
              </a:rPr>
              <a:t> and </a:t>
            </a:r>
            <a:r>
              <a:rPr lang="en-US" altLang="zh-TW" u="sng">
                <a:solidFill>
                  <a:srgbClr val="3333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conjugation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form as the filter</a:t>
            </a:r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spcBef>
                <a:spcPct val="15000"/>
              </a:spcBef>
            </a:pPr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>
                <a:ea typeface="新細明體" panose="02020500000000000000" pitchFamily="18" charset="-120"/>
              </a:rPr>
              <a:t>                                                        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>
                <a:ea typeface="新細明體" panose="02020500000000000000" pitchFamily="18" charset="-120"/>
              </a:rPr>
              <a:t>                                                                      if  </a:t>
            </a:r>
            <a:r>
              <a:rPr lang="en-US" altLang="zh-TW" i="1">
                <a:ea typeface="新細明體" panose="02020500000000000000" pitchFamily="18" charset="-120"/>
              </a:rPr>
              <a:t>h</a:t>
            </a:r>
            <a:r>
              <a:rPr lang="en-US" altLang="zh-TW">
                <a:ea typeface="新細明體" panose="02020500000000000000" pitchFamily="18" charset="-120"/>
              </a:rPr>
              <a:t>[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]  0 for </a:t>
            </a:r>
            <a:r>
              <a:rPr lang="en-US" altLang="zh-TW" i="1">
                <a:sym typeface="Symbol" panose="05050102010706020507" pitchFamily="18" charset="2"/>
              </a:rPr>
              <a:t>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 </a:t>
            </a:r>
            <a:r>
              <a:rPr lang="en-US" altLang="zh-TW" i="1">
                <a:sym typeface="Symbol" panose="05050102010706020507" pitchFamily="18" charset="2"/>
              </a:rPr>
              <a:t>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 </a:t>
            </a:r>
            <a:r>
              <a:rPr lang="en-US" altLang="zh-TW" i="1">
                <a:sym typeface="Symbol" panose="05050102010706020507" pitchFamily="18" charset="2"/>
              </a:rPr>
              <a:t>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endParaRPr lang="en-US" altLang="zh-TW">
              <a:sym typeface="Symbol" panose="05050102010706020507" pitchFamily="18" charset="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>
                <a:sym typeface="Symbol" panose="05050102010706020507" pitchFamily="18" charset="2"/>
              </a:rPr>
              <a:t>        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]: input pattern,  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]: the desired pattern </a:t>
            </a:r>
          </a:p>
          <a:p>
            <a:pPr eaLnBrk="1" hangingPunct="1">
              <a:spcBef>
                <a:spcPct val="15000"/>
              </a:spcBef>
            </a:pPr>
            <a:endParaRPr lang="en-US" altLang="zh-TW" baseline="-2500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5122" name="Object 36"/>
          <p:cNvGraphicFramePr>
            <a:graphicFrameLocks noChangeAspect="1"/>
          </p:cNvGraphicFramePr>
          <p:nvPr/>
        </p:nvGraphicFramePr>
        <p:xfrm>
          <a:off x="1403350" y="2565400"/>
          <a:ext cx="624046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3" imgW="6235700" imgH="736600" progId="Equation.DSMT4">
                  <p:embed/>
                </p:oleObj>
              </mc:Choice>
              <mc:Fallback>
                <p:oleObj name="Equation" r:id="rId3" imgW="6235700" imgH="736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565400"/>
                        <a:ext cx="6240463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41"/>
          <p:cNvSpPr>
            <a:spLocks noChangeArrowheads="1"/>
          </p:cNvSpPr>
          <p:nvPr/>
        </p:nvSpPr>
        <p:spPr bwMode="auto">
          <a:xfrm>
            <a:off x="323850" y="476250"/>
            <a:ext cx="7920038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3333FF"/>
                </a:solidFill>
                <a:sym typeface="Wingdings 2" panose="05020102010507070707" pitchFamily="18" charset="2"/>
              </a:rPr>
              <a:t></a:t>
            </a:r>
            <a:r>
              <a:rPr lang="en-US" altLang="zh-TW" sz="2400" b="1">
                <a:solidFill>
                  <a:srgbClr val="3333FF"/>
                </a:solidFill>
              </a:rPr>
              <a:t> 4-D  Popular Filters (4):  Matched Filter</a:t>
            </a:r>
            <a:endParaRPr lang="en-US" altLang="zh-TW"/>
          </a:p>
        </p:txBody>
      </p:sp>
      <p:sp>
        <p:nvSpPr>
          <p:cNvPr id="5131" name="Text Box 47"/>
          <p:cNvSpPr txBox="1">
            <a:spLocks noChangeArrowheads="1"/>
          </p:cNvSpPr>
          <p:nvPr/>
        </p:nvSpPr>
        <p:spPr bwMode="auto">
          <a:xfrm>
            <a:off x="755650" y="4149725"/>
            <a:ext cx="2376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2-D form:</a:t>
            </a:r>
          </a:p>
        </p:txBody>
      </p:sp>
      <p:graphicFrame>
        <p:nvGraphicFramePr>
          <p:cNvPr id="5123" name="Object 48"/>
          <p:cNvGraphicFramePr>
            <a:graphicFrameLocks noChangeAspect="1"/>
          </p:cNvGraphicFramePr>
          <p:nvPr/>
        </p:nvGraphicFramePr>
        <p:xfrm>
          <a:off x="1403350" y="4652963"/>
          <a:ext cx="632777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5" imgW="6324600" imgH="736600" progId="Equation.DSMT4">
                  <p:embed/>
                </p:oleObj>
              </mc:Choice>
              <mc:Fallback>
                <p:oleObj name="Equation" r:id="rId5" imgW="6324600" imgH="7366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652963"/>
                        <a:ext cx="632777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49"/>
          <p:cNvSpPr>
            <a:spLocks noChangeArrowheads="1"/>
          </p:cNvSpPr>
          <p:nvPr/>
        </p:nvSpPr>
        <p:spPr bwMode="auto">
          <a:xfrm>
            <a:off x="2339975" y="5516563"/>
            <a:ext cx="5329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/>
              <a:t>if 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>
                <a:sym typeface="Symbol" panose="05050102010706020507" pitchFamily="18" charset="2"/>
              </a:rPr>
              <a:t>m</a:t>
            </a:r>
            <a:r>
              <a:rPr lang="en-US" altLang="zh-TW">
                <a:sym typeface="Symbol" panose="05050102010706020507" pitchFamily="18" charset="2"/>
              </a:rPr>
              <a:t>, </a:t>
            </a:r>
            <a:r>
              <a:rPr lang="en-US" altLang="zh-TW" i="1">
                <a:sym typeface="Symbol" panose="05050102010706020507" pitchFamily="18" charset="2"/>
              </a:rPr>
              <a:t>n</a:t>
            </a:r>
            <a:r>
              <a:rPr lang="en-US" altLang="zh-TW">
                <a:sym typeface="Symbol" panose="05050102010706020507" pitchFamily="18" charset="2"/>
              </a:rPr>
              <a:t>]  0 for </a:t>
            </a:r>
            <a:r>
              <a:rPr lang="en-US" altLang="zh-TW" i="1">
                <a:sym typeface="Symbol" panose="05050102010706020507" pitchFamily="18" charset="2"/>
              </a:rPr>
              <a:t>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  </a:t>
            </a:r>
            <a:r>
              <a:rPr lang="en-US" altLang="zh-TW" i="1">
                <a:sym typeface="Symbol" panose="05050102010706020507" pitchFamily="18" charset="2"/>
              </a:rPr>
              <a:t>m</a:t>
            </a:r>
            <a:r>
              <a:rPr lang="en-US" altLang="zh-TW">
                <a:sym typeface="Symbol" panose="05050102010706020507" pitchFamily="18" charset="2"/>
              </a:rPr>
              <a:t>  </a:t>
            </a:r>
            <a:r>
              <a:rPr lang="en-US" altLang="zh-TW" i="1">
                <a:sym typeface="Symbol" panose="05050102010706020507" pitchFamily="18" charset="2"/>
              </a:rPr>
              <a:t>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r>
              <a:rPr lang="en-US" altLang="zh-TW">
                <a:sym typeface="Symbol" panose="05050102010706020507" pitchFamily="18" charset="2"/>
              </a:rPr>
              <a:t>,   </a:t>
            </a:r>
            <a:r>
              <a:rPr lang="en-US" altLang="zh-TW" i="1">
                <a:sym typeface="Symbol" panose="05050102010706020507" pitchFamily="18" charset="2"/>
              </a:rPr>
              <a:t></a:t>
            </a:r>
            <a:r>
              <a:rPr lang="en-US" altLang="zh-TW" baseline="-25000">
                <a:sym typeface="Symbol" panose="05050102010706020507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  </a:t>
            </a:r>
            <a:r>
              <a:rPr lang="en-US" altLang="zh-TW" i="1">
                <a:sym typeface="Symbol" panose="05050102010706020507" pitchFamily="18" charset="2"/>
              </a:rPr>
              <a:t>n</a:t>
            </a:r>
            <a:r>
              <a:rPr lang="en-US" altLang="zh-TW">
                <a:sym typeface="Symbol" panose="05050102010706020507" pitchFamily="18" charset="2"/>
              </a:rPr>
              <a:t>  </a:t>
            </a:r>
            <a:r>
              <a:rPr lang="en-US" altLang="zh-TW" i="1">
                <a:sym typeface="Symbol" panose="05050102010706020507" pitchFamily="18" charset="2"/>
              </a:rPr>
              <a:t></a:t>
            </a:r>
            <a:r>
              <a:rPr lang="en-US" altLang="zh-TW">
                <a:sym typeface="Symbol" panose="05050102010706020507" pitchFamily="18" charset="2"/>
              </a:rPr>
              <a:t> </a:t>
            </a:r>
            <a:r>
              <a:rPr lang="en-US" altLang="zh-TW" baseline="-25000">
                <a:sym typeface="Symbol" panose="05050102010706020507" pitchFamily="18" charset="2"/>
              </a:rPr>
              <a:t>2</a:t>
            </a:r>
            <a:r>
              <a:rPr lang="en-US" altLang="zh-TW">
                <a:sym typeface="Symbol" panose="05050102010706020507" pitchFamily="18" charset="2"/>
              </a:rPr>
              <a:t>, </a:t>
            </a:r>
          </a:p>
        </p:txBody>
      </p:sp>
      <p:sp>
        <p:nvSpPr>
          <p:cNvPr id="5133" name="文字方塊 14"/>
          <p:cNvSpPr txBox="1">
            <a:spLocks noChangeArrowheads="1"/>
          </p:cNvSpPr>
          <p:nvPr/>
        </p:nvSpPr>
        <p:spPr bwMode="auto">
          <a:xfrm>
            <a:off x="5148263" y="2205038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(correlation)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8F707144-18E3-4313-B034-38727582598E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150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1187450" y="5013325"/>
          <a:ext cx="209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3" imgW="2095500" imgH="381000" progId="Equation.DSMT4">
                  <p:embed/>
                </p:oleObj>
              </mc:Choice>
              <mc:Fallback>
                <p:oleObj name="Equation" r:id="rId3" imgW="20955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13325"/>
                        <a:ext cx="2095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9"/>
          <p:cNvSpPr txBox="1">
            <a:spLocks noChangeArrowheads="1"/>
          </p:cNvSpPr>
          <p:nvPr/>
        </p:nvSpPr>
        <p:spPr bwMode="auto">
          <a:xfrm>
            <a:off x="395288" y="260350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Example</a:t>
            </a:r>
          </a:p>
        </p:txBody>
      </p:sp>
      <p:pic>
        <p:nvPicPr>
          <p:cNvPr id="6149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765175"/>
            <a:ext cx="8853487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Line 16"/>
          <p:cNvSpPr>
            <a:spLocks noChangeShapeType="1"/>
          </p:cNvSpPr>
          <p:nvPr/>
        </p:nvSpPr>
        <p:spPr bwMode="auto">
          <a:xfrm>
            <a:off x="900113" y="3814763"/>
            <a:ext cx="7920037" cy="0"/>
          </a:xfrm>
          <a:prstGeom prst="line">
            <a:avLst/>
          </a:prstGeom>
          <a:noFill/>
          <a:ln w="9525">
            <a:solidFill>
              <a:srgbClr val="CC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1" name="Rectangle 17"/>
          <p:cNvSpPr>
            <a:spLocks noChangeArrowheads="1"/>
          </p:cNvSpPr>
          <p:nvPr/>
        </p:nvSpPr>
        <p:spPr bwMode="auto">
          <a:xfrm>
            <a:off x="4368800" y="1052513"/>
            <a:ext cx="720725" cy="1152525"/>
          </a:xfrm>
          <a:prstGeom prst="rect">
            <a:avLst/>
          </a:prstGeom>
          <a:noFill/>
          <a:ln w="9525">
            <a:solidFill>
              <a:srgbClr val="CC99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2" name="文字方塊 9"/>
          <p:cNvSpPr txBox="1">
            <a:spLocks noChangeArrowheads="1"/>
          </p:cNvSpPr>
          <p:nvPr/>
        </p:nvSpPr>
        <p:spPr bwMode="auto">
          <a:xfrm>
            <a:off x="5580063" y="4868863"/>
            <a:ext cx="3168650" cy="7080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The result of the convolution should be normalized!</a:t>
            </a:r>
            <a:endParaRPr lang="zh-TW" altLang="en-US"/>
          </a:p>
        </p:txBody>
      </p:sp>
      <p:cxnSp>
        <p:nvCxnSpPr>
          <p:cNvPr id="3" name="直線單箭頭接點 2"/>
          <p:cNvCxnSpPr/>
          <p:nvPr/>
        </p:nvCxnSpPr>
        <p:spPr>
          <a:xfrm flipH="1" flipV="1">
            <a:off x="3132138" y="5394325"/>
            <a:ext cx="431800" cy="482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555875" y="5013325"/>
            <a:ext cx="727075" cy="38100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DDC84A6-E78F-4803-8FD3-64F6B1EEC481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151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331913" y="981075"/>
          <a:ext cx="293687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7" name="Equation" r:id="rId3" imgW="2933700" imgH="1549400" progId="Equation.DSMT4">
                  <p:embed/>
                </p:oleObj>
              </mc:Choice>
              <mc:Fallback>
                <p:oleObj name="Equation" r:id="rId3" imgW="2933700" imgH="154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981075"/>
                        <a:ext cx="2936875" cy="1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5"/>
          <p:cNvSpPr txBox="1">
            <a:spLocks noChangeArrowheads="1"/>
          </p:cNvSpPr>
          <p:nvPr/>
        </p:nvSpPr>
        <p:spPr bwMode="auto">
          <a:xfrm>
            <a:off x="4716463" y="1628775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when</a:t>
            </a:r>
          </a:p>
        </p:txBody>
      </p:sp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5580063" y="1484313"/>
          <a:ext cx="1485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8" name="Equation" r:id="rId5" imgW="1485900" imgH="736600" progId="Equation.DSMT4">
                  <p:embed/>
                </p:oleObj>
              </mc:Choice>
              <mc:Fallback>
                <p:oleObj name="Equation" r:id="rId5" imgW="1485900" imgH="736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484313"/>
                        <a:ext cx="1485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7"/>
          <p:cNvGraphicFramePr>
            <a:graphicFrameLocks noChangeAspect="1"/>
          </p:cNvGraphicFramePr>
          <p:nvPr/>
        </p:nvGraphicFramePr>
        <p:xfrm>
          <a:off x="1403350" y="2709863"/>
          <a:ext cx="8905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9" name="Equation" r:id="rId7" imgW="888614" imgH="355446" progId="Equation.DSMT4">
                  <p:embed/>
                </p:oleObj>
              </mc:Choice>
              <mc:Fallback>
                <p:oleObj name="Equation" r:id="rId7" imgW="888614" imgH="35544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09863"/>
                        <a:ext cx="8905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8"/>
          <p:cNvSpPr txBox="1">
            <a:spLocks noChangeArrowheads="1"/>
          </p:cNvSpPr>
          <p:nvPr/>
        </p:nvSpPr>
        <p:spPr bwMode="auto">
          <a:xfrm>
            <a:off x="2628900" y="2709863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when</a:t>
            </a:r>
          </a:p>
        </p:txBody>
      </p:sp>
      <p:graphicFrame>
        <p:nvGraphicFramePr>
          <p:cNvPr id="7173" name="Object 9"/>
          <p:cNvGraphicFramePr>
            <a:graphicFrameLocks noChangeAspect="1"/>
          </p:cNvGraphicFramePr>
          <p:nvPr/>
        </p:nvGraphicFramePr>
        <p:xfrm>
          <a:off x="3492500" y="2565400"/>
          <a:ext cx="1485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0" name="Equation" r:id="rId9" imgW="1485900" imgH="736600" progId="Equation.DSMT4">
                  <p:embed/>
                </p:oleObj>
              </mc:Choice>
              <mc:Fallback>
                <p:oleObj name="Equation" r:id="rId9" imgW="1485900" imgH="736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565400"/>
                        <a:ext cx="1485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0"/>
          <p:cNvSpPr>
            <a:spLocks noChangeArrowheads="1"/>
          </p:cNvSpPr>
          <p:nvPr/>
        </p:nvSpPr>
        <p:spPr bwMode="auto">
          <a:xfrm>
            <a:off x="539750" y="476250"/>
            <a:ext cx="244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>
                <a:sym typeface="Symbol" panose="05050102010706020507" pitchFamily="18" charset="2"/>
              </a:rPr>
              <a:t> </a:t>
            </a:r>
            <a:r>
              <a:rPr lang="en-US" altLang="zh-TW"/>
              <a:t>Normalization Form</a:t>
            </a:r>
          </a:p>
        </p:txBody>
      </p:sp>
      <p:sp>
        <p:nvSpPr>
          <p:cNvPr id="7182" name="Rectangle 11"/>
          <p:cNvSpPr>
            <a:spLocks noChangeArrowheads="1"/>
          </p:cNvSpPr>
          <p:nvPr/>
        </p:nvSpPr>
        <p:spPr bwMode="auto">
          <a:xfrm>
            <a:off x="539750" y="3357563"/>
            <a:ext cx="1136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>
                <a:sym typeface="Symbol" panose="05050102010706020507" pitchFamily="18" charset="2"/>
              </a:rPr>
              <a:t>2-D Case</a:t>
            </a:r>
            <a:endParaRPr lang="en-US" altLang="zh-TW"/>
          </a:p>
        </p:txBody>
      </p:sp>
      <p:graphicFrame>
        <p:nvGraphicFramePr>
          <p:cNvPr id="7174" name="Object 12"/>
          <p:cNvGraphicFramePr>
            <a:graphicFrameLocks noChangeAspect="1"/>
          </p:cNvGraphicFramePr>
          <p:nvPr/>
        </p:nvGraphicFramePr>
        <p:xfrm>
          <a:off x="1116013" y="3716338"/>
          <a:ext cx="4513262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1" name="Equation" r:id="rId11" imgW="4508500" imgH="1549400" progId="Equation.DSMT4">
                  <p:embed/>
                </p:oleObj>
              </mc:Choice>
              <mc:Fallback>
                <p:oleObj name="Equation" r:id="rId11" imgW="4508500" imgH="1549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16338"/>
                        <a:ext cx="4513262" cy="155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Text Box 13"/>
          <p:cNvSpPr txBox="1">
            <a:spLocks noChangeArrowheads="1"/>
          </p:cNvSpPr>
          <p:nvPr/>
        </p:nvSpPr>
        <p:spPr bwMode="auto">
          <a:xfrm>
            <a:off x="5724525" y="4292600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when</a:t>
            </a:r>
          </a:p>
        </p:txBody>
      </p:sp>
      <p:graphicFrame>
        <p:nvGraphicFramePr>
          <p:cNvPr id="7175" name="Object 14"/>
          <p:cNvGraphicFramePr>
            <a:graphicFrameLocks noChangeAspect="1"/>
          </p:cNvGraphicFramePr>
          <p:nvPr/>
        </p:nvGraphicFramePr>
        <p:xfrm>
          <a:off x="6445250" y="4076700"/>
          <a:ext cx="2247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2" name="Equation" r:id="rId13" imgW="2247900" imgH="736600" progId="Equation.DSMT4">
                  <p:embed/>
                </p:oleObj>
              </mc:Choice>
              <mc:Fallback>
                <p:oleObj name="Equation" r:id="rId13" imgW="2247900" imgH="736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0" y="4076700"/>
                        <a:ext cx="2247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5"/>
          <p:cNvGraphicFramePr>
            <a:graphicFrameLocks noChangeAspect="1"/>
          </p:cNvGraphicFramePr>
          <p:nvPr/>
        </p:nvGraphicFramePr>
        <p:xfrm>
          <a:off x="1116013" y="5661025"/>
          <a:ext cx="11572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3" name="Equation" r:id="rId15" imgW="1155199" imgH="355446" progId="Equation.DSMT4">
                  <p:embed/>
                </p:oleObj>
              </mc:Choice>
              <mc:Fallback>
                <p:oleObj name="Equation" r:id="rId15" imgW="1155199" imgH="35544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661025"/>
                        <a:ext cx="115728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2484438" y="5661025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when</a:t>
            </a:r>
          </a:p>
        </p:txBody>
      </p:sp>
      <p:graphicFrame>
        <p:nvGraphicFramePr>
          <p:cNvPr id="7177" name="Object 17"/>
          <p:cNvGraphicFramePr>
            <a:graphicFrameLocks noChangeAspect="1"/>
          </p:cNvGraphicFramePr>
          <p:nvPr/>
        </p:nvGraphicFramePr>
        <p:xfrm>
          <a:off x="3205163" y="5445125"/>
          <a:ext cx="2247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4" name="Equation" r:id="rId17" imgW="2247900" imgH="736600" progId="Equation.DSMT4">
                  <p:embed/>
                </p:oleObj>
              </mc:Choice>
              <mc:Fallback>
                <p:oleObj name="Equation" r:id="rId17" imgW="2247900" imgH="736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5445125"/>
                        <a:ext cx="2247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BD74A7E-8483-4577-BF9C-CBCB97592535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152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pic>
        <p:nvPicPr>
          <p:cNvPr id="22531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515938"/>
            <a:ext cx="8853488" cy="564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18"/>
          <p:cNvSpPr>
            <a:spLocks noChangeArrowheads="1"/>
          </p:cNvSpPr>
          <p:nvPr/>
        </p:nvSpPr>
        <p:spPr bwMode="auto">
          <a:xfrm>
            <a:off x="1042988" y="3284538"/>
            <a:ext cx="7200900" cy="288925"/>
          </a:xfrm>
          <a:prstGeom prst="rect">
            <a:avLst/>
          </a:prstGeom>
          <a:noFill/>
          <a:ln w="9525">
            <a:solidFill>
              <a:srgbClr val="66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3" name="Line 19"/>
          <p:cNvSpPr>
            <a:spLocks noChangeShapeType="1"/>
          </p:cNvSpPr>
          <p:nvPr/>
        </p:nvSpPr>
        <p:spPr bwMode="auto">
          <a:xfrm flipH="1">
            <a:off x="8140700" y="4367213"/>
            <a:ext cx="358775" cy="522287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4" name="Line 20"/>
          <p:cNvSpPr>
            <a:spLocks noChangeShapeType="1"/>
          </p:cNvSpPr>
          <p:nvPr/>
        </p:nvSpPr>
        <p:spPr bwMode="auto">
          <a:xfrm flipH="1" flipV="1">
            <a:off x="8466138" y="3689350"/>
            <a:ext cx="33337" cy="700088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5" name="Line 21"/>
          <p:cNvSpPr>
            <a:spLocks noChangeShapeType="1"/>
          </p:cNvSpPr>
          <p:nvPr/>
        </p:nvSpPr>
        <p:spPr bwMode="auto">
          <a:xfrm>
            <a:off x="8243888" y="3429000"/>
            <a:ext cx="215900" cy="287338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6" name="Text Box 22"/>
          <p:cNvSpPr txBox="1">
            <a:spLocks noChangeArrowheads="1"/>
          </p:cNvSpPr>
          <p:nvPr/>
        </p:nvSpPr>
        <p:spPr bwMode="auto">
          <a:xfrm>
            <a:off x="8283575" y="4438650"/>
            <a:ext cx="4333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solidFill>
                  <a:srgbClr val="663300"/>
                </a:solidFill>
              </a:rPr>
              <a:t>放大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88981A0F-D489-4E8D-9344-6D9446DBD5CB}" type="slidenum"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pPr/>
              <a:t>135</a:t>
            </a:fld>
            <a:endParaRPr lang="en-US" altLang="zh-TW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sp>
        <p:nvSpPr>
          <p:cNvPr id="16387" name="矩形 25"/>
          <p:cNvSpPr>
            <a:spLocks noChangeArrowheads="1"/>
          </p:cNvSpPr>
          <p:nvPr/>
        </p:nvSpPr>
        <p:spPr bwMode="auto">
          <a:xfrm>
            <a:off x="468313" y="549275"/>
            <a:ext cx="80645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-US" altLang="zh-TW">
                <a:solidFill>
                  <a:srgbClr val="3333FF"/>
                </a:solidFill>
              </a:rPr>
              <a:t>References</a:t>
            </a:r>
          </a:p>
          <a:p>
            <a:pPr algn="just" eaLnBrk="1" hangingPunct="1"/>
            <a:endParaRPr lang="en-US" altLang="zh-TW"/>
          </a:p>
          <a:p>
            <a:pPr algn="just" eaLnBrk="1" hangingPunct="1"/>
            <a:r>
              <a:rPr lang="en-US" altLang="zh-TW"/>
              <a:t>[1] K. Hirano, S. Nishimura, and S. K. Mitra, “Design of digital notch filters,”</a:t>
            </a:r>
            <a:br>
              <a:rPr lang="en-US" altLang="zh-TW"/>
            </a:br>
            <a:r>
              <a:rPr lang="en-US" altLang="zh-TW"/>
              <a:t>      </a:t>
            </a:r>
            <a:r>
              <a:rPr lang="en-US" altLang="zh-TW" i="1"/>
              <a:t>IEEE Trans. Commun.</a:t>
            </a:r>
            <a:r>
              <a:rPr lang="en-US" altLang="zh-TW"/>
              <a:t>, vol. 22, no. 7, pp. 964-970, Jul. 1974.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zh-TW"/>
              <a:t>[2] T. H. Yu, S. K. Mitra and H. Babic, “Design of linear phase FIR notch </a:t>
            </a:r>
            <a:br>
              <a:rPr lang="en-US" altLang="zh-TW"/>
            </a:br>
            <a:r>
              <a:rPr lang="en-US" altLang="zh-TW"/>
              <a:t>     filters,” in </a:t>
            </a:r>
            <a:r>
              <a:rPr lang="en-US" altLang="zh-TW" i="1"/>
              <a:t>Sadhana</a:t>
            </a:r>
            <a:r>
              <a:rPr lang="en-US" altLang="zh-TW"/>
              <a:t>, Springer, vol. 15, issue 3, pp. 133-155, Nov. 1990.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zh-TW"/>
              <a:t>[3] S. C. D. Roy, S. B. Jain, and B. Kumar, "Design of digital FIR notch </a:t>
            </a:r>
            <a:br>
              <a:rPr lang="en-US" altLang="zh-TW"/>
            </a:br>
            <a:r>
              <a:rPr lang="en-US" altLang="zh-TW"/>
              <a:t>     filters," </a:t>
            </a:r>
            <a:r>
              <a:rPr lang="en-US" altLang="zh-TW" i="1"/>
              <a:t>Vision, Image and Signal Processing, IEE Proceedings</a:t>
            </a:r>
            <a:r>
              <a:rPr lang="en-US" altLang="zh-TW"/>
              <a:t>, vol.141, </a:t>
            </a:r>
            <a:br>
              <a:rPr lang="en-US" altLang="zh-TW"/>
            </a:br>
            <a:r>
              <a:rPr lang="en-US" altLang="zh-TW"/>
              <a:t>     no. 5, pp.334-338, Oct. 1994.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zh-TW"/>
              <a:t>[4] S. C. Pei and C. C. Tseng, “IIR multiple notch filter design based on </a:t>
            </a:r>
            <a:br>
              <a:rPr lang="en-US" altLang="zh-TW"/>
            </a:br>
            <a:r>
              <a:rPr lang="en-US" altLang="zh-TW"/>
              <a:t>     allpass filter,” </a:t>
            </a:r>
            <a:r>
              <a:rPr lang="en-US" altLang="zh-TW" i="1"/>
              <a:t>IEEE Trans. Circuits Syst. II</a:t>
            </a:r>
            <a:r>
              <a:rPr lang="en-US" altLang="zh-TW"/>
              <a:t>, vol. 44, no.2, pp. 133-136, </a:t>
            </a:r>
            <a:br>
              <a:rPr lang="en-US" altLang="zh-TW"/>
            </a:br>
            <a:r>
              <a:rPr lang="en-US" altLang="zh-TW"/>
              <a:t>     Feb. 1997.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zh-TW"/>
              <a:t>[5]  C. C. Tseng and S. C. Pei, “Stable IIR notch filter design with optimal </a:t>
            </a:r>
            <a:br>
              <a:rPr lang="en-US" altLang="zh-TW"/>
            </a:br>
            <a:r>
              <a:rPr lang="en-US" altLang="zh-TW"/>
              <a:t>     pole placement,” </a:t>
            </a:r>
            <a:r>
              <a:rPr lang="en-US" altLang="zh-TW" i="1"/>
              <a:t>IEEE Trans.  Signal Processing</a:t>
            </a:r>
            <a:r>
              <a:rPr lang="en-US" altLang="zh-TW"/>
              <a:t>, vol. 49, issue 11, pp. </a:t>
            </a:r>
            <a:br>
              <a:rPr lang="en-US" altLang="zh-TW"/>
            </a:br>
            <a:r>
              <a:rPr lang="en-US" altLang="zh-TW"/>
              <a:t>     2673-2681, Nov. 2001.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DDC84A6-E78F-4803-8FD3-64F6B1EEC481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153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259589"/>
              </p:ext>
            </p:extLst>
          </p:nvPr>
        </p:nvGraphicFramePr>
        <p:xfrm>
          <a:off x="944563" y="981075"/>
          <a:ext cx="371157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4" name="Equation" r:id="rId3" imgW="3708360" imgH="1549080" progId="Equation.DSMT4">
                  <p:embed/>
                </p:oleObj>
              </mc:Choice>
              <mc:Fallback>
                <p:oleObj name="Equation" r:id="rId3" imgW="3708360" imgH="1549080" progId="Equation.DSMT4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981075"/>
                        <a:ext cx="3711575" cy="1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5"/>
          <p:cNvSpPr txBox="1">
            <a:spLocks noChangeArrowheads="1"/>
          </p:cNvSpPr>
          <p:nvPr/>
        </p:nvSpPr>
        <p:spPr bwMode="auto">
          <a:xfrm>
            <a:off x="5233194" y="1587974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when</a:t>
            </a:r>
          </a:p>
        </p:txBody>
      </p:sp>
      <p:graphicFrame>
        <p:nvGraphicFramePr>
          <p:cNvPr id="71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230921"/>
              </p:ext>
            </p:extLst>
          </p:nvPr>
        </p:nvGraphicFramePr>
        <p:xfrm>
          <a:off x="6024378" y="1368585"/>
          <a:ext cx="2197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5" name="Equation" r:id="rId5" imgW="2197080" imgH="736560" progId="Equation.DSMT4">
                  <p:embed/>
                </p:oleObj>
              </mc:Choice>
              <mc:Fallback>
                <p:oleObj name="Equation" r:id="rId5" imgW="2197080" imgH="736560" progId="Equation.DSMT4">
                  <p:embed/>
                  <p:pic>
                    <p:nvPicPr>
                      <p:cNvPr id="717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378" y="1368585"/>
                        <a:ext cx="2197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178082"/>
              </p:ext>
            </p:extLst>
          </p:nvPr>
        </p:nvGraphicFramePr>
        <p:xfrm>
          <a:off x="941526" y="2854465"/>
          <a:ext cx="8905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6" name="Equation" r:id="rId7" imgW="888614" imgH="355446" progId="Equation.DSMT4">
                  <p:embed/>
                </p:oleObj>
              </mc:Choice>
              <mc:Fallback>
                <p:oleObj name="Equation" r:id="rId7" imgW="888614" imgH="355446" progId="Equation.DSMT4">
                  <p:embed/>
                  <p:pic>
                    <p:nvPicPr>
                      <p:cNvPr id="717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526" y="2854465"/>
                        <a:ext cx="8905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8"/>
          <p:cNvSpPr txBox="1">
            <a:spLocks noChangeArrowheads="1"/>
          </p:cNvSpPr>
          <p:nvPr/>
        </p:nvSpPr>
        <p:spPr bwMode="auto">
          <a:xfrm>
            <a:off x="2270486" y="2824919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when</a:t>
            </a:r>
          </a:p>
        </p:txBody>
      </p:sp>
      <p:graphicFrame>
        <p:nvGraphicFramePr>
          <p:cNvPr id="71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209733"/>
              </p:ext>
            </p:extLst>
          </p:nvPr>
        </p:nvGraphicFramePr>
        <p:xfrm>
          <a:off x="3062649" y="2705974"/>
          <a:ext cx="2197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name="Equation" r:id="rId9" imgW="2197080" imgH="736560" progId="Equation.DSMT4">
                  <p:embed/>
                </p:oleObj>
              </mc:Choice>
              <mc:Fallback>
                <p:oleObj name="Equation" r:id="rId9" imgW="2197080" imgH="736560" progId="Equation.DSMT4">
                  <p:embed/>
                  <p:pic>
                    <p:nvPicPr>
                      <p:cNvPr id="71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649" y="2705974"/>
                        <a:ext cx="2197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0"/>
          <p:cNvSpPr>
            <a:spLocks noChangeArrowheads="1"/>
          </p:cNvSpPr>
          <p:nvPr/>
        </p:nvSpPr>
        <p:spPr bwMode="auto">
          <a:xfrm>
            <a:off x="539750" y="476250"/>
            <a:ext cx="35976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 dirty="0">
                <a:sym typeface="Symbol" panose="05050102010706020507" pitchFamily="18" charset="2"/>
              </a:rPr>
              <a:t> </a:t>
            </a:r>
            <a:r>
              <a:rPr lang="en-US" altLang="zh-TW" dirty="0"/>
              <a:t>Normalization </a:t>
            </a:r>
            <a:r>
              <a:rPr lang="en-US" altLang="zh-TW" dirty="0" smtClean="0"/>
              <a:t>and Offset Form</a:t>
            </a:r>
            <a:endParaRPr lang="en-US" altLang="zh-TW" dirty="0"/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003529"/>
              </p:ext>
            </p:extLst>
          </p:nvPr>
        </p:nvGraphicFramePr>
        <p:xfrm>
          <a:off x="2103438" y="3695387"/>
          <a:ext cx="5105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8" name="Equation" r:id="rId11" imgW="5105160" imgH="736560" progId="Equation.DSMT4">
                  <p:embed/>
                </p:oleObj>
              </mc:Choice>
              <mc:Fallback>
                <p:oleObj name="Equation" r:id="rId11" imgW="5105160" imgH="736560" progId="Equation.DSMT4">
                  <p:embed/>
                  <p:pic>
                    <p:nvPicPr>
                      <p:cNvPr id="717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3695387"/>
                        <a:ext cx="5105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387064"/>
              </p:ext>
            </p:extLst>
          </p:nvPr>
        </p:nvGraphicFramePr>
        <p:xfrm>
          <a:off x="2103438" y="4752328"/>
          <a:ext cx="2654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9" name="Equation" r:id="rId13" imgW="2654280" imgH="736560" progId="Equation.DSMT4">
                  <p:embed/>
                </p:oleObj>
              </mc:Choice>
              <mc:Fallback>
                <p:oleObj name="Equation" r:id="rId13" imgW="26542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03438" y="4752328"/>
                        <a:ext cx="26543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5014909" y="4845774"/>
            <a:ext cx="14702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 dirty="0" smtClean="0">
                <a:sym typeface="Symbol" panose="05050102010706020507" pitchFamily="18" charset="2"/>
              </a:rPr>
              <a:t>(local mean)</a:t>
            </a:r>
            <a:endParaRPr lang="en-US" altLang="zh-TW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881900" y="3865249"/>
            <a:ext cx="950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 smtClean="0"/>
              <a:t>where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3972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DDC84A6-E78F-4803-8FD3-64F6B1EEC481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154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7181" name="Rectangle 10"/>
          <p:cNvSpPr>
            <a:spLocks noChangeArrowheads="1"/>
          </p:cNvSpPr>
          <p:nvPr/>
        </p:nvSpPr>
        <p:spPr bwMode="auto">
          <a:xfrm>
            <a:off x="539750" y="476250"/>
            <a:ext cx="62644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 dirty="0">
                <a:sym typeface="Symbol" panose="05050102010706020507" pitchFamily="18" charset="2"/>
              </a:rPr>
              <a:t> </a:t>
            </a:r>
            <a:r>
              <a:rPr lang="en-US" altLang="zh-TW" dirty="0"/>
              <a:t>Normalization and Offset </a:t>
            </a:r>
            <a:r>
              <a:rPr lang="en-US" altLang="zh-TW" dirty="0" smtClean="0"/>
              <a:t>Form </a:t>
            </a:r>
            <a:r>
              <a:rPr lang="en-US" altLang="zh-TW" dirty="0" smtClean="0"/>
              <a:t>for the 2D Case</a:t>
            </a:r>
            <a:endParaRPr lang="en-US" altLang="zh-TW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379763"/>
              </p:ext>
            </p:extLst>
          </p:nvPr>
        </p:nvGraphicFramePr>
        <p:xfrm>
          <a:off x="827584" y="949172"/>
          <a:ext cx="549275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name="Equation" r:id="rId3" imgW="5486400" imgH="1549080" progId="Equation.DSMT4">
                  <p:embed/>
                </p:oleObj>
              </mc:Choice>
              <mc:Fallback>
                <p:oleObj name="Equation" r:id="rId3" imgW="5486400" imgH="1549080" progId="Equation.DSMT4">
                  <p:embed/>
                  <p:pic>
                    <p:nvPicPr>
                      <p:cNvPr id="717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949172"/>
                        <a:ext cx="5492750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127141" y="2714438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when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72247"/>
              </p:ext>
            </p:extLst>
          </p:nvPr>
        </p:nvGraphicFramePr>
        <p:xfrm>
          <a:off x="5078413" y="2577734"/>
          <a:ext cx="3162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Equation" r:id="rId5" imgW="3162240" imgH="736560" progId="Equation.DSMT4">
                  <p:embed/>
                </p:oleObj>
              </mc:Choice>
              <mc:Fallback>
                <p:oleObj name="Equation" r:id="rId5" imgW="3162240" imgH="736560" progId="Equation.DSMT4">
                  <p:embed/>
                  <p:pic>
                    <p:nvPicPr>
                      <p:cNvPr id="717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2577734"/>
                        <a:ext cx="3162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237904"/>
              </p:ext>
            </p:extLst>
          </p:nvPr>
        </p:nvGraphicFramePr>
        <p:xfrm>
          <a:off x="805702" y="3576852"/>
          <a:ext cx="11572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8" name="Equation" r:id="rId7" imgW="1155199" imgH="355446" progId="Equation.DSMT4">
                  <p:embed/>
                </p:oleObj>
              </mc:Choice>
              <mc:Fallback>
                <p:oleObj name="Equation" r:id="rId7" imgW="1155199" imgH="355446" progId="Equation.DSMT4">
                  <p:embed/>
                  <p:pic>
                    <p:nvPicPr>
                      <p:cNvPr id="717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702" y="3576852"/>
                        <a:ext cx="115728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174127" y="3576852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when</a:t>
            </a:r>
          </a:p>
        </p:txBody>
      </p:sp>
      <p:graphicFrame>
        <p:nvGraphicFramePr>
          <p:cNvPr id="2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675472"/>
              </p:ext>
            </p:extLst>
          </p:nvPr>
        </p:nvGraphicFramePr>
        <p:xfrm>
          <a:off x="3054726" y="3387146"/>
          <a:ext cx="3162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9" name="Equation" r:id="rId9" imgW="3162240" imgH="736560" progId="Equation.DSMT4">
                  <p:embed/>
                </p:oleObj>
              </mc:Choice>
              <mc:Fallback>
                <p:oleObj name="Equation" r:id="rId9" imgW="3162240" imgH="736560" progId="Equation.DSMT4">
                  <p:embed/>
                  <p:pic>
                    <p:nvPicPr>
                      <p:cNvPr id="717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726" y="3387146"/>
                        <a:ext cx="3162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66785"/>
              </p:ext>
            </p:extLst>
          </p:nvPr>
        </p:nvGraphicFramePr>
        <p:xfrm>
          <a:off x="1102560" y="4328009"/>
          <a:ext cx="7543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0" name="Equation" r:id="rId11" imgW="7543800" imgH="736560" progId="Equation.DSMT4">
                  <p:embed/>
                </p:oleObj>
              </mc:Choice>
              <mc:Fallback>
                <p:oleObj name="Equation" r:id="rId11" imgW="7543800" imgH="736560" progId="Equation.DSMT4">
                  <p:embed/>
                  <p:pic>
                    <p:nvPicPr>
                      <p:cNvPr id="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560" y="4328009"/>
                        <a:ext cx="7543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物件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966807"/>
              </p:ext>
            </p:extLst>
          </p:nvPr>
        </p:nvGraphicFramePr>
        <p:xfrm>
          <a:off x="1089397" y="5210233"/>
          <a:ext cx="4495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1" name="Equation" r:id="rId13" imgW="4495680" imgH="736560" progId="Equation.DSMT4">
                  <p:embed/>
                </p:oleObj>
              </mc:Choice>
              <mc:Fallback>
                <p:oleObj name="Equation" r:id="rId13" imgW="4495680" imgH="736560" progId="Equation.DSMT4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89397" y="5210233"/>
                        <a:ext cx="44958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5724128" y="5378478"/>
            <a:ext cx="14702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 dirty="0" smtClean="0">
                <a:sym typeface="Symbol" panose="05050102010706020507" pitchFamily="18" charset="2"/>
              </a:rPr>
              <a:t>(local mean)</a:t>
            </a:r>
            <a:endParaRPr lang="en-US" altLang="zh-TW" dirty="0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87833" y="4466836"/>
            <a:ext cx="950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 smtClean="0"/>
              <a:t>where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5026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BD74A7E-8483-4577-BF9C-CBCB97592535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155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65163"/>
            <a:ext cx="7965579" cy="485206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1520" y="1052736"/>
            <a:ext cx="950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 dirty="0" smtClean="0"/>
              <a:t>x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</a:t>
            </a:r>
            <a:endParaRPr lang="en-US" altLang="zh-TW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51520" y="2204864"/>
            <a:ext cx="950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 dirty="0" smtClean="0"/>
              <a:t>h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</a:t>
            </a:r>
            <a:endParaRPr lang="en-US" altLang="zh-TW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25993" y="3362386"/>
            <a:ext cx="950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 dirty="0" smtClean="0"/>
              <a:t>h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</a:t>
            </a:r>
            <a:endParaRPr lang="en-US" altLang="zh-TW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77542" y="4581128"/>
            <a:ext cx="950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 dirty="0" smtClean="0"/>
              <a:t>y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</a:t>
            </a:r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2411760" y="214407"/>
            <a:ext cx="3414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15000"/>
              </a:spcBef>
            </a:pPr>
            <a:r>
              <a:rPr lang="en-US" altLang="zh-TW" dirty="0"/>
              <a:t>Normalization and Offset Form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03450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7770D67-6717-46C6-94AB-051BEF3A6C40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156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19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19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20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20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202" name="Rectangle 14"/>
          <p:cNvSpPr>
            <a:spLocks noChangeArrowheads="1"/>
          </p:cNvSpPr>
          <p:nvPr/>
        </p:nvSpPr>
        <p:spPr bwMode="auto">
          <a:xfrm>
            <a:off x="468313" y="549275"/>
            <a:ext cx="8207375" cy="4603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3333FF"/>
                </a:solidFill>
                <a:sym typeface="Wingdings 2" panose="05020102010507070707" pitchFamily="18" charset="2"/>
              </a:rPr>
              <a:t></a:t>
            </a:r>
            <a:r>
              <a:rPr lang="en-US" altLang="zh-TW" sz="2400" b="1">
                <a:solidFill>
                  <a:srgbClr val="3333FF"/>
                </a:solidFill>
              </a:rPr>
              <a:t> 4-E  Popular Filters (5):  Particle Filter and Kalman Filter</a:t>
            </a:r>
            <a:r>
              <a:rPr lang="en-US" altLang="zh-TW" sz="2400"/>
              <a:t>  </a:t>
            </a:r>
          </a:p>
        </p:txBody>
      </p:sp>
      <p:graphicFrame>
        <p:nvGraphicFramePr>
          <p:cNvPr id="8194" name="Object 32"/>
          <p:cNvGraphicFramePr>
            <a:graphicFrameLocks noChangeAspect="1"/>
          </p:cNvGraphicFramePr>
          <p:nvPr/>
        </p:nvGraphicFramePr>
        <p:xfrm>
          <a:off x="1619250" y="1700213"/>
          <a:ext cx="252571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3" imgW="2527200" imgH="380880" progId="Equation.DSMT4">
                  <p:embed/>
                </p:oleObj>
              </mc:Choice>
              <mc:Fallback>
                <p:oleObj name="Equation" r:id="rId3" imgW="2527200" imgH="3808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00213"/>
                        <a:ext cx="2525713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文字方塊 13"/>
          <p:cNvSpPr txBox="1">
            <a:spLocks noChangeArrowheads="1"/>
          </p:cNvSpPr>
          <p:nvPr/>
        </p:nvSpPr>
        <p:spPr bwMode="auto">
          <a:xfrm>
            <a:off x="539750" y="1196975"/>
            <a:ext cx="1944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Particle filter: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204" name="文字方塊 14"/>
          <p:cNvSpPr txBox="1">
            <a:spLocks noChangeArrowheads="1"/>
          </p:cNvSpPr>
          <p:nvPr/>
        </p:nvSpPr>
        <p:spPr bwMode="auto">
          <a:xfrm>
            <a:off x="1619250" y="2566988"/>
            <a:ext cx="6192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i="1"/>
              <a:t>f</a:t>
            </a:r>
            <a:r>
              <a:rPr lang="en-US" altLang="zh-TW"/>
              <a:t>( ) is some mapping function and </a:t>
            </a:r>
            <a:r>
              <a:rPr lang="en-US" altLang="zh-TW" i="1"/>
              <a:t>m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is the noise </a:t>
            </a:r>
            <a:endParaRPr lang="zh-TW" altLang="en-US"/>
          </a:p>
        </p:txBody>
      </p:sp>
      <p:sp>
        <p:nvSpPr>
          <p:cNvPr id="8205" name="文字方塊 15"/>
          <p:cNvSpPr txBox="1">
            <a:spLocks noChangeArrowheads="1"/>
          </p:cNvSpPr>
          <p:nvPr/>
        </p:nvSpPr>
        <p:spPr bwMode="auto">
          <a:xfrm>
            <a:off x="611188" y="3214688"/>
            <a:ext cx="691356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TW" dirty="0"/>
              <a:t>The goal of the particle filter is not to remove the noise.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It is used for </a:t>
            </a:r>
            <a:r>
              <a:rPr lang="en-US" altLang="zh-TW" dirty="0">
                <a:solidFill>
                  <a:srgbClr val="0000FF"/>
                </a:solidFill>
              </a:rPr>
              <a:t>system modeling </a:t>
            </a:r>
            <a:r>
              <a:rPr lang="en-US" altLang="zh-TW" dirty="0"/>
              <a:t>or </a:t>
            </a:r>
            <a:r>
              <a:rPr lang="en-US" altLang="zh-TW" dirty="0">
                <a:solidFill>
                  <a:srgbClr val="0000FF"/>
                </a:solidFill>
              </a:rPr>
              <a:t>prediction</a:t>
            </a:r>
            <a:r>
              <a:rPr lang="en-US" altLang="zh-TW" dirty="0"/>
              <a:t>.   </a:t>
            </a:r>
            <a:endParaRPr lang="zh-TW" altLang="en-US" dirty="0"/>
          </a:p>
        </p:txBody>
      </p:sp>
      <p:sp>
        <p:nvSpPr>
          <p:cNvPr id="8206" name="矩形 17"/>
          <p:cNvSpPr>
            <a:spLocks noChangeArrowheads="1"/>
          </p:cNvSpPr>
          <p:nvPr/>
        </p:nvSpPr>
        <p:spPr bwMode="auto">
          <a:xfrm>
            <a:off x="539750" y="4841540"/>
            <a:ext cx="7993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altLang="zh-TW" dirty="0"/>
              <a:t>When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</a:t>
            </a:r>
            <a:r>
              <a:rPr lang="en-US" altLang="zh-TW" i="1" dirty="0" smtClean="0"/>
              <a:t>f</a:t>
            </a:r>
            <a:r>
              <a:rPr lang="en-US" altLang="zh-TW" dirty="0"/>
              <a:t>( ) is a linear function and </a:t>
            </a:r>
            <a:r>
              <a:rPr lang="en-US" altLang="zh-TW" dirty="0" smtClean="0"/>
              <a:t>(ii)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/>
              <a:t>] is a Gaussian noise, it becomes the </a:t>
            </a:r>
            <a:r>
              <a:rPr lang="en-US" altLang="zh-TW" dirty="0" err="1">
                <a:solidFill>
                  <a:srgbClr val="FF0000"/>
                </a:solidFill>
              </a:rPr>
              <a:t>Kalman</a:t>
            </a:r>
            <a:r>
              <a:rPr lang="en-US" altLang="zh-TW" dirty="0">
                <a:solidFill>
                  <a:srgbClr val="FF0000"/>
                </a:solidFill>
              </a:rPr>
              <a:t> filter</a:t>
            </a:r>
            <a:r>
              <a:rPr lang="en-US" altLang="zh-TW" dirty="0"/>
              <a:t>.  </a:t>
            </a:r>
          </a:p>
        </p:txBody>
      </p:sp>
      <p:sp>
        <p:nvSpPr>
          <p:cNvPr id="2" name="矩形 1"/>
          <p:cNvSpPr/>
          <p:nvPr/>
        </p:nvSpPr>
        <p:spPr>
          <a:xfrm>
            <a:off x="1403648" y="5734759"/>
            <a:ext cx="1229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Example: </a:t>
            </a:r>
            <a:endParaRPr lang="zh-TW" altLang="en-US" dirty="0"/>
          </a:p>
        </p:txBody>
      </p:sp>
      <p:graphicFrame>
        <p:nvGraphicFramePr>
          <p:cNvPr id="1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68228"/>
              </p:ext>
            </p:extLst>
          </p:nvPr>
        </p:nvGraphicFramePr>
        <p:xfrm>
          <a:off x="2843808" y="5676022"/>
          <a:ext cx="30845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5" imgW="3085920" imgH="685800" progId="Equation.DSMT4">
                  <p:embed/>
                </p:oleObj>
              </mc:Choice>
              <mc:Fallback>
                <p:oleObj name="Equation" r:id="rId5" imgW="3085920" imgH="685800" progId="Equation.DSMT4">
                  <p:embed/>
                  <p:pic>
                    <p:nvPicPr>
                      <p:cNvPr id="819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676022"/>
                        <a:ext cx="308451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035381"/>
              </p:ext>
            </p:extLst>
          </p:nvPr>
        </p:nvGraphicFramePr>
        <p:xfrm>
          <a:off x="1614666" y="2152242"/>
          <a:ext cx="471011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Equation" r:id="rId7" imgW="4711680" imgH="380880" progId="Equation.DSMT4">
                  <p:embed/>
                </p:oleObj>
              </mc:Choice>
              <mc:Fallback>
                <p:oleObj name="Equation" r:id="rId7" imgW="4711680" imgH="380880" progId="Equation.DSMT4">
                  <p:embed/>
                  <p:pic>
                    <p:nvPicPr>
                      <p:cNvPr id="819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666" y="2152242"/>
                        <a:ext cx="4710112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FB2F1597-0FBF-4235-A97F-300E9992DB7F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157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684213" y="3429000"/>
            <a:ext cx="7848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TW">
                <a:ea typeface="新細明體" panose="02020500000000000000" pitchFamily="18" charset="-120"/>
              </a:rPr>
              <a:t>It is related to </a:t>
            </a:r>
            <a:r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t>random process. </a:t>
            </a:r>
          </a:p>
          <a:p>
            <a:pPr eaLnBrk="1" hangingPunct="1">
              <a:spcBef>
                <a:spcPct val="10000"/>
              </a:spcBef>
              <a:buFontTx/>
              <a:buChar char="•"/>
            </a:pPr>
            <a:r>
              <a:rPr lang="en-US" altLang="zh-TW">
                <a:ea typeface="新細明體" panose="02020500000000000000" pitchFamily="18" charset="-120"/>
              </a:rPr>
              <a:t>The filter is designed based on the statistics of </a:t>
            </a: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signal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noise</a:t>
            </a:r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5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5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6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62" name="Rectangle 14"/>
          <p:cNvSpPr>
            <a:spLocks noChangeArrowheads="1"/>
          </p:cNvSpPr>
          <p:nvPr/>
        </p:nvSpPr>
        <p:spPr bwMode="auto">
          <a:xfrm>
            <a:off x="468313" y="427038"/>
            <a:ext cx="777557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3333FF"/>
                </a:solidFill>
                <a:sym typeface="Wingdings 2" panose="05020102010507070707" pitchFamily="18" charset="2"/>
              </a:rPr>
              <a:t></a:t>
            </a:r>
            <a:r>
              <a:rPr lang="en-US" altLang="zh-TW" sz="2400" b="1">
                <a:solidFill>
                  <a:srgbClr val="3333FF"/>
                </a:solidFill>
              </a:rPr>
              <a:t> 4-F  Popular Filters (5):  Wiener Filter</a:t>
            </a:r>
            <a:r>
              <a:rPr lang="en-US" altLang="zh-TW" sz="2400"/>
              <a:t>  </a:t>
            </a:r>
          </a:p>
        </p:txBody>
      </p:sp>
      <p:sp>
        <p:nvSpPr>
          <p:cNvPr id="23563" name="文字方塊 14"/>
          <p:cNvSpPr txBox="1">
            <a:spLocks noChangeArrowheads="1"/>
          </p:cNvSpPr>
          <p:nvPr/>
        </p:nvSpPr>
        <p:spPr bwMode="auto">
          <a:xfrm>
            <a:off x="827088" y="1196975"/>
            <a:ext cx="3889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(Nobert Wiener </a:t>
            </a:r>
            <a:r>
              <a:rPr lang="zh-TW" altLang="en-US"/>
              <a:t>維納</a:t>
            </a:r>
            <a:r>
              <a:rPr lang="en-US" altLang="zh-TW"/>
              <a:t>, AD 1949)</a:t>
            </a:r>
            <a:endParaRPr lang="zh-TW" altLang="en-US"/>
          </a:p>
        </p:txBody>
      </p:sp>
      <p:sp>
        <p:nvSpPr>
          <p:cNvPr id="23564" name="Rectangle 2"/>
          <p:cNvSpPr>
            <a:spLocks noChangeArrowheads="1"/>
          </p:cNvSpPr>
          <p:nvPr/>
        </p:nvSpPr>
        <p:spPr bwMode="auto">
          <a:xfrm>
            <a:off x="611188" y="2276475"/>
            <a:ext cx="633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Char char="•"/>
            </a:pPr>
            <a:r>
              <a:rPr lang="en-US" altLang="zh-TW">
                <a:ea typeface="新細明體" panose="02020500000000000000" pitchFamily="18" charset="-120"/>
              </a:rPr>
              <a:t>No specific passband and stop band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DB8C8AB-3F77-40C4-97B5-7CDAFD4CDB37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158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9222" name="Rectangle 2"/>
          <p:cNvSpPr>
            <a:spLocks noChangeArrowheads="1"/>
          </p:cNvSpPr>
          <p:nvPr/>
        </p:nvSpPr>
        <p:spPr bwMode="auto">
          <a:xfrm>
            <a:off x="468313" y="692150"/>
            <a:ext cx="784860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Suppose that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(a) the cross-correlation between the </a:t>
            </a:r>
            <a:r>
              <a:rPr lang="en-US" altLang="zh-TW" dirty="0">
                <a:solidFill>
                  <a:srgbClr val="3333FF"/>
                </a:solidFill>
                <a:ea typeface="新細明體" panose="02020500000000000000" pitchFamily="18" charset="-120"/>
              </a:rPr>
              <a:t>original signal </a:t>
            </a:r>
            <a:r>
              <a:rPr lang="en-US" altLang="zh-TW" i="1" dirty="0" smtClean="0">
                <a:solidFill>
                  <a:srgbClr val="3333FF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i="1" baseline="-25000" dirty="0" smtClean="0">
                <a:solidFill>
                  <a:srgbClr val="3333FF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dirty="0" smtClean="0">
                <a:solidFill>
                  <a:srgbClr val="3333FF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i="1" dirty="0" smtClean="0">
                <a:solidFill>
                  <a:srgbClr val="3333FF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dirty="0">
                <a:solidFill>
                  <a:srgbClr val="3333FF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dirty="0">
                <a:ea typeface="新細明體" panose="02020500000000000000" pitchFamily="18" charset="-120"/>
              </a:rPr>
              <a:t> and the </a:t>
            </a:r>
            <a:r>
              <a:rPr lang="en-US" altLang="zh-TW" dirty="0">
                <a:solidFill>
                  <a:srgbClr val="3333FF"/>
                </a:solidFill>
                <a:ea typeface="新細明體" panose="02020500000000000000" pitchFamily="18" charset="-120"/>
              </a:rPr>
              <a:t>received signal </a:t>
            </a:r>
            <a:r>
              <a:rPr lang="en-US" altLang="zh-TW" i="1" dirty="0" err="1" smtClean="0">
                <a:solidFill>
                  <a:srgbClr val="3333FF"/>
                </a:solidFill>
                <a:ea typeface="新細明體" panose="02020500000000000000" pitchFamily="18" charset="-120"/>
              </a:rPr>
              <a:t>y</a:t>
            </a:r>
            <a:r>
              <a:rPr lang="en-US" altLang="zh-TW" i="1" baseline="-25000" dirty="0" err="1" smtClean="0">
                <a:solidFill>
                  <a:srgbClr val="3333FF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dirty="0" smtClean="0">
                <a:solidFill>
                  <a:srgbClr val="3333FF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i="1" dirty="0" smtClean="0">
                <a:solidFill>
                  <a:srgbClr val="3333FF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dirty="0">
                <a:solidFill>
                  <a:srgbClr val="3333FF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i</a:t>
            </a:r>
            <a:r>
              <a:rPr lang="en-US" altLang="zh-TW" dirty="0" smtClean="0">
                <a:ea typeface="新細明體" panose="02020500000000000000" pitchFamily="18" charset="-120"/>
              </a:rPr>
              <a:t> = 1, 2, 3, ….) is </a:t>
            </a:r>
            <a:r>
              <a:rPr lang="en-US" altLang="zh-TW" i="1" dirty="0" err="1" smtClean="0">
                <a:solidFill>
                  <a:srgbClr val="3333FF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i="1" baseline="-25000" dirty="0" err="1" smtClean="0">
                <a:solidFill>
                  <a:srgbClr val="3333FF"/>
                </a:solidFill>
                <a:ea typeface="新細明體" panose="02020500000000000000" pitchFamily="18" charset="-120"/>
              </a:rPr>
              <a:t>xy</a:t>
            </a:r>
            <a:r>
              <a:rPr lang="en-US" altLang="zh-TW" dirty="0" smtClean="0">
                <a:solidFill>
                  <a:srgbClr val="3333FF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i="1" dirty="0" smtClean="0">
                <a:solidFill>
                  <a:srgbClr val="3333FF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dirty="0">
                <a:solidFill>
                  <a:srgbClr val="3333FF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solidFill>
                  <a:srgbClr val="3333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dirty="0">
                <a:solidFill>
                  <a:srgbClr val="3333FF"/>
                </a:solidFill>
                <a:ea typeface="新細明體" panose="02020500000000000000" pitchFamily="18" charset="-120"/>
              </a:rPr>
              <a:t>],</a:t>
            </a:r>
            <a:r>
              <a:rPr lang="en-US" altLang="zh-TW" dirty="0">
                <a:ea typeface="新細明體" panose="02020500000000000000" pitchFamily="18" charset="-120"/>
              </a:rPr>
              <a:t>  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(b) the auto-correlation of the </a:t>
            </a:r>
            <a:r>
              <a:rPr lang="en-US" altLang="zh-TW" dirty="0">
                <a:solidFill>
                  <a:srgbClr val="3333FF"/>
                </a:solidFill>
                <a:ea typeface="新細明體" panose="02020500000000000000" pitchFamily="18" charset="-120"/>
              </a:rPr>
              <a:t>received signal</a:t>
            </a:r>
            <a:r>
              <a:rPr lang="en-US" altLang="zh-TW" dirty="0">
                <a:ea typeface="新細明體" panose="02020500000000000000" pitchFamily="18" charset="-120"/>
              </a:rPr>
              <a:t>  (denoted by </a:t>
            </a:r>
            <a:r>
              <a:rPr lang="en-US" altLang="zh-TW" i="1" dirty="0" err="1" smtClean="0">
                <a:solidFill>
                  <a:srgbClr val="3333FF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i="1" baseline="-25000" dirty="0" err="1" smtClean="0">
                <a:solidFill>
                  <a:srgbClr val="3333FF"/>
                </a:solidFill>
                <a:ea typeface="新細明體" panose="02020500000000000000" pitchFamily="18" charset="-120"/>
              </a:rPr>
              <a:t>yy</a:t>
            </a:r>
            <a:r>
              <a:rPr lang="en-US" altLang="zh-TW" dirty="0" smtClean="0">
                <a:solidFill>
                  <a:srgbClr val="3333FF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i="1" dirty="0" smtClean="0">
                <a:solidFill>
                  <a:srgbClr val="3333FF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dirty="0">
                <a:solidFill>
                  <a:srgbClr val="3333FF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solidFill>
                  <a:srgbClr val="3333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dirty="0">
                <a:solidFill>
                  <a:srgbClr val="3333FF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dirty="0">
                <a:ea typeface="新細明體" panose="02020500000000000000" pitchFamily="18" charset="-120"/>
              </a:rPr>
              <a:t>),   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     then the transfer function of the optimal filter can be designed as </a:t>
            </a: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921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533641"/>
              </p:ext>
            </p:extLst>
          </p:nvPr>
        </p:nvGraphicFramePr>
        <p:xfrm>
          <a:off x="2485130" y="3656199"/>
          <a:ext cx="35766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Equation" r:id="rId3" imgW="3581280" imgH="368280" progId="Equation.DSMT4">
                  <p:embed/>
                </p:oleObj>
              </mc:Choice>
              <mc:Fallback>
                <p:oleObj name="Equation" r:id="rId3" imgW="3581280" imgH="3682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5130" y="3656199"/>
                        <a:ext cx="357663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00478"/>
              </p:ext>
            </p:extLst>
          </p:nvPr>
        </p:nvGraphicFramePr>
        <p:xfrm>
          <a:off x="2433638" y="4221163"/>
          <a:ext cx="387508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Equation" r:id="rId5" imgW="4038480" imgH="545760" progId="Equation.DSMT4">
                  <p:embed/>
                </p:oleObj>
              </mc:Choice>
              <mc:Fallback>
                <p:oleObj name="Equation" r:id="rId5" imgW="4038480" imgH="54576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4221163"/>
                        <a:ext cx="387508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069277"/>
              </p:ext>
            </p:extLst>
          </p:nvPr>
        </p:nvGraphicFramePr>
        <p:xfrm>
          <a:off x="2428875" y="4941888"/>
          <a:ext cx="385603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7" imgW="4012920" imgH="545760" progId="Equation.DSMT4">
                  <p:embed/>
                </p:oleObj>
              </mc:Choice>
              <mc:Fallback>
                <p:oleObj name="Equation" r:id="rId7" imgW="4012920" imgH="54576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4941888"/>
                        <a:ext cx="385603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五角星形 1"/>
          <p:cNvSpPr/>
          <p:nvPr/>
        </p:nvSpPr>
        <p:spPr>
          <a:xfrm>
            <a:off x="1946275" y="3619500"/>
            <a:ext cx="392113" cy="3651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FCA0B2B3-B260-42ED-B9F8-D5189196A0C0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159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5" name="矩形 15"/>
          <p:cNvSpPr>
            <a:spLocks noChangeArrowheads="1"/>
          </p:cNvSpPr>
          <p:nvPr/>
        </p:nvSpPr>
        <p:spPr bwMode="auto">
          <a:xfrm>
            <a:off x="395288" y="549275"/>
            <a:ext cx="1322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-US" altLang="zh-TW">
                <a:solidFill>
                  <a:srgbClr val="3333FF"/>
                </a:solidFill>
              </a:rPr>
              <a:t>References</a:t>
            </a:r>
          </a:p>
        </p:txBody>
      </p:sp>
      <p:sp>
        <p:nvSpPr>
          <p:cNvPr id="24586" name="文字方塊 16"/>
          <p:cNvSpPr txBox="1">
            <a:spLocks noChangeArrowheads="1"/>
          </p:cNvSpPr>
          <p:nvPr/>
        </p:nvSpPr>
        <p:spPr bwMode="auto">
          <a:xfrm>
            <a:off x="395288" y="1196975"/>
            <a:ext cx="8280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[1] N. Wiener, </a:t>
            </a:r>
            <a:r>
              <a:rPr lang="en-US" altLang="zh-TW" i="1"/>
              <a:t>Extrapolation, Interpolation, and Smoothing of Stationary Time Series</a:t>
            </a:r>
            <a:r>
              <a:rPr lang="en-US" altLang="zh-TW"/>
              <a:t>,  M.I.T. Press, Cambridge, Mass. , 1964.  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[2] S. S. Haykin, </a:t>
            </a:r>
            <a:r>
              <a:rPr lang="en-US" altLang="zh-TW" i="1"/>
              <a:t>Adaptive Filter Theory</a:t>
            </a:r>
            <a:r>
              <a:rPr lang="en-US" altLang="zh-TW"/>
              <a:t>, Prentice Hall, N.J., 2002. 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[3] M. R. Banham and A. K. Katsaggelos, "Digital image restoration," </a:t>
            </a:r>
            <a:r>
              <a:rPr lang="en-US" altLang="zh-TW" i="1"/>
              <a:t>IEEE Signal Processing Magazine</a:t>
            </a:r>
            <a:r>
              <a:rPr lang="en-US" altLang="zh-TW"/>
              <a:t>, vol.14, no. 2, pp. 24-41, Mar. 1997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EFD444FA-D7A0-4856-9D45-6420DE24CF54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160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10247" name="Rectangle 2"/>
          <p:cNvSpPr>
            <a:spLocks noChangeArrowheads="1"/>
          </p:cNvSpPr>
          <p:nvPr/>
        </p:nvSpPr>
        <p:spPr bwMode="auto">
          <a:xfrm>
            <a:off x="323850" y="476250"/>
            <a:ext cx="7993063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3333FF"/>
                </a:solidFill>
                <a:sym typeface="Wingdings 2" panose="05020102010507070707" pitchFamily="18" charset="2"/>
              </a:rPr>
              <a:t></a:t>
            </a:r>
            <a:r>
              <a:rPr lang="en-US" altLang="zh-TW" sz="2400" b="1">
                <a:solidFill>
                  <a:srgbClr val="3333FF"/>
                </a:solidFill>
              </a:rPr>
              <a:t> 4-G  Popular Filters (6):  Equalizer</a:t>
            </a:r>
            <a:endParaRPr lang="en-US" altLang="zh-TW"/>
          </a:p>
        </p:txBody>
      </p:sp>
      <p:sp>
        <p:nvSpPr>
          <p:cNvPr id="10248" name="Rectangle 3"/>
          <p:cNvSpPr>
            <a:spLocks noChangeArrowheads="1"/>
          </p:cNvSpPr>
          <p:nvPr/>
        </p:nvSpPr>
        <p:spPr bwMode="auto">
          <a:xfrm>
            <a:off x="539750" y="1125538"/>
            <a:ext cx="6259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Used for compensation (such as the </a:t>
            </a:r>
            <a:r>
              <a:rPr lang="en-US" altLang="zh-TW">
                <a:solidFill>
                  <a:srgbClr val="0000FF"/>
                </a:solidFill>
              </a:rPr>
              <a:t>multiple path problem</a:t>
            </a:r>
            <a:r>
              <a:rPr lang="en-US" altLang="zh-TW"/>
              <a:t>) 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1547813" y="1773238"/>
          <a:ext cx="18557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8" name="Equation" r:id="rId3" imgW="1853396" imgH="355446" progId="Equation.DSMT4">
                  <p:embed/>
                </p:oleObj>
              </mc:Choice>
              <mc:Fallback>
                <p:oleObj name="Equation" r:id="rId3" imgW="1853396" imgH="35544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773238"/>
                        <a:ext cx="185578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1403350" y="3716338"/>
          <a:ext cx="18557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" name="Equation" r:id="rId5" imgW="1853396" imgH="355446" progId="Equation.DSMT4">
                  <p:embed/>
                </p:oleObj>
              </mc:Choice>
              <mc:Fallback>
                <p:oleObj name="Equation" r:id="rId5" imgW="1853396" imgH="3554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16338"/>
                        <a:ext cx="18557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6"/>
          <p:cNvSpPr txBox="1">
            <a:spLocks noChangeArrowheads="1"/>
          </p:cNvSpPr>
          <p:nvPr/>
        </p:nvSpPr>
        <p:spPr bwMode="auto">
          <a:xfrm>
            <a:off x="611188" y="3213100"/>
            <a:ext cx="2087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Equalizer:</a:t>
            </a:r>
          </a:p>
        </p:txBody>
      </p:sp>
      <p:graphicFrame>
        <p:nvGraphicFramePr>
          <p:cNvPr id="10244" name="Object 7"/>
          <p:cNvGraphicFramePr>
            <a:graphicFrameLocks noChangeAspect="1"/>
          </p:cNvGraphicFramePr>
          <p:nvPr/>
        </p:nvGraphicFramePr>
        <p:xfrm>
          <a:off x="4067175" y="3644900"/>
          <a:ext cx="1498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0" name="Equation" r:id="rId7" imgW="1498600" imgH="558800" progId="Equation.DSMT4">
                  <p:embed/>
                </p:oleObj>
              </mc:Choice>
              <mc:Fallback>
                <p:oleObj name="Equation" r:id="rId7" imgW="1498600" imgH="55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644900"/>
                        <a:ext cx="14986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8"/>
          <p:cNvSpPr txBox="1">
            <a:spLocks noChangeArrowheads="1"/>
          </p:cNvSpPr>
          <p:nvPr/>
        </p:nvSpPr>
        <p:spPr bwMode="auto">
          <a:xfrm>
            <a:off x="3851275" y="1773238"/>
            <a:ext cx="46815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/>
              <a:t> 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]: original signal, </a:t>
            </a:r>
            <a:r>
              <a:rPr lang="en-US" altLang="zh-TW" i="1"/>
              <a:t> y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]: received signal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 k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]: effect of the system </a:t>
            </a:r>
          </a:p>
        </p:txBody>
      </p:sp>
      <p:sp>
        <p:nvSpPr>
          <p:cNvPr id="10251" name="Text Box 9"/>
          <p:cNvSpPr txBox="1">
            <a:spLocks noChangeArrowheads="1"/>
          </p:cNvSpPr>
          <p:nvPr/>
        </p:nvSpPr>
        <p:spPr bwMode="auto">
          <a:xfrm>
            <a:off x="3635375" y="4437063"/>
            <a:ext cx="338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或者用 </a:t>
            </a:r>
            <a:r>
              <a:rPr lang="en-US" altLang="zh-TW" i="1"/>
              <a:t>Z</a:t>
            </a:r>
            <a:r>
              <a:rPr lang="en-US" altLang="zh-TW"/>
              <a:t> transform </a:t>
            </a:r>
            <a:r>
              <a:rPr lang="zh-TW" altLang="en-US"/>
              <a:t>表示 </a:t>
            </a:r>
          </a:p>
        </p:txBody>
      </p:sp>
      <p:graphicFrame>
        <p:nvGraphicFramePr>
          <p:cNvPr id="10245" name="Object 10"/>
          <p:cNvGraphicFramePr>
            <a:graphicFrameLocks noChangeAspect="1"/>
          </p:cNvGraphicFramePr>
          <p:nvPr/>
        </p:nvGraphicFramePr>
        <p:xfrm>
          <a:off x="6588125" y="4365625"/>
          <a:ext cx="13589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1" name="Equation" r:id="rId9" imgW="1358900" imgH="558800" progId="Equation.DSMT4">
                  <p:embed/>
                </p:oleObj>
              </mc:Choice>
              <mc:Fallback>
                <p:oleObj name="Equation" r:id="rId9" imgW="1358900" imgH="558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4365625"/>
                        <a:ext cx="13589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EF7179E0-093C-4F52-A189-4FCCB4F059E6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161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095974"/>
              </p:ext>
            </p:extLst>
          </p:nvPr>
        </p:nvGraphicFramePr>
        <p:xfrm>
          <a:off x="1691680" y="908720"/>
          <a:ext cx="18557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3" name="Equation" r:id="rId3" imgW="1853396" imgH="355446" progId="Equation.DSMT4">
                  <p:embed/>
                </p:oleObj>
              </mc:Choice>
              <mc:Fallback>
                <p:oleObj name="Equation" r:id="rId3" imgW="1853396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908720"/>
                        <a:ext cx="185578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6"/>
          <p:cNvSpPr txBox="1">
            <a:spLocks noChangeArrowheads="1"/>
          </p:cNvSpPr>
          <p:nvPr/>
        </p:nvSpPr>
        <p:spPr bwMode="auto">
          <a:xfrm>
            <a:off x="3995142" y="837283"/>
            <a:ext cx="151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Equalizer:</a:t>
            </a:r>
          </a:p>
        </p:txBody>
      </p:sp>
      <p:graphicFrame>
        <p:nvGraphicFramePr>
          <p:cNvPr id="112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756036"/>
              </p:ext>
            </p:extLst>
          </p:nvPr>
        </p:nvGraphicFramePr>
        <p:xfrm>
          <a:off x="5436592" y="837283"/>
          <a:ext cx="1498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4" name="Equation" r:id="rId5" imgW="1498600" imgH="558800" progId="Equation.DSMT4">
                  <p:embed/>
                </p:oleObj>
              </mc:Choice>
              <mc:Fallback>
                <p:oleObj name="Equation" r:id="rId5" imgW="14986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592" y="837283"/>
                        <a:ext cx="14986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文字方塊 5"/>
          <p:cNvSpPr txBox="1">
            <a:spLocks noChangeArrowheads="1"/>
          </p:cNvSpPr>
          <p:nvPr/>
        </p:nvSpPr>
        <p:spPr bwMode="auto">
          <a:xfrm>
            <a:off x="612180" y="1558008"/>
            <a:ext cx="5543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Problem:  If the system is interfered by noise </a:t>
            </a:r>
            <a:r>
              <a:rPr lang="en-US" altLang="zh-TW" i="1"/>
              <a:t>m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</a:t>
            </a:r>
            <a:endParaRPr lang="zh-TW" altLang="en-US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971086"/>
              </p:ext>
            </p:extLst>
          </p:nvPr>
        </p:nvGraphicFramePr>
        <p:xfrm>
          <a:off x="1691680" y="2061245"/>
          <a:ext cx="25939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5" name="Equation" r:id="rId7" imgW="2590800" imgH="355600" progId="Equation.DSMT4">
                  <p:embed/>
                </p:oleObj>
              </mc:Choice>
              <mc:Fallback>
                <p:oleObj name="Equation" r:id="rId7" imgW="25908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061245"/>
                        <a:ext cx="259397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695960"/>
              </p:ext>
            </p:extLst>
          </p:nvPr>
        </p:nvGraphicFramePr>
        <p:xfrm>
          <a:off x="1698030" y="2566070"/>
          <a:ext cx="30511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6" name="Equation" r:id="rId9" imgW="3048000" imgH="355600" progId="Equation.DSMT4">
                  <p:embed/>
                </p:oleObj>
              </mc:Choice>
              <mc:Fallback>
                <p:oleObj name="Equation" r:id="rId9" imgW="30480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030" y="2566070"/>
                        <a:ext cx="305117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485014"/>
              </p:ext>
            </p:extLst>
          </p:nvPr>
        </p:nvGraphicFramePr>
        <p:xfrm>
          <a:off x="1691680" y="2997870"/>
          <a:ext cx="504825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7" name="Equation" r:id="rId11" imgW="5041900" imgH="1117600" progId="Equation.DSMT4">
                  <p:embed/>
                </p:oleObj>
              </mc:Choice>
              <mc:Fallback>
                <p:oleObj name="Equation" r:id="rId11" imgW="5041900" imgH="1117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997870"/>
                        <a:ext cx="5048250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文字方塊 10"/>
          <p:cNvSpPr txBox="1">
            <a:spLocks noChangeArrowheads="1"/>
          </p:cNvSpPr>
          <p:nvPr/>
        </p:nvSpPr>
        <p:spPr bwMode="auto">
          <a:xfrm>
            <a:off x="539155" y="4221833"/>
            <a:ext cx="6264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If  </a:t>
            </a:r>
            <a:r>
              <a:rPr lang="en-US" altLang="zh-TW" i="1"/>
              <a:t>K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 is near to 0, the effect of the noise is magnified.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985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EF7179E0-093C-4F52-A189-4FCCB4F059E6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162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11276" name="文字方塊 11"/>
          <p:cNvSpPr txBox="1">
            <a:spLocks noChangeArrowheads="1"/>
          </p:cNvSpPr>
          <p:nvPr/>
        </p:nvSpPr>
        <p:spPr bwMode="auto">
          <a:xfrm>
            <a:off x="694006" y="692435"/>
            <a:ext cx="806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Combined with the concept of the </a:t>
            </a:r>
            <a:r>
              <a:rPr lang="en-US" altLang="zh-TW" u="sng"/>
              <a:t>Wiener filter</a:t>
            </a:r>
            <a:r>
              <a:rPr lang="en-US" altLang="zh-TW"/>
              <a:t>, the</a:t>
            </a:r>
            <a:r>
              <a:rPr lang="en-US" altLang="zh-TW">
                <a:solidFill>
                  <a:srgbClr val="3333FF"/>
                </a:solidFill>
              </a:rPr>
              <a:t> equalizer </a:t>
            </a:r>
            <a:r>
              <a:rPr lang="en-US" altLang="zh-TW"/>
              <a:t>is modified as: </a:t>
            </a:r>
            <a:endParaRPr lang="zh-TW" altLang="en-US"/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220166"/>
              </p:ext>
            </p:extLst>
          </p:nvPr>
        </p:nvGraphicFramePr>
        <p:xfrm>
          <a:off x="1433781" y="1413160"/>
          <a:ext cx="36830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Equation" r:id="rId3" imgW="3683000" imgH="1206500" progId="Equation.DSMT4">
                  <p:embed/>
                </p:oleObj>
              </mc:Choice>
              <mc:Fallback>
                <p:oleObj name="Equation" r:id="rId3" imgW="3683000" imgH="1206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781" y="1413160"/>
                        <a:ext cx="368300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文字方塊 13"/>
          <p:cNvSpPr txBox="1">
            <a:spLocks noChangeArrowheads="1"/>
          </p:cNvSpPr>
          <p:nvPr/>
        </p:nvSpPr>
        <p:spPr bwMode="auto">
          <a:xfrm>
            <a:off x="6023243" y="1557623"/>
            <a:ext cx="172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/>
              <a:t>E</a:t>
            </a:r>
            <a:r>
              <a:rPr lang="en-US" altLang="zh-TW"/>
              <a:t>:  mean</a:t>
            </a:r>
            <a:endParaRPr lang="zh-TW" altLang="en-US"/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242701"/>
              </p:ext>
            </p:extLst>
          </p:nvPr>
        </p:nvGraphicFramePr>
        <p:xfrm>
          <a:off x="1331640" y="3140968"/>
          <a:ext cx="24257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Equation" r:id="rId5" imgW="2425680" imgH="850680" progId="Equation.DSMT4">
                  <p:embed/>
                </p:oleObj>
              </mc:Choice>
              <mc:Fallback>
                <p:oleObj name="Equation" r:id="rId5" imgW="242568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140968"/>
                        <a:ext cx="242570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3275281" y="4293096"/>
            <a:ext cx="4475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c</a:t>
            </a:r>
            <a:r>
              <a:rPr lang="en-US" altLang="zh-TW" dirty="0" smtClean="0"/>
              <a:t> is large when the SNR is small</a:t>
            </a:r>
          </a:p>
          <a:p>
            <a:r>
              <a:rPr lang="en-US" altLang="zh-TW" i="1" dirty="0" smtClean="0"/>
              <a:t>c</a:t>
            </a:r>
            <a:r>
              <a:rPr lang="en-US" altLang="zh-TW" dirty="0" smtClean="0"/>
              <a:t> is small when the SNR is large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5CAB3B46-ECA0-433C-9517-1B2C89265B02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136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1033" name="Rectangle 2"/>
          <p:cNvSpPr>
            <a:spLocks noChangeArrowheads="1"/>
          </p:cNvSpPr>
          <p:nvPr/>
        </p:nvSpPr>
        <p:spPr bwMode="auto">
          <a:xfrm>
            <a:off x="323850" y="476250"/>
            <a:ext cx="7993063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3333FF"/>
                </a:solidFill>
                <a:sym typeface="Wingdings 2" panose="05020102010507070707" pitchFamily="18" charset="2"/>
              </a:rPr>
              <a:t></a:t>
            </a:r>
            <a:r>
              <a:rPr lang="en-US" altLang="zh-TW" sz="2400" b="1" dirty="0">
                <a:solidFill>
                  <a:srgbClr val="3333FF"/>
                </a:solidFill>
              </a:rPr>
              <a:t> 4-B  Popular Filters (2):  </a:t>
            </a:r>
            <a:r>
              <a:rPr lang="en-US" altLang="zh-TW" sz="2400" b="1" dirty="0" smtClean="0">
                <a:solidFill>
                  <a:srgbClr val="3333FF"/>
                </a:solidFill>
              </a:rPr>
              <a:t>Smoother </a:t>
            </a:r>
            <a:r>
              <a:rPr lang="en-US" altLang="zh-TW" sz="2400" b="1" smtClean="0">
                <a:solidFill>
                  <a:srgbClr val="3333FF"/>
                </a:solidFill>
              </a:rPr>
              <a:t>(Weighted Average)</a:t>
            </a:r>
            <a:endParaRPr lang="en-US" altLang="zh-TW" sz="2400" b="1">
              <a:solidFill>
                <a:srgbClr val="3333FF"/>
              </a:solidFill>
            </a:endParaRPr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/>
        </p:nvGraphicFramePr>
        <p:xfrm>
          <a:off x="3059113" y="1484313"/>
          <a:ext cx="22828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" name="Equation" r:id="rId3" imgW="2286000" imgH="685800" progId="Equation.DSMT4">
                  <p:embed/>
                </p:oleObj>
              </mc:Choice>
              <mc:Fallback>
                <p:oleObj name="Equation" r:id="rId3" imgW="2286000" imgH="685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484313"/>
                        <a:ext cx="228282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611188" y="1125538"/>
            <a:ext cx="51847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最簡單的 </a:t>
            </a:r>
            <a:r>
              <a:rPr lang="en-US" altLang="zh-TW"/>
              <a:t>smoother: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  find the average </a:t>
            </a:r>
          </a:p>
        </p:txBody>
      </p:sp>
      <p:graphicFrame>
        <p:nvGraphicFramePr>
          <p:cNvPr id="1027" name="Object 12"/>
          <p:cNvGraphicFramePr>
            <a:graphicFrameLocks noChangeAspect="1"/>
          </p:cNvGraphicFramePr>
          <p:nvPr/>
        </p:nvGraphicFramePr>
        <p:xfrm>
          <a:off x="1835150" y="2852738"/>
          <a:ext cx="17748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Equation" r:id="rId5" imgW="1777229" imgH="355446" progId="Equation.DSMT4">
                  <p:embed/>
                </p:oleObj>
              </mc:Choice>
              <mc:Fallback>
                <p:oleObj name="Equation" r:id="rId5" imgW="1777229" imgH="35544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852738"/>
                        <a:ext cx="17748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Text Box 13"/>
          <p:cNvSpPr txBox="1">
            <a:spLocks noChangeArrowheads="1"/>
          </p:cNvSpPr>
          <p:nvPr/>
        </p:nvSpPr>
        <p:spPr bwMode="auto">
          <a:xfrm>
            <a:off x="1042988" y="2276475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可改寫成</a:t>
            </a:r>
          </a:p>
        </p:txBody>
      </p:sp>
      <p:sp>
        <p:nvSpPr>
          <p:cNvPr id="1036" name="Line 14"/>
          <p:cNvSpPr>
            <a:spLocks noChangeShapeType="1"/>
          </p:cNvSpPr>
          <p:nvPr/>
        </p:nvSpPr>
        <p:spPr bwMode="auto">
          <a:xfrm>
            <a:off x="4284663" y="3933825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7" name="Line 15"/>
          <p:cNvSpPr>
            <a:spLocks noChangeShapeType="1"/>
          </p:cNvSpPr>
          <p:nvPr/>
        </p:nvSpPr>
        <p:spPr bwMode="auto">
          <a:xfrm flipV="1">
            <a:off x="5076825" y="32845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8" name="Line 16"/>
          <p:cNvSpPr>
            <a:spLocks noChangeShapeType="1"/>
          </p:cNvSpPr>
          <p:nvPr/>
        </p:nvSpPr>
        <p:spPr bwMode="auto">
          <a:xfrm flipV="1">
            <a:off x="5364163" y="32845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9" name="Line 17"/>
          <p:cNvSpPr>
            <a:spLocks noChangeShapeType="1"/>
          </p:cNvSpPr>
          <p:nvPr/>
        </p:nvSpPr>
        <p:spPr bwMode="auto">
          <a:xfrm flipV="1">
            <a:off x="5653088" y="32845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0" name="Line 18"/>
          <p:cNvSpPr>
            <a:spLocks noChangeShapeType="1"/>
          </p:cNvSpPr>
          <p:nvPr/>
        </p:nvSpPr>
        <p:spPr bwMode="auto">
          <a:xfrm>
            <a:off x="5797550" y="36449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1" name="Line 19"/>
          <p:cNvSpPr>
            <a:spLocks noChangeShapeType="1"/>
          </p:cNvSpPr>
          <p:nvPr/>
        </p:nvSpPr>
        <p:spPr bwMode="auto">
          <a:xfrm flipV="1">
            <a:off x="6516688" y="32845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2" name="Line 20"/>
          <p:cNvSpPr>
            <a:spLocks noChangeShapeType="1"/>
          </p:cNvSpPr>
          <p:nvPr/>
        </p:nvSpPr>
        <p:spPr bwMode="auto">
          <a:xfrm flipV="1">
            <a:off x="6805613" y="32845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3" name="Text Box 21"/>
          <p:cNvSpPr txBox="1">
            <a:spLocks noChangeArrowheads="1"/>
          </p:cNvSpPr>
          <p:nvPr/>
        </p:nvSpPr>
        <p:spPr bwMode="auto">
          <a:xfrm>
            <a:off x="4356100" y="263683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</a:t>
            </a:r>
          </a:p>
        </p:txBody>
      </p:sp>
      <p:sp>
        <p:nvSpPr>
          <p:cNvPr id="1044" name="Text Box 22"/>
          <p:cNvSpPr txBox="1">
            <a:spLocks noChangeArrowheads="1"/>
          </p:cNvSpPr>
          <p:nvPr/>
        </p:nvSpPr>
        <p:spPr bwMode="auto">
          <a:xfrm>
            <a:off x="4860925" y="3860800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-</a:t>
            </a:r>
            <a:r>
              <a:rPr lang="en-US" altLang="zh-TW" i="1"/>
              <a:t>L</a:t>
            </a:r>
          </a:p>
        </p:txBody>
      </p:sp>
      <p:sp>
        <p:nvSpPr>
          <p:cNvPr id="1045" name="Text Box 23"/>
          <p:cNvSpPr txBox="1">
            <a:spLocks noChangeArrowheads="1"/>
          </p:cNvSpPr>
          <p:nvPr/>
        </p:nvSpPr>
        <p:spPr bwMode="auto">
          <a:xfrm>
            <a:off x="6732588" y="3932238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/>
              <a:t>L</a:t>
            </a:r>
          </a:p>
        </p:txBody>
      </p:sp>
      <p:graphicFrame>
        <p:nvGraphicFramePr>
          <p:cNvPr id="1028" name="Object 25"/>
          <p:cNvGraphicFramePr>
            <a:graphicFrameLocks noChangeAspect="1"/>
          </p:cNvGraphicFramePr>
          <p:nvPr/>
        </p:nvGraphicFramePr>
        <p:xfrm>
          <a:off x="6732588" y="2909888"/>
          <a:ext cx="395287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Equation" r:id="rId7" imgW="660400" imgH="508000" progId="Equation.DSMT4">
                  <p:embed/>
                </p:oleObj>
              </mc:Choice>
              <mc:Fallback>
                <p:oleObj name="Equation" r:id="rId7" imgW="660400" imgH="5080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909888"/>
                        <a:ext cx="395287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26"/>
          <p:cNvGraphicFramePr>
            <a:graphicFrameLocks noChangeAspect="1"/>
          </p:cNvGraphicFramePr>
          <p:nvPr/>
        </p:nvGraphicFramePr>
        <p:xfrm>
          <a:off x="6265863" y="2924175"/>
          <a:ext cx="39528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" name="Equation" r:id="rId9" imgW="660400" imgH="508000" progId="Equation.DSMT4">
                  <p:embed/>
                </p:oleObj>
              </mc:Choice>
              <mc:Fallback>
                <p:oleObj name="Equation" r:id="rId9" imgW="660400" imgH="5080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5863" y="2924175"/>
                        <a:ext cx="395287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27"/>
          <p:cNvGraphicFramePr>
            <a:graphicFrameLocks noChangeAspect="1"/>
          </p:cNvGraphicFramePr>
          <p:nvPr/>
        </p:nvGraphicFramePr>
        <p:xfrm>
          <a:off x="4932363" y="2911475"/>
          <a:ext cx="39528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" name="Equation" r:id="rId10" imgW="660400" imgH="508000" progId="Equation.DSMT4">
                  <p:embed/>
                </p:oleObj>
              </mc:Choice>
              <mc:Fallback>
                <p:oleObj name="Equation" r:id="rId10" imgW="660400" imgH="5080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911475"/>
                        <a:ext cx="395287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" name="Oval 28"/>
          <p:cNvSpPr>
            <a:spLocks noChangeArrowheads="1"/>
          </p:cNvSpPr>
          <p:nvPr/>
        </p:nvSpPr>
        <p:spPr bwMode="auto">
          <a:xfrm>
            <a:off x="5003800" y="3213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47" name="Oval 29"/>
          <p:cNvSpPr>
            <a:spLocks noChangeArrowheads="1"/>
          </p:cNvSpPr>
          <p:nvPr/>
        </p:nvSpPr>
        <p:spPr bwMode="auto">
          <a:xfrm>
            <a:off x="5291138" y="3213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48" name="Oval 30"/>
          <p:cNvSpPr>
            <a:spLocks noChangeArrowheads="1"/>
          </p:cNvSpPr>
          <p:nvPr/>
        </p:nvSpPr>
        <p:spPr bwMode="auto">
          <a:xfrm>
            <a:off x="5580063" y="3213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49" name="Oval 31"/>
          <p:cNvSpPr>
            <a:spLocks noChangeArrowheads="1"/>
          </p:cNvSpPr>
          <p:nvPr/>
        </p:nvSpPr>
        <p:spPr bwMode="auto">
          <a:xfrm>
            <a:off x="6443663" y="3213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50" name="Oval 32"/>
          <p:cNvSpPr>
            <a:spLocks noChangeArrowheads="1"/>
          </p:cNvSpPr>
          <p:nvPr/>
        </p:nvSpPr>
        <p:spPr bwMode="auto">
          <a:xfrm>
            <a:off x="6732588" y="3213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51" name="Oval 33"/>
          <p:cNvSpPr>
            <a:spLocks noChangeArrowheads="1"/>
          </p:cNvSpPr>
          <p:nvPr/>
        </p:nvSpPr>
        <p:spPr bwMode="auto">
          <a:xfrm>
            <a:off x="7019925" y="38608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52" name="Oval 34"/>
          <p:cNvSpPr>
            <a:spLocks noChangeArrowheads="1"/>
          </p:cNvSpPr>
          <p:nvPr/>
        </p:nvSpPr>
        <p:spPr bwMode="auto">
          <a:xfrm>
            <a:off x="4714875" y="38608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53" name="Oval 35"/>
          <p:cNvSpPr>
            <a:spLocks noChangeArrowheads="1"/>
          </p:cNvSpPr>
          <p:nvPr/>
        </p:nvSpPr>
        <p:spPr bwMode="auto">
          <a:xfrm>
            <a:off x="7308850" y="38608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54" name="Oval 36"/>
          <p:cNvSpPr>
            <a:spLocks noChangeArrowheads="1"/>
          </p:cNvSpPr>
          <p:nvPr/>
        </p:nvSpPr>
        <p:spPr bwMode="auto">
          <a:xfrm>
            <a:off x="7596188" y="38608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55" name="Oval 37"/>
          <p:cNvSpPr>
            <a:spLocks noChangeArrowheads="1"/>
          </p:cNvSpPr>
          <p:nvPr/>
        </p:nvSpPr>
        <p:spPr bwMode="auto">
          <a:xfrm>
            <a:off x="4427538" y="38608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031" name="Object 38"/>
          <p:cNvGraphicFramePr>
            <a:graphicFrameLocks noChangeAspect="1"/>
          </p:cNvGraphicFramePr>
          <p:nvPr/>
        </p:nvGraphicFramePr>
        <p:xfrm>
          <a:off x="755650" y="4437063"/>
          <a:ext cx="63404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name="Equation" r:id="rId11" imgW="6350000" imgH="685800" progId="Equation.DSMT4">
                  <p:embed/>
                </p:oleObj>
              </mc:Choice>
              <mc:Fallback>
                <p:oleObj name="Equation" r:id="rId11" imgW="6350000" imgH="6858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37063"/>
                        <a:ext cx="63404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" name="Text Box 39"/>
          <p:cNvSpPr txBox="1">
            <a:spLocks noChangeArrowheads="1"/>
          </p:cNvSpPr>
          <p:nvPr/>
        </p:nvSpPr>
        <p:spPr bwMode="auto">
          <a:xfrm>
            <a:off x="1908175" y="3284538"/>
            <a:ext cx="2519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zh-TW" altLang="en-US"/>
              <a:t>如右圖</a:t>
            </a:r>
          </a:p>
        </p:txBody>
      </p:sp>
      <p:grpSp>
        <p:nvGrpSpPr>
          <p:cNvPr id="1057" name="群組 35"/>
          <p:cNvGrpSpPr>
            <a:grpSpLocks/>
          </p:cNvGrpSpPr>
          <p:nvPr/>
        </p:nvGrpSpPr>
        <p:grpSpPr bwMode="auto">
          <a:xfrm>
            <a:off x="5286375" y="1071563"/>
            <a:ext cx="3000375" cy="400050"/>
            <a:chOff x="5643570" y="1285860"/>
            <a:chExt cx="3000396" cy="400110"/>
          </a:xfrm>
        </p:grpSpPr>
        <p:sp>
          <p:nvSpPr>
            <p:cNvPr id="1059" name="文字方塊 32"/>
            <p:cNvSpPr txBox="1">
              <a:spLocks noChangeArrowheads="1"/>
            </p:cNvSpPr>
            <p:nvPr/>
          </p:nvSpPr>
          <p:spPr bwMode="auto">
            <a:xfrm>
              <a:off x="5715008" y="1285860"/>
              <a:ext cx="29289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zh-TW" altLang="en-US">
                  <a:solidFill>
                    <a:srgbClr val="FF0000"/>
                  </a:solidFill>
                </a:rPr>
                <a:t>近似 </a:t>
              </a:r>
              <a:r>
                <a:rPr lang="en-US" altLang="zh-TW">
                  <a:solidFill>
                    <a:srgbClr val="FF0000"/>
                  </a:solidFill>
                </a:rPr>
                <a:t>low-pass filter</a:t>
              </a:r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643570" y="1357308"/>
              <a:ext cx="2500331" cy="2857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cxnSp>
        <p:nvCxnSpPr>
          <p:cNvPr id="38" name="直線單箭頭接點 37"/>
          <p:cNvCxnSpPr/>
          <p:nvPr/>
        </p:nvCxnSpPr>
        <p:spPr>
          <a:xfrm rot="10800000">
            <a:off x="5357813" y="857250"/>
            <a:ext cx="642937" cy="2857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47F469EA-6908-4C37-9D6A-89D62295E3B8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163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827088" y="1268413"/>
          <a:ext cx="6718300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9" name="Equation" r:id="rId4" imgW="3759200" imgH="1168400" progId="Equation.DSMT4">
                  <p:embed/>
                </p:oleObj>
              </mc:Choice>
              <mc:Fallback>
                <p:oleObj name="Equation" r:id="rId4" imgW="3759200" imgH="1168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268413"/>
                        <a:ext cx="6718300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文字方塊 5"/>
          <p:cNvSpPr txBox="1">
            <a:spLocks noChangeArrowheads="1"/>
          </p:cNvSpPr>
          <p:nvPr/>
        </p:nvSpPr>
        <p:spPr bwMode="auto">
          <a:xfrm>
            <a:off x="323850" y="549275"/>
            <a:ext cx="691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 </a:t>
            </a:r>
            <a:r>
              <a:rPr lang="en-US" altLang="zh-TW"/>
              <a:t>Equalizer for the </a:t>
            </a:r>
            <a:r>
              <a:rPr lang="en-US" altLang="zh-TW" u="sng">
                <a:solidFill>
                  <a:srgbClr val="0000FF"/>
                </a:solidFill>
              </a:rPr>
              <a:t>Multiple Path Problem </a:t>
            </a:r>
            <a:endParaRPr lang="zh-TW" altLang="en-US" u="sng">
              <a:solidFill>
                <a:srgbClr val="0000FF"/>
              </a:solidFill>
            </a:endParaRPr>
          </a:p>
        </p:txBody>
      </p:sp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2555875" y="3573463"/>
          <a:ext cx="383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Equation" r:id="rId6" imgW="3835400" imgH="609600" progId="Equation.DSMT4">
                  <p:embed/>
                </p:oleObj>
              </mc:Choice>
              <mc:Fallback>
                <p:oleObj name="Equation" r:id="rId6" imgW="3835400" imgH="609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573463"/>
                        <a:ext cx="3835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文字方塊 7"/>
          <p:cNvSpPr txBox="1">
            <a:spLocks noChangeArrowheads="1"/>
          </p:cNvSpPr>
          <p:nvPr/>
        </p:nvSpPr>
        <p:spPr bwMode="auto">
          <a:xfrm>
            <a:off x="1187450" y="3644900"/>
            <a:ext cx="158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cs typeface="Times New Roman" panose="02020603050405020304" pitchFamily="18" charset="0"/>
              </a:rPr>
              <a:t>Equalizer:</a:t>
            </a:r>
            <a:endParaRPr lang="zh-TW" altLang="en-US">
              <a:cs typeface="Times New Roman" panose="02020603050405020304" pitchFamily="18" charset="0"/>
            </a:endParaRPr>
          </a:p>
        </p:txBody>
      </p:sp>
      <p:sp>
        <p:nvSpPr>
          <p:cNvPr id="12295" name="文字方塊 8"/>
          <p:cNvSpPr txBox="1">
            <a:spLocks noChangeArrowheads="1"/>
          </p:cNvSpPr>
          <p:nvPr/>
        </p:nvSpPr>
        <p:spPr bwMode="auto">
          <a:xfrm>
            <a:off x="1547813" y="4941888"/>
            <a:ext cx="72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</a:t>
            </a:r>
            <a:endParaRPr lang="zh-TW" altLang="en-US"/>
          </a:p>
        </p:txBody>
      </p:sp>
      <p:sp>
        <p:nvSpPr>
          <p:cNvPr id="12296" name="文字方塊 9"/>
          <p:cNvSpPr txBox="1">
            <a:spLocks noChangeArrowheads="1"/>
          </p:cNvSpPr>
          <p:nvPr/>
        </p:nvSpPr>
        <p:spPr bwMode="auto">
          <a:xfrm>
            <a:off x="5292725" y="4941888"/>
            <a:ext cx="719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/>
              <a:t>y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</a:t>
            </a:r>
            <a:endParaRPr lang="zh-TW" altLang="en-US"/>
          </a:p>
        </p:txBody>
      </p:sp>
      <p:cxnSp>
        <p:nvCxnSpPr>
          <p:cNvPr id="12" name="直線單箭頭接點 11"/>
          <p:cNvCxnSpPr>
            <a:stCxn id="12295" idx="3"/>
          </p:cNvCxnSpPr>
          <p:nvPr/>
        </p:nvCxnSpPr>
        <p:spPr>
          <a:xfrm>
            <a:off x="2268538" y="5141913"/>
            <a:ext cx="2951162" cy="15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2295" idx="3"/>
          </p:cNvCxnSpPr>
          <p:nvPr/>
        </p:nvCxnSpPr>
        <p:spPr>
          <a:xfrm>
            <a:off x="2268538" y="5141913"/>
            <a:ext cx="1079500" cy="374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348038" y="5229225"/>
            <a:ext cx="1871662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2295" idx="3"/>
          </p:cNvCxnSpPr>
          <p:nvPr/>
        </p:nvCxnSpPr>
        <p:spPr>
          <a:xfrm>
            <a:off x="2268538" y="5141913"/>
            <a:ext cx="863600" cy="590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3132138" y="5732463"/>
            <a:ext cx="1152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4284663" y="5300663"/>
            <a:ext cx="935037" cy="433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V="1">
            <a:off x="2268538" y="4652963"/>
            <a:ext cx="1798637" cy="504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4067175" y="4652963"/>
            <a:ext cx="1152525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5" name="文字方塊 16"/>
          <p:cNvSpPr txBox="1">
            <a:spLocks noChangeArrowheads="1"/>
          </p:cNvSpPr>
          <p:nvPr/>
        </p:nvSpPr>
        <p:spPr bwMode="auto">
          <a:xfrm>
            <a:off x="2771775" y="4437063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delay = </a:t>
            </a:r>
            <a:r>
              <a:rPr lang="el-GR" altLang="zh-TW" i="1"/>
              <a:t>τ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12306" name="文字方塊 17"/>
          <p:cNvSpPr txBox="1">
            <a:spLocks noChangeArrowheads="1"/>
          </p:cNvSpPr>
          <p:nvPr/>
        </p:nvSpPr>
        <p:spPr bwMode="auto">
          <a:xfrm>
            <a:off x="3132138" y="4813300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delay = </a:t>
            </a:r>
            <a:r>
              <a:rPr lang="el-GR" altLang="zh-TW" i="1"/>
              <a:t>τ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12307" name="文字方塊 18"/>
          <p:cNvSpPr txBox="1">
            <a:spLocks noChangeArrowheads="1"/>
          </p:cNvSpPr>
          <p:nvPr/>
        </p:nvSpPr>
        <p:spPr bwMode="auto">
          <a:xfrm>
            <a:off x="3132138" y="5189538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delay = </a:t>
            </a:r>
            <a:r>
              <a:rPr lang="el-GR" altLang="zh-TW" i="1"/>
              <a:t>τ</a:t>
            </a:r>
            <a:r>
              <a:rPr lang="en-US" altLang="zh-TW" baseline="-25000"/>
              <a:t>3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12308" name="文字方塊 19"/>
          <p:cNvSpPr txBox="1">
            <a:spLocks noChangeArrowheads="1"/>
          </p:cNvSpPr>
          <p:nvPr/>
        </p:nvSpPr>
        <p:spPr bwMode="auto">
          <a:xfrm>
            <a:off x="3348038" y="5589588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delay = </a:t>
            </a:r>
            <a:r>
              <a:rPr lang="el-GR" altLang="zh-TW" i="1"/>
              <a:t>τ</a:t>
            </a:r>
            <a:r>
              <a:rPr lang="en-US" altLang="zh-TW" baseline="-25000"/>
              <a:t>4</a:t>
            </a:r>
            <a:r>
              <a:rPr lang="en-US" altLang="zh-TW"/>
              <a:t> </a:t>
            </a:r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93E91A80-96D4-4AF5-A20C-FF58935726E5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164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25603" name="文字方塊 14"/>
          <p:cNvSpPr txBox="1">
            <a:spLocks noChangeArrowheads="1"/>
          </p:cNvSpPr>
          <p:nvPr/>
        </p:nvSpPr>
        <p:spPr bwMode="auto">
          <a:xfrm>
            <a:off x="323850" y="765175"/>
            <a:ext cx="748982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zh-TW">
                <a:sym typeface="Symbol" panose="05050102010706020507" pitchFamily="18" charset="2"/>
              </a:rPr>
              <a:t> </a:t>
            </a:r>
            <a:r>
              <a:rPr lang="zh-TW" altLang="en-US"/>
              <a:t>缺點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(1) </a:t>
            </a:r>
            <a:r>
              <a:rPr lang="en-US" altLang="zh-TW" i="1"/>
              <a:t>H</a:t>
            </a:r>
            <a:r>
              <a:rPr lang="en-US" altLang="zh-TW"/>
              <a:t>(</a:t>
            </a:r>
            <a:r>
              <a:rPr lang="en-US" altLang="zh-TW" i="1"/>
              <a:t>z</a:t>
            </a:r>
            <a:r>
              <a:rPr lang="en-US" altLang="zh-TW"/>
              <a:t>)</a:t>
            </a:r>
            <a:r>
              <a:rPr lang="zh-TW" altLang="en-US"/>
              <a:t>可能</a:t>
            </a:r>
            <a:r>
              <a:rPr lang="en-US" altLang="zh-TW"/>
              <a:t>unstable  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TW"/>
              <a:t>             (2) </a:t>
            </a:r>
            <a:r>
              <a:rPr lang="en-US" altLang="zh-TW" i="1"/>
              <a:t>H</a:t>
            </a:r>
            <a:r>
              <a:rPr lang="en-US" altLang="zh-TW"/>
              <a:t>(</a:t>
            </a:r>
            <a:r>
              <a:rPr lang="en-US" altLang="zh-TW" i="1"/>
              <a:t>z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en-US" altLang="zh-TW"/>
              <a:t>is usually a dynamic response </a:t>
            </a:r>
            <a:endParaRPr lang="zh-TW" altLang="en-US"/>
          </a:p>
        </p:txBody>
      </p:sp>
      <p:sp>
        <p:nvSpPr>
          <p:cNvPr id="25604" name="Text Box 11"/>
          <p:cNvSpPr txBox="1">
            <a:spLocks noChangeArrowheads="1"/>
          </p:cNvSpPr>
          <p:nvPr/>
        </p:nvSpPr>
        <p:spPr bwMode="auto">
          <a:xfrm>
            <a:off x="323850" y="1916113"/>
            <a:ext cx="8280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TW">
                <a:sym typeface="Symbol" panose="05050102010706020507" pitchFamily="18" charset="2"/>
              </a:rPr>
              <a:t> </a:t>
            </a:r>
            <a:r>
              <a:rPr lang="zh-TW" altLang="en-US">
                <a:sym typeface="Symbol" panose="05050102010706020507" pitchFamily="18" charset="2"/>
              </a:rPr>
              <a:t>可以用 </a:t>
            </a:r>
            <a:r>
              <a:rPr lang="en-US" altLang="zh-TW" sz="2200">
                <a:solidFill>
                  <a:srgbClr val="3333FF"/>
                </a:solidFill>
                <a:sym typeface="Symbol" panose="05050102010706020507" pitchFamily="18" charset="2"/>
              </a:rPr>
              <a:t>homomorphic signal processing</a:t>
            </a:r>
            <a:r>
              <a:rPr lang="en-US" altLang="zh-TW" sz="2200">
                <a:sym typeface="Symbol" panose="05050102010706020507" pitchFamily="18" charset="2"/>
              </a:rPr>
              <a:t> </a:t>
            </a:r>
            <a:r>
              <a:rPr lang="zh-TW" altLang="en-US">
                <a:sym typeface="Symbol" panose="05050102010706020507" pitchFamily="18" charset="2"/>
              </a:rPr>
              <a:t>來取代 </a:t>
            </a:r>
            <a:r>
              <a:rPr lang="en-US" altLang="zh-TW">
                <a:sym typeface="Symbol" panose="05050102010706020507" pitchFamily="18" charset="2"/>
              </a:rPr>
              <a:t>equalizer </a:t>
            </a:r>
            <a:r>
              <a:rPr lang="zh-TW" altLang="en-US">
                <a:sym typeface="Symbol" panose="05050102010706020507" pitchFamily="18" charset="2"/>
              </a:rPr>
              <a:t>處理 </a:t>
            </a:r>
            <a:r>
              <a:rPr lang="en-US" altLang="zh-TW">
                <a:sym typeface="Symbol" panose="05050102010706020507" pitchFamily="18" charset="2"/>
              </a:rPr>
              <a:t>multiple path problem.</a:t>
            </a:r>
          </a:p>
        </p:txBody>
      </p:sp>
      <p:sp>
        <p:nvSpPr>
          <p:cNvPr id="25605" name="矩形 6"/>
          <p:cNvSpPr>
            <a:spLocks noChangeArrowheads="1"/>
          </p:cNvSpPr>
          <p:nvPr/>
        </p:nvSpPr>
        <p:spPr bwMode="auto">
          <a:xfrm>
            <a:off x="611188" y="3860800"/>
            <a:ext cx="1322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-US" altLang="zh-TW">
                <a:solidFill>
                  <a:srgbClr val="3333FF"/>
                </a:solidFill>
              </a:rPr>
              <a:t>References</a:t>
            </a:r>
          </a:p>
        </p:txBody>
      </p:sp>
      <p:sp>
        <p:nvSpPr>
          <p:cNvPr id="25606" name="矩形 7"/>
          <p:cNvSpPr>
            <a:spLocks noChangeArrowheads="1"/>
          </p:cNvSpPr>
          <p:nvPr/>
        </p:nvSpPr>
        <p:spPr bwMode="auto">
          <a:xfrm>
            <a:off x="539750" y="4365625"/>
            <a:ext cx="80645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/>
            <a:r>
              <a:rPr lang="en-US" altLang="zh-TW"/>
              <a:t>S. S. Haykin, </a:t>
            </a:r>
            <a:r>
              <a:rPr lang="en-US" altLang="zh-TW" i="1"/>
              <a:t>Communication Systems</a:t>
            </a:r>
            <a:r>
              <a:rPr lang="en-US" altLang="zh-TW"/>
              <a:t>, John Wiley, N.J., 2010</a:t>
            </a:r>
          </a:p>
          <a:p>
            <a:pPr algn="just" eaLnBrk="1" hangingPunct="1">
              <a:spcBef>
                <a:spcPts val="1200"/>
              </a:spcBef>
            </a:pPr>
            <a:r>
              <a:rPr lang="en-US" altLang="zh-TW"/>
              <a:t>W. D. Chang, J. J. Ding, Y. Chen, C. W. Chang, and C. C. Chang, “Edge-membership based blurred image reconstruction algorithm,” </a:t>
            </a:r>
            <a:r>
              <a:rPr lang="en-US" altLang="zh-TW" i="1"/>
              <a:t>APSIPA Annual Summit and Conference</a:t>
            </a:r>
            <a:r>
              <a:rPr lang="en-US" altLang="zh-TW"/>
              <a:t>, Hollywood, USA, Dec. 2012</a:t>
            </a:r>
            <a:endParaRPr lang="zh-TW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/>
            <a:fld id="{21691BF4-E304-4020-9F65-E96ACFAE4976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algn="r" eaLnBrk="1" hangingPunct="1"/>
              <a:t>165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827088" y="476250"/>
            <a:ext cx="7345362" cy="4667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TW" altLang="en-US" sz="2400" b="1">
                <a:solidFill>
                  <a:srgbClr val="3333FF"/>
                </a:solidFill>
                <a:sym typeface="Wingdings 2" panose="05020102010507070707" pitchFamily="18" charset="2"/>
              </a:rPr>
              <a:t>附錄五  讀論文的方法 </a:t>
            </a:r>
            <a:r>
              <a:rPr lang="en-US" altLang="zh-TW" sz="2400" b="1">
                <a:solidFill>
                  <a:srgbClr val="3333FF"/>
                </a:solidFill>
                <a:sym typeface="Wingdings 2" panose="05020102010507070707" pitchFamily="18" charset="2"/>
              </a:rPr>
              <a:t>(</a:t>
            </a:r>
            <a:r>
              <a:rPr lang="zh-TW" altLang="en-US" sz="2400" b="1">
                <a:solidFill>
                  <a:srgbClr val="3333FF"/>
                </a:solidFill>
                <a:sym typeface="Wingdings 2" panose="05020102010507070707" pitchFamily="18" charset="2"/>
              </a:rPr>
              <a:t>個人心得</a:t>
            </a:r>
            <a:r>
              <a:rPr lang="en-US" altLang="zh-TW" sz="2400" b="1">
                <a:solidFill>
                  <a:srgbClr val="3333FF"/>
                </a:solidFill>
                <a:sym typeface="Wingdings 2" panose="05020102010507070707" pitchFamily="18" charset="2"/>
              </a:rPr>
              <a:t>)</a:t>
            </a:r>
            <a:r>
              <a:rPr lang="en-US" altLang="zh-TW" sz="2400"/>
              <a:t> </a:t>
            </a: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684213" y="1268413"/>
            <a:ext cx="8135937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為了做研究和工作的需要，同學們將來都要經常閱讀論文，甚至於，有的時候可能要一週要閱讀三篇以上的論文，而且大部分的論文說得都沒有像大學課本那麼有條理。用大學以前的讀書習慣，恐怕將難以應付。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要如何在短時間之內讀懂那麼多的論文，甚至於發現論文所提的方法可以改良的地方，是上了研究所之後必需學會的能力。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以下是幾點原則 </a:t>
            </a:r>
            <a:r>
              <a:rPr lang="en-US" altLang="zh-TW"/>
              <a:t>(</a:t>
            </a:r>
            <a:r>
              <a:rPr lang="zh-TW" altLang="en-US"/>
              <a:t>根據我個人的經驗</a:t>
            </a:r>
            <a:r>
              <a:rPr lang="en-US" altLang="zh-TW"/>
              <a:t>)</a:t>
            </a:r>
            <a:r>
              <a:rPr lang="zh-TW" altLang="en-US"/>
              <a:t>：</a:t>
            </a:r>
          </a:p>
          <a:p>
            <a:pPr eaLnBrk="1" hangingPunct="1"/>
            <a:endParaRPr lang="zh-TW" altLang="en-US"/>
          </a:p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3333FF"/>
                </a:solidFill>
              </a:rPr>
              <a:t>(A) </a:t>
            </a:r>
            <a:r>
              <a:rPr lang="zh-TW" altLang="en-US" b="1">
                <a:solidFill>
                  <a:srgbClr val="3333FF"/>
                </a:solidFill>
              </a:rPr>
              <a:t>先判斷這篇論文是否應該被詳讀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(1) </a:t>
            </a:r>
            <a:r>
              <a:rPr lang="zh-TW" altLang="en-US"/>
              <a:t>越是核心，越是</a:t>
            </a:r>
            <a:r>
              <a:rPr lang="zh-TW" altLang="en-US" u="sng"/>
              <a:t>最早提出某個理論</a:t>
            </a:r>
            <a:r>
              <a:rPr lang="zh-TW" altLang="en-US"/>
              <a:t>的論文，越是應該被詳讀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(2) </a:t>
            </a:r>
            <a:r>
              <a:rPr lang="zh-TW" altLang="en-US"/>
              <a:t>和自己目前研究密切相關的論文，當然有詳讀的必要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(3) Citation rate (</a:t>
            </a:r>
            <a:r>
              <a:rPr lang="zh-TW" altLang="en-US"/>
              <a:t>引用次數</a:t>
            </a:r>
            <a:r>
              <a:rPr lang="en-US" altLang="zh-TW"/>
              <a:t>) </a:t>
            </a:r>
            <a:r>
              <a:rPr lang="zh-TW" altLang="en-US"/>
              <a:t>較高的論文，可能也比較重要 </a:t>
            </a:r>
            <a:r>
              <a:rPr lang="en-US" altLang="zh-TW"/>
              <a:t>(</a:t>
            </a:r>
            <a:r>
              <a:rPr lang="zh-TW" altLang="en-US"/>
              <a:t>雖然不完全相</a:t>
            </a:r>
            <a:br>
              <a:rPr lang="zh-TW" altLang="en-US"/>
            </a:br>
            <a:r>
              <a:rPr lang="zh-TW" altLang="en-US"/>
              <a:t>      關</a:t>
            </a:r>
            <a:r>
              <a:rPr lang="en-US" altLang="zh-TW"/>
              <a:t>)</a:t>
            </a:r>
            <a:r>
              <a:rPr lang="zh-TW" altLang="en-US"/>
              <a:t>。</a:t>
            </a:r>
            <a:endParaRPr lang="en-US" altLang="zh-TW"/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至於比較支節的論文，大略讀過即可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468313" y="333375"/>
            <a:ext cx="8064500" cy="578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TW" b="1">
                <a:solidFill>
                  <a:srgbClr val="3333FF"/>
                </a:solidFill>
              </a:rPr>
              <a:t>(B) </a:t>
            </a:r>
            <a:r>
              <a:rPr lang="zh-TW" altLang="en-US" b="1">
                <a:solidFill>
                  <a:srgbClr val="3333FF"/>
                </a:solidFill>
              </a:rPr>
              <a:t>自己動手算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TW" altLang="en-US"/>
              <a:t>對於該「詳讀」的論文，可以自己動手來計算當中的幾個重要公式。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TW" altLang="en-US"/>
              <a:t>不是每篇論文都對論文中的理論和公式的來源有清楚的說明。在這個時候，還不如自己拿起筆來，親手證明論文當中的公式和理論。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TW" altLang="en-US"/>
              <a:t>自己動手算，不只能幫助自己了解論文當中的理論，而且，有時還可以「意外」的發現論文當中的理論可以進一步改良的地方，進而寫出新的論文出來。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endParaRPr lang="zh-TW" altLang="en-US"/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TW" b="1">
                <a:solidFill>
                  <a:srgbClr val="3333FF"/>
                </a:solidFill>
              </a:rPr>
              <a:t>(C)  </a:t>
            </a:r>
            <a:r>
              <a:rPr lang="zh-TW" altLang="en-US" b="1">
                <a:solidFill>
                  <a:srgbClr val="3333FF"/>
                </a:solidFill>
              </a:rPr>
              <a:t>讀過論文之後，問自己一些問題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TW"/>
              <a:t>(1) </a:t>
            </a:r>
            <a:r>
              <a:rPr lang="zh-TW" altLang="en-US"/>
              <a:t>這篇論文所提的概念 </a:t>
            </a:r>
            <a:r>
              <a:rPr lang="en-US" altLang="zh-TW"/>
              <a:t>(Concepts) </a:t>
            </a:r>
            <a:r>
              <a:rPr lang="zh-TW" altLang="en-US"/>
              <a:t>是什麼？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TW"/>
              <a:t>(2) </a:t>
            </a:r>
            <a:r>
              <a:rPr lang="zh-TW" altLang="en-US"/>
              <a:t>方法的優點何在 </a:t>
            </a:r>
            <a:r>
              <a:rPr lang="en-US" altLang="zh-TW"/>
              <a:t>(Advantages)</a:t>
            </a:r>
            <a:r>
              <a:rPr lang="zh-TW" altLang="en-US"/>
              <a:t>？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TW"/>
              <a:t>(3) </a:t>
            </a:r>
            <a:r>
              <a:rPr lang="zh-TW" altLang="en-US"/>
              <a:t>可能的應用 </a:t>
            </a:r>
            <a:r>
              <a:rPr lang="en-US" altLang="zh-TW"/>
              <a:t>(Applications) </a:t>
            </a:r>
            <a:r>
              <a:rPr lang="zh-TW" altLang="en-US"/>
              <a:t>在何處？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endParaRPr lang="zh-TW" altLang="en-US"/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TW" altLang="en-US"/>
              <a:t>若能回答這三個問題，表現你大致讀通了這篇論文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TW" altLang="en-US"/>
              <a:t>若回答不出來，可能要再把論文當中遺漏的地方，再好好看 一看</a:t>
            </a:r>
          </a:p>
        </p:txBody>
      </p:sp>
      <p:sp>
        <p:nvSpPr>
          <p:cNvPr id="27651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/>
            <a:fld id="{008CFAFD-63C1-4955-91B1-837A94CFC586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algn="r" eaLnBrk="1" hangingPunct="1"/>
              <a:t>166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/>
            <a:fld id="{905CA60F-0D3F-4ECD-B641-8A9ED4E501DB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algn="r" eaLnBrk="1" hangingPunct="1"/>
              <a:t>167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395288" y="404813"/>
            <a:ext cx="2187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3333FF"/>
                </a:solidFill>
              </a:rPr>
              <a:t>(D)  </a:t>
            </a:r>
            <a:r>
              <a:rPr lang="zh-TW" altLang="en-US" b="1">
                <a:solidFill>
                  <a:srgbClr val="3333FF"/>
                </a:solidFill>
              </a:rPr>
              <a:t>進一步的分析</a:t>
            </a: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468313" y="765175"/>
            <a:ext cx="8424862" cy="346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TW" altLang="en-US"/>
              <a:t>如果你不以讀懂一篇論文為滿足，想要進一步的發明創造之外，可以再問自己幾個問題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TW"/>
              <a:t>(1) Analysis for Advantages: </a:t>
            </a:r>
            <a:r>
              <a:rPr lang="zh-TW" altLang="en-US"/>
              <a:t>是什麼原因，造成這個方法有這樣的優點？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TW" altLang="en-US"/>
              <a:t>     類似的概念，是否可以延伸、用在其他地方？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TW"/>
              <a:t>(2) Analysis for Disadvantages: </a:t>
            </a:r>
            <a:r>
              <a:rPr lang="zh-TW" altLang="en-US"/>
              <a:t>這方法有什麼問題？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TW" altLang="en-US"/>
              <a:t>     是什麼原因，造成這些問題？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TW" altLang="en-US"/>
              <a:t>     有什麼方法，可以改良這些問題？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TW"/>
              <a:t>(3) Innovations: </a:t>
            </a:r>
            <a:r>
              <a:rPr lang="zh-TW" altLang="en-US"/>
              <a:t>綜合以上的分析，再加上個人的靈感，想想這篇論文是否</a:t>
            </a:r>
            <a:br>
              <a:rPr lang="zh-TW" altLang="en-US"/>
            </a:br>
            <a:r>
              <a:rPr lang="zh-TW" altLang="en-US"/>
              <a:t>    有可以再進一步發明創新的地方？</a:t>
            </a:r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539750" y="4868863"/>
            <a:ext cx="813752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TW" altLang="en-US"/>
              <a:t>我經常看過一篇論文之後，會寫上幾行的文字，來描述這篇論文要點，以及在這個領域當中所扮演的角色。一方面有助於釐清概念，一方面也可以避免日後還要花時間來回憶這篇論文的內容是什麼 </a:t>
            </a:r>
            <a:endParaRPr lang="en-US" altLang="zh-TW"/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323850" y="4365625"/>
            <a:ext cx="115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3333FF"/>
                </a:solidFill>
              </a:rPr>
              <a:t>(E)  </a:t>
            </a:r>
            <a:r>
              <a:rPr lang="zh-TW" altLang="en-US" b="1">
                <a:solidFill>
                  <a:srgbClr val="3333FF"/>
                </a:solidFill>
              </a:rPr>
              <a:t>註解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539750" y="549275"/>
            <a:ext cx="165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3333FF"/>
                </a:solidFill>
              </a:rPr>
              <a:t>(F) </a:t>
            </a:r>
            <a:r>
              <a:rPr lang="zh-TW" altLang="en-US" b="1">
                <a:solidFill>
                  <a:srgbClr val="3333FF"/>
                </a:solidFill>
              </a:rPr>
              <a:t> 做個整理</a:t>
            </a: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611188" y="1052513"/>
            <a:ext cx="80645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可以將多篇論文所提的許多種方法，做一個有系統的整理和比較。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總共有多少種方法被提出來處理這個問題？這些方法的優缺點和適用的地方是什麼？它們之間是否可以歸納成幾大類？這些方法的相似和相異之處是什麼？</a:t>
            </a: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611188" y="2709863"/>
            <a:ext cx="8137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有時，把各種不同的方法做個綜合，拮取各方法的優點，將有助出創造出效能更好的新方法</a:t>
            </a:r>
          </a:p>
        </p:txBody>
      </p:sp>
      <p:sp>
        <p:nvSpPr>
          <p:cNvPr id="29701" name="投影片編號版面配置區 2"/>
          <p:cNvSpPr txBox="1">
            <a:spLocks noGrp="1"/>
          </p:cNvSpPr>
          <p:nvPr/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/>
            <a:fld id="{1FE9B48C-4B00-4C28-BA40-0235795FDE3E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algn="r" eaLnBrk="1" hangingPunct="1"/>
              <a:t>168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8D38607D-8725-4B10-9D16-B99D015FA3AC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137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692275" y="1125538"/>
          <a:ext cx="36163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3" imgW="3619500" imgH="533400" progId="Equation.DSMT4">
                  <p:embed/>
                </p:oleObj>
              </mc:Choice>
              <mc:Fallback>
                <p:oleObj name="Equation" r:id="rId3" imgW="36195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125538"/>
                        <a:ext cx="36163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10"/>
          <p:cNvSpPr txBox="1">
            <a:spLocks noChangeArrowheads="1"/>
          </p:cNvSpPr>
          <p:nvPr/>
        </p:nvSpPr>
        <p:spPr bwMode="auto">
          <a:xfrm>
            <a:off x="323850" y="404813"/>
            <a:ext cx="367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一般型態的 </a:t>
            </a:r>
            <a:r>
              <a:rPr lang="en-US" altLang="zh-TW"/>
              <a:t>smoother</a:t>
            </a:r>
          </a:p>
        </p:txBody>
      </p:sp>
      <p:sp>
        <p:nvSpPr>
          <p:cNvPr id="2053" name="Text Box 91"/>
          <p:cNvSpPr txBox="1">
            <a:spLocks noChangeArrowheads="1"/>
          </p:cNvSpPr>
          <p:nvPr/>
        </p:nvSpPr>
        <p:spPr bwMode="auto">
          <a:xfrm>
            <a:off x="611188" y="1989138"/>
            <a:ext cx="525621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Choose </a:t>
            </a:r>
            <a:r>
              <a:rPr lang="en-US" altLang="zh-TW" dirty="0">
                <a:solidFill>
                  <a:srgbClr val="3333FF"/>
                </a:solidFill>
              </a:rPr>
              <a:t>(1) </a:t>
            </a:r>
            <a:r>
              <a:rPr lang="en-US" altLang="zh-TW" i="1" dirty="0">
                <a:solidFill>
                  <a:srgbClr val="3333FF"/>
                </a:solidFill>
              </a:rPr>
              <a:t>h</a:t>
            </a:r>
            <a:r>
              <a:rPr lang="en-US" altLang="zh-TW" dirty="0">
                <a:solidFill>
                  <a:srgbClr val="3333FF"/>
                </a:solidFill>
              </a:rPr>
              <a:t>[</a:t>
            </a:r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dirty="0">
                <a:solidFill>
                  <a:srgbClr val="3333FF"/>
                </a:solidFill>
              </a:rPr>
              <a:t>] = </a:t>
            </a:r>
            <a:r>
              <a:rPr lang="en-US" altLang="zh-TW" i="1" dirty="0">
                <a:solidFill>
                  <a:srgbClr val="3333FF"/>
                </a:solidFill>
              </a:rPr>
              <a:t>h</a:t>
            </a:r>
            <a:r>
              <a:rPr lang="en-US" altLang="zh-TW" dirty="0">
                <a:solidFill>
                  <a:srgbClr val="3333FF"/>
                </a:solidFill>
              </a:rPr>
              <a:t>[</a:t>
            </a:r>
            <a: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  <a:t>−</a:t>
            </a:r>
            <a:r>
              <a:rPr lang="en-US" altLang="zh-TW" i="1" dirty="0">
                <a:solidFill>
                  <a:srgbClr val="3333FF"/>
                </a:solidFill>
              </a:rPr>
              <a:t>n</a:t>
            </a:r>
            <a:r>
              <a:rPr lang="en-US" altLang="zh-TW" dirty="0">
                <a:solidFill>
                  <a:srgbClr val="3333FF"/>
                </a:solidFill>
              </a:rPr>
              <a:t>]</a:t>
            </a:r>
            <a:r>
              <a:rPr lang="en-US" altLang="zh-TW" dirty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             (2) |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baseline="-25000" dirty="0"/>
              <a:t>1</a:t>
            </a:r>
            <a:r>
              <a:rPr lang="en-US" altLang="zh-TW" dirty="0"/>
              <a:t>]| </a:t>
            </a:r>
            <a:r>
              <a:rPr lang="en-US" altLang="zh-TW" dirty="0">
                <a:sym typeface="Symbol" panose="05050102010706020507" pitchFamily="18" charset="2"/>
              </a:rPr>
              <a:t></a:t>
            </a:r>
            <a:r>
              <a:rPr lang="en-US" altLang="zh-TW" dirty="0"/>
              <a:t> |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baseline="-25000" dirty="0"/>
              <a:t>2</a:t>
            </a:r>
            <a:r>
              <a:rPr lang="en-US" altLang="zh-TW" dirty="0"/>
              <a:t>]|    if | </a:t>
            </a:r>
            <a:r>
              <a:rPr lang="en-US" altLang="zh-TW" i="1" dirty="0"/>
              <a:t>n</a:t>
            </a:r>
            <a:r>
              <a:rPr lang="en-US" altLang="zh-TW" baseline="-25000" dirty="0"/>
              <a:t>1</a:t>
            </a:r>
            <a:r>
              <a:rPr lang="en-US" altLang="zh-TW" dirty="0"/>
              <a:t> | </a:t>
            </a:r>
            <a:r>
              <a:rPr lang="en-US" altLang="zh-TW" dirty="0">
                <a:sym typeface="Symbol" panose="05050102010706020507" pitchFamily="18" charset="2"/>
              </a:rPr>
              <a:t>&gt;</a:t>
            </a:r>
            <a:r>
              <a:rPr lang="en-US" altLang="zh-TW" dirty="0"/>
              <a:t> | </a:t>
            </a:r>
            <a:r>
              <a:rPr lang="en-US" altLang="zh-TW" i="1" dirty="0"/>
              <a:t>n</a:t>
            </a:r>
            <a:r>
              <a:rPr lang="en-US" altLang="zh-TW" baseline="-25000" dirty="0"/>
              <a:t>2</a:t>
            </a:r>
            <a:r>
              <a:rPr lang="en-US" altLang="zh-TW" dirty="0"/>
              <a:t> |</a:t>
            </a:r>
          </a:p>
        </p:txBody>
      </p:sp>
      <p:pic>
        <p:nvPicPr>
          <p:cNvPr id="2054" name="Picture 9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852738"/>
            <a:ext cx="4872038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94"/>
          <p:cNvSpPr txBox="1">
            <a:spLocks noChangeArrowheads="1"/>
          </p:cNvSpPr>
          <p:nvPr/>
        </p:nvSpPr>
        <p:spPr bwMode="auto">
          <a:xfrm>
            <a:off x="468313" y="5084763"/>
            <a:ext cx="820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solidFill>
                  <a:srgbClr val="FF0000"/>
                </a:solidFill>
              </a:rPr>
              <a:t>任何</a:t>
            </a:r>
            <a:r>
              <a:rPr lang="zh-TW" altLang="en-US" u="sng">
                <a:solidFill>
                  <a:srgbClr val="FF0000"/>
                </a:solidFill>
              </a:rPr>
              <a:t>能量隨著 </a:t>
            </a:r>
            <a:r>
              <a:rPr lang="en-US" altLang="zh-TW" u="sng">
                <a:solidFill>
                  <a:srgbClr val="FF0000"/>
                </a:solidFill>
              </a:rPr>
              <a:t>|</a:t>
            </a:r>
            <a:r>
              <a:rPr lang="en-US" altLang="zh-TW" i="1" u="sng">
                <a:solidFill>
                  <a:srgbClr val="FF0000"/>
                </a:solidFill>
              </a:rPr>
              <a:t>n</a:t>
            </a:r>
            <a:r>
              <a:rPr lang="en-US" altLang="zh-TW" u="sng">
                <a:solidFill>
                  <a:srgbClr val="FF0000"/>
                </a:solidFill>
              </a:rPr>
              <a:t>| </a:t>
            </a:r>
            <a:r>
              <a:rPr lang="zh-TW" altLang="en-US" u="sng">
                <a:solidFill>
                  <a:srgbClr val="FF0000"/>
                </a:solidFill>
              </a:rPr>
              <a:t>遞減</a:t>
            </a:r>
            <a:r>
              <a:rPr lang="zh-TW" altLang="en-US">
                <a:solidFill>
                  <a:srgbClr val="FF0000"/>
                </a:solidFill>
              </a:rPr>
              <a:t>的 </a:t>
            </a:r>
            <a:r>
              <a:rPr lang="en-US" altLang="zh-TW" u="sng">
                <a:solidFill>
                  <a:srgbClr val="FF0000"/>
                </a:solidFill>
              </a:rPr>
              <a:t>even function</a:t>
            </a:r>
            <a:r>
              <a:rPr lang="zh-TW" altLang="en-US">
                <a:solidFill>
                  <a:srgbClr val="FF0000"/>
                </a:solidFill>
              </a:rPr>
              <a:t>，都可以當成 </a:t>
            </a:r>
            <a:r>
              <a:rPr lang="en-US" altLang="zh-TW">
                <a:solidFill>
                  <a:srgbClr val="FF0000"/>
                </a:solidFill>
              </a:rPr>
              <a:t>smoother filter</a:t>
            </a:r>
          </a:p>
        </p:txBody>
      </p:sp>
      <p:sp>
        <p:nvSpPr>
          <p:cNvPr id="8" name="Text Box 91"/>
          <p:cNvSpPr txBox="1">
            <a:spLocks noChangeArrowheads="1"/>
          </p:cNvSpPr>
          <p:nvPr/>
        </p:nvSpPr>
        <p:spPr bwMode="auto">
          <a:xfrm>
            <a:off x="1403648" y="2989263"/>
            <a:ext cx="23042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 smtClean="0"/>
              <a:t>(3)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 smtClean="0"/>
              <a:t>] </a:t>
            </a:r>
            <a:r>
              <a:rPr lang="en-US" altLang="zh-TW" dirty="0" smtClean="0">
                <a:sym typeface="Symbol" panose="05050102010706020507" pitchFamily="18" charset="2"/>
              </a:rPr>
              <a:t> 0 for all </a:t>
            </a:r>
            <a:r>
              <a:rPr lang="en-US" altLang="zh-TW" i="1" dirty="0" smtClean="0">
                <a:sym typeface="Symbol" panose="05050102010706020507" pitchFamily="18" charset="2"/>
              </a:rPr>
              <a:t>n</a:t>
            </a:r>
            <a:endParaRPr lang="en-US" altLang="zh-TW" i="1" dirty="0"/>
          </a:p>
        </p:txBody>
      </p:sp>
      <p:sp>
        <p:nvSpPr>
          <p:cNvPr id="9" name="Text Box 91"/>
          <p:cNvSpPr txBox="1">
            <a:spLocks noChangeArrowheads="1"/>
          </p:cNvSpPr>
          <p:nvPr/>
        </p:nvSpPr>
        <p:spPr bwMode="auto">
          <a:xfrm>
            <a:off x="1403648" y="3542279"/>
            <a:ext cx="6480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 smtClean="0"/>
              <a:t>(4)</a:t>
            </a:r>
            <a:endParaRPr lang="en-US" altLang="zh-TW" i="1" dirty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925747"/>
              </p:ext>
            </p:extLst>
          </p:nvPr>
        </p:nvGraphicFramePr>
        <p:xfrm>
          <a:off x="1960712" y="3542279"/>
          <a:ext cx="1117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6" imgW="1117440" imgH="533160" progId="Equation.DSMT4">
                  <p:embed/>
                </p:oleObj>
              </mc:Choice>
              <mc:Fallback>
                <p:oleObj name="Equation" r:id="rId6" imgW="1117440" imgH="533160" progId="Equation.DSMT4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712" y="3542279"/>
                        <a:ext cx="1117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91"/>
          <p:cNvSpPr txBox="1">
            <a:spLocks noChangeArrowheads="1"/>
          </p:cNvSpPr>
          <p:nvPr/>
        </p:nvSpPr>
        <p:spPr bwMode="auto">
          <a:xfrm>
            <a:off x="7546343" y="454812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 dirty="0" smtClean="0">
                <a:sym typeface="Symbol" panose="05050102010706020507" pitchFamily="18" charset="2"/>
              </a:rPr>
              <a:t></a:t>
            </a:r>
            <a:endParaRPr lang="en-US" altLang="zh-TW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603D40FC-8D6D-47EA-B8E2-EE1480EC432C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138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pic>
        <p:nvPicPr>
          <p:cNvPr id="174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765175"/>
            <a:ext cx="678338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9"/>
          <p:cNvSpPr txBox="1">
            <a:spLocks noChangeArrowheads="1"/>
          </p:cNvSpPr>
          <p:nvPr/>
        </p:nvSpPr>
        <p:spPr bwMode="auto">
          <a:xfrm>
            <a:off x="395288" y="3213100"/>
            <a:ext cx="446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After applying the smoother filter</a:t>
            </a:r>
          </a:p>
        </p:txBody>
      </p:sp>
      <p:sp>
        <p:nvSpPr>
          <p:cNvPr id="17413" name="Text Box 10"/>
          <p:cNvSpPr txBox="1">
            <a:spLocks noChangeArrowheads="1"/>
          </p:cNvSpPr>
          <p:nvPr/>
        </p:nvSpPr>
        <p:spPr bwMode="auto">
          <a:xfrm>
            <a:off x="323850" y="404813"/>
            <a:ext cx="1655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40103FF8-9997-4D26-B88A-C56190CA5C41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139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23850" y="1557338"/>
            <a:ext cx="554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/>
              <a:t>思考</a:t>
            </a:r>
            <a:r>
              <a:rPr lang="en-US" altLang="zh-TW"/>
              <a:t>: smoother </a:t>
            </a:r>
            <a:r>
              <a:rPr lang="zh-TW" altLang="en-US"/>
              <a:t>在信號處理上有哪些功用？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50825" y="549275"/>
            <a:ext cx="7632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Smoother </a:t>
            </a:r>
            <a:r>
              <a:rPr lang="zh-TW" altLang="en-US"/>
              <a:t>是一種 </a:t>
            </a:r>
            <a:r>
              <a:rPr lang="en-US" altLang="zh-TW"/>
              <a:t>lowpass filter (</a:t>
            </a:r>
            <a:r>
              <a:rPr lang="zh-TW" altLang="en-US"/>
              <a:t>但不為 </a:t>
            </a:r>
            <a:r>
              <a:rPr lang="en-US" altLang="zh-TW"/>
              <a:t>pass-stop band filter)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D47D1798-164E-4C14-850D-9D99A828226E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140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323850" y="549275"/>
            <a:ext cx="8208963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3333FF"/>
                </a:solidFill>
                <a:sym typeface="Wingdings 2" panose="05020102010507070707" pitchFamily="18" charset="2"/>
              </a:rPr>
              <a:t></a:t>
            </a:r>
            <a:r>
              <a:rPr lang="en-US" altLang="zh-TW" sz="2400" b="1">
                <a:solidFill>
                  <a:srgbClr val="3333FF"/>
                </a:solidFill>
              </a:rPr>
              <a:t> 4-C  Popular Filters (3):  Family of Odd Symmetric Filters </a:t>
            </a:r>
            <a:endParaRPr lang="en-US" altLang="zh-TW"/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539750" y="1196975"/>
            <a:ext cx="61928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(a) Differentiation   </a:t>
            </a:r>
            <a:r>
              <a:rPr lang="en-US" altLang="zh-TW" i="1"/>
              <a:t>H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 = </a:t>
            </a:r>
            <a:r>
              <a:rPr lang="en-US" altLang="zh-TW" i="1"/>
              <a:t>j</a:t>
            </a:r>
            <a:r>
              <a:rPr lang="en-US" altLang="zh-TW"/>
              <a:t>2</a:t>
            </a:r>
            <a:r>
              <a:rPr lang="en-US" altLang="zh-TW" i="1">
                <a:sym typeface="Symbol" panose="05050102010706020507" pitchFamily="18" charset="2"/>
              </a:rPr>
              <a:t>f</a:t>
            </a:r>
            <a:r>
              <a:rPr lang="en-US" altLang="zh-TW">
                <a:sym typeface="Symbol" panose="05050102010706020507" pitchFamily="18" charset="2"/>
              </a:rPr>
              <a:t>   when  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TW" i="1">
                <a:sym typeface="Symbol" panose="05050102010706020507" pitchFamily="18" charset="2"/>
              </a:rPr>
              <a:t>f</a:t>
            </a:r>
            <a:r>
              <a:rPr lang="en-US" altLang="zh-TW" i="1" baseline="-25000">
                <a:sym typeface="Symbol" panose="05050102010706020507" pitchFamily="18" charset="2"/>
              </a:rPr>
              <a:t>s</a:t>
            </a:r>
            <a:r>
              <a:rPr lang="en-US" altLang="zh-TW" i="1">
                <a:sym typeface="Symbol" panose="05050102010706020507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/2 &lt; </a:t>
            </a:r>
            <a:r>
              <a:rPr lang="en-US" altLang="zh-TW" i="1">
                <a:sym typeface="Symbol" panose="05050102010706020507" pitchFamily="18" charset="2"/>
              </a:rPr>
              <a:t>f</a:t>
            </a:r>
            <a:r>
              <a:rPr lang="en-US" altLang="zh-TW">
                <a:sym typeface="Symbol" panose="05050102010706020507" pitchFamily="18" charset="2"/>
              </a:rPr>
              <a:t> &lt; </a:t>
            </a:r>
            <a:r>
              <a:rPr lang="en-US" altLang="zh-TW" i="1">
                <a:sym typeface="Symbol" panose="05050102010706020507" pitchFamily="18" charset="2"/>
              </a:rPr>
              <a:t>f</a:t>
            </a:r>
            <a:r>
              <a:rPr lang="en-US" altLang="zh-TW" i="1" baseline="-25000">
                <a:sym typeface="Symbol" panose="05050102010706020507" pitchFamily="18" charset="2"/>
              </a:rPr>
              <a:t>s</a:t>
            </a:r>
            <a:r>
              <a:rPr lang="en-US" altLang="zh-TW" i="1">
                <a:sym typeface="Symbol" panose="05050102010706020507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/2,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ym typeface="Symbol" panose="05050102010706020507" pitchFamily="18" charset="2"/>
              </a:rPr>
              <a:t>                                </a:t>
            </a:r>
            <a:r>
              <a:rPr lang="en-US" altLang="zh-TW" i="1"/>
              <a:t>H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 = </a:t>
            </a:r>
            <a:r>
              <a:rPr lang="en-US" altLang="zh-TW" i="1"/>
              <a:t>H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 + </a:t>
            </a:r>
            <a:r>
              <a:rPr lang="en-US" altLang="zh-TW" i="1"/>
              <a:t>f</a:t>
            </a:r>
            <a:r>
              <a:rPr lang="en-US" altLang="zh-TW" i="1" baseline="-25000"/>
              <a:t>s</a:t>
            </a:r>
            <a:r>
              <a:rPr lang="en-US" altLang="zh-TW"/>
              <a:t>) 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539750" y="2492375"/>
            <a:ext cx="61928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(b) Difference (</a:t>
            </a:r>
            <a:r>
              <a:rPr lang="zh-TW" altLang="en-US"/>
              <a:t>一個簡單取代 </a:t>
            </a:r>
            <a:r>
              <a:rPr lang="en-US" altLang="zh-TW"/>
              <a:t>differentiation </a:t>
            </a:r>
            <a:r>
              <a:rPr lang="zh-TW" altLang="en-US"/>
              <a:t>的方法</a:t>
            </a:r>
            <a:r>
              <a:rPr lang="en-US" altLang="zh-TW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                          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1154113" y="3086100"/>
          <a:ext cx="35909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3" imgW="3594100" imgH="355600" progId="Equation.DSMT4">
                  <p:embed/>
                </p:oleObj>
              </mc:Choice>
              <mc:Fallback>
                <p:oleObj name="Equation" r:id="rId3" imgW="3594100" imgH="355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3086100"/>
                        <a:ext cx="359092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187450" y="3644900"/>
            <a:ext cx="5905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 1 when </a:t>
            </a:r>
            <a:r>
              <a:rPr lang="en-US" altLang="zh-TW" i="1"/>
              <a:t>n</a:t>
            </a:r>
            <a:r>
              <a:rPr lang="en-US" altLang="zh-TW"/>
              <a:t> = </a:t>
            </a:r>
            <a:r>
              <a:rPr lang="en-US" altLang="zh-TW">
                <a:cs typeface="Times New Roman" panose="02020603050405020304" pitchFamily="18" charset="0"/>
              </a:rPr>
              <a:t>−1,  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 −1 when </a:t>
            </a:r>
            <a:r>
              <a:rPr lang="en-US" altLang="zh-TW" i="1"/>
              <a:t>n</a:t>
            </a:r>
            <a:r>
              <a:rPr lang="en-US" altLang="zh-TW"/>
              <a:t> = 0,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116013" y="4221163"/>
            <a:ext cx="5905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 0 otherwise</a:t>
            </a:r>
          </a:p>
        </p:txBody>
      </p:sp>
      <p:graphicFrame>
        <p:nvGraphicFramePr>
          <p:cNvPr id="3075" name="Object 10"/>
          <p:cNvGraphicFramePr>
            <a:graphicFrameLocks noChangeAspect="1"/>
          </p:cNvGraphicFramePr>
          <p:nvPr/>
        </p:nvGraphicFramePr>
        <p:xfrm>
          <a:off x="1187450" y="4797425"/>
          <a:ext cx="252571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5" imgW="2527300" imgH="381000" progId="Equation.DSMT4">
                  <p:embed/>
                </p:oleObj>
              </mc:Choice>
              <mc:Fallback>
                <p:oleObj name="Equation" r:id="rId5" imgW="2527300" imgH="38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797425"/>
                        <a:ext cx="252571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文字方塊 11"/>
          <p:cNvSpPr txBox="1">
            <a:spLocks noChangeArrowheads="1"/>
          </p:cNvSpPr>
          <p:nvPr/>
        </p:nvSpPr>
        <p:spPr bwMode="auto">
          <a:xfrm>
            <a:off x="539750" y="5445125"/>
            <a:ext cx="5832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These two filters are equivalent only at low frequencies</a:t>
            </a:r>
            <a:endParaRPr lang="zh-TW" altLang="en-US"/>
          </a:p>
        </p:txBody>
      </p:sp>
      <p:cxnSp>
        <p:nvCxnSpPr>
          <p:cNvPr id="3" name="直線單箭頭接點 2"/>
          <p:cNvCxnSpPr/>
          <p:nvPr/>
        </p:nvCxnSpPr>
        <p:spPr>
          <a:xfrm>
            <a:off x="6588125" y="3440113"/>
            <a:ext cx="129698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7308850" y="3440113"/>
            <a:ext cx="0" cy="35401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7007225" y="3071813"/>
            <a:ext cx="9525" cy="368300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6" name="文字方塊 9"/>
          <p:cNvSpPr txBox="1">
            <a:spLocks noChangeArrowheads="1"/>
          </p:cNvSpPr>
          <p:nvPr/>
        </p:nvSpPr>
        <p:spPr bwMode="auto">
          <a:xfrm>
            <a:off x="7194550" y="3208338"/>
            <a:ext cx="228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600"/>
              <a:t>0</a:t>
            </a:r>
            <a:endParaRPr lang="zh-TW" altLang="en-US" sz="1600"/>
          </a:p>
        </p:txBody>
      </p:sp>
      <p:sp>
        <p:nvSpPr>
          <p:cNvPr id="3087" name="文字方塊 20"/>
          <p:cNvSpPr txBox="1">
            <a:spLocks noChangeArrowheads="1"/>
          </p:cNvSpPr>
          <p:nvPr/>
        </p:nvSpPr>
        <p:spPr bwMode="auto">
          <a:xfrm>
            <a:off x="7194550" y="3776663"/>
            <a:ext cx="546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600"/>
              <a:t>-1</a:t>
            </a:r>
            <a:endParaRPr lang="zh-TW" altLang="en-US" sz="1600"/>
          </a:p>
        </p:txBody>
      </p:sp>
      <p:sp>
        <p:nvSpPr>
          <p:cNvPr id="3088" name="文字方塊 21"/>
          <p:cNvSpPr txBox="1">
            <a:spLocks noChangeArrowheads="1"/>
          </p:cNvSpPr>
          <p:nvPr/>
        </p:nvSpPr>
        <p:spPr bwMode="auto">
          <a:xfrm>
            <a:off x="6892925" y="3424238"/>
            <a:ext cx="376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600"/>
              <a:t>-1</a:t>
            </a:r>
            <a:endParaRPr lang="zh-TW" altLang="en-US" sz="1600"/>
          </a:p>
        </p:txBody>
      </p:sp>
      <p:sp>
        <p:nvSpPr>
          <p:cNvPr id="3089" name="文字方塊 22"/>
          <p:cNvSpPr txBox="1">
            <a:spLocks noChangeArrowheads="1"/>
          </p:cNvSpPr>
          <p:nvPr/>
        </p:nvSpPr>
        <p:spPr bwMode="auto">
          <a:xfrm flipH="1">
            <a:off x="6804025" y="2781300"/>
            <a:ext cx="438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600"/>
              <a:t>1</a:t>
            </a:r>
            <a:endParaRPr lang="zh-TW" altLang="en-US" sz="1600"/>
          </a:p>
        </p:txBody>
      </p:sp>
      <p:sp>
        <p:nvSpPr>
          <p:cNvPr id="3090" name="文字方塊 23"/>
          <p:cNvSpPr txBox="1">
            <a:spLocks noChangeArrowheads="1"/>
          </p:cNvSpPr>
          <p:nvPr/>
        </p:nvSpPr>
        <p:spPr bwMode="auto">
          <a:xfrm>
            <a:off x="7826375" y="3340100"/>
            <a:ext cx="577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600" i="1"/>
              <a:t>n</a:t>
            </a:r>
            <a:endParaRPr lang="zh-TW" altLang="en-US" sz="1600" i="1"/>
          </a:p>
        </p:txBody>
      </p:sp>
      <p:sp>
        <p:nvSpPr>
          <p:cNvPr id="3091" name="文字方塊 24"/>
          <p:cNvSpPr txBox="1">
            <a:spLocks noChangeArrowheads="1"/>
          </p:cNvSpPr>
          <p:nvPr/>
        </p:nvSpPr>
        <p:spPr bwMode="auto">
          <a:xfrm>
            <a:off x="7748588" y="2878138"/>
            <a:ext cx="539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600" i="1"/>
              <a:t>h</a:t>
            </a:r>
            <a:r>
              <a:rPr lang="en-US" altLang="zh-TW" sz="1600"/>
              <a:t>[</a:t>
            </a:r>
            <a:r>
              <a:rPr lang="en-US" altLang="zh-TW" sz="1600" i="1"/>
              <a:t>n</a:t>
            </a:r>
            <a:r>
              <a:rPr lang="en-US" altLang="zh-TW" sz="1600"/>
              <a:t>]</a:t>
            </a:r>
            <a:endParaRPr lang="zh-TW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01D41EB8-B37C-49B4-AD46-68ED2C307ECE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141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395288" y="476250"/>
            <a:ext cx="6192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(C) Discrete Hilbert Transform </a:t>
            </a: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900113" y="981075"/>
            <a:ext cx="1238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/>
              <a:t>H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 = </a:t>
            </a:r>
            <a:r>
              <a:rPr lang="en-US" altLang="zh-TW">
                <a:cs typeface="Times New Roman" panose="02020603050405020304" pitchFamily="18" charset="0"/>
              </a:rPr>
              <a:t>−</a:t>
            </a:r>
            <a:r>
              <a:rPr lang="en-US" altLang="zh-TW" i="1">
                <a:cs typeface="Times New Roman" panose="02020603050405020304" pitchFamily="18" charset="0"/>
              </a:rPr>
              <a:t>j</a:t>
            </a:r>
            <a:r>
              <a:rPr lang="en-US" altLang="zh-TW">
                <a:cs typeface="Times New Roman" panose="02020603050405020304" pitchFamily="18" charset="0"/>
              </a:rPr>
              <a:t> 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900113" y="1484313"/>
            <a:ext cx="1095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/>
              <a:t>H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 = </a:t>
            </a:r>
            <a:r>
              <a:rPr lang="en-US" altLang="zh-TW" i="1">
                <a:cs typeface="Times New Roman" panose="02020603050405020304" pitchFamily="18" charset="0"/>
              </a:rPr>
              <a:t>j</a:t>
            </a:r>
            <a:r>
              <a:rPr lang="en-US" altLang="zh-TW">
                <a:cs typeface="Times New Roman" panose="02020603050405020304" pitchFamily="18" charset="0"/>
              </a:rPr>
              <a:t> 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2195513" y="981075"/>
            <a:ext cx="2376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for 0 &lt; </a:t>
            </a:r>
            <a:r>
              <a:rPr lang="en-US" altLang="zh-TW" i="1"/>
              <a:t>F</a:t>
            </a:r>
            <a:r>
              <a:rPr lang="en-US" altLang="zh-TW"/>
              <a:t> &lt; 0.5</a:t>
            </a:r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2268538" y="1484313"/>
            <a:ext cx="2376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for -0.5 &lt; </a:t>
            </a:r>
            <a:r>
              <a:rPr lang="en-US" altLang="zh-TW" i="1"/>
              <a:t>F</a:t>
            </a:r>
            <a:r>
              <a:rPr lang="en-US" altLang="zh-TW"/>
              <a:t> &lt; 0</a:t>
            </a:r>
          </a:p>
        </p:txBody>
      </p:sp>
      <p:graphicFrame>
        <p:nvGraphicFramePr>
          <p:cNvPr id="4098" name="Object 14"/>
          <p:cNvGraphicFramePr>
            <a:graphicFrameLocks noChangeAspect="1"/>
          </p:cNvGraphicFramePr>
          <p:nvPr/>
        </p:nvGraphicFramePr>
        <p:xfrm>
          <a:off x="1052513" y="2060575"/>
          <a:ext cx="1066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3" imgW="1066800" imgH="508000" progId="Equation.DSMT4">
                  <p:embed/>
                </p:oleObj>
              </mc:Choice>
              <mc:Fallback>
                <p:oleObj name="Equation" r:id="rId3" imgW="1066800" imgH="508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2060575"/>
                        <a:ext cx="10668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5"/>
          <p:cNvSpPr txBox="1">
            <a:spLocks noChangeArrowheads="1"/>
          </p:cNvSpPr>
          <p:nvPr/>
        </p:nvSpPr>
        <p:spPr bwMode="auto">
          <a:xfrm>
            <a:off x="2339975" y="2133600"/>
            <a:ext cx="215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when </a:t>
            </a:r>
            <a:r>
              <a:rPr lang="en-US" altLang="zh-TW" i="1"/>
              <a:t>n</a:t>
            </a:r>
            <a:r>
              <a:rPr lang="en-US" altLang="zh-TW"/>
              <a:t> is odd, </a:t>
            </a:r>
          </a:p>
        </p:txBody>
      </p:sp>
      <p:sp>
        <p:nvSpPr>
          <p:cNvPr id="4109" name="Text Box 16"/>
          <p:cNvSpPr txBox="1">
            <a:spLocks noChangeArrowheads="1"/>
          </p:cNvSpPr>
          <p:nvPr/>
        </p:nvSpPr>
        <p:spPr bwMode="auto">
          <a:xfrm>
            <a:off x="4284663" y="2133600"/>
            <a:ext cx="215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 0 otherwise</a:t>
            </a:r>
          </a:p>
        </p:txBody>
      </p:sp>
      <p:pic>
        <p:nvPicPr>
          <p:cNvPr id="4110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79344"/>
            <a:ext cx="2703091" cy="246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文字方塊 19"/>
          <p:cNvSpPr txBox="1">
            <a:spLocks noChangeArrowheads="1"/>
          </p:cNvSpPr>
          <p:nvPr/>
        </p:nvSpPr>
        <p:spPr bwMode="auto">
          <a:xfrm>
            <a:off x="250825" y="3141663"/>
            <a:ext cx="8642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Applications: (1) analytic function, (2) instantaneous frequency, (3) edge detection</a:t>
            </a:r>
            <a:endParaRPr lang="zh-TW" altLang="en-US"/>
          </a:p>
        </p:txBody>
      </p:sp>
      <p:sp>
        <p:nvSpPr>
          <p:cNvPr id="4112" name="矩形 17"/>
          <p:cNvSpPr>
            <a:spLocks noChangeArrowheads="1"/>
          </p:cNvSpPr>
          <p:nvPr/>
        </p:nvSpPr>
        <p:spPr bwMode="auto">
          <a:xfrm>
            <a:off x="971550" y="3790950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Analytic function:</a:t>
            </a:r>
            <a:endParaRPr lang="zh-TW" altLang="en-US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276600" y="3862388"/>
          <a:ext cx="22479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Equation" r:id="rId6" imgW="2247900" imgH="355600" progId="Equation.DSMT4">
                  <p:embed/>
                </p:oleObj>
              </mc:Choice>
              <mc:Fallback>
                <p:oleObj name="Equation" r:id="rId6" imgW="2247900" imgH="35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62388"/>
                        <a:ext cx="22479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700176"/>
              </p:ext>
            </p:extLst>
          </p:nvPr>
        </p:nvGraphicFramePr>
        <p:xfrm>
          <a:off x="3275856" y="4367213"/>
          <a:ext cx="19939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8" imgW="1993900" imgH="355600" progId="Equation.DSMT4">
                  <p:embed/>
                </p:oleObj>
              </mc:Choice>
              <mc:Fallback>
                <p:oleObj name="Equation" r:id="rId8" imgW="1993900" imgH="355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367213"/>
                        <a:ext cx="19939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矩形 21"/>
          <p:cNvSpPr>
            <a:spLocks noChangeArrowheads="1"/>
          </p:cNvSpPr>
          <p:nvPr/>
        </p:nvSpPr>
        <p:spPr bwMode="auto">
          <a:xfrm>
            <a:off x="2195513" y="4367213"/>
            <a:ext cx="811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where</a:t>
            </a:r>
            <a:endParaRPr lang="zh-TW" alt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4716463" y="1484313"/>
            <a:ext cx="1739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 dirty="0"/>
              <a:t>H</a:t>
            </a:r>
            <a:r>
              <a:rPr lang="en-US" altLang="zh-TW" dirty="0"/>
              <a:t>(</a:t>
            </a:r>
            <a:r>
              <a:rPr lang="en-US" altLang="zh-TW" i="1" dirty="0"/>
              <a:t>F</a:t>
            </a:r>
            <a:r>
              <a:rPr lang="en-US" altLang="zh-TW" dirty="0"/>
              <a:t>) = </a:t>
            </a:r>
            <a:r>
              <a:rPr lang="en-US" altLang="zh-TW" i="1" dirty="0"/>
              <a:t>H</a:t>
            </a:r>
            <a:r>
              <a:rPr lang="en-US" altLang="zh-TW" dirty="0"/>
              <a:t>(</a:t>
            </a:r>
            <a:r>
              <a:rPr lang="en-US" altLang="zh-TW" i="1" dirty="0"/>
              <a:t>F</a:t>
            </a:r>
            <a:r>
              <a:rPr lang="en-US" altLang="zh-TW" dirty="0"/>
              <a:t>+1)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C61F4146-5EAE-4088-85C0-E556DFE2980A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142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395288" y="549275"/>
            <a:ext cx="6192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(D) Edge Detection </a:t>
            </a:r>
          </a:p>
        </p:txBody>
      </p:sp>
      <p:sp>
        <p:nvSpPr>
          <p:cNvPr id="19460" name="Rectangle 11"/>
          <p:cNvSpPr>
            <a:spLocks noChangeArrowheads="1"/>
          </p:cNvSpPr>
          <p:nvPr/>
        </p:nvSpPr>
        <p:spPr bwMode="auto">
          <a:xfrm>
            <a:off x="827088" y="981075"/>
            <a:ext cx="457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(1) </a:t>
            </a:r>
            <a:r>
              <a:rPr lang="en-US" altLang="zh-TW" i="1">
                <a:solidFill>
                  <a:srgbClr val="3333FF"/>
                </a:solidFill>
              </a:rPr>
              <a:t>h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] = − </a:t>
            </a:r>
            <a:r>
              <a:rPr lang="en-US" altLang="zh-TW" i="1">
                <a:solidFill>
                  <a:srgbClr val="3333FF"/>
                </a:solidFill>
              </a:rPr>
              <a:t>h</a:t>
            </a:r>
            <a:r>
              <a:rPr lang="en-US" altLang="zh-TW">
                <a:solidFill>
                  <a:srgbClr val="3333FF"/>
                </a:solidFill>
              </a:rPr>
              <a:t>[−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] </a:t>
            </a:r>
          </a:p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(2) |</a:t>
            </a:r>
            <a:r>
              <a:rPr lang="en-US" altLang="zh-TW" i="1">
                <a:solidFill>
                  <a:srgbClr val="3333FF"/>
                </a:solidFill>
              </a:rPr>
              <a:t>h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 baseline="-25000">
                <a:solidFill>
                  <a:srgbClr val="3333FF"/>
                </a:solidFill>
              </a:rPr>
              <a:t>1</a:t>
            </a:r>
            <a:r>
              <a:rPr lang="en-US" altLang="zh-TW">
                <a:solidFill>
                  <a:srgbClr val="3333FF"/>
                </a:solidFill>
              </a:rPr>
              <a:t>]| </a:t>
            </a:r>
            <a:r>
              <a:rPr lang="en-US" altLang="zh-TW">
                <a:solidFill>
                  <a:srgbClr val="3333FF"/>
                </a:solidFill>
                <a:sym typeface="Symbol" panose="05050102010706020507" pitchFamily="18" charset="2"/>
              </a:rPr>
              <a:t></a:t>
            </a:r>
            <a:r>
              <a:rPr lang="en-US" altLang="zh-TW">
                <a:solidFill>
                  <a:srgbClr val="3333FF"/>
                </a:solidFill>
              </a:rPr>
              <a:t> |</a:t>
            </a:r>
            <a:r>
              <a:rPr lang="en-US" altLang="zh-TW" i="1">
                <a:solidFill>
                  <a:srgbClr val="3333FF"/>
                </a:solidFill>
              </a:rPr>
              <a:t>h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 baseline="-25000">
                <a:solidFill>
                  <a:srgbClr val="3333FF"/>
                </a:solidFill>
              </a:rPr>
              <a:t>2</a:t>
            </a:r>
            <a:r>
              <a:rPr lang="en-US" altLang="zh-TW">
                <a:solidFill>
                  <a:srgbClr val="3333FF"/>
                </a:solidFill>
              </a:rPr>
              <a:t>]|    if |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 baseline="-25000">
                <a:solidFill>
                  <a:srgbClr val="3333FF"/>
                </a:solidFill>
              </a:rPr>
              <a:t>1</a:t>
            </a:r>
            <a:r>
              <a:rPr lang="en-US" altLang="zh-TW">
                <a:solidFill>
                  <a:srgbClr val="3333FF"/>
                </a:solidFill>
              </a:rPr>
              <a:t>| </a:t>
            </a:r>
            <a:r>
              <a:rPr lang="en-US" altLang="zh-TW">
                <a:solidFill>
                  <a:srgbClr val="3333FF"/>
                </a:solidFill>
                <a:sym typeface="Symbol" panose="05050102010706020507" pitchFamily="18" charset="2"/>
              </a:rPr>
              <a:t>&gt;</a:t>
            </a:r>
            <a:r>
              <a:rPr lang="en-US" altLang="zh-TW">
                <a:solidFill>
                  <a:srgbClr val="3333FF"/>
                </a:solidFill>
              </a:rPr>
              <a:t> |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 baseline="-25000">
                <a:solidFill>
                  <a:srgbClr val="3333FF"/>
                </a:solidFill>
              </a:rPr>
              <a:t>2</a:t>
            </a:r>
            <a:r>
              <a:rPr lang="en-US" altLang="zh-TW">
                <a:solidFill>
                  <a:srgbClr val="3333FF"/>
                </a:solidFill>
              </a:rPr>
              <a:t>|</a:t>
            </a:r>
            <a:endParaRPr lang="en-US" altLang="zh-TW"/>
          </a:p>
        </p:txBody>
      </p:sp>
      <p:sp>
        <p:nvSpPr>
          <p:cNvPr id="19461" name="Text Box 12"/>
          <p:cNvSpPr txBox="1">
            <a:spLocks noChangeArrowheads="1"/>
          </p:cNvSpPr>
          <p:nvPr/>
        </p:nvSpPr>
        <p:spPr bwMode="auto">
          <a:xfrm>
            <a:off x="682625" y="1917700"/>
            <a:ext cx="705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Difference </a:t>
            </a:r>
            <a:r>
              <a:rPr lang="zh-TW" altLang="en-US"/>
              <a:t>和 </a:t>
            </a:r>
            <a:r>
              <a:rPr lang="en-US" altLang="zh-TW"/>
              <a:t>discrete Hilbert transform </a:t>
            </a:r>
            <a:r>
              <a:rPr lang="zh-TW" altLang="en-US"/>
              <a:t>都可用作 </a:t>
            </a:r>
            <a:r>
              <a:rPr lang="en-US" altLang="zh-TW"/>
              <a:t>edge detection</a:t>
            </a:r>
          </a:p>
        </p:txBody>
      </p:sp>
      <p:sp>
        <p:nvSpPr>
          <p:cNvPr id="19462" name="Text Box 17"/>
          <p:cNvSpPr txBox="1">
            <a:spLocks noChangeArrowheads="1"/>
          </p:cNvSpPr>
          <p:nvPr/>
        </p:nvSpPr>
        <p:spPr bwMode="auto">
          <a:xfrm>
            <a:off x="611188" y="2547938"/>
            <a:ext cx="828198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(1) </a:t>
            </a:r>
            <a:r>
              <a:rPr lang="zh-TW" altLang="en-US">
                <a:solidFill>
                  <a:srgbClr val="FF0000"/>
                </a:solidFill>
              </a:rPr>
              <a:t>任何</a:t>
            </a:r>
            <a:r>
              <a:rPr lang="zh-TW" altLang="en-US" u="sng">
                <a:solidFill>
                  <a:srgbClr val="FF0000"/>
                </a:solidFill>
              </a:rPr>
              <a:t>能量隨著 </a:t>
            </a:r>
            <a:r>
              <a:rPr lang="en-US" altLang="zh-TW" u="sng">
                <a:solidFill>
                  <a:srgbClr val="FF0000"/>
                </a:solidFill>
              </a:rPr>
              <a:t>|</a:t>
            </a:r>
            <a:r>
              <a:rPr lang="en-US" altLang="zh-TW" i="1" u="sng">
                <a:solidFill>
                  <a:srgbClr val="FF0000"/>
                </a:solidFill>
              </a:rPr>
              <a:t>n</a:t>
            </a:r>
            <a:r>
              <a:rPr lang="en-US" altLang="zh-TW" u="sng">
                <a:solidFill>
                  <a:srgbClr val="FF0000"/>
                </a:solidFill>
              </a:rPr>
              <a:t>| </a:t>
            </a:r>
            <a:r>
              <a:rPr lang="zh-TW" altLang="en-US" u="sng">
                <a:solidFill>
                  <a:srgbClr val="FF0000"/>
                </a:solidFill>
              </a:rPr>
              <a:t>遞減</a:t>
            </a:r>
            <a:r>
              <a:rPr lang="zh-TW" altLang="en-US">
                <a:solidFill>
                  <a:srgbClr val="FF0000"/>
                </a:solidFill>
              </a:rPr>
              <a:t>的 </a:t>
            </a:r>
            <a:r>
              <a:rPr lang="en-US" altLang="zh-TW" u="sng">
                <a:solidFill>
                  <a:srgbClr val="FF0000"/>
                </a:solidFill>
              </a:rPr>
              <a:t>odd function</a:t>
            </a:r>
            <a:r>
              <a:rPr lang="zh-TW" altLang="en-US">
                <a:solidFill>
                  <a:srgbClr val="FF0000"/>
                </a:solidFill>
              </a:rPr>
              <a:t>，都可以當成 </a:t>
            </a:r>
            <a:r>
              <a:rPr lang="en-US" altLang="zh-TW">
                <a:solidFill>
                  <a:srgbClr val="FF0000"/>
                </a:solidFill>
              </a:rPr>
              <a:t>edge detection filter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(2) The edge detection filter is in fact a matched filter.</a:t>
            </a:r>
          </a:p>
        </p:txBody>
      </p:sp>
      <p:sp>
        <p:nvSpPr>
          <p:cNvPr id="19463" name="矩形 17"/>
          <p:cNvSpPr>
            <a:spLocks noChangeArrowheads="1"/>
          </p:cNvSpPr>
          <p:nvPr/>
        </p:nvSpPr>
        <p:spPr bwMode="auto">
          <a:xfrm>
            <a:off x="611188" y="4149725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-US" altLang="zh-TW">
                <a:solidFill>
                  <a:srgbClr val="3333FF"/>
                </a:solidFill>
              </a:rPr>
              <a:t>Reference</a:t>
            </a:r>
          </a:p>
        </p:txBody>
      </p:sp>
      <p:sp>
        <p:nvSpPr>
          <p:cNvPr id="19464" name="矩形 18"/>
          <p:cNvSpPr>
            <a:spLocks noChangeArrowheads="1"/>
          </p:cNvSpPr>
          <p:nvPr/>
        </p:nvSpPr>
        <p:spPr bwMode="auto">
          <a:xfrm>
            <a:off x="684213" y="4652963"/>
            <a:ext cx="8064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S. C. Pei and J. J. Ding, “Short response Hilbert transform for edge detection</a:t>
            </a:r>
            <a:r>
              <a:rPr lang="en-US" altLang="zh-TW" b="1"/>
              <a:t>,</a:t>
            </a:r>
            <a:r>
              <a:rPr lang="en-US" altLang="zh-TW"/>
              <a:t>” </a:t>
            </a:r>
            <a:r>
              <a:rPr lang="en-US" altLang="zh-TW" i="1"/>
              <a:t>IEEE Asia Pacific Conference on Circuits and Systems</a:t>
            </a:r>
            <a:r>
              <a:rPr lang="en-US" altLang="zh-TW"/>
              <a:t>, Macao, China, pp. 340-343, Dec. 2008. </a:t>
            </a:r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</TotalTime>
  <Words>2357</Words>
  <Application>Microsoft Office PowerPoint</Application>
  <PresentationFormat>如螢幕大小 (4:3)</PresentationFormat>
  <Paragraphs>642</Paragraphs>
  <Slides>35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35</vt:i4>
      </vt:variant>
    </vt:vector>
  </HeadingPairs>
  <TitlesOfParts>
    <vt:vector size="44" baseType="lpstr">
      <vt:lpstr>新細明體</vt:lpstr>
      <vt:lpstr>標楷體</vt:lpstr>
      <vt:lpstr>Arial</vt:lpstr>
      <vt:lpstr>Symbol</vt:lpstr>
      <vt:lpstr>Times New Roman</vt:lpstr>
      <vt:lpstr>Wingdings 2</vt:lpstr>
      <vt:lpstr>預設簡報設計</vt:lpstr>
      <vt:lpstr>Equation</vt:lpstr>
      <vt:lpstr>MathType 6.0 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Frequency Analysis and Wavelet Transforms  時頻分析與小波轉換 </dc:title>
  <dc:creator>DJJ</dc:creator>
  <cp:lastModifiedBy>Ding Jian-Jiun</cp:lastModifiedBy>
  <cp:revision>620</cp:revision>
  <dcterms:created xsi:type="dcterms:W3CDTF">2007-09-19T14:57:43Z</dcterms:created>
  <dcterms:modified xsi:type="dcterms:W3CDTF">2018-03-23T15:20:48Z</dcterms:modified>
</cp:coreProperties>
</file>