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69" saveSubsetFonts="1">
  <p:sldMasterIdLst>
    <p:sldMasterId id="2147483648" r:id="rId1"/>
  </p:sldMasterIdLst>
  <p:notesMasterIdLst>
    <p:notesMasterId r:id="rId43"/>
  </p:notesMasterIdLst>
  <p:sldIdLst>
    <p:sldId id="257" r:id="rId2"/>
    <p:sldId id="284" r:id="rId3"/>
    <p:sldId id="258" r:id="rId4"/>
    <p:sldId id="261" r:id="rId5"/>
    <p:sldId id="303" r:id="rId6"/>
    <p:sldId id="321" r:id="rId7"/>
    <p:sldId id="304" r:id="rId8"/>
    <p:sldId id="263" r:id="rId9"/>
    <p:sldId id="305" r:id="rId10"/>
    <p:sldId id="306" r:id="rId11"/>
    <p:sldId id="266" r:id="rId12"/>
    <p:sldId id="288" r:id="rId13"/>
    <p:sldId id="290" r:id="rId14"/>
    <p:sldId id="293" r:id="rId15"/>
    <p:sldId id="292" r:id="rId16"/>
    <p:sldId id="294" r:id="rId17"/>
    <p:sldId id="295" r:id="rId18"/>
    <p:sldId id="289" r:id="rId19"/>
    <p:sldId id="273" r:id="rId20"/>
    <p:sldId id="275" r:id="rId21"/>
    <p:sldId id="307" r:id="rId22"/>
    <p:sldId id="297" r:id="rId23"/>
    <p:sldId id="280" r:id="rId24"/>
    <p:sldId id="281" r:id="rId25"/>
    <p:sldId id="282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22" r:id="rId38"/>
    <p:sldId id="323" r:id="rId39"/>
    <p:sldId id="319" r:id="rId40"/>
    <p:sldId id="320" r:id="rId41"/>
    <p:sldId id="324" r:id="rId42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F00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88265" autoAdjust="0"/>
  </p:normalViewPr>
  <p:slideViewPr>
    <p:cSldViewPr>
      <p:cViewPr varScale="1">
        <p:scale>
          <a:sx n="58" d="100"/>
          <a:sy n="58" d="100"/>
        </p:scale>
        <p:origin x="15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59.w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fld id="{2069E70E-71F4-4350-9732-123A5EC8E1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68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E4085-C533-49A9-9F96-818112C3A815}" type="slidenum">
              <a:rPr lang="en-US" altLang="zh-TW"/>
              <a:pPr/>
              <a:t>183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952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671F9-B44B-4132-A96A-E32E9FEDE38E}" type="slidenum">
              <a:rPr lang="en-US" altLang="zh-TW"/>
              <a:pPr/>
              <a:t>192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735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E4243-4FB8-4A03-A025-BDC12120B8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4C89D-E4AD-447B-B640-860FBAD0FD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85E7B1-C6F2-4549-B414-716F640A172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2F90A-642E-42E1-A314-7A7602552A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C37EB-986C-40CE-AD06-AF1F13C8EDA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858C9-4235-4D1D-824E-37F4352B6AB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9ED9D-300E-42AE-9F4F-101ECB7C721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3E015-2AC0-4EFC-A2F5-A50603B12F3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kumimoji="1" lang="zh-TW" altLang="en-US" sz="32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8186766" cy="514353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5C47B-B2DF-4F1B-8D41-4C39C744DDE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28604"/>
            <a:ext cx="8186766" cy="6000792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91293-8BCA-4DDD-8284-CE944EE4F6A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12F8D-E41B-4402-851B-9744C501B0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EE227-974E-48A7-826E-B10BCEA9C27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charset="-120"/>
              </a:defRPr>
            </a:lvl1pPr>
          </a:lstStyle>
          <a:p>
            <a:fld id="{799AE7F7-AB47-4F49-901F-66E674B14A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7.bin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59.wmf"/><Relationship Id="rId9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7.png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868362"/>
          </a:xfrm>
        </p:spPr>
        <p:txBody>
          <a:bodyPr/>
          <a:lstStyle/>
          <a:p>
            <a:r>
              <a:rPr lang="en-US" altLang="zh-TW" b="1" smtClean="0"/>
              <a:t>V.</a:t>
            </a:r>
            <a:r>
              <a:rPr lang="en-US" b="1" smtClean="0"/>
              <a:t> Homomorphic Signal Processing</a:t>
            </a:r>
            <a:endParaRPr smtClean="0"/>
          </a:p>
        </p:txBody>
      </p:sp>
      <p:sp>
        <p:nvSpPr>
          <p:cNvPr id="3075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C9842-23FF-485A-BCD8-C03BE4990494}" type="slidenum">
              <a:rPr lang="en-US" altLang="zh-TW"/>
              <a:pPr/>
              <a:t>169</a:t>
            </a:fld>
            <a:endParaRPr lang="en-US" altLang="zh-TW"/>
          </a:p>
        </p:txBody>
      </p:sp>
      <p:sp>
        <p:nvSpPr>
          <p:cNvPr id="3076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395288" y="2060575"/>
            <a:ext cx="8186737" cy="2519363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dirty="0" smtClean="0"/>
              <a:t>Homomorphism is a way of “carrying over” operations from one algebra system into another.</a:t>
            </a:r>
            <a:endParaRPr lang="zh-TW" altLang="en-US" dirty="0" smtClean="0"/>
          </a:p>
          <a:p>
            <a:pPr>
              <a:buFontTx/>
              <a:buNone/>
            </a:pPr>
            <a:endParaRPr lang="de-DE" altLang="zh-TW" dirty="0" smtClean="0"/>
          </a:p>
          <a:p>
            <a:pPr>
              <a:buFontTx/>
              <a:buNone/>
            </a:pPr>
            <a:r>
              <a:rPr lang="de-DE" altLang="zh-TW" dirty="0" smtClean="0"/>
              <a:t>    Ex.     convulution                              multiplication</a:t>
            </a:r>
            <a:r>
              <a:rPr lang="en-US" altLang="zh-TW" dirty="0" smtClean="0"/>
              <a:t>                      </a:t>
            </a:r>
            <a:r>
              <a:rPr lang="de-DE" altLang="zh-TW" dirty="0" smtClean="0"/>
              <a:t>addition</a:t>
            </a:r>
            <a:endParaRPr lang="zh-TW" altLang="en-US" dirty="0" smtClean="0"/>
          </a:p>
          <a:p>
            <a:pPr>
              <a:buFontTx/>
              <a:buNone/>
            </a:pPr>
            <a:endParaRPr lang="en-US" altLang="zh-TW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zh-TW" altLang="de-DE" dirty="0" smtClean="0">
                <a:solidFill>
                  <a:srgbClr val="3333FF"/>
                </a:solidFill>
              </a:rPr>
              <a:t>把複雜的運算，變成</a:t>
            </a:r>
            <a:r>
              <a:rPr lang="zh-TW" altLang="en-US" u="sng" dirty="0" smtClean="0">
                <a:solidFill>
                  <a:srgbClr val="3333FF"/>
                </a:solidFill>
              </a:rPr>
              <a:t>效能相同但</a:t>
            </a:r>
            <a:r>
              <a:rPr lang="zh-TW" altLang="de-DE" u="sng" dirty="0" smtClean="0">
                <a:solidFill>
                  <a:srgbClr val="3333FF"/>
                </a:solidFill>
              </a:rPr>
              <a:t>較簡單的運算</a:t>
            </a:r>
          </a:p>
          <a:p>
            <a:pPr>
              <a:buFontTx/>
              <a:buNone/>
            </a:pPr>
            <a:endParaRPr lang="zh-TW" altLang="en-US" dirty="0" smtClean="0">
              <a:solidFill>
                <a:srgbClr val="3333FF"/>
              </a:solidFill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3078" name="Object 5"/>
          <p:cNvGraphicFramePr>
            <a:graphicFrameLocks noChangeAspect="1"/>
          </p:cNvGraphicFramePr>
          <p:nvPr/>
        </p:nvGraphicFramePr>
        <p:xfrm>
          <a:off x="6083300" y="3140075"/>
          <a:ext cx="11604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761669" imgH="304668" progId="Equation.DSMT4">
                  <p:embed/>
                </p:oleObj>
              </mc:Choice>
              <mc:Fallback>
                <p:oleObj name="Equation" r:id="rId3" imgW="761669" imgH="30466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140075"/>
                        <a:ext cx="1160463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30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308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3083" name="Object 3"/>
          <p:cNvGraphicFramePr>
            <a:graphicFrameLocks noChangeAspect="1"/>
          </p:cNvGraphicFramePr>
          <p:nvPr/>
        </p:nvGraphicFramePr>
        <p:xfrm>
          <a:off x="2843213" y="3140075"/>
          <a:ext cx="160496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5" imgW="1054100" imgH="279400" progId="Equation.DSMT4">
                  <p:embed/>
                </p:oleObj>
              </mc:Choice>
              <mc:Fallback>
                <p:oleObj name="Equation" r:id="rId5" imgW="10541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140075"/>
                        <a:ext cx="1604962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3"/>
          <p:cNvSpPr>
            <a:spLocks noChangeArrowheads="1"/>
          </p:cNvSpPr>
          <p:nvPr/>
        </p:nvSpPr>
        <p:spPr bwMode="auto">
          <a:xfrm>
            <a:off x="395288" y="1196975"/>
            <a:ext cx="79930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TW" altLang="en-US" sz="2400"/>
              <a:t> </a:t>
            </a: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/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5-A  Homomorphism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7643813" cy="5160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</a:t>
            </a:r>
            <a:r>
              <a:rPr lang="en-US" altLang="zh-TW" sz="2000" u="sng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anti-causal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 </a:t>
            </a:r>
            <a:r>
              <a:rPr lang="en-US" altLang="zh-TW" sz="2000" u="sng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maximum phase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sequence, 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        = 0, 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 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&gt; 0</a:t>
            </a: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maximum phase sequence,</a:t>
            </a: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339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7DD99D6-2220-4EE6-A7E6-DC1C8378E831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178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14340" name="Object 1"/>
          <p:cNvGraphicFramePr>
            <a:graphicFrameLocks noChangeAspect="1"/>
          </p:cNvGraphicFramePr>
          <p:nvPr/>
        </p:nvGraphicFramePr>
        <p:xfrm>
          <a:off x="1116013" y="1125538"/>
          <a:ext cx="38481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3" imgW="3848100" imgH="1447800" progId="Equation.DSMT4">
                  <p:embed/>
                </p:oleObj>
              </mc:Choice>
              <mc:Fallback>
                <p:oleObj name="Equation" r:id="rId3" imgW="3848100" imgH="1447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25538"/>
                        <a:ext cx="3848100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1042988" y="3429000"/>
          <a:ext cx="46228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5" imgW="4622800" imgH="1828800" progId="Equation.DSMT4">
                  <p:embed/>
                </p:oleObj>
              </mc:Choice>
              <mc:Fallback>
                <p:oleObj name="Equation" r:id="rId5" imgW="4622800" imgH="182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4622800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3"/>
          <p:cNvGraphicFramePr>
            <a:graphicFrameLocks noChangeAspect="1"/>
          </p:cNvGraphicFramePr>
          <p:nvPr/>
        </p:nvGraphicFramePr>
        <p:xfrm>
          <a:off x="6024563" y="508000"/>
          <a:ext cx="45243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Equation" r:id="rId7" imgW="457200" imgH="292100" progId="Equation.DSMT4">
                  <p:embed/>
                </p:oleObj>
              </mc:Choice>
              <mc:Fallback>
                <p:oleObj name="Equation" r:id="rId7" imgW="457200" imgH="292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508000"/>
                        <a:ext cx="452437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395288" y="1125538"/>
            <a:ext cx="7499350" cy="5232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smtClean="0"/>
              <a:t>P.1 )</a:t>
            </a:r>
            <a:r>
              <a:rPr lang="en-US" altLang="zh-TW" smtClean="0"/>
              <a:t>  The complex cepstrum decays at least as fast as </a:t>
            </a:r>
            <a:endParaRPr lang="zh-TW" altLang="en-US" smtClean="0"/>
          </a:p>
          <a:p>
            <a:pPr>
              <a:buFontTx/>
              <a:buNone/>
            </a:pPr>
            <a:r>
              <a:rPr lang="en-US" altLang="zh-TW" smtClean="0"/>
              <a:t>             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spcBef>
                <a:spcPct val="50000"/>
              </a:spcBef>
              <a:buFontTx/>
              <a:buNone/>
            </a:pPr>
            <a:endParaRPr lang="zh-TW" altLang="en-US" smtClean="0"/>
          </a:p>
          <a:p>
            <a:pPr>
              <a:buFontTx/>
              <a:buNone/>
            </a:pPr>
            <a:r>
              <a:rPr lang="en-US" altLang="zh-TW" b="1" smtClean="0"/>
              <a:t>P.2 )</a:t>
            </a:r>
            <a:r>
              <a:rPr lang="en-US" altLang="zh-TW" smtClean="0"/>
              <a:t>  If </a:t>
            </a:r>
            <a:r>
              <a:rPr lang="en-US" altLang="zh-TW" i="1" smtClean="0"/>
              <a:t>X</a:t>
            </a:r>
            <a:r>
              <a:rPr lang="en-US" altLang="zh-TW" smtClean="0"/>
              <a:t>(</a:t>
            </a:r>
            <a:r>
              <a:rPr lang="en-US" altLang="zh-TW" i="1" smtClean="0"/>
              <a:t>Z</a:t>
            </a:r>
            <a:r>
              <a:rPr lang="en-US" altLang="zh-TW" smtClean="0"/>
              <a:t>) has no poles and zeros outside the unit circle, i.e. </a:t>
            </a:r>
            <a:r>
              <a:rPr lang="en-US" altLang="zh-TW" i="1" smtClean="0"/>
              <a:t>x</a:t>
            </a:r>
            <a:r>
              <a:rPr lang="en-US" altLang="zh-TW" smtClean="0"/>
              <a:t>[</a:t>
            </a:r>
            <a:r>
              <a:rPr lang="en-US" altLang="zh-TW" i="1" smtClean="0"/>
              <a:t>n</a:t>
            </a:r>
            <a:r>
              <a:rPr lang="en-US" altLang="zh-TW" smtClean="0"/>
              <a:t>] is minimum phase, then   </a:t>
            </a:r>
            <a:endParaRPr lang="zh-TW" altLang="en-US" smtClean="0"/>
          </a:p>
          <a:p>
            <a:pPr>
              <a:buFontTx/>
              <a:buNone/>
            </a:pPr>
            <a:r>
              <a:rPr lang="zh-TW" altLang="en-US" smtClean="0"/>
              <a:t>   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b="1" smtClean="0"/>
              <a:t>                       </a:t>
            </a:r>
            <a:r>
              <a:rPr lang="en-US" altLang="zh-TW" smtClean="0"/>
              <a:t>because of no </a:t>
            </a:r>
            <a:r>
              <a:rPr lang="en-US" altLang="zh-TW" i="1" smtClean="0"/>
              <a:t>b</a:t>
            </a:r>
            <a:r>
              <a:rPr lang="en-US" altLang="zh-TW" i="1" baseline="-25000" smtClean="0"/>
              <a:t>k</a:t>
            </a:r>
            <a:r>
              <a:rPr lang="en-US" altLang="zh-TW" smtClean="0"/>
              <a:t>, </a:t>
            </a:r>
            <a:r>
              <a:rPr lang="en-US" altLang="zh-TW" i="1" smtClean="0"/>
              <a:t>d</a:t>
            </a:r>
            <a:r>
              <a:rPr lang="en-US" altLang="zh-TW" i="1" baseline="-25000" smtClean="0"/>
              <a:t>k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TW" b="1" smtClean="0"/>
              <a:t>P.3 )</a:t>
            </a:r>
            <a:r>
              <a:rPr lang="en-US" altLang="zh-TW" smtClean="0"/>
              <a:t>  If </a:t>
            </a:r>
            <a:r>
              <a:rPr lang="en-US" altLang="zh-TW" i="1" smtClean="0"/>
              <a:t>X</a:t>
            </a:r>
            <a:r>
              <a:rPr lang="en-US" altLang="zh-TW" smtClean="0"/>
              <a:t>(</a:t>
            </a:r>
            <a:r>
              <a:rPr lang="en-US" altLang="zh-TW" i="1" smtClean="0"/>
              <a:t>Z</a:t>
            </a:r>
            <a:r>
              <a:rPr lang="en-US" altLang="zh-TW" smtClean="0"/>
              <a:t>) has no poles and zeros inside the unit circle, i.e. </a:t>
            </a:r>
            <a:r>
              <a:rPr lang="en-US" altLang="zh-TW" i="1" smtClean="0"/>
              <a:t>x</a:t>
            </a:r>
            <a:r>
              <a:rPr lang="en-US" altLang="zh-TW" smtClean="0"/>
              <a:t>[</a:t>
            </a:r>
            <a:r>
              <a:rPr lang="en-US" altLang="zh-TW" i="1" smtClean="0"/>
              <a:t>n</a:t>
            </a:r>
            <a:r>
              <a:rPr lang="en-US" altLang="zh-TW" smtClean="0"/>
              <a:t>] is maximum phase, then  </a:t>
            </a:r>
            <a:endParaRPr lang="zh-TW" altLang="en-US" smtClean="0"/>
          </a:p>
          <a:p>
            <a:pPr>
              <a:buFontTx/>
              <a:buNone/>
            </a:pPr>
            <a:endParaRPr lang="en-US" altLang="zh-TW" smtClean="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b="1" smtClean="0"/>
              <a:t>                       </a:t>
            </a:r>
            <a:r>
              <a:rPr lang="en-US" altLang="zh-TW" smtClean="0"/>
              <a:t>because of no 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k</a:t>
            </a:r>
            <a:r>
              <a:rPr lang="en-US" altLang="zh-TW" smtClean="0"/>
              <a:t>, </a:t>
            </a:r>
            <a:r>
              <a:rPr lang="en-US" altLang="zh-TW" i="1" smtClean="0"/>
              <a:t>c</a:t>
            </a:r>
            <a:r>
              <a:rPr lang="en-US" altLang="zh-TW" i="1" baseline="-25000" smtClean="0"/>
              <a:t>k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endParaRPr lang="zh-TW" altLang="en-US" smtClean="0"/>
          </a:p>
          <a:p>
            <a:pPr>
              <a:buFontTx/>
              <a:buNone/>
            </a:pPr>
            <a:endParaRPr lang="zh-TW" altLang="en-US" sz="2800" smtClean="0"/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05DEB7-6EB8-4F44-9D95-10B9B03BE15C}" type="slidenum">
              <a:rPr lang="en-US" altLang="zh-TW"/>
              <a:pPr/>
              <a:t>179</a:t>
            </a:fld>
            <a:endParaRPr lang="en-US" altLang="zh-TW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5365" name="Object 1"/>
          <p:cNvGraphicFramePr>
            <a:graphicFrameLocks noChangeAspect="1"/>
          </p:cNvGraphicFramePr>
          <p:nvPr/>
        </p:nvGraphicFramePr>
        <p:xfrm>
          <a:off x="6084888" y="1052513"/>
          <a:ext cx="206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Equation" r:id="rId3" imgW="203112" imgH="609336" progId="Equation.DSMT4">
                  <p:embed/>
                </p:oleObj>
              </mc:Choice>
              <mc:Fallback>
                <p:oleObj name="Equation" r:id="rId3" imgW="203112" imgH="60933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052513"/>
                        <a:ext cx="20637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5367" name="Object 3"/>
          <p:cNvGraphicFramePr>
            <a:graphicFrameLocks noChangeAspect="1"/>
          </p:cNvGraphicFramePr>
          <p:nvPr/>
        </p:nvGraphicFramePr>
        <p:xfrm>
          <a:off x="1835150" y="1557338"/>
          <a:ext cx="349726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Equation" r:id="rId5" imgW="3606800" imgH="1117600" progId="Equation.DSMT4">
                  <p:embed/>
                </p:oleObj>
              </mc:Choice>
              <mc:Fallback>
                <p:oleObj name="Equation" r:id="rId5" imgW="3606800" imgH="1117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557338"/>
                        <a:ext cx="3497263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5369" name="Object 5"/>
          <p:cNvGraphicFramePr>
            <a:graphicFrameLocks noChangeAspect="1"/>
          </p:cNvGraphicFramePr>
          <p:nvPr/>
        </p:nvGraphicFramePr>
        <p:xfrm>
          <a:off x="1979613" y="3429000"/>
          <a:ext cx="335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7" imgW="3352800" imgH="355600" progId="Equation.DSMT4">
                  <p:embed/>
                </p:oleObj>
              </mc:Choice>
              <mc:Fallback>
                <p:oleObj name="Equation" r:id="rId7" imgW="33528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29000"/>
                        <a:ext cx="3352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5372" name="Object 9"/>
          <p:cNvGraphicFramePr>
            <a:graphicFrameLocks noChangeAspect="1"/>
          </p:cNvGraphicFramePr>
          <p:nvPr/>
        </p:nvGraphicFramePr>
        <p:xfrm>
          <a:off x="1979613" y="4941888"/>
          <a:ext cx="3349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Equation" r:id="rId9" imgW="3352800" imgH="355600" progId="Equation.DSMT4">
                  <p:embed/>
                </p:oleObj>
              </mc:Choice>
              <mc:Fallback>
                <p:oleObj name="Equation" r:id="rId9" imgW="3352800" imgH="35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888"/>
                        <a:ext cx="33496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5375" name="Rectangle 16"/>
          <p:cNvSpPr>
            <a:spLocks noChangeArrowheads="1"/>
          </p:cNvSpPr>
          <p:nvPr/>
        </p:nvSpPr>
        <p:spPr bwMode="auto">
          <a:xfrm>
            <a:off x="395288" y="404813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en-US" altLang="zh-TW" sz="2400" b="1" dirty="0"/>
              <a:t> 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5-D  </a:t>
            </a:r>
            <a:r>
              <a:rPr lang="en-US" altLang="zh-TW" sz="2400" b="1" dirty="0">
                <a:solidFill>
                  <a:srgbClr val="3333FF"/>
                </a:solidFill>
              </a:rPr>
              <a:t>Properties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4DBACD7-13B0-4B34-B56E-86285E5B49CA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11188" y="620713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b="1"/>
              <a:t>P.4 )</a:t>
            </a:r>
            <a:r>
              <a:rPr lang="en-US" altLang="zh-TW"/>
              <a:t>  If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is of finite duration, then</a:t>
            </a:r>
            <a:endParaRPr lang="zh-TW" altLang="en-US"/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     		  has infinite duration</a:t>
            </a:r>
          </a:p>
          <a:p>
            <a:pPr eaLnBrk="1" hangingPunct="1"/>
            <a:endParaRPr lang="zh-TW" altLang="en-US"/>
          </a:p>
        </p:txBody>
      </p:sp>
      <p:graphicFrame>
        <p:nvGraphicFramePr>
          <p:cNvPr id="16388" name="Object 13"/>
          <p:cNvGraphicFramePr>
            <a:graphicFrameLocks noChangeAspect="1"/>
          </p:cNvGraphicFramePr>
          <p:nvPr/>
        </p:nvGraphicFramePr>
        <p:xfrm>
          <a:off x="2124075" y="1052513"/>
          <a:ext cx="4524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3" imgW="457200" imgH="292100" progId="Equation.DSMT4">
                  <p:embed/>
                </p:oleObj>
              </mc:Choice>
              <mc:Fallback>
                <p:oleObj name="Equation" r:id="rId3" imgW="457200" imgH="292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052513"/>
                        <a:ext cx="452438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68313" y="1268413"/>
            <a:ext cx="5039791" cy="43926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(1) Equalization for Echo</a:t>
            </a:r>
          </a:p>
          <a:p>
            <a:pPr marL="0" indent="0">
              <a:buFontTx/>
              <a:buNone/>
            </a:pPr>
            <a:endParaRPr lang="zh-TW" altLang="en-US" sz="2000" dirty="0" smtClean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411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1B2B943-D8CC-4DF7-81A6-D80DD38A0617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181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7412" name="文字方塊 13"/>
          <p:cNvSpPr txBox="1">
            <a:spLocks noChangeArrowheads="1"/>
          </p:cNvSpPr>
          <p:nvPr/>
        </p:nvSpPr>
        <p:spPr bwMode="auto">
          <a:xfrm>
            <a:off x="684213" y="2205038"/>
            <a:ext cx="4572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Let   </a:t>
            </a:r>
            <a:r>
              <a:rPr lang="en-US" altLang="zh-TW" i="1"/>
              <a:t>p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be</a:t>
            </a:r>
            <a:r>
              <a:rPr lang="en-US" altLang="zh-TW" i="1"/>
              <a:t> p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</a:t>
            </a:r>
            <a:r>
              <a:rPr lang="en-US" altLang="zh-TW" i="1"/>
              <a:t>δ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+</a:t>
            </a:r>
            <a:r>
              <a:rPr lang="en-US" altLang="zh-TW" i="1"/>
              <a:t>αδ</a:t>
            </a:r>
            <a:r>
              <a:rPr lang="en-US" altLang="zh-TW"/>
              <a:t>[</a:t>
            </a:r>
            <a:r>
              <a:rPr lang="en-US" altLang="zh-TW" i="1"/>
              <a:t>n-N</a:t>
            </a:r>
            <a:r>
              <a:rPr lang="en-US" altLang="zh-TW" i="1" baseline="-25000"/>
              <a:t>p</a:t>
            </a:r>
            <a:r>
              <a:rPr lang="en-US" altLang="zh-TW"/>
              <a:t>]</a:t>
            </a:r>
            <a:endParaRPr lang="zh-TW" altLang="en-US"/>
          </a:p>
          <a:p>
            <a:pPr eaLnBrk="1" hangingPunct="1">
              <a:spcBef>
                <a:spcPts val="1200"/>
              </a:spcBef>
            </a:pPr>
            <a:r>
              <a:rPr lang="en-US" altLang="zh-TW" i="1"/>
              <a:t>        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</a:t>
            </a:r>
            <a:r>
              <a:rPr lang="en-US" altLang="zh-TW" i="1"/>
              <a:t>s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+</a:t>
            </a:r>
            <a:r>
              <a:rPr lang="en-US" altLang="zh-TW" i="1"/>
              <a:t>α</a:t>
            </a:r>
            <a:r>
              <a:rPr lang="en-US" altLang="zh-TW" i="1" baseline="-25000"/>
              <a:t> </a:t>
            </a:r>
            <a:r>
              <a:rPr lang="en-US" altLang="zh-TW" i="1"/>
              <a:t>s</a:t>
            </a:r>
            <a:r>
              <a:rPr lang="en-US" altLang="zh-TW"/>
              <a:t>[</a:t>
            </a:r>
            <a:r>
              <a:rPr lang="en-US" altLang="zh-TW" i="1"/>
              <a:t>n-N</a:t>
            </a:r>
            <a:r>
              <a:rPr lang="en-US" altLang="zh-TW" i="1" baseline="-25000"/>
              <a:t>p</a:t>
            </a:r>
            <a:r>
              <a:rPr lang="en-US" altLang="zh-TW"/>
              <a:t>] =</a:t>
            </a:r>
            <a:r>
              <a:rPr lang="en-US" altLang="zh-TW" i="1"/>
              <a:t>s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* </a:t>
            </a:r>
            <a:r>
              <a:rPr lang="en-US" altLang="zh-TW" i="1"/>
              <a:t>p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  <a:endParaRPr lang="zh-TW" altLang="en-US"/>
          </a:p>
          <a:p>
            <a:pPr eaLnBrk="1" hangingPunct="1"/>
            <a:endParaRPr lang="zh-TW" altLang="en-US"/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7414" name="Object 9"/>
          <p:cNvGraphicFramePr>
            <a:graphicFrameLocks noChangeAspect="1"/>
          </p:cNvGraphicFramePr>
          <p:nvPr/>
        </p:nvGraphicFramePr>
        <p:xfrm>
          <a:off x="1271588" y="1687513"/>
          <a:ext cx="24987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3" imgW="2501900" imgH="355600" progId="Equation.DSMT4">
                  <p:embed/>
                </p:oleObj>
              </mc:Choice>
              <mc:Fallback>
                <p:oleObj name="Equation" r:id="rId3" imgW="2501900" imgH="35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687513"/>
                        <a:ext cx="2498725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7416" name="Object 11"/>
          <p:cNvGraphicFramePr>
            <a:graphicFrameLocks noChangeAspect="1"/>
          </p:cNvGraphicFramePr>
          <p:nvPr/>
        </p:nvGraphicFramePr>
        <p:xfrm>
          <a:off x="684213" y="3284538"/>
          <a:ext cx="4411662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5" imgW="4546600" imgH="2324100" progId="Equation.DSMT4">
                  <p:embed/>
                </p:oleObj>
              </mc:Choice>
              <mc:Fallback>
                <p:oleObj name="Equation" r:id="rId5" imgW="4546600" imgH="2324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4411662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矩形 18"/>
          <p:cNvSpPr>
            <a:spLocks noChangeArrowheads="1"/>
          </p:cNvSpPr>
          <p:nvPr/>
        </p:nvSpPr>
        <p:spPr bwMode="auto">
          <a:xfrm>
            <a:off x="1547813" y="4292600"/>
            <a:ext cx="46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i="1"/>
              <a:t>Z</a:t>
            </a:r>
            <a:r>
              <a:rPr lang="en-US" altLang="zh-TW" baseline="30000"/>
              <a:t>-1</a:t>
            </a:r>
            <a:endParaRPr lang="zh-TW" altLang="en-US"/>
          </a:p>
        </p:txBody>
      </p:sp>
      <p:pic>
        <p:nvPicPr>
          <p:cNvPr id="17418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31903" y="4397944"/>
            <a:ext cx="40481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539750" y="476250"/>
            <a:ext cx="77041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400" b="1" dirty="0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en-US" altLang="zh-TW" sz="2400" b="1" dirty="0">
                <a:solidFill>
                  <a:srgbClr val="3333FF"/>
                </a:solidFill>
              </a:rPr>
              <a:t>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5-E  </a:t>
            </a:r>
            <a:r>
              <a:rPr lang="en-US" altLang="zh-TW" sz="2400" b="1" dirty="0">
                <a:solidFill>
                  <a:srgbClr val="3333FF"/>
                </a:solidFill>
              </a:rPr>
              <a:t>Application of Homomorphic Deconvolution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17420" name="文字方塊 1"/>
          <p:cNvSpPr txBox="1">
            <a:spLocks noChangeArrowheads="1"/>
          </p:cNvSpPr>
          <p:nvPr/>
        </p:nvSpPr>
        <p:spPr bwMode="auto">
          <a:xfrm>
            <a:off x="5095875" y="1550988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 dirty="0">
                <a:solidFill>
                  <a:srgbClr val="3333FF"/>
                </a:solidFill>
              </a:rPr>
              <a:t>s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17421" name="文字方塊 13"/>
          <p:cNvSpPr txBox="1">
            <a:spLocks noChangeArrowheads="1"/>
          </p:cNvSpPr>
          <p:nvPr/>
        </p:nvSpPr>
        <p:spPr bwMode="auto">
          <a:xfrm>
            <a:off x="6881813" y="1557338"/>
            <a:ext cx="72072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 dirty="0">
                <a:solidFill>
                  <a:srgbClr val="3333FF"/>
                </a:solidFill>
              </a:rPr>
              <a:t>x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</a:t>
            </a:r>
            <a:endParaRPr lang="zh-TW" altLang="en-US" dirty="0">
              <a:solidFill>
                <a:srgbClr val="3333FF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5715000" y="1751013"/>
            <a:ext cx="1096963" cy="635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715000" y="1757363"/>
            <a:ext cx="539750" cy="458787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249988" y="1766888"/>
            <a:ext cx="498475" cy="439737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" name="文字方塊 24"/>
          <p:cNvSpPr txBox="1">
            <a:spLocks noChangeArrowheads="1"/>
          </p:cNvSpPr>
          <p:nvPr/>
        </p:nvSpPr>
        <p:spPr bwMode="auto">
          <a:xfrm>
            <a:off x="6362700" y="2035175"/>
            <a:ext cx="1305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delay </a:t>
            </a:r>
            <a:r>
              <a:rPr lang="en-US" altLang="zh-TW" i="1" dirty="0" err="1">
                <a:solidFill>
                  <a:srgbClr val="FF0000"/>
                </a:solidFill>
              </a:rPr>
              <a:t>N</a:t>
            </a:r>
            <a:r>
              <a:rPr lang="en-US" altLang="zh-TW" i="1" baseline="-25000" dirty="0" err="1">
                <a:solidFill>
                  <a:srgbClr val="FF0000"/>
                </a:solidFill>
              </a:rPr>
              <a:t>p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23575" y="570783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TW" i="1" dirty="0" smtClean="0">
                <a:cs typeface="Times New Roman" pitchFamily="18" charset="0"/>
              </a:rPr>
              <a:t>n</a:t>
            </a:r>
            <a:endParaRPr lang="en-US" altLang="zh-TW" i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57372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Filtering out the echo by the following  “lifter”:</a:t>
            </a: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(2) Representation of acoustic engineering</a:t>
            </a: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x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 =   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    *     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435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251E711-FDD9-46D3-824B-B7F15487DDEA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182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pSp>
        <p:nvGrpSpPr>
          <p:cNvPr id="18436" name="Group 1"/>
          <p:cNvGrpSpPr>
            <a:grpSpLocks/>
          </p:cNvGrpSpPr>
          <p:nvPr/>
        </p:nvGrpSpPr>
        <p:grpSpPr bwMode="auto">
          <a:xfrm>
            <a:off x="1500188" y="1071563"/>
            <a:ext cx="4800600" cy="1943100"/>
            <a:chOff x="3417" y="2157"/>
            <a:chExt cx="7560" cy="3060"/>
          </a:xfrm>
        </p:grpSpPr>
        <p:sp>
          <p:nvSpPr>
            <p:cNvPr id="18443" name="Line 2"/>
            <p:cNvSpPr>
              <a:spLocks noChangeShapeType="1"/>
            </p:cNvSpPr>
            <p:nvPr/>
          </p:nvSpPr>
          <p:spPr bwMode="auto">
            <a:xfrm>
              <a:off x="3417" y="3597"/>
              <a:ext cx="7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4" name="Line 3"/>
            <p:cNvSpPr>
              <a:spLocks noChangeShapeType="1"/>
            </p:cNvSpPr>
            <p:nvPr/>
          </p:nvSpPr>
          <p:spPr bwMode="auto">
            <a:xfrm flipV="1">
              <a:off x="4137" y="2157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Rectangle 4"/>
            <p:cNvSpPr>
              <a:spLocks noChangeArrowheads="1"/>
            </p:cNvSpPr>
            <p:nvPr/>
          </p:nvSpPr>
          <p:spPr bwMode="auto">
            <a:xfrm>
              <a:off x="4137" y="2877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18446" name="Rectangle 5"/>
            <p:cNvSpPr>
              <a:spLocks noChangeArrowheads="1"/>
            </p:cNvSpPr>
            <p:nvPr/>
          </p:nvSpPr>
          <p:spPr bwMode="auto">
            <a:xfrm>
              <a:off x="5757" y="2877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18447" name="Rectangle 6"/>
            <p:cNvSpPr>
              <a:spLocks noChangeArrowheads="1"/>
            </p:cNvSpPr>
            <p:nvPr/>
          </p:nvSpPr>
          <p:spPr bwMode="auto">
            <a:xfrm>
              <a:off x="7377" y="2877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18448" name="Line 7"/>
            <p:cNvSpPr>
              <a:spLocks noChangeShapeType="1"/>
            </p:cNvSpPr>
            <p:nvPr/>
          </p:nvSpPr>
          <p:spPr bwMode="auto">
            <a:xfrm flipV="1">
              <a:off x="8997" y="2877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9" name="Line 8"/>
            <p:cNvSpPr>
              <a:spLocks noChangeShapeType="1"/>
            </p:cNvSpPr>
            <p:nvPr/>
          </p:nvSpPr>
          <p:spPr bwMode="auto">
            <a:xfrm>
              <a:off x="8997" y="2877"/>
              <a:ext cx="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0" name="Text Box 9"/>
            <p:cNvSpPr txBox="1">
              <a:spLocks noChangeArrowheads="1"/>
            </p:cNvSpPr>
            <p:nvPr/>
          </p:nvSpPr>
          <p:spPr bwMode="auto">
            <a:xfrm>
              <a:off x="5217" y="3597"/>
              <a:ext cx="108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800" i="1"/>
                <a:t>N</a:t>
              </a:r>
              <a:r>
                <a:rPr lang="en-US" altLang="zh-TW" sz="1800" i="1" baseline="-25000"/>
                <a:t>p</a:t>
              </a:r>
              <a:endParaRPr lang="zh-TW" altLang="zh-TW" sz="1800" i="1" baseline="-25000"/>
            </a:p>
          </p:txBody>
        </p:sp>
        <p:sp>
          <p:nvSpPr>
            <p:cNvPr id="18451" name="Text Box 10"/>
            <p:cNvSpPr txBox="1">
              <a:spLocks noChangeArrowheads="1"/>
            </p:cNvSpPr>
            <p:nvPr/>
          </p:nvSpPr>
          <p:spPr bwMode="auto">
            <a:xfrm>
              <a:off x="6837" y="3597"/>
              <a:ext cx="108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800"/>
                <a:t>2</a:t>
              </a:r>
              <a:r>
                <a:rPr lang="en-US" altLang="zh-TW" sz="1800" i="1"/>
                <a:t>N</a:t>
              </a:r>
              <a:r>
                <a:rPr lang="en-US" altLang="zh-TW" sz="1800" i="1" baseline="-25000"/>
                <a:t>p</a:t>
              </a:r>
              <a:endParaRPr lang="zh-TW" altLang="zh-TW" sz="1800" i="1" baseline="-25000"/>
            </a:p>
          </p:txBody>
        </p:sp>
        <p:sp>
          <p:nvSpPr>
            <p:cNvPr id="18452" name="Text Box 11"/>
            <p:cNvSpPr txBox="1">
              <a:spLocks noChangeArrowheads="1"/>
            </p:cNvSpPr>
            <p:nvPr/>
          </p:nvSpPr>
          <p:spPr bwMode="auto">
            <a:xfrm>
              <a:off x="8457" y="3597"/>
              <a:ext cx="108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800"/>
                <a:t>3</a:t>
              </a:r>
              <a:r>
                <a:rPr lang="en-US" altLang="zh-TW" sz="1800" i="1"/>
                <a:t>N</a:t>
              </a:r>
              <a:r>
                <a:rPr lang="en-US" altLang="zh-TW" sz="1800" i="1" baseline="-25000"/>
                <a:t>p</a:t>
              </a:r>
              <a:endParaRPr lang="zh-TW" altLang="zh-TW" sz="1800" i="1" baseline="-25000"/>
            </a:p>
          </p:txBody>
        </p:sp>
        <p:sp>
          <p:nvSpPr>
            <p:cNvPr id="18453" name="Line 12"/>
            <p:cNvSpPr>
              <a:spLocks noChangeShapeType="1"/>
            </p:cNvSpPr>
            <p:nvPr/>
          </p:nvSpPr>
          <p:spPr bwMode="auto">
            <a:xfrm flipV="1">
              <a:off x="4137" y="4097"/>
              <a:ext cx="0" cy="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4" name="Text Box 13"/>
            <p:cNvSpPr txBox="1">
              <a:spLocks noChangeArrowheads="1"/>
            </p:cNvSpPr>
            <p:nvPr/>
          </p:nvSpPr>
          <p:spPr bwMode="auto">
            <a:xfrm>
              <a:off x="3597" y="4317"/>
              <a:ext cx="126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800"/>
                <a:t>Signal</a:t>
              </a:r>
              <a:endParaRPr lang="zh-TW" altLang="zh-TW" sz="1800"/>
            </a:p>
          </p:txBody>
        </p:sp>
      </p:grpSp>
      <p:sp>
        <p:nvSpPr>
          <p:cNvPr id="18437" name="Text Box 27"/>
          <p:cNvSpPr txBox="1">
            <a:spLocks noChangeArrowheads="1"/>
          </p:cNvSpPr>
          <p:nvPr/>
        </p:nvSpPr>
        <p:spPr bwMode="auto">
          <a:xfrm>
            <a:off x="1042988" y="4508500"/>
            <a:ext cx="12493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u="sng"/>
              <a:t>Synthesized music</a:t>
            </a:r>
            <a:endParaRPr lang="en-US" altLang="zh-TW"/>
          </a:p>
        </p:txBody>
      </p:sp>
      <p:sp>
        <p:nvSpPr>
          <p:cNvPr id="18438" name="Text Box 26"/>
          <p:cNvSpPr txBox="1">
            <a:spLocks noChangeArrowheads="1"/>
          </p:cNvSpPr>
          <p:nvPr/>
        </p:nvSpPr>
        <p:spPr bwMode="auto">
          <a:xfrm>
            <a:off x="2268538" y="45085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u="sng"/>
              <a:t>music</a:t>
            </a:r>
            <a:endParaRPr lang="en-US" altLang="zh-TW"/>
          </a:p>
        </p:txBody>
      </p:sp>
      <p:sp>
        <p:nvSpPr>
          <p:cNvPr id="18439" name="Text Box 28"/>
          <p:cNvSpPr txBox="1">
            <a:spLocks noChangeArrowheads="1"/>
          </p:cNvSpPr>
          <p:nvPr/>
        </p:nvSpPr>
        <p:spPr bwMode="auto">
          <a:xfrm>
            <a:off x="3276600" y="4581525"/>
            <a:ext cx="4229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u="sng" dirty="0"/>
              <a:t>building effect</a:t>
            </a:r>
            <a:r>
              <a:rPr lang="zh-TW" altLang="en-US" u="sng" dirty="0"/>
              <a:t>：</a:t>
            </a:r>
            <a:r>
              <a:rPr lang="en-US" altLang="zh-TW" u="sng" dirty="0" smtClean="0"/>
              <a:t>e.g</a:t>
            </a:r>
            <a:r>
              <a:rPr lang="en-US" altLang="zh-TW" u="sng" dirty="0"/>
              <a:t>. </a:t>
            </a:r>
            <a:r>
              <a:rPr lang="zh-TW" altLang="en-US" u="sng" dirty="0">
                <a:latin typeface="標楷體" pitchFamily="65" charset="-120"/>
              </a:rPr>
              <a:t>羅馬大教堂的</a:t>
            </a:r>
            <a:r>
              <a:rPr lang="en-US" altLang="zh-TW" u="sng" dirty="0"/>
              <a:t>impulse response</a:t>
            </a:r>
            <a:endParaRPr lang="en-US" altLang="zh-TW" dirty="0"/>
          </a:p>
        </p:txBody>
      </p:sp>
      <p:sp>
        <p:nvSpPr>
          <p:cNvPr id="18440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8441" name="Rectangle 3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zh-TW"/>
          </a:p>
        </p:txBody>
      </p:sp>
      <p:sp>
        <p:nvSpPr>
          <p:cNvPr id="18442" name="文字方塊 21"/>
          <p:cNvSpPr txBox="1">
            <a:spLocks noChangeArrowheads="1"/>
          </p:cNvSpPr>
          <p:nvPr/>
        </p:nvSpPr>
        <p:spPr bwMode="auto">
          <a:xfrm>
            <a:off x="6227763" y="1916113"/>
            <a:ext cx="576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 </a:t>
            </a:r>
            <a:r>
              <a:rPr lang="en-US" altLang="zh-TW" i="1"/>
              <a:t>n</a:t>
            </a:r>
            <a:endParaRPr lang="zh-TW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68313" y="404813"/>
            <a:ext cx="8186737" cy="4608512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(3) Speech analysis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(4) Seismic Signals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(5) Multiple-path problem analysis </a:t>
            </a:r>
            <a:endParaRPr lang="en-US" altLang="zh-TW" sz="2000" smtClean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9459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EE3EDC4-3D31-41B4-A3A7-2019096CED8D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1077913" y="908050"/>
          <a:ext cx="35179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4" imgW="3517900" imgH="304800" progId="Equation.DSMT4">
                  <p:embed/>
                </p:oleObj>
              </mc:Choice>
              <mc:Fallback>
                <p:oleObj name="Equation" r:id="rId4" imgW="35179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908050"/>
                        <a:ext cx="351790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1"/>
          <p:cNvSpPr txBox="1">
            <a:spLocks noChangeArrowheads="1"/>
          </p:cNvSpPr>
          <p:nvPr/>
        </p:nvSpPr>
        <p:spPr bwMode="auto">
          <a:xfrm>
            <a:off x="900113" y="1052513"/>
            <a:ext cx="9858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TW" u="sng"/>
          </a:p>
          <a:p>
            <a:r>
              <a:rPr lang="en-US" altLang="zh-TW" u="sng"/>
              <a:t>Speech</a:t>
            </a:r>
            <a:endParaRPr lang="en-US" altLang="zh-TW"/>
          </a:p>
          <a:p>
            <a:r>
              <a:rPr lang="en-US" altLang="zh-TW" u="sng"/>
              <a:t>wave</a:t>
            </a:r>
            <a:endParaRPr lang="en-US" altLang="zh-TW"/>
          </a:p>
        </p:txBody>
      </p:sp>
      <p:sp>
        <p:nvSpPr>
          <p:cNvPr id="19462" name="Text Box 2"/>
          <p:cNvSpPr txBox="1">
            <a:spLocks noChangeArrowheads="1"/>
          </p:cNvSpPr>
          <p:nvPr/>
        </p:nvSpPr>
        <p:spPr bwMode="auto">
          <a:xfrm>
            <a:off x="4140200" y="1268413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TW" u="sng"/>
          </a:p>
          <a:p>
            <a:r>
              <a:rPr lang="en-US" altLang="zh-TW" u="sng"/>
              <a:t>Pitch</a:t>
            </a:r>
            <a:endParaRPr lang="en-US" altLang="zh-TW"/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1908175" y="1341438"/>
            <a:ext cx="91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u="sng"/>
              <a:t>Global wave shape</a:t>
            </a:r>
            <a:endParaRPr lang="en-US" altLang="zh-TW"/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2771775" y="1412875"/>
            <a:ext cx="1368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u="sng"/>
              <a:t>Vocal tract impulse</a:t>
            </a:r>
            <a:endParaRPr lang="en-US" altLang="zh-TW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9467" name="Rectangle 18"/>
          <p:cNvSpPr>
            <a:spLocks noChangeArrowheads="1"/>
          </p:cNvSpPr>
          <p:nvPr/>
        </p:nvSpPr>
        <p:spPr bwMode="auto">
          <a:xfrm>
            <a:off x="827088" y="2349500"/>
            <a:ext cx="714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They can be separated by filtering in the complex Cepstrum Domain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68313" y="260350"/>
            <a:ext cx="8186737" cy="60007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用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cepstrum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multipath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的影響去除</a:t>
            </a:r>
          </a:p>
          <a:p>
            <a:pPr marL="0" indent="0">
              <a:buFontTx/>
              <a:buNone/>
            </a:pP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1507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62AA59C-DFB8-45E0-8BA1-5220B9A5FCA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pic>
        <p:nvPicPr>
          <p:cNvPr id="21508" name="Picture 2" descr="Scanned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836613"/>
            <a:ext cx="5761037" cy="566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11188" y="620713"/>
            <a:ext cx="718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/>
              <a:t>From </a:t>
            </a:r>
            <a:r>
              <a:rPr lang="zh-TW" altLang="en-US" dirty="0"/>
              <a:t>王小川，</a:t>
            </a:r>
            <a:r>
              <a:rPr lang="en-US" dirty="0"/>
              <a:t> “</a:t>
            </a:r>
            <a:r>
              <a:rPr lang="zh-TW" altLang="en-US" dirty="0"/>
              <a:t>語音訊號處理</a:t>
            </a:r>
            <a:r>
              <a:rPr lang="en-US" dirty="0"/>
              <a:t>”</a:t>
            </a:r>
            <a:r>
              <a:rPr lang="zh-TW" altLang="en-US" dirty="0"/>
              <a:t>，全華出版，台北，民國</a:t>
            </a:r>
            <a:r>
              <a:rPr lang="en-US" altLang="zh-TW" dirty="0"/>
              <a:t>94</a:t>
            </a:r>
            <a:r>
              <a:rPr lang="zh-TW" altLang="en-US" dirty="0"/>
              <a:t>年。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508625" y="981075"/>
            <a:ext cx="503238" cy="532765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EB01DED-A522-476A-B38B-F6EB2672CD7E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pic>
        <p:nvPicPr>
          <p:cNvPr id="22531" name="Picture 2" descr="ScannedImage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18809"/>
            <a:ext cx="6921500" cy="61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44513" y="351560"/>
            <a:ext cx="718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/>
              <a:t>From </a:t>
            </a:r>
            <a:r>
              <a:rPr lang="zh-TW" altLang="en-US" dirty="0"/>
              <a:t>王小川，</a:t>
            </a:r>
            <a:r>
              <a:rPr lang="en-US" dirty="0"/>
              <a:t> “</a:t>
            </a:r>
            <a:r>
              <a:rPr lang="zh-TW" altLang="en-US" dirty="0"/>
              <a:t>語音訊號處理</a:t>
            </a:r>
            <a:r>
              <a:rPr lang="en-US" dirty="0"/>
              <a:t>”</a:t>
            </a:r>
            <a:r>
              <a:rPr lang="zh-TW" altLang="en-US" dirty="0"/>
              <a:t>，全華出版，台北，民國</a:t>
            </a:r>
            <a:r>
              <a:rPr lang="en-US" altLang="zh-TW" dirty="0"/>
              <a:t>94</a:t>
            </a:r>
            <a:r>
              <a:rPr lang="zh-TW" altLang="en-US" dirty="0"/>
              <a:t>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0331BF6-54F2-4937-A5E0-6525AA00C04A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468313" y="333375"/>
            <a:ext cx="77755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en-US" altLang="zh-TW" sz="2400" b="1" dirty="0"/>
              <a:t> 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5-F  </a:t>
            </a:r>
            <a:r>
              <a:rPr lang="en-US" altLang="zh-TW" sz="2400" b="1" dirty="0">
                <a:solidFill>
                  <a:srgbClr val="3333FF"/>
                </a:solidFill>
              </a:rPr>
              <a:t>Problems of </a:t>
            </a:r>
            <a:r>
              <a:rPr lang="en-US" altLang="zh-TW" sz="2400" b="1" dirty="0" err="1">
                <a:solidFill>
                  <a:srgbClr val="3333FF"/>
                </a:solidFill>
              </a:rPr>
              <a:t>Cepstrum</a:t>
            </a:r>
            <a:endParaRPr lang="zh-TW" altLang="en-US" sz="2400" dirty="0"/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755650" y="1052513"/>
            <a:ext cx="58324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 eaLnBrk="1" hangingPunct="1">
              <a:spcBef>
                <a:spcPct val="50000"/>
              </a:spcBef>
            </a:pPr>
            <a:r>
              <a:rPr lang="en-US" altLang="zh-TW"/>
              <a:t>(1) | log(</a:t>
            </a:r>
            <a:r>
              <a:rPr lang="en-US" altLang="zh-TW" i="1"/>
              <a:t>X</a:t>
            </a:r>
            <a:r>
              <a:rPr lang="en-US" altLang="zh-TW"/>
              <a:t>(</a:t>
            </a:r>
            <a:r>
              <a:rPr lang="en-US" altLang="zh-TW" i="1">
                <a:sym typeface="Symbol" pitchFamily="18" charset="2"/>
              </a:rPr>
              <a:t>Z</a:t>
            </a:r>
            <a:r>
              <a:rPr lang="en-US" altLang="zh-TW"/>
              <a:t>))|</a:t>
            </a:r>
          </a:p>
          <a:p>
            <a:pPr marL="381000" indent="-381000" eaLnBrk="1" hangingPunct="1">
              <a:spcBef>
                <a:spcPct val="50000"/>
              </a:spcBef>
              <a:buFontTx/>
              <a:buAutoNum type="arabicParenBoth"/>
            </a:pPr>
            <a:endParaRPr lang="en-US" altLang="zh-TW"/>
          </a:p>
          <a:p>
            <a:pPr marL="381000" indent="-381000" eaLnBrk="1" hangingPunct="1">
              <a:spcBef>
                <a:spcPct val="50000"/>
              </a:spcBef>
            </a:pPr>
            <a:r>
              <a:rPr lang="en-US" altLang="zh-TW"/>
              <a:t>(2) Phase</a:t>
            </a:r>
          </a:p>
          <a:p>
            <a:pPr marL="381000" indent="-381000" eaLnBrk="1" hangingPunct="1">
              <a:spcBef>
                <a:spcPct val="50000"/>
              </a:spcBef>
            </a:pPr>
            <a:endParaRPr lang="en-US" altLang="zh-TW"/>
          </a:p>
          <a:p>
            <a:pPr marL="381000" indent="-381000" eaLnBrk="1" hangingPunct="1">
              <a:spcBef>
                <a:spcPct val="50000"/>
              </a:spcBef>
            </a:pPr>
            <a:r>
              <a:rPr lang="en-US" altLang="zh-TW"/>
              <a:t>(3) Delay </a:t>
            </a:r>
            <a:r>
              <a:rPr lang="en-US" altLang="zh-TW" i="1"/>
              <a:t>Z</a:t>
            </a:r>
            <a:r>
              <a:rPr lang="en-US" altLang="zh-TW" baseline="30000"/>
              <a:t>-</a:t>
            </a:r>
            <a:r>
              <a:rPr lang="en-US" altLang="zh-TW" i="1" baseline="30000"/>
              <a:t>k</a:t>
            </a:r>
          </a:p>
          <a:p>
            <a:pPr marL="381000" indent="-381000" eaLnBrk="1" hangingPunct="1">
              <a:spcBef>
                <a:spcPct val="50000"/>
              </a:spcBef>
            </a:pPr>
            <a:endParaRPr lang="en-US" altLang="zh-TW"/>
          </a:p>
          <a:p>
            <a:pPr marL="381000" indent="-381000" eaLnBrk="1" hangingPunct="1">
              <a:spcBef>
                <a:spcPct val="50000"/>
              </a:spcBef>
            </a:pPr>
            <a:r>
              <a:rPr lang="en-US" altLang="zh-TW"/>
              <a:t>(4)  Only suitable for the multiple-path-like problem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468313" y="333375"/>
            <a:ext cx="7704137" cy="431800"/>
          </a:xfrm>
          <a:ln>
            <a:solidFill>
              <a:srgbClr val="FF00FF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3333FF"/>
                </a:solidFill>
                <a:ea typeface="新細明體" charset="-120"/>
                <a:sym typeface="Wingdings 2" pitchFamily="18" charset="2"/>
              </a:rPr>
              <a:t>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b="1" dirty="0" smtClean="0">
                <a:solidFill>
                  <a:srgbClr val="3333FF"/>
                </a:solidFill>
                <a:ea typeface="新細明體" charset="-120"/>
              </a:rPr>
              <a:t>5-G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 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Differential </a:t>
            </a:r>
            <a:r>
              <a:rPr lang="en-US" altLang="zh-TW" sz="2400" b="1" dirty="0" err="1" smtClean="0">
                <a:solidFill>
                  <a:srgbClr val="3333FF"/>
                </a:solidFill>
              </a:rPr>
              <a:t>Cepstrum</a:t>
            </a:r>
            <a:endParaRPr lang="zh-TW" altLang="en-US" sz="2400" dirty="0" smtClean="0">
              <a:solidFill>
                <a:srgbClr val="3333FF"/>
              </a:solidFill>
            </a:endParaRPr>
          </a:p>
          <a:p>
            <a:pPr>
              <a:buFontTx/>
              <a:buNone/>
            </a:pPr>
            <a:endParaRPr lang="en-US" altLang="zh-TW" sz="2400" dirty="0" smtClean="0"/>
          </a:p>
          <a:p>
            <a:pPr>
              <a:buFontTx/>
              <a:buNone/>
            </a:pPr>
            <a:endParaRPr lang="en-US" altLang="zh-TW" sz="2400" dirty="0" smtClean="0"/>
          </a:p>
          <a:p>
            <a:pPr>
              <a:buFontTx/>
              <a:buNone/>
            </a:pPr>
            <a:endParaRPr lang="en-US" altLang="zh-TW" sz="2400" dirty="0" smtClean="0"/>
          </a:p>
          <a:p>
            <a:pPr>
              <a:buFontTx/>
              <a:buNone/>
            </a:pPr>
            <a:endParaRPr lang="en-US" altLang="zh-TW" sz="2400" dirty="0" smtClean="0"/>
          </a:p>
          <a:p>
            <a:pPr>
              <a:buFontTx/>
              <a:buNone/>
            </a:pPr>
            <a:endParaRPr lang="zh-TW" altLang="en-US" sz="2400" dirty="0" smtClean="0"/>
          </a:p>
        </p:txBody>
      </p:sp>
      <p:sp>
        <p:nvSpPr>
          <p:cNvPr id="2457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74983-18FE-4E44-93D0-54E7746BAFAE}" type="slidenum">
              <a:rPr lang="en-US" altLang="zh-TW"/>
              <a:pPr/>
              <a:t>187</a:t>
            </a:fld>
            <a:endParaRPr lang="en-US" altLang="zh-TW"/>
          </a:p>
        </p:txBody>
      </p:sp>
      <p:graphicFrame>
        <p:nvGraphicFramePr>
          <p:cNvPr id="24580" name="Object 10"/>
          <p:cNvGraphicFramePr>
            <a:graphicFrameLocks noChangeAspect="1"/>
          </p:cNvGraphicFramePr>
          <p:nvPr/>
        </p:nvGraphicFramePr>
        <p:xfrm>
          <a:off x="900113" y="981075"/>
          <a:ext cx="2057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3" imgW="2057400" imgH="698500" progId="Equation.DSMT4">
                  <p:embed/>
                </p:oleObj>
              </mc:Choice>
              <mc:Fallback>
                <p:oleObj name="Equation" r:id="rId3" imgW="2057400" imgH="698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2057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"/>
          <p:cNvGraphicFramePr>
            <a:graphicFrameLocks noChangeAspect="1"/>
          </p:cNvGraphicFramePr>
          <p:nvPr/>
        </p:nvGraphicFramePr>
        <p:xfrm>
          <a:off x="4140200" y="981075"/>
          <a:ext cx="2794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name="Equation" r:id="rId5" imgW="2794000" imgH="660400" progId="Equation.DSMT4">
                  <p:embed/>
                </p:oleObj>
              </mc:Choice>
              <mc:Fallback>
                <p:oleObj name="Equation" r:id="rId5" imgW="2794000" imgH="66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981075"/>
                        <a:ext cx="27940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3419475" y="1125538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或</a:t>
            </a:r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 flipV="1">
            <a:off x="1835150" y="14859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84" name="Text Box 14"/>
          <p:cNvSpPr txBox="1">
            <a:spLocks noChangeArrowheads="1"/>
          </p:cNvSpPr>
          <p:nvPr/>
        </p:nvSpPr>
        <p:spPr bwMode="auto">
          <a:xfrm>
            <a:off x="1042988" y="1773238"/>
            <a:ext cx="2374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inverse Z transform </a:t>
            </a:r>
          </a:p>
        </p:txBody>
      </p:sp>
      <p:graphicFrame>
        <p:nvGraphicFramePr>
          <p:cNvPr id="24585" name="Object 4"/>
          <p:cNvGraphicFramePr>
            <a:graphicFrameLocks noChangeAspect="1"/>
          </p:cNvGraphicFramePr>
          <p:nvPr/>
        </p:nvGraphicFramePr>
        <p:xfrm>
          <a:off x="1547813" y="2206625"/>
          <a:ext cx="35718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name="Equation" r:id="rId7" imgW="3568700" imgH="698500" progId="Equation.DSMT4">
                  <p:embed/>
                </p:oleObj>
              </mc:Choice>
              <mc:Fallback>
                <p:oleObj name="Equation" r:id="rId7" imgW="35687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6625"/>
                        <a:ext cx="35718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684213" y="2349500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Note:</a:t>
            </a:r>
          </a:p>
        </p:txBody>
      </p:sp>
      <p:graphicFrame>
        <p:nvGraphicFramePr>
          <p:cNvPr id="24587" name="Object 17"/>
          <p:cNvGraphicFramePr>
            <a:graphicFrameLocks noChangeAspect="1"/>
          </p:cNvGraphicFramePr>
          <p:nvPr/>
        </p:nvGraphicFramePr>
        <p:xfrm>
          <a:off x="1258888" y="3214688"/>
          <a:ext cx="4064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Equation" r:id="rId9" imgW="4064000" imgH="1905000" progId="Equation.DSMT4">
                  <p:embed/>
                </p:oleObj>
              </mc:Choice>
              <mc:Fallback>
                <p:oleObj name="Equation" r:id="rId9" imgW="4064000" imgH="1905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4688"/>
                        <a:ext cx="4064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8"/>
          <p:cNvSpPr txBox="1">
            <a:spLocks noChangeArrowheads="1"/>
          </p:cNvSpPr>
          <p:nvPr/>
        </p:nvSpPr>
        <p:spPr bwMode="auto">
          <a:xfrm>
            <a:off x="755650" y="314166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If</a:t>
            </a:r>
          </a:p>
        </p:txBody>
      </p:sp>
      <p:graphicFrame>
        <p:nvGraphicFramePr>
          <p:cNvPr id="24589" name="Object 20"/>
          <p:cNvGraphicFramePr>
            <a:graphicFrameLocks noChangeAspect="1"/>
          </p:cNvGraphicFramePr>
          <p:nvPr/>
        </p:nvGraphicFramePr>
        <p:xfrm>
          <a:off x="5003800" y="4654550"/>
          <a:ext cx="2717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11" imgW="2717800" imgH="330200" progId="Equation.DSMT4">
                  <p:embed/>
                </p:oleObj>
              </mc:Choice>
              <mc:Fallback>
                <p:oleObj name="Equation" r:id="rId11" imgW="2717800" imgH="330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654550"/>
                        <a:ext cx="2717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Rectangle 21"/>
          <p:cNvSpPr>
            <a:spLocks noChangeArrowheads="1"/>
          </p:cNvSpPr>
          <p:nvPr/>
        </p:nvSpPr>
        <p:spPr bwMode="auto">
          <a:xfrm>
            <a:off x="684213" y="5373688"/>
            <a:ext cx="576103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zh-TW">
                <a:solidFill>
                  <a:srgbClr val="3333FF"/>
                </a:solidFill>
              </a:rPr>
              <a:t>Advantages</a:t>
            </a:r>
            <a:r>
              <a:rPr lang="en-US" altLang="zh-TW"/>
              <a:t>: no phase ambiguity</a:t>
            </a:r>
          </a:p>
          <a:p>
            <a:pPr eaLnBrk="1" hangingPunct="1">
              <a:spcBef>
                <a:spcPct val="30000"/>
              </a:spcBef>
            </a:pPr>
            <a:r>
              <a:rPr lang="zh-TW" altLang="en-US"/>
              <a:t>                     </a:t>
            </a:r>
            <a:r>
              <a:rPr lang="en-US" altLang="zh-TW"/>
              <a:t>able to deal with the delay problem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68313" y="2781300"/>
            <a:ext cx="8186737" cy="23764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the process of </a:t>
            </a:r>
            <a:r>
              <a:rPr lang="en-US" altLang="zh-TW" sz="2000" dirty="0" err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cepstrum</a:t>
            </a: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(denoted by D</a:t>
            </a:r>
            <a:r>
              <a:rPr lang="en-US" altLang="zh-TW" sz="2000" baseline="-25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*</a:t>
            </a: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zh-TW" altLang="en-US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．</a:t>
            </a: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)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927B6AF-7DF4-467F-87AD-BC8BB124EF0A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170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410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410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4105" name="矩形 117"/>
          <p:cNvSpPr>
            <a:spLocks noChangeArrowheads="1"/>
          </p:cNvSpPr>
          <p:nvPr/>
        </p:nvSpPr>
        <p:spPr bwMode="auto">
          <a:xfrm>
            <a:off x="1763713" y="3932238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*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4106" name="文字方塊 103"/>
          <p:cNvSpPr txBox="1">
            <a:spLocks noChangeArrowheads="1"/>
          </p:cNvSpPr>
          <p:nvPr/>
        </p:nvSpPr>
        <p:spPr bwMode="auto">
          <a:xfrm>
            <a:off x="684213" y="4003675"/>
            <a:ext cx="592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ES_tradnl" altLang="zh-TW" i="1"/>
              <a:t>x</a:t>
            </a:r>
            <a:r>
              <a:rPr lang="es-ES_tradnl" altLang="zh-TW"/>
              <a:t>[</a:t>
            </a:r>
            <a:r>
              <a:rPr lang="es-ES_tradnl" altLang="zh-TW" i="1"/>
              <a:t>n</a:t>
            </a:r>
            <a:r>
              <a:rPr lang="es-ES_tradnl" altLang="zh-TW"/>
              <a:t>]</a:t>
            </a:r>
            <a:endParaRPr lang="zh-TW" altLang="en-US"/>
          </a:p>
        </p:txBody>
      </p:sp>
      <p:sp>
        <p:nvSpPr>
          <p:cNvPr id="4107" name="文字方塊 104"/>
          <p:cNvSpPr txBox="1">
            <a:spLocks noChangeArrowheads="1"/>
          </p:cNvSpPr>
          <p:nvPr/>
        </p:nvSpPr>
        <p:spPr bwMode="auto">
          <a:xfrm>
            <a:off x="2122488" y="4003675"/>
            <a:ext cx="10334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i="1"/>
              <a:t>FT</a:t>
            </a:r>
            <a:r>
              <a:rPr lang="en-US" altLang="zh-TW"/>
              <a:t>[</a:t>
            </a:r>
            <a:r>
              <a:rPr lang="zh-TW" altLang="en-US"/>
              <a:t>．</a:t>
            </a:r>
            <a:r>
              <a:rPr lang="en-US" altLang="zh-TW"/>
              <a:t>]</a:t>
            </a:r>
            <a:endParaRPr lang="zh-TW" altLang="en-US"/>
          </a:p>
        </p:txBody>
      </p:sp>
      <p:sp>
        <p:nvSpPr>
          <p:cNvPr id="4108" name="文字方塊 105"/>
          <p:cNvSpPr txBox="1">
            <a:spLocks noChangeArrowheads="1"/>
          </p:cNvSpPr>
          <p:nvPr/>
        </p:nvSpPr>
        <p:spPr bwMode="auto">
          <a:xfrm>
            <a:off x="5830888" y="4003675"/>
            <a:ext cx="1117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i="1"/>
              <a:t>FT</a:t>
            </a:r>
            <a:r>
              <a:rPr lang="en-US" altLang="zh-TW" baseline="30000"/>
              <a:t>-1</a:t>
            </a:r>
            <a:r>
              <a:rPr lang="en-US" altLang="zh-TW"/>
              <a:t>[</a:t>
            </a:r>
            <a:r>
              <a:rPr lang="zh-TW" altLang="en-US"/>
              <a:t>．</a:t>
            </a:r>
            <a:r>
              <a:rPr lang="en-US" altLang="zh-TW"/>
              <a:t>]</a:t>
            </a:r>
            <a:endParaRPr lang="zh-TW" altLang="en-US"/>
          </a:p>
        </p:txBody>
      </p:sp>
      <p:sp>
        <p:nvSpPr>
          <p:cNvPr id="4109" name="文字方塊 106"/>
          <p:cNvSpPr txBox="1">
            <a:spLocks noChangeArrowheads="1"/>
          </p:cNvSpPr>
          <p:nvPr/>
        </p:nvSpPr>
        <p:spPr bwMode="auto">
          <a:xfrm>
            <a:off x="4014788" y="4003675"/>
            <a:ext cx="9826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/>
              <a:t>Log[ ]</a:t>
            </a:r>
            <a:endParaRPr lang="zh-TW" altLang="en-US"/>
          </a:p>
        </p:txBody>
      </p:sp>
      <p:cxnSp>
        <p:nvCxnSpPr>
          <p:cNvPr id="109" name="直線單箭頭接點 108"/>
          <p:cNvCxnSpPr>
            <a:stCxn id="4106" idx="3"/>
            <a:endCxn id="4107" idx="1"/>
          </p:cNvCxnSpPr>
          <p:nvPr/>
        </p:nvCxnSpPr>
        <p:spPr>
          <a:xfrm>
            <a:off x="1276350" y="4202113"/>
            <a:ext cx="846138" cy="4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4107" idx="3"/>
            <a:endCxn id="4109" idx="1"/>
          </p:cNvCxnSpPr>
          <p:nvPr/>
        </p:nvCxnSpPr>
        <p:spPr>
          <a:xfrm>
            <a:off x="3155950" y="4203700"/>
            <a:ext cx="85883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4109" idx="3"/>
            <a:endCxn id="4108" idx="1"/>
          </p:cNvCxnSpPr>
          <p:nvPr/>
        </p:nvCxnSpPr>
        <p:spPr>
          <a:xfrm>
            <a:off x="4997450" y="4206875"/>
            <a:ext cx="8334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3" name="矩形 113"/>
          <p:cNvSpPr>
            <a:spLocks noChangeArrowheads="1"/>
          </p:cNvSpPr>
          <p:nvPr/>
        </p:nvSpPr>
        <p:spPr bwMode="auto">
          <a:xfrm>
            <a:off x="3421063" y="386080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</a:t>
            </a:r>
            <a:endParaRPr lang="en-US" altLang="en-US">
              <a:solidFill>
                <a:srgbClr val="3333FF"/>
              </a:solidFill>
              <a:sym typeface="Symbol" pitchFamily="18" charset="2"/>
            </a:endParaRPr>
          </a:p>
        </p:txBody>
      </p:sp>
      <p:sp>
        <p:nvSpPr>
          <p:cNvPr id="4114" name="矩形 114"/>
          <p:cNvSpPr>
            <a:spLocks noChangeArrowheads="1"/>
          </p:cNvSpPr>
          <p:nvPr/>
        </p:nvSpPr>
        <p:spPr bwMode="auto">
          <a:xfrm>
            <a:off x="5148263" y="3860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>
                <a:solidFill>
                  <a:srgbClr val="3333FF"/>
                </a:solidFill>
              </a:rPr>
              <a:t>＋</a:t>
            </a:r>
          </a:p>
        </p:txBody>
      </p:sp>
      <p:sp>
        <p:nvSpPr>
          <p:cNvPr id="116" name="矩形 115"/>
          <p:cNvSpPr/>
          <p:nvPr/>
        </p:nvSpPr>
        <p:spPr>
          <a:xfrm>
            <a:off x="1763713" y="3860800"/>
            <a:ext cx="6624637" cy="7143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116" name="矩形 120"/>
          <p:cNvSpPr>
            <a:spLocks noChangeArrowheads="1"/>
          </p:cNvSpPr>
          <p:nvPr/>
        </p:nvSpPr>
        <p:spPr bwMode="auto">
          <a:xfrm>
            <a:off x="7021513" y="3860800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>
                <a:solidFill>
                  <a:srgbClr val="3333FF"/>
                </a:solidFill>
              </a:rPr>
              <a:t>＋</a:t>
            </a:r>
          </a:p>
        </p:txBody>
      </p:sp>
      <p:cxnSp>
        <p:nvCxnSpPr>
          <p:cNvPr id="128" name="直線單箭頭接點 127"/>
          <p:cNvCxnSpPr>
            <a:stCxn id="4108" idx="3"/>
          </p:cNvCxnSpPr>
          <p:nvPr/>
        </p:nvCxnSpPr>
        <p:spPr>
          <a:xfrm>
            <a:off x="6948488" y="4206875"/>
            <a:ext cx="719137" cy="142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8" name="Object 24"/>
          <p:cNvGraphicFramePr>
            <a:graphicFrameLocks noChangeAspect="1"/>
          </p:cNvGraphicFramePr>
          <p:nvPr/>
        </p:nvGraphicFramePr>
        <p:xfrm>
          <a:off x="7669213" y="4003675"/>
          <a:ext cx="5905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Equation" r:id="rId3" imgW="494870" imgH="355292" progId="Equation.DSMT4">
                  <p:embed/>
                </p:oleObj>
              </mc:Choice>
              <mc:Fallback>
                <p:oleObj name="Equation" r:id="rId3" imgW="494870" imgH="35529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4003675"/>
                        <a:ext cx="59055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文字方塊 122"/>
          <p:cNvSpPr txBox="1">
            <a:spLocks noChangeArrowheads="1"/>
          </p:cNvSpPr>
          <p:nvPr/>
        </p:nvSpPr>
        <p:spPr bwMode="auto">
          <a:xfrm>
            <a:off x="3205163" y="4148138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i="1"/>
              <a:t>X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</a:t>
            </a:r>
            <a:endParaRPr lang="zh-TW" altLang="en-US"/>
          </a:p>
        </p:txBody>
      </p:sp>
      <p:graphicFrame>
        <p:nvGraphicFramePr>
          <p:cNvPr id="4120" name="Object 25"/>
          <p:cNvGraphicFramePr>
            <a:graphicFrameLocks noChangeAspect="1"/>
          </p:cNvGraphicFramePr>
          <p:nvPr/>
        </p:nvGraphicFramePr>
        <p:xfrm>
          <a:off x="5135563" y="4221163"/>
          <a:ext cx="6302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Equation" r:id="rId5" imgW="634725" imgH="355446" progId="Equation.DSMT4">
                  <p:embed/>
                </p:oleObj>
              </mc:Choice>
              <mc:Fallback>
                <p:oleObj name="Equation" r:id="rId5" imgW="634725" imgH="355446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4221163"/>
                        <a:ext cx="630237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4122" name="Object 27"/>
          <p:cNvGraphicFramePr>
            <a:graphicFrameLocks noChangeAspect="1"/>
          </p:cNvGraphicFramePr>
          <p:nvPr/>
        </p:nvGraphicFramePr>
        <p:xfrm>
          <a:off x="1042988" y="1484313"/>
          <a:ext cx="6667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7" imgW="6667500" imgH="444500" progId="Equation.DSMT4">
                  <p:embed/>
                </p:oleObj>
              </mc:Choice>
              <mc:Fallback>
                <p:oleObj name="Equation" r:id="rId7" imgW="6667500" imgH="4445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66675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3" name="Text Box 67"/>
          <p:cNvSpPr txBox="1">
            <a:spLocks noChangeArrowheads="1"/>
          </p:cNvSpPr>
          <p:nvPr/>
        </p:nvSpPr>
        <p:spPr bwMode="auto">
          <a:xfrm>
            <a:off x="1187450" y="3429000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convolution </a:t>
            </a:r>
          </a:p>
        </p:txBody>
      </p:sp>
      <p:sp>
        <p:nvSpPr>
          <p:cNvPr id="4124" name="Text Box 68"/>
          <p:cNvSpPr txBox="1">
            <a:spLocks noChangeArrowheads="1"/>
          </p:cNvSpPr>
          <p:nvPr/>
        </p:nvSpPr>
        <p:spPr bwMode="auto">
          <a:xfrm>
            <a:off x="2987675" y="3429000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product</a:t>
            </a:r>
          </a:p>
        </p:txBody>
      </p:sp>
      <p:sp>
        <p:nvSpPr>
          <p:cNvPr id="4125" name="Text Box 69"/>
          <p:cNvSpPr txBox="1">
            <a:spLocks noChangeArrowheads="1"/>
          </p:cNvSpPr>
          <p:nvPr/>
        </p:nvSpPr>
        <p:spPr bwMode="auto">
          <a:xfrm>
            <a:off x="4932363" y="34290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addition</a:t>
            </a:r>
          </a:p>
        </p:txBody>
      </p:sp>
      <p:sp>
        <p:nvSpPr>
          <p:cNvPr id="4126" name="Text Box 70"/>
          <p:cNvSpPr txBox="1">
            <a:spLocks noChangeArrowheads="1"/>
          </p:cNvSpPr>
          <p:nvPr/>
        </p:nvSpPr>
        <p:spPr bwMode="auto">
          <a:xfrm>
            <a:off x="6875463" y="34290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addition</a:t>
            </a:r>
          </a:p>
        </p:txBody>
      </p:sp>
      <p:sp>
        <p:nvSpPr>
          <p:cNvPr id="4127" name="Text Box 71"/>
          <p:cNvSpPr txBox="1">
            <a:spLocks noChangeArrowheads="1"/>
          </p:cNvSpPr>
          <p:nvPr/>
        </p:nvSpPr>
        <p:spPr bwMode="auto">
          <a:xfrm>
            <a:off x="3059113" y="5516563"/>
            <a:ext cx="431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FT</a:t>
            </a:r>
            <a:r>
              <a:rPr lang="en-US" altLang="zh-TW"/>
              <a:t>: discrete-time Fourier transform </a:t>
            </a:r>
          </a:p>
        </p:txBody>
      </p:sp>
      <p:graphicFrame>
        <p:nvGraphicFramePr>
          <p:cNvPr id="4128" name="Object 32"/>
          <p:cNvGraphicFramePr>
            <a:graphicFrameLocks noChangeAspect="1"/>
          </p:cNvGraphicFramePr>
          <p:nvPr/>
        </p:nvGraphicFramePr>
        <p:xfrm>
          <a:off x="539750" y="4724400"/>
          <a:ext cx="9366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Equation" r:id="rId9" imgW="660113" imgH="203112" progId="Equation.DSMT4">
                  <p:embed/>
                </p:oleObj>
              </mc:Choice>
              <mc:Fallback>
                <p:oleObj name="Equation" r:id="rId9" imgW="660113" imgH="203112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24400"/>
                        <a:ext cx="9366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9" name="Object 33"/>
          <p:cNvGraphicFramePr>
            <a:graphicFrameLocks noChangeAspect="1"/>
          </p:cNvGraphicFramePr>
          <p:nvPr/>
        </p:nvGraphicFramePr>
        <p:xfrm>
          <a:off x="3059113" y="4797425"/>
          <a:ext cx="1008062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11" imgW="876300" imgH="203200" progId="Equation.DSMT4">
                  <p:embed/>
                </p:oleObj>
              </mc:Choice>
              <mc:Fallback>
                <p:oleObj name="Equation" r:id="rId11" imgW="876300" imgH="203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97425"/>
                        <a:ext cx="1008062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0" name="Object 35"/>
          <p:cNvGraphicFramePr>
            <a:graphicFrameLocks noChangeAspect="1"/>
          </p:cNvGraphicFramePr>
          <p:nvPr/>
        </p:nvGraphicFramePr>
        <p:xfrm>
          <a:off x="4891088" y="4764088"/>
          <a:ext cx="10810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" name="Equation" r:id="rId13" imgW="888614" imgH="241195" progId="Equation.DSMT4">
                  <p:embed/>
                </p:oleObj>
              </mc:Choice>
              <mc:Fallback>
                <p:oleObj name="Equation" r:id="rId13" imgW="888614" imgH="241195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4764088"/>
                        <a:ext cx="10810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1" name="Object 36"/>
          <p:cNvGraphicFramePr>
            <a:graphicFrameLocks noChangeAspect="1"/>
          </p:cNvGraphicFramePr>
          <p:nvPr/>
        </p:nvGraphicFramePr>
        <p:xfrm>
          <a:off x="6875463" y="4724400"/>
          <a:ext cx="9366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" name="Equation" r:id="rId15" imgW="672808" imgH="253890" progId="Equation.DSMT4">
                  <p:embed/>
                </p:oleObj>
              </mc:Choice>
              <mc:Fallback>
                <p:oleObj name="Equation" r:id="rId15" imgW="672808" imgH="25389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724400"/>
                        <a:ext cx="93662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2" name="Rectangle 37"/>
          <p:cNvSpPr>
            <a:spLocks noChangeArrowheads="1"/>
          </p:cNvSpPr>
          <p:nvPr/>
        </p:nvSpPr>
        <p:spPr bwMode="auto">
          <a:xfrm>
            <a:off x="395288" y="404813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/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5-B  Cepstrum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468313" y="908050"/>
            <a:ext cx="8351837" cy="2449513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zh-TW" smtClean="0"/>
              <a:t>(1)  The differential Cepstrum is shift &amp; scaling invariant</a:t>
            </a:r>
            <a:endParaRPr lang="zh-TW" altLang="en-US" smtClean="0"/>
          </a:p>
          <a:p>
            <a:pPr marL="457200" indent="-457200">
              <a:buFontTx/>
              <a:buNone/>
            </a:pPr>
            <a:r>
              <a:rPr lang="zh-TW" altLang="en-US" smtClean="0"/>
              <a:t>                     不只適用於 </a:t>
            </a:r>
            <a:r>
              <a:rPr lang="en-US" altLang="zh-TW" smtClean="0"/>
              <a:t>multi-path-like problem </a:t>
            </a:r>
          </a:p>
          <a:p>
            <a:pPr marL="457200" indent="-457200">
              <a:buFontTx/>
              <a:buNone/>
            </a:pPr>
            <a:r>
              <a:rPr lang="en-US" altLang="zh-TW" smtClean="0"/>
              <a:t>                         </a:t>
            </a:r>
            <a:r>
              <a:rPr lang="zh-TW" altLang="en-US" smtClean="0"/>
              <a:t>也適用於 </a:t>
            </a:r>
            <a:r>
              <a:rPr lang="en-US" altLang="zh-TW" smtClean="0"/>
              <a:t>pattern recognition</a:t>
            </a:r>
            <a:endParaRPr lang="zh-TW" altLang="en-US" smtClean="0"/>
          </a:p>
          <a:p>
            <a:pPr marL="457200" indent="-457200">
              <a:buFontTx/>
              <a:buNone/>
            </a:pPr>
            <a:r>
              <a:rPr lang="en-US" altLang="zh-TW" smtClean="0"/>
              <a:t>If   </a:t>
            </a:r>
            <a:r>
              <a:rPr lang="en-US" altLang="zh-TW" i="1" smtClean="0"/>
              <a:t>y</a:t>
            </a:r>
            <a:r>
              <a:rPr lang="en-US" altLang="zh-TW" smtClean="0"/>
              <a:t>[</a:t>
            </a:r>
            <a:r>
              <a:rPr lang="en-US" altLang="zh-TW" i="1" smtClean="0"/>
              <a:t>n</a:t>
            </a:r>
            <a:r>
              <a:rPr lang="en-US" altLang="zh-TW" smtClean="0"/>
              <a:t>] = </a:t>
            </a:r>
            <a:r>
              <a:rPr lang="en-US" altLang="zh-TW" i="1" smtClean="0"/>
              <a:t>A X</a:t>
            </a:r>
            <a:r>
              <a:rPr lang="en-US" altLang="zh-TW" smtClean="0"/>
              <a:t>[</a:t>
            </a:r>
            <a:r>
              <a:rPr lang="en-US" altLang="zh-TW" i="1" smtClean="0"/>
              <a:t>n - r</a:t>
            </a:r>
            <a:r>
              <a:rPr lang="en-US" altLang="zh-TW" smtClean="0"/>
              <a:t>]</a:t>
            </a:r>
            <a:endParaRPr lang="zh-TW" altLang="en-US" smtClean="0"/>
          </a:p>
          <a:p>
            <a:pPr marL="457200" indent="-457200">
              <a:buFontTx/>
              <a:buNone/>
            </a:pPr>
            <a:r>
              <a:rPr lang="en-US" altLang="zh-TW" smtClean="0"/>
              <a:t>     </a:t>
            </a:r>
            <a:endParaRPr lang="zh-TW" altLang="en-US" smtClean="0"/>
          </a:p>
          <a:p>
            <a:pPr marL="457200" indent="-457200">
              <a:buFontTx/>
              <a:buNone/>
            </a:pPr>
            <a:r>
              <a:rPr lang="en-US" altLang="zh-TW" smtClean="0"/>
              <a:t> </a:t>
            </a:r>
          </a:p>
          <a:p>
            <a:pPr marL="457200" indent="-457200">
              <a:buFontTx/>
              <a:buNone/>
            </a:pPr>
            <a:endParaRPr lang="zh-TW" altLang="en-US" smtClean="0"/>
          </a:p>
          <a:p>
            <a:pPr marL="457200" indent="-457200">
              <a:buFontTx/>
              <a:buAutoNum type="arabicParenR" startAt="2"/>
            </a:pPr>
            <a:endParaRPr lang="zh-TW" altLang="en-US" smtClean="0"/>
          </a:p>
        </p:txBody>
      </p:sp>
      <p:sp>
        <p:nvSpPr>
          <p:cNvPr id="256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47A9FD-EB9A-44DA-9E8B-F5021A4571CC}" type="slidenum">
              <a:rPr lang="en-US" altLang="zh-TW"/>
              <a:pPr/>
              <a:t>188</a:t>
            </a:fld>
            <a:endParaRPr lang="en-US" altLang="zh-TW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5605" name="Object 1"/>
          <p:cNvGraphicFramePr>
            <a:graphicFrameLocks noChangeAspect="1"/>
          </p:cNvGraphicFramePr>
          <p:nvPr/>
        </p:nvGraphicFramePr>
        <p:xfrm>
          <a:off x="1692275" y="2708275"/>
          <a:ext cx="287338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0" name="Equation" r:id="rId3" imgW="291973" imgH="203112" progId="Equation.DSMT4">
                  <p:embed/>
                </p:oleObj>
              </mc:Choice>
              <mc:Fallback>
                <p:oleObj name="Equation" r:id="rId3" imgW="291973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287338" cy="20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5607" name="Object 3"/>
          <p:cNvGraphicFramePr>
            <a:graphicFrameLocks noChangeAspect="1"/>
          </p:cNvGraphicFramePr>
          <p:nvPr/>
        </p:nvGraphicFramePr>
        <p:xfrm>
          <a:off x="2195513" y="2492375"/>
          <a:ext cx="3476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1" name="Equation" r:id="rId5" imgW="3467100" imgH="711200" progId="Equation.DSMT4">
                  <p:embed/>
                </p:oleObj>
              </mc:Choice>
              <mc:Fallback>
                <p:oleObj name="Equation" r:id="rId5" imgW="34671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92375"/>
                        <a:ext cx="34766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5610" name="Rectangle 15"/>
          <p:cNvSpPr>
            <a:spLocks noChangeArrowheads="1"/>
          </p:cNvSpPr>
          <p:nvPr/>
        </p:nvSpPr>
        <p:spPr bwMode="auto">
          <a:xfrm>
            <a:off x="468313" y="327025"/>
            <a:ext cx="4295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b="1">
                <a:solidFill>
                  <a:srgbClr val="3333FF"/>
                </a:solidFill>
                <a:sym typeface="Symbol" pitchFamily="18" charset="2"/>
              </a:rPr>
              <a:t></a:t>
            </a:r>
            <a:r>
              <a:rPr lang="en-US" altLang="zh-TW" b="1">
                <a:solidFill>
                  <a:srgbClr val="3333FF"/>
                </a:solidFill>
              </a:rPr>
              <a:t>  Properties of Differential Cepstrum</a:t>
            </a:r>
            <a:endParaRPr lang="zh-TW" altLang="en-US" b="1">
              <a:solidFill>
                <a:srgbClr val="3333FF"/>
              </a:solidFill>
            </a:endParaRPr>
          </a:p>
        </p:txBody>
      </p:sp>
      <p:graphicFrame>
        <p:nvGraphicFramePr>
          <p:cNvPr id="25611" name="Object 16"/>
          <p:cNvGraphicFramePr>
            <a:graphicFrameLocks noChangeAspect="1"/>
          </p:cNvGraphicFramePr>
          <p:nvPr/>
        </p:nvGraphicFramePr>
        <p:xfrm>
          <a:off x="1619250" y="3284538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2" name="Equation" r:id="rId7" imgW="1828800" imgH="381000" progId="Equation.DSMT4">
                  <p:embed/>
                </p:oleObj>
              </mc:Choice>
              <mc:Fallback>
                <p:oleObj name="Equation" r:id="rId7" imgW="1828800" imgH="381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4538"/>
                        <a:ext cx="182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17"/>
          <p:cNvSpPr txBox="1">
            <a:spLocks noChangeArrowheads="1"/>
          </p:cNvSpPr>
          <p:nvPr/>
        </p:nvSpPr>
        <p:spPr bwMode="auto">
          <a:xfrm>
            <a:off x="539750" y="3213100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(Proof):</a:t>
            </a:r>
          </a:p>
        </p:txBody>
      </p:sp>
      <p:graphicFrame>
        <p:nvGraphicFramePr>
          <p:cNvPr id="25613" name="Object 18"/>
          <p:cNvGraphicFramePr>
            <a:graphicFrameLocks noChangeAspect="1"/>
          </p:cNvGraphicFramePr>
          <p:nvPr/>
        </p:nvGraphicFramePr>
        <p:xfrm>
          <a:off x="1692275" y="3789363"/>
          <a:ext cx="342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3" name="Equation" r:id="rId9" imgW="3429000" imgH="381000" progId="Equation.DSMT4">
                  <p:embed/>
                </p:oleObj>
              </mc:Choice>
              <mc:Fallback>
                <p:oleObj name="Equation" r:id="rId9" imgW="3429000" imgH="38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429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9"/>
          <p:cNvGraphicFramePr>
            <a:graphicFrameLocks noChangeAspect="1"/>
          </p:cNvGraphicFramePr>
          <p:nvPr/>
        </p:nvGraphicFramePr>
        <p:xfrm>
          <a:off x="1692275" y="4292600"/>
          <a:ext cx="2120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4" name="Equation" r:id="rId11" imgW="2120900" imgH="711200" progId="Equation.DSMT4">
                  <p:embed/>
                </p:oleObj>
              </mc:Choice>
              <mc:Fallback>
                <p:oleObj name="Equation" r:id="rId11" imgW="2120900" imgH="71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2120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468313" y="620713"/>
            <a:ext cx="74168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 eaLnBrk="1" hangingPunct="1"/>
            <a:r>
              <a:rPr lang="en-US" altLang="zh-TW"/>
              <a:t>(2) The complex cepstrum           is closely related to its differential cepstrum             and the signal original sequence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  <a:endParaRPr lang="zh-TW" altLang="en-US"/>
          </a:p>
          <a:p>
            <a:pPr marL="381000" indent="-381000" eaLnBrk="1" hangingPunct="1"/>
            <a:r>
              <a:rPr lang="en-US" altLang="zh-TW"/>
              <a:t>        </a:t>
            </a:r>
            <a:endParaRPr lang="zh-TW" altLang="en-US"/>
          </a:p>
          <a:p>
            <a:pPr marL="381000" indent="-381000" eaLnBrk="1" hangingPunct="1"/>
            <a:r>
              <a:rPr lang="zh-TW" altLang="en-US"/>
              <a:t> </a:t>
            </a:r>
          </a:p>
          <a:p>
            <a:pPr marL="381000" indent="-381000" eaLnBrk="1" hangingPunct="1"/>
            <a:endParaRPr lang="en-US" altLang="zh-TW"/>
          </a:p>
          <a:p>
            <a:pPr marL="381000" indent="-381000" eaLnBrk="1" hangingPunct="1"/>
            <a:endParaRPr lang="en-US" altLang="zh-TW"/>
          </a:p>
          <a:p>
            <a:pPr marL="381000" indent="-381000" eaLnBrk="1" hangingPunct="1"/>
            <a:endParaRPr lang="en-US" altLang="zh-TW"/>
          </a:p>
          <a:p>
            <a:pPr marL="381000" indent="-381000" eaLnBrk="1" hangingPunct="1"/>
            <a:endParaRPr lang="zh-TW" altLang="en-US"/>
          </a:p>
          <a:p>
            <a:pPr marL="381000" indent="-381000" eaLnBrk="1" hangingPunct="1"/>
            <a:r>
              <a:rPr lang="en-US" altLang="zh-TW"/>
              <a:t>Complex cepstrum </a:t>
            </a:r>
            <a:r>
              <a:rPr lang="zh-TW" altLang="en-US"/>
              <a:t>做得到的事情</a:t>
            </a:r>
            <a:r>
              <a:rPr lang="en-US" altLang="zh-TW"/>
              <a:t>, differential cepstrum </a:t>
            </a:r>
            <a:r>
              <a:rPr lang="zh-TW" altLang="en-US"/>
              <a:t>也做得到！</a:t>
            </a:r>
          </a:p>
        </p:txBody>
      </p:sp>
      <p:graphicFrame>
        <p:nvGraphicFramePr>
          <p:cNvPr id="26627" name="Object 7"/>
          <p:cNvGraphicFramePr>
            <a:graphicFrameLocks noChangeAspect="1"/>
          </p:cNvGraphicFramePr>
          <p:nvPr/>
        </p:nvGraphicFramePr>
        <p:xfrm>
          <a:off x="3276600" y="620713"/>
          <a:ext cx="5826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Equation" r:id="rId3" imgW="609336" imgH="380835" progId="Equation.DSMT4">
                  <p:embed/>
                </p:oleObj>
              </mc:Choice>
              <mc:Fallback>
                <p:oleObj name="Equation" r:id="rId3" imgW="609336" imgH="3808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20713"/>
                        <a:ext cx="58261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1908175" y="981075"/>
          <a:ext cx="6619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Equation" r:id="rId5" imgW="672808" imgH="355446" progId="Equation.DSMT4">
                  <p:embed/>
                </p:oleObj>
              </mc:Choice>
              <mc:Fallback>
                <p:oleObj name="Equation" r:id="rId5" imgW="672808" imgH="355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81075"/>
                        <a:ext cx="66198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9"/>
          <p:cNvGraphicFramePr>
            <a:graphicFrameLocks noChangeAspect="1"/>
          </p:cNvGraphicFramePr>
          <p:nvPr/>
        </p:nvGraphicFramePr>
        <p:xfrm>
          <a:off x="1042988" y="1484313"/>
          <a:ext cx="671195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Equation" r:id="rId7" imgW="6667500" imgH="1371600" progId="Equation.DSMT4">
                  <p:embed/>
                </p:oleObj>
              </mc:Choice>
              <mc:Fallback>
                <p:oleObj name="Equation" r:id="rId7" imgW="6667500" imgH="1371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6711950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0529DA-6CE8-40B7-BF6D-D1C34E2FF32A}" type="slidenum">
              <a:rPr lang="en-US" altLang="zh-TW"/>
              <a:pPr/>
              <a:t>189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68313" y="404813"/>
            <a:ext cx="8186737" cy="600075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(3)   If 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is minimum phase (no poles &amp; zeros outside the unit circle), then </a:t>
            </a:r>
            <a:b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= 0 for 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0</a:t>
            </a:r>
          </a:p>
          <a:p>
            <a:pPr marL="533400" indent="-53340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533400" indent="-53340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533400" indent="-533400"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(4)   If 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is maximum phase (no poles &amp; zeros inside the unit circle) , then </a:t>
            </a:r>
            <a:b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= 0 for </a:t>
            </a:r>
            <a:r>
              <a:rPr lang="en-US" altLang="zh-TW" sz="2000" i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2</a:t>
            </a:r>
          </a:p>
          <a:p>
            <a:pPr marL="533400" indent="-533400">
              <a:buFontTx/>
              <a:buNone/>
            </a:pP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533400" indent="-533400">
              <a:buFontTx/>
              <a:buNone/>
            </a:pP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7651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6A2A1D4-3BA7-4AD2-A1D6-42F154E8B4CF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190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pSp>
        <p:nvGrpSpPr>
          <p:cNvPr id="27656" name="Group 102"/>
          <p:cNvGrpSpPr>
            <a:grpSpLocks/>
          </p:cNvGrpSpPr>
          <p:nvPr/>
        </p:nvGrpSpPr>
        <p:grpSpPr bwMode="auto">
          <a:xfrm>
            <a:off x="1476375" y="2492375"/>
            <a:ext cx="4229100" cy="1489075"/>
            <a:chOff x="3597" y="2517"/>
            <a:chExt cx="6660" cy="2344"/>
          </a:xfrm>
        </p:grpSpPr>
        <p:sp>
          <p:nvSpPr>
            <p:cNvPr id="27663" name="Text Box 103"/>
            <p:cNvSpPr txBox="1">
              <a:spLocks noChangeArrowheads="1"/>
            </p:cNvSpPr>
            <p:nvPr/>
          </p:nvSpPr>
          <p:spPr bwMode="auto">
            <a:xfrm>
              <a:off x="6657" y="4137"/>
              <a:ext cx="540" cy="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600"/>
                <a:t>1</a:t>
              </a:r>
              <a:endParaRPr lang="zh-TW" altLang="zh-TW"/>
            </a:p>
          </p:txBody>
        </p:sp>
        <p:grpSp>
          <p:nvGrpSpPr>
            <p:cNvPr id="27664" name="Group 104"/>
            <p:cNvGrpSpPr>
              <a:grpSpLocks/>
            </p:cNvGrpSpPr>
            <p:nvPr/>
          </p:nvGrpSpPr>
          <p:grpSpPr bwMode="auto">
            <a:xfrm>
              <a:off x="3597" y="2517"/>
              <a:ext cx="6660" cy="2344"/>
              <a:chOff x="3597" y="2517"/>
              <a:chExt cx="6660" cy="2344"/>
            </a:xfrm>
          </p:grpSpPr>
          <p:grpSp>
            <p:nvGrpSpPr>
              <p:cNvPr id="27665" name="Group 105"/>
              <p:cNvGrpSpPr>
                <a:grpSpLocks/>
              </p:cNvGrpSpPr>
              <p:nvPr/>
            </p:nvGrpSpPr>
            <p:grpSpPr bwMode="auto">
              <a:xfrm>
                <a:off x="3597" y="3773"/>
                <a:ext cx="6000" cy="364"/>
                <a:chOff x="3597" y="3417"/>
                <a:chExt cx="6000" cy="364"/>
              </a:xfrm>
            </p:grpSpPr>
            <p:sp>
              <p:nvSpPr>
                <p:cNvPr id="27672" name="Line 106"/>
                <p:cNvSpPr>
                  <a:spLocks noChangeShapeType="1"/>
                </p:cNvSpPr>
                <p:nvPr/>
              </p:nvSpPr>
              <p:spPr bwMode="auto">
                <a:xfrm>
                  <a:off x="3597" y="3597"/>
                  <a:ext cx="60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73" name="Line 107"/>
                <p:cNvSpPr>
                  <a:spLocks noChangeShapeType="1"/>
                </p:cNvSpPr>
                <p:nvPr/>
              </p:nvSpPr>
              <p:spPr bwMode="auto">
                <a:xfrm>
                  <a:off x="6162" y="3421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74" name="Line 108"/>
                <p:cNvSpPr>
                  <a:spLocks noChangeShapeType="1"/>
                </p:cNvSpPr>
                <p:nvPr/>
              </p:nvSpPr>
              <p:spPr bwMode="auto">
                <a:xfrm>
                  <a:off x="7557" y="3417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75" name="Line 109"/>
                <p:cNvSpPr>
                  <a:spLocks noChangeShapeType="1"/>
                </p:cNvSpPr>
                <p:nvPr/>
              </p:nvSpPr>
              <p:spPr bwMode="auto">
                <a:xfrm>
                  <a:off x="6877" y="3417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76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59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77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383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78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407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79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431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0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455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1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479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2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503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3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527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4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551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5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775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6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577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7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799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8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823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9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847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90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871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91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919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92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8997" y="3501"/>
                  <a:ext cx="1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7666" name="Text Box 127"/>
              <p:cNvSpPr txBox="1">
                <a:spLocks noChangeArrowheads="1"/>
              </p:cNvSpPr>
              <p:nvPr/>
            </p:nvSpPr>
            <p:spPr bwMode="auto">
              <a:xfrm>
                <a:off x="5937" y="4137"/>
                <a:ext cx="540" cy="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TW" sz="1600"/>
                  <a:t>0</a:t>
                </a:r>
                <a:endParaRPr lang="zh-TW" altLang="zh-TW"/>
              </a:p>
            </p:txBody>
          </p:sp>
          <p:sp>
            <p:nvSpPr>
              <p:cNvPr id="27667" name="Text Box 128"/>
              <p:cNvSpPr txBox="1">
                <a:spLocks noChangeArrowheads="1"/>
              </p:cNvSpPr>
              <p:nvPr/>
            </p:nvSpPr>
            <p:spPr bwMode="auto">
              <a:xfrm>
                <a:off x="7377" y="4137"/>
                <a:ext cx="540" cy="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TW" sz="1600"/>
                  <a:t>2</a:t>
                </a:r>
                <a:endParaRPr lang="zh-TW" altLang="zh-TW"/>
              </a:p>
            </p:txBody>
          </p:sp>
          <p:sp>
            <p:nvSpPr>
              <p:cNvPr id="27668" name="Line 129"/>
              <p:cNvSpPr>
                <a:spLocks noChangeShapeType="1"/>
              </p:cNvSpPr>
              <p:nvPr/>
            </p:nvSpPr>
            <p:spPr bwMode="auto">
              <a:xfrm flipH="1">
                <a:off x="6882" y="3237"/>
                <a:ext cx="18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9" name="Text Box 130"/>
              <p:cNvSpPr txBox="1">
                <a:spLocks noChangeArrowheads="1"/>
              </p:cNvSpPr>
              <p:nvPr/>
            </p:nvSpPr>
            <p:spPr bwMode="auto">
              <a:xfrm>
                <a:off x="6837" y="2517"/>
                <a:ext cx="1440" cy="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TW"/>
                  <a:t>delay</a:t>
                </a:r>
                <a:endParaRPr lang="zh-TW" altLang="zh-TW"/>
              </a:p>
            </p:txBody>
          </p:sp>
          <p:sp>
            <p:nvSpPr>
              <p:cNvPr id="27670" name="Text Box 131"/>
              <p:cNvSpPr txBox="1">
                <a:spLocks noChangeArrowheads="1"/>
              </p:cNvSpPr>
              <p:nvPr/>
            </p:nvSpPr>
            <p:spPr bwMode="auto">
              <a:xfrm>
                <a:off x="4137" y="3057"/>
                <a:ext cx="2340" cy="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TW"/>
                  <a:t>max phase</a:t>
                </a:r>
                <a:endParaRPr lang="zh-TW" altLang="zh-TW"/>
              </a:p>
            </p:txBody>
          </p:sp>
          <p:sp>
            <p:nvSpPr>
              <p:cNvPr id="27671" name="Text Box 132"/>
              <p:cNvSpPr txBox="1">
                <a:spLocks noChangeArrowheads="1"/>
              </p:cNvSpPr>
              <p:nvPr/>
            </p:nvSpPr>
            <p:spPr bwMode="auto">
              <a:xfrm>
                <a:off x="7917" y="3057"/>
                <a:ext cx="2340" cy="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TW"/>
                  <a:t>min phase</a:t>
                </a:r>
                <a:endParaRPr lang="zh-TW" altLang="zh-TW"/>
              </a:p>
            </p:txBody>
          </p:sp>
        </p:grpSp>
      </p:grpSp>
      <p:graphicFrame>
        <p:nvGraphicFramePr>
          <p:cNvPr id="27657" name="Object 5"/>
          <p:cNvGraphicFramePr>
            <a:graphicFrameLocks noChangeAspect="1"/>
          </p:cNvGraphicFramePr>
          <p:nvPr/>
        </p:nvGraphicFramePr>
        <p:xfrm>
          <a:off x="971550" y="765175"/>
          <a:ext cx="6619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Equation" r:id="rId3" imgW="672808" imgH="355446" progId="Equation.DSMT4">
                  <p:embed/>
                </p:oleObj>
              </mc:Choice>
              <mc:Fallback>
                <p:oleObj name="Equation" r:id="rId3" imgW="672808" imgH="355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66198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3"/>
          <p:cNvGraphicFramePr>
            <a:graphicFrameLocks noChangeAspect="1"/>
          </p:cNvGraphicFramePr>
          <p:nvPr/>
        </p:nvGraphicFramePr>
        <p:xfrm>
          <a:off x="1042988" y="2133600"/>
          <a:ext cx="6619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Equation" r:id="rId5" imgW="672808" imgH="355446" progId="Equation.DSMT4">
                  <p:embed/>
                </p:oleObj>
              </mc:Choice>
              <mc:Fallback>
                <p:oleObj name="Equation" r:id="rId5" imgW="672808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661987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文字版面配置區 4"/>
          <p:cNvSpPr>
            <a:spLocks/>
          </p:cNvSpPr>
          <p:nvPr/>
        </p:nvSpPr>
        <p:spPr bwMode="auto">
          <a:xfrm>
            <a:off x="539750" y="4005263"/>
            <a:ext cx="8186738" cy="22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>
                <a:cs typeface="Times New Roman" pitchFamily="18" charset="0"/>
              </a:rPr>
              <a:t> (5)  If </a:t>
            </a:r>
            <a:r>
              <a:rPr lang="en-US" altLang="zh-TW" i="1">
                <a:cs typeface="Times New Roman" pitchFamily="18" charset="0"/>
              </a:rPr>
              <a:t>x</a:t>
            </a:r>
            <a:r>
              <a:rPr lang="en-US" altLang="zh-TW">
                <a:cs typeface="Times New Roman" pitchFamily="18" charset="0"/>
              </a:rPr>
              <a:t>(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) is of finite duration,             has infinite duration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zh-TW">
                <a:cs typeface="Times New Roman" pitchFamily="18" charset="0"/>
              </a:rPr>
              <a:t>       Complex cepstrum decay rate </a:t>
            </a:r>
            <a:endParaRPr lang="zh-TW" altLang="en-US"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zh-TW">
                <a:cs typeface="Times New Roman" pitchFamily="18" charset="0"/>
              </a:rPr>
              <a:t>       Differential Cepstrum decay rate </a:t>
            </a:r>
            <a:r>
              <a:rPr lang="zh-TW" altLang="en-US">
                <a:cs typeface="Times New Roman" pitchFamily="18" charset="0"/>
              </a:rPr>
              <a:t>變慢了</a:t>
            </a:r>
            <a:r>
              <a:rPr lang="en-US" altLang="zh-TW">
                <a:cs typeface="Times New Roman" pitchFamily="18" charset="0"/>
              </a:rPr>
              <a:t>, </a:t>
            </a:r>
            <a:endParaRPr lang="zh-TW" altLang="en-US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>
                <a:cs typeface="Times New Roman" pitchFamily="18" charset="0"/>
              </a:rPr>
              <a:t> </a:t>
            </a: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zh-TW" altLang="en-US">
              <a:cs typeface="Times New Roman" pitchFamily="18" charset="0"/>
            </a:endParaRPr>
          </a:p>
        </p:txBody>
      </p:sp>
      <p:graphicFrame>
        <p:nvGraphicFramePr>
          <p:cNvPr id="27660" name="Object 98"/>
          <p:cNvGraphicFramePr>
            <a:graphicFrameLocks noChangeAspect="1"/>
          </p:cNvGraphicFramePr>
          <p:nvPr/>
        </p:nvGraphicFramePr>
        <p:xfrm>
          <a:off x="3862388" y="4052888"/>
          <a:ext cx="631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Equation" r:id="rId6" imgW="634725" imgH="330057" progId="Equation.DSMT4">
                  <p:embed/>
                </p:oleObj>
              </mc:Choice>
              <mc:Fallback>
                <p:oleObj name="Equation" r:id="rId6" imgW="634725" imgH="330057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052888"/>
                        <a:ext cx="63182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00"/>
          <p:cNvGraphicFramePr>
            <a:graphicFrameLocks noChangeAspect="1"/>
          </p:cNvGraphicFramePr>
          <p:nvPr/>
        </p:nvGraphicFramePr>
        <p:xfrm>
          <a:off x="4294188" y="4557713"/>
          <a:ext cx="4349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Equation" r:id="rId8" imgW="431613" imgH="609336" progId="Equation.DSMT4">
                  <p:embed/>
                </p:oleObj>
              </mc:Choice>
              <mc:Fallback>
                <p:oleObj name="Equation" r:id="rId8" imgW="431613" imgH="609336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4557713"/>
                        <a:ext cx="43497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33"/>
          <p:cNvGraphicFramePr>
            <a:graphicFrameLocks noChangeAspect="1"/>
          </p:cNvGraphicFramePr>
          <p:nvPr/>
        </p:nvGraphicFramePr>
        <p:xfrm>
          <a:off x="5446713" y="5205413"/>
          <a:ext cx="32670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Equation" r:id="rId10" imgW="3263900" imgH="609600" progId="Equation.DSMT4">
                  <p:embed/>
                </p:oleObj>
              </mc:Choice>
              <mc:Fallback>
                <p:oleObj name="Equation" r:id="rId10" imgW="3263900" imgH="60960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5205413"/>
                        <a:ext cx="326707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539750" y="1125538"/>
            <a:ext cx="7345363" cy="5399806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Take log in the frequency mask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altLang="zh-TW" sz="2000" i="1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sz="2000" i="1" baseline="-25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0                                      for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&lt;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i="1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&gt;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i="1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+1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				for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i="1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i="1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				for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i="1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i="1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+1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k*f</a:t>
            </a:r>
            <a:r>
              <a:rPr lang="en-US" altLang="zh-TW" sz="2000" i="1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/N</a:t>
            </a:r>
            <a:endParaRPr lang="zh-TW" altLang="en-US" sz="2000" i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867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EB93CA50-D4BF-4979-A0BD-171A27F0704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191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602507" y="4006980"/>
            <a:ext cx="4724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1602507" y="1606680"/>
            <a:ext cx="0" cy="2400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059832" y="1449517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eaLnBrk="1" hangingPunct="1"/>
            <a:r>
              <a:rPr lang="en-US" altLang="zh-TW"/>
              <a:t>mask of Mel-frequency cepstrum</a:t>
            </a:r>
            <a:endParaRPr lang="zh-TW" altLang="zh-TW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1602507" y="2063880"/>
            <a:ext cx="2286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831107" y="2063880"/>
            <a:ext cx="3048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1831107" y="2063880"/>
            <a:ext cx="2286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059707" y="2063880"/>
            <a:ext cx="3810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2135907" y="2063880"/>
            <a:ext cx="2286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364507" y="2063880"/>
            <a:ext cx="3810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2440707" y="2063880"/>
            <a:ext cx="3048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2745507" y="2063880"/>
            <a:ext cx="4572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2745507" y="2063880"/>
            <a:ext cx="5334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3278907" y="2063880"/>
            <a:ext cx="6096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3202707" y="2063880"/>
            <a:ext cx="7620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3964707" y="2063880"/>
            <a:ext cx="60960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V="1">
            <a:off x="4726707" y="2978280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022107" y="366408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eaLnBrk="1" hangingPunct="1"/>
            <a:r>
              <a:rPr lang="en-US" altLang="zh-TW"/>
              <a:t>frequency</a:t>
            </a:r>
            <a:endParaRPr lang="zh-TW" altLang="zh-TW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916707" y="149238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eaLnBrk="1" hangingPunct="1"/>
            <a:r>
              <a:rPr lang="en-US" altLang="zh-TW"/>
              <a:t>gain</a:t>
            </a:r>
            <a:endParaRPr lang="zh-TW" altLang="zh-TW"/>
          </a:p>
        </p:txBody>
      </p:sp>
      <p:sp>
        <p:nvSpPr>
          <p:cNvPr id="2869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869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033146"/>
              </p:ext>
            </p:extLst>
          </p:nvPr>
        </p:nvGraphicFramePr>
        <p:xfrm>
          <a:off x="827088" y="4994788"/>
          <a:ext cx="30337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quation" r:id="rId3" imgW="3124200" imgH="355600" progId="Equation.DSMT4">
                  <p:embed/>
                </p:oleObj>
              </mc:Choice>
              <mc:Fallback>
                <p:oleObj name="Equation" r:id="rId3" imgW="3124200" imgH="355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94788"/>
                        <a:ext cx="3033712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869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064716"/>
              </p:ext>
            </p:extLst>
          </p:nvPr>
        </p:nvGraphicFramePr>
        <p:xfrm>
          <a:off x="819944" y="5471039"/>
          <a:ext cx="3048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Equation" r:id="rId5" imgW="3136900" imgH="355600" progId="Equation.DSMT4">
                  <p:embed/>
                </p:oleObj>
              </mc:Choice>
              <mc:Fallback>
                <p:oleObj name="Equation" r:id="rId5" imgW="3136900" imgH="355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4" y="5471039"/>
                        <a:ext cx="30480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8" name="Rectangle 28"/>
          <p:cNvSpPr>
            <a:spLocks noChangeArrowheads="1"/>
          </p:cNvSpPr>
          <p:nvPr/>
        </p:nvSpPr>
        <p:spPr bwMode="auto">
          <a:xfrm>
            <a:off x="539750" y="355600"/>
            <a:ext cx="74882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b="1" dirty="0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en-US" altLang="zh-TW" sz="2400" b="1" dirty="0">
                <a:solidFill>
                  <a:srgbClr val="3333FF"/>
                </a:solidFill>
              </a:rPr>
              <a:t>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5-H  </a:t>
            </a:r>
            <a:r>
              <a:rPr lang="en-US" altLang="zh-TW" sz="2400" b="1" dirty="0">
                <a:solidFill>
                  <a:srgbClr val="3333FF"/>
                </a:solidFill>
              </a:rPr>
              <a:t>Mel-Frequency </a:t>
            </a:r>
            <a:r>
              <a:rPr lang="en-US" altLang="zh-TW" sz="2400" b="1" dirty="0" err="1">
                <a:solidFill>
                  <a:srgbClr val="3333FF"/>
                </a:solidFill>
              </a:rPr>
              <a:t>Cepstrum</a:t>
            </a:r>
            <a:r>
              <a:rPr lang="en-US" altLang="zh-TW" sz="2400" b="1" dirty="0">
                <a:solidFill>
                  <a:srgbClr val="3333FF"/>
                </a:solidFill>
              </a:rPr>
              <a:t> (</a:t>
            </a:r>
            <a:r>
              <a:rPr lang="zh-TW" altLang="en-US" sz="2400" b="1" dirty="0">
                <a:solidFill>
                  <a:srgbClr val="3333FF"/>
                </a:solidFill>
              </a:rPr>
              <a:t>梅爾頻率倒頻譜</a:t>
            </a:r>
            <a:r>
              <a:rPr lang="en-US" altLang="zh-TW" sz="2400" b="1" dirty="0">
                <a:solidFill>
                  <a:srgbClr val="3333FF"/>
                </a:solidFill>
              </a:rPr>
              <a:t>)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28699" name="文字方塊 26"/>
          <p:cNvSpPr txBox="1">
            <a:spLocks noChangeArrowheads="1"/>
          </p:cNvSpPr>
          <p:nvPr/>
        </p:nvSpPr>
        <p:spPr bwMode="auto">
          <a:xfrm>
            <a:off x="2628032" y="3970467"/>
            <a:ext cx="431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 i="1"/>
              <a:t>f</a:t>
            </a:r>
            <a:r>
              <a:rPr lang="en-US" altLang="zh-TW" sz="1800" i="1" baseline="-25000"/>
              <a:t>m</a:t>
            </a:r>
            <a:endParaRPr lang="zh-TW" altLang="en-US" sz="1800" i="1" baseline="-25000"/>
          </a:p>
        </p:txBody>
      </p:sp>
      <p:sp>
        <p:nvSpPr>
          <p:cNvPr id="28700" name="文字方塊 27"/>
          <p:cNvSpPr txBox="1">
            <a:spLocks noChangeArrowheads="1"/>
          </p:cNvSpPr>
          <p:nvPr/>
        </p:nvSpPr>
        <p:spPr bwMode="auto">
          <a:xfrm>
            <a:off x="2988394" y="3970467"/>
            <a:ext cx="576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 i="1"/>
              <a:t>f</a:t>
            </a:r>
            <a:r>
              <a:rPr lang="en-US" altLang="zh-TW" sz="1800" i="1" baseline="-25000"/>
              <a:t>m</a:t>
            </a:r>
            <a:r>
              <a:rPr lang="en-US" altLang="zh-TW" sz="1800" baseline="-25000"/>
              <a:t>+1</a:t>
            </a:r>
            <a:endParaRPr lang="zh-TW" altLang="en-US" sz="1800" baseline="-25000"/>
          </a:p>
        </p:txBody>
      </p:sp>
      <p:sp>
        <p:nvSpPr>
          <p:cNvPr id="28701" name="文字方塊 28"/>
          <p:cNvSpPr txBox="1">
            <a:spLocks noChangeArrowheads="1"/>
          </p:cNvSpPr>
          <p:nvPr/>
        </p:nvSpPr>
        <p:spPr bwMode="auto">
          <a:xfrm>
            <a:off x="2269257" y="3970467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 i="1"/>
              <a:t>f</a:t>
            </a:r>
            <a:r>
              <a:rPr lang="en-US" altLang="zh-TW" sz="1800" i="1" baseline="-25000"/>
              <a:t>m</a:t>
            </a:r>
            <a:r>
              <a:rPr lang="en-US" altLang="zh-TW" sz="1800" baseline="-25000"/>
              <a:t>-1</a:t>
            </a:r>
            <a:endParaRPr lang="zh-TW" altLang="en-US" sz="1800" baseline="-25000"/>
          </a:p>
        </p:txBody>
      </p:sp>
      <p:sp>
        <p:nvSpPr>
          <p:cNvPr id="28702" name="文字方塊 1"/>
          <p:cNvSpPr txBox="1">
            <a:spLocks noChangeArrowheads="1"/>
          </p:cNvSpPr>
          <p:nvPr/>
        </p:nvSpPr>
        <p:spPr bwMode="auto">
          <a:xfrm>
            <a:off x="5004767" y="1906717"/>
            <a:ext cx="3456384" cy="40011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3333FF"/>
                </a:solidFill>
              </a:rPr>
              <a:t>f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 , </a:t>
            </a:r>
            <a:r>
              <a:rPr lang="en-US" altLang="zh-TW" i="1" dirty="0">
                <a:solidFill>
                  <a:srgbClr val="3333FF"/>
                </a:solidFill>
              </a:rPr>
              <a:t>f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 , </a:t>
            </a:r>
            <a:r>
              <a:rPr lang="en-US" altLang="zh-TW" i="1" dirty="0">
                <a:solidFill>
                  <a:srgbClr val="3333FF"/>
                </a:solidFill>
              </a:rPr>
              <a:t>f</a:t>
            </a:r>
            <a:r>
              <a:rPr lang="en-US" altLang="zh-TW" baseline="-25000" dirty="0">
                <a:solidFill>
                  <a:srgbClr val="3333FF"/>
                </a:solidFill>
              </a:rPr>
              <a:t>3</a:t>
            </a:r>
            <a:r>
              <a:rPr lang="en-US" altLang="zh-TW" dirty="0" smtClean="0">
                <a:solidFill>
                  <a:srgbClr val="3333FF"/>
                </a:solidFill>
              </a:rPr>
              <a:t>…… </a:t>
            </a:r>
            <a:r>
              <a:rPr lang="zh-TW" altLang="en-US" dirty="0" smtClean="0">
                <a:solidFill>
                  <a:srgbClr val="3333FF"/>
                </a:solidFill>
              </a:rPr>
              <a:t>以</a:t>
            </a:r>
            <a:r>
              <a:rPr lang="zh-TW" altLang="en-US" dirty="0">
                <a:solidFill>
                  <a:srgbClr val="3333FF"/>
                </a:solidFill>
              </a:rPr>
              <a:t>等比級數增加</a:t>
            </a:r>
            <a:r>
              <a:rPr lang="en-US" altLang="zh-TW" dirty="0">
                <a:solidFill>
                  <a:srgbClr val="3333FF"/>
                </a:solidFill>
              </a:rPr>
              <a:t> 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31" name="文字方塊 27"/>
          <p:cNvSpPr txBox="1">
            <a:spLocks noChangeArrowheads="1"/>
          </p:cNvSpPr>
          <p:nvPr/>
        </p:nvSpPr>
        <p:spPr bwMode="auto">
          <a:xfrm>
            <a:off x="3617838" y="3970467"/>
            <a:ext cx="576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 i="1" dirty="0" smtClean="0"/>
              <a:t>f</a:t>
            </a:r>
            <a:r>
              <a:rPr lang="en-US" altLang="zh-TW" sz="1800" i="1" baseline="-25000" dirty="0" smtClean="0"/>
              <a:t>m</a:t>
            </a:r>
            <a:r>
              <a:rPr lang="en-US" altLang="zh-TW" sz="1800" baseline="-25000" dirty="0" smtClean="0"/>
              <a:t>+2</a:t>
            </a:r>
            <a:endParaRPr lang="zh-TW" altLang="en-US" sz="1800" baseline="-25000" dirty="0"/>
          </a:p>
        </p:txBody>
      </p:sp>
      <p:sp>
        <p:nvSpPr>
          <p:cNvPr id="32" name="文字方塊 27"/>
          <p:cNvSpPr txBox="1">
            <a:spLocks noChangeArrowheads="1"/>
          </p:cNvSpPr>
          <p:nvPr/>
        </p:nvSpPr>
        <p:spPr bwMode="auto">
          <a:xfrm>
            <a:off x="4353235" y="3968086"/>
            <a:ext cx="576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 i="1" dirty="0" smtClean="0"/>
              <a:t>f</a:t>
            </a:r>
            <a:r>
              <a:rPr lang="en-US" altLang="zh-TW" sz="1800" i="1" baseline="-25000" dirty="0" smtClean="0"/>
              <a:t>m</a:t>
            </a:r>
            <a:r>
              <a:rPr lang="en-US" altLang="zh-TW" sz="1800" baseline="-25000" dirty="0" smtClean="0"/>
              <a:t>+3</a:t>
            </a:r>
            <a:endParaRPr lang="zh-TW" altLang="en-US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23850" y="765175"/>
            <a:ext cx="8496300" cy="5616575"/>
          </a:xfrm>
        </p:spPr>
        <p:txBody>
          <a:bodyPr/>
          <a:lstStyle/>
          <a:p>
            <a:pPr marL="457200" indent="-457200">
              <a:buFontTx/>
              <a:buAutoNum type="arabicParenBoth"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buFontTx/>
              <a:buAutoNum type="arabicParenBoth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          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  </a:t>
            </a:r>
          </a:p>
          <a:p>
            <a:pPr marL="457200" indent="-457200">
              <a:lnSpc>
                <a:spcPct val="200000"/>
              </a:lnSpc>
              <a:buFontTx/>
              <a:buAutoNum type="arabicParenBoth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</a:p>
          <a:p>
            <a:pPr marL="457200" indent="-457200">
              <a:lnSpc>
                <a:spcPct val="200000"/>
              </a:lnSpc>
              <a:spcBef>
                <a:spcPct val="50000"/>
              </a:spcBef>
              <a:buFontTx/>
              <a:buAutoNum type="arabicParenBoth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</a:p>
          <a:p>
            <a:pPr marL="457200" indent="-457200"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Q: What are the difference between the Mel-cepstrum and the original cepstrum?</a:t>
            </a:r>
          </a:p>
          <a:p>
            <a:pPr marL="457200" indent="-457200"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Mel-frequency cepstrum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更接近人耳對語音的區別性</a:t>
            </a:r>
          </a:p>
          <a:p>
            <a:pPr marL="457200" indent="-457200">
              <a:spcBef>
                <a:spcPts val="600"/>
              </a:spcBef>
              <a:buFontTx/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用 </a:t>
            </a:r>
            <a:r>
              <a:rPr lang="en-US" altLang="zh-TW" sz="2000" i="1" dirty="0" err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lang="en-US" altLang="zh-TW" sz="2000" i="1" baseline="-25000" dirty="0" err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[1], </a:t>
            </a:r>
            <a:r>
              <a:rPr lang="en-US" altLang="zh-TW" sz="2000" i="1" dirty="0" err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lang="en-US" altLang="zh-TW" sz="2000" i="1" baseline="-25000" dirty="0" err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[2], </a:t>
            </a:r>
            <a:r>
              <a:rPr lang="en-US" altLang="zh-TW" sz="2000" i="1" dirty="0" err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lang="en-US" altLang="zh-TW" sz="2000" i="1" baseline="-25000" dirty="0" err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[3], ……., </a:t>
            </a:r>
            <a:r>
              <a:rPr lang="en-US" altLang="zh-TW" sz="2000" i="1" dirty="0" err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lang="en-US" altLang="zh-TW" sz="2000" i="1" baseline="-25000" dirty="0" err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[13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即足以描述語音特徵</a:t>
            </a:r>
          </a:p>
          <a:p>
            <a:pPr marL="457200" indent="-457200">
              <a:buFontTx/>
              <a:buNone/>
            </a:pP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9699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C2B775E-13C6-48FF-977B-44E644B9B3EF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192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pSp>
        <p:nvGrpSpPr>
          <p:cNvPr id="29700" name="群組 5"/>
          <p:cNvGrpSpPr>
            <a:grpSpLocks/>
          </p:cNvGrpSpPr>
          <p:nvPr/>
        </p:nvGrpSpPr>
        <p:grpSpPr bwMode="auto">
          <a:xfrm>
            <a:off x="1547813" y="981075"/>
            <a:ext cx="609600" cy="400050"/>
            <a:chOff x="1357290" y="428604"/>
            <a:chExt cx="609600" cy="400110"/>
          </a:xfrm>
        </p:grpSpPr>
        <p:sp>
          <p:nvSpPr>
            <p:cNvPr id="29709" name="Line 1"/>
            <p:cNvSpPr>
              <a:spLocks noChangeShapeType="1"/>
            </p:cNvSpPr>
            <p:nvPr/>
          </p:nvSpPr>
          <p:spPr bwMode="auto">
            <a:xfrm>
              <a:off x="1357290" y="785794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0" name="矩形 4"/>
            <p:cNvSpPr>
              <a:spLocks noChangeArrowheads="1"/>
            </p:cNvSpPr>
            <p:nvPr/>
          </p:nvSpPr>
          <p:spPr bwMode="auto">
            <a:xfrm>
              <a:off x="1428728" y="428604"/>
              <a:ext cx="484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i="1"/>
                <a:t>FT</a:t>
              </a:r>
              <a:endParaRPr lang="zh-TW" altLang="en-US" i="1"/>
            </a:p>
          </p:txBody>
        </p:sp>
      </p:grp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9702" name="Object 2"/>
          <p:cNvGraphicFramePr>
            <a:graphicFrameLocks noChangeAspect="1"/>
          </p:cNvGraphicFramePr>
          <p:nvPr/>
        </p:nvGraphicFramePr>
        <p:xfrm>
          <a:off x="1127125" y="1604963"/>
          <a:ext cx="31924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name="Equation" r:id="rId4" imgW="3302000" imgH="787400" progId="Equation.DSMT4">
                  <p:embed/>
                </p:oleObj>
              </mc:Choice>
              <mc:Fallback>
                <p:oleObj name="Equation" r:id="rId4" imgW="33020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604963"/>
                        <a:ext cx="319246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9704" name="Object 4"/>
          <p:cNvGraphicFramePr>
            <a:graphicFrameLocks noChangeAspect="1"/>
          </p:cNvGraphicFramePr>
          <p:nvPr/>
        </p:nvGraphicFramePr>
        <p:xfrm>
          <a:off x="1041400" y="2397125"/>
          <a:ext cx="39020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6" imgW="3898900" imgH="685800" progId="Equation.DSMT4">
                  <p:embed/>
                </p:oleObj>
              </mc:Choice>
              <mc:Fallback>
                <p:oleObj name="Equation" r:id="rId6" imgW="38989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397125"/>
                        <a:ext cx="3902075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705" name="直線單箭頭接點 15"/>
          <p:cNvCxnSpPr>
            <a:cxnSpLocks noChangeShapeType="1"/>
            <a:stCxn id="29706" idx="1"/>
          </p:cNvCxnSpPr>
          <p:nvPr/>
        </p:nvCxnSpPr>
        <p:spPr bwMode="auto">
          <a:xfrm flipH="1">
            <a:off x="4356100" y="974725"/>
            <a:ext cx="1368425" cy="94138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9706" name="文字方塊 17"/>
          <p:cNvSpPr txBox="1">
            <a:spLocks noChangeArrowheads="1"/>
          </p:cNvSpPr>
          <p:nvPr/>
        </p:nvSpPr>
        <p:spPr bwMode="auto">
          <a:xfrm>
            <a:off x="5724525" y="620713"/>
            <a:ext cx="28702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>
                <a:solidFill>
                  <a:srgbClr val="FF0000"/>
                </a:solidFill>
              </a:rPr>
              <a:t>summation of  the effect inside the </a:t>
            </a:r>
            <a:r>
              <a:rPr lang="en-US" altLang="zh-TW" i="1">
                <a:solidFill>
                  <a:srgbClr val="FF0000"/>
                </a:solidFill>
              </a:rPr>
              <a:t>m</a:t>
            </a:r>
            <a:r>
              <a:rPr lang="en-US" altLang="zh-TW" baseline="30000">
                <a:solidFill>
                  <a:srgbClr val="FF0000"/>
                </a:solidFill>
              </a:rPr>
              <a:t>th</a:t>
            </a:r>
            <a:r>
              <a:rPr lang="en-US" altLang="zh-TW">
                <a:solidFill>
                  <a:srgbClr val="FF0000"/>
                </a:solidFill>
              </a:rPr>
              <a:t> mask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707" name="文字方塊 12"/>
          <p:cNvSpPr txBox="1">
            <a:spLocks noChangeArrowheads="1"/>
          </p:cNvSpPr>
          <p:nvPr/>
        </p:nvSpPr>
        <p:spPr bwMode="auto">
          <a:xfrm>
            <a:off x="323850" y="404813"/>
            <a:ext cx="4103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Process of the Mel-Cepstrum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29708" name="文字方塊 1"/>
          <p:cNvSpPr txBox="1">
            <a:spLocks noChangeArrowheads="1"/>
          </p:cNvSpPr>
          <p:nvPr/>
        </p:nvSpPr>
        <p:spPr bwMode="auto">
          <a:xfrm>
            <a:off x="467544" y="3645024"/>
            <a:ext cx="1439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Advantages :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1484313"/>
            <a:ext cx="8186737" cy="3888903"/>
          </a:xfrm>
        </p:spPr>
        <p:txBody>
          <a:bodyPr/>
          <a:lstStyle/>
          <a:p>
            <a:pPr marL="269875" indent="-269875">
              <a:spcBef>
                <a:spcPts val="6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R. B. Randall and J.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Hee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“Cepstrum analysis,”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Wireless World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vol. 88, pp. 77-80. Feb. 1982</a:t>
            </a:r>
          </a:p>
          <a:p>
            <a:pPr marL="269875" indent="-269875">
              <a:spcBef>
                <a:spcPts val="6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王小川，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“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語音訊號處理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，全華出版，台北，民國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94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年。</a:t>
            </a:r>
          </a:p>
          <a:p>
            <a:pPr marL="269875" indent="-269875">
              <a:spcBef>
                <a:spcPts val="6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A. V. Oppenheim and R. W. Schafer,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Discrete-Time Signal Processing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London: Prentice-Hall, 3</a:t>
            </a:r>
            <a:r>
              <a:rPr lang="en-US" altLang="zh-TW" sz="2000" baseline="30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rd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ed., 2010.</a:t>
            </a:r>
          </a:p>
          <a:p>
            <a:pPr marL="269875" indent="-269875">
              <a:spcBef>
                <a:spcPts val="6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S. C. Pei and S. T. Lu, “Design of minimum phase and FIR digital filters by differential cepstrum,”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IEEE Trans. Circuits Syst.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vol. 33, no. 5, pp. 570-576, May 1986.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69875" indent="-269875">
              <a:spcBef>
                <a:spcPts val="6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S. Imai, “Cepstrum analysis synthesis on the Mel-frequency scale,”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ICASSP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vol. 8, pp. 93-96, Apr. 1983.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1747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4146F2B-12A5-4B37-B213-A133526C3025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193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68313" y="427038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b="1" dirty="0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en-US" altLang="zh-TW" sz="2400" b="1" dirty="0">
                <a:solidFill>
                  <a:srgbClr val="3333FF"/>
                </a:solidFill>
              </a:rPr>
              <a:t>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5-I  </a:t>
            </a:r>
            <a:r>
              <a:rPr lang="en-US" altLang="zh-TW" sz="2400" b="1" dirty="0">
                <a:solidFill>
                  <a:srgbClr val="3333FF"/>
                </a:solidFill>
                <a:sym typeface="Wingdings 2" pitchFamily="18" charset="2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632700" cy="719138"/>
          </a:xfrm>
          <a:ln>
            <a:solidFill>
              <a:srgbClr val="663300"/>
            </a:solidFill>
          </a:ln>
        </p:spPr>
        <p:txBody>
          <a:bodyPr/>
          <a:lstStyle/>
          <a:p>
            <a:r>
              <a:rPr lang="zh-TW" altLang="en-US" sz="2400" b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</a:rPr>
              <a:t>附錄六：聲音檔和影像檔的處理 </a:t>
            </a:r>
            <a:r>
              <a:rPr lang="en-US" altLang="zh-TW" sz="2400" b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</a:rPr>
              <a:t>(by Matlab)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29600" cy="3527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電腦中，沒有經過壓縮的聲音檔都是 *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.wav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的型態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      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讀取： </a:t>
            </a:r>
            <a:r>
              <a:rPr lang="en-US" altLang="zh-TW" sz="2000" b="1" dirty="0" err="1" smtClean="0">
                <a:latin typeface="Times New Roman" pitchFamily="18" charset="0"/>
                <a:ea typeface="標楷體" pitchFamily="65" charset="-120"/>
              </a:rPr>
              <a:t>wavread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或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audioread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</a:t>
            </a:r>
          </a:p>
          <a:p>
            <a:pPr>
              <a:lnSpc>
                <a:spcPct val="80000"/>
              </a:lnSpc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ct val="80000"/>
              </a:lnSpc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例：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fs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] =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wavread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('C:\WINDOWS\Media\ringin.wav');  </a:t>
            </a:r>
          </a:p>
          <a:p>
            <a:pPr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可以將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ringin.wav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以數字向量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來呈現。  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fs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: sampling frequency        </a:t>
            </a:r>
          </a:p>
          <a:p>
            <a:pPr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  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這個例子當中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size(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) = 9981   1        fs = 11025           </a:t>
            </a:r>
          </a:p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思考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所以，取樣間隔多大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?       </a:t>
            </a:r>
          </a:p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這個聲音檔有多少秒？ </a:t>
            </a:r>
          </a:p>
        </p:txBody>
      </p:sp>
      <p:sp>
        <p:nvSpPr>
          <p:cNvPr id="3277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8EA79A5-FA31-4F7A-94DA-CF6152560274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194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9750" y="1268413"/>
            <a:ext cx="7632700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  <a:sym typeface="Symbol" pitchFamily="18" charset="2"/>
              </a:rPr>
              <a:t>A.  </a:t>
            </a:r>
            <a:r>
              <a:rPr lang="zh-TW" altLang="en-US" b="1">
                <a:solidFill>
                  <a:srgbClr val="3333FF"/>
                </a:solidFill>
                <a:sym typeface="Symbol" pitchFamily="18" charset="2"/>
              </a:rPr>
              <a:t>讀取聲音檔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447412" y="2998788"/>
            <a:ext cx="669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註：</a:t>
            </a:r>
            <a:r>
              <a:rPr lang="en-US" altLang="zh-TW" dirty="0" smtClean="0"/>
              <a:t>2015</a:t>
            </a:r>
            <a:r>
              <a:rPr lang="zh-TW" altLang="en-US" dirty="0" smtClean="0"/>
              <a:t>版本</a:t>
            </a:r>
            <a:r>
              <a:rPr lang="zh-TW" altLang="en-US" dirty="0"/>
              <a:t>以後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Matlab</a:t>
            </a:r>
            <a:r>
              <a:rPr lang="zh-TW" altLang="en-US" dirty="0" smtClean="0"/>
              <a:t>，</a:t>
            </a:r>
            <a:r>
              <a:rPr lang="en-US" altLang="zh-TW" b="1" dirty="0" err="1" smtClean="0"/>
              <a:t>wavread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將改為 </a:t>
            </a:r>
            <a:r>
              <a:rPr lang="zh-TW" altLang="en-US" b="1" dirty="0" smtClean="0">
                <a:solidFill>
                  <a:srgbClr val="3333FF"/>
                </a:solidFill>
              </a:rPr>
              <a:t>audioread</a:t>
            </a:r>
            <a:endParaRPr lang="zh-TW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755650" y="549275"/>
            <a:ext cx="7993063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畫出聲音的波型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          time = [0:length(x)-1]/</a:t>
            </a:r>
            <a:r>
              <a:rPr lang="en-US" altLang="zh-TW" dirty="0" err="1"/>
              <a:t>fs</a:t>
            </a:r>
            <a:r>
              <a:rPr lang="en-US" altLang="zh-TW" dirty="0"/>
              <a:t>;     % x </a:t>
            </a:r>
            <a:r>
              <a:rPr lang="zh-TW" altLang="en-US" dirty="0"/>
              <a:t>是前頁用 </a:t>
            </a:r>
            <a:r>
              <a:rPr lang="en-US" altLang="zh-TW" dirty="0" err="1"/>
              <a:t>wavread</a:t>
            </a:r>
            <a:r>
              <a:rPr lang="en-US" altLang="zh-TW" dirty="0"/>
              <a:t> </a:t>
            </a:r>
            <a:r>
              <a:rPr lang="zh-TW" altLang="en-US" dirty="0"/>
              <a:t>所讀出的向量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          </a:t>
            </a:r>
            <a:r>
              <a:rPr lang="en-US" altLang="zh-TW" b="1" dirty="0"/>
              <a:t>plot(time, x)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1" dirty="0"/>
              <a:t>        </a:t>
            </a:r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注意： *</a:t>
            </a:r>
            <a:r>
              <a:rPr lang="en-US" altLang="zh-TW" dirty="0"/>
              <a:t>.wav </a:t>
            </a:r>
            <a:r>
              <a:rPr lang="zh-TW" altLang="en-US" dirty="0"/>
              <a:t>檔中所讀取的資料，值都在 </a:t>
            </a:r>
            <a:r>
              <a:rPr lang="zh-TW" altLang="en-US" dirty="0">
                <a:sym typeface="Symbol" pitchFamily="18" charset="2"/>
              </a:rPr>
              <a:t></a:t>
            </a:r>
            <a:r>
              <a:rPr lang="en-US" altLang="zh-TW" dirty="0"/>
              <a:t>1 </a:t>
            </a:r>
            <a:r>
              <a:rPr lang="zh-TW" altLang="en-US" dirty="0"/>
              <a:t>和 </a:t>
            </a:r>
            <a:r>
              <a:rPr lang="en-US" altLang="zh-TW" dirty="0"/>
              <a:t>+1 </a:t>
            </a:r>
            <a:r>
              <a:rPr lang="zh-TW" altLang="en-US" dirty="0"/>
              <a:t>之間 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700213"/>
            <a:ext cx="7767637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883A816-C4B7-4A8B-8FE0-DAF6699A83DE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195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55650" y="620713"/>
            <a:ext cx="7920038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          一個聲音檔如果太大，我們也可以只讀取它部分的點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</a:t>
            </a:r>
            <a:r>
              <a:rPr lang="en-US" altLang="zh-TW">
                <a:solidFill>
                  <a:srgbClr val="3333FF"/>
                </a:solidFill>
              </a:rPr>
              <a:t>[x, fs]=wavread('C:\WINDOWS\Media\ringin.wav', [4001 5000]);</a:t>
            </a:r>
            <a:r>
              <a:rPr lang="en-US" altLang="zh-TW">
                <a:solidFill>
                  <a:srgbClr val="000000"/>
                </a:solidFill>
              </a:rPr>
              <a:t>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</a:rPr>
              <a:t>                                                                   % </a:t>
            </a:r>
            <a:r>
              <a:rPr lang="zh-TW" altLang="en-US">
                <a:solidFill>
                  <a:srgbClr val="000000"/>
                </a:solidFill>
              </a:rPr>
              <a:t>讀取第</a:t>
            </a:r>
            <a:r>
              <a:rPr lang="en-US" altLang="zh-TW">
                <a:solidFill>
                  <a:srgbClr val="000000"/>
                </a:solidFill>
              </a:rPr>
              <a:t>4001</a:t>
            </a:r>
            <a:r>
              <a:rPr lang="zh-TW" altLang="en-US">
                <a:solidFill>
                  <a:srgbClr val="000000"/>
                </a:solidFill>
              </a:rPr>
              <a:t>至</a:t>
            </a:r>
            <a:r>
              <a:rPr lang="en-US" altLang="zh-TW">
                <a:solidFill>
                  <a:srgbClr val="000000"/>
                </a:solidFill>
              </a:rPr>
              <a:t>5000</a:t>
            </a:r>
            <a:r>
              <a:rPr lang="zh-TW" altLang="en-US">
                <a:solidFill>
                  <a:srgbClr val="000000"/>
                </a:solidFill>
              </a:rPr>
              <a:t>點</a:t>
            </a:r>
            <a:endParaRPr lang="zh-TW" altLang="en-US"/>
          </a:p>
          <a:p>
            <a:pPr eaLnBrk="1" hangingPunct="1">
              <a:spcBef>
                <a:spcPct val="50000"/>
              </a:spcBef>
              <a:buFont typeface="Symbol" pitchFamily="18" charset="2"/>
              <a:buNone/>
            </a:pPr>
            <a:r>
              <a:rPr lang="zh-TW" altLang="en-US">
                <a:solidFill>
                  <a:srgbClr val="3333FF"/>
                </a:solidFill>
              </a:rPr>
              <a:t> </a:t>
            </a:r>
            <a:r>
              <a:rPr lang="en-US" altLang="zh-TW">
                <a:solidFill>
                  <a:srgbClr val="3333FF"/>
                </a:solidFill>
              </a:rPr>
              <a:t>[x, fs, </a:t>
            </a:r>
            <a:r>
              <a:rPr lang="en-US" altLang="zh-TW" b="1">
                <a:solidFill>
                  <a:srgbClr val="3333FF"/>
                </a:solidFill>
              </a:rPr>
              <a:t>nbits</a:t>
            </a:r>
            <a:r>
              <a:rPr lang="en-US" altLang="zh-TW">
                <a:solidFill>
                  <a:srgbClr val="3333FF"/>
                </a:solidFill>
              </a:rPr>
              <a:t>] = wavread('C:\WINDOWS\Media\ringin.wav');</a:t>
            </a:r>
          </a:p>
          <a:p>
            <a:pPr eaLnBrk="1" hangingPunct="1">
              <a:spcBef>
                <a:spcPct val="50000"/>
              </a:spcBef>
              <a:buFont typeface="Symbol" pitchFamily="18" charset="2"/>
              <a:buNone/>
            </a:pPr>
            <a:r>
              <a:rPr lang="en-US" altLang="zh-TW" b="1"/>
              <a:t>  nbits</a:t>
            </a:r>
            <a:r>
              <a:rPr lang="en-US" altLang="zh-TW"/>
              <a:t>: x(n) </a:t>
            </a:r>
            <a:r>
              <a:rPr lang="zh-TW" altLang="en-US"/>
              <a:t>的</a:t>
            </a:r>
            <a:r>
              <a:rPr lang="en-US" altLang="zh-TW"/>
              <a:t>bit </a:t>
            </a:r>
            <a:r>
              <a:rPr lang="zh-TW" altLang="en-US"/>
              <a:t>數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第一個</a:t>
            </a:r>
            <a:r>
              <a:rPr lang="en-US" altLang="zh-TW"/>
              <a:t>bit : </a:t>
            </a:r>
            <a:r>
              <a:rPr lang="zh-TW" altLang="en-US"/>
              <a:t>正負號，第二個</a:t>
            </a:r>
            <a:r>
              <a:rPr lang="en-US" altLang="zh-TW"/>
              <a:t>bit : 2</a:t>
            </a:r>
            <a:r>
              <a:rPr lang="en-US" altLang="zh-TW" baseline="30000">
                <a:sym typeface="Symbol" pitchFamily="18" charset="2"/>
              </a:rPr>
              <a:t></a:t>
            </a:r>
            <a:r>
              <a:rPr lang="en-US" altLang="zh-TW" baseline="30000"/>
              <a:t>1</a:t>
            </a:r>
            <a:r>
              <a:rPr lang="zh-TW" altLang="en-US"/>
              <a:t>，第三個</a:t>
            </a:r>
            <a:r>
              <a:rPr lang="en-US" altLang="zh-TW"/>
              <a:t>bit : 2</a:t>
            </a:r>
            <a:r>
              <a:rPr lang="en-US" altLang="zh-TW" baseline="30000">
                <a:sym typeface="Symbol" pitchFamily="18" charset="2"/>
              </a:rPr>
              <a:t></a:t>
            </a:r>
            <a:r>
              <a:rPr lang="en-US" altLang="zh-TW" baseline="30000"/>
              <a:t>2</a:t>
            </a:r>
            <a:r>
              <a:rPr lang="zh-TW" altLang="en-US"/>
              <a:t>， </a:t>
            </a:r>
            <a:r>
              <a:rPr lang="en-US" altLang="zh-TW"/>
              <a:t>…..</a:t>
            </a:r>
            <a:r>
              <a:rPr lang="zh-TW" altLang="en-US"/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第 </a:t>
            </a:r>
            <a:r>
              <a:rPr lang="en-US" altLang="zh-TW"/>
              <a:t>n </a:t>
            </a:r>
            <a:r>
              <a:rPr lang="zh-TW" altLang="en-US"/>
              <a:t>個</a:t>
            </a:r>
            <a:r>
              <a:rPr lang="en-US" altLang="zh-TW"/>
              <a:t>bit : 2</a:t>
            </a:r>
            <a:r>
              <a:rPr lang="en-US" altLang="zh-TW" baseline="30000">
                <a:sym typeface="Symbol" pitchFamily="18" charset="2"/>
              </a:rPr>
              <a:t></a:t>
            </a:r>
            <a:r>
              <a:rPr lang="en-US" altLang="zh-TW" baseline="30000"/>
              <a:t>nbits +1</a:t>
            </a:r>
            <a:r>
              <a:rPr lang="zh-TW" altLang="en-US"/>
              <a:t>， 所以  </a:t>
            </a:r>
            <a:r>
              <a:rPr lang="en-US" altLang="zh-TW" b="1"/>
              <a:t>x</a:t>
            </a:r>
            <a:r>
              <a:rPr lang="en-US" altLang="zh-TW"/>
              <a:t> </a:t>
            </a:r>
            <a:r>
              <a:rPr lang="zh-TW" altLang="en-US"/>
              <a:t>乘上</a:t>
            </a:r>
            <a:r>
              <a:rPr lang="en-US" altLang="zh-TW"/>
              <a:t>2</a:t>
            </a:r>
            <a:r>
              <a:rPr lang="en-US" altLang="zh-TW" baseline="30000"/>
              <a:t>nbits </a:t>
            </a:r>
            <a:r>
              <a:rPr lang="en-US" altLang="zh-TW" baseline="30000">
                <a:sym typeface="Symbol" pitchFamily="18" charset="2"/>
              </a:rPr>
              <a:t></a:t>
            </a:r>
            <a:r>
              <a:rPr lang="en-US" altLang="zh-TW" baseline="30000"/>
              <a:t>1</a:t>
            </a:r>
            <a:r>
              <a:rPr lang="en-US" altLang="zh-TW"/>
              <a:t> </a:t>
            </a:r>
            <a:r>
              <a:rPr lang="zh-TW" altLang="en-US"/>
              <a:t>是一個整數    </a:t>
            </a:r>
          </a:p>
          <a:p>
            <a:pPr eaLnBrk="1" hangingPunct="1"/>
            <a:endParaRPr lang="zh-TW" altLang="en-US"/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以鈴聲的例子， </a:t>
            </a:r>
            <a:r>
              <a:rPr lang="en-US" altLang="zh-TW"/>
              <a:t>nbits = 8</a:t>
            </a:r>
            <a:r>
              <a:rPr lang="zh-TW" altLang="en-US"/>
              <a:t>，所以 </a:t>
            </a:r>
            <a:r>
              <a:rPr lang="en-US" altLang="zh-TW" b="1"/>
              <a:t>x </a:t>
            </a:r>
            <a:r>
              <a:rPr lang="zh-TW" altLang="en-US"/>
              <a:t>乘上 </a:t>
            </a:r>
            <a:r>
              <a:rPr lang="en-US" altLang="zh-TW"/>
              <a:t>128</a:t>
            </a:r>
            <a:r>
              <a:rPr lang="zh-TW" altLang="en-US"/>
              <a:t>是個整數   </a:t>
            </a:r>
          </a:p>
          <a:p>
            <a:pPr eaLnBrk="1" hangingPunct="1"/>
            <a:endParaRPr lang="zh-TW" altLang="en-US"/>
          </a:p>
          <a:p>
            <a:pPr eaLnBrk="1" hangingPunct="1">
              <a:spcBef>
                <a:spcPct val="50000"/>
              </a:spcBef>
              <a:buFont typeface="Symbol" pitchFamily="18" charset="2"/>
              <a:buChar char="·"/>
            </a:pPr>
            <a:endParaRPr lang="zh-TW" altLang="en-US"/>
          </a:p>
        </p:txBody>
      </p:sp>
      <p:sp>
        <p:nvSpPr>
          <p:cNvPr id="34819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4D6B7CC-807D-46F0-84FC-928F50B7607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196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1359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Symbol" pitchFamily="18" charset="2"/>
              <a:buChar char="·"/>
            </a:pPr>
            <a:r>
              <a:rPr lang="zh-TW" altLang="en-US"/>
              <a:t>有些聲音檔是 </a:t>
            </a:r>
            <a:r>
              <a:rPr lang="zh-TW" altLang="en-US" b="1"/>
              <a:t>雙聲道 </a:t>
            </a:r>
            <a:r>
              <a:rPr lang="zh-TW" altLang="en-US"/>
              <a:t>（</a:t>
            </a:r>
            <a:r>
              <a:rPr lang="en-US" altLang="zh-TW" b="1"/>
              <a:t>Stereo</a:t>
            </a:r>
            <a:r>
              <a:rPr lang="zh-TW" altLang="en-US"/>
              <a:t>）的型態 </a:t>
            </a:r>
            <a:r>
              <a:rPr lang="en-US" altLang="zh-TW"/>
              <a:t>(</a:t>
            </a:r>
            <a:r>
              <a:rPr lang="zh-TW" altLang="en-US"/>
              <a:t>俗稱</a:t>
            </a:r>
            <a:r>
              <a:rPr lang="zh-TW" altLang="en-US" b="1"/>
              <a:t>立體聲</a:t>
            </a:r>
            <a:r>
              <a:rPr lang="en-US" altLang="zh-TW"/>
              <a:t>)</a:t>
            </a:r>
          </a:p>
          <a:p>
            <a:pPr eaLnBrk="1" hangingPunct="1">
              <a:spcBef>
                <a:spcPct val="50000"/>
              </a:spcBef>
              <a:buFont typeface="Symbol" pitchFamily="18" charset="2"/>
              <a:buNone/>
            </a:pPr>
            <a:r>
              <a:rPr lang="en-US" altLang="zh-TW"/>
              <a:t> </a:t>
            </a:r>
            <a:r>
              <a:rPr lang="zh-TW" altLang="en-US"/>
              <a:t>例： </a:t>
            </a:r>
            <a:r>
              <a:rPr lang="en-US" altLang="zh-TW"/>
              <a:t>[x, fs]=wavread('C:\WINDOWS\Media\notify.wav');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size(x) = 29823    2          fs = 22050</a:t>
            </a:r>
            <a:endParaRPr lang="en-US" altLang="zh-TW">
              <a:ea typeface="新細明體" charset="-12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773238"/>
            <a:ext cx="7288212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4005263"/>
            <a:ext cx="7288212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45B6B11-052A-472B-A439-FA70E0D3EA3F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197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468313" y="404813"/>
            <a:ext cx="8186737" cy="3024187"/>
          </a:xfrm>
        </p:spPr>
        <p:txBody>
          <a:bodyPr/>
          <a:lstStyle/>
          <a:p>
            <a:pPr>
              <a:buFontTx/>
              <a:buNone/>
            </a:pPr>
            <a:endParaRPr lang="en-US" altLang="zh-TW" b="1" dirty="0" smtClean="0"/>
          </a:p>
          <a:p>
            <a:pPr>
              <a:buFontTx/>
              <a:buNone/>
            </a:pPr>
            <a:endParaRPr lang="en-US" altLang="zh-TW" b="1" dirty="0" smtClean="0"/>
          </a:p>
          <a:p>
            <a:pPr>
              <a:buFontTx/>
              <a:buNone/>
            </a:pPr>
            <a:endParaRPr lang="en-US" altLang="zh-TW" dirty="0" smtClean="0"/>
          </a:p>
          <a:p>
            <a:pPr>
              <a:buFontTx/>
              <a:buNone/>
            </a:pPr>
            <a:endParaRPr lang="en-US" altLang="zh-TW" dirty="0" smtClean="0"/>
          </a:p>
          <a:p>
            <a:pPr>
              <a:buFontTx/>
              <a:buNone/>
            </a:pPr>
            <a:endParaRPr lang="en-US" altLang="zh-TW" dirty="0" smtClean="0"/>
          </a:p>
          <a:p>
            <a:pPr>
              <a:buFontTx/>
              <a:buNone/>
            </a:pPr>
            <a:endParaRPr lang="en-US" altLang="zh-TW" dirty="0" smtClean="0"/>
          </a:p>
          <a:p>
            <a:pPr>
              <a:buFontTx/>
              <a:buNone/>
            </a:pPr>
            <a:endParaRPr lang="en-US" altLang="zh-TW" dirty="0" smtClean="0"/>
          </a:p>
          <a:p>
            <a:pPr>
              <a:buFontTx/>
              <a:buNone/>
            </a:pPr>
            <a:endParaRPr lang="zh-TW" altLang="en-US" dirty="0" smtClean="0"/>
          </a:p>
        </p:txBody>
      </p:sp>
      <p:sp>
        <p:nvSpPr>
          <p:cNvPr id="51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659563" y="260350"/>
            <a:ext cx="2133600" cy="476250"/>
          </a:xfrm>
          <a:noFill/>
        </p:spPr>
        <p:txBody>
          <a:bodyPr/>
          <a:lstStyle/>
          <a:p>
            <a:fld id="{C5AC0186-08B2-4205-ABE3-E9B2089C6CF3}" type="slidenum">
              <a:rPr lang="en-US" altLang="zh-TW"/>
              <a:pPr/>
              <a:t>171</a:t>
            </a:fld>
            <a:endParaRPr lang="en-US" altLang="zh-TW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5126" name="文字方塊 7"/>
          <p:cNvSpPr txBox="1">
            <a:spLocks noChangeArrowheads="1"/>
          </p:cNvSpPr>
          <p:nvPr/>
        </p:nvSpPr>
        <p:spPr bwMode="auto">
          <a:xfrm>
            <a:off x="7667625" y="1196975"/>
            <a:ext cx="59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ES_tradnl" altLang="zh-TW" i="1"/>
              <a:t>x</a:t>
            </a:r>
            <a:r>
              <a:rPr lang="es-ES_tradnl" altLang="zh-TW"/>
              <a:t>[</a:t>
            </a:r>
            <a:r>
              <a:rPr lang="es-ES_tradnl" altLang="zh-TW" i="1"/>
              <a:t>n</a:t>
            </a:r>
            <a:r>
              <a:rPr lang="es-ES_tradnl" altLang="zh-TW"/>
              <a:t>]</a:t>
            </a:r>
            <a:endParaRPr lang="zh-TW" altLang="en-US"/>
          </a:p>
        </p:txBody>
      </p:sp>
      <p:sp>
        <p:nvSpPr>
          <p:cNvPr id="5127" name="文字方塊 8"/>
          <p:cNvSpPr txBox="1">
            <a:spLocks noChangeArrowheads="1"/>
          </p:cNvSpPr>
          <p:nvPr/>
        </p:nvSpPr>
        <p:spPr bwMode="auto">
          <a:xfrm>
            <a:off x="179388" y="1268413"/>
            <a:ext cx="182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ES_tradnl" altLang="zh-TW" i="1"/>
              <a:t>y</a:t>
            </a:r>
            <a:r>
              <a:rPr lang="es-ES_tradnl" altLang="zh-TW"/>
              <a:t>[</a:t>
            </a:r>
            <a:r>
              <a:rPr lang="es-ES_tradnl" altLang="zh-TW" i="1"/>
              <a:t>n</a:t>
            </a:r>
            <a:r>
              <a:rPr lang="es-ES_tradnl" altLang="zh-TW"/>
              <a:t>]</a:t>
            </a:r>
            <a:r>
              <a:rPr lang="es-ES_tradnl" altLang="zh-TW" i="1"/>
              <a:t>=</a:t>
            </a:r>
            <a:r>
              <a:rPr lang="en-US" altLang="zh-TW" i="1"/>
              <a:t> x</a:t>
            </a:r>
            <a:r>
              <a:rPr lang="en-US" altLang="zh-TW" i="1" baseline="-25000"/>
              <a:t> 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]*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  <a:endParaRPr lang="zh-TW" altLang="en-US"/>
          </a:p>
        </p:txBody>
      </p:sp>
      <p:sp>
        <p:nvSpPr>
          <p:cNvPr id="5128" name="文字方塊 9"/>
          <p:cNvSpPr txBox="1">
            <a:spLocks noChangeArrowheads="1"/>
          </p:cNvSpPr>
          <p:nvPr/>
        </p:nvSpPr>
        <p:spPr bwMode="auto">
          <a:xfrm>
            <a:off x="1598613" y="1717675"/>
            <a:ext cx="9779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ES_tradnl" altLang="zh-TW"/>
              <a:t>D</a:t>
            </a:r>
            <a:r>
              <a:rPr lang="en-US" altLang="zh-TW" baseline="-25000"/>
              <a:t>*</a:t>
            </a:r>
            <a:r>
              <a:rPr lang="en-US" altLang="zh-TW"/>
              <a:t>[  ]</a:t>
            </a:r>
            <a:endParaRPr lang="zh-TW" altLang="en-US"/>
          </a:p>
        </p:txBody>
      </p:sp>
      <p:sp>
        <p:nvSpPr>
          <p:cNvPr id="5129" name="文字方塊 10"/>
          <p:cNvSpPr txBox="1">
            <a:spLocks noChangeArrowheads="1"/>
          </p:cNvSpPr>
          <p:nvPr/>
        </p:nvSpPr>
        <p:spPr bwMode="auto">
          <a:xfrm>
            <a:off x="6481763" y="1717675"/>
            <a:ext cx="97631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ES_tradnl" altLang="zh-TW"/>
              <a:t>D</a:t>
            </a:r>
            <a:r>
              <a:rPr lang="en-US" altLang="zh-TW" baseline="30000"/>
              <a:t>-1</a:t>
            </a:r>
            <a:r>
              <a:rPr lang="en-US" altLang="zh-TW" baseline="-25000"/>
              <a:t>*</a:t>
            </a:r>
            <a:r>
              <a:rPr lang="en-US" altLang="zh-TW"/>
              <a:t>[  ]</a:t>
            </a:r>
            <a:endParaRPr lang="zh-TW" altLang="en-US"/>
          </a:p>
        </p:txBody>
      </p:sp>
      <p:sp>
        <p:nvSpPr>
          <p:cNvPr id="5130" name="文字方塊 11"/>
          <p:cNvSpPr txBox="1">
            <a:spLocks noChangeArrowheads="1"/>
          </p:cNvSpPr>
          <p:nvPr/>
        </p:nvSpPr>
        <p:spPr bwMode="auto">
          <a:xfrm>
            <a:off x="3767138" y="1717675"/>
            <a:ext cx="15001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ES_tradnl" altLang="zh-TW" dirty="0" smtClean="0"/>
              <a:t>Lifter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5128" idx="3"/>
            <a:endCxn id="5130" idx="1"/>
          </p:cNvCxnSpPr>
          <p:nvPr/>
        </p:nvCxnSpPr>
        <p:spPr>
          <a:xfrm>
            <a:off x="2576513" y="1917700"/>
            <a:ext cx="1190625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130" idx="3"/>
            <a:endCxn id="5129" idx="1"/>
          </p:cNvCxnSpPr>
          <p:nvPr/>
        </p:nvCxnSpPr>
        <p:spPr>
          <a:xfrm>
            <a:off x="5267325" y="1917700"/>
            <a:ext cx="121443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33" name="Object 3"/>
          <p:cNvGraphicFramePr>
            <a:graphicFrameLocks noChangeAspect="1"/>
          </p:cNvGraphicFramePr>
          <p:nvPr/>
        </p:nvGraphicFramePr>
        <p:xfrm>
          <a:off x="5508625" y="1268413"/>
          <a:ext cx="4984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" name="Equation" r:id="rId3" imgW="494870" imgH="355292" progId="Equation.DSMT4">
                  <p:embed/>
                </p:oleObj>
              </mc:Choice>
              <mc:Fallback>
                <p:oleObj name="Equation" r:id="rId3" imgW="494870" imgH="35529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268413"/>
                        <a:ext cx="4984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矩形 17"/>
          <p:cNvSpPr>
            <a:spLocks noChangeArrowheads="1"/>
          </p:cNvSpPr>
          <p:nvPr/>
        </p:nvSpPr>
        <p:spPr bwMode="auto">
          <a:xfrm>
            <a:off x="2525713" y="1646238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 sz="1400"/>
              <a:t>＋</a:t>
            </a:r>
          </a:p>
        </p:txBody>
      </p:sp>
      <p:sp>
        <p:nvSpPr>
          <p:cNvPr id="5135" name="矩形 18"/>
          <p:cNvSpPr>
            <a:spLocks noChangeArrowheads="1"/>
          </p:cNvSpPr>
          <p:nvPr/>
        </p:nvSpPr>
        <p:spPr bwMode="auto">
          <a:xfrm>
            <a:off x="3475038" y="1646238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 sz="1400"/>
              <a:t>＋</a:t>
            </a:r>
          </a:p>
        </p:txBody>
      </p:sp>
      <p:sp>
        <p:nvSpPr>
          <p:cNvPr id="5136" name="矩形 19"/>
          <p:cNvSpPr>
            <a:spLocks noChangeArrowheads="1"/>
          </p:cNvSpPr>
          <p:nvPr/>
        </p:nvSpPr>
        <p:spPr bwMode="auto">
          <a:xfrm>
            <a:off x="5195888" y="1646238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 sz="1400"/>
              <a:t>＋</a:t>
            </a:r>
          </a:p>
        </p:txBody>
      </p:sp>
      <p:sp>
        <p:nvSpPr>
          <p:cNvPr id="5137" name="矩形 21"/>
          <p:cNvSpPr>
            <a:spLocks noChangeArrowheads="1"/>
          </p:cNvSpPr>
          <p:nvPr/>
        </p:nvSpPr>
        <p:spPr bwMode="auto">
          <a:xfrm>
            <a:off x="7400925" y="1695450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*</a:t>
            </a:r>
            <a:endParaRPr lang="zh-TW" altLang="en-US"/>
          </a:p>
        </p:txBody>
      </p:sp>
      <p:sp>
        <p:nvSpPr>
          <p:cNvPr id="5138" name="矩形 40"/>
          <p:cNvSpPr>
            <a:spLocks noChangeArrowheads="1"/>
          </p:cNvSpPr>
          <p:nvPr/>
        </p:nvSpPr>
        <p:spPr bwMode="auto">
          <a:xfrm>
            <a:off x="6143625" y="1646238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 sz="1400"/>
              <a:t>＋</a:t>
            </a:r>
          </a:p>
        </p:txBody>
      </p:sp>
      <p:sp>
        <p:nvSpPr>
          <p:cNvPr id="5139" name="矩形 69"/>
          <p:cNvSpPr>
            <a:spLocks noChangeArrowheads="1"/>
          </p:cNvSpPr>
          <p:nvPr/>
        </p:nvSpPr>
        <p:spPr bwMode="auto">
          <a:xfrm>
            <a:off x="1331913" y="1628775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*</a:t>
            </a:r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428625" y="1931988"/>
            <a:ext cx="1143000" cy="15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41" name="Object 4"/>
          <p:cNvGraphicFramePr>
            <a:graphicFrameLocks noChangeAspect="1"/>
          </p:cNvGraphicFramePr>
          <p:nvPr/>
        </p:nvGraphicFramePr>
        <p:xfrm>
          <a:off x="2555875" y="1268413"/>
          <a:ext cx="10953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" name="Equation" r:id="rId5" imgW="1091726" imgH="355446" progId="Equation.DSMT4">
                  <p:embed/>
                </p:oleObj>
              </mc:Choice>
              <mc:Fallback>
                <p:oleObj name="Equation" r:id="rId5" imgW="1091726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268413"/>
                        <a:ext cx="10953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線單箭頭接點 47"/>
          <p:cNvCxnSpPr/>
          <p:nvPr/>
        </p:nvCxnSpPr>
        <p:spPr>
          <a:xfrm>
            <a:off x="7472363" y="1931988"/>
            <a:ext cx="1143000" cy="15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514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5145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514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5147" name="文字方塊 8"/>
          <p:cNvSpPr txBox="1">
            <a:spLocks noChangeArrowheads="1"/>
          </p:cNvSpPr>
          <p:nvPr/>
        </p:nvSpPr>
        <p:spPr bwMode="auto">
          <a:xfrm>
            <a:off x="250825" y="549275"/>
            <a:ext cx="6481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s-ES_tradnl" dirty="0">
                <a:sym typeface="Symbol" pitchFamily="18" charset="2"/>
              </a:rPr>
              <a:t> </a:t>
            </a:r>
            <a:r>
              <a:rPr lang="zh-TW" altLang="es-ES_tradnl" dirty="0"/>
              <a:t>由 </a:t>
            </a:r>
            <a:r>
              <a:rPr lang="es-ES_tradnl" altLang="zh-TW" i="1" dirty="0"/>
              <a:t>y</a:t>
            </a:r>
            <a:r>
              <a:rPr lang="es-ES_tradnl" altLang="zh-TW" dirty="0"/>
              <a:t>[</a:t>
            </a:r>
            <a:r>
              <a:rPr lang="es-ES_tradnl" altLang="zh-TW" i="1" dirty="0"/>
              <a:t>n</a:t>
            </a:r>
            <a:r>
              <a:rPr lang="es-ES_tradnl" altLang="zh-TW" dirty="0"/>
              <a:t>]</a:t>
            </a:r>
            <a:r>
              <a:rPr lang="es-ES_tradnl" altLang="zh-TW" i="1" dirty="0"/>
              <a:t>=</a:t>
            </a:r>
            <a:r>
              <a:rPr lang="en-US" altLang="zh-TW" i="1" dirty="0"/>
              <a:t> x</a:t>
            </a:r>
            <a:r>
              <a:rPr lang="en-US" altLang="zh-TW" i="1" baseline="-25000" dirty="0"/>
              <a:t> 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]*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</a:t>
            </a:r>
            <a:r>
              <a:rPr lang="zh-TW" altLang="en-US" dirty="0"/>
              <a:t>重建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  <a:endParaRPr lang="zh-TW" altLang="en-US" dirty="0"/>
          </a:p>
        </p:txBody>
      </p:sp>
      <p:graphicFrame>
        <p:nvGraphicFramePr>
          <p:cNvPr id="5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207945"/>
              </p:ext>
            </p:extLst>
          </p:nvPr>
        </p:nvGraphicFramePr>
        <p:xfrm>
          <a:off x="3419475" y="2205038"/>
          <a:ext cx="2368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" name="Equation" r:id="rId7" imgW="2361960" imgH="457200" progId="Equation.DSMT4">
                  <p:embed/>
                </p:oleObj>
              </mc:Choice>
              <mc:Fallback>
                <p:oleObj name="Equation" r:id="rId7" imgW="2361960" imgH="457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05038"/>
                        <a:ext cx="2368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Text Box 75"/>
          <p:cNvSpPr txBox="1">
            <a:spLocks noChangeArrowheads="1"/>
          </p:cNvSpPr>
          <p:nvPr/>
        </p:nvSpPr>
        <p:spPr bwMode="auto">
          <a:xfrm>
            <a:off x="1547813" y="4868863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cepstrum </a:t>
            </a:r>
          </a:p>
        </p:txBody>
      </p:sp>
      <p:graphicFrame>
        <p:nvGraphicFramePr>
          <p:cNvPr id="5150" name="Object 76"/>
          <p:cNvGraphicFramePr>
            <a:graphicFrameLocks noChangeAspect="1"/>
          </p:cNvGraphicFramePr>
          <p:nvPr/>
        </p:nvGraphicFramePr>
        <p:xfrm>
          <a:off x="757238" y="4940300"/>
          <a:ext cx="5476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name="Equation" r:id="rId9" imgW="457200" imgH="292100" progId="Equation.DSMT4">
                  <p:embed/>
                </p:oleObj>
              </mc:Choice>
              <mc:Fallback>
                <p:oleObj name="Equation" r:id="rId9" imgW="457200" imgH="2921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940300"/>
                        <a:ext cx="547687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" name="Object 77"/>
          <p:cNvGraphicFramePr>
            <a:graphicFrameLocks noChangeAspect="1"/>
          </p:cNvGraphicFramePr>
          <p:nvPr/>
        </p:nvGraphicFramePr>
        <p:xfrm>
          <a:off x="923925" y="5505450"/>
          <a:ext cx="212725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" name="Equation" r:id="rId11" imgW="177646" imgH="190335" progId="Equation.DSMT4">
                  <p:embed/>
                </p:oleObj>
              </mc:Choice>
              <mc:Fallback>
                <p:oleObj name="Equation" r:id="rId11" imgW="177646" imgH="190335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505450"/>
                        <a:ext cx="212725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Text Box 78"/>
          <p:cNvSpPr txBox="1">
            <a:spLocks noChangeArrowheads="1"/>
          </p:cNvSpPr>
          <p:nvPr/>
        </p:nvSpPr>
        <p:spPr bwMode="auto">
          <a:xfrm>
            <a:off x="1547813" y="5372100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quefrency</a:t>
            </a:r>
          </a:p>
        </p:txBody>
      </p:sp>
      <p:graphicFrame>
        <p:nvGraphicFramePr>
          <p:cNvPr id="5153" name="Object 79"/>
          <p:cNvGraphicFramePr>
            <a:graphicFrameLocks noChangeAspect="1"/>
          </p:cNvGraphicFramePr>
          <p:nvPr/>
        </p:nvGraphicFramePr>
        <p:xfrm>
          <a:off x="900113" y="5948363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" name="Equation" r:id="rId13" imgW="406048" imgH="304536" progId="Equation.DSMT4">
                  <p:embed/>
                </p:oleObj>
              </mc:Choice>
              <mc:Fallback>
                <p:oleObj name="Equation" r:id="rId13" imgW="406048" imgH="304536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948363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Text Box 80"/>
          <p:cNvSpPr txBox="1">
            <a:spLocks noChangeArrowheads="1"/>
          </p:cNvSpPr>
          <p:nvPr/>
        </p:nvSpPr>
        <p:spPr bwMode="auto">
          <a:xfrm>
            <a:off x="1619250" y="5876925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lifter</a:t>
            </a:r>
          </a:p>
        </p:txBody>
      </p:sp>
      <p:sp>
        <p:nvSpPr>
          <p:cNvPr id="5155" name="Text Box 81"/>
          <p:cNvSpPr txBox="1">
            <a:spLocks noChangeArrowheads="1"/>
          </p:cNvSpPr>
          <p:nvPr/>
        </p:nvSpPr>
        <p:spPr bwMode="auto">
          <a:xfrm>
            <a:off x="323850" y="4292600"/>
            <a:ext cx="244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b="1">
                <a:solidFill>
                  <a:srgbClr val="3333FF"/>
                </a:solidFill>
                <a:sym typeface="Symbol" pitchFamily="18" charset="2"/>
              </a:rPr>
              <a:t>  有趣的名詞</a:t>
            </a:r>
          </a:p>
        </p:txBody>
      </p:sp>
      <p:pic>
        <p:nvPicPr>
          <p:cNvPr id="5157" name="Picture 3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8313" y="3141663"/>
            <a:ext cx="66722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58" name="文字版面配置區 4"/>
          <p:cNvSpPr>
            <a:spLocks/>
          </p:cNvSpPr>
          <p:nvPr/>
        </p:nvSpPr>
        <p:spPr bwMode="auto">
          <a:xfrm>
            <a:off x="250825" y="2692400"/>
            <a:ext cx="374409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dirty="0">
                <a:cs typeface="Times New Roman" pitchFamily="18" charset="0"/>
              </a:rPr>
              <a:t>For the </a:t>
            </a:r>
            <a:r>
              <a:rPr lang="en-US" altLang="zh-TW" dirty="0" smtClean="0">
                <a:solidFill>
                  <a:srgbClr val="3333FF"/>
                </a:solidFill>
                <a:cs typeface="Times New Roman" pitchFamily="18" charset="0"/>
              </a:rPr>
              <a:t>inverse </a:t>
            </a:r>
            <a:r>
              <a:rPr lang="en-US" altLang="zh-TW" dirty="0" err="1" smtClean="0">
                <a:solidFill>
                  <a:srgbClr val="3333FF"/>
                </a:solidFill>
                <a:cs typeface="Times New Roman" pitchFamily="18" charset="0"/>
              </a:rPr>
              <a:t>cepstrum</a:t>
            </a:r>
            <a:r>
              <a:rPr lang="en-US" altLang="zh-TW" dirty="0" smtClean="0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3333FF"/>
                </a:solidFill>
                <a:cs typeface="Times New Roman" pitchFamily="18" charset="0"/>
              </a:rPr>
              <a:t>D</a:t>
            </a:r>
            <a:r>
              <a:rPr lang="en-US" altLang="zh-TW" baseline="30000" dirty="0">
                <a:solidFill>
                  <a:srgbClr val="3333FF"/>
                </a:solidFill>
                <a:cs typeface="Times New Roman" pitchFamily="18" charset="0"/>
              </a:rPr>
              <a:t>-1</a:t>
            </a:r>
            <a:r>
              <a:rPr lang="en-US" altLang="zh-TW" baseline="-25000" dirty="0">
                <a:solidFill>
                  <a:srgbClr val="3333FF"/>
                </a:solidFill>
                <a:cs typeface="Times New Roman" pitchFamily="18" charset="0"/>
              </a:rPr>
              <a:t>*</a:t>
            </a:r>
            <a:r>
              <a:rPr lang="en-US" altLang="zh-TW" dirty="0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zh-TW" altLang="en-US" dirty="0">
                <a:solidFill>
                  <a:srgbClr val="3333FF"/>
                </a:solidFill>
                <a:cs typeface="Times New Roman" pitchFamily="18" charset="0"/>
              </a:rPr>
              <a:t>．</a:t>
            </a:r>
            <a:r>
              <a:rPr lang="en-US" altLang="zh-TW" dirty="0">
                <a:solidFill>
                  <a:srgbClr val="3333FF"/>
                </a:solidFill>
                <a:cs typeface="Times New Roman" pitchFamily="18" charset="0"/>
              </a:rPr>
              <a:t>]</a:t>
            </a:r>
            <a:endParaRPr lang="zh-TW" altLang="en-US" dirty="0">
              <a:cs typeface="Times New Roman" pitchFamily="18" charset="0"/>
            </a:endParaRPr>
          </a:p>
        </p:txBody>
      </p:sp>
      <p:graphicFrame>
        <p:nvGraphicFramePr>
          <p:cNvPr id="5159" name="Object 4"/>
          <p:cNvGraphicFramePr>
            <a:graphicFrameLocks noChangeAspect="1"/>
          </p:cNvGraphicFramePr>
          <p:nvPr/>
        </p:nvGraphicFramePr>
        <p:xfrm>
          <a:off x="6524625" y="6092825"/>
          <a:ext cx="2368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name="Equation" r:id="rId16" imgW="2362200" imgH="457200" progId="Equation.DSMT4">
                  <p:embed/>
                </p:oleObj>
              </mc:Choice>
              <mc:Fallback>
                <p:oleObj name="Equation" r:id="rId16" imgW="2362200" imgH="457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6092825"/>
                        <a:ext cx="2368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83134" y="3778250"/>
            <a:ext cx="2219325" cy="200977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522410" y="468394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n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580269" y="571969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n</a:t>
            </a:r>
            <a:endParaRPr lang="zh-TW" altLang="en-US" dirty="0"/>
          </a:p>
        </p:txBody>
      </p:sp>
      <p:graphicFrame>
        <p:nvGraphicFramePr>
          <p:cNvPr id="45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433805"/>
              </p:ext>
            </p:extLst>
          </p:nvPr>
        </p:nvGraphicFramePr>
        <p:xfrm>
          <a:off x="6734994" y="5767353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" name="Equation" r:id="rId13" imgW="406048" imgH="304536" progId="Equation.DSMT4">
                  <p:embed/>
                </p:oleObj>
              </mc:Choice>
              <mc:Fallback>
                <p:oleObj name="Equation" r:id="rId13" imgW="406048" imgH="304536" progId="Equation.DSMT4">
                  <p:embed/>
                  <p:pic>
                    <p:nvPicPr>
                      <p:cNvPr id="5153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994" y="5767353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80"/>
          <p:cNvSpPr txBox="1">
            <a:spLocks noChangeArrowheads="1"/>
          </p:cNvSpPr>
          <p:nvPr/>
        </p:nvSpPr>
        <p:spPr bwMode="auto">
          <a:xfrm>
            <a:off x="5604668" y="5233310"/>
            <a:ext cx="804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lifter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DC29B45-7FCA-43C7-A027-1FF50765036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198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611188" y="981075"/>
            <a:ext cx="3265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>
                <a:solidFill>
                  <a:srgbClr val="3333FF"/>
                </a:solidFill>
              </a:rPr>
              <a:t>X = fft(x);</a:t>
            </a:r>
            <a:r>
              <a:rPr lang="en-US" altLang="zh-TW" b="1"/>
              <a:t>	</a:t>
            </a:r>
            <a:r>
              <a:rPr lang="en-US" altLang="zh-TW"/>
              <a:t>plot(abs(X))</a:t>
            </a:r>
            <a:endParaRPr lang="zh-TW" altLang="en-US"/>
          </a:p>
        </p:txBody>
      </p:sp>
      <p:pic>
        <p:nvPicPr>
          <p:cNvPr id="3686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1438"/>
            <a:ext cx="8785225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323850" y="4941888"/>
            <a:ext cx="73453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b="1"/>
              <a:t>fft </a:t>
            </a:r>
            <a:r>
              <a:rPr lang="zh-TW" altLang="en-US" b="1"/>
              <a:t>橫軸 轉換的方法</a:t>
            </a:r>
            <a:r>
              <a:rPr lang="en-US"/>
              <a:t>  </a:t>
            </a:r>
          </a:p>
          <a:p>
            <a:pPr eaLnBrk="1" hangingPunct="1"/>
            <a:r>
              <a:rPr lang="en-US" altLang="zh-TW"/>
              <a:t>     (1) Using normalized frequency </a:t>
            </a:r>
            <a:r>
              <a:rPr lang="en-US" altLang="zh-TW" i="1"/>
              <a:t>F</a:t>
            </a:r>
            <a:r>
              <a:rPr lang="en-US" altLang="zh-TW"/>
              <a:t>:      </a:t>
            </a:r>
            <a:r>
              <a:rPr lang="en-US" altLang="zh-TW" i="1">
                <a:solidFill>
                  <a:srgbClr val="FF0000"/>
                </a:solidFill>
              </a:rPr>
              <a:t>F</a:t>
            </a:r>
            <a:r>
              <a:rPr lang="en-US" altLang="zh-TW">
                <a:solidFill>
                  <a:srgbClr val="FF0000"/>
                </a:solidFill>
              </a:rPr>
              <a:t> = </a:t>
            </a:r>
            <a:r>
              <a:rPr lang="en-US" altLang="zh-TW" i="1">
                <a:solidFill>
                  <a:srgbClr val="FF0000"/>
                </a:solidFill>
              </a:rPr>
              <a:t>m </a:t>
            </a:r>
            <a:r>
              <a:rPr lang="en-US" altLang="zh-TW">
                <a:solidFill>
                  <a:srgbClr val="FF0000"/>
                </a:solidFill>
              </a:rPr>
              <a:t>/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/>
              <a:t>.     </a:t>
            </a:r>
            <a:endParaRPr lang="zh-TW" altLang="en-US"/>
          </a:p>
          <a:p>
            <a:pPr eaLnBrk="1" hangingPunct="1"/>
            <a:r>
              <a:rPr lang="en-US" altLang="zh-TW"/>
              <a:t>     (2) Using frequency </a:t>
            </a:r>
            <a:r>
              <a:rPr lang="en-US" altLang="zh-TW" i="1"/>
              <a:t>f</a:t>
            </a:r>
            <a:r>
              <a:rPr lang="en-US" altLang="zh-TW"/>
              <a:t>,   </a:t>
            </a:r>
            <a:r>
              <a:rPr lang="en-US" altLang="zh-TW" i="1">
                <a:solidFill>
                  <a:srgbClr val="FF0000"/>
                </a:solidFill>
              </a:rPr>
              <a:t>f</a:t>
            </a:r>
            <a:r>
              <a:rPr lang="en-US" altLang="zh-TW">
                <a:solidFill>
                  <a:srgbClr val="FF0000"/>
                </a:solidFill>
              </a:rPr>
              <a:t> = </a:t>
            </a:r>
            <a:r>
              <a:rPr lang="en-US" altLang="zh-TW" i="1"/>
              <a:t>F </a:t>
            </a:r>
            <a:r>
              <a:rPr lang="en-US" altLang="zh-TW">
                <a:sym typeface="Symbol" pitchFamily="18" charset="2"/>
              </a:rPr>
              <a:t></a:t>
            </a: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 i="1" baseline="-25000"/>
              <a:t>s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/>
              <a:t>= </a:t>
            </a:r>
            <a:r>
              <a:rPr lang="en-US" altLang="zh-TW" i="1">
                <a:solidFill>
                  <a:srgbClr val="FF0000"/>
                </a:solidFill>
              </a:rPr>
              <a:t>m 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TW">
                <a:solidFill>
                  <a:srgbClr val="FF0000"/>
                </a:solidFill>
              </a:rPr>
              <a:t> (</a:t>
            </a:r>
            <a:r>
              <a:rPr lang="en-US" altLang="zh-TW" i="1">
                <a:solidFill>
                  <a:srgbClr val="FF0000"/>
                </a:solidFill>
              </a:rPr>
              <a:t>f</a:t>
            </a:r>
            <a:r>
              <a:rPr lang="en-US" altLang="zh-TW" i="1" baseline="-25000">
                <a:solidFill>
                  <a:srgbClr val="FF0000"/>
                </a:solidFill>
              </a:rPr>
              <a:t>s</a:t>
            </a:r>
            <a:r>
              <a:rPr lang="en-US" altLang="zh-TW">
                <a:solidFill>
                  <a:srgbClr val="FF0000"/>
                </a:solidFill>
              </a:rPr>
              <a:t> /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4500563" y="1484313"/>
            <a:ext cx="0" cy="32400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7632700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  <a:sym typeface="Symbol" pitchFamily="18" charset="2"/>
              </a:rPr>
              <a:t>B.  </a:t>
            </a:r>
            <a:r>
              <a:rPr lang="zh-TW" altLang="en-US" b="1">
                <a:solidFill>
                  <a:srgbClr val="3333FF"/>
                </a:solidFill>
                <a:sym typeface="Symbol" pitchFamily="18" charset="2"/>
              </a:rPr>
              <a:t>繪出頻譜  </a:t>
            </a:r>
            <a:r>
              <a:rPr lang="en-US" altLang="zh-TW" b="1">
                <a:solidFill>
                  <a:srgbClr val="3333FF"/>
                </a:solidFill>
                <a:sym typeface="Symbol" pitchFamily="18" charset="2"/>
              </a:rPr>
              <a:t>(</a:t>
            </a:r>
            <a:r>
              <a:rPr lang="zh-TW" altLang="en-US" b="1">
                <a:solidFill>
                  <a:srgbClr val="3333FF"/>
                </a:solidFill>
                <a:sym typeface="Symbol" pitchFamily="18" charset="2"/>
              </a:rPr>
              <a:t>請參考附錄四</a:t>
            </a:r>
            <a:r>
              <a:rPr lang="en-US" altLang="zh-TW" b="1">
                <a:solidFill>
                  <a:srgbClr val="3333FF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75E1CA1-BE61-4E2D-899D-8B282C3EBE35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199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549275"/>
            <a:ext cx="8785225" cy="288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0438"/>
            <a:ext cx="91440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82073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(1) wavplay(</a:t>
            </a:r>
            <a:r>
              <a:rPr lang="en-US" altLang="zh-TW" b="1"/>
              <a:t>x</a:t>
            </a:r>
            <a:r>
              <a:rPr lang="en-US" altLang="zh-TW"/>
              <a:t>):  </a:t>
            </a:r>
            <a:r>
              <a:rPr lang="zh-TW" altLang="en-US"/>
              <a:t>將 </a:t>
            </a:r>
            <a:r>
              <a:rPr lang="en-US" altLang="zh-TW" b="1"/>
              <a:t>x</a:t>
            </a:r>
            <a:r>
              <a:rPr lang="en-US" altLang="zh-TW"/>
              <a:t> </a:t>
            </a:r>
            <a:r>
              <a:rPr lang="zh-TW" altLang="en-US"/>
              <a:t>以 </a:t>
            </a:r>
            <a:r>
              <a:rPr lang="en-US" altLang="zh-TW"/>
              <a:t>11025Hz </a:t>
            </a:r>
            <a:r>
              <a:rPr lang="zh-TW" altLang="en-US"/>
              <a:t>的頻率播放 </a:t>
            </a:r>
          </a:p>
          <a:p>
            <a:pPr eaLnBrk="1" hangingPunct="1"/>
            <a:r>
              <a:rPr lang="zh-TW" altLang="en-US"/>
              <a:t>                                                             </a:t>
            </a:r>
            <a:r>
              <a:rPr lang="en-US" altLang="zh-TW"/>
              <a:t>(</a:t>
            </a:r>
            <a:r>
              <a:rPr lang="zh-TW" altLang="en-US"/>
              <a:t>時間間隔 </a:t>
            </a:r>
            <a:r>
              <a:rPr lang="en-US" altLang="zh-TW"/>
              <a:t>= 1/11025 = 9.07 </a:t>
            </a:r>
            <a:r>
              <a:rPr lang="en-US" altLang="zh-TW">
                <a:sym typeface="Symbol" pitchFamily="18" charset="2"/>
              </a:rPr>
              <a:t></a:t>
            </a:r>
            <a:r>
              <a:rPr lang="en-US" altLang="zh-TW"/>
              <a:t> 10</a:t>
            </a:r>
            <a:r>
              <a:rPr lang="en-US" altLang="zh-TW" baseline="30000">
                <a:sym typeface="Symbol" pitchFamily="18" charset="2"/>
              </a:rPr>
              <a:t></a:t>
            </a:r>
            <a:r>
              <a:rPr lang="en-US" altLang="zh-TW" baseline="30000"/>
              <a:t>5</a:t>
            </a:r>
            <a:r>
              <a:rPr lang="en-US" altLang="zh-TW"/>
              <a:t> </a:t>
            </a:r>
            <a:r>
              <a:rPr lang="zh-TW" altLang="en-US"/>
              <a:t>秒</a:t>
            </a:r>
            <a:r>
              <a:rPr lang="en-US" altLang="zh-TW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(2) sound(</a:t>
            </a:r>
            <a:r>
              <a:rPr lang="en-US" altLang="zh-TW" b="1"/>
              <a:t>x</a:t>
            </a:r>
            <a:r>
              <a:rPr lang="en-US" altLang="zh-TW"/>
              <a:t>):    </a:t>
            </a:r>
            <a:r>
              <a:rPr lang="zh-TW" altLang="en-US"/>
              <a:t>將 </a:t>
            </a:r>
            <a:r>
              <a:rPr lang="en-US" altLang="zh-TW" b="1"/>
              <a:t>x</a:t>
            </a:r>
            <a:r>
              <a:rPr lang="en-US" altLang="zh-TW"/>
              <a:t> </a:t>
            </a:r>
            <a:r>
              <a:rPr lang="zh-TW" altLang="en-US"/>
              <a:t>以 </a:t>
            </a:r>
            <a:r>
              <a:rPr lang="en-US" altLang="zh-TW"/>
              <a:t>8192Hz </a:t>
            </a:r>
            <a:r>
              <a:rPr lang="zh-TW" altLang="en-US"/>
              <a:t>的頻率播放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(3) wavplay(</a:t>
            </a:r>
            <a:r>
              <a:rPr lang="en-US" altLang="zh-TW" b="1"/>
              <a:t>x, fs</a:t>
            </a:r>
            <a:r>
              <a:rPr lang="en-US" altLang="zh-TW"/>
              <a:t>) </a:t>
            </a:r>
            <a:r>
              <a:rPr lang="zh-TW" altLang="en-US"/>
              <a:t>或 </a:t>
            </a:r>
            <a:r>
              <a:rPr lang="en-US" altLang="zh-TW"/>
              <a:t>sound(</a:t>
            </a:r>
            <a:r>
              <a:rPr lang="en-US" altLang="zh-TW" b="1"/>
              <a:t>x, fs</a:t>
            </a:r>
            <a:r>
              <a:rPr lang="en-US" altLang="zh-TW"/>
              <a:t>):   </a:t>
            </a:r>
            <a:r>
              <a:rPr lang="zh-TW" altLang="en-US"/>
              <a:t>將 </a:t>
            </a:r>
            <a:r>
              <a:rPr lang="en-US" altLang="zh-TW" b="1"/>
              <a:t>x</a:t>
            </a:r>
            <a:r>
              <a:rPr lang="en-US" altLang="zh-TW"/>
              <a:t> </a:t>
            </a:r>
            <a:r>
              <a:rPr lang="zh-TW" altLang="en-US"/>
              <a:t>以 </a:t>
            </a:r>
            <a:r>
              <a:rPr lang="en-US" altLang="zh-TW" b="1"/>
              <a:t>fs</a:t>
            </a:r>
            <a:r>
              <a:rPr lang="en-US" altLang="zh-TW"/>
              <a:t> Hz </a:t>
            </a:r>
            <a:r>
              <a:rPr lang="zh-TW" altLang="en-US"/>
              <a:t>的頻率播放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</a:t>
            </a:r>
            <a:r>
              <a:rPr lang="en-US" altLang="zh-TW"/>
              <a:t>Note: (1)~(3) </a:t>
            </a:r>
            <a:r>
              <a:rPr lang="zh-TW" altLang="en-US"/>
              <a:t>中 </a:t>
            </a:r>
            <a:r>
              <a:rPr lang="en-US" altLang="zh-TW" b="1"/>
              <a:t>x</a:t>
            </a:r>
            <a:r>
              <a:rPr lang="en-US" altLang="zh-TW"/>
              <a:t> </a:t>
            </a:r>
            <a:r>
              <a:rPr lang="zh-TW" altLang="en-US"/>
              <a:t>必需是</a:t>
            </a:r>
            <a:r>
              <a:rPr lang="en-US" altLang="zh-TW"/>
              <a:t>1 </a:t>
            </a:r>
            <a:r>
              <a:rPr lang="zh-TW" altLang="en-US"/>
              <a:t>個</a:t>
            </a:r>
            <a:r>
              <a:rPr lang="en-US" altLang="zh-TW"/>
              <a:t>column (</a:t>
            </a:r>
            <a:r>
              <a:rPr lang="zh-TW" altLang="en-US"/>
              <a:t>或</a:t>
            </a:r>
            <a:r>
              <a:rPr lang="en-US" altLang="zh-TW"/>
              <a:t>2</a:t>
            </a:r>
            <a:r>
              <a:rPr lang="zh-TW" altLang="en-US"/>
              <a:t>個 </a:t>
            </a:r>
            <a:r>
              <a:rPr lang="en-US" altLang="zh-TW"/>
              <a:t>columns)</a:t>
            </a:r>
            <a:r>
              <a:rPr lang="zh-TW" altLang="en-US"/>
              <a:t>，且 </a:t>
            </a:r>
            <a:r>
              <a:rPr lang="en-US" altLang="zh-TW" b="1"/>
              <a:t>x</a:t>
            </a:r>
            <a:r>
              <a:rPr lang="en-US" altLang="zh-TW"/>
              <a:t> </a:t>
            </a:r>
            <a:r>
              <a:rPr lang="zh-TW" altLang="en-US"/>
              <a:t>的值應該 介於 </a:t>
            </a:r>
            <a:r>
              <a:rPr lang="zh-TW" altLang="en-US">
                <a:sym typeface="Symbol" pitchFamily="18" charset="2"/>
              </a:rPr>
              <a:t></a:t>
            </a:r>
            <a:r>
              <a:rPr lang="en-US" altLang="zh-TW"/>
              <a:t>1 </a:t>
            </a:r>
            <a:r>
              <a:rPr lang="zh-TW" altLang="en-US"/>
              <a:t>和 </a:t>
            </a:r>
            <a:r>
              <a:rPr lang="en-US" altLang="zh-TW"/>
              <a:t>+1 </a:t>
            </a:r>
            <a:r>
              <a:rPr lang="zh-TW" altLang="en-US"/>
              <a:t>之間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(4) soundsc(</a:t>
            </a:r>
            <a:r>
              <a:rPr lang="en-US" altLang="zh-TW" b="1"/>
              <a:t>x, fs</a:t>
            </a:r>
            <a:r>
              <a:rPr lang="en-US" altLang="zh-TW"/>
              <a:t>): </a:t>
            </a:r>
            <a:r>
              <a:rPr lang="zh-TW" altLang="en-US"/>
              <a:t>自動把 </a:t>
            </a:r>
            <a:r>
              <a:rPr lang="en-US" altLang="zh-TW" b="1"/>
              <a:t>x</a:t>
            </a:r>
            <a:r>
              <a:rPr lang="en-US" altLang="zh-TW"/>
              <a:t> </a:t>
            </a:r>
            <a:r>
              <a:rPr lang="zh-TW" altLang="en-US"/>
              <a:t>的值調到 </a:t>
            </a:r>
            <a:r>
              <a:rPr lang="zh-TW" altLang="en-US">
                <a:sym typeface="Symbol" pitchFamily="18" charset="2"/>
              </a:rPr>
              <a:t></a:t>
            </a:r>
            <a:r>
              <a:rPr lang="en-US" altLang="zh-TW"/>
              <a:t>1 </a:t>
            </a:r>
            <a:r>
              <a:rPr lang="zh-TW" altLang="en-US"/>
              <a:t>和 </a:t>
            </a:r>
            <a:r>
              <a:rPr lang="en-US" altLang="zh-TW"/>
              <a:t>+1 </a:t>
            </a:r>
            <a:r>
              <a:rPr lang="zh-TW" altLang="en-US"/>
              <a:t>之間 再播放  </a:t>
            </a:r>
          </a:p>
          <a:p>
            <a:pPr eaLnBrk="1" hangingPunct="1"/>
            <a:endParaRPr lang="zh-TW" altLang="en-US"/>
          </a:p>
        </p:txBody>
      </p:sp>
      <p:sp>
        <p:nvSpPr>
          <p:cNvPr id="3891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D3CDB6D-9362-4F55-B644-0E7832B0E374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200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68313" y="404813"/>
            <a:ext cx="7632700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C.  </a:t>
            </a:r>
            <a:r>
              <a:rPr lang="zh-TW" altLang="en-US" b="1">
                <a:solidFill>
                  <a:srgbClr val="3333FF"/>
                </a:solidFill>
              </a:rPr>
              <a:t>聲音的播放</a:t>
            </a:r>
            <a:endParaRPr lang="en-US" altLang="zh-TW" b="1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395288" y="981075"/>
            <a:ext cx="81375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wavwrite(x, fs, waveFile)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	</a:t>
            </a:r>
            <a:r>
              <a:rPr lang="zh-TW" altLang="en-US"/>
              <a:t>將數據 </a:t>
            </a:r>
            <a:r>
              <a:rPr lang="en-US" altLang="zh-TW" b="1"/>
              <a:t>x</a:t>
            </a:r>
            <a:r>
              <a:rPr lang="en-US" altLang="zh-TW"/>
              <a:t> </a:t>
            </a:r>
            <a:r>
              <a:rPr lang="zh-TW" altLang="en-US"/>
              <a:t>變成一個 *</a:t>
            </a:r>
            <a:r>
              <a:rPr lang="en-US" altLang="zh-TW"/>
              <a:t>.wav </a:t>
            </a:r>
            <a:r>
              <a:rPr lang="zh-TW" altLang="en-US"/>
              <a:t>檔，取樣速率為 </a:t>
            </a:r>
            <a:r>
              <a:rPr lang="en-US" altLang="zh-TW" b="1"/>
              <a:t>fs</a:t>
            </a:r>
            <a:r>
              <a:rPr lang="en-US" altLang="zh-TW"/>
              <a:t> Hz  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>
                <a:sym typeface="Wingdings" pitchFamily="2" charset="2"/>
              </a:rPr>
              <a:t></a:t>
            </a:r>
            <a:r>
              <a:rPr lang="en-US" altLang="zh-TW"/>
              <a:t> </a:t>
            </a:r>
            <a:r>
              <a:rPr lang="en-US" altLang="zh-TW" b="1"/>
              <a:t>x</a:t>
            </a:r>
            <a:r>
              <a:rPr lang="en-US" altLang="zh-TW"/>
              <a:t> </a:t>
            </a:r>
            <a:r>
              <a:rPr lang="zh-TW" altLang="en-US"/>
              <a:t>必需是</a:t>
            </a:r>
            <a:r>
              <a:rPr lang="en-US" altLang="zh-TW"/>
              <a:t>1 </a:t>
            </a:r>
            <a:r>
              <a:rPr lang="zh-TW" altLang="en-US"/>
              <a:t>個</a:t>
            </a:r>
            <a:r>
              <a:rPr lang="en-US" altLang="zh-TW"/>
              <a:t>column (</a:t>
            </a:r>
            <a:r>
              <a:rPr lang="zh-TW" altLang="en-US"/>
              <a:t>或</a:t>
            </a:r>
            <a:r>
              <a:rPr lang="en-US" altLang="zh-TW"/>
              <a:t>2</a:t>
            </a:r>
            <a:r>
              <a:rPr lang="zh-TW" altLang="en-US"/>
              <a:t>個 </a:t>
            </a:r>
            <a:r>
              <a:rPr lang="en-US" altLang="zh-TW"/>
              <a:t>columns)   </a:t>
            </a:r>
            <a:r>
              <a:rPr lang="en-US" altLang="zh-TW">
                <a:sym typeface="Wingdings" pitchFamily="2" charset="2"/>
              </a:rPr>
              <a:t></a:t>
            </a:r>
            <a:r>
              <a:rPr lang="en-US" altLang="zh-TW"/>
              <a:t> </a:t>
            </a:r>
            <a:r>
              <a:rPr lang="en-US" altLang="zh-TW" b="1"/>
              <a:t>x</a:t>
            </a:r>
            <a:r>
              <a:rPr lang="en-US" altLang="zh-TW"/>
              <a:t> </a:t>
            </a:r>
            <a:r>
              <a:rPr lang="zh-TW" altLang="en-US"/>
              <a:t>值應該 介於 </a:t>
            </a:r>
            <a:r>
              <a:rPr lang="zh-TW" altLang="en-US">
                <a:sym typeface="Symbol" pitchFamily="18" charset="2"/>
              </a:rPr>
              <a:t></a:t>
            </a:r>
            <a:r>
              <a:rPr lang="en-US" altLang="zh-TW"/>
              <a:t>1 </a:t>
            </a:r>
            <a:r>
              <a:rPr lang="zh-TW" altLang="en-US"/>
              <a:t>和 </a:t>
            </a:r>
            <a:r>
              <a:rPr lang="en-US" altLang="zh-TW"/>
              <a:t>+1 </a:t>
            </a:r>
            <a:r>
              <a:rPr lang="zh-TW" altLang="en-US"/>
              <a:t>之間      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TW" altLang="en-US">
                <a:sym typeface="Wingdings" pitchFamily="2" charset="2"/>
              </a:rPr>
              <a:t></a:t>
            </a:r>
            <a:r>
              <a:rPr lang="zh-TW" altLang="en-US"/>
              <a:t> 若沒有設定</a:t>
            </a:r>
            <a:r>
              <a:rPr lang="en-US" altLang="zh-TW"/>
              <a:t>fs</a:t>
            </a:r>
            <a:r>
              <a:rPr lang="zh-TW" altLang="en-US"/>
              <a:t>，則預設的</a:t>
            </a:r>
            <a:r>
              <a:rPr lang="en-US" altLang="zh-TW"/>
              <a:t>fs </a:t>
            </a:r>
            <a:r>
              <a:rPr lang="zh-TW" altLang="en-US"/>
              <a:t>為 </a:t>
            </a:r>
            <a:r>
              <a:rPr lang="en-US" altLang="zh-TW"/>
              <a:t>8000Hz   </a:t>
            </a:r>
          </a:p>
        </p:txBody>
      </p:sp>
      <p:sp>
        <p:nvSpPr>
          <p:cNvPr id="39939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BEC6F88-7FF2-4C1E-9BC5-176B349768A2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201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468313" y="404813"/>
            <a:ext cx="7775575" cy="436562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 b="1">
                <a:solidFill>
                  <a:srgbClr val="3333FF"/>
                </a:solidFill>
              </a:rPr>
              <a:t>D.  </a:t>
            </a:r>
            <a:r>
              <a:rPr lang="zh-TW" altLang="en-US" b="1">
                <a:solidFill>
                  <a:srgbClr val="3333FF"/>
                </a:solidFill>
              </a:rPr>
              <a:t>用 </a:t>
            </a:r>
            <a:r>
              <a:rPr lang="en-US" altLang="zh-TW" b="1">
                <a:solidFill>
                  <a:srgbClr val="3333FF"/>
                </a:solidFill>
              </a:rPr>
              <a:t>Matlab </a:t>
            </a:r>
            <a:r>
              <a:rPr lang="zh-TW" altLang="en-US" b="1">
                <a:solidFill>
                  <a:srgbClr val="3333FF"/>
                </a:solidFill>
              </a:rPr>
              <a:t>製作 *</a:t>
            </a:r>
            <a:r>
              <a:rPr lang="en-US" altLang="zh-TW" b="1">
                <a:solidFill>
                  <a:srgbClr val="3333FF"/>
                </a:solidFill>
              </a:rPr>
              <a:t>.wav </a:t>
            </a:r>
            <a:r>
              <a:rPr lang="zh-TW" altLang="en-US" b="1">
                <a:solidFill>
                  <a:srgbClr val="3333FF"/>
                </a:solidFill>
              </a:rPr>
              <a:t>檔： </a:t>
            </a:r>
            <a:r>
              <a:rPr lang="en-US" altLang="zh-TW" b="1">
                <a:solidFill>
                  <a:srgbClr val="3333FF"/>
                </a:solidFill>
              </a:rPr>
              <a:t>wavwrite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39750" y="333375"/>
            <a:ext cx="73453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zh-TW" b="1">
                <a:solidFill>
                  <a:srgbClr val="3333FF"/>
                </a:solidFill>
              </a:rPr>
              <a:t>E. </a:t>
            </a:r>
            <a:r>
              <a:rPr lang="zh-TW" altLang="en-US" b="1">
                <a:solidFill>
                  <a:srgbClr val="3333FF"/>
                </a:solidFill>
              </a:rPr>
              <a:t>用 </a:t>
            </a:r>
            <a:r>
              <a:rPr lang="en-US" altLang="zh-TW" b="1">
                <a:solidFill>
                  <a:srgbClr val="3333FF"/>
                </a:solidFill>
              </a:rPr>
              <a:t>Matlab </a:t>
            </a:r>
            <a:r>
              <a:rPr lang="zh-TW" altLang="en-US" b="1">
                <a:solidFill>
                  <a:srgbClr val="3333FF"/>
                </a:solidFill>
              </a:rPr>
              <a:t>錄音的方法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70564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錄音之前，要先將電腦接上麥克風，且確定電腦有音效卡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部分的 </a:t>
            </a:r>
            <a:r>
              <a:rPr lang="en-US" altLang="zh-TW"/>
              <a:t>notebooks </a:t>
            </a:r>
            <a:r>
              <a:rPr lang="zh-TW" altLang="en-US"/>
              <a:t>不需裝麥克風即可錄音</a:t>
            </a:r>
            <a:r>
              <a:rPr lang="en-US" altLang="zh-TW"/>
              <a:t>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68313" y="2060575"/>
            <a:ext cx="2159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200" b="1">
                <a:solidFill>
                  <a:srgbClr val="FF00FF"/>
                </a:solidFill>
              </a:rPr>
              <a:t>範例程式：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187450" y="2565400"/>
            <a:ext cx="6048375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zh-TW"/>
              <a:t>Sec = 3;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/>
              <a:t>Fs = 8000;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/>
              <a:t>recorder = audiorecorder(Fs, 16, 1);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/>
              <a:t>recordblocking(recorder, Sec);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/>
              <a:t>audioarray = getaudiodata(recorder);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95288" y="4724400"/>
            <a:ext cx="76327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執行以上的程式，即可錄音。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錄音的時間為三秒，</a:t>
            </a:r>
            <a:r>
              <a:rPr lang="en-US" altLang="zh-TW"/>
              <a:t>sampling frequency </a:t>
            </a:r>
            <a:r>
              <a:rPr lang="zh-TW" altLang="en-US"/>
              <a:t>為 </a:t>
            </a:r>
            <a:r>
              <a:rPr lang="en-US" altLang="zh-TW"/>
              <a:t>8000 Hz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錄音結果為 </a:t>
            </a:r>
            <a:r>
              <a:rPr lang="en-US" altLang="zh-TW"/>
              <a:t>audioarray</a:t>
            </a:r>
            <a:r>
              <a:rPr lang="zh-TW" altLang="en-US"/>
              <a:t>，是一個 </a:t>
            </a:r>
            <a:r>
              <a:rPr lang="en-US" altLang="zh-TW"/>
              <a:t>column vector (</a:t>
            </a:r>
            <a:r>
              <a:rPr lang="zh-TW" altLang="en-US"/>
              <a:t>如果是雙聲道，則是兩個 </a:t>
            </a:r>
            <a:r>
              <a:rPr lang="en-US" altLang="zh-TW"/>
              <a:t>column vectors)</a:t>
            </a:r>
          </a:p>
        </p:txBody>
      </p:sp>
      <p:sp>
        <p:nvSpPr>
          <p:cNvPr id="40967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9D3A03A-A4D6-4104-9796-AC33EC8C724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202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827088" y="981075"/>
            <a:ext cx="7561262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wavplay(audioarray, Fs);                     % </a:t>
            </a:r>
            <a:r>
              <a:rPr lang="zh-TW" altLang="en-US"/>
              <a:t>播放錄音的結果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t = [0:length(audioarray)-1]./Fs;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plot (t, audioarray‘);                             % </a:t>
            </a:r>
            <a:r>
              <a:rPr lang="zh-TW" altLang="en-US"/>
              <a:t>將錄音的結果用圖畫出來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xlabel('sec','FontSize',16);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wavwrite(audioarray, Fs, ‘test.wav’)    % </a:t>
            </a:r>
            <a:r>
              <a:rPr lang="zh-TW" altLang="en-US"/>
              <a:t>將錄音的結果存成 *</a:t>
            </a:r>
            <a:r>
              <a:rPr lang="en-US" altLang="zh-TW"/>
              <a:t>.wav </a:t>
            </a:r>
            <a:r>
              <a:rPr lang="zh-TW" altLang="en-US"/>
              <a:t>檔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2159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200" b="1">
                <a:solidFill>
                  <a:srgbClr val="FF00FF"/>
                </a:solidFill>
              </a:rPr>
              <a:t>範例程式 </a:t>
            </a:r>
            <a:r>
              <a:rPr lang="en-US" altLang="zh-TW" sz="2200" b="1">
                <a:solidFill>
                  <a:srgbClr val="FF00FF"/>
                </a:solidFill>
              </a:rPr>
              <a:t>(</a:t>
            </a:r>
            <a:r>
              <a:rPr lang="zh-TW" altLang="en-US" sz="2200" b="1">
                <a:solidFill>
                  <a:srgbClr val="FF00FF"/>
                </a:solidFill>
              </a:rPr>
              <a:t>續</a:t>
            </a:r>
            <a:r>
              <a:rPr lang="en-US" altLang="zh-TW" sz="2200" b="1">
                <a:solidFill>
                  <a:srgbClr val="FF00FF"/>
                </a:solidFill>
              </a:rPr>
              <a:t>)</a:t>
            </a:r>
            <a:r>
              <a:rPr lang="zh-TW" altLang="en-US" sz="2200" b="1">
                <a:solidFill>
                  <a:srgbClr val="FF00FF"/>
                </a:solidFill>
              </a:rPr>
              <a:t>：</a:t>
            </a:r>
          </a:p>
        </p:txBody>
      </p:sp>
      <p:sp>
        <p:nvSpPr>
          <p:cNvPr id="4198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7FC6DA37-1CEB-43FC-9E97-6FA70D27CBB1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203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39750" y="2708275"/>
            <a:ext cx="329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recordblocking(recorder, Sec);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140200" y="2708275"/>
            <a:ext cx="374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錄音的指令</a:t>
            </a:r>
            <a:r>
              <a:rPr lang="en-US" altLang="zh-TW"/>
              <a:t>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00113" y="3211513"/>
            <a:ext cx="72723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recorder:  the parameters obtained by the command “audiorecorder”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Sec:  the time length for recording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39750" y="4221163"/>
            <a:ext cx="3916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audioarray = getaudiodata(recorder);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27088" y="4724400"/>
            <a:ext cx="684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將錄音的結果，變成 </a:t>
            </a:r>
            <a:r>
              <a:rPr lang="en-US" altLang="zh-TW"/>
              <a:t>audioarray </a:t>
            </a:r>
            <a:r>
              <a:rPr lang="zh-TW" altLang="en-US"/>
              <a:t>這個 </a:t>
            </a:r>
            <a:r>
              <a:rPr lang="en-US" altLang="zh-TW"/>
              <a:t>column vector</a:t>
            </a:r>
            <a:r>
              <a:rPr lang="zh-TW" altLang="en-US"/>
              <a:t>，如果是雙聲道，則 </a:t>
            </a:r>
            <a:r>
              <a:rPr lang="en-US" altLang="zh-TW"/>
              <a:t>audioarray </a:t>
            </a:r>
            <a:r>
              <a:rPr lang="zh-TW" altLang="en-US"/>
              <a:t>是兩個 </a:t>
            </a:r>
            <a:r>
              <a:rPr lang="en-US" altLang="zh-TW"/>
              <a:t>column vectors) 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9750" y="5734050"/>
            <a:ext cx="5832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663300"/>
                </a:solidFill>
              </a:rPr>
              <a:t> 以上這三個指令，要並用，才可以錄音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2159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200" b="1">
                <a:solidFill>
                  <a:srgbClr val="FF00FF"/>
                </a:solidFill>
              </a:rPr>
              <a:t>指令說明：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11188" y="765175"/>
            <a:ext cx="4059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recorder = audiorecorder(Fs, nb, nch);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042988" y="1125538"/>
            <a:ext cx="46085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Fs:  sampling frequency,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nb:  using nb bits to record each data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nch:  number of channels (1 or 2)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932363" y="765175"/>
            <a:ext cx="374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提供錄音相關的參數</a:t>
            </a:r>
            <a:r>
              <a:rPr lang="en-US" altLang="zh-TW"/>
              <a:t>)</a:t>
            </a:r>
          </a:p>
        </p:txBody>
      </p:sp>
      <p:sp>
        <p:nvSpPr>
          <p:cNvPr id="4302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4D1B28D-E6A4-47E5-897D-1B7FBD23C034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204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66887-4314-44D6-A3A1-F74DF4F09212}" type="slidenum">
              <a:rPr lang="en-US" altLang="zh-TW"/>
              <a:pPr>
                <a:defRPr/>
              </a:pPr>
              <a:t>205</a:t>
            </a:fld>
            <a:endParaRPr lang="en-US" altLang="zh-TW"/>
          </a:p>
        </p:txBody>
      </p:sp>
      <p:sp>
        <p:nvSpPr>
          <p:cNvPr id="51203" name="Rectangle 7"/>
          <p:cNvSpPr>
            <a:spLocks noChangeArrowheads="1"/>
          </p:cNvSpPr>
          <p:nvPr/>
        </p:nvSpPr>
        <p:spPr bwMode="auto">
          <a:xfrm>
            <a:off x="395288" y="549275"/>
            <a:ext cx="7993062" cy="40005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TW" b="1">
                <a:solidFill>
                  <a:srgbClr val="3333FF"/>
                </a:solidFill>
              </a:rPr>
              <a:t>F</a:t>
            </a:r>
            <a:r>
              <a:rPr lang="zh-TW" altLang="en-US" b="1">
                <a:solidFill>
                  <a:srgbClr val="3333FF"/>
                </a:solidFill>
              </a:rPr>
              <a:t>、</a:t>
            </a:r>
            <a:r>
              <a:rPr lang="en-US" altLang="zh-TW" b="1">
                <a:solidFill>
                  <a:srgbClr val="3333FF"/>
                </a:solidFill>
              </a:rPr>
              <a:t>MP3 </a:t>
            </a:r>
            <a:r>
              <a:rPr lang="zh-TW" altLang="en-US" b="1">
                <a:solidFill>
                  <a:srgbClr val="3333FF"/>
                </a:solidFill>
              </a:rPr>
              <a:t>檔的讀和寫</a:t>
            </a:r>
            <a:endParaRPr lang="zh-TW" altLang="en-US"/>
          </a:p>
        </p:txBody>
      </p:sp>
      <p:sp>
        <p:nvSpPr>
          <p:cNvPr id="51204" name="文字方塊 8"/>
          <p:cNvSpPr txBox="1">
            <a:spLocks noChangeArrowheads="1"/>
          </p:cNvSpPr>
          <p:nvPr/>
        </p:nvSpPr>
        <p:spPr bwMode="auto">
          <a:xfrm>
            <a:off x="539750" y="1268413"/>
            <a:ext cx="77041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/>
              <a:t>要先去這個網站下載</a:t>
            </a:r>
            <a:r>
              <a:rPr lang="en-US" altLang="zh-TW"/>
              <a:t> mp3read.m, mp3write.m </a:t>
            </a:r>
            <a:r>
              <a:rPr lang="zh-TW" altLang="en-US"/>
              <a:t>的程式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http://www.mathworks.com/matlabcentral/fileexchange/13852-mp3read-and-mp3write</a:t>
            </a:r>
          </a:p>
          <a:p>
            <a:r>
              <a:rPr lang="zh-TW" altLang="en-US"/>
              <a:t>程式原作者：</a:t>
            </a:r>
            <a:r>
              <a:rPr lang="en-US" altLang="zh-TW"/>
              <a:t>Dan Ellis</a:t>
            </a:r>
          </a:p>
          <a:p>
            <a:endParaRPr lang="en-US" altLang="zh-TW"/>
          </a:p>
          <a:p>
            <a:r>
              <a:rPr lang="en-US" altLang="zh-TW"/>
              <a:t>mp3read.m   :    </a:t>
            </a:r>
            <a:r>
              <a:rPr lang="zh-TW" altLang="en-US"/>
              <a:t>讀取 </a:t>
            </a:r>
            <a:r>
              <a:rPr lang="en-US" altLang="zh-TW"/>
              <a:t>mp3 </a:t>
            </a:r>
            <a:r>
              <a:rPr lang="zh-TW" altLang="en-US"/>
              <a:t>的檔案</a:t>
            </a:r>
            <a:endParaRPr lang="en-US" altLang="zh-TW"/>
          </a:p>
          <a:p>
            <a:r>
              <a:rPr lang="en-US" altLang="zh-TW"/>
              <a:t>mp3write.m   :   </a:t>
            </a:r>
            <a:r>
              <a:rPr lang="zh-TW" altLang="en-US"/>
              <a:t>製作 </a:t>
            </a:r>
            <a:r>
              <a:rPr lang="en-US" altLang="zh-TW"/>
              <a:t>mp3 </a:t>
            </a:r>
            <a:r>
              <a:rPr lang="zh-TW" altLang="en-US"/>
              <a:t>的檔案</a:t>
            </a:r>
            <a:endParaRPr lang="en-US" altLang="zh-TW"/>
          </a:p>
          <a:p>
            <a:endParaRPr lang="zh-TW" altLang="en-US"/>
          </a:p>
        </p:txBody>
      </p:sp>
      <p:sp>
        <p:nvSpPr>
          <p:cNvPr id="51205" name="文字方塊 10"/>
          <p:cNvSpPr txBox="1">
            <a:spLocks noChangeArrowheads="1"/>
          </p:cNvSpPr>
          <p:nvPr/>
        </p:nvSpPr>
        <p:spPr bwMode="auto">
          <a:xfrm>
            <a:off x="539750" y="429260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/>
              <a:t>不同於 </a:t>
            </a:r>
            <a:r>
              <a:rPr lang="en-US" altLang="zh-TW"/>
              <a:t>*.wav </a:t>
            </a:r>
            <a:r>
              <a:rPr lang="zh-TW" altLang="en-US"/>
              <a:t>檔 </a:t>
            </a:r>
            <a:r>
              <a:rPr lang="en-US" altLang="zh-TW"/>
              <a:t>(</a:t>
            </a:r>
            <a:r>
              <a:rPr lang="zh-TW" altLang="en-US"/>
              <a:t>未壓縮過的聲音檔</a:t>
            </a:r>
            <a:r>
              <a:rPr lang="en-US" altLang="zh-TW"/>
              <a:t>)</a:t>
            </a:r>
            <a:r>
              <a:rPr lang="zh-TW" altLang="en-US"/>
              <a:t>，</a:t>
            </a:r>
            <a:r>
              <a:rPr lang="en-US" altLang="zh-TW"/>
              <a:t>*.mp3 </a:t>
            </a:r>
            <a:r>
              <a:rPr lang="zh-TW" altLang="en-US"/>
              <a:t>是經過 </a:t>
            </a:r>
            <a:r>
              <a:rPr lang="en-US" altLang="zh-TW"/>
              <a:t>MPEG-2 Audio Layer III</a:t>
            </a:r>
            <a:r>
              <a:rPr lang="zh-TW" altLang="en-US"/>
              <a:t>的技術壓縮過的聲音檔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8AA78-7C13-490B-B208-89BD470496CA}" type="slidenum">
              <a:rPr lang="en-US" altLang="zh-TW"/>
              <a:pPr>
                <a:defRPr/>
              </a:pPr>
              <a:t>206</a:t>
            </a:fld>
            <a:endParaRPr lang="en-US" altLang="zh-TW"/>
          </a:p>
        </p:txBody>
      </p:sp>
      <p:sp>
        <p:nvSpPr>
          <p:cNvPr id="52227" name="文字方塊 8"/>
          <p:cNvSpPr txBox="1">
            <a:spLocks noChangeArrowheads="1"/>
          </p:cNvSpPr>
          <p:nvPr/>
        </p:nvSpPr>
        <p:spPr bwMode="auto">
          <a:xfrm>
            <a:off x="395288" y="476250"/>
            <a:ext cx="77057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b="1">
                <a:solidFill>
                  <a:srgbClr val="FF00FF"/>
                </a:solidFill>
              </a:rPr>
              <a:t>範例：</a:t>
            </a:r>
            <a:endParaRPr lang="en-US" altLang="zh-TW" b="1">
              <a:solidFill>
                <a:srgbClr val="FF00FF"/>
              </a:solidFill>
            </a:endParaRPr>
          </a:p>
          <a:p>
            <a:endParaRPr lang="en-US" altLang="zh-TW"/>
          </a:p>
          <a:p>
            <a:r>
              <a:rPr lang="en-US" altLang="zh-TW"/>
              <a:t>%% Write an MP3 file by Matlab</a:t>
            </a:r>
          </a:p>
          <a:p>
            <a:endParaRPr lang="en-US" altLang="zh-TW"/>
          </a:p>
          <a:p>
            <a:r>
              <a:rPr lang="en-US" altLang="zh-TW"/>
              <a:t>fs=8000;            % sampling frequency</a:t>
            </a:r>
          </a:p>
          <a:p>
            <a:r>
              <a:rPr lang="en-US" altLang="zh-TW"/>
              <a:t>t = [1:fs*3]/3;   </a:t>
            </a:r>
          </a:p>
          <a:p>
            <a:r>
              <a:rPr lang="en-US" altLang="zh-TW"/>
              <a:t>filename = ‘test’;</a:t>
            </a:r>
          </a:p>
          <a:p>
            <a:r>
              <a:rPr lang="en-US" altLang="zh-TW"/>
              <a:t>Nbit=32;            % number of bits per sample</a:t>
            </a:r>
          </a:p>
          <a:p>
            <a:r>
              <a:rPr lang="en-US" altLang="zh-TW"/>
              <a:t>x= 0.2*cos(2*pi*(500*t+300*(t-1.5).^3));</a:t>
            </a:r>
          </a:p>
          <a:p>
            <a:r>
              <a:rPr lang="en-US" altLang="zh-TW"/>
              <a:t>mp3write(x, fs, Nbit, filename);   % make an MP3 file test.mp3</a:t>
            </a:r>
          </a:p>
          <a:p>
            <a:endParaRPr lang="en-US" altLang="zh-TW"/>
          </a:p>
          <a:p>
            <a:r>
              <a:rPr lang="en-US" altLang="zh-TW"/>
              <a:t>%% Read an MP3 file by Matlab</a:t>
            </a:r>
          </a:p>
          <a:p>
            <a:endParaRPr lang="en-US" altLang="zh-TW"/>
          </a:p>
          <a:p>
            <a:r>
              <a:rPr lang="en-US" altLang="zh-TW"/>
              <a:t>[x1, fs1]=mp3read('phase33.mp3');</a:t>
            </a:r>
          </a:p>
          <a:p>
            <a:r>
              <a:rPr lang="en-US" altLang="zh-TW"/>
              <a:t>x2=x1(577:end);    % delete the head</a:t>
            </a:r>
          </a:p>
          <a:p>
            <a:r>
              <a:rPr lang="en-US" altLang="zh-TW"/>
              <a:t>sound(x2, fs1)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5300663"/>
            <a:ext cx="288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Video  </a:t>
            </a:r>
            <a:r>
              <a:rPr lang="zh-TW" altLang="en-US"/>
              <a:t>檔讀取</a:t>
            </a:r>
            <a:r>
              <a:rPr lang="en-US" altLang="zh-TW"/>
              <a:t>:    </a:t>
            </a:r>
            <a:r>
              <a:rPr lang="en-US" altLang="zh-TW">
                <a:solidFill>
                  <a:srgbClr val="3333FF"/>
                </a:solidFill>
              </a:rPr>
              <a:t>aviread 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288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Image </a:t>
            </a:r>
            <a:r>
              <a:rPr lang="zh-TW" altLang="en-US"/>
              <a:t>檔讀取</a:t>
            </a:r>
            <a:r>
              <a:rPr lang="en-US" altLang="zh-TW"/>
              <a:t>:    </a:t>
            </a:r>
            <a:r>
              <a:rPr lang="en-US" altLang="zh-TW">
                <a:solidFill>
                  <a:srgbClr val="3333FF"/>
                </a:solidFill>
              </a:rPr>
              <a:t>imread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23850" y="2205038"/>
            <a:ext cx="288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Image </a:t>
            </a:r>
            <a:r>
              <a:rPr lang="zh-TW" altLang="en-US"/>
              <a:t>檔製作</a:t>
            </a:r>
            <a:r>
              <a:rPr lang="en-US" altLang="zh-TW"/>
              <a:t>:    </a:t>
            </a:r>
            <a:r>
              <a:rPr lang="en-US" altLang="zh-TW">
                <a:solidFill>
                  <a:srgbClr val="3333FF"/>
                </a:solidFill>
              </a:rPr>
              <a:t>imwrite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23850" y="1700213"/>
            <a:ext cx="496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Image </a:t>
            </a:r>
            <a:r>
              <a:rPr lang="zh-TW" altLang="en-US"/>
              <a:t>檔顯示</a:t>
            </a:r>
            <a:r>
              <a:rPr lang="en-US" altLang="zh-TW"/>
              <a:t>:    </a:t>
            </a:r>
            <a:r>
              <a:rPr lang="en-US" altLang="zh-TW">
                <a:solidFill>
                  <a:srgbClr val="3333FF"/>
                </a:solidFill>
              </a:rPr>
              <a:t>imshow</a:t>
            </a:r>
            <a:r>
              <a:rPr lang="en-US" altLang="zh-TW"/>
              <a:t>,  </a:t>
            </a:r>
            <a:r>
              <a:rPr lang="en-US" altLang="zh-TW">
                <a:solidFill>
                  <a:srgbClr val="3333FF"/>
                </a:solidFill>
              </a:rPr>
              <a:t>image</a:t>
            </a:r>
            <a:r>
              <a:rPr lang="en-US" altLang="zh-TW"/>
              <a:t>,  </a:t>
            </a:r>
            <a:r>
              <a:rPr lang="en-US" altLang="zh-TW">
                <a:solidFill>
                  <a:srgbClr val="3333FF"/>
                </a:solidFill>
              </a:rPr>
              <a:t>imagesc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23850" y="404813"/>
            <a:ext cx="7920038" cy="4000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30000"/>
              </a:spcBef>
            </a:pPr>
            <a:r>
              <a:rPr lang="en-US" altLang="zh-TW" b="1">
                <a:solidFill>
                  <a:srgbClr val="3333FF"/>
                </a:solidFill>
              </a:rPr>
              <a:t>F</a:t>
            </a:r>
            <a:r>
              <a:rPr lang="zh-TW" altLang="en-US" b="1">
                <a:solidFill>
                  <a:srgbClr val="3333FF"/>
                </a:solidFill>
              </a:rPr>
              <a:t>：影像檔的處理</a:t>
            </a:r>
            <a:endParaRPr lang="en-US" altLang="zh-TW" b="1">
              <a:solidFill>
                <a:srgbClr val="3333FF"/>
              </a:solidFill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042988" y="2781300"/>
            <a:ext cx="712946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基本概念：灰階影像在 </a:t>
            </a:r>
            <a:r>
              <a:rPr lang="en-US" altLang="zh-TW"/>
              <a:t>Matlab </a:t>
            </a:r>
            <a:r>
              <a:rPr lang="zh-TW" altLang="en-US"/>
              <a:t>當中是一個</a:t>
            </a:r>
            <a:r>
              <a:rPr lang="zh-TW" altLang="en-US">
                <a:solidFill>
                  <a:srgbClr val="FF0000"/>
                </a:solidFill>
              </a:rPr>
              <a:t>矩陣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             彩色影像在 </a:t>
            </a:r>
            <a:r>
              <a:rPr lang="en-US" altLang="zh-TW"/>
              <a:t>Matlab </a:t>
            </a:r>
            <a:r>
              <a:rPr lang="zh-TW" altLang="en-US"/>
              <a:t>當中是三個</a:t>
            </a:r>
            <a:r>
              <a:rPr lang="zh-TW" altLang="en-US">
                <a:solidFill>
                  <a:srgbClr val="FF0000"/>
                </a:solidFill>
              </a:rPr>
              <a:t>矩陣</a:t>
            </a:r>
            <a:r>
              <a:rPr lang="zh-TW" altLang="en-US"/>
              <a:t>，分別代表 </a:t>
            </a:r>
            <a:r>
              <a:rPr lang="en-US" altLang="zh-TW"/>
              <a:t>Red,</a:t>
            </a:r>
            <a:br>
              <a:rPr lang="en-US" altLang="zh-TW"/>
            </a:br>
            <a:r>
              <a:rPr lang="en-US" altLang="zh-TW"/>
              <a:t>                    Green, Blue</a:t>
            </a:r>
          </a:p>
        </p:txBody>
      </p:sp>
      <p:sp>
        <p:nvSpPr>
          <p:cNvPr id="4404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2D218DC-604E-456F-AB45-8D5B1A99C8B8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207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44041" name="文字方塊 9"/>
          <p:cNvSpPr txBox="1">
            <a:spLocks noChangeArrowheads="1"/>
          </p:cNvSpPr>
          <p:nvPr/>
        </p:nvSpPr>
        <p:spPr bwMode="auto">
          <a:xfrm>
            <a:off x="2339975" y="4005263"/>
            <a:ext cx="6048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*.bmp:   </a:t>
            </a:r>
            <a:r>
              <a:rPr lang="zh-TW" altLang="en-US"/>
              <a:t>沒有經過任何壓縮處理的圖檔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*.jpg:     </a:t>
            </a:r>
            <a:r>
              <a:rPr lang="zh-TW" altLang="en-US"/>
              <a:t>有經過 </a:t>
            </a:r>
            <a:r>
              <a:rPr lang="en-US" altLang="zh-TW"/>
              <a:t>JPEG </a:t>
            </a:r>
            <a:r>
              <a:rPr lang="zh-TW" altLang="en-US"/>
              <a:t>壓縮的圖檔</a:t>
            </a:r>
            <a:r>
              <a:rPr lang="en-US" altLang="zh-TW"/>
              <a:t>  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457200" y="428625"/>
            <a:ext cx="7715250" cy="479425"/>
          </a:xfrm>
          <a:ln>
            <a:solidFill>
              <a:srgbClr val="FF00FF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en-US" altLang="zh-TW" b="1" dirty="0" smtClean="0"/>
              <a:t> 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5-C 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Methods for Computing the </a:t>
            </a:r>
            <a:r>
              <a:rPr lang="en-US" altLang="zh-TW" sz="2400" b="1" dirty="0" err="1" smtClean="0">
                <a:solidFill>
                  <a:srgbClr val="3333FF"/>
                </a:solidFill>
              </a:rPr>
              <a:t>Cepstrum</a:t>
            </a:r>
            <a:endParaRPr lang="en-US" altLang="zh-TW" sz="2400" dirty="0" smtClean="0">
              <a:solidFill>
                <a:srgbClr val="3333FF"/>
              </a:solidFill>
            </a:endParaRPr>
          </a:p>
          <a:p>
            <a:pPr>
              <a:buFontTx/>
              <a:buNone/>
            </a:pPr>
            <a:r>
              <a:rPr lang="en-US" altLang="zh-TW" dirty="0" smtClean="0"/>
              <a:t>     			</a:t>
            </a:r>
            <a:endParaRPr lang="zh-TW" altLang="en-US" dirty="0" smtClean="0"/>
          </a:p>
          <a:p>
            <a:pPr>
              <a:buFontTx/>
              <a:buNone/>
            </a:pPr>
            <a:endParaRPr lang="zh-TW" altLang="en-US" dirty="0" smtClean="0"/>
          </a:p>
        </p:txBody>
      </p:sp>
      <p:sp>
        <p:nvSpPr>
          <p:cNvPr id="819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0BF2A-C360-4E29-AD74-F1494F34B00D}" type="slidenum">
              <a:rPr lang="en-US" altLang="zh-TW"/>
              <a:pPr/>
              <a:t>172</a:t>
            </a:fld>
            <a:endParaRPr lang="en-US" altLang="zh-TW"/>
          </a:p>
        </p:txBody>
      </p:sp>
      <p:sp>
        <p:nvSpPr>
          <p:cNvPr id="8196" name="文字方塊 23"/>
          <p:cNvSpPr txBox="1">
            <a:spLocks noChangeArrowheads="1"/>
          </p:cNvSpPr>
          <p:nvPr/>
        </p:nvSpPr>
        <p:spPr bwMode="auto">
          <a:xfrm>
            <a:off x="539750" y="1196975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b="1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en-US" altLang="zh-TW" b="1">
                <a:solidFill>
                  <a:srgbClr val="3333FF"/>
                </a:solidFill>
              </a:rPr>
              <a:t>Method 1</a:t>
            </a:r>
            <a:r>
              <a:rPr lang="en-US" altLang="zh-TW"/>
              <a:t>: Compute the inverse discrete time Fourier transform:</a:t>
            </a:r>
            <a:endParaRPr lang="zh-TW" altLang="en-US"/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40440"/>
              </p:ext>
            </p:extLst>
          </p:nvPr>
        </p:nvGraphicFramePr>
        <p:xfrm>
          <a:off x="1547664" y="1772816"/>
          <a:ext cx="477678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3" imgW="4775040" imgH="965160" progId="Equation.DSMT4">
                  <p:embed/>
                </p:oleObj>
              </mc:Choice>
              <mc:Fallback>
                <p:oleObj name="Equation" r:id="rId3" imgW="4775040" imgH="965160" progId="Equation.DSMT4">
                  <p:embed/>
                  <p:pic>
                    <p:nvPicPr>
                      <p:cNvPr id="61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72816"/>
                        <a:ext cx="4776788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000477" y="3199978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ambiguity for phase 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23764" y="4855741"/>
            <a:ext cx="633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/>
              <a:t>Actually, the COMPLEX </a:t>
            </a:r>
            <a:r>
              <a:rPr lang="en-US" altLang="zh-TW" dirty="0" err="1"/>
              <a:t>Cepstrum</a:t>
            </a:r>
            <a:r>
              <a:rPr lang="en-US" altLang="zh-TW" dirty="0"/>
              <a:t>  is REAL for real </a:t>
            </a:r>
            <a:r>
              <a:rPr lang="en-US" altLang="zh-TW" dirty="0" smtClean="0"/>
              <a:t>input </a:t>
            </a:r>
            <a:endParaRPr lang="zh-TW" altLang="en-US" dirty="0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H="1" flipV="1">
            <a:off x="5719614" y="2695153"/>
            <a:ext cx="2889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823764" y="3776241"/>
            <a:ext cx="457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Problems:  (1)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                </a:t>
            </a:r>
            <a:r>
              <a:rPr lang="en-US" altLang="zh-TW" dirty="0" smtClean="0"/>
              <a:t>  </a:t>
            </a:r>
            <a:r>
              <a:rPr lang="en-US" altLang="zh-TW" dirty="0"/>
              <a:t>(2)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4213" y="2852738"/>
            <a:ext cx="2952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TW">
                <a:solidFill>
                  <a:srgbClr val="3333FF"/>
                </a:solidFill>
              </a:rPr>
              <a:t>image(im);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>
                <a:solidFill>
                  <a:srgbClr val="3333FF"/>
                </a:solidFill>
              </a:rPr>
              <a:t>colormap(gray(256))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53292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200" b="1">
                <a:solidFill>
                  <a:srgbClr val="FF00FF"/>
                </a:solidFill>
              </a:rPr>
              <a:t>範例一： </a:t>
            </a:r>
            <a:r>
              <a:rPr lang="en-US" altLang="zh-TW" sz="2200"/>
              <a:t>(</a:t>
            </a:r>
            <a:r>
              <a:rPr lang="zh-TW" altLang="en-US" sz="2200"/>
              <a:t>黑白影像</a:t>
            </a:r>
            <a:r>
              <a:rPr lang="en-US" altLang="zh-TW" sz="2200"/>
              <a:t>)</a:t>
            </a:r>
            <a:endParaRPr lang="zh-TW" altLang="en-US" sz="220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684213" y="620713"/>
            <a:ext cx="741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 err="1">
                <a:solidFill>
                  <a:srgbClr val="3333FF"/>
                </a:solidFill>
              </a:rPr>
              <a:t>im</a:t>
            </a:r>
            <a:r>
              <a:rPr lang="en-US" altLang="zh-TW" dirty="0">
                <a:solidFill>
                  <a:srgbClr val="3333FF"/>
                </a:solidFill>
              </a:rPr>
              <a:t>=</a:t>
            </a:r>
            <a:r>
              <a:rPr lang="en-US" altLang="zh-TW" dirty="0" err="1">
                <a:solidFill>
                  <a:srgbClr val="3333FF"/>
                </a:solidFill>
              </a:rPr>
              <a:t>imread</a:t>
            </a:r>
            <a:r>
              <a:rPr lang="en-US" altLang="zh-TW" dirty="0">
                <a:solidFill>
                  <a:srgbClr val="3333FF"/>
                </a:solidFill>
              </a:rPr>
              <a:t>('C:\Program Files\MATLAB\pic\Pepper.bmp');</a:t>
            </a: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684213" y="1628775"/>
            <a:ext cx="1655762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TW">
                <a:solidFill>
                  <a:srgbClr val="3333FF"/>
                </a:solidFill>
              </a:rPr>
              <a:t>size(im)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ans =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256   256</a:t>
            </a:r>
          </a:p>
        </p:txBody>
      </p:sp>
      <p:pic>
        <p:nvPicPr>
          <p:cNvPr id="4506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2060575"/>
            <a:ext cx="2846387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1331913" y="1125538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注意，如果 </a:t>
            </a:r>
            <a:r>
              <a:rPr lang="en-US" altLang="zh-TW"/>
              <a:t>Pepper.bmp </a:t>
            </a:r>
            <a:r>
              <a:rPr lang="zh-TW" altLang="en-US"/>
              <a:t>是個灰階圖，</a:t>
            </a:r>
            <a:r>
              <a:rPr lang="en-US" altLang="zh-TW"/>
              <a:t>im </a:t>
            </a:r>
            <a:r>
              <a:rPr lang="zh-TW" altLang="en-US"/>
              <a:t>將是一個矩陣</a:t>
            </a:r>
            <a:r>
              <a:rPr lang="en-US" altLang="zh-TW"/>
              <a:t>)</a:t>
            </a:r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2268538" y="1628775"/>
            <a:ext cx="496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用 </a:t>
            </a:r>
            <a:r>
              <a:rPr lang="en-US" altLang="zh-TW"/>
              <a:t>size </a:t>
            </a:r>
            <a:r>
              <a:rPr lang="zh-TW" altLang="en-US"/>
              <a:t>這個指令來看 </a:t>
            </a:r>
            <a:r>
              <a:rPr lang="en-US" altLang="zh-TW"/>
              <a:t>im </a:t>
            </a:r>
            <a:r>
              <a:rPr lang="zh-TW" altLang="en-US"/>
              <a:t>這個矩陣的大小</a:t>
            </a:r>
            <a:r>
              <a:rPr lang="en-US" altLang="zh-TW"/>
              <a:t>)</a:t>
            </a:r>
          </a:p>
        </p:txBody>
      </p:sp>
      <p:sp>
        <p:nvSpPr>
          <p:cNvPr id="4506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8630FDD-9A38-4D70-AA42-84D3E76EE9B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208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468313" y="3860800"/>
            <a:ext cx="31686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200" b="1">
                <a:solidFill>
                  <a:srgbClr val="FF00FF"/>
                </a:solidFill>
              </a:rPr>
              <a:t>範例二：</a:t>
            </a:r>
            <a:r>
              <a:rPr lang="en-US" altLang="zh-TW" sz="2200"/>
              <a:t>(</a:t>
            </a:r>
            <a:r>
              <a:rPr lang="zh-TW" altLang="en-US" sz="2200"/>
              <a:t>彩色影像</a:t>
            </a:r>
            <a:r>
              <a:rPr lang="en-US" altLang="zh-TW" sz="2200"/>
              <a:t>)</a:t>
            </a:r>
            <a:endParaRPr lang="zh-TW" altLang="en-US" sz="2200" b="1">
              <a:solidFill>
                <a:srgbClr val="FF00FF"/>
              </a:solidFill>
            </a:endParaRPr>
          </a:p>
        </p:txBody>
      </p:sp>
      <p:sp>
        <p:nvSpPr>
          <p:cNvPr id="45067" name="Rectangle 13"/>
          <p:cNvSpPr>
            <a:spLocks noChangeArrowheads="1"/>
          </p:cNvSpPr>
          <p:nvPr/>
        </p:nvSpPr>
        <p:spPr bwMode="auto">
          <a:xfrm>
            <a:off x="684213" y="4365625"/>
            <a:ext cx="8064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im2=imread('C:\Program Files\MATLAB\pic\</a:t>
            </a:r>
            <a:r>
              <a:rPr lang="en-US" altLang="en-US">
                <a:solidFill>
                  <a:srgbClr val="3333FF"/>
                </a:solidFill>
              </a:rPr>
              <a:t>Pepper512c.bmp</a:t>
            </a:r>
            <a:r>
              <a:rPr lang="en-US" altLang="zh-TW">
                <a:solidFill>
                  <a:srgbClr val="3333FF"/>
                </a:solidFill>
              </a:rPr>
              <a:t>');</a:t>
            </a:r>
          </a:p>
        </p:txBody>
      </p:sp>
      <p:sp>
        <p:nvSpPr>
          <p:cNvPr id="45068" name="Rectangle 14"/>
          <p:cNvSpPr>
            <a:spLocks noChangeArrowheads="1"/>
          </p:cNvSpPr>
          <p:nvPr/>
        </p:nvSpPr>
        <p:spPr bwMode="auto">
          <a:xfrm>
            <a:off x="684213" y="4868863"/>
            <a:ext cx="2879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de-DE" altLang="zh-TW">
                <a:solidFill>
                  <a:srgbClr val="3333FF"/>
                </a:solidFill>
              </a:rPr>
              <a:t>size(im2)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zh-TW"/>
              <a:t>ans =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zh-TW"/>
              <a:t>   512   512     3</a:t>
            </a:r>
            <a:endParaRPr lang="en-US" altLang="zh-TW"/>
          </a:p>
        </p:txBody>
      </p:sp>
      <p:sp>
        <p:nvSpPr>
          <p:cNvPr id="45069" name="Text Box 15"/>
          <p:cNvSpPr txBox="1">
            <a:spLocks noChangeArrowheads="1"/>
          </p:cNvSpPr>
          <p:nvPr/>
        </p:nvSpPr>
        <p:spPr bwMode="auto">
          <a:xfrm>
            <a:off x="3059113" y="4941888"/>
            <a:ext cx="5832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注意，由於這個圖檔是個彩色的，所以 </a:t>
            </a:r>
            <a:r>
              <a:rPr lang="en-US" altLang="zh-TW"/>
              <a:t>im2 </a:t>
            </a:r>
            <a:r>
              <a:rPr lang="zh-TW" altLang="en-US"/>
              <a:t>將由</a:t>
            </a:r>
            <a:r>
              <a:rPr lang="zh-TW" altLang="en-US">
                <a:solidFill>
                  <a:srgbClr val="FF0000"/>
                </a:solidFill>
              </a:rPr>
              <a:t>三個矩陣</a:t>
            </a:r>
            <a:r>
              <a:rPr lang="zh-TW" altLang="en-US"/>
              <a:t>複合而成</a:t>
            </a:r>
            <a:r>
              <a:rPr lang="en-US" altLang="zh-TW"/>
              <a:t>)</a:t>
            </a:r>
          </a:p>
        </p:txBody>
      </p:sp>
      <p:sp>
        <p:nvSpPr>
          <p:cNvPr id="45070" name="Oval 16"/>
          <p:cNvSpPr>
            <a:spLocks noChangeArrowheads="1"/>
          </p:cNvSpPr>
          <p:nvPr/>
        </p:nvSpPr>
        <p:spPr bwMode="auto">
          <a:xfrm>
            <a:off x="2052638" y="5661025"/>
            <a:ext cx="576262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5071" name="Line 17"/>
          <p:cNvSpPr>
            <a:spLocks noChangeShapeType="1"/>
          </p:cNvSpPr>
          <p:nvPr/>
        </p:nvSpPr>
        <p:spPr bwMode="auto">
          <a:xfrm flipH="1">
            <a:off x="2557463" y="5373688"/>
            <a:ext cx="57467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5072" name="矩形 15"/>
          <p:cNvSpPr>
            <a:spLocks noChangeArrowheads="1"/>
          </p:cNvSpPr>
          <p:nvPr/>
        </p:nvSpPr>
        <p:spPr bwMode="auto">
          <a:xfrm>
            <a:off x="684213" y="6092825"/>
            <a:ext cx="1504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TW">
                <a:solidFill>
                  <a:srgbClr val="3333FF"/>
                </a:solidFill>
              </a:rPr>
              <a:t>imshow(im);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8630FDD-9A38-4D70-AA42-84D3E76EE9B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209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45069" name="Text Box 15"/>
          <p:cNvSpPr txBox="1">
            <a:spLocks noChangeArrowheads="1"/>
          </p:cNvSpPr>
          <p:nvPr/>
        </p:nvSpPr>
        <p:spPr bwMode="auto">
          <a:xfrm>
            <a:off x="395536" y="908720"/>
            <a:ext cx="792088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 smtClean="0"/>
              <a:t>注意：要對影像做運算時，</a:t>
            </a:r>
            <a:r>
              <a:rPr lang="zh-TW" altLang="en-US" u="sng" dirty="0" smtClean="0"/>
              <a:t>要先變成 </a:t>
            </a:r>
            <a:r>
              <a:rPr lang="en-US" altLang="zh-TW" u="sng" dirty="0" smtClean="0"/>
              <a:t>double </a:t>
            </a:r>
            <a:r>
              <a:rPr lang="zh-TW" altLang="en-US" u="sng" dirty="0" smtClean="0"/>
              <a:t>的格式</a:t>
            </a:r>
            <a:endParaRPr lang="en-US" altLang="zh-TW" u="sng" dirty="0" smtClean="0"/>
          </a:p>
          <a:p>
            <a:pPr eaLnBrk="1" hangingPunct="1">
              <a:spcBef>
                <a:spcPct val="50000"/>
              </a:spcBef>
            </a:pPr>
            <a:r>
              <a:rPr lang="zh-TW" altLang="en-US" dirty="0" smtClean="0"/>
              <a:t>否則電腦會預設影像為 </a:t>
            </a:r>
            <a:r>
              <a:rPr lang="en-US" altLang="zh-TW" dirty="0" smtClean="0"/>
              <a:t>integer </a:t>
            </a:r>
            <a:r>
              <a:rPr lang="zh-TW" altLang="en-US" dirty="0" smtClean="0"/>
              <a:t>的格式，在做浮點運算時會產生誤差</a:t>
            </a:r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827584" y="2865203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zh-TW" dirty="0" err="1">
                <a:solidFill>
                  <a:srgbClr val="3333FF"/>
                </a:solidFill>
              </a:rPr>
              <a:t>im</a:t>
            </a:r>
            <a:r>
              <a:rPr lang="en-US" altLang="zh-TW" dirty="0">
                <a:solidFill>
                  <a:srgbClr val="3333FF"/>
                </a:solidFill>
              </a:rPr>
              <a:t>=</a:t>
            </a:r>
            <a:r>
              <a:rPr lang="en-US" altLang="zh-TW" dirty="0" err="1">
                <a:solidFill>
                  <a:srgbClr val="3333FF"/>
                </a:solidFill>
              </a:rPr>
              <a:t>imread</a:t>
            </a:r>
            <a:r>
              <a:rPr lang="en-US" altLang="zh-TW" dirty="0">
                <a:solidFill>
                  <a:srgbClr val="3333FF"/>
                </a:solidFill>
              </a:rPr>
              <a:t>('C:\Program Files\MATLAB\pic\Pepper.bmp</a:t>
            </a:r>
            <a:r>
              <a:rPr lang="en-US" altLang="zh-TW" dirty="0" smtClean="0">
                <a:solidFill>
                  <a:srgbClr val="3333FF"/>
                </a:solidFill>
              </a:rPr>
              <a:t>');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err="1" smtClean="0">
                <a:solidFill>
                  <a:srgbClr val="3333FF"/>
                </a:solidFill>
              </a:rPr>
              <a:t>im</a:t>
            </a:r>
            <a:r>
              <a:rPr lang="en-US" altLang="zh-TW" dirty="0" smtClean="0">
                <a:solidFill>
                  <a:srgbClr val="3333FF"/>
                </a:solidFill>
              </a:rPr>
              <a:t>=double(</a:t>
            </a:r>
            <a:r>
              <a:rPr lang="en-US" altLang="zh-TW" dirty="0" err="1" smtClean="0">
                <a:solidFill>
                  <a:srgbClr val="3333FF"/>
                </a:solidFill>
              </a:rPr>
              <a:t>im</a:t>
            </a:r>
            <a:r>
              <a:rPr lang="en-US" altLang="zh-TW" dirty="0" smtClean="0">
                <a:solidFill>
                  <a:srgbClr val="3333FF"/>
                </a:solidFill>
              </a:rPr>
              <a:t>);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err="1" smtClean="0">
                <a:solidFill>
                  <a:srgbClr val="3333FF"/>
                </a:solidFill>
              </a:rPr>
              <a:t>Imf</a:t>
            </a:r>
            <a:r>
              <a:rPr lang="en-US" altLang="zh-TW" dirty="0" smtClean="0">
                <a:solidFill>
                  <a:srgbClr val="3333FF"/>
                </a:solidFill>
              </a:rPr>
              <a:t>=fft2(</a:t>
            </a:r>
            <a:r>
              <a:rPr lang="en-US" altLang="zh-TW" dirty="0" err="1" smtClean="0">
                <a:solidFill>
                  <a:srgbClr val="3333FF"/>
                </a:solidFill>
              </a:rPr>
              <a:t>im</a:t>
            </a:r>
            <a:r>
              <a:rPr lang="en-US" altLang="zh-TW" dirty="0" smtClean="0">
                <a:solidFill>
                  <a:srgbClr val="3333FF"/>
                </a:solidFill>
              </a:rPr>
              <a:t>);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8856" y="2117793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例如，若要對影像做 </a:t>
            </a:r>
            <a:r>
              <a:rPr lang="en-US" altLang="zh-TW" dirty="0" smtClean="0"/>
              <a:t>2D Discrete Fourier transform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598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68313" y="333375"/>
            <a:ext cx="8186737" cy="44640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 Method 2 (From Poles and Zeros of the Z Transform)</a:t>
            </a:r>
            <a:endParaRPr lang="en-US" altLang="zh-TW" sz="2000" smtClean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</a:pP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219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306095C-E2E9-4F7F-BE5E-147DBEB8B6D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173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911225" y="1028700"/>
          <a:ext cx="432593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3" imgW="4457700" imgH="1422400" progId="Equation.DSMT4">
                  <p:embed/>
                </p:oleObj>
              </mc:Choice>
              <mc:Fallback>
                <p:oleObj name="Equation" r:id="rId3" imgW="4457700" imgH="142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028700"/>
                        <a:ext cx="432593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"/>
          <p:cNvGraphicFramePr>
            <a:graphicFrameLocks noChangeAspect="1"/>
          </p:cNvGraphicFramePr>
          <p:nvPr/>
        </p:nvGraphicFramePr>
        <p:xfrm>
          <a:off x="539750" y="3429000"/>
          <a:ext cx="7577138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5" imgW="7581900" imgH="1473200" progId="Equation.DSMT4">
                  <p:embed/>
                </p:oleObj>
              </mc:Choice>
              <mc:Fallback>
                <p:oleObj name="Equation" r:id="rId5" imgW="7581900" imgH="147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7577138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群組 16"/>
          <p:cNvGrpSpPr>
            <a:grpSpLocks/>
          </p:cNvGrpSpPr>
          <p:nvPr/>
        </p:nvGrpSpPr>
        <p:grpSpPr bwMode="auto">
          <a:xfrm>
            <a:off x="1487488" y="2397125"/>
            <a:ext cx="4600575" cy="903288"/>
            <a:chOff x="971537" y="2168525"/>
            <a:chExt cx="4600595" cy="903284"/>
          </a:xfrm>
        </p:grpSpPr>
        <p:sp>
          <p:nvSpPr>
            <p:cNvPr id="9229" name="Text Box 6"/>
            <p:cNvSpPr txBox="1">
              <a:spLocks noChangeArrowheads="1"/>
            </p:cNvSpPr>
            <p:nvPr/>
          </p:nvSpPr>
          <p:spPr bwMode="auto">
            <a:xfrm>
              <a:off x="971537" y="2214554"/>
              <a:ext cx="2171703" cy="85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u="sng"/>
                <a:t>Poles &amp; zeros</a:t>
              </a:r>
              <a:endParaRPr lang="en-US" altLang="zh-TW"/>
            </a:p>
            <a:p>
              <a:r>
                <a:rPr lang="en-US" altLang="zh-TW" u="sng"/>
                <a:t>inside unite circle</a:t>
              </a:r>
              <a:endParaRPr lang="en-US" altLang="zh-TW"/>
            </a:p>
          </p:txBody>
        </p:sp>
        <p:sp>
          <p:nvSpPr>
            <p:cNvPr id="9230" name="Text Box 4"/>
            <p:cNvSpPr txBox="1">
              <a:spLocks noChangeArrowheads="1"/>
            </p:cNvSpPr>
            <p:nvPr/>
          </p:nvSpPr>
          <p:spPr bwMode="auto">
            <a:xfrm>
              <a:off x="3286116" y="2214554"/>
              <a:ext cx="2286016" cy="585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u="sng"/>
                <a:t>Poles &amp; zeros</a:t>
              </a:r>
              <a:endParaRPr lang="en-US" altLang="zh-TW"/>
            </a:p>
            <a:p>
              <a:r>
                <a:rPr lang="en-US" altLang="zh-TW" u="sng"/>
                <a:t>outside unite circle</a:t>
              </a:r>
              <a:endParaRPr lang="en-US" altLang="zh-TW"/>
            </a:p>
          </p:txBody>
        </p:sp>
        <p:sp>
          <p:nvSpPr>
            <p:cNvPr id="9231" name="Line 5"/>
            <p:cNvSpPr>
              <a:spLocks noChangeShapeType="1"/>
            </p:cNvSpPr>
            <p:nvPr/>
          </p:nvSpPr>
          <p:spPr bwMode="auto">
            <a:xfrm>
              <a:off x="3071802" y="2168525"/>
              <a:ext cx="0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9223" name="Object 3"/>
          <p:cNvGraphicFramePr>
            <a:graphicFrameLocks noChangeAspect="1"/>
          </p:cNvGraphicFramePr>
          <p:nvPr/>
        </p:nvGraphicFramePr>
        <p:xfrm>
          <a:off x="5951538" y="1749425"/>
          <a:ext cx="27749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7" imgW="2768600" imgH="406400" progId="Equation.DSMT4">
                  <p:embed/>
                </p:oleObj>
              </mc:Choice>
              <mc:Fallback>
                <p:oleObj name="Equation" r:id="rId7" imgW="27686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1749425"/>
                        <a:ext cx="27749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5878513" y="1317625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66675"/>
            <a:r>
              <a:rPr lang="en-US" altLang="zh-TW"/>
              <a:t>where </a:t>
            </a:r>
          </a:p>
        </p:txBody>
      </p:sp>
      <p:sp>
        <p:nvSpPr>
          <p:cNvPr id="9225" name="Line 5"/>
          <p:cNvSpPr>
            <a:spLocks noChangeShapeType="1"/>
          </p:cNvSpPr>
          <p:nvPr/>
        </p:nvSpPr>
        <p:spPr bwMode="auto">
          <a:xfrm flipH="1">
            <a:off x="2135188" y="884238"/>
            <a:ext cx="576262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6" name="文字方塊 12"/>
          <p:cNvSpPr txBox="1">
            <a:spLocks noChangeArrowheads="1"/>
          </p:cNvSpPr>
          <p:nvPr/>
        </p:nvSpPr>
        <p:spPr bwMode="auto">
          <a:xfrm>
            <a:off x="2711450" y="741363"/>
            <a:ext cx="12954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time delay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9227" name="文字方塊 1"/>
          <p:cNvSpPr txBox="1">
            <a:spLocks noChangeArrowheads="1"/>
          </p:cNvSpPr>
          <p:nvPr/>
        </p:nvSpPr>
        <p:spPr bwMode="auto">
          <a:xfrm>
            <a:off x="6610350" y="222250"/>
            <a:ext cx="1873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1800">
                <a:solidFill>
                  <a:srgbClr val="FF0000"/>
                </a:solidFill>
              </a:rPr>
              <a:t>實際上計算</a:t>
            </a:r>
            <a:r>
              <a:rPr lang="en-US" altLang="zh-TW" sz="1800">
                <a:solidFill>
                  <a:srgbClr val="FF0000"/>
                </a:solidFill>
              </a:rPr>
              <a:t>cepstrum</a:t>
            </a:r>
            <a:r>
              <a:rPr lang="zh-TW" altLang="en-US" sz="1800">
                <a:solidFill>
                  <a:srgbClr val="FF0000"/>
                </a:solidFill>
              </a:rPr>
              <a:t>的方法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6610350" y="222250"/>
            <a:ext cx="1633538" cy="6461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34B90D6-9584-4F21-8EDB-CC2706AB591A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174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468313" y="476250"/>
          <a:ext cx="7577137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3" imgW="7581900" imgH="1473200" progId="Equation.DSMT4">
                  <p:embed/>
                </p:oleObj>
              </mc:Choice>
              <mc:Fallback>
                <p:oleObj name="Equation" r:id="rId3" imgW="7581900" imgH="147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7577137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3419475" y="184467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979613" y="2133600"/>
            <a:ext cx="244792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i="1"/>
              <a:t>Z</a:t>
            </a:r>
            <a:r>
              <a:rPr lang="en-US" altLang="zh-TW" baseline="30000"/>
              <a:t>-1</a:t>
            </a:r>
            <a:endParaRPr lang="en-US" altLang="zh-TW"/>
          </a:p>
          <a:p>
            <a:pPr algn="ctr"/>
            <a:r>
              <a:rPr lang="en-US" altLang="zh-TW"/>
              <a:t>(inverse Z transform) </a:t>
            </a:r>
          </a:p>
        </p:txBody>
      </p:sp>
      <p:sp>
        <p:nvSpPr>
          <p:cNvPr id="10246" name="文字方塊 15"/>
          <p:cNvSpPr txBox="1">
            <a:spLocks noChangeArrowheads="1"/>
          </p:cNvSpPr>
          <p:nvPr/>
        </p:nvSpPr>
        <p:spPr bwMode="auto">
          <a:xfrm>
            <a:off x="3203575" y="2997200"/>
            <a:ext cx="576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?</a:t>
            </a:r>
            <a:endParaRPr lang="zh-TW" altLang="en-US"/>
          </a:p>
        </p:txBody>
      </p:sp>
      <p:sp>
        <p:nvSpPr>
          <p:cNvPr id="10247" name="文字方塊 16"/>
          <p:cNvSpPr txBox="1">
            <a:spLocks noChangeArrowheads="1"/>
          </p:cNvSpPr>
          <p:nvPr/>
        </p:nvSpPr>
        <p:spPr bwMode="auto">
          <a:xfrm>
            <a:off x="5795963" y="1916113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Taylor series</a:t>
            </a:r>
            <a:endParaRPr lang="zh-TW" altLang="en-US"/>
          </a:p>
        </p:txBody>
      </p:sp>
      <p:graphicFrame>
        <p:nvGraphicFramePr>
          <p:cNvPr id="10248" name="Object 1"/>
          <p:cNvGraphicFramePr>
            <a:graphicFrameLocks noChangeAspect="1"/>
          </p:cNvGraphicFramePr>
          <p:nvPr/>
        </p:nvGraphicFramePr>
        <p:xfrm>
          <a:off x="5148263" y="2565400"/>
          <a:ext cx="34655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5" imgW="3467100" imgH="698500" progId="Equation.DSMT4">
                  <p:embed/>
                </p:oleObj>
              </mc:Choice>
              <mc:Fallback>
                <p:oleObj name="Equation" r:id="rId5" imgW="3467100" imgH="698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565400"/>
                        <a:ext cx="3465512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AB8A61C-7985-4EC8-9FC7-B990066B861E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175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11267" name="Object 1"/>
          <p:cNvGraphicFramePr>
            <a:graphicFrameLocks noChangeAspect="1"/>
          </p:cNvGraphicFramePr>
          <p:nvPr/>
        </p:nvGraphicFramePr>
        <p:xfrm>
          <a:off x="900113" y="1412875"/>
          <a:ext cx="3762375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3" imgW="3759200" imgH="2260600" progId="Equation.DSMT4">
                  <p:embed/>
                </p:oleObj>
              </mc:Choice>
              <mc:Fallback>
                <p:oleObj name="Equation" r:id="rId3" imgW="3759200" imgH="226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3762375" cy="225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3995738" y="476250"/>
            <a:ext cx="0" cy="865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995738" y="549275"/>
            <a:ext cx="5715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i="1"/>
              <a:t>Z</a:t>
            </a:r>
            <a:r>
              <a:rPr lang="en-US" altLang="zh-TW" baseline="30000"/>
              <a:t>-1</a:t>
            </a:r>
            <a:endParaRPr lang="en-US" altLang="zh-TW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5076825" y="2276475"/>
            <a:ext cx="3314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Poles &amp; zeros inside unit circle, right-sided sequence</a:t>
            </a:r>
          </a:p>
        </p:txBody>
      </p:sp>
      <p:sp>
        <p:nvSpPr>
          <p:cNvPr id="11271" name="Text Box 2"/>
          <p:cNvSpPr txBox="1">
            <a:spLocks noChangeArrowheads="1"/>
          </p:cNvSpPr>
          <p:nvPr/>
        </p:nvSpPr>
        <p:spPr bwMode="auto">
          <a:xfrm>
            <a:off x="5076825" y="3141663"/>
            <a:ext cx="33147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Poles &amp; zeros outside unit circle, left-sided sequence</a:t>
            </a:r>
          </a:p>
        </p:txBody>
      </p:sp>
      <p:sp>
        <p:nvSpPr>
          <p:cNvPr id="11272" name="文字版面配置區 4"/>
          <p:cNvSpPr>
            <a:spLocks/>
          </p:cNvSpPr>
          <p:nvPr/>
        </p:nvSpPr>
        <p:spPr bwMode="auto">
          <a:xfrm>
            <a:off x="395288" y="908050"/>
            <a:ext cx="8186737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TW">
              <a:cs typeface="Times New Roman" pitchFamily="18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787900" y="692150"/>
            <a:ext cx="287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(Suppose that </a:t>
            </a:r>
            <a:r>
              <a:rPr lang="en-US" altLang="zh-TW" i="1">
                <a:solidFill>
                  <a:srgbClr val="3333FF"/>
                </a:solidFill>
              </a:rPr>
              <a:t>r</a:t>
            </a:r>
            <a:r>
              <a:rPr lang="en-US" altLang="zh-TW">
                <a:solidFill>
                  <a:srgbClr val="3333FF"/>
                </a:solidFill>
              </a:rPr>
              <a:t> = 0</a:t>
            </a:r>
            <a:r>
              <a:rPr lang="en-US" altLang="zh-TW"/>
              <a:t>)</a:t>
            </a:r>
          </a:p>
        </p:txBody>
      </p:sp>
      <p:sp>
        <p:nvSpPr>
          <p:cNvPr id="11274" name="Text Box 4"/>
          <p:cNvSpPr txBox="1">
            <a:spLocks noChangeArrowheads="1"/>
          </p:cNvSpPr>
          <p:nvPr/>
        </p:nvSpPr>
        <p:spPr bwMode="auto">
          <a:xfrm>
            <a:off x="1116013" y="620713"/>
            <a:ext cx="2736850" cy="4318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>
                <a:solidFill>
                  <a:srgbClr val="3333FF"/>
                </a:solidFill>
              </a:rPr>
              <a:t>Taylor series expansion</a:t>
            </a:r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323850" y="4005263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Note: </a:t>
            </a:r>
          </a:p>
        </p:txBody>
      </p:sp>
      <p:sp>
        <p:nvSpPr>
          <p:cNvPr id="11276" name="Rectangle 15"/>
          <p:cNvSpPr>
            <a:spLocks noChangeArrowheads="1"/>
          </p:cNvSpPr>
          <p:nvPr/>
        </p:nvSpPr>
        <p:spPr bwMode="auto">
          <a:xfrm>
            <a:off x="539750" y="4437063"/>
            <a:ext cx="81359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 eaLnBrk="1" hangingPunct="1"/>
            <a:r>
              <a:rPr lang="en-US" altLang="zh-TW"/>
              <a:t>(1) </a:t>
            </a:r>
            <a:r>
              <a:rPr lang="zh-TW" altLang="en-US"/>
              <a:t>在 </a:t>
            </a:r>
            <a:r>
              <a:rPr lang="en-US" altLang="zh-TW"/>
              <a:t>complex cepstrum domain</a:t>
            </a:r>
            <a:endParaRPr lang="zh-TW" altLang="en-US"/>
          </a:p>
          <a:p>
            <a:pPr marL="381000" indent="-381000" eaLnBrk="1" hangingPunct="1"/>
            <a:r>
              <a:rPr lang="en-US" altLang="zh-TW"/>
              <a:t>	Minimum phase </a:t>
            </a:r>
            <a:r>
              <a:rPr lang="zh-TW" altLang="en-US"/>
              <a:t>及 </a:t>
            </a:r>
            <a:r>
              <a:rPr lang="en-US" altLang="zh-TW"/>
              <a:t>maximum phase </a:t>
            </a:r>
            <a:r>
              <a:rPr lang="zh-TW" altLang="en-US"/>
              <a:t>之貢獻以 </a:t>
            </a:r>
            <a:r>
              <a:rPr lang="en-US" altLang="zh-TW" i="1"/>
              <a:t>n</a:t>
            </a:r>
            <a:r>
              <a:rPr lang="en-US" altLang="zh-TW"/>
              <a:t> = 0 </a:t>
            </a:r>
            <a:r>
              <a:rPr lang="zh-TW" altLang="en-US"/>
              <a:t>為分界切開</a:t>
            </a:r>
          </a:p>
          <a:p>
            <a:pPr marL="381000" indent="-381000" eaLnBrk="1" hangingPunct="1"/>
            <a:r>
              <a:rPr lang="en-US" altLang="zh-TW"/>
              <a:t>(2) For FIR case, </a:t>
            </a:r>
            <a:r>
              <a:rPr lang="en-US" altLang="zh-TW" i="1"/>
              <a:t>c</a:t>
            </a:r>
            <a:r>
              <a:rPr lang="en-US" altLang="zh-TW" i="1" baseline="-25000"/>
              <a:t>k</a:t>
            </a:r>
            <a:r>
              <a:rPr lang="en-US" altLang="zh-TW"/>
              <a:t> = 0, </a:t>
            </a:r>
            <a:r>
              <a:rPr lang="en-US" altLang="zh-TW" i="1"/>
              <a:t>d</a:t>
            </a:r>
            <a:r>
              <a:rPr lang="en-US" altLang="zh-TW" i="1" baseline="-25000"/>
              <a:t>k</a:t>
            </a:r>
            <a:r>
              <a:rPr lang="en-US" altLang="zh-TW"/>
              <a:t> = 0</a:t>
            </a:r>
            <a:endParaRPr lang="zh-TW" altLang="en-US"/>
          </a:p>
          <a:p>
            <a:pPr marL="381000" indent="-381000" eaLnBrk="1" hangingPunct="1"/>
            <a:r>
              <a:rPr lang="en-US" altLang="zh-TW"/>
              <a:t>(3) The complex cepstrum is unique and of infinite duration for both positive</a:t>
            </a:r>
            <a:br>
              <a:rPr lang="en-US" altLang="zh-TW"/>
            </a:br>
            <a:r>
              <a:rPr lang="en-US" altLang="zh-TW"/>
              <a:t>     &amp; negative </a:t>
            </a:r>
            <a:r>
              <a:rPr lang="en-US" altLang="zh-TW" i="1"/>
              <a:t>n</a:t>
            </a:r>
            <a:r>
              <a:rPr lang="en-US" altLang="zh-TW"/>
              <a:t>, even though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is causal &amp; of finite durations</a:t>
            </a:r>
            <a:endParaRPr lang="zh-TW" altLang="en-US"/>
          </a:p>
        </p:txBody>
      </p:sp>
      <p:graphicFrame>
        <p:nvGraphicFramePr>
          <p:cNvPr id="11277" name="Object 10"/>
          <p:cNvGraphicFramePr>
            <a:graphicFrameLocks noChangeAspect="1"/>
          </p:cNvGraphicFramePr>
          <p:nvPr/>
        </p:nvGraphicFramePr>
        <p:xfrm>
          <a:off x="900113" y="6165850"/>
          <a:ext cx="17335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5" imgW="1143000" imgH="203200" progId="Equation.DSMT4">
                  <p:embed/>
                </p:oleObj>
              </mc:Choice>
              <mc:Fallback>
                <p:oleObj name="Equation" r:id="rId5" imgW="11430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165850"/>
                        <a:ext cx="1733550" cy="306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線接點 2"/>
          <p:cNvCxnSpPr/>
          <p:nvPr/>
        </p:nvCxnSpPr>
        <p:spPr>
          <a:xfrm>
            <a:off x="1006475" y="5084763"/>
            <a:ext cx="1660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457200" y="428625"/>
            <a:ext cx="8186738" cy="4079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 b="1" smtClean="0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en-US" altLang="zh-TW" b="1" smtClean="0">
                <a:solidFill>
                  <a:srgbClr val="3333FF"/>
                </a:solidFill>
                <a:sym typeface="Symbol" pitchFamily="18" charset="2"/>
              </a:rPr>
              <a:t>Method 3 </a:t>
            </a:r>
            <a:endParaRPr lang="en-US" altLang="zh-TW" sz="2400" smtClean="0">
              <a:solidFill>
                <a:srgbClr val="3333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zh-TW" altLang="en-US" smtClean="0"/>
          </a:p>
        </p:txBody>
      </p:sp>
      <p:sp>
        <p:nvSpPr>
          <p:cNvPr id="1229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EFF4F7-5006-4F6F-8232-B2CD9D98E73A}" type="slidenum">
              <a:rPr lang="en-US" altLang="zh-TW"/>
              <a:pPr/>
              <a:t>176</a:t>
            </a:fld>
            <a:endParaRPr lang="en-US" altLang="zh-TW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71550" y="908050"/>
          <a:ext cx="25987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3" imgW="2730500" imgH="1117600" progId="Equation.DSMT4">
                  <p:embed/>
                </p:oleObj>
              </mc:Choice>
              <mc:Fallback>
                <p:oleObj name="Equation" r:id="rId3" imgW="2730500" imgH="1117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08050"/>
                        <a:ext cx="2598738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"/>
          <p:cNvGraphicFramePr>
            <a:graphicFrameLocks noChangeAspect="1"/>
          </p:cNvGraphicFramePr>
          <p:nvPr/>
        </p:nvGraphicFramePr>
        <p:xfrm>
          <a:off x="755650" y="2997200"/>
          <a:ext cx="41910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5" imgW="4191000" imgH="1447800" progId="Equation.DSMT4">
                  <p:embed/>
                </p:oleObj>
              </mc:Choice>
              <mc:Fallback>
                <p:oleObj name="Equation" r:id="rId5" imgW="4191000" imgH="1447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4191000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2071688" y="2143125"/>
            <a:ext cx="0" cy="928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95" name="Text Box 2"/>
          <p:cNvSpPr txBox="1">
            <a:spLocks noChangeArrowheads="1"/>
          </p:cNvSpPr>
          <p:nvPr/>
        </p:nvSpPr>
        <p:spPr bwMode="auto">
          <a:xfrm>
            <a:off x="2143125" y="2428875"/>
            <a:ext cx="4905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Z</a:t>
            </a:r>
            <a:r>
              <a:rPr lang="en-US" altLang="zh-TW" baseline="30000"/>
              <a:t>-1</a:t>
            </a:r>
            <a:endParaRPr lang="en-US" altLang="zh-TW"/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sz="1600"/>
              <a:t>    </a:t>
            </a:r>
            <a:endParaRPr lang="en-US" altLang="zh-TW"/>
          </a:p>
        </p:txBody>
      </p:sp>
      <p:sp>
        <p:nvSpPr>
          <p:cNvPr id="12297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2298" name="Rectangle 7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68313" y="620713"/>
            <a:ext cx="8186737" cy="48720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Suppose that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is </a:t>
            </a:r>
            <a:r>
              <a:rPr lang="en-US" altLang="zh-TW" sz="2000" u="sng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</a:t>
            </a: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 has </a:t>
            </a:r>
            <a:r>
              <a:rPr lang="en-US" altLang="zh-TW" sz="2000" u="sng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minimum phase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i.e.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        = 0,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&lt; 0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</a:p>
          <a:p>
            <a:pPr marL="0" indent="0"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a minimum phase sequence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315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2EAAA88-FAC0-4A6A-90E2-CAD9C0A01052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177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1098550" y="1100138"/>
          <a:ext cx="6650038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Equation" r:id="rId3" imgW="6654800" imgH="1447800" progId="Equation.DSMT4">
                  <p:embed/>
                </p:oleObj>
              </mc:Choice>
              <mc:Fallback>
                <p:oleObj name="Equation" r:id="rId3" imgW="6654800" imgH="1447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100138"/>
                        <a:ext cx="6650038" cy="145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"/>
          <p:cNvGraphicFramePr>
            <a:graphicFrameLocks noChangeAspect="1"/>
          </p:cNvGraphicFramePr>
          <p:nvPr/>
        </p:nvGraphicFramePr>
        <p:xfrm>
          <a:off x="1123950" y="2541588"/>
          <a:ext cx="35591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Equation" r:id="rId5" imgW="3556000" imgH="685800" progId="Equation.DSMT4">
                  <p:embed/>
                </p:oleObj>
              </mc:Choice>
              <mc:Fallback>
                <p:oleObj name="Equation" r:id="rId5" imgW="35560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541588"/>
                        <a:ext cx="35591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sz="1600"/>
              <a:t>     </a:t>
            </a:r>
            <a:endParaRPr lang="en-US" altLang="zh-TW"/>
          </a:p>
        </p:txBody>
      </p:sp>
      <p:graphicFrame>
        <p:nvGraphicFramePr>
          <p:cNvPr id="133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84477"/>
              </p:ext>
            </p:extLst>
          </p:nvPr>
        </p:nvGraphicFramePr>
        <p:xfrm>
          <a:off x="1295400" y="3836988"/>
          <a:ext cx="45688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Equation" r:id="rId7" imgW="4572000" imgH="1473200" progId="Equation.DSMT4">
                  <p:embed/>
                </p:oleObj>
              </mc:Choice>
              <mc:Fallback>
                <p:oleObj name="Equation" r:id="rId7" imgW="4572000" imgH="147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36988"/>
                        <a:ext cx="45688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3322" name="Object 13"/>
          <p:cNvGraphicFramePr>
            <a:graphicFrameLocks noChangeAspect="1"/>
          </p:cNvGraphicFramePr>
          <p:nvPr/>
        </p:nvGraphicFramePr>
        <p:xfrm>
          <a:off x="6972300" y="700088"/>
          <a:ext cx="45243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9" imgW="457200" imgH="292100" progId="Equation.DSMT4">
                  <p:embed/>
                </p:oleObj>
              </mc:Choice>
              <mc:Fallback>
                <p:oleObj name="Equation" r:id="rId9" imgW="457200" imgH="292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700088"/>
                        <a:ext cx="452438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964188" y="4371945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recursive method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3950" y="5534729"/>
            <a:ext cx="1542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FF"/>
                </a:solidFill>
                <a:cs typeface="Times New Roman" pitchFamily="18" charset="0"/>
              </a:rPr>
              <a:t>Determining </a:t>
            </a:r>
            <a:endParaRPr lang="zh-TW" altLang="en-US" dirty="0">
              <a:solidFill>
                <a:srgbClr val="3333FF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265367"/>
              </p:ext>
            </p:extLst>
          </p:nvPr>
        </p:nvGraphicFramePr>
        <p:xfrm>
          <a:off x="2649666" y="5614578"/>
          <a:ext cx="457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11" imgW="457200" imgH="291960" progId="Equation.DSMT4">
                  <p:embed/>
                </p:oleObj>
              </mc:Choice>
              <mc:Fallback>
                <p:oleObj name="Equation" r:id="rId11" imgW="457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49666" y="5614578"/>
                        <a:ext cx="457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140715" y="5572065"/>
            <a:ext cx="6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FF"/>
                </a:solidFill>
                <a:cs typeface="Times New Roman" pitchFamily="18" charset="0"/>
              </a:rPr>
              <a:t>from</a:t>
            </a:r>
            <a:endParaRPr lang="zh-TW" altLang="en-US" dirty="0">
              <a:solidFill>
                <a:srgbClr val="3333FF"/>
              </a:solidFill>
            </a:endParaRPr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17057"/>
              </p:ext>
            </p:extLst>
          </p:nvPr>
        </p:nvGraphicFramePr>
        <p:xfrm>
          <a:off x="3892550" y="5651500"/>
          <a:ext cx="2108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13" imgW="2108160" imgH="291960" progId="Equation.DSMT4">
                  <p:embed/>
                </p:oleObj>
              </mc:Choice>
              <mc:Fallback>
                <p:oleObj name="Equation" r:id="rId13" imgW="2108160" imgH="29196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92550" y="5651500"/>
                        <a:ext cx="2108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2207</Words>
  <Application>Microsoft Office PowerPoint</Application>
  <PresentationFormat>如螢幕大小 (4:3)</PresentationFormat>
  <Paragraphs>455</Paragraphs>
  <Slides>41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51" baseType="lpstr">
      <vt:lpstr>新細明體</vt:lpstr>
      <vt:lpstr>標楷體</vt:lpstr>
      <vt:lpstr>Arial</vt:lpstr>
      <vt:lpstr>Symbol</vt:lpstr>
      <vt:lpstr>Times New Roman</vt:lpstr>
      <vt:lpstr>Wingdings</vt:lpstr>
      <vt:lpstr>Wingdings 2</vt:lpstr>
      <vt:lpstr>預設簡報設計</vt:lpstr>
      <vt:lpstr>Equation</vt:lpstr>
      <vt:lpstr>MathType 6.0 Equation</vt:lpstr>
      <vt:lpstr>V. Homomorphic Signal Processing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附錄六：聲音檔和影像檔的處理 (by Matlab)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Ding Jian-Jiun</cp:lastModifiedBy>
  <cp:revision>762</cp:revision>
  <cp:lastPrinted>2017-04-03T11:15:15Z</cp:lastPrinted>
  <dcterms:created xsi:type="dcterms:W3CDTF">2007-09-19T14:57:43Z</dcterms:created>
  <dcterms:modified xsi:type="dcterms:W3CDTF">2018-03-30T13:49:58Z</dcterms:modified>
</cp:coreProperties>
</file>