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43" saveSubsetFonts="1">
  <p:sldMasterIdLst>
    <p:sldMasterId id="2147483648" r:id="rId1"/>
  </p:sldMasterIdLst>
  <p:notesMasterIdLst>
    <p:notesMasterId r:id="rId30"/>
  </p:notesMasterIdLst>
  <p:sldIdLst>
    <p:sldId id="257" r:id="rId2"/>
    <p:sldId id="259" r:id="rId3"/>
    <p:sldId id="325" r:id="rId4"/>
    <p:sldId id="260" r:id="rId5"/>
    <p:sldId id="298" r:id="rId6"/>
    <p:sldId id="299" r:id="rId7"/>
    <p:sldId id="300" r:id="rId8"/>
    <p:sldId id="369" r:id="rId9"/>
    <p:sldId id="301" r:id="rId10"/>
    <p:sldId id="326" r:id="rId11"/>
    <p:sldId id="331" r:id="rId12"/>
    <p:sldId id="302" r:id="rId13"/>
    <p:sldId id="327" r:id="rId14"/>
    <p:sldId id="328" r:id="rId15"/>
    <p:sldId id="329" r:id="rId16"/>
    <p:sldId id="330" r:id="rId17"/>
    <p:sldId id="303" r:id="rId18"/>
    <p:sldId id="317" r:id="rId19"/>
    <p:sldId id="318" r:id="rId20"/>
    <p:sldId id="311" r:id="rId21"/>
    <p:sldId id="306" r:id="rId22"/>
    <p:sldId id="312" r:id="rId23"/>
    <p:sldId id="313" r:id="rId24"/>
    <p:sldId id="332" r:id="rId25"/>
    <p:sldId id="307" r:id="rId26"/>
    <p:sldId id="366" r:id="rId27"/>
    <p:sldId id="367" r:id="rId28"/>
    <p:sldId id="368" r:id="rId2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FF00FF"/>
    <a:srgbClr val="CC00C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0" autoAdjust="0"/>
    <p:restoredTop sz="90686" autoAdjust="0"/>
  </p:normalViewPr>
  <p:slideViewPr>
    <p:cSldViewPr>
      <p:cViewPr varScale="1">
        <p:scale>
          <a:sx n="60" d="100"/>
          <a:sy n="60" d="100"/>
        </p:scale>
        <p:origin x="82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fld id="{F4922250-7CB9-4D49-B7CE-CE8EFD185A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097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1130B0-7696-48FA-A589-0CEB28E3EB73}" type="slidenum">
              <a:rPr lang="en-US" altLang="zh-TW"/>
              <a:pPr/>
              <a:t>244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855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2CB65-ADAF-4C7A-9F4B-45A39658EEA6}" type="slidenum">
              <a:rPr lang="en-US" altLang="zh-TW"/>
              <a:pPr/>
              <a:t>255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928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09962F-968A-438E-B3A0-20AB63F6B16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00F2F1-0B5A-4806-A712-53FA3841FC7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739D67-FFF9-47D8-A405-43441E19614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6E3BE4-38B2-4D45-A046-88CBF6F0ADE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9B7354-C4A0-481D-9838-280A448AC9A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9D95E-42E7-4F23-A55A-D17F98025D3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D43A2-FF77-4784-B0D9-1FFF2EFEAB3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97D9B1-D20A-4B40-A4C0-212C620681A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05DA0-7978-4F4A-9A93-7369273C314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kumimoji="1" lang="zh-TW" altLang="en-US" sz="32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85860"/>
            <a:ext cx="8186766" cy="5143536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DD73F-CD6A-45DD-BAD0-A2B8C02E1F3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28604"/>
            <a:ext cx="8186766" cy="6000792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FC6D4-AF44-4613-9DE3-78DB1B173A4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80FD35-A367-4EED-9C78-E5F99A0007C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2F990-3519-4194-863B-34941F00590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3333FF"/>
                </a:solidFill>
                <a:ea typeface="新細明體" charset="-120"/>
              </a:defRPr>
            </a:lvl1pPr>
          </a:lstStyle>
          <a:p>
            <a:fld id="{F4C2301F-2413-4710-A06C-AC8FAB3FEF0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19" Type="http://schemas.openxmlformats.org/officeDocument/2006/relationships/image" Target="../media/image25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35.emf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png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3"/>
          <p:cNvSpPr>
            <a:spLocks noGrp="1"/>
          </p:cNvSpPr>
          <p:nvPr>
            <p:ph type="title"/>
          </p:nvPr>
        </p:nvSpPr>
        <p:spPr>
          <a:xfrm>
            <a:off x="395288" y="333375"/>
            <a:ext cx="8229600" cy="868363"/>
          </a:xfrm>
        </p:spPr>
        <p:txBody>
          <a:bodyPr/>
          <a:lstStyle/>
          <a:p>
            <a:r>
              <a:rPr lang="en-US" altLang="zh-TW" b="1" smtClean="0"/>
              <a:t>VII.</a:t>
            </a:r>
            <a:r>
              <a:rPr lang="en-US" b="1" smtClean="0"/>
              <a:t>  </a:t>
            </a:r>
            <a:r>
              <a:rPr lang="en-US" altLang="zh-TW" b="1" smtClean="0"/>
              <a:t>Data Compression (A)</a:t>
            </a:r>
            <a:endParaRPr b="1" smtClean="0"/>
          </a:p>
        </p:txBody>
      </p:sp>
      <p:sp>
        <p:nvSpPr>
          <p:cNvPr id="3075" name="投影片編號版面配置區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648713-E1C6-4ACA-A284-0DB4148EF12B}" type="slidenum">
              <a:rPr lang="en-US" altLang="zh-TW"/>
              <a:pPr/>
              <a:t>243</a:t>
            </a:fld>
            <a:endParaRPr lang="en-US" altLang="zh-TW"/>
          </a:p>
        </p:txBody>
      </p:sp>
      <p:sp>
        <p:nvSpPr>
          <p:cNvPr id="3076" name="文字版面配置區 4"/>
          <p:cNvSpPr>
            <a:spLocks noGrp="1"/>
          </p:cNvSpPr>
          <p:nvPr>
            <p:ph type="body" sz="half" idx="2"/>
          </p:nvPr>
        </p:nvSpPr>
        <p:spPr>
          <a:xfrm>
            <a:off x="468314" y="3429000"/>
            <a:ext cx="8324850" cy="295275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TW" b="1" dirty="0" smtClean="0">
                <a:sym typeface="Symbol" pitchFamily="18" charset="2"/>
              </a:rPr>
              <a:t>[References]</a:t>
            </a:r>
          </a:p>
          <a:p>
            <a:pPr algn="just">
              <a:buFontTx/>
              <a:buChar char="•"/>
            </a:pPr>
            <a:r>
              <a:rPr lang="zh-TW" altLang="en-US" dirty="0" smtClean="0"/>
              <a:t>  </a:t>
            </a:r>
            <a:r>
              <a:rPr lang="en-US" altLang="zh-TW" dirty="0" smtClean="0"/>
              <a:t>I. </a:t>
            </a:r>
            <a:r>
              <a:rPr lang="en-US" altLang="zh-TW" dirty="0" err="1" smtClean="0"/>
              <a:t>Bocharova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Compression for Multimedia</a:t>
            </a:r>
            <a:r>
              <a:rPr lang="en-US" altLang="zh-TW" dirty="0" smtClean="0"/>
              <a:t>, Cambridge, UK, Cambridge</a:t>
            </a:r>
            <a:br>
              <a:rPr lang="en-US" altLang="zh-TW" dirty="0" smtClean="0"/>
            </a:br>
            <a:r>
              <a:rPr lang="en-US" altLang="zh-TW" dirty="0" smtClean="0"/>
              <a:t>   University Press, 2010.</a:t>
            </a:r>
          </a:p>
          <a:p>
            <a:pPr algn="just">
              <a:buFontTx/>
              <a:buChar char="•"/>
            </a:pPr>
            <a:r>
              <a:rPr lang="en-US" altLang="zh-TW" dirty="0" smtClean="0"/>
              <a:t> </a:t>
            </a:r>
            <a:r>
              <a:rPr lang="zh-TW" altLang="en-US" dirty="0" smtClean="0"/>
              <a:t>酒井善則，吉田俊之原著，原島博監修，白執善編譯，“影像壓縮術”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zh-TW" altLang="en-US" dirty="0" smtClean="0"/>
              <a:t>，全華印行</a:t>
            </a:r>
            <a:r>
              <a:rPr lang="en-US" altLang="zh-TW" dirty="0" smtClean="0"/>
              <a:t>, 2004.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just">
              <a:buFontTx/>
              <a:buChar char="•"/>
            </a:pPr>
            <a:r>
              <a:rPr lang="zh-TW" altLang="en-US" dirty="0" smtClean="0"/>
              <a:t>戴顯權，</a:t>
            </a:r>
            <a:r>
              <a:rPr lang="en-US" altLang="zh-TW" dirty="0" smtClean="0"/>
              <a:t>“</a:t>
            </a:r>
            <a:r>
              <a:rPr lang="zh-TW" altLang="en-US" dirty="0" smtClean="0"/>
              <a:t>資料壓縮 </a:t>
            </a:r>
            <a:r>
              <a:rPr lang="en-US" altLang="zh-TW" dirty="0" smtClean="0"/>
              <a:t>Data Compression,” </a:t>
            </a:r>
            <a:r>
              <a:rPr lang="zh-TW" altLang="en-US" dirty="0" smtClean="0"/>
              <a:t>旗標出版社</a:t>
            </a:r>
            <a:r>
              <a:rPr lang="en-US" altLang="zh-TW" dirty="0" smtClean="0"/>
              <a:t>, 2007.</a:t>
            </a:r>
            <a:endParaRPr lang="zh-TW" altLang="en-US" dirty="0" smtClean="0"/>
          </a:p>
          <a:p>
            <a:pPr algn="just">
              <a:buFontTx/>
              <a:buChar char="•"/>
            </a:pPr>
            <a:r>
              <a:rPr lang="zh-TW" altLang="en-US" dirty="0" smtClean="0"/>
              <a:t> </a:t>
            </a:r>
            <a:r>
              <a:rPr lang="en-US" altLang="zh-TW" dirty="0" smtClean="0"/>
              <a:t>D. Salomon, </a:t>
            </a:r>
            <a:r>
              <a:rPr lang="en-US" altLang="zh-TW" i="1" dirty="0" smtClean="0"/>
              <a:t>Introduction to Data Compression</a:t>
            </a:r>
            <a:r>
              <a:rPr lang="en-US" altLang="zh-TW" dirty="0" smtClean="0"/>
              <a:t>, Springer,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ed., New York</a:t>
            </a:r>
            <a:br>
              <a:rPr lang="en-US" altLang="zh-TW" dirty="0" smtClean="0"/>
            </a:br>
            <a:r>
              <a:rPr lang="en-US" altLang="zh-TW" dirty="0" smtClean="0"/>
              <a:t>   , 2004.  </a:t>
            </a: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468314" y="1157660"/>
            <a:ext cx="53470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1" hangingPunct="1">
              <a:buFont typeface="Symbol" pitchFamily="18" charset="2"/>
              <a:buChar char="¨"/>
            </a:pPr>
            <a:r>
              <a:rPr lang="zh-TW" altLang="en-US" sz="2400" b="1" dirty="0">
                <a:sym typeface="Symbol" pitchFamily="18" charset="2"/>
              </a:rPr>
              <a:t>壓縮的通則：</a:t>
            </a:r>
          </a:p>
          <a:p>
            <a:pPr algn="just" eaLnBrk="1" hangingPunct="1">
              <a:buFont typeface="Symbol" pitchFamily="18" charset="2"/>
              <a:buChar char="¨"/>
            </a:pPr>
            <a:endParaRPr lang="zh-TW" altLang="en-US" sz="2400" u="sng" dirty="0">
              <a:sym typeface="Symbol" pitchFamily="18" charset="2"/>
            </a:endParaRPr>
          </a:p>
          <a:p>
            <a:pPr algn="just" eaLnBrk="1" hangingPunct="1">
              <a:buFont typeface="Symbol" pitchFamily="18" charset="2"/>
              <a:buNone/>
            </a:pPr>
            <a:r>
              <a:rPr lang="zh-TW" altLang="en-US" sz="2400" b="1" u="sng" dirty="0">
                <a:sym typeface="Symbol" pitchFamily="18" charset="2"/>
              </a:rPr>
              <a:t>利用資料的</a:t>
            </a:r>
            <a:r>
              <a:rPr lang="zh-TW" altLang="en-US" sz="2400" b="1" u="sng" dirty="0">
                <a:solidFill>
                  <a:srgbClr val="FF0000"/>
                </a:solidFill>
                <a:sym typeface="Symbol" pitchFamily="18" charset="2"/>
              </a:rPr>
              <a:t>一致性</a:t>
            </a:r>
          </a:p>
          <a:p>
            <a:pPr algn="just" eaLnBrk="1" hangingPunct="1">
              <a:buFont typeface="Symbol" pitchFamily="18" charset="2"/>
              <a:buChar char="¨"/>
            </a:pPr>
            <a:endParaRPr lang="zh-TW" altLang="en-US" sz="2400" b="1" u="sng" dirty="0">
              <a:solidFill>
                <a:srgbClr val="FF0000"/>
              </a:solidFill>
              <a:sym typeface="Symbol" pitchFamily="18" charset="2"/>
            </a:endParaRPr>
          </a:p>
          <a:p>
            <a:pPr algn="just" eaLnBrk="1" hangingPunct="1"/>
            <a:r>
              <a:rPr lang="zh-TW" altLang="en-US" sz="2400" b="1" u="sng" dirty="0">
                <a:sym typeface="Symbol" pitchFamily="18" charset="2"/>
              </a:rPr>
              <a:t>資料越一致的資料，越能夠進行</a:t>
            </a:r>
            <a:r>
              <a:rPr lang="zh-TW" altLang="en-US" sz="2400" b="1" u="sng" dirty="0" smtClean="0">
                <a:sym typeface="Symbol" pitchFamily="18" charset="2"/>
              </a:rPr>
              <a:t>壓縮</a:t>
            </a:r>
            <a:endParaRPr lang="zh-TW" altLang="en-US" sz="2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95288" y="908050"/>
            <a:ext cx="763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altLang="zh-TW" sz="2400">
                <a:solidFill>
                  <a:srgbClr val="3333FF"/>
                </a:solidFill>
                <a:ea typeface="新細明體" charset="-120"/>
              </a:rPr>
              <a:t>Process of  JPEG Image Compression </a:t>
            </a:r>
            <a:r>
              <a:rPr lang="en-US" altLang="zh-TW" sz="2400">
                <a:ea typeface="新細明體" charset="-120"/>
              </a:rPr>
              <a:t>    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2293" name="Text Box 11"/>
          <p:cNvSpPr txBox="1">
            <a:spLocks noChangeArrowheads="1"/>
          </p:cNvSpPr>
          <p:nvPr/>
        </p:nvSpPr>
        <p:spPr bwMode="auto">
          <a:xfrm>
            <a:off x="379413" y="2289175"/>
            <a:ext cx="663575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en-US" altLang="zh-TW" sz="1700">
                <a:cs typeface="Times New Roman" pitchFamily="18" charset="0"/>
              </a:rPr>
              <a:t>8 × 8</a:t>
            </a:r>
          </a:p>
          <a:p>
            <a:pPr algn="ctr" eaLnBrk="1" hangingPunct="1"/>
            <a:endParaRPr lang="zh-TW" altLang="en-US" sz="1700">
              <a:cs typeface="Times New Roman" pitchFamily="18" charset="0"/>
            </a:endParaRP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>
            <a:off x="1042988" y="2403475"/>
            <a:ext cx="3317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295" name="Text Box 13"/>
          <p:cNvSpPr txBox="1">
            <a:spLocks noChangeArrowheads="1"/>
          </p:cNvSpPr>
          <p:nvPr/>
        </p:nvSpPr>
        <p:spPr bwMode="auto">
          <a:xfrm>
            <a:off x="1403350" y="2060575"/>
            <a:ext cx="88265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zh-TW" altLang="en-US" sz="1700">
                <a:cs typeface="Times New Roman" pitchFamily="18" charset="0"/>
              </a:rPr>
              <a:t> </a:t>
            </a:r>
            <a:r>
              <a:rPr lang="en-US" altLang="zh-TW" sz="1700">
                <a:cs typeface="Times New Roman" pitchFamily="18" charset="0"/>
              </a:rPr>
              <a:t>4:2:2  </a:t>
            </a:r>
            <a:br>
              <a:rPr lang="en-US" altLang="zh-TW" sz="1700">
                <a:cs typeface="Times New Roman" pitchFamily="18" charset="0"/>
              </a:rPr>
            </a:br>
            <a:r>
              <a:rPr lang="en-US" altLang="zh-TW" sz="1700">
                <a:cs typeface="Times New Roman" pitchFamily="18" charset="0"/>
              </a:rPr>
              <a:t>or 4:2:0</a:t>
            </a:r>
          </a:p>
        </p:txBody>
      </p:sp>
      <p:sp>
        <p:nvSpPr>
          <p:cNvPr id="12296" name="Line 14"/>
          <p:cNvSpPr>
            <a:spLocks noChangeShapeType="1"/>
          </p:cNvSpPr>
          <p:nvPr/>
        </p:nvSpPr>
        <p:spPr bwMode="auto">
          <a:xfrm flipV="1">
            <a:off x="2268538" y="2419350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297" name="Text Box 15"/>
          <p:cNvSpPr txBox="1">
            <a:spLocks noChangeArrowheads="1"/>
          </p:cNvSpPr>
          <p:nvPr/>
        </p:nvSpPr>
        <p:spPr bwMode="auto">
          <a:xfrm>
            <a:off x="2584450" y="1946275"/>
            <a:ext cx="1022350" cy="1139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endParaRPr lang="en-US" altLang="zh-TW" sz="1700" b="1">
              <a:solidFill>
                <a:srgbClr val="3333FF"/>
              </a:solidFill>
              <a:cs typeface="Times New Roman" pitchFamily="18" charset="0"/>
            </a:endParaRPr>
          </a:p>
          <a:p>
            <a:pPr algn="ctr" eaLnBrk="1" hangingPunct="1"/>
            <a:r>
              <a:rPr lang="en-US" altLang="zh-TW" sz="1700" b="1">
                <a:solidFill>
                  <a:srgbClr val="3333FF"/>
                </a:solidFill>
                <a:cs typeface="Times New Roman" pitchFamily="18" charset="0"/>
              </a:rPr>
              <a:t>8</a:t>
            </a:r>
            <a:r>
              <a:rPr lang="en-US" altLang="zh-TW" sz="1700" b="1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8 </a:t>
            </a:r>
            <a:r>
              <a:rPr lang="en-US" altLang="zh-TW" sz="1700" b="1">
                <a:solidFill>
                  <a:srgbClr val="3333FF"/>
                </a:solidFill>
                <a:cs typeface="Times New Roman" pitchFamily="18" charset="0"/>
              </a:rPr>
              <a:t>DCT</a:t>
            </a:r>
          </a:p>
        </p:txBody>
      </p:sp>
      <p:sp>
        <p:nvSpPr>
          <p:cNvPr id="12298" name="Line 16"/>
          <p:cNvSpPr>
            <a:spLocks noChangeShapeType="1"/>
          </p:cNvSpPr>
          <p:nvPr/>
        </p:nvSpPr>
        <p:spPr bwMode="auto">
          <a:xfrm>
            <a:off x="3606800" y="2436813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299" name="Text Box 17"/>
          <p:cNvSpPr txBox="1">
            <a:spLocks noChangeArrowheads="1"/>
          </p:cNvSpPr>
          <p:nvPr/>
        </p:nvSpPr>
        <p:spPr bwMode="auto">
          <a:xfrm>
            <a:off x="3908425" y="2060575"/>
            <a:ext cx="773113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zh-TW" altLang="en-US" sz="1700">
                <a:cs typeface="Times New Roman" pitchFamily="18" charset="0"/>
              </a:rPr>
              <a:t>量子化</a:t>
            </a:r>
          </a:p>
        </p:txBody>
      </p:sp>
      <p:sp>
        <p:nvSpPr>
          <p:cNvPr id="12300" name="Text Box 18"/>
          <p:cNvSpPr txBox="1">
            <a:spLocks noChangeArrowheads="1"/>
          </p:cNvSpPr>
          <p:nvPr/>
        </p:nvSpPr>
        <p:spPr bwMode="auto">
          <a:xfrm>
            <a:off x="3798888" y="3203575"/>
            <a:ext cx="992187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zh-TW" altLang="en-US" sz="1700">
                <a:cs typeface="Times New Roman" pitchFamily="18" charset="0"/>
              </a:rPr>
              <a:t>量子化表</a:t>
            </a:r>
          </a:p>
        </p:txBody>
      </p:sp>
      <p:sp>
        <p:nvSpPr>
          <p:cNvPr id="12301" name="Line 19"/>
          <p:cNvSpPr>
            <a:spLocks noChangeShapeType="1"/>
          </p:cNvSpPr>
          <p:nvPr/>
        </p:nvSpPr>
        <p:spPr bwMode="auto">
          <a:xfrm flipV="1">
            <a:off x="4240213" y="2632075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302" name="Text Box 20"/>
          <p:cNvSpPr txBox="1">
            <a:spLocks noChangeArrowheads="1"/>
          </p:cNvSpPr>
          <p:nvPr/>
        </p:nvSpPr>
        <p:spPr bwMode="auto">
          <a:xfrm>
            <a:off x="4902200" y="1946275"/>
            <a:ext cx="773113" cy="5699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18000" tIns="0" rIns="18000" bIns="0"/>
          <a:lstStyle/>
          <a:p>
            <a:pPr eaLnBrk="1" hangingPunct="1"/>
            <a:r>
              <a:rPr lang="en-US" altLang="zh-TW" sz="1700">
                <a:cs typeface="Times New Roman" pitchFamily="18" charset="0"/>
              </a:rPr>
              <a:t>AC</a:t>
            </a:r>
            <a:r>
              <a:rPr lang="zh-TW" altLang="en-US" sz="1700">
                <a:cs typeface="Times New Roman" pitchFamily="18" charset="0"/>
              </a:rPr>
              <a:t>係數</a:t>
            </a:r>
          </a:p>
        </p:txBody>
      </p:sp>
      <p:sp>
        <p:nvSpPr>
          <p:cNvPr id="12303" name="Line 21"/>
          <p:cNvSpPr>
            <a:spLocks noChangeShapeType="1"/>
          </p:cNvSpPr>
          <p:nvPr/>
        </p:nvSpPr>
        <p:spPr bwMode="auto">
          <a:xfrm>
            <a:off x="4681538" y="2403475"/>
            <a:ext cx="11033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304" name="Text Box 22"/>
          <p:cNvSpPr txBox="1">
            <a:spLocks noChangeArrowheads="1"/>
          </p:cNvSpPr>
          <p:nvPr/>
        </p:nvSpPr>
        <p:spPr bwMode="auto">
          <a:xfrm>
            <a:off x="5784850" y="1946275"/>
            <a:ext cx="773113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en-US" altLang="zh-TW" sz="1700">
                <a:cs typeface="Times New Roman" pitchFamily="18" charset="0"/>
              </a:rPr>
              <a:t>Zigzag </a:t>
            </a:r>
            <a:br>
              <a:rPr lang="en-US" altLang="zh-TW" sz="1700">
                <a:cs typeface="Times New Roman" pitchFamily="18" charset="0"/>
              </a:rPr>
            </a:br>
            <a:r>
              <a:rPr lang="en-US" altLang="zh-TW" sz="1700">
                <a:cs typeface="Times New Roman" pitchFamily="18" charset="0"/>
              </a:rPr>
              <a:t>Scan</a:t>
            </a:r>
          </a:p>
        </p:txBody>
      </p:sp>
      <p:sp>
        <p:nvSpPr>
          <p:cNvPr id="12305" name="Line 23"/>
          <p:cNvSpPr>
            <a:spLocks noChangeShapeType="1"/>
          </p:cNvSpPr>
          <p:nvPr/>
        </p:nvSpPr>
        <p:spPr bwMode="auto">
          <a:xfrm>
            <a:off x="4902200" y="2403475"/>
            <a:ext cx="0" cy="1028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306" name="Text Box 24"/>
          <p:cNvSpPr txBox="1">
            <a:spLocks noChangeArrowheads="1"/>
          </p:cNvSpPr>
          <p:nvPr/>
        </p:nvSpPr>
        <p:spPr bwMode="auto">
          <a:xfrm>
            <a:off x="5013325" y="3089275"/>
            <a:ext cx="771525" cy="571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18000" tIns="0" rIns="18000" bIns="0"/>
          <a:lstStyle/>
          <a:p>
            <a:pPr eaLnBrk="1" hangingPunct="1"/>
            <a:r>
              <a:rPr lang="en-US" altLang="zh-TW" sz="1700">
                <a:cs typeface="Times New Roman" pitchFamily="18" charset="0"/>
              </a:rPr>
              <a:t>DC</a:t>
            </a:r>
            <a:r>
              <a:rPr lang="zh-TW" altLang="en-US" sz="1700">
                <a:cs typeface="Times New Roman" pitchFamily="18" charset="0"/>
              </a:rPr>
              <a:t>係數</a:t>
            </a:r>
          </a:p>
        </p:txBody>
      </p:sp>
      <p:sp>
        <p:nvSpPr>
          <p:cNvPr id="12307" name="Line 25"/>
          <p:cNvSpPr>
            <a:spLocks noChangeShapeType="1"/>
          </p:cNvSpPr>
          <p:nvPr/>
        </p:nvSpPr>
        <p:spPr bwMode="auto">
          <a:xfrm flipV="1">
            <a:off x="4902200" y="3432175"/>
            <a:ext cx="8826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308" name="Text Box 26"/>
          <p:cNvSpPr txBox="1">
            <a:spLocks noChangeArrowheads="1"/>
          </p:cNvSpPr>
          <p:nvPr/>
        </p:nvSpPr>
        <p:spPr bwMode="auto">
          <a:xfrm>
            <a:off x="5784850" y="3089275"/>
            <a:ext cx="773113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zh-TW" altLang="en-US" sz="1700">
                <a:cs typeface="Times New Roman" pitchFamily="18" charset="0"/>
              </a:rPr>
              <a:t>差分</a:t>
            </a:r>
            <a:br>
              <a:rPr lang="zh-TW" altLang="en-US" sz="1700">
                <a:cs typeface="Times New Roman" pitchFamily="18" charset="0"/>
              </a:rPr>
            </a:br>
            <a:r>
              <a:rPr lang="zh-TW" altLang="en-US" sz="1700">
                <a:cs typeface="Times New Roman" pitchFamily="18" charset="0"/>
              </a:rPr>
              <a:t>編碼</a:t>
            </a:r>
          </a:p>
        </p:txBody>
      </p:sp>
      <p:sp>
        <p:nvSpPr>
          <p:cNvPr id="12309" name="Line 27"/>
          <p:cNvSpPr>
            <a:spLocks noChangeShapeType="1"/>
          </p:cNvSpPr>
          <p:nvPr/>
        </p:nvSpPr>
        <p:spPr bwMode="auto">
          <a:xfrm>
            <a:off x="6557963" y="2403475"/>
            <a:ext cx="4413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310" name="Text Box 28"/>
          <p:cNvSpPr txBox="1">
            <a:spLocks noChangeArrowheads="1"/>
          </p:cNvSpPr>
          <p:nvPr/>
        </p:nvSpPr>
        <p:spPr bwMode="auto">
          <a:xfrm>
            <a:off x="6999288" y="1946275"/>
            <a:ext cx="884237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en-US" altLang="zh-TW" sz="1700">
                <a:cs typeface="Times New Roman" pitchFamily="18" charset="0"/>
              </a:rPr>
              <a:t>Huffman</a:t>
            </a:r>
            <a:br>
              <a:rPr lang="en-US" altLang="zh-TW" sz="1700">
                <a:cs typeface="Times New Roman" pitchFamily="18" charset="0"/>
              </a:rPr>
            </a:br>
            <a:r>
              <a:rPr lang="en-US" altLang="zh-TW" sz="1700">
                <a:cs typeface="Times New Roman" pitchFamily="18" charset="0"/>
              </a:rPr>
              <a:t>Coding</a:t>
            </a:r>
          </a:p>
        </p:txBody>
      </p:sp>
      <p:sp>
        <p:nvSpPr>
          <p:cNvPr id="12311" name="Text Box 29"/>
          <p:cNvSpPr txBox="1">
            <a:spLocks noChangeArrowheads="1"/>
          </p:cNvSpPr>
          <p:nvPr/>
        </p:nvSpPr>
        <p:spPr bwMode="auto">
          <a:xfrm>
            <a:off x="6999288" y="3089275"/>
            <a:ext cx="884237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en-US" altLang="zh-TW" sz="1700">
                <a:cs typeface="Times New Roman" pitchFamily="18" charset="0"/>
              </a:rPr>
              <a:t>Huffman</a:t>
            </a:r>
            <a:br>
              <a:rPr lang="en-US" altLang="zh-TW" sz="1700">
                <a:cs typeface="Times New Roman" pitchFamily="18" charset="0"/>
              </a:rPr>
            </a:br>
            <a:r>
              <a:rPr lang="en-US" altLang="zh-TW" sz="1700">
                <a:cs typeface="Times New Roman" pitchFamily="18" charset="0"/>
              </a:rPr>
              <a:t>Coding</a:t>
            </a:r>
          </a:p>
        </p:txBody>
      </p:sp>
      <p:sp>
        <p:nvSpPr>
          <p:cNvPr id="12312" name="Line 30"/>
          <p:cNvSpPr>
            <a:spLocks noChangeShapeType="1"/>
          </p:cNvSpPr>
          <p:nvPr/>
        </p:nvSpPr>
        <p:spPr bwMode="auto">
          <a:xfrm>
            <a:off x="6557963" y="3432175"/>
            <a:ext cx="4413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313" name="Line 31"/>
          <p:cNvSpPr>
            <a:spLocks noChangeShapeType="1"/>
          </p:cNvSpPr>
          <p:nvPr/>
        </p:nvSpPr>
        <p:spPr bwMode="auto">
          <a:xfrm flipV="1">
            <a:off x="7854950" y="243681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314" name="Text Box 32"/>
          <p:cNvSpPr txBox="1">
            <a:spLocks noChangeArrowheads="1"/>
          </p:cNvSpPr>
          <p:nvPr/>
        </p:nvSpPr>
        <p:spPr bwMode="auto">
          <a:xfrm>
            <a:off x="8286750" y="1933575"/>
            <a:ext cx="661988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en-US" altLang="zh-TW" sz="1700">
                <a:cs typeface="Times New Roman" pitchFamily="18" charset="0"/>
              </a:rPr>
              <a:t>JPEG</a:t>
            </a:r>
            <a:br>
              <a:rPr lang="en-US" altLang="zh-TW" sz="1700">
                <a:cs typeface="Times New Roman" pitchFamily="18" charset="0"/>
              </a:rPr>
            </a:br>
            <a:r>
              <a:rPr lang="en-US" altLang="zh-TW" sz="1700">
                <a:cs typeface="Times New Roman" pitchFamily="18" charset="0"/>
              </a:rPr>
              <a:t>file</a:t>
            </a:r>
          </a:p>
        </p:txBody>
      </p:sp>
      <p:sp>
        <p:nvSpPr>
          <p:cNvPr id="12315" name="Line 33"/>
          <p:cNvSpPr>
            <a:spLocks noChangeShapeType="1"/>
          </p:cNvSpPr>
          <p:nvPr/>
        </p:nvSpPr>
        <p:spPr bwMode="auto">
          <a:xfrm flipV="1">
            <a:off x="8431213" y="2868613"/>
            <a:ext cx="0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316" name="Line 34"/>
          <p:cNvSpPr>
            <a:spLocks noChangeShapeType="1"/>
          </p:cNvSpPr>
          <p:nvPr/>
        </p:nvSpPr>
        <p:spPr bwMode="auto">
          <a:xfrm>
            <a:off x="7854950" y="3444875"/>
            <a:ext cx="576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317" name="Line 35"/>
          <p:cNvSpPr>
            <a:spLocks noChangeShapeType="1"/>
          </p:cNvSpPr>
          <p:nvPr/>
        </p:nvSpPr>
        <p:spPr bwMode="auto">
          <a:xfrm flipV="1">
            <a:off x="8575675" y="2868613"/>
            <a:ext cx="1588" cy="1028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318" name="Text Box 36"/>
          <p:cNvSpPr txBox="1">
            <a:spLocks noChangeArrowheads="1"/>
          </p:cNvSpPr>
          <p:nvPr/>
        </p:nvSpPr>
        <p:spPr bwMode="auto">
          <a:xfrm>
            <a:off x="8286750" y="3876675"/>
            <a:ext cx="6604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zh-TW" altLang="en-US" sz="1700">
                <a:cs typeface="Times New Roman" pitchFamily="18" charset="0"/>
              </a:rPr>
              <a:t>檔頭</a:t>
            </a:r>
          </a:p>
        </p:txBody>
      </p:sp>
      <p:sp>
        <p:nvSpPr>
          <p:cNvPr id="12319" name="Text Box 39"/>
          <p:cNvSpPr txBox="1">
            <a:spLocks noChangeArrowheads="1"/>
          </p:cNvSpPr>
          <p:nvPr/>
        </p:nvSpPr>
        <p:spPr bwMode="auto">
          <a:xfrm>
            <a:off x="376238" y="1573213"/>
            <a:ext cx="792162" cy="357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46800" rIns="54000" bIns="4680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1700">
                <a:cs typeface="Times New Roman" pitchFamily="18" charset="0"/>
              </a:rPr>
              <a:t>Image</a:t>
            </a:r>
          </a:p>
        </p:txBody>
      </p:sp>
      <p:sp>
        <p:nvSpPr>
          <p:cNvPr id="12320" name="Line 40"/>
          <p:cNvSpPr>
            <a:spLocks noChangeShapeType="1"/>
          </p:cNvSpPr>
          <p:nvPr/>
        </p:nvSpPr>
        <p:spPr bwMode="auto">
          <a:xfrm>
            <a:off x="696913" y="19335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321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5913B44-1B73-47F7-A274-68BE684FDDFD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252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12322" name="Text Box 71"/>
          <p:cNvSpPr txBox="1">
            <a:spLocks noChangeArrowheads="1"/>
          </p:cNvSpPr>
          <p:nvPr/>
        </p:nvSpPr>
        <p:spPr bwMode="auto">
          <a:xfrm>
            <a:off x="395288" y="4724400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TW" altLang="en-US" dirty="0"/>
              <a:t>主要用</a:t>
            </a:r>
            <a:r>
              <a:rPr lang="zh-TW" altLang="en-US" dirty="0" smtClean="0"/>
              <a:t>到四個</a:t>
            </a:r>
            <a:r>
              <a:rPr lang="zh-TW" altLang="en-US" dirty="0"/>
              <a:t>技術：</a:t>
            </a:r>
            <a:r>
              <a:rPr lang="en-US" altLang="zh-TW" dirty="0"/>
              <a:t>(</a:t>
            </a:r>
            <a:r>
              <a:rPr lang="en-US" altLang="zh-TW" dirty="0">
                <a:sym typeface="Wingdings" pitchFamily="2" charset="2"/>
              </a:rPr>
              <a:t>1) 4:2:2 or 4:2:0   (</a:t>
            </a:r>
            <a:r>
              <a:rPr lang="zh-TW" altLang="en-US" dirty="0">
                <a:sym typeface="Wingdings" pitchFamily="2" charset="2"/>
              </a:rPr>
              <a:t>和 </a:t>
            </a:r>
            <a:r>
              <a:rPr lang="en-US" altLang="zh-TW" dirty="0">
                <a:sym typeface="Wingdings" pitchFamily="2" charset="2"/>
              </a:rPr>
              <a:t>space domain </a:t>
            </a:r>
            <a:r>
              <a:rPr lang="zh-TW" altLang="en-US" dirty="0">
                <a:sym typeface="Wingdings" pitchFamily="2" charset="2"/>
              </a:rPr>
              <a:t>的一致性相關</a:t>
            </a:r>
            <a:r>
              <a:rPr lang="en-US" altLang="zh-TW" dirty="0" smtClean="0">
                <a:sym typeface="Wingdings" pitchFamily="2" charset="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                                     (2) </a:t>
            </a:r>
            <a:r>
              <a:rPr lang="en-US" altLang="zh-TW" dirty="0">
                <a:sym typeface="Wingdings" pitchFamily="2" charset="2"/>
              </a:rPr>
              <a:t>8 </a:t>
            </a:r>
            <a:r>
              <a:rPr lang="en-US" altLang="zh-TW" dirty="0">
                <a:sym typeface="Symbol" pitchFamily="18" charset="2"/>
              </a:rPr>
              <a:t> 8 DCT  </a:t>
            </a:r>
            <a:r>
              <a:rPr lang="en-US" altLang="zh-TW" dirty="0">
                <a:sym typeface="Wingdings" pitchFamily="2" charset="2"/>
              </a:rPr>
              <a:t>(</a:t>
            </a:r>
            <a:r>
              <a:rPr lang="zh-TW" altLang="en-US" dirty="0">
                <a:sym typeface="Wingdings" pitchFamily="2" charset="2"/>
              </a:rPr>
              <a:t>和 </a:t>
            </a:r>
            <a:r>
              <a:rPr lang="en-US" altLang="zh-TW" dirty="0">
                <a:sym typeface="Wingdings" pitchFamily="2" charset="2"/>
              </a:rPr>
              <a:t>frequency domain </a:t>
            </a:r>
            <a:r>
              <a:rPr lang="zh-TW" altLang="en-US" dirty="0">
                <a:sym typeface="Wingdings" pitchFamily="2" charset="2"/>
              </a:rPr>
              <a:t>的一致性相關</a:t>
            </a:r>
            <a:r>
              <a:rPr lang="en-US" altLang="zh-TW" dirty="0">
                <a:sym typeface="Wingdings" pitchFamily="2" charset="2"/>
              </a:rPr>
              <a:t>)</a:t>
            </a:r>
            <a:endParaRPr lang="en-US" altLang="zh-TW" dirty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TW" altLang="en-US" dirty="0" smtClean="0">
                <a:sym typeface="Wingdings" pitchFamily="2" charset="2"/>
              </a:rPr>
              <a:t>                                      </a:t>
            </a:r>
            <a:r>
              <a:rPr lang="en-US" altLang="zh-TW" dirty="0" smtClean="0">
                <a:sym typeface="Wingdings" pitchFamily="2" charset="2"/>
              </a:rPr>
              <a:t>(3) </a:t>
            </a:r>
            <a:r>
              <a:rPr lang="zh-TW" altLang="en-US" dirty="0" smtClean="0">
                <a:sym typeface="Wingdings" pitchFamily="2" charset="2"/>
              </a:rPr>
              <a:t>差分編碼 </a:t>
            </a:r>
            <a:r>
              <a:rPr lang="en-US" altLang="zh-TW" dirty="0">
                <a:sym typeface="Wingdings" pitchFamily="2" charset="2"/>
              </a:rPr>
              <a:t>(</a:t>
            </a:r>
            <a:r>
              <a:rPr lang="zh-TW" altLang="en-US" dirty="0">
                <a:sym typeface="Wingdings" pitchFamily="2" charset="2"/>
              </a:rPr>
              <a:t>和 </a:t>
            </a:r>
            <a:r>
              <a:rPr lang="en-US" altLang="zh-TW" dirty="0">
                <a:sym typeface="Wingdings" pitchFamily="2" charset="2"/>
              </a:rPr>
              <a:t>space domain </a:t>
            </a:r>
            <a:r>
              <a:rPr lang="zh-TW" altLang="en-US" dirty="0">
                <a:sym typeface="Wingdings" pitchFamily="2" charset="2"/>
              </a:rPr>
              <a:t>的一致性相關</a:t>
            </a:r>
            <a:r>
              <a:rPr lang="en-US" altLang="zh-TW" dirty="0" smtClean="0">
                <a:sym typeface="Wingdings" pitchFamily="2" charset="2"/>
              </a:rPr>
              <a:t>)</a:t>
            </a:r>
            <a:endParaRPr lang="en-US" altLang="zh-TW" dirty="0"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ym typeface="Wingdings" pitchFamily="2" charset="2"/>
              </a:rPr>
              <a:t>                                      </a:t>
            </a:r>
            <a:r>
              <a:rPr lang="en-US" altLang="zh-TW" dirty="0" smtClean="0">
                <a:sym typeface="Symbol" pitchFamily="18" charset="2"/>
              </a:rPr>
              <a:t>(4) </a:t>
            </a:r>
            <a:r>
              <a:rPr lang="en-US" altLang="zh-TW" dirty="0">
                <a:sym typeface="Symbol" pitchFamily="18" charset="2"/>
              </a:rPr>
              <a:t>Huffman coding (</a:t>
            </a:r>
            <a:r>
              <a:rPr lang="zh-TW" altLang="en-US" dirty="0">
                <a:sym typeface="Symbol" pitchFamily="18" charset="2"/>
              </a:rPr>
              <a:t>和 </a:t>
            </a:r>
            <a:r>
              <a:rPr lang="en-US" altLang="zh-TW" dirty="0">
                <a:sym typeface="Symbol" pitchFamily="18" charset="2"/>
              </a:rPr>
              <a:t>lossless </a:t>
            </a:r>
            <a:r>
              <a:rPr lang="zh-TW" altLang="en-US" dirty="0">
                <a:sym typeface="Symbol" pitchFamily="18" charset="2"/>
              </a:rPr>
              <a:t>編碼技術相關</a:t>
            </a:r>
            <a:r>
              <a:rPr lang="en-US" altLang="zh-TW" dirty="0">
                <a:sym typeface="Symbol" pitchFamily="18" charset="2"/>
              </a:rPr>
              <a:t>)</a:t>
            </a:r>
          </a:p>
        </p:txBody>
      </p:sp>
      <p:sp>
        <p:nvSpPr>
          <p:cNvPr id="12323" name="文字方塊 39"/>
          <p:cNvSpPr txBox="1">
            <a:spLocks noChangeArrowheads="1"/>
          </p:cNvSpPr>
          <p:nvPr/>
        </p:nvSpPr>
        <p:spPr bwMode="auto">
          <a:xfrm>
            <a:off x="323850" y="3068638"/>
            <a:ext cx="143986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1" hangingPunct="1"/>
            <a:r>
              <a:rPr lang="en-US" altLang="zh-TW" sz="1700">
                <a:cs typeface="Times New Roman" pitchFamily="18" charset="0"/>
              </a:rPr>
              <a:t>(</a:t>
            </a:r>
            <a:r>
              <a:rPr lang="zh-TW" altLang="en-US" sz="1700">
                <a:cs typeface="Times New Roman" pitchFamily="18" charset="0"/>
              </a:rPr>
              <a:t>切成</a:t>
            </a:r>
            <a:r>
              <a:rPr lang="en-US" altLang="zh-TW" sz="1700">
                <a:cs typeface="Times New Roman" pitchFamily="18" charset="0"/>
              </a:rPr>
              <a:t>blocks)</a:t>
            </a:r>
            <a:endParaRPr lang="zh-TW" altLang="en-US" sz="1700">
              <a:cs typeface="Times New Roman" pitchFamily="18" charset="0"/>
            </a:endParaRPr>
          </a:p>
        </p:txBody>
      </p:sp>
      <p:sp>
        <p:nvSpPr>
          <p:cNvPr id="12324" name="Text Box 5"/>
          <p:cNvSpPr txBox="1">
            <a:spLocks noChangeArrowheads="1"/>
          </p:cNvSpPr>
          <p:nvPr/>
        </p:nvSpPr>
        <p:spPr bwMode="auto">
          <a:xfrm>
            <a:off x="323850" y="404813"/>
            <a:ext cx="78486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zh-TW" altLang="en-US" b="1"/>
              <a:t> </a:t>
            </a:r>
            <a:r>
              <a:rPr lang="en-US" altLang="zh-TW" sz="2400" b="1">
                <a:solidFill>
                  <a:srgbClr val="3333FF"/>
                </a:solidFill>
              </a:rPr>
              <a:t>7.C  JPEG  Standard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F9DCF4F2-EC1E-4C8E-80F9-BC24AEC3BDF0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253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395288" y="620713"/>
            <a:ext cx="8351837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zh-TW" dirty="0"/>
              <a:t>JPEG</a:t>
            </a:r>
            <a:r>
              <a:rPr lang="zh-TW" altLang="en-US" dirty="0"/>
              <a:t>：  影像編碼的國際標準        全名： </a:t>
            </a:r>
            <a:r>
              <a:rPr lang="en-US" altLang="zh-TW" dirty="0"/>
              <a:t>Joint Photographic Experts Group  </a:t>
            </a:r>
          </a:p>
          <a:p>
            <a:pPr algn="just" eaLnBrk="1" hangingPunct="1"/>
            <a:endParaRPr lang="en-US" altLang="zh-TW" dirty="0"/>
          </a:p>
          <a:p>
            <a:pPr algn="just" eaLnBrk="1" hangingPunct="1"/>
            <a:r>
              <a:rPr lang="en-US" altLang="zh-TW" dirty="0"/>
              <a:t>JPEG </a:t>
            </a:r>
            <a:r>
              <a:rPr lang="zh-TW" altLang="en-US" dirty="0"/>
              <a:t>官方網站： </a:t>
            </a:r>
            <a:r>
              <a:rPr lang="en-US" altLang="zh-TW" dirty="0"/>
              <a:t>http://www.jpeg.org/ </a:t>
            </a:r>
          </a:p>
          <a:p>
            <a:pPr algn="just" eaLnBrk="1" hangingPunct="1"/>
            <a:endParaRPr lang="en-US" altLang="zh-TW" dirty="0"/>
          </a:p>
          <a:p>
            <a:pPr algn="just" eaLnBrk="1" hangingPunct="1"/>
            <a:r>
              <a:rPr lang="zh-TW" altLang="en-US" dirty="0"/>
              <a:t>參考論文：</a:t>
            </a:r>
            <a:r>
              <a:rPr lang="en-US" altLang="zh-TW" dirty="0"/>
              <a:t>G. K. Wallace, “The JPEG still picture compression standard,” </a:t>
            </a:r>
            <a:r>
              <a:rPr lang="en-US" altLang="zh-TW" i="1" dirty="0"/>
              <a:t> IEEE Transactions on Consumer Electronics, </a:t>
            </a:r>
            <a:r>
              <a:rPr lang="en-US" altLang="zh-TW" dirty="0"/>
              <a:t> vol. 38, issue 1, pp. 18-34, 1992.</a:t>
            </a:r>
          </a:p>
          <a:p>
            <a:pPr algn="just" eaLnBrk="1" hangingPunct="1"/>
            <a:endParaRPr lang="en-US" altLang="zh-TW" dirty="0"/>
          </a:p>
          <a:p>
            <a:pPr algn="just" eaLnBrk="1" hangingPunct="1"/>
            <a:r>
              <a:rPr lang="en-US" altLang="zh-TW" dirty="0"/>
              <a:t>JPEG </a:t>
            </a:r>
            <a:r>
              <a:rPr lang="zh-TW" altLang="en-US" dirty="0"/>
              <a:t>的 </a:t>
            </a:r>
            <a:r>
              <a:rPr lang="en-US" altLang="zh-TW" dirty="0"/>
              <a:t>FAQ </a:t>
            </a:r>
            <a:r>
              <a:rPr lang="zh-TW" altLang="en-US" dirty="0"/>
              <a:t>網站： </a:t>
            </a:r>
            <a:r>
              <a:rPr lang="en-US" altLang="zh-TW" dirty="0"/>
              <a:t>http://www.faqs.org/faqs/jpeg-faq/ </a:t>
            </a:r>
          </a:p>
          <a:p>
            <a:pPr algn="just" eaLnBrk="1" hangingPunct="1"/>
            <a:r>
              <a:rPr lang="en-US" altLang="zh-TW" dirty="0"/>
              <a:t>   </a:t>
            </a:r>
          </a:p>
          <a:p>
            <a:pPr algn="just" eaLnBrk="1" hangingPunct="1"/>
            <a:r>
              <a:rPr lang="en-US" altLang="zh-TW" dirty="0"/>
              <a:t>JPEG </a:t>
            </a:r>
            <a:r>
              <a:rPr lang="zh-TW" altLang="en-US" dirty="0"/>
              <a:t>的 免費 </a:t>
            </a:r>
            <a:r>
              <a:rPr lang="en-US" altLang="zh-TW" dirty="0"/>
              <a:t>C </a:t>
            </a:r>
            <a:r>
              <a:rPr lang="zh-TW" altLang="en-US" dirty="0"/>
              <a:t>語言程式碼：</a:t>
            </a:r>
            <a:endParaRPr lang="en-US" altLang="zh-TW" dirty="0"/>
          </a:p>
          <a:p>
            <a:pPr algn="just" eaLnBrk="1" hangingPunct="1"/>
            <a:r>
              <a:rPr lang="en-US" altLang="zh-TW" dirty="0"/>
              <a:t>http://opensource.apple.com/source/WebCore/WebCore-1C25/platform/image-decoders/jpeg/    </a:t>
            </a: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900113" y="5300663"/>
            <a:ext cx="53895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zh-TW" altLang="en-US"/>
              <a:t>一般的彩色影像，可以壓縮 </a:t>
            </a:r>
            <a:r>
              <a:rPr lang="en-US" altLang="zh-TW"/>
              <a:t>12~20 </a:t>
            </a:r>
            <a:r>
              <a:rPr lang="zh-TW" altLang="en-US"/>
              <a:t>偣。             </a:t>
            </a:r>
          </a:p>
          <a:p>
            <a:pPr algn="just" eaLnBrk="1" hangingPunct="1"/>
            <a:endParaRPr lang="zh-TW" altLang="en-US"/>
          </a:p>
          <a:p>
            <a:pPr algn="just" eaLnBrk="1" hangingPunct="1"/>
            <a:r>
              <a:rPr lang="zh-TW" altLang="en-US"/>
              <a:t>簡單的影像甚至可以壓縮超過 </a:t>
            </a:r>
            <a:r>
              <a:rPr lang="en-US" altLang="zh-TW"/>
              <a:t>20 </a:t>
            </a:r>
            <a:r>
              <a:rPr lang="zh-TW" altLang="en-US"/>
              <a:t>倍。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539750" y="476250"/>
            <a:ext cx="3313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b="1">
                <a:solidFill>
                  <a:srgbClr val="3333FF"/>
                </a:solidFill>
                <a:sym typeface="Symbol" pitchFamily="18" charset="2"/>
              </a:rPr>
              <a:t> </a:t>
            </a:r>
            <a:r>
              <a:rPr lang="zh-TW" altLang="en-US" b="1">
                <a:solidFill>
                  <a:srgbClr val="3333FF"/>
                </a:solidFill>
              </a:rPr>
              <a:t>壓縮的技術分成兩種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755650" y="981075"/>
            <a:ext cx="3744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3333FF"/>
                </a:solidFill>
              </a:rPr>
              <a:t>lossy compression techniques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684213" y="3573463"/>
            <a:ext cx="3960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3333FF"/>
                </a:solidFill>
              </a:rPr>
              <a:t>lossless compression techniques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1042988" y="1412875"/>
            <a:ext cx="338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無法完全重建原來的資料</a:t>
            </a:r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044575" y="4005263"/>
            <a:ext cx="374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可以完全重建原來的資料</a:t>
            </a:r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1116013" y="4581525"/>
            <a:ext cx="72009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Examples: binary coding, Huffman coding,  arithmetic coding,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            Golomb coding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壓縮率較低</a:t>
            </a:r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1042988" y="1989138"/>
            <a:ext cx="73453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Examples: DFT, </a:t>
            </a:r>
            <a:r>
              <a:rPr lang="en-US" altLang="zh-TW">
                <a:solidFill>
                  <a:srgbClr val="3333FF"/>
                </a:solidFill>
              </a:rPr>
              <a:t>DCT</a:t>
            </a:r>
            <a:r>
              <a:rPr lang="en-US" altLang="zh-TW"/>
              <a:t>, KLT (with quantization and truncation),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            4:2:2 or 4:2:0,  polynomial approximation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壓縮率較高</a:t>
            </a:r>
          </a:p>
        </p:txBody>
      </p:sp>
      <p:sp>
        <p:nvSpPr>
          <p:cNvPr id="14345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6B65F666-5861-4936-8430-0C67E9BDA90F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254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87EDE1EA-EDC9-4235-AB2D-41DFDFF990BC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255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aphicFrame>
        <p:nvGraphicFramePr>
          <p:cNvPr id="15363" name="Object 24"/>
          <p:cNvGraphicFramePr>
            <a:graphicFrameLocks noChangeAspect="1"/>
          </p:cNvGraphicFramePr>
          <p:nvPr/>
        </p:nvGraphicFramePr>
        <p:xfrm>
          <a:off x="1116013" y="981075"/>
          <a:ext cx="40544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4" imgW="4051300" imgH="1117600" progId="Equation.DSMT4">
                  <p:embed/>
                </p:oleObj>
              </mc:Choice>
              <mc:Fallback>
                <p:oleObj name="Equation" r:id="rId4" imgW="4051300" imgH="1117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81075"/>
                        <a:ext cx="4054475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19"/>
          <p:cNvSpPr>
            <a:spLocks noChangeArrowheads="1"/>
          </p:cNvSpPr>
          <p:nvPr/>
        </p:nvSpPr>
        <p:spPr bwMode="auto">
          <a:xfrm>
            <a:off x="827088" y="3502025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5365" name="Rectangle 18"/>
          <p:cNvSpPr>
            <a:spLocks noChangeArrowheads="1"/>
          </p:cNvSpPr>
          <p:nvPr/>
        </p:nvSpPr>
        <p:spPr bwMode="auto">
          <a:xfrm>
            <a:off x="827088" y="4581525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5366" name="Rectangle 17"/>
          <p:cNvSpPr>
            <a:spLocks noChangeArrowheads="1"/>
          </p:cNvSpPr>
          <p:nvPr/>
        </p:nvSpPr>
        <p:spPr bwMode="auto">
          <a:xfrm>
            <a:off x="827088" y="5662613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5367" name="Rectangle 23"/>
          <p:cNvSpPr>
            <a:spLocks noChangeArrowheads="1"/>
          </p:cNvSpPr>
          <p:nvPr/>
        </p:nvSpPr>
        <p:spPr bwMode="auto">
          <a:xfrm>
            <a:off x="3203575" y="3429000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5368" name="Rectangle 22"/>
          <p:cNvSpPr>
            <a:spLocks noChangeArrowheads="1"/>
          </p:cNvSpPr>
          <p:nvPr/>
        </p:nvSpPr>
        <p:spPr bwMode="auto">
          <a:xfrm>
            <a:off x="3203575" y="4652963"/>
            <a:ext cx="1600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3203575" y="5734050"/>
            <a:ext cx="1600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5508625" y="3429000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5371" name="Rectangle 8"/>
          <p:cNvSpPr>
            <a:spLocks noChangeArrowheads="1"/>
          </p:cNvSpPr>
          <p:nvPr/>
        </p:nvSpPr>
        <p:spPr bwMode="auto">
          <a:xfrm>
            <a:off x="5868988" y="4652963"/>
            <a:ext cx="8001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5908675" y="5746750"/>
            <a:ext cx="8001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1476375" y="3717925"/>
            <a:ext cx="287338" cy="342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r>
              <a:rPr lang="en-US" altLang="zh-TW">
                <a:ea typeface="新細明體" charset="-120"/>
              </a:rPr>
              <a:t>Y</a:t>
            </a:r>
            <a:endParaRPr lang="en-US" altLang="zh-TW"/>
          </a:p>
        </p:txBody>
      </p:sp>
      <p:sp>
        <p:nvSpPr>
          <p:cNvPr id="15374" name="Text Box 21"/>
          <p:cNvSpPr txBox="1">
            <a:spLocks noChangeArrowheads="1"/>
          </p:cNvSpPr>
          <p:nvPr/>
        </p:nvSpPr>
        <p:spPr bwMode="auto">
          <a:xfrm>
            <a:off x="3873500" y="3683000"/>
            <a:ext cx="342900" cy="342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r>
              <a:rPr lang="en-US" altLang="zh-TW">
                <a:ea typeface="新細明體" charset="-120"/>
              </a:rPr>
              <a:t>Y</a:t>
            </a:r>
            <a:endParaRPr lang="en-US" altLang="zh-TW"/>
          </a:p>
        </p:txBody>
      </p:sp>
      <p:sp>
        <p:nvSpPr>
          <p:cNvPr id="15375" name="Text Box 7"/>
          <p:cNvSpPr txBox="1">
            <a:spLocks noChangeArrowheads="1"/>
          </p:cNvSpPr>
          <p:nvPr/>
        </p:nvSpPr>
        <p:spPr bwMode="auto">
          <a:xfrm>
            <a:off x="6156325" y="3733800"/>
            <a:ext cx="342900" cy="342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r>
              <a:rPr lang="en-US" altLang="zh-TW">
                <a:ea typeface="新細明體" charset="-120"/>
              </a:rPr>
              <a:t>Y</a:t>
            </a:r>
            <a:endParaRPr lang="en-US" altLang="zh-TW"/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1403350" y="4797425"/>
            <a:ext cx="3429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r>
              <a:rPr lang="en-US" altLang="zh-TW">
                <a:ea typeface="新細明體" charset="-120"/>
              </a:rPr>
              <a:t>C</a:t>
            </a:r>
            <a:r>
              <a:rPr lang="en-US" altLang="zh-TW" baseline="-30000">
                <a:ea typeface="新細明體" charset="-120"/>
              </a:rPr>
              <a:t>b</a:t>
            </a:r>
            <a:endParaRPr lang="en-US" altLang="zh-TW"/>
          </a:p>
        </p:txBody>
      </p:sp>
      <p:sp>
        <p:nvSpPr>
          <p:cNvPr id="15377" name="Text Box 20"/>
          <p:cNvSpPr txBox="1">
            <a:spLocks noChangeArrowheads="1"/>
          </p:cNvSpPr>
          <p:nvPr/>
        </p:nvSpPr>
        <p:spPr bwMode="auto">
          <a:xfrm>
            <a:off x="3779838" y="4724400"/>
            <a:ext cx="342900" cy="342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18000" tIns="0" rIns="18000" bIns="0"/>
          <a:lstStyle/>
          <a:p>
            <a:r>
              <a:rPr lang="en-US" altLang="zh-TW">
                <a:ea typeface="新細明體" charset="-120"/>
              </a:rPr>
              <a:t>C</a:t>
            </a:r>
            <a:r>
              <a:rPr lang="en-US" altLang="zh-TW" baseline="-30000">
                <a:ea typeface="新細明體" charset="-120"/>
              </a:rPr>
              <a:t>b</a:t>
            </a:r>
            <a:endParaRPr lang="en-US" altLang="zh-TW"/>
          </a:p>
        </p:txBody>
      </p:sp>
      <p:sp>
        <p:nvSpPr>
          <p:cNvPr id="15378" name="Text Box 6"/>
          <p:cNvSpPr txBox="1">
            <a:spLocks noChangeArrowheads="1"/>
          </p:cNvSpPr>
          <p:nvPr/>
        </p:nvSpPr>
        <p:spPr bwMode="auto">
          <a:xfrm>
            <a:off x="6156325" y="4724400"/>
            <a:ext cx="342900" cy="342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18000" tIns="0" rIns="18000" bIns="0"/>
          <a:lstStyle/>
          <a:p>
            <a:r>
              <a:rPr lang="en-US" altLang="zh-TW">
                <a:ea typeface="新細明體" charset="-120"/>
              </a:rPr>
              <a:t>C</a:t>
            </a:r>
            <a:r>
              <a:rPr lang="en-US" altLang="zh-TW" baseline="-30000">
                <a:ea typeface="新細明體" charset="-120"/>
              </a:rPr>
              <a:t>b</a:t>
            </a:r>
            <a:endParaRPr lang="en-US" altLang="zh-TW"/>
          </a:p>
        </p:txBody>
      </p:sp>
      <p:sp>
        <p:nvSpPr>
          <p:cNvPr id="15379" name="Text Box 14"/>
          <p:cNvSpPr txBox="1">
            <a:spLocks noChangeArrowheads="1"/>
          </p:cNvSpPr>
          <p:nvPr/>
        </p:nvSpPr>
        <p:spPr bwMode="auto">
          <a:xfrm>
            <a:off x="1403350" y="5949950"/>
            <a:ext cx="3429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r>
              <a:rPr lang="en-US" altLang="zh-TW">
                <a:ea typeface="新細明體" charset="-120"/>
              </a:rPr>
              <a:t>C</a:t>
            </a:r>
            <a:r>
              <a:rPr lang="en-US" altLang="zh-TW" baseline="-30000">
                <a:ea typeface="新細明體" charset="-120"/>
              </a:rPr>
              <a:t>r</a:t>
            </a:r>
            <a:endParaRPr lang="en-US" altLang="zh-TW"/>
          </a:p>
        </p:txBody>
      </p:sp>
      <p:sp>
        <p:nvSpPr>
          <p:cNvPr id="15380" name="Text Box 10"/>
          <p:cNvSpPr txBox="1">
            <a:spLocks noChangeArrowheads="1"/>
          </p:cNvSpPr>
          <p:nvPr/>
        </p:nvSpPr>
        <p:spPr bwMode="auto">
          <a:xfrm>
            <a:off x="3768725" y="5822950"/>
            <a:ext cx="342900" cy="342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18000" tIns="0" rIns="18000" bIns="0"/>
          <a:lstStyle/>
          <a:p>
            <a:r>
              <a:rPr lang="en-US" altLang="zh-TW">
                <a:ea typeface="新細明體" charset="-120"/>
              </a:rPr>
              <a:t>C</a:t>
            </a:r>
            <a:r>
              <a:rPr lang="en-US" altLang="zh-TW" baseline="-30000">
                <a:ea typeface="新細明體" charset="-120"/>
              </a:rPr>
              <a:t>r</a:t>
            </a:r>
            <a:endParaRPr lang="en-US" altLang="zh-TW"/>
          </a:p>
        </p:txBody>
      </p:sp>
      <p:sp>
        <p:nvSpPr>
          <p:cNvPr id="15381" name="Text Box 12"/>
          <p:cNvSpPr txBox="1">
            <a:spLocks noChangeArrowheads="1"/>
          </p:cNvSpPr>
          <p:nvPr/>
        </p:nvSpPr>
        <p:spPr bwMode="auto">
          <a:xfrm>
            <a:off x="6156325" y="5805488"/>
            <a:ext cx="342900" cy="342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18000" tIns="0" rIns="18000" bIns="0"/>
          <a:lstStyle/>
          <a:p>
            <a:r>
              <a:rPr lang="en-US" altLang="zh-TW">
                <a:ea typeface="新細明體" charset="-120"/>
              </a:rPr>
              <a:t>C</a:t>
            </a:r>
            <a:r>
              <a:rPr lang="en-US" altLang="zh-TW" baseline="-30000">
                <a:ea typeface="新細明體" charset="-120"/>
              </a:rPr>
              <a:t>r</a:t>
            </a:r>
            <a:endParaRPr lang="en-US" altLang="zh-TW"/>
          </a:p>
        </p:txBody>
      </p:sp>
      <p:sp>
        <p:nvSpPr>
          <p:cNvPr id="15382" name="Rectangle 26"/>
          <p:cNvSpPr>
            <a:spLocks noChangeArrowheads="1"/>
          </p:cNvSpPr>
          <p:nvPr/>
        </p:nvSpPr>
        <p:spPr bwMode="auto">
          <a:xfrm>
            <a:off x="755650" y="2206625"/>
            <a:ext cx="6840538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 i="1"/>
              <a:t>R</a:t>
            </a:r>
            <a:r>
              <a:rPr lang="en-US" altLang="zh-TW"/>
              <a:t>: red,  </a:t>
            </a:r>
            <a:r>
              <a:rPr lang="en-US" altLang="zh-TW" i="1"/>
              <a:t>G</a:t>
            </a:r>
            <a:r>
              <a:rPr lang="en-US" altLang="zh-TW"/>
              <a:t>: green,  </a:t>
            </a:r>
            <a:r>
              <a:rPr lang="en-US" altLang="zh-TW" i="1"/>
              <a:t>B</a:t>
            </a:r>
            <a:r>
              <a:rPr lang="en-US" altLang="zh-TW"/>
              <a:t>: blue                   </a:t>
            </a:r>
          </a:p>
          <a:p>
            <a:pPr>
              <a:spcBef>
                <a:spcPct val="40000"/>
              </a:spcBef>
            </a:pPr>
            <a:r>
              <a:rPr lang="en-US" altLang="zh-TW" i="1">
                <a:solidFill>
                  <a:srgbClr val="3333FF"/>
                </a:solidFill>
              </a:rPr>
              <a:t>Y</a:t>
            </a:r>
            <a:r>
              <a:rPr lang="en-US" altLang="zh-TW">
                <a:solidFill>
                  <a:srgbClr val="3333FF"/>
                </a:solidFill>
              </a:rPr>
              <a:t>: </a:t>
            </a:r>
            <a:r>
              <a:rPr lang="zh-TW" altLang="en-US">
                <a:solidFill>
                  <a:srgbClr val="3333FF"/>
                </a:solidFill>
              </a:rPr>
              <a:t>亮度</a:t>
            </a:r>
            <a:r>
              <a:rPr lang="en-US" altLang="zh-TW">
                <a:solidFill>
                  <a:srgbClr val="3333FF"/>
                </a:solidFill>
              </a:rPr>
              <a:t>,   </a:t>
            </a:r>
            <a:r>
              <a:rPr lang="en-US" altLang="zh-TW" i="1">
                <a:solidFill>
                  <a:srgbClr val="3333FF"/>
                </a:solidFill>
              </a:rPr>
              <a:t>C</a:t>
            </a:r>
            <a:r>
              <a:rPr lang="en-US" altLang="zh-TW" i="1" baseline="-30000">
                <a:solidFill>
                  <a:srgbClr val="3333FF"/>
                </a:solidFill>
              </a:rPr>
              <a:t>b</a:t>
            </a:r>
            <a:r>
              <a:rPr lang="en-US" altLang="zh-TW">
                <a:solidFill>
                  <a:srgbClr val="3333FF"/>
                </a:solidFill>
              </a:rPr>
              <a:t>: 0.565(</a:t>
            </a:r>
            <a:r>
              <a:rPr lang="en-US" altLang="zh-TW" i="1">
                <a:solidFill>
                  <a:srgbClr val="3333FF"/>
                </a:solidFill>
              </a:rPr>
              <a:t>B</a:t>
            </a: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</a:t>
            </a:r>
            <a:r>
              <a:rPr lang="en-US" altLang="zh-TW" i="1">
                <a:solidFill>
                  <a:srgbClr val="3333FF"/>
                </a:solidFill>
              </a:rPr>
              <a:t>Y</a:t>
            </a: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),     </a:t>
            </a:r>
            <a:r>
              <a:rPr lang="en-US" altLang="zh-TW" i="1">
                <a:solidFill>
                  <a:srgbClr val="3333FF"/>
                </a:solidFill>
                <a:sym typeface="Symbol" pitchFamily="18" charset="2"/>
              </a:rPr>
              <a:t>C</a:t>
            </a:r>
            <a:r>
              <a:rPr lang="en-US" altLang="zh-TW" i="1" baseline="-30000">
                <a:solidFill>
                  <a:srgbClr val="3333FF"/>
                </a:solidFill>
                <a:sym typeface="Symbol" pitchFamily="18" charset="2"/>
              </a:rPr>
              <a:t>r</a:t>
            </a: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: 0.713(</a:t>
            </a:r>
            <a:r>
              <a:rPr lang="en-US" altLang="zh-TW" i="1">
                <a:solidFill>
                  <a:srgbClr val="3333FF"/>
                </a:solidFill>
                <a:sym typeface="Symbol" pitchFamily="18" charset="2"/>
              </a:rPr>
              <a:t>R</a:t>
            </a: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</a:t>
            </a:r>
            <a:r>
              <a:rPr lang="en-US" altLang="zh-TW" i="1">
                <a:solidFill>
                  <a:srgbClr val="3333FF"/>
                </a:solidFill>
              </a:rPr>
              <a:t>Y</a:t>
            </a: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),</a:t>
            </a:r>
          </a:p>
          <a:p>
            <a:pPr>
              <a:spcBef>
                <a:spcPct val="50000"/>
              </a:spcBef>
            </a:pPr>
            <a:r>
              <a:rPr lang="en-US" altLang="zh-TW" b="1">
                <a:sym typeface="Symbol" pitchFamily="18" charset="2"/>
              </a:rPr>
              <a:t>    4 : 4 : 4                           4 : 2 : 2                        4 : 2 : 0               </a:t>
            </a:r>
            <a:endParaRPr lang="en-US" altLang="zh-TW">
              <a:sym typeface="Symbol" pitchFamily="18" charset="2"/>
            </a:endParaRPr>
          </a:p>
          <a:p>
            <a:endParaRPr lang="en-US" altLang="zh-TW">
              <a:sym typeface="Symbol" pitchFamily="18" charset="2"/>
            </a:endParaRPr>
          </a:p>
        </p:txBody>
      </p:sp>
      <p:sp>
        <p:nvSpPr>
          <p:cNvPr id="15383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7777163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zh-TW" altLang="en-US" sz="2400" b="1"/>
              <a:t> </a:t>
            </a:r>
            <a:r>
              <a:rPr lang="en-US" altLang="zh-TW" sz="2400" b="1">
                <a:solidFill>
                  <a:srgbClr val="3333FF"/>
                </a:solidFill>
              </a:rPr>
              <a:t>7-D  4:2:2  and 4:2:0</a:t>
            </a:r>
          </a:p>
        </p:txBody>
      </p:sp>
      <p:sp>
        <p:nvSpPr>
          <p:cNvPr id="15384" name="文字方塊 1"/>
          <p:cNvSpPr txBox="1">
            <a:spLocks noChangeArrowheads="1"/>
          </p:cNvSpPr>
          <p:nvPr/>
        </p:nvSpPr>
        <p:spPr bwMode="auto">
          <a:xfrm>
            <a:off x="785813" y="3803650"/>
            <a:ext cx="28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>
                <a:solidFill>
                  <a:srgbClr val="FF0000"/>
                </a:solidFill>
              </a:rPr>
              <a:t>M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5385" name="文字方塊 24"/>
          <p:cNvSpPr txBox="1">
            <a:spLocks noChangeArrowheads="1"/>
          </p:cNvSpPr>
          <p:nvPr/>
        </p:nvSpPr>
        <p:spPr bwMode="auto">
          <a:xfrm>
            <a:off x="755650" y="4872038"/>
            <a:ext cx="28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>
                <a:solidFill>
                  <a:srgbClr val="FF0000"/>
                </a:solidFill>
              </a:rPr>
              <a:t>M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5386" name="文字方塊 25"/>
          <p:cNvSpPr txBox="1">
            <a:spLocks noChangeArrowheads="1"/>
          </p:cNvSpPr>
          <p:nvPr/>
        </p:nvSpPr>
        <p:spPr bwMode="auto">
          <a:xfrm>
            <a:off x="755650" y="5976938"/>
            <a:ext cx="28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>
                <a:solidFill>
                  <a:srgbClr val="FF0000"/>
                </a:solidFill>
              </a:rPr>
              <a:t>M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5387" name="文字方塊 26"/>
          <p:cNvSpPr txBox="1">
            <a:spLocks noChangeArrowheads="1"/>
          </p:cNvSpPr>
          <p:nvPr/>
        </p:nvSpPr>
        <p:spPr bwMode="auto">
          <a:xfrm>
            <a:off x="3143250" y="3760788"/>
            <a:ext cx="28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>
                <a:solidFill>
                  <a:srgbClr val="FF0000"/>
                </a:solidFill>
              </a:rPr>
              <a:t>M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5388" name="文字方塊 27"/>
          <p:cNvSpPr txBox="1">
            <a:spLocks noChangeArrowheads="1"/>
          </p:cNvSpPr>
          <p:nvPr/>
        </p:nvSpPr>
        <p:spPr bwMode="auto">
          <a:xfrm>
            <a:off x="1430338" y="3436938"/>
            <a:ext cx="28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>
                <a:solidFill>
                  <a:srgbClr val="FF0000"/>
                </a:solidFill>
              </a:rPr>
              <a:t>N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5389" name="文字方塊 28"/>
          <p:cNvSpPr txBox="1">
            <a:spLocks noChangeArrowheads="1"/>
          </p:cNvSpPr>
          <p:nvPr/>
        </p:nvSpPr>
        <p:spPr bwMode="auto">
          <a:xfrm>
            <a:off x="1398588" y="4533900"/>
            <a:ext cx="28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>
                <a:solidFill>
                  <a:srgbClr val="FF0000"/>
                </a:solidFill>
              </a:rPr>
              <a:t>N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5390" name="文字方塊 29"/>
          <p:cNvSpPr txBox="1">
            <a:spLocks noChangeArrowheads="1"/>
          </p:cNvSpPr>
          <p:nvPr/>
        </p:nvSpPr>
        <p:spPr bwMode="auto">
          <a:xfrm>
            <a:off x="1395413" y="5580063"/>
            <a:ext cx="28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>
                <a:solidFill>
                  <a:srgbClr val="FF0000"/>
                </a:solidFill>
              </a:rPr>
              <a:t>N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5391" name="文字方塊 30"/>
          <p:cNvSpPr txBox="1">
            <a:spLocks noChangeArrowheads="1"/>
          </p:cNvSpPr>
          <p:nvPr/>
        </p:nvSpPr>
        <p:spPr bwMode="auto">
          <a:xfrm>
            <a:off x="3806825" y="3355975"/>
            <a:ext cx="28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>
                <a:solidFill>
                  <a:srgbClr val="FF0000"/>
                </a:solidFill>
              </a:rPr>
              <a:t>N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5392" name="文字方塊 31"/>
          <p:cNvSpPr txBox="1">
            <a:spLocks noChangeArrowheads="1"/>
          </p:cNvSpPr>
          <p:nvPr/>
        </p:nvSpPr>
        <p:spPr bwMode="auto">
          <a:xfrm>
            <a:off x="3779838" y="4559300"/>
            <a:ext cx="28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>
                <a:solidFill>
                  <a:srgbClr val="FF0000"/>
                </a:solidFill>
              </a:rPr>
              <a:t>N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5393" name="文字方塊 32"/>
          <p:cNvSpPr txBox="1">
            <a:spLocks noChangeArrowheads="1"/>
          </p:cNvSpPr>
          <p:nvPr/>
        </p:nvSpPr>
        <p:spPr bwMode="auto">
          <a:xfrm>
            <a:off x="3779838" y="5651500"/>
            <a:ext cx="28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>
                <a:solidFill>
                  <a:srgbClr val="FF0000"/>
                </a:solidFill>
              </a:rPr>
              <a:t>N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5394" name="文字方塊 33"/>
          <p:cNvSpPr txBox="1">
            <a:spLocks noChangeArrowheads="1"/>
          </p:cNvSpPr>
          <p:nvPr/>
        </p:nvSpPr>
        <p:spPr bwMode="auto">
          <a:xfrm>
            <a:off x="3136900" y="4741863"/>
            <a:ext cx="595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>
                <a:solidFill>
                  <a:srgbClr val="FF0000"/>
                </a:solidFill>
              </a:rPr>
              <a:t>M/2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5395" name="文字方塊 34"/>
          <p:cNvSpPr txBox="1">
            <a:spLocks noChangeArrowheads="1"/>
          </p:cNvSpPr>
          <p:nvPr/>
        </p:nvSpPr>
        <p:spPr bwMode="auto">
          <a:xfrm>
            <a:off x="3133725" y="5822950"/>
            <a:ext cx="59531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>
                <a:solidFill>
                  <a:srgbClr val="FF0000"/>
                </a:solidFill>
              </a:rPr>
              <a:t>M/2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5396" name="文字方塊 35"/>
          <p:cNvSpPr txBox="1">
            <a:spLocks noChangeArrowheads="1"/>
          </p:cNvSpPr>
          <p:nvPr/>
        </p:nvSpPr>
        <p:spPr bwMode="auto">
          <a:xfrm>
            <a:off x="5457825" y="4759325"/>
            <a:ext cx="595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>
                <a:solidFill>
                  <a:srgbClr val="FF0000"/>
                </a:solidFill>
              </a:rPr>
              <a:t>M/2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5397" name="文字方塊 36"/>
          <p:cNvSpPr txBox="1">
            <a:spLocks noChangeArrowheads="1"/>
          </p:cNvSpPr>
          <p:nvPr/>
        </p:nvSpPr>
        <p:spPr bwMode="auto">
          <a:xfrm>
            <a:off x="5486400" y="5805488"/>
            <a:ext cx="595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>
                <a:solidFill>
                  <a:srgbClr val="FF0000"/>
                </a:solidFill>
              </a:rPr>
              <a:t>M/2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5398" name="文字方塊 37"/>
          <p:cNvSpPr txBox="1">
            <a:spLocks noChangeArrowheads="1"/>
          </p:cNvSpPr>
          <p:nvPr/>
        </p:nvSpPr>
        <p:spPr bwMode="auto">
          <a:xfrm>
            <a:off x="6051550" y="4414838"/>
            <a:ext cx="595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>
                <a:solidFill>
                  <a:srgbClr val="FF0000"/>
                </a:solidFill>
              </a:rPr>
              <a:t>N/2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5399" name="文字方塊 38"/>
          <p:cNvSpPr txBox="1">
            <a:spLocks noChangeArrowheads="1"/>
          </p:cNvSpPr>
          <p:nvPr/>
        </p:nvSpPr>
        <p:spPr bwMode="auto">
          <a:xfrm>
            <a:off x="6051550" y="5443538"/>
            <a:ext cx="59531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>
                <a:solidFill>
                  <a:srgbClr val="FF0000"/>
                </a:solidFill>
              </a:rPr>
              <a:t>N/2</a:t>
            </a:r>
            <a:endParaRPr lang="zh-TW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4B2905E1-068E-4FD3-8EF9-A7E39F6618E9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256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297642" y="533668"/>
            <a:ext cx="6208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en-US" altLang="zh-TW" dirty="0"/>
              <a:t>24 bits/pixel </a:t>
            </a:r>
            <a:r>
              <a:rPr lang="en-US" altLang="zh-TW" dirty="0">
                <a:sym typeface="Symbol" pitchFamily="18" charset="2"/>
              </a:rPr>
              <a:t></a:t>
            </a:r>
            <a:r>
              <a:rPr lang="en-US" altLang="zh-TW" dirty="0"/>
              <a:t> 16 bits/pixel </a:t>
            </a:r>
            <a:r>
              <a:rPr lang="en-US" altLang="zh-TW" dirty="0">
                <a:sym typeface="Symbol" pitchFamily="18" charset="2"/>
              </a:rPr>
              <a:t></a:t>
            </a:r>
            <a:r>
              <a:rPr lang="en-US" altLang="zh-TW" dirty="0"/>
              <a:t> 12 bits/pixel</a:t>
            </a:r>
          </a:p>
          <a:p>
            <a:pPr algn="just" eaLnBrk="1" hangingPunct="1"/>
            <a:endParaRPr lang="en-US" altLang="zh-TW" dirty="0">
              <a:sym typeface="Symbol" pitchFamily="18" charset="2"/>
            </a:endParaRPr>
          </a:p>
          <a:p>
            <a:pPr algn="just" eaLnBrk="1" hangingPunct="1"/>
            <a:r>
              <a:rPr lang="zh-TW" altLang="en-US" dirty="0">
                <a:sym typeface="Symbol" pitchFamily="18" charset="2"/>
              </a:rPr>
              <a:t>同樣使資料量省</a:t>
            </a:r>
            <a:r>
              <a:rPr lang="zh-TW" altLang="en-US" dirty="0" smtClean="0">
                <a:sym typeface="Symbol" pitchFamily="18" charset="2"/>
              </a:rPr>
              <a:t>一半的</a:t>
            </a:r>
            <a:r>
              <a:rPr lang="en-US" altLang="zh-TW" dirty="0" smtClean="0">
                <a:sym typeface="Symbol" pitchFamily="18" charset="2"/>
              </a:rPr>
              <a:t>(b)(d)</a:t>
            </a:r>
            <a:r>
              <a:rPr lang="zh-TW" altLang="en-US" dirty="0" smtClean="0">
                <a:sym typeface="Symbol" pitchFamily="18" charset="2"/>
              </a:rPr>
              <a:t>圖，</a:t>
            </a:r>
            <a:r>
              <a:rPr lang="en-US" altLang="zh-TW" dirty="0" smtClean="0">
                <a:sym typeface="Symbol" pitchFamily="18" charset="2"/>
              </a:rPr>
              <a:t>(d)</a:t>
            </a:r>
            <a:r>
              <a:rPr lang="zh-TW" altLang="en-US" dirty="0" smtClean="0">
                <a:sym typeface="Symbol" pitchFamily="18" charset="2"/>
              </a:rPr>
              <a:t>圖和</a:t>
            </a:r>
            <a:r>
              <a:rPr lang="zh-TW" altLang="en-US" dirty="0">
                <a:sym typeface="Symbol" pitchFamily="18" charset="2"/>
              </a:rPr>
              <a:t>原來</a:t>
            </a:r>
            <a:r>
              <a:rPr lang="zh-TW" altLang="en-US" dirty="0" smtClean="0">
                <a:sym typeface="Symbol" pitchFamily="18" charset="2"/>
              </a:rPr>
              <a:t>差不多，</a:t>
            </a:r>
            <a:endParaRPr lang="en-US" altLang="zh-TW" dirty="0" smtClean="0">
              <a:sym typeface="Symbol" pitchFamily="18" charset="2"/>
            </a:endParaRPr>
          </a:p>
          <a:p>
            <a:pPr algn="just" eaLnBrk="1" hangingPunct="1"/>
            <a:r>
              <a:rPr lang="zh-TW" altLang="en-US" dirty="0" smtClean="0">
                <a:sym typeface="Symbol" pitchFamily="18" charset="2"/>
              </a:rPr>
              <a:t>然而</a:t>
            </a:r>
            <a:r>
              <a:rPr lang="en-US" altLang="zh-TW" dirty="0" smtClean="0">
                <a:sym typeface="Symbol" pitchFamily="18" charset="2"/>
              </a:rPr>
              <a:t>(b)</a:t>
            </a:r>
            <a:r>
              <a:rPr lang="zh-TW" altLang="en-US" dirty="0" smtClean="0">
                <a:sym typeface="Symbol" pitchFamily="18" charset="2"/>
              </a:rPr>
              <a:t>圖邊緣會有失真現象。</a:t>
            </a:r>
            <a:endParaRPr lang="zh-TW" altLang="en-US" dirty="0">
              <a:sym typeface="Symbol" pitchFamily="18" charset="2"/>
            </a:endParaRPr>
          </a:p>
        </p:txBody>
      </p:sp>
      <p:sp>
        <p:nvSpPr>
          <p:cNvPr id="17412" name="文字方塊 3"/>
          <p:cNvSpPr txBox="1">
            <a:spLocks noChangeArrowheads="1"/>
          </p:cNvSpPr>
          <p:nvPr/>
        </p:nvSpPr>
        <p:spPr bwMode="auto">
          <a:xfrm>
            <a:off x="684213" y="3141663"/>
            <a:ext cx="5616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還原時，用 </a:t>
            </a:r>
            <a:r>
              <a:rPr lang="en-US" altLang="zh-TW"/>
              <a:t>interpolation </a:t>
            </a:r>
            <a:r>
              <a:rPr lang="zh-TW" altLang="en-US"/>
              <a:t>的方式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6092CEC-ABB2-4236-BE36-32A792CAE5E1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257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1258888" y="835025"/>
            <a:ext cx="7200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TW" altLang="en-US"/>
              <a:t>       原圖                                  直接在縱軸取一半的</a:t>
            </a:r>
            <a:r>
              <a:rPr lang="en-US" altLang="zh-TW"/>
              <a:t>pixels </a:t>
            </a:r>
            <a:r>
              <a:rPr lang="zh-TW" altLang="en-US"/>
              <a:t>再還原</a:t>
            </a:r>
            <a:r>
              <a:rPr lang="en-US" altLang="zh-TW"/>
              <a:t>   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484313"/>
            <a:ext cx="831215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字方塊 1"/>
          <p:cNvSpPr txBox="1"/>
          <p:nvPr/>
        </p:nvSpPr>
        <p:spPr>
          <a:xfrm>
            <a:off x="2195736" y="5381919"/>
            <a:ext cx="5062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(a)                                                                   (b)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82D7064-27D8-4DF1-BF13-4EA115A028F5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258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1258888" y="908050"/>
            <a:ext cx="6624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TW" altLang="en-US" dirty="0"/>
              <a:t>           </a:t>
            </a:r>
            <a:r>
              <a:rPr lang="en-US" altLang="zh-TW" b="1" dirty="0"/>
              <a:t>4 : 2: 2                                                      4 : 2: 0</a:t>
            </a:r>
            <a:r>
              <a:rPr lang="en-US" altLang="zh-TW" dirty="0"/>
              <a:t>       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57338"/>
            <a:ext cx="8286750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2195736" y="5381919"/>
            <a:ext cx="512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(c)                                                                    (d)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395288" y="333375"/>
            <a:ext cx="76327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zh-TW" altLang="en-US" sz="2400" b="1"/>
              <a:t> </a:t>
            </a:r>
            <a:r>
              <a:rPr lang="en-US" altLang="zh-TW" sz="2400" b="1">
                <a:solidFill>
                  <a:srgbClr val="3333FF"/>
                </a:solidFill>
              </a:rPr>
              <a:t>7-E  Lossy Compression Techniques -- KLT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539750" y="981075"/>
            <a:ext cx="4679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複習：</a:t>
            </a:r>
            <a:r>
              <a:rPr lang="en-US" altLang="zh-TW"/>
              <a:t>DFT </a:t>
            </a:r>
            <a:r>
              <a:rPr lang="zh-TW" altLang="en-US"/>
              <a:t>的優缺點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539750" y="2133600"/>
            <a:ext cx="8208963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Symbol" pitchFamily="18" charset="2"/>
              <a:buChar char="·"/>
            </a:pPr>
            <a:r>
              <a:rPr lang="en-US" altLang="zh-TW" b="1" dirty="0">
                <a:solidFill>
                  <a:srgbClr val="3333FF"/>
                </a:solidFill>
                <a:sym typeface="Symbol" pitchFamily="18" charset="2"/>
              </a:rPr>
              <a:t> Karhunen-Loeve Transform (KLT)</a:t>
            </a:r>
            <a:r>
              <a:rPr lang="en-US" altLang="zh-TW" dirty="0">
                <a:sym typeface="Symbol" pitchFamily="18" charset="2"/>
              </a:rPr>
              <a:t>   </a:t>
            </a:r>
          </a:p>
          <a:p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(similar to Principal </a:t>
            </a:r>
            <a:r>
              <a:rPr lang="en-US" altLang="zh-TW" dirty="0">
                <a:sym typeface="Symbol" pitchFamily="18" charset="2"/>
              </a:rPr>
              <a:t>component </a:t>
            </a:r>
            <a:r>
              <a:rPr lang="en-US" altLang="zh-TW" dirty="0" smtClean="0">
                <a:sym typeface="Symbol" pitchFamily="18" charset="2"/>
              </a:rPr>
              <a:t>analysis (PCA))</a:t>
            </a:r>
            <a:endParaRPr lang="en-US" altLang="zh-TW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TW" dirty="0">
                <a:sym typeface="Symbol" pitchFamily="18" charset="2"/>
              </a:rPr>
              <a:t>  </a:t>
            </a:r>
            <a:r>
              <a:rPr lang="zh-TW" altLang="en-US" dirty="0">
                <a:sym typeface="Symbol" pitchFamily="18" charset="2"/>
              </a:rPr>
              <a:t>經過轉換後，能夠將影像的能量分佈變得最為集中</a:t>
            </a:r>
            <a:endParaRPr lang="en-US" altLang="zh-TW" dirty="0">
              <a:sym typeface="Symbol" pitchFamily="18" charset="2"/>
            </a:endParaRPr>
          </a:p>
        </p:txBody>
      </p:sp>
      <p:sp>
        <p:nvSpPr>
          <p:cNvPr id="20485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666F177-9769-4F79-99BA-7330D7E6BBA9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259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aphicFrame>
        <p:nvGraphicFramePr>
          <p:cNvPr id="20486" name="Object 15"/>
          <p:cNvGraphicFramePr>
            <a:graphicFrameLocks noChangeAspect="1"/>
          </p:cNvGraphicFramePr>
          <p:nvPr/>
        </p:nvGraphicFramePr>
        <p:xfrm>
          <a:off x="2117725" y="3365500"/>
          <a:ext cx="2362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Equation" r:id="rId3" imgW="2362200" imgH="685800" progId="Equation.DSMT4">
                  <p:embed/>
                </p:oleObj>
              </mc:Choice>
              <mc:Fallback>
                <p:oleObj name="Equation" r:id="rId3" imgW="2362200" imgH="685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3365500"/>
                        <a:ext cx="2362200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16"/>
          <p:cNvSpPr txBox="1">
            <a:spLocks noChangeArrowheads="1"/>
          </p:cNvSpPr>
          <p:nvPr/>
        </p:nvSpPr>
        <p:spPr bwMode="auto">
          <a:xfrm>
            <a:off x="611188" y="3509963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ym typeface="Symbol" pitchFamily="18" charset="2"/>
              </a:rPr>
              <a:t> </a:t>
            </a:r>
            <a:r>
              <a:rPr lang="en-US" altLang="zh-TW"/>
              <a:t>1-D Case</a:t>
            </a:r>
          </a:p>
        </p:txBody>
      </p:sp>
      <p:sp>
        <p:nvSpPr>
          <p:cNvPr id="20488" name="Rectangle 18"/>
          <p:cNvSpPr>
            <a:spLocks noChangeArrowheads="1"/>
          </p:cNvSpPr>
          <p:nvPr/>
        </p:nvSpPr>
        <p:spPr bwMode="auto">
          <a:xfrm>
            <a:off x="971550" y="4086225"/>
            <a:ext cx="695483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>
              <a:lnSpc>
                <a:spcPct val="115000"/>
              </a:lnSpc>
              <a:spcBef>
                <a:spcPct val="30000"/>
              </a:spcBef>
            </a:pPr>
            <a:r>
              <a:rPr lang="zh-TW" altLang="en-US"/>
              <a:t> </a:t>
            </a:r>
            <a:r>
              <a:rPr lang="en-US" altLang="zh-TW" i="1"/>
              <a:t>K</a:t>
            </a:r>
            <a:r>
              <a:rPr lang="en-US" altLang="zh-TW"/>
              <a:t>[</a:t>
            </a:r>
            <a:r>
              <a:rPr lang="en-US" altLang="zh-TW" i="1"/>
              <a:t>u</a:t>
            </a:r>
            <a:r>
              <a:rPr lang="en-US" altLang="zh-TW"/>
              <a:t>, </a:t>
            </a:r>
            <a:r>
              <a:rPr lang="en-US" altLang="zh-TW" i="1"/>
              <a:t>n</a:t>
            </a:r>
            <a:r>
              <a:rPr lang="en-US" altLang="zh-TW"/>
              <a:t>] = </a:t>
            </a:r>
            <a:r>
              <a:rPr lang="en-US" altLang="zh-TW" i="1"/>
              <a:t>e</a:t>
            </a:r>
            <a:r>
              <a:rPr lang="en-US" altLang="zh-TW" i="1" baseline="-25000"/>
              <a:t>n</a:t>
            </a:r>
            <a:r>
              <a:rPr lang="en-US" altLang="zh-TW"/>
              <a:t>[</a:t>
            </a:r>
            <a:r>
              <a:rPr lang="en-US" altLang="zh-TW" i="1"/>
              <a:t>u</a:t>
            </a:r>
            <a:r>
              <a:rPr lang="en-US" altLang="zh-TW"/>
              <a:t>]  (K = [e</a:t>
            </a:r>
            <a:r>
              <a:rPr lang="en-US" altLang="zh-TW" baseline="-25000"/>
              <a:t>0</a:t>
            </a:r>
            <a:r>
              <a:rPr lang="en-US" altLang="zh-TW"/>
              <a:t>, e</a:t>
            </a:r>
            <a:r>
              <a:rPr lang="en-US" altLang="zh-TW" baseline="-25000"/>
              <a:t>1</a:t>
            </a:r>
            <a:r>
              <a:rPr lang="en-US" altLang="zh-TW"/>
              <a:t>, e</a:t>
            </a:r>
            <a:r>
              <a:rPr lang="en-US" altLang="zh-TW" baseline="-25000"/>
              <a:t>2</a:t>
            </a:r>
            <a:r>
              <a:rPr lang="en-US" altLang="zh-TW"/>
              <a:t>, ….., e</a:t>
            </a:r>
            <a:r>
              <a:rPr lang="en-US" altLang="zh-TW" baseline="-25000"/>
              <a:t>N</a:t>
            </a:r>
            <a:r>
              <a:rPr lang="en-US" altLang="zh-TW" baseline="-25000">
                <a:sym typeface="Symbol" pitchFamily="18" charset="2"/>
              </a:rPr>
              <a:t></a:t>
            </a:r>
            <a:r>
              <a:rPr lang="en-US" altLang="zh-TW" baseline="-25000"/>
              <a:t>1</a:t>
            </a:r>
            <a:r>
              <a:rPr lang="en-US" altLang="zh-TW">
                <a:sym typeface="Symbol" pitchFamily="18" charset="2"/>
              </a:rPr>
              <a:t>] </a:t>
            </a:r>
          </a:p>
          <a:p>
            <a:pPr algn="just" eaLnBrk="1" hangingPunct="1">
              <a:lnSpc>
                <a:spcPct val="115000"/>
              </a:lnSpc>
              <a:spcBef>
                <a:spcPct val="30000"/>
              </a:spcBef>
            </a:pPr>
            <a:r>
              <a:rPr lang="en-US" altLang="zh-TW" b="1">
                <a:sym typeface="Symbol" pitchFamily="18" charset="2"/>
              </a:rPr>
              <a:t> e</a:t>
            </a:r>
            <a:r>
              <a:rPr lang="en-US" altLang="zh-TW" b="1" baseline="-25000">
                <a:sym typeface="Symbol" pitchFamily="18" charset="2"/>
              </a:rPr>
              <a:t>n</a:t>
            </a:r>
            <a:r>
              <a:rPr lang="en-US" altLang="zh-TW" b="1">
                <a:sym typeface="Symbol" pitchFamily="18" charset="2"/>
              </a:rPr>
              <a:t> </a:t>
            </a:r>
            <a:r>
              <a:rPr lang="zh-TW" altLang="en-US">
                <a:sym typeface="Symbol" pitchFamily="18" charset="2"/>
              </a:rPr>
              <a:t>為 </a:t>
            </a:r>
            <a:r>
              <a:rPr lang="en-US" altLang="zh-TW">
                <a:sym typeface="Symbol" pitchFamily="18" charset="2"/>
              </a:rPr>
              <a:t>covariance matrix </a:t>
            </a:r>
            <a:r>
              <a:rPr lang="en-US" altLang="zh-TW" b="1">
                <a:sym typeface="Symbol" pitchFamily="18" charset="2"/>
              </a:rPr>
              <a:t>C </a:t>
            </a:r>
            <a:r>
              <a:rPr lang="zh-TW" altLang="en-US">
                <a:sym typeface="Symbol" pitchFamily="18" charset="2"/>
              </a:rPr>
              <a:t>的 </a:t>
            </a:r>
            <a:r>
              <a:rPr lang="en-US" altLang="zh-TW">
                <a:sym typeface="Symbol" pitchFamily="18" charset="2"/>
              </a:rPr>
              <a:t>eigenvector   </a:t>
            </a:r>
          </a:p>
        </p:txBody>
      </p:sp>
      <p:sp>
        <p:nvSpPr>
          <p:cNvPr id="20489" name="Rectangle 19"/>
          <p:cNvSpPr>
            <a:spLocks noChangeArrowheads="1"/>
          </p:cNvSpPr>
          <p:nvPr/>
        </p:nvSpPr>
        <p:spPr bwMode="auto">
          <a:xfrm>
            <a:off x="1042988" y="5094288"/>
            <a:ext cx="3105337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30000"/>
              </a:spcBef>
            </a:pPr>
            <a:r>
              <a:rPr lang="en-US" altLang="zh-TW" i="1" dirty="0">
                <a:sym typeface="Symbol" pitchFamily="18" charset="2"/>
              </a:rPr>
              <a:t>C</a:t>
            </a:r>
            <a:r>
              <a:rPr lang="en-US" altLang="zh-TW" dirty="0">
                <a:sym typeface="Symbol" pitchFamily="18" charset="2"/>
              </a:rPr>
              <a:t>[</a:t>
            </a:r>
            <a:r>
              <a:rPr lang="en-US" altLang="zh-TW" i="1" dirty="0">
                <a:sym typeface="Symbol" pitchFamily="18" charset="2"/>
              </a:rPr>
              <a:t>m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] </a:t>
            </a:r>
            <a:r>
              <a:rPr lang="en-US" altLang="zh-TW" dirty="0" smtClean="0">
                <a:sym typeface="Symbol" pitchFamily="18" charset="2"/>
              </a:rPr>
              <a:t>=</a:t>
            </a:r>
            <a:r>
              <a:rPr lang="zh-TW" altLang="en-US" dirty="0" smtClean="0">
                <a:sym typeface="Symbol" pitchFamily="18" charset="2"/>
              </a:rPr>
              <a:t> </a:t>
            </a:r>
            <a:r>
              <a:rPr lang="en-US" altLang="zh-TW" dirty="0" err="1" smtClean="0">
                <a:sym typeface="Symbol" pitchFamily="18" charset="2"/>
              </a:rPr>
              <a:t>corr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x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m</a:t>
            </a:r>
            <a:r>
              <a:rPr lang="en-US" altLang="zh-TW" dirty="0">
                <a:sym typeface="Symbol" pitchFamily="18" charset="2"/>
              </a:rPr>
              <a:t>], </a:t>
            </a:r>
            <a:r>
              <a:rPr lang="en-US" altLang="zh-TW" i="1" dirty="0">
                <a:sym typeface="Symbol" pitchFamily="18" charset="2"/>
              </a:rPr>
              <a:t>x</a:t>
            </a:r>
            <a:r>
              <a:rPr lang="en-US" altLang="zh-TW" dirty="0">
                <a:sym typeface="Symbol" pitchFamily="18" charset="2"/>
              </a:rPr>
              <a:t>[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]) = </a:t>
            </a:r>
          </a:p>
        </p:txBody>
      </p:sp>
      <p:graphicFrame>
        <p:nvGraphicFramePr>
          <p:cNvPr id="2049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299156"/>
              </p:ext>
            </p:extLst>
          </p:nvPr>
        </p:nvGraphicFramePr>
        <p:xfrm>
          <a:off x="4021232" y="5123444"/>
          <a:ext cx="30543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name="Equation" r:id="rId5" imgW="3048000" imgH="406400" progId="Equation.DSMT4">
                  <p:embed/>
                </p:oleObj>
              </mc:Choice>
              <mc:Fallback>
                <p:oleObj name="Equation" r:id="rId5" imgW="3048000" imgH="4064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232" y="5123444"/>
                        <a:ext cx="305435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Line 24"/>
          <p:cNvSpPr>
            <a:spLocks noChangeShapeType="1"/>
          </p:cNvSpPr>
          <p:nvPr/>
        </p:nvSpPr>
        <p:spPr bwMode="auto">
          <a:xfrm flipH="1">
            <a:off x="6948488" y="4733925"/>
            <a:ext cx="287337" cy="360363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492" name="Text Box 25"/>
          <p:cNvSpPr txBox="1">
            <a:spLocks noChangeArrowheads="1"/>
          </p:cNvSpPr>
          <p:nvPr/>
        </p:nvSpPr>
        <p:spPr bwMode="auto">
          <a:xfrm>
            <a:off x="7164388" y="4445000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mean</a:t>
            </a:r>
          </a:p>
        </p:txBody>
      </p:sp>
      <p:sp>
        <p:nvSpPr>
          <p:cNvPr id="20493" name="文字方塊 1"/>
          <p:cNvSpPr txBox="1">
            <a:spLocks noChangeArrowheads="1"/>
          </p:cNvSpPr>
          <p:nvPr/>
        </p:nvSpPr>
        <p:spPr bwMode="auto">
          <a:xfrm>
            <a:off x="5903913" y="2133600"/>
            <a:ext cx="2700535" cy="646331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00"/>
                </a:solidFill>
              </a:rPr>
              <a:t>It is optimal</a:t>
            </a:r>
            <a:r>
              <a:rPr lang="en-US" altLang="zh-TW" sz="1800" dirty="0">
                <a:solidFill>
                  <a:srgbClr val="FF0000"/>
                </a:solidFill>
              </a:rPr>
              <a:t>, but dependent on the input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2117725" y="5765800"/>
            <a:ext cx="285046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30000"/>
              </a:spcBef>
            </a:pPr>
            <a:r>
              <a:rPr lang="en-US" altLang="zh-TW" dirty="0" smtClean="0">
                <a:sym typeface="Symbol" pitchFamily="18" charset="2"/>
              </a:rPr>
              <a:t>Note: </a:t>
            </a:r>
            <a:r>
              <a:rPr lang="en-US" altLang="zh-TW" dirty="0" err="1" smtClean="0">
                <a:sym typeface="Symbol" pitchFamily="18" charset="2"/>
              </a:rPr>
              <a:t>corr</a:t>
            </a:r>
            <a:r>
              <a:rPr lang="zh-TW" altLang="en-US" dirty="0" smtClean="0">
                <a:sym typeface="Symbol" pitchFamily="18" charset="2"/>
              </a:rPr>
              <a:t>代表</a:t>
            </a:r>
            <a:r>
              <a:rPr lang="en-US" altLang="zh-TW" dirty="0" smtClean="0">
                <a:sym typeface="Symbol" pitchFamily="18" charset="2"/>
              </a:rPr>
              <a:t>correlation</a:t>
            </a:r>
            <a:endParaRPr lang="en-US" altLang="zh-TW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755967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KLT </a:t>
            </a:r>
            <a:r>
              <a:rPr lang="zh-TW" altLang="en-US">
                <a:solidFill>
                  <a:srgbClr val="3333FF"/>
                </a:solidFill>
              </a:rPr>
              <a:t>的理論基礎：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TW" altLang="en-US"/>
              <a:t>經過 </a:t>
            </a:r>
            <a:r>
              <a:rPr lang="en-US" altLang="zh-TW"/>
              <a:t>KLT </a:t>
            </a:r>
            <a:r>
              <a:rPr lang="zh-TW" altLang="en-US"/>
              <a:t>之後，當 </a:t>
            </a:r>
            <a:r>
              <a:rPr lang="en-US" altLang="zh-TW" i="1"/>
              <a:t>u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 </a:t>
            </a:r>
            <a:r>
              <a:rPr lang="en-US" altLang="zh-TW" i="1">
                <a:sym typeface="Symbol" pitchFamily="18" charset="2"/>
              </a:rPr>
              <a:t>u</a:t>
            </a:r>
            <a:r>
              <a:rPr lang="en-US" altLang="zh-TW" baseline="-25000">
                <a:sym typeface="Symbol" pitchFamily="18" charset="2"/>
              </a:rPr>
              <a:t>2</a:t>
            </a:r>
            <a:r>
              <a:rPr lang="en-US" altLang="zh-TW">
                <a:sym typeface="Symbol" pitchFamily="18" charset="2"/>
              </a:rPr>
              <a:t> </a:t>
            </a:r>
            <a:r>
              <a:rPr lang="zh-TW" altLang="en-US">
                <a:sym typeface="Symbol" pitchFamily="18" charset="2"/>
              </a:rPr>
              <a:t>時，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u</a:t>
            </a:r>
            <a:r>
              <a:rPr lang="en-US" altLang="zh-TW" baseline="-25000"/>
              <a:t>1</a:t>
            </a:r>
            <a:r>
              <a:rPr lang="en-US" altLang="zh-TW"/>
              <a:t>] </a:t>
            </a:r>
            <a:r>
              <a:rPr lang="zh-TW" altLang="en-US"/>
              <a:t>和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u</a:t>
            </a:r>
            <a:r>
              <a:rPr lang="en-US" altLang="zh-TW" baseline="-25000"/>
              <a:t>2</a:t>
            </a:r>
            <a:r>
              <a:rPr lang="en-US" altLang="zh-TW"/>
              <a:t>] </a:t>
            </a:r>
            <a:r>
              <a:rPr lang="zh-TW" altLang="en-US"/>
              <a:t>之間的 </a:t>
            </a:r>
            <a:r>
              <a:rPr lang="en-US" altLang="zh-TW"/>
              <a:t>correlation </a:t>
            </a:r>
            <a:r>
              <a:rPr lang="zh-TW" altLang="en-US"/>
              <a:t>必需近於零 </a:t>
            </a:r>
            <a:r>
              <a:rPr lang="en-US" altLang="zh-TW"/>
              <a:t>(</a:t>
            </a:r>
            <a:r>
              <a:rPr lang="zh-TW" altLang="en-US"/>
              <a:t>即 </a:t>
            </a:r>
            <a:r>
              <a:rPr lang="en-US" altLang="zh-TW"/>
              <a:t>decorrelation)</a:t>
            </a:r>
          </a:p>
        </p:txBody>
      </p:sp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684213" y="1916113"/>
            <a:ext cx="4537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>
                <a:sym typeface="Symbol" pitchFamily="18" charset="2"/>
              </a:rPr>
              <a:t>即 </a:t>
            </a:r>
            <a:r>
              <a:rPr lang="en-US" altLang="zh-TW">
                <a:sym typeface="Symbol" pitchFamily="18" charset="2"/>
              </a:rPr>
              <a:t>corr(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u</a:t>
            </a:r>
            <a:r>
              <a:rPr lang="en-US" altLang="zh-TW" baseline="-25000"/>
              <a:t>1</a:t>
            </a:r>
            <a:r>
              <a:rPr lang="en-US" altLang="zh-TW"/>
              <a:t>], 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u</a:t>
            </a:r>
            <a:r>
              <a:rPr lang="en-US" altLang="zh-TW" baseline="-25000"/>
              <a:t>2</a:t>
            </a:r>
            <a:r>
              <a:rPr lang="en-US" altLang="zh-TW"/>
              <a:t>]</a:t>
            </a:r>
            <a:r>
              <a:rPr lang="en-US" altLang="zh-TW">
                <a:sym typeface="Symbol" pitchFamily="18" charset="2"/>
              </a:rPr>
              <a:t>)</a:t>
            </a:r>
            <a:endParaRPr lang="zh-TW" altLang="en-US">
              <a:sym typeface="Symbol" pitchFamily="18" charset="2"/>
            </a:endParaRPr>
          </a:p>
        </p:txBody>
      </p:sp>
      <p:graphicFrame>
        <p:nvGraphicFramePr>
          <p:cNvPr id="21508" name="Object 7"/>
          <p:cNvGraphicFramePr>
            <a:graphicFrameLocks noChangeAspect="1"/>
          </p:cNvGraphicFramePr>
          <p:nvPr/>
        </p:nvGraphicFramePr>
        <p:xfrm>
          <a:off x="3000375" y="1970088"/>
          <a:ext cx="42005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6" name="Equation" r:id="rId3" imgW="4191000" imgH="406400" progId="Equation.DSMT4">
                  <p:embed/>
                </p:oleObj>
              </mc:Choice>
              <mc:Fallback>
                <p:oleObj name="Equation" r:id="rId3" imgW="4191000" imgH="40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970088"/>
                        <a:ext cx="420052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11"/>
          <p:cNvSpPr txBox="1">
            <a:spLocks noChangeArrowheads="1"/>
          </p:cNvSpPr>
          <p:nvPr/>
        </p:nvSpPr>
        <p:spPr bwMode="auto">
          <a:xfrm>
            <a:off x="684213" y="3213100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所以</a:t>
            </a:r>
          </a:p>
        </p:txBody>
      </p:sp>
      <p:graphicFrame>
        <p:nvGraphicFramePr>
          <p:cNvPr id="21510" name="Object 13"/>
          <p:cNvGraphicFramePr>
            <a:graphicFrameLocks noChangeAspect="1"/>
          </p:cNvGraphicFramePr>
          <p:nvPr/>
        </p:nvGraphicFramePr>
        <p:xfrm>
          <a:off x="1476375" y="3213100"/>
          <a:ext cx="340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7" name="Equation" r:id="rId5" imgW="3403600" imgH="368300" progId="Equation.DSMT4">
                  <p:embed/>
                </p:oleObj>
              </mc:Choice>
              <mc:Fallback>
                <p:oleObj name="Equation" r:id="rId5" imgW="3403600" imgH="368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13100"/>
                        <a:ext cx="3403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14"/>
          <p:cNvSpPr txBox="1">
            <a:spLocks noChangeArrowheads="1"/>
          </p:cNvSpPr>
          <p:nvPr/>
        </p:nvSpPr>
        <p:spPr bwMode="auto">
          <a:xfrm>
            <a:off x="1042988" y="3933825"/>
            <a:ext cx="669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Since if  </a:t>
            </a:r>
          </a:p>
        </p:txBody>
      </p:sp>
      <p:graphicFrame>
        <p:nvGraphicFramePr>
          <p:cNvPr id="21512" name="Object 15"/>
          <p:cNvGraphicFramePr>
            <a:graphicFrameLocks noChangeAspect="1"/>
          </p:cNvGraphicFramePr>
          <p:nvPr/>
        </p:nvGraphicFramePr>
        <p:xfrm>
          <a:off x="2122488" y="400685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8" name="Equation" r:id="rId7" imgW="837836" imgH="342751" progId="Equation.DSMT4">
                  <p:embed/>
                </p:oleObj>
              </mc:Choice>
              <mc:Fallback>
                <p:oleObj name="Equation" r:id="rId7" imgW="837836" imgH="34275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006850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16"/>
          <p:cNvGraphicFramePr>
            <a:graphicFrameLocks noChangeAspect="1"/>
          </p:cNvGraphicFramePr>
          <p:nvPr/>
        </p:nvGraphicFramePr>
        <p:xfrm>
          <a:off x="3635375" y="3862388"/>
          <a:ext cx="26924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9" name="Equation" r:id="rId9" imgW="2692400" imgH="685800" progId="Equation.DSMT4">
                  <p:embed/>
                </p:oleObj>
              </mc:Choice>
              <mc:Fallback>
                <p:oleObj name="Equation" r:id="rId9" imgW="2692400" imgH="685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862388"/>
                        <a:ext cx="2692400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17"/>
          <p:cNvSpPr txBox="1">
            <a:spLocks noChangeArrowheads="1"/>
          </p:cNvSpPr>
          <p:nvPr/>
        </p:nvSpPr>
        <p:spPr bwMode="auto">
          <a:xfrm>
            <a:off x="6659563" y="3933825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for all </a:t>
            </a:r>
            <a:r>
              <a:rPr lang="en-US" altLang="zh-TW" i="1"/>
              <a:t>u</a:t>
            </a:r>
          </a:p>
        </p:txBody>
      </p:sp>
      <p:graphicFrame>
        <p:nvGraphicFramePr>
          <p:cNvPr id="21515" name="Object 18"/>
          <p:cNvGraphicFramePr>
            <a:graphicFrameLocks noChangeAspect="1"/>
          </p:cNvGraphicFramePr>
          <p:nvPr/>
        </p:nvGraphicFramePr>
        <p:xfrm>
          <a:off x="1763713" y="5014913"/>
          <a:ext cx="1955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0" name="Equation" r:id="rId11" imgW="1954951" imgH="355446" progId="Equation.DSMT4">
                  <p:embed/>
                </p:oleObj>
              </mc:Choice>
              <mc:Fallback>
                <p:oleObj name="Equation" r:id="rId11" imgW="1954951" imgH="355446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14913"/>
                        <a:ext cx="1955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Text Box 19"/>
          <p:cNvSpPr txBox="1">
            <a:spLocks noChangeArrowheads="1"/>
          </p:cNvSpPr>
          <p:nvPr/>
        </p:nvSpPr>
        <p:spPr bwMode="auto">
          <a:xfrm>
            <a:off x="1042988" y="4510088"/>
            <a:ext cx="568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The above equation can be simplified as:</a:t>
            </a:r>
          </a:p>
        </p:txBody>
      </p:sp>
      <p:sp>
        <p:nvSpPr>
          <p:cNvPr id="21517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251B49A7-D809-4B2D-94CF-BFF37E11FCCE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260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C93EF9BB-63FC-4B6E-BFDA-FB45F25C5B88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261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1042988" y="333375"/>
          <a:ext cx="1955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3" name="Equation" r:id="rId3" imgW="1954951" imgH="355446" progId="Equation.DSMT4">
                  <p:embed/>
                </p:oleObj>
              </mc:Choice>
              <mc:Fallback>
                <p:oleObj name="Equation" r:id="rId3" imgW="1954951" imgH="3554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3375"/>
                        <a:ext cx="1955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539750" y="765175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Note that </a:t>
            </a:r>
          </a:p>
        </p:txBody>
      </p:sp>
      <p:graphicFrame>
        <p:nvGraphicFramePr>
          <p:cNvPr id="22533" name="Object 7"/>
          <p:cNvGraphicFramePr>
            <a:graphicFrameLocks noChangeAspect="1"/>
          </p:cNvGraphicFramePr>
          <p:nvPr/>
        </p:nvGraphicFramePr>
        <p:xfrm>
          <a:off x="1692275" y="836613"/>
          <a:ext cx="1574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4" name="Equation" r:id="rId5" imgW="1574117" imgH="355446" progId="Equation.DSMT4">
                  <p:embed/>
                </p:oleObj>
              </mc:Choice>
              <mc:Fallback>
                <p:oleObj name="Equation" r:id="rId5" imgW="1574117" imgH="35544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836613"/>
                        <a:ext cx="1574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3419475" y="765175"/>
            <a:ext cx="3816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is the (</a:t>
            </a:r>
            <a:r>
              <a:rPr lang="en-US" altLang="zh-TW" i="1" dirty="0"/>
              <a:t>u</a:t>
            </a:r>
            <a:r>
              <a:rPr lang="en-US" altLang="zh-TW" baseline="-25000" dirty="0"/>
              <a:t>1</a:t>
            </a:r>
            <a:r>
              <a:rPr lang="en-US" altLang="zh-TW" dirty="0"/>
              <a:t>, u</a:t>
            </a:r>
            <a:r>
              <a:rPr lang="en-US" altLang="zh-TW" baseline="-25000" dirty="0"/>
              <a:t>2</a:t>
            </a:r>
            <a:r>
              <a:rPr lang="en-US" altLang="zh-TW" dirty="0"/>
              <a:t>)</a:t>
            </a:r>
            <a:r>
              <a:rPr lang="en-US" altLang="zh-TW" baseline="30000" dirty="0" err="1"/>
              <a:t>th</a:t>
            </a:r>
            <a:r>
              <a:rPr lang="en-US" altLang="zh-TW" dirty="0"/>
              <a:t> entry of  E{</a:t>
            </a:r>
            <a:r>
              <a:rPr lang="en-US" altLang="zh-TW" b="1" dirty="0"/>
              <a:t>XX</a:t>
            </a:r>
            <a:r>
              <a:rPr lang="en-US" altLang="zh-TW" b="1" baseline="30000" dirty="0"/>
              <a:t>T</a:t>
            </a:r>
            <a:r>
              <a:rPr lang="en-US" altLang="zh-TW" dirty="0"/>
              <a:t>}</a:t>
            </a:r>
          </a:p>
        </p:txBody>
      </p:sp>
      <p:sp>
        <p:nvSpPr>
          <p:cNvPr id="22535" name="Text Box 9"/>
          <p:cNvSpPr txBox="1">
            <a:spLocks noChangeArrowheads="1"/>
          </p:cNvSpPr>
          <p:nvPr/>
        </p:nvSpPr>
        <p:spPr bwMode="auto">
          <a:xfrm>
            <a:off x="1042988" y="1412875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where </a:t>
            </a:r>
          </a:p>
        </p:txBody>
      </p:sp>
      <p:graphicFrame>
        <p:nvGraphicFramePr>
          <p:cNvPr id="22536" name="Object 10"/>
          <p:cNvGraphicFramePr>
            <a:graphicFrameLocks noChangeAspect="1"/>
          </p:cNvGraphicFramePr>
          <p:nvPr/>
        </p:nvGraphicFramePr>
        <p:xfrm>
          <a:off x="1851025" y="1387475"/>
          <a:ext cx="3886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5" name="Equation" r:id="rId7" imgW="3886200" imgH="431800" progId="Equation.DSMT4">
                  <p:embed/>
                </p:oleObj>
              </mc:Choice>
              <mc:Fallback>
                <p:oleObj name="Equation" r:id="rId7" imgW="38862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1387475"/>
                        <a:ext cx="38862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11"/>
          <p:cNvSpPr txBox="1">
            <a:spLocks noChangeArrowheads="1"/>
          </p:cNvSpPr>
          <p:nvPr/>
        </p:nvSpPr>
        <p:spPr bwMode="auto">
          <a:xfrm>
            <a:off x="539750" y="1916113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Since</a:t>
            </a:r>
          </a:p>
        </p:txBody>
      </p:sp>
      <p:graphicFrame>
        <p:nvGraphicFramePr>
          <p:cNvPr id="22538" name="Object 12"/>
          <p:cNvGraphicFramePr>
            <a:graphicFrameLocks noChangeAspect="1"/>
          </p:cNvGraphicFramePr>
          <p:nvPr/>
        </p:nvGraphicFramePr>
        <p:xfrm>
          <a:off x="1403350" y="1989138"/>
          <a:ext cx="812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6" name="Equation" r:id="rId9" imgW="812447" imgH="228501" progId="Equation.DSMT4">
                  <p:embed/>
                </p:oleObj>
              </mc:Choice>
              <mc:Fallback>
                <p:oleObj name="Equation" r:id="rId9" imgW="812447" imgH="22850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89138"/>
                        <a:ext cx="812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3"/>
          <p:cNvSpPr txBox="1">
            <a:spLocks noChangeArrowheads="1"/>
          </p:cNvSpPr>
          <p:nvPr/>
        </p:nvSpPr>
        <p:spPr bwMode="auto">
          <a:xfrm>
            <a:off x="2627313" y="1916113"/>
            <a:ext cx="935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where </a:t>
            </a:r>
          </a:p>
        </p:txBody>
      </p:sp>
      <p:graphicFrame>
        <p:nvGraphicFramePr>
          <p:cNvPr id="22540" name="Object 14"/>
          <p:cNvGraphicFramePr>
            <a:graphicFrameLocks noChangeAspect="1"/>
          </p:cNvGraphicFramePr>
          <p:nvPr/>
        </p:nvGraphicFramePr>
        <p:xfrm>
          <a:off x="3635375" y="1916113"/>
          <a:ext cx="34798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7" name="Equation" r:id="rId11" imgW="3479800" imgH="431800" progId="Equation.DSMT4">
                  <p:embed/>
                </p:oleObj>
              </mc:Choice>
              <mc:Fallback>
                <p:oleObj name="Equation" r:id="rId11" imgW="34798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916113"/>
                        <a:ext cx="34798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15"/>
          <p:cNvSpPr txBox="1">
            <a:spLocks noChangeArrowheads="1"/>
          </p:cNvSpPr>
          <p:nvPr/>
        </p:nvSpPr>
        <p:spPr bwMode="auto">
          <a:xfrm>
            <a:off x="3563938" y="2420938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1"/>
              <a:t>K</a:t>
            </a:r>
            <a:r>
              <a:rPr lang="en-US" altLang="zh-TW"/>
              <a:t> is the KLT matrix </a:t>
            </a:r>
          </a:p>
        </p:txBody>
      </p:sp>
      <p:graphicFrame>
        <p:nvGraphicFramePr>
          <p:cNvPr id="22542" name="Object 16"/>
          <p:cNvGraphicFramePr>
            <a:graphicFrameLocks noChangeAspect="1"/>
          </p:cNvGraphicFramePr>
          <p:nvPr/>
        </p:nvGraphicFramePr>
        <p:xfrm>
          <a:off x="684213" y="2997200"/>
          <a:ext cx="508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8" name="Equation" r:id="rId13" imgW="5080000" imgH="431800" progId="Equation.DSMT4">
                  <p:embed/>
                </p:oleObj>
              </mc:Choice>
              <mc:Fallback>
                <p:oleObj name="Equation" r:id="rId13" imgW="50800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97200"/>
                        <a:ext cx="508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Text Box 17"/>
          <p:cNvSpPr txBox="1">
            <a:spLocks noChangeArrowheads="1"/>
          </p:cNvSpPr>
          <p:nvPr/>
        </p:nvSpPr>
        <p:spPr bwMode="auto">
          <a:xfrm>
            <a:off x="1187450" y="3573463"/>
            <a:ext cx="6840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where </a:t>
            </a:r>
            <a:r>
              <a:rPr lang="en-US" altLang="zh-TW" b="1"/>
              <a:t>C</a:t>
            </a:r>
            <a:r>
              <a:rPr lang="en-US" altLang="zh-TW"/>
              <a:t> is the </a:t>
            </a:r>
            <a:r>
              <a:rPr lang="en-US" altLang="zh-TW">
                <a:sym typeface="Symbol" pitchFamily="18" charset="2"/>
              </a:rPr>
              <a:t>covariance matrix and  </a:t>
            </a:r>
          </a:p>
        </p:txBody>
      </p:sp>
      <p:sp>
        <p:nvSpPr>
          <p:cNvPr id="22544" name="Rectangle 18"/>
          <p:cNvSpPr>
            <a:spLocks noChangeArrowheads="1"/>
          </p:cNvSpPr>
          <p:nvPr/>
        </p:nvSpPr>
        <p:spPr bwMode="auto">
          <a:xfrm>
            <a:off x="1908175" y="3933825"/>
            <a:ext cx="203041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30000"/>
              </a:spcBef>
            </a:pPr>
            <a:r>
              <a:rPr lang="en-US" altLang="zh-TW">
                <a:sym typeface="Symbol" pitchFamily="18" charset="2"/>
              </a:rPr>
              <a:t>corr(</a:t>
            </a:r>
            <a:r>
              <a:rPr lang="en-US" altLang="zh-TW" i="1">
                <a:sym typeface="Symbol" pitchFamily="18" charset="2"/>
              </a:rPr>
              <a:t>x</a:t>
            </a:r>
            <a:r>
              <a:rPr lang="en-US" altLang="zh-TW">
                <a:sym typeface="Symbol" pitchFamily="18" charset="2"/>
              </a:rPr>
              <a:t>[</a:t>
            </a:r>
            <a:r>
              <a:rPr lang="en-US" altLang="zh-TW" i="1">
                <a:sym typeface="Symbol" pitchFamily="18" charset="2"/>
              </a:rPr>
              <a:t>m</a:t>
            </a:r>
            <a:r>
              <a:rPr lang="en-US" altLang="zh-TW">
                <a:sym typeface="Symbol" pitchFamily="18" charset="2"/>
              </a:rPr>
              <a:t>], </a:t>
            </a:r>
            <a:r>
              <a:rPr lang="en-US" altLang="zh-TW" i="1">
                <a:sym typeface="Symbol" pitchFamily="18" charset="2"/>
              </a:rPr>
              <a:t>x</a:t>
            </a:r>
            <a:r>
              <a:rPr lang="en-US" altLang="zh-TW">
                <a:sym typeface="Symbol" pitchFamily="18" charset="2"/>
              </a:rPr>
              <a:t>[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>
                <a:sym typeface="Symbol" pitchFamily="18" charset="2"/>
              </a:rPr>
              <a:t>]) = </a:t>
            </a:r>
          </a:p>
        </p:txBody>
      </p:sp>
      <p:graphicFrame>
        <p:nvGraphicFramePr>
          <p:cNvPr id="22545" name="Object 19"/>
          <p:cNvGraphicFramePr>
            <a:graphicFrameLocks noChangeAspect="1"/>
          </p:cNvGraphicFramePr>
          <p:nvPr/>
        </p:nvGraphicFramePr>
        <p:xfrm>
          <a:off x="3851275" y="4005263"/>
          <a:ext cx="45688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9" name="Equation" r:id="rId15" imgW="4559300" imgH="406400" progId="Equation.DSMT4">
                  <p:embed/>
                </p:oleObj>
              </mc:Choice>
              <mc:Fallback>
                <p:oleObj name="Equation" r:id="rId15" imgW="4559300" imgH="406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005263"/>
                        <a:ext cx="456882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Text Box 20"/>
          <p:cNvSpPr txBox="1">
            <a:spLocks noChangeArrowheads="1"/>
          </p:cNvSpPr>
          <p:nvPr/>
        </p:nvSpPr>
        <p:spPr bwMode="auto">
          <a:xfrm>
            <a:off x="611188" y="4581525"/>
            <a:ext cx="568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To make                                    when </a:t>
            </a:r>
            <a:r>
              <a:rPr lang="en-US" altLang="zh-TW" i="1"/>
              <a:t>u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 </a:t>
            </a:r>
            <a:r>
              <a:rPr lang="en-US" altLang="zh-TW" i="1">
                <a:sym typeface="Symbol" pitchFamily="18" charset="2"/>
              </a:rPr>
              <a:t>u</a:t>
            </a:r>
            <a:r>
              <a:rPr lang="en-US" altLang="zh-TW" baseline="-25000">
                <a:sym typeface="Symbol" pitchFamily="18" charset="2"/>
              </a:rPr>
              <a:t>2</a:t>
            </a:r>
            <a:r>
              <a:rPr lang="en-US" altLang="zh-TW">
                <a:sym typeface="Symbol" pitchFamily="18" charset="2"/>
              </a:rPr>
              <a:t> </a:t>
            </a:r>
          </a:p>
        </p:txBody>
      </p:sp>
      <p:graphicFrame>
        <p:nvGraphicFramePr>
          <p:cNvPr id="22547" name="Object 21"/>
          <p:cNvGraphicFramePr>
            <a:graphicFrameLocks noChangeAspect="1"/>
          </p:cNvGraphicFramePr>
          <p:nvPr/>
        </p:nvGraphicFramePr>
        <p:xfrm>
          <a:off x="1763713" y="4652963"/>
          <a:ext cx="1955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0" name="Equation" r:id="rId17" imgW="1954951" imgH="355446" progId="Equation.DSMT4">
                  <p:embed/>
                </p:oleObj>
              </mc:Choice>
              <mc:Fallback>
                <p:oleObj name="Equation" r:id="rId17" imgW="1954951" imgH="355446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652963"/>
                        <a:ext cx="1955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2"/>
          <p:cNvGraphicFramePr>
            <a:graphicFrameLocks noChangeAspect="1"/>
          </p:cNvGraphicFramePr>
          <p:nvPr/>
        </p:nvGraphicFramePr>
        <p:xfrm>
          <a:off x="1403350" y="5084763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1" name="Equation" r:id="rId18" imgW="952087" imgH="431613" progId="Equation.DSMT4">
                  <p:embed/>
                </p:oleObj>
              </mc:Choice>
              <mc:Fallback>
                <p:oleObj name="Equation" r:id="rId18" imgW="952087" imgH="431613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084763"/>
                        <a:ext cx="95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9" name="Text Box 23"/>
          <p:cNvSpPr txBox="1">
            <a:spLocks noChangeArrowheads="1"/>
          </p:cNvSpPr>
          <p:nvPr/>
        </p:nvSpPr>
        <p:spPr bwMode="auto">
          <a:xfrm>
            <a:off x="2484438" y="5084763"/>
            <a:ext cx="331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should be a diagonal matrix </a:t>
            </a:r>
          </a:p>
        </p:txBody>
      </p:sp>
      <p:sp>
        <p:nvSpPr>
          <p:cNvPr id="22550" name="Text Box 24"/>
          <p:cNvSpPr txBox="1">
            <a:spLocks noChangeArrowheads="1"/>
          </p:cNvSpPr>
          <p:nvPr/>
        </p:nvSpPr>
        <p:spPr bwMode="auto">
          <a:xfrm>
            <a:off x="684213" y="5516563"/>
            <a:ext cx="7343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Therefore, the KLT transform matrix </a:t>
            </a:r>
            <a:r>
              <a:rPr lang="en-US" altLang="zh-TW" b="1"/>
              <a:t>K</a:t>
            </a:r>
            <a:r>
              <a:rPr lang="en-US" altLang="zh-TW"/>
              <a:t> should diagonalize </a:t>
            </a:r>
            <a:r>
              <a:rPr lang="en-US" altLang="zh-TW" b="1"/>
              <a:t>C</a:t>
            </a:r>
            <a:r>
              <a:rPr lang="en-US" altLang="zh-TW"/>
              <a:t>.</a:t>
            </a:r>
          </a:p>
        </p:txBody>
      </p:sp>
      <p:sp>
        <p:nvSpPr>
          <p:cNvPr id="22551" name="Text Box 25"/>
          <p:cNvSpPr txBox="1">
            <a:spLocks noChangeArrowheads="1"/>
          </p:cNvSpPr>
          <p:nvPr/>
        </p:nvSpPr>
        <p:spPr bwMode="auto">
          <a:xfrm>
            <a:off x="755650" y="5949950"/>
            <a:ext cx="6697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That is, the columns of </a:t>
            </a:r>
            <a:r>
              <a:rPr lang="en-US" altLang="zh-TW" b="1"/>
              <a:t>K</a:t>
            </a:r>
            <a:r>
              <a:rPr lang="en-US" altLang="zh-TW"/>
              <a:t> are the eigenvectors of </a:t>
            </a:r>
            <a:r>
              <a:rPr lang="en-US" altLang="zh-TW" b="1"/>
              <a:t>C</a:t>
            </a:r>
            <a:r>
              <a:rPr lang="en-US" altLang="zh-TW"/>
              <a:t>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22958372-D77D-4163-B102-A13B0F8C9290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244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468313" y="3716338"/>
            <a:ext cx="712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b="1">
                <a:sym typeface="Symbol" pitchFamily="18" charset="2"/>
              </a:rPr>
              <a:t>(3) </a:t>
            </a:r>
            <a:r>
              <a:rPr lang="zh-TW" altLang="en-US" b="1">
                <a:sym typeface="Symbol" pitchFamily="18" charset="2"/>
              </a:rPr>
              <a:t>資料越</a:t>
            </a:r>
            <a:r>
              <a:rPr lang="zh-TW" altLang="en-US" b="1">
                <a:solidFill>
                  <a:srgbClr val="FF0000"/>
                </a:solidFill>
                <a:sym typeface="Symbol" pitchFamily="18" charset="2"/>
              </a:rPr>
              <a:t>一致</a:t>
            </a:r>
            <a:r>
              <a:rPr lang="zh-TW" altLang="en-US">
                <a:solidFill>
                  <a:srgbClr val="FF0000"/>
                </a:solidFill>
                <a:sym typeface="Symbol" pitchFamily="18" charset="2"/>
              </a:rPr>
              <a:t>，</a:t>
            </a:r>
            <a:r>
              <a:rPr lang="zh-TW" altLang="en-US" b="1">
                <a:sym typeface="Symbol" pitchFamily="18" charset="2"/>
              </a:rPr>
              <a:t>代表統計特性越</a:t>
            </a:r>
            <a:r>
              <a:rPr lang="zh-TW" altLang="en-US" b="1">
                <a:solidFill>
                  <a:srgbClr val="FF0000"/>
                </a:solidFill>
                <a:sym typeface="Symbol" pitchFamily="18" charset="2"/>
              </a:rPr>
              <a:t>集中</a:t>
            </a: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611188" y="4292600"/>
            <a:ext cx="784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>
                <a:sym typeface="Symbol" pitchFamily="18" charset="2"/>
              </a:rPr>
              <a:t>包括</a:t>
            </a:r>
            <a:r>
              <a:rPr lang="zh-TW" altLang="en-US" b="1">
                <a:sym typeface="Symbol" pitchFamily="18" charset="2"/>
              </a:rPr>
              <a:t> </a:t>
            </a:r>
            <a:r>
              <a:rPr lang="en-US" altLang="zh-TW">
                <a:sym typeface="Symbol" pitchFamily="18" charset="2"/>
              </a:rPr>
              <a:t>Fourier transform domain, histogram, eigenvalue ………..  </a:t>
            </a:r>
            <a:r>
              <a:rPr lang="zh-TW" altLang="en-US">
                <a:sym typeface="Symbol" pitchFamily="18" charset="2"/>
              </a:rPr>
              <a:t>等方面的集中度</a:t>
            </a:r>
            <a:endParaRPr lang="en-US" altLang="zh-TW">
              <a:sym typeface="Symbol" pitchFamily="18" charset="2"/>
            </a:endParaRP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395288" y="333375"/>
            <a:ext cx="77057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zh-TW" altLang="en-US" sz="2400" b="1"/>
              <a:t> </a:t>
            </a:r>
            <a:r>
              <a:rPr lang="en-US" altLang="zh-TW" sz="2400" b="1">
                <a:solidFill>
                  <a:srgbClr val="3333FF"/>
                </a:solidFill>
              </a:rPr>
              <a:t>7-A  </a:t>
            </a:r>
            <a:r>
              <a:rPr lang="zh-TW" altLang="en-US" sz="2400" b="1">
                <a:solidFill>
                  <a:srgbClr val="3333FF"/>
                </a:solidFill>
              </a:rPr>
              <a:t>壓縮的哲學：</a:t>
            </a:r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539750" y="981075"/>
            <a:ext cx="5256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zh-TW" b="1">
                <a:sym typeface="Symbol" pitchFamily="18" charset="2"/>
              </a:rPr>
              <a:t>(1) </a:t>
            </a:r>
            <a:r>
              <a:rPr lang="zh-TW" altLang="en-US" b="1">
                <a:sym typeface="Symbol" pitchFamily="18" charset="2"/>
              </a:rPr>
              <a:t>利用資料的</a:t>
            </a:r>
            <a:r>
              <a:rPr lang="zh-TW" altLang="en-US" b="1" u="sng">
                <a:solidFill>
                  <a:srgbClr val="FF0000"/>
                </a:solidFill>
                <a:sym typeface="Symbol" pitchFamily="18" charset="2"/>
              </a:rPr>
              <a:t>一致性，規則性，與可預測性</a:t>
            </a:r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539750" y="1989138"/>
            <a:ext cx="7993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b="1">
                <a:sym typeface="Symbol" pitchFamily="18" charset="2"/>
              </a:rPr>
              <a:t>(2) </a:t>
            </a:r>
            <a:r>
              <a:rPr lang="zh-TW" altLang="en-US" b="1">
                <a:sym typeface="Symbol" pitchFamily="18" charset="2"/>
              </a:rPr>
              <a:t>通常而言，若可以用比較</a:t>
            </a:r>
            <a:r>
              <a:rPr lang="zh-TW" altLang="en-US" b="1" u="sng">
                <a:sym typeface="Symbol" pitchFamily="18" charset="2"/>
              </a:rPr>
              <a:t>精簡的自然語言</a:t>
            </a:r>
            <a:r>
              <a:rPr lang="zh-TW" altLang="en-US" b="1">
                <a:sym typeface="Symbol" pitchFamily="18" charset="2"/>
              </a:rPr>
              <a:t>來描述一個東西，那麼也就越能夠對這個東西作壓縮</a:t>
            </a:r>
            <a:endParaRPr lang="zh-TW" altLang="en-US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4104" name="文字方塊 7"/>
          <p:cNvSpPr txBox="1">
            <a:spLocks noChangeArrowheads="1"/>
          </p:cNvSpPr>
          <p:nvPr/>
        </p:nvSpPr>
        <p:spPr bwMode="auto">
          <a:xfrm>
            <a:off x="684213" y="1484313"/>
            <a:ext cx="784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/>
              <a:t>(exploit redundancies and predictability, find the compact or sparse representation)</a:t>
            </a:r>
            <a:endParaRPr lang="zh-TW" altLang="en-US" sz="1800"/>
          </a:p>
        </p:txBody>
      </p:sp>
      <p:sp>
        <p:nvSpPr>
          <p:cNvPr id="4105" name="文字方塊 9"/>
          <p:cNvSpPr txBox="1">
            <a:spLocks noChangeArrowheads="1"/>
          </p:cNvSpPr>
          <p:nvPr/>
        </p:nvSpPr>
        <p:spPr bwMode="auto">
          <a:xfrm>
            <a:off x="971550" y="2924175"/>
            <a:ext cx="48958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Q: </a:t>
            </a:r>
            <a:r>
              <a:rPr lang="zh-TW" altLang="en-US"/>
              <a:t>最古老的壓縮技術是什麼？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900113" y="1328807"/>
            <a:ext cx="47724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TW" dirty="0">
                <a:solidFill>
                  <a:srgbClr val="3333FF"/>
                </a:solidFill>
              </a:rPr>
              <a:t>KLT </a:t>
            </a:r>
            <a:r>
              <a:rPr lang="zh-TW" altLang="en-US" dirty="0">
                <a:solidFill>
                  <a:srgbClr val="3333FF"/>
                </a:solidFill>
                <a:cs typeface="Times New Roman" pitchFamily="18" charset="0"/>
              </a:rPr>
              <a:t>缺點</a:t>
            </a:r>
            <a:r>
              <a:rPr lang="en-US" altLang="zh-TW" dirty="0">
                <a:solidFill>
                  <a:srgbClr val="3333FF"/>
                </a:solidFill>
              </a:rPr>
              <a:t>: dependent on image  </a:t>
            </a:r>
            <a:endParaRPr lang="en-US" altLang="zh-TW" dirty="0" smtClean="0">
              <a:solidFill>
                <a:srgbClr val="3333FF"/>
              </a:solidFill>
            </a:endParaRPr>
          </a:p>
          <a:p>
            <a:r>
              <a:rPr lang="en-US" altLang="zh-TW" dirty="0" smtClean="0">
                <a:solidFill>
                  <a:srgbClr val="3333FF"/>
                </a:solidFill>
              </a:rPr>
              <a:t>(</a:t>
            </a:r>
            <a:r>
              <a:rPr lang="zh-TW" altLang="en-US" dirty="0">
                <a:solidFill>
                  <a:srgbClr val="3333FF"/>
                </a:solidFill>
              </a:rPr>
              <a:t>不實際，</a:t>
            </a:r>
            <a:r>
              <a:rPr lang="zh-TW" altLang="en-US" dirty="0" smtClean="0">
                <a:solidFill>
                  <a:srgbClr val="3333FF"/>
                </a:solidFill>
              </a:rPr>
              <a:t>需要一併記錄 </a:t>
            </a:r>
            <a:r>
              <a:rPr lang="en-US" altLang="zh-TW" dirty="0">
                <a:solidFill>
                  <a:srgbClr val="3333FF"/>
                </a:solidFill>
              </a:rPr>
              <a:t>transform matrix) </a:t>
            </a:r>
          </a:p>
        </p:txBody>
      </p:sp>
      <p:graphicFrame>
        <p:nvGraphicFramePr>
          <p:cNvPr id="23555" name="Object 10"/>
          <p:cNvGraphicFramePr>
            <a:graphicFrameLocks noChangeAspect="1"/>
          </p:cNvGraphicFramePr>
          <p:nvPr/>
        </p:nvGraphicFramePr>
        <p:xfrm>
          <a:off x="2201863" y="476250"/>
          <a:ext cx="39370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3" imgW="3937000" imgH="685800" progId="Equation.DSMT4">
                  <p:embed/>
                </p:oleObj>
              </mc:Choice>
              <mc:Fallback>
                <p:oleObj name="Equation" r:id="rId3" imgW="3937000" imgH="685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476250"/>
                        <a:ext cx="3937000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684213" y="620713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ym typeface="Symbol" pitchFamily="18" charset="2"/>
              </a:rPr>
              <a:t> </a:t>
            </a:r>
            <a:r>
              <a:rPr lang="en-US" altLang="zh-TW"/>
              <a:t>2-D Case</a:t>
            </a:r>
          </a:p>
        </p:txBody>
      </p:sp>
      <p:sp>
        <p:nvSpPr>
          <p:cNvPr id="23557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4801FB91-B802-416B-98C2-4D36AADF9549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262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4149080"/>
            <a:ext cx="81369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10000"/>
              </a:lnSpc>
              <a:spcBef>
                <a:spcPct val="15000"/>
              </a:spcBef>
              <a:tabLst>
                <a:tab pos="381000" algn="l"/>
              </a:tabLst>
            </a:pPr>
            <a:r>
              <a:rPr lang="en-US" altLang="zh-TW" dirty="0" smtClean="0"/>
              <a:t>W</a:t>
            </a:r>
            <a:r>
              <a:rPr lang="en-US" altLang="zh-TW" dirty="0"/>
              <a:t>. D. Ray and R. M. Driver, “Further decomposition of the </a:t>
            </a:r>
            <a:r>
              <a:rPr lang="en-US" altLang="zh-TW" dirty="0" err="1"/>
              <a:t>Karhunen-Loeve</a:t>
            </a:r>
            <a:r>
              <a:rPr lang="en-US" altLang="zh-TW" dirty="0"/>
              <a:t> </a:t>
            </a:r>
            <a:r>
              <a:rPr lang="en-US" altLang="zh-TW" dirty="0" smtClean="0"/>
              <a:t>series </a:t>
            </a:r>
            <a:r>
              <a:rPr lang="en-US" altLang="zh-TW" dirty="0"/>
              <a:t>representation of a stationary random process,” </a:t>
            </a:r>
            <a:r>
              <a:rPr lang="en-US" altLang="zh-TW" i="1" dirty="0"/>
              <a:t>IEEE Trans. Inf</a:t>
            </a:r>
            <a:r>
              <a:rPr lang="en-US" altLang="zh-TW" i="1" dirty="0" smtClean="0"/>
              <a:t>. Theory</a:t>
            </a:r>
            <a:r>
              <a:rPr lang="en-US" altLang="zh-TW" dirty="0"/>
              <a:t>, vol. 16, no. 6, pp. 663-668, Nov. 1970.</a:t>
            </a:r>
          </a:p>
        </p:txBody>
      </p:sp>
      <p:sp>
        <p:nvSpPr>
          <p:cNvPr id="3" name="矩形 2"/>
          <p:cNvSpPr/>
          <p:nvPr/>
        </p:nvSpPr>
        <p:spPr>
          <a:xfrm>
            <a:off x="331236" y="3501008"/>
            <a:ext cx="1223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C196AD5-A8AA-4230-8646-7B5DF51343CA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263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95288" y="1052513"/>
            <a:ext cx="4110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TW" altLang="en-US" b="1">
                <a:solidFill>
                  <a:srgbClr val="3333FF"/>
                </a:solidFill>
                <a:sym typeface="Symbol" pitchFamily="18" charset="2"/>
              </a:rPr>
              <a:t></a:t>
            </a:r>
            <a:r>
              <a:rPr lang="zh-TW" altLang="en-US" b="1">
                <a:solidFill>
                  <a:srgbClr val="3333FF"/>
                </a:solidFill>
              </a:rPr>
              <a:t> </a:t>
            </a:r>
            <a:r>
              <a:rPr lang="en-US" altLang="zh-TW" b="1">
                <a:solidFill>
                  <a:srgbClr val="3333FF"/>
                </a:solidFill>
              </a:rPr>
              <a:t>DCT:</a:t>
            </a:r>
            <a:r>
              <a:rPr lang="en-US" altLang="zh-TW" b="1">
                <a:solidFill>
                  <a:srgbClr val="3333FF"/>
                </a:solidFill>
                <a:sym typeface="Symbol" pitchFamily="18" charset="2"/>
              </a:rPr>
              <a:t>  Discrete Cosine Transform</a:t>
            </a: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 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900113" y="1628775"/>
          <a:ext cx="656113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4" name="Equation" r:id="rId3" imgW="6565900" imgH="685800" progId="Equation.DSMT4">
                  <p:embed/>
                </p:oleObj>
              </mc:Choice>
              <mc:Fallback>
                <p:oleObj name="Equation" r:id="rId3" imgW="65659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6561137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276600" y="2420938"/>
            <a:ext cx="4103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 i="1">
                <a:solidFill>
                  <a:srgbClr val="3333FF"/>
                </a:solidFill>
                <a:ea typeface="新細明體" charset="-120"/>
              </a:rPr>
              <a:t>C</a:t>
            </a:r>
            <a:r>
              <a:rPr lang="en-US" altLang="zh-TW">
                <a:solidFill>
                  <a:srgbClr val="3333FF"/>
                </a:solidFill>
                <a:ea typeface="新細明體" charset="-120"/>
              </a:rPr>
              <a:t>[0] =                 </a:t>
            </a:r>
            <a:r>
              <a:rPr lang="en-US" altLang="zh-TW">
                <a:solidFill>
                  <a:srgbClr val="3333FF"/>
                </a:solidFill>
              </a:rPr>
              <a:t>, </a:t>
            </a:r>
            <a:r>
              <a:rPr lang="en-US" altLang="zh-TW" i="1">
                <a:solidFill>
                  <a:srgbClr val="3333FF"/>
                </a:solidFill>
              </a:rPr>
              <a:t>C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u</a:t>
            </a:r>
            <a:r>
              <a:rPr lang="en-US" altLang="zh-TW">
                <a:solidFill>
                  <a:srgbClr val="3333FF"/>
                </a:solidFill>
              </a:rPr>
              <a:t>] = 1 for </a:t>
            </a:r>
            <a:r>
              <a:rPr lang="en-US" altLang="zh-TW" i="1">
                <a:solidFill>
                  <a:srgbClr val="3333FF"/>
                </a:solidFill>
              </a:rPr>
              <a:t>u</a:t>
            </a:r>
            <a:r>
              <a:rPr lang="en-US" altLang="zh-TW">
                <a:solidFill>
                  <a:srgbClr val="3333FF"/>
                </a:solidFill>
              </a:rPr>
              <a:t> </a:t>
            </a: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</a:t>
            </a:r>
            <a:r>
              <a:rPr lang="en-US" altLang="zh-TW">
                <a:solidFill>
                  <a:srgbClr val="3333FF"/>
                </a:solidFill>
              </a:rPr>
              <a:t> 0</a:t>
            </a:r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067175" y="2420938"/>
          <a:ext cx="5746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5" name="Equation" r:id="rId5" imgW="571252" imgH="317362" progId="Equation.DSMT4">
                  <p:embed/>
                </p:oleObj>
              </mc:Choice>
              <mc:Fallback>
                <p:oleObj name="Equation" r:id="rId5" imgW="571252" imgH="31736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420938"/>
                        <a:ext cx="57467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1042988" y="3571875"/>
          <a:ext cx="66675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6" name="Equation" r:id="rId7" imgW="6667500" imgH="685800" progId="Equation.DSMT4">
                  <p:embed/>
                </p:oleObj>
              </mc:Choice>
              <mc:Fallback>
                <p:oleObj name="Equation" r:id="rId7" imgW="66675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71875"/>
                        <a:ext cx="66675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39750" y="2997200"/>
            <a:ext cx="5761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IDCT: inverse discrete </a:t>
            </a:r>
            <a:r>
              <a:rPr lang="en-US" altLang="zh-TW" dirty="0" smtClean="0"/>
              <a:t>cosine </a:t>
            </a:r>
            <a:r>
              <a:rPr lang="en-US" altLang="zh-TW" dirty="0"/>
              <a:t>transform 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68313" y="4538663"/>
            <a:ext cx="68849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TW" altLang="en-US" dirty="0"/>
              <a:t> 對於大部分的影像而言， </a:t>
            </a:r>
            <a:r>
              <a:rPr lang="en-US" altLang="zh-TW" dirty="0"/>
              <a:t>DCT </a:t>
            </a:r>
            <a:r>
              <a:rPr lang="zh-TW" altLang="en-US" dirty="0"/>
              <a:t>能夠近似 </a:t>
            </a:r>
            <a:r>
              <a:rPr lang="en-US" altLang="zh-TW" dirty="0"/>
              <a:t>KLT (near optimal)  </a:t>
            </a:r>
          </a:p>
          <a:p>
            <a:pPr algn="just"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US" altLang="zh-TW" dirty="0"/>
              <a:t> </a:t>
            </a:r>
            <a:r>
              <a:rPr lang="zh-TW" altLang="en-US" dirty="0"/>
              <a:t>尤其是當 </a:t>
            </a:r>
            <a:r>
              <a:rPr lang="en-US" altLang="zh-TW" dirty="0" err="1"/>
              <a:t>corr</a:t>
            </a:r>
            <a:r>
              <a:rPr lang="en-US" altLang="zh-TW" dirty="0"/>
              <a:t>{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, </a:t>
            </a:r>
            <a:r>
              <a:rPr lang="en-US" altLang="zh-TW" i="1" dirty="0"/>
              <a:t>n</a:t>
            </a:r>
            <a:r>
              <a:rPr lang="en-US" altLang="zh-TW" dirty="0"/>
              <a:t>],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+</a:t>
            </a:r>
            <a:r>
              <a:rPr lang="en-US" altLang="zh-TW" i="1" dirty="0">
                <a:sym typeface="Symbol" pitchFamily="18" charset="2"/>
              </a:rPr>
              <a:t></a:t>
            </a:r>
            <a:r>
              <a:rPr lang="en-US" altLang="zh-TW" dirty="0"/>
              <a:t>, 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+</a:t>
            </a:r>
            <a:r>
              <a:rPr lang="en-US" altLang="zh-TW" i="1" dirty="0">
                <a:sym typeface="Symbol" pitchFamily="18" charset="2"/>
              </a:rPr>
              <a:t></a:t>
            </a:r>
            <a:r>
              <a:rPr lang="en-US" altLang="zh-TW" dirty="0"/>
              <a:t>]} = </a:t>
            </a:r>
            <a:r>
              <a:rPr lang="en-US" altLang="zh-TW" i="1" dirty="0">
                <a:sym typeface="Symbol" pitchFamily="18" charset="2"/>
              </a:rPr>
              <a:t> </a:t>
            </a:r>
            <a:r>
              <a:rPr lang="en-US" altLang="zh-TW" i="1" baseline="30000" dirty="0" smtClean="0">
                <a:sym typeface="Symbol" pitchFamily="18" charset="2"/>
              </a:rPr>
              <a:t>|| </a:t>
            </a:r>
            <a:r>
              <a:rPr lang="en-US" altLang="zh-TW" i="1" dirty="0">
                <a:sym typeface="Symbol" pitchFamily="18" charset="2"/>
              </a:rPr>
              <a:t> </a:t>
            </a:r>
            <a:r>
              <a:rPr lang="en-US" altLang="zh-TW" i="1" baseline="30000" dirty="0" smtClean="0">
                <a:sym typeface="Symbol" pitchFamily="18" charset="2"/>
              </a:rPr>
              <a:t>|| </a:t>
            </a:r>
            <a:r>
              <a:rPr lang="en-US" altLang="zh-TW" dirty="0"/>
              <a:t>,</a:t>
            </a:r>
            <a:r>
              <a:rPr lang="en-US" altLang="zh-TW" i="1" dirty="0">
                <a:sym typeface="Symbol" pitchFamily="18" charset="2"/>
              </a:rPr>
              <a:t>   </a:t>
            </a:r>
            <a:r>
              <a:rPr lang="en-US" altLang="zh-TW" i="1" dirty="0">
                <a:solidFill>
                  <a:srgbClr val="3333FF"/>
                </a:solidFill>
                <a:sym typeface="Symbol" pitchFamily="18" charset="2"/>
              </a:rPr>
              <a:t></a:t>
            </a:r>
            <a:r>
              <a:rPr lang="en-US" altLang="zh-TW" dirty="0">
                <a:solidFill>
                  <a:srgbClr val="3333FF"/>
                </a:solidFill>
              </a:rPr>
              <a:t> </a:t>
            </a:r>
            <a:r>
              <a:rPr lang="en-US" altLang="zh-TW" dirty="0">
                <a:solidFill>
                  <a:srgbClr val="3333FF"/>
                </a:solidFill>
                <a:sym typeface="Symbol" pitchFamily="18" charset="2"/>
              </a:rPr>
              <a:t></a:t>
            </a:r>
            <a:r>
              <a:rPr lang="en-US" altLang="zh-TW" dirty="0">
                <a:solidFill>
                  <a:srgbClr val="3333FF"/>
                </a:solidFill>
              </a:rPr>
              <a:t> 1</a:t>
            </a:r>
            <a:r>
              <a:rPr lang="en-US" altLang="zh-TW" dirty="0"/>
              <a:t> </a:t>
            </a:r>
            <a:r>
              <a:rPr lang="zh-TW" altLang="en-US" dirty="0">
                <a:sym typeface="Symbol" pitchFamily="18" charset="2"/>
              </a:rPr>
              <a:t>時</a:t>
            </a:r>
          </a:p>
          <a:p>
            <a:pPr algn="just"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TW" altLang="en-US" dirty="0">
                <a:sym typeface="Symbol" pitchFamily="18" charset="2"/>
              </a:rPr>
              <a:t> 有 </a:t>
            </a:r>
            <a:r>
              <a:rPr lang="en-US" altLang="zh-TW" dirty="0">
                <a:sym typeface="Symbol" pitchFamily="18" charset="2"/>
              </a:rPr>
              <a:t>fast algorithm 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95288" y="333375"/>
            <a:ext cx="77057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zh-TW" altLang="en-US" sz="2400" b="1"/>
              <a:t> </a:t>
            </a:r>
            <a:r>
              <a:rPr lang="en-US" altLang="zh-TW" sz="2400" b="1">
                <a:solidFill>
                  <a:srgbClr val="3333FF"/>
                </a:solidFill>
              </a:rPr>
              <a:t>7-F  Lossy Compression Techniques -- DCT</a:t>
            </a:r>
          </a:p>
        </p:txBody>
      </p:sp>
      <p:sp>
        <p:nvSpPr>
          <p:cNvPr id="24589" name="文字方塊 12"/>
          <p:cNvSpPr txBox="1">
            <a:spLocks noChangeArrowheads="1"/>
          </p:cNvSpPr>
          <p:nvPr/>
        </p:nvSpPr>
        <p:spPr bwMode="auto">
          <a:xfrm>
            <a:off x="611188" y="5949950"/>
            <a:ext cx="7561262" cy="40005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Advantage: (1) independent of the input (2) near optimal (3) real output</a:t>
            </a:r>
            <a:endParaRPr lang="zh-TW" altLang="en-US"/>
          </a:p>
        </p:txBody>
      </p:sp>
      <p:sp>
        <p:nvSpPr>
          <p:cNvPr id="24590" name="文字方塊 13"/>
          <p:cNvSpPr txBox="1">
            <a:spLocks noChangeArrowheads="1"/>
          </p:cNvSpPr>
          <p:nvPr/>
        </p:nvSpPr>
        <p:spPr bwMode="auto">
          <a:xfrm>
            <a:off x="5435600" y="882650"/>
            <a:ext cx="3096840" cy="646331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Suboptimal, </a:t>
            </a:r>
            <a:r>
              <a:rPr lang="en-US" altLang="zh-TW" sz="1800" dirty="0" smtClean="0">
                <a:solidFill>
                  <a:srgbClr val="FF0000"/>
                </a:solidFill>
              </a:rPr>
              <a:t>but </a:t>
            </a:r>
            <a:r>
              <a:rPr lang="en-US" altLang="zh-TW" sz="1800" dirty="0">
                <a:solidFill>
                  <a:srgbClr val="FF0000"/>
                </a:solidFill>
              </a:rPr>
              <a:t>independent of the input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02D0197-0C04-49E6-AE42-65CE85752C2E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264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187450" y="476250"/>
            <a:ext cx="7343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TW" altLang="en-US"/>
              <a:t> </a:t>
            </a:r>
            <a:r>
              <a:rPr lang="en-US" altLang="zh-TW"/>
              <a:t>DFT for Lena image                    DCT for Lena image  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36613"/>
            <a:ext cx="76581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68313" y="3860800"/>
            <a:ext cx="72786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en-US" altLang="zh-TW"/>
              <a:t>Comparing with the DFT:       </a:t>
            </a:r>
          </a:p>
          <a:p>
            <a:pPr algn="just" eaLnBrk="1" hangingPunct="1"/>
            <a:r>
              <a:rPr lang="en-US" altLang="zh-TW"/>
              <a:t>(1) </a:t>
            </a:r>
            <a:r>
              <a:rPr lang="zh-TW" altLang="en-US"/>
              <a:t>能量更為集中     </a:t>
            </a:r>
            <a:r>
              <a:rPr lang="en-US" altLang="zh-TW"/>
              <a:t>(2) Real output    (3) </a:t>
            </a:r>
            <a:r>
              <a:rPr lang="zh-TW" altLang="en-US"/>
              <a:t>一樣都有 </a:t>
            </a:r>
            <a:r>
              <a:rPr lang="en-US" altLang="zh-TW"/>
              <a:t>fast algorithm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A28567DE-8F64-4FA9-A62F-BE58D8CE8AE2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265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68313" y="404813"/>
            <a:ext cx="6042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zh-TW" altLang="en-US" dirty="0"/>
              <a:t>左圖：將 </a:t>
            </a:r>
            <a:r>
              <a:rPr lang="en-US" altLang="zh-TW" dirty="0"/>
              <a:t>DFT</a:t>
            </a:r>
            <a:r>
              <a:rPr lang="zh-TW" altLang="en-US" dirty="0"/>
              <a:t>，</a:t>
            </a:r>
            <a:r>
              <a:rPr lang="en-US" altLang="zh-TW" dirty="0"/>
              <a:t>DCT </a:t>
            </a:r>
            <a:r>
              <a:rPr lang="zh-TW" altLang="en-US" dirty="0"/>
              <a:t>各點能量</a:t>
            </a:r>
            <a:r>
              <a:rPr lang="en-US" altLang="zh-TW" dirty="0"/>
              <a:t>(</a:t>
            </a:r>
            <a:r>
              <a:rPr lang="zh-TW" altLang="en-US" dirty="0"/>
              <a:t>開根號</a:t>
            </a:r>
            <a:r>
              <a:rPr lang="en-US" altLang="zh-TW" dirty="0"/>
              <a:t>)</a:t>
            </a:r>
            <a:r>
              <a:rPr lang="zh-TW" altLang="en-US" dirty="0"/>
              <a:t>由大到小排序</a:t>
            </a:r>
          </a:p>
          <a:p>
            <a:pPr algn="just" eaLnBrk="1" hangingPunct="1"/>
            <a:r>
              <a:rPr lang="zh-TW" altLang="en-US" dirty="0"/>
              <a:t>右圖：累積能量 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202" y="2028552"/>
            <a:ext cx="845925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文字方塊 5"/>
          <p:cNvSpPr txBox="1">
            <a:spLocks noChangeArrowheads="1"/>
          </p:cNvSpPr>
          <p:nvPr/>
        </p:nvSpPr>
        <p:spPr bwMode="auto">
          <a:xfrm>
            <a:off x="561978" y="5259368"/>
            <a:ext cx="6480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/>
              <a:t>Energy concentration at low frequencies: KLT &gt; DCT &gt; DFT</a:t>
            </a:r>
            <a:endParaRPr lang="zh-TW" altLang="en-US" dirty="0"/>
          </a:p>
        </p:txBody>
      </p:sp>
      <p:graphicFrame>
        <p:nvGraphicFramePr>
          <p:cNvPr id="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306656"/>
              </p:ext>
            </p:extLst>
          </p:nvPr>
        </p:nvGraphicFramePr>
        <p:xfrm>
          <a:off x="1475656" y="1319870"/>
          <a:ext cx="26050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Equation" r:id="rId4" imgW="2603160" imgH="495000" progId="Equation.DSMT4">
                  <p:embed/>
                </p:oleObj>
              </mc:Choice>
              <mc:Fallback>
                <p:oleObj name="Equation" r:id="rId4" imgW="2603160" imgH="495000" progId="Equation.DSMT4">
                  <p:embed/>
                  <p:pic>
                    <p:nvPicPr>
                      <p:cNvPr id="1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319870"/>
                        <a:ext cx="260508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5"/>
          <p:cNvSpPr txBox="1">
            <a:spLocks noChangeArrowheads="1"/>
          </p:cNvSpPr>
          <p:nvPr/>
        </p:nvSpPr>
        <p:spPr bwMode="auto">
          <a:xfrm>
            <a:off x="1400058" y="1045420"/>
            <a:ext cx="16597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dirty="0" smtClean="0"/>
              <a:t>DCT output</a:t>
            </a:r>
            <a:endParaRPr lang="zh-TW" altLang="en-US" dirty="0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735771"/>
              </p:ext>
            </p:extLst>
          </p:nvPr>
        </p:nvGraphicFramePr>
        <p:xfrm>
          <a:off x="4370896" y="1413974"/>
          <a:ext cx="3149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name="Equation" r:id="rId6" imgW="3149280" imgH="380880" progId="Equation.DSMT4">
                  <p:embed/>
                </p:oleObj>
              </mc:Choice>
              <mc:Fallback>
                <p:oleObj name="Equation" r:id="rId6" imgW="3149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0896" y="1413974"/>
                        <a:ext cx="3149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941937" y="481190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i="1" dirty="0" smtClean="0"/>
              <a:t>k</a:t>
            </a:r>
            <a:endParaRPr lang="zh-TW" altLang="en-US" sz="1800" i="1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818489"/>
              </p:ext>
            </p:extLst>
          </p:nvPr>
        </p:nvGraphicFramePr>
        <p:xfrm>
          <a:off x="364434" y="3298302"/>
          <a:ext cx="558720" cy="304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Equation" r:id="rId8" imgW="698400" imgH="380880" progId="Equation.DSMT4">
                  <p:embed/>
                </p:oleObj>
              </mc:Choice>
              <mc:Fallback>
                <p:oleObj name="Equation" r:id="rId8" imgW="698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4434" y="3298302"/>
                        <a:ext cx="558720" cy="304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7632354" y="487821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i="1" dirty="0" smtClean="0"/>
              <a:t>k</a:t>
            </a:r>
            <a:endParaRPr lang="zh-TW" altLang="en-US" sz="1800" i="1" dirty="0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441382"/>
              </p:ext>
            </p:extLst>
          </p:nvPr>
        </p:nvGraphicFramePr>
        <p:xfrm>
          <a:off x="4159786" y="3240400"/>
          <a:ext cx="924480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5" name="Equation" r:id="rId10" imgW="1155600" imgH="685800" progId="Equation.DSMT4">
                  <p:embed/>
                </p:oleObj>
              </mc:Choice>
              <mc:Fallback>
                <p:oleObj name="Equation" r:id="rId10" imgW="1155600" imgH="68580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59786" y="3240400"/>
                        <a:ext cx="924480" cy="54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40B217C-2C74-4213-B51E-1739B4BCB2EE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266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539750" y="333375"/>
            <a:ext cx="59642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TW" altLang="en-US" sz="2400">
                <a:solidFill>
                  <a:srgbClr val="3333FF"/>
                </a:solidFill>
              </a:rPr>
              <a:t>通常，我們將影像切成 </a:t>
            </a:r>
            <a:r>
              <a:rPr lang="en-US" altLang="zh-TW" sz="2400">
                <a:solidFill>
                  <a:srgbClr val="3333FF"/>
                </a:solidFill>
              </a:rPr>
              <a:t>8 </a:t>
            </a:r>
            <a:r>
              <a:rPr lang="en-US" altLang="zh-TW" sz="2400">
                <a:solidFill>
                  <a:srgbClr val="3333FF"/>
                </a:solidFill>
                <a:sym typeface="Symbol" pitchFamily="18" charset="2"/>
              </a:rPr>
              <a:t></a:t>
            </a:r>
            <a:r>
              <a:rPr lang="en-US" altLang="zh-TW" sz="2400">
                <a:solidFill>
                  <a:srgbClr val="3333FF"/>
                </a:solidFill>
              </a:rPr>
              <a:t> 8 </a:t>
            </a:r>
            <a:r>
              <a:rPr lang="zh-TW" altLang="en-US" sz="2400">
                <a:solidFill>
                  <a:srgbClr val="3333FF"/>
                </a:solidFill>
                <a:sym typeface="Symbol" pitchFamily="18" charset="2"/>
              </a:rPr>
              <a:t>的方格作</a:t>
            </a:r>
            <a:r>
              <a:rPr lang="en-US" altLang="zh-TW" sz="2400">
                <a:solidFill>
                  <a:srgbClr val="3333FF"/>
                </a:solidFill>
                <a:sym typeface="Symbol" pitchFamily="18" charset="2"/>
              </a:rPr>
              <a:t>DCT 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39750" y="908050"/>
            <a:ext cx="1866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TW" sz="2400" dirty="0">
                <a:solidFill>
                  <a:srgbClr val="3333FF"/>
                </a:solidFill>
                <a:sym typeface="Symbol" pitchFamily="18" charset="2"/>
              </a:rPr>
              <a:t>Why:             </a:t>
            </a:r>
          </a:p>
        </p:txBody>
      </p:sp>
      <p:sp>
        <p:nvSpPr>
          <p:cNvPr id="27653" name="文字方塊 8"/>
          <p:cNvSpPr txBox="1">
            <a:spLocks noChangeArrowheads="1"/>
          </p:cNvSpPr>
          <p:nvPr/>
        </p:nvSpPr>
        <p:spPr bwMode="auto">
          <a:xfrm>
            <a:off x="7739907" y="2043955"/>
            <a:ext cx="998144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/>
              <a:t>image</a:t>
            </a:r>
            <a:endParaRPr lang="zh-TW" altLang="en-US"/>
          </a:p>
        </p:txBody>
      </p:sp>
      <p:grpSp>
        <p:nvGrpSpPr>
          <p:cNvPr id="27654" name="群組 1"/>
          <p:cNvGrpSpPr>
            <a:grpSpLocks/>
          </p:cNvGrpSpPr>
          <p:nvPr/>
        </p:nvGrpSpPr>
        <p:grpSpPr bwMode="auto">
          <a:xfrm>
            <a:off x="2628156" y="2197942"/>
            <a:ext cx="5764212" cy="4319588"/>
            <a:chOff x="1187450" y="1989138"/>
            <a:chExt cx="5764645" cy="4319587"/>
          </a:xfrm>
        </p:grpSpPr>
        <p:sp>
          <p:nvSpPr>
            <p:cNvPr id="8" name="矩形 7"/>
            <p:cNvSpPr/>
            <p:nvPr/>
          </p:nvSpPr>
          <p:spPr>
            <a:xfrm>
              <a:off x="1835199" y="2205038"/>
              <a:ext cx="4969248" cy="3887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cxnSp>
          <p:nvCxnSpPr>
            <p:cNvPr id="11" name="直線接點 10"/>
            <p:cNvCxnSpPr/>
            <p:nvPr/>
          </p:nvCxnSpPr>
          <p:spPr>
            <a:xfrm flipH="1">
              <a:off x="2268618" y="1989138"/>
              <a:ext cx="0" cy="4319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2771894" y="1989138"/>
              <a:ext cx="0" cy="4319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H="1">
              <a:off x="3276757" y="1989138"/>
              <a:ext cx="0" cy="4319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3780032" y="1989138"/>
              <a:ext cx="0" cy="4319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H="1">
              <a:off x="4284895" y="1989138"/>
              <a:ext cx="0" cy="4319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4788170" y="1989138"/>
              <a:ext cx="0" cy="4319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5293033" y="1989138"/>
              <a:ext cx="0" cy="4319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5796308" y="1989138"/>
              <a:ext cx="0" cy="4319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flipH="1">
              <a:off x="6301171" y="1989138"/>
              <a:ext cx="0" cy="4319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1619282" y="2708276"/>
              <a:ext cx="532963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1619282" y="3213101"/>
              <a:ext cx="532963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1619282" y="3716338"/>
              <a:ext cx="532963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1619282" y="4221162"/>
              <a:ext cx="532963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1619282" y="4724400"/>
              <a:ext cx="532963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1619282" y="5229225"/>
              <a:ext cx="532963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1624045" y="5661025"/>
              <a:ext cx="532805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>
            <a:xfrm flipV="1">
              <a:off x="1187450" y="2420938"/>
              <a:ext cx="792222" cy="50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5" name="文字方塊 36"/>
          <p:cNvSpPr txBox="1">
            <a:spLocks noChangeArrowheads="1"/>
          </p:cNvSpPr>
          <p:nvPr/>
        </p:nvSpPr>
        <p:spPr bwMode="auto">
          <a:xfrm>
            <a:off x="1650256" y="3107580"/>
            <a:ext cx="14763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/>
              <a:t>8 x 8 </a:t>
            </a:r>
            <a:r>
              <a:rPr lang="zh-TW" altLang="en-US" dirty="0"/>
              <a:t>方格</a:t>
            </a:r>
          </a:p>
        </p:txBody>
      </p:sp>
      <p:sp>
        <p:nvSpPr>
          <p:cNvPr id="2" name="左大括弧 1"/>
          <p:cNvSpPr/>
          <p:nvPr/>
        </p:nvSpPr>
        <p:spPr>
          <a:xfrm>
            <a:off x="2844180" y="2413842"/>
            <a:ext cx="215776" cy="38877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6"/>
          <p:cNvSpPr txBox="1">
            <a:spLocks noChangeArrowheads="1"/>
          </p:cNvSpPr>
          <p:nvPr/>
        </p:nvSpPr>
        <p:spPr bwMode="auto">
          <a:xfrm>
            <a:off x="2382067" y="4116277"/>
            <a:ext cx="474151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i="1" dirty="0" smtClean="0"/>
              <a:t>M</a:t>
            </a:r>
            <a:endParaRPr lang="zh-TW" altLang="en-US" i="1" dirty="0"/>
          </a:p>
        </p:txBody>
      </p:sp>
      <p:sp>
        <p:nvSpPr>
          <p:cNvPr id="34" name="左大括弧 33"/>
          <p:cNvSpPr/>
          <p:nvPr/>
        </p:nvSpPr>
        <p:spPr>
          <a:xfrm rot="5400000">
            <a:off x="5653443" y="-388747"/>
            <a:ext cx="203784" cy="49589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6"/>
          <p:cNvSpPr txBox="1">
            <a:spLocks noChangeArrowheads="1"/>
          </p:cNvSpPr>
          <p:nvPr/>
        </p:nvSpPr>
        <p:spPr bwMode="auto">
          <a:xfrm>
            <a:off x="5580484" y="1681487"/>
            <a:ext cx="504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i="1" dirty="0" smtClean="0"/>
              <a:t>N</a:t>
            </a:r>
            <a:endParaRPr lang="zh-TW" altLang="en-US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8BC7F210-5B17-41AC-9E9E-668C0FA11182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267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51520" y="665163"/>
            <a:ext cx="8785225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>
              <a:lnSpc>
                <a:spcPct val="110000"/>
              </a:lnSpc>
              <a:spcBef>
                <a:spcPct val="15000"/>
              </a:spcBef>
              <a:tabLst>
                <a:tab pos="381000" algn="l"/>
              </a:tabLst>
            </a:pPr>
            <a:r>
              <a:rPr lang="en-US" altLang="zh-TW" b="1" dirty="0"/>
              <a:t>References  </a:t>
            </a:r>
            <a:endParaRPr lang="en-US" altLang="zh-TW" dirty="0"/>
          </a:p>
          <a:p>
            <a:pPr algn="just" eaLnBrk="1" hangingPunct="1">
              <a:lnSpc>
                <a:spcPct val="110000"/>
              </a:lnSpc>
              <a:spcBef>
                <a:spcPct val="15000"/>
              </a:spcBef>
              <a:tabLst>
                <a:tab pos="381000" algn="l"/>
              </a:tabLst>
            </a:pPr>
            <a:r>
              <a:rPr lang="en-US" altLang="zh-TW" dirty="0" smtClean="0"/>
              <a:t>[1] </a:t>
            </a:r>
            <a:r>
              <a:rPr lang="en-US" altLang="zh-TW" dirty="0"/>
              <a:t>N. Ahmed, T. Natarajan, and K. R. Rao, “Discrete cosine transform,” </a:t>
            </a:r>
            <a:r>
              <a:rPr lang="en-US" altLang="zh-TW" i="1" dirty="0"/>
              <a:t>IEEE</a:t>
            </a:r>
          </a:p>
          <a:p>
            <a:pPr algn="just" eaLnBrk="1" hangingPunct="1">
              <a:lnSpc>
                <a:spcPct val="110000"/>
              </a:lnSpc>
              <a:spcBef>
                <a:spcPct val="15000"/>
              </a:spcBef>
              <a:tabLst>
                <a:tab pos="381000" algn="l"/>
              </a:tabLst>
            </a:pPr>
            <a:r>
              <a:rPr lang="en-US" altLang="zh-TW" i="1" dirty="0"/>
              <a:t>     Trans. </a:t>
            </a:r>
            <a:r>
              <a:rPr lang="en-US" altLang="zh-TW" i="1" dirty="0" err="1"/>
              <a:t>Comput</a:t>
            </a:r>
            <a:r>
              <a:rPr lang="en-US" altLang="zh-TW" i="1" dirty="0"/>
              <a:t>.</a:t>
            </a:r>
            <a:r>
              <a:rPr lang="en-US" altLang="zh-TW" dirty="0"/>
              <a:t>, vol. C-23, pp. 90-93, Jan 1974.</a:t>
            </a:r>
          </a:p>
          <a:p>
            <a:pPr algn="just" eaLnBrk="1" hangingPunct="1">
              <a:lnSpc>
                <a:spcPct val="110000"/>
              </a:lnSpc>
              <a:spcBef>
                <a:spcPct val="15000"/>
              </a:spcBef>
              <a:tabLst>
                <a:tab pos="381000" algn="l"/>
              </a:tabLst>
            </a:pPr>
            <a:r>
              <a:rPr lang="en-US" altLang="zh-TW" dirty="0" smtClean="0"/>
              <a:t>[2] </a:t>
            </a:r>
            <a:r>
              <a:rPr lang="en-US" altLang="zh-TW" dirty="0"/>
              <a:t>K. R. Rao and P. Yip, </a:t>
            </a:r>
            <a:r>
              <a:rPr lang="en-US" altLang="zh-TW" i="1" dirty="0"/>
              <a:t>Discrete Cosine Transform, Algorithms, Advantage, </a:t>
            </a:r>
          </a:p>
          <a:p>
            <a:pPr algn="just" eaLnBrk="1" hangingPunct="1">
              <a:lnSpc>
                <a:spcPct val="110000"/>
              </a:lnSpc>
              <a:spcBef>
                <a:spcPct val="15000"/>
              </a:spcBef>
              <a:tabLst>
                <a:tab pos="381000" algn="l"/>
              </a:tabLst>
            </a:pPr>
            <a:r>
              <a:rPr lang="en-US" altLang="zh-TW" i="1" dirty="0"/>
              <a:t>     Applications</a:t>
            </a:r>
            <a:r>
              <a:rPr lang="en-US" altLang="zh-TW" dirty="0"/>
              <a:t>, New York: Academic, 1990.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2E05AE70-6EFB-4EA6-B2BA-48F0DA179609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268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468313" y="333375"/>
            <a:ext cx="7416800" cy="461963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 sz="2400" b="1" dirty="0" smtClean="0">
                <a:solidFill>
                  <a:srgbClr val="3333FF"/>
                </a:solidFill>
              </a:rPr>
              <a:t>附錄八：量</a:t>
            </a:r>
            <a:r>
              <a:rPr lang="zh-TW" altLang="en-US" sz="2400" b="1" dirty="0">
                <a:solidFill>
                  <a:srgbClr val="3333FF"/>
                </a:solidFill>
              </a:rPr>
              <a:t>測方法的</a:t>
            </a:r>
            <a:r>
              <a:rPr lang="zh-TW" altLang="en-US" sz="2400" b="1" dirty="0">
                <a:solidFill>
                  <a:srgbClr val="FF0000"/>
                </a:solidFill>
              </a:rPr>
              <a:t>精確度</a:t>
            </a:r>
            <a:r>
              <a:rPr lang="zh-TW" altLang="en-US" sz="2400" b="1" dirty="0">
                <a:solidFill>
                  <a:srgbClr val="3333FF"/>
                </a:solidFill>
              </a:rPr>
              <a:t>常用的指標</a:t>
            </a:r>
          </a:p>
        </p:txBody>
      </p:sp>
      <p:sp>
        <p:nvSpPr>
          <p:cNvPr id="13" name="橢圓 12"/>
          <p:cNvSpPr/>
          <p:nvPr/>
        </p:nvSpPr>
        <p:spPr>
          <a:xfrm>
            <a:off x="2627313" y="1557338"/>
            <a:ext cx="2232025" cy="2159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3492500" y="1628775"/>
            <a:ext cx="2232025" cy="21605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627313" y="1773238"/>
            <a:ext cx="215900" cy="215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3" name="文字方塊 17"/>
          <p:cNvSpPr txBox="1">
            <a:spLocks noChangeArrowheads="1"/>
          </p:cNvSpPr>
          <p:nvPr/>
        </p:nvSpPr>
        <p:spPr bwMode="auto">
          <a:xfrm>
            <a:off x="5219700" y="1341438"/>
            <a:ext cx="1944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方法判斷為真</a:t>
            </a: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5435600" y="1700213"/>
            <a:ext cx="215900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5" name="文字方塊 21"/>
          <p:cNvSpPr txBox="1">
            <a:spLocks noChangeArrowheads="1"/>
          </p:cNvSpPr>
          <p:nvPr/>
        </p:nvSpPr>
        <p:spPr bwMode="auto">
          <a:xfrm>
            <a:off x="1547813" y="1412875"/>
            <a:ext cx="1944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事實上為真</a:t>
            </a:r>
          </a:p>
        </p:txBody>
      </p:sp>
      <p:sp>
        <p:nvSpPr>
          <p:cNvPr id="34826" name="文字方塊 22"/>
          <p:cNvSpPr txBox="1">
            <a:spLocks noChangeArrowheads="1"/>
          </p:cNvSpPr>
          <p:nvPr/>
        </p:nvSpPr>
        <p:spPr bwMode="auto">
          <a:xfrm>
            <a:off x="3851275" y="2349500"/>
            <a:ext cx="79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TP</a:t>
            </a:r>
            <a:endParaRPr lang="zh-TW" altLang="en-US"/>
          </a:p>
        </p:txBody>
      </p:sp>
      <p:sp>
        <p:nvSpPr>
          <p:cNvPr id="34827" name="文字方塊 23"/>
          <p:cNvSpPr txBox="1">
            <a:spLocks noChangeArrowheads="1"/>
          </p:cNvSpPr>
          <p:nvPr/>
        </p:nvSpPr>
        <p:spPr bwMode="auto">
          <a:xfrm>
            <a:off x="2771775" y="2349500"/>
            <a:ext cx="79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FN</a:t>
            </a:r>
            <a:endParaRPr lang="zh-TW" altLang="en-US"/>
          </a:p>
        </p:txBody>
      </p:sp>
      <p:sp>
        <p:nvSpPr>
          <p:cNvPr id="34828" name="文字方塊 24"/>
          <p:cNvSpPr txBox="1">
            <a:spLocks noChangeArrowheads="1"/>
          </p:cNvSpPr>
          <p:nvPr/>
        </p:nvSpPr>
        <p:spPr bwMode="auto">
          <a:xfrm>
            <a:off x="5076825" y="2349500"/>
            <a:ext cx="790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FP</a:t>
            </a:r>
            <a:endParaRPr lang="zh-TW" altLang="en-US"/>
          </a:p>
        </p:txBody>
      </p:sp>
      <p:sp>
        <p:nvSpPr>
          <p:cNvPr id="34829" name="文字方塊 25"/>
          <p:cNvSpPr txBox="1">
            <a:spLocks noChangeArrowheads="1"/>
          </p:cNvSpPr>
          <p:nvPr/>
        </p:nvSpPr>
        <p:spPr bwMode="auto">
          <a:xfrm>
            <a:off x="1619250" y="2349500"/>
            <a:ext cx="79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TN</a:t>
            </a:r>
            <a:endParaRPr lang="zh-TW" altLang="en-US"/>
          </a:p>
        </p:txBody>
      </p:sp>
      <p:sp>
        <p:nvSpPr>
          <p:cNvPr id="34830" name="文字方塊 26"/>
          <p:cNvSpPr txBox="1">
            <a:spLocks noChangeArrowheads="1"/>
          </p:cNvSpPr>
          <p:nvPr/>
        </p:nvSpPr>
        <p:spPr bwMode="auto">
          <a:xfrm>
            <a:off x="395288" y="4076700"/>
            <a:ext cx="799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TP (true positive):  </a:t>
            </a:r>
            <a:r>
              <a:rPr lang="zh-TW" altLang="en-US"/>
              <a:t>事實上為真，而且被我們的方法判斷為真的情形</a:t>
            </a:r>
          </a:p>
        </p:txBody>
      </p:sp>
      <p:sp>
        <p:nvSpPr>
          <p:cNvPr id="34831" name="文字方塊 27"/>
          <p:cNvSpPr txBox="1">
            <a:spLocks noChangeArrowheads="1"/>
          </p:cNvSpPr>
          <p:nvPr/>
        </p:nvSpPr>
        <p:spPr bwMode="auto">
          <a:xfrm>
            <a:off x="395288" y="4581525"/>
            <a:ext cx="7705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FN (false negative):  </a:t>
            </a:r>
            <a:r>
              <a:rPr lang="zh-TW" altLang="en-US"/>
              <a:t>事實上為真，卻未我們的方法被判斷為真的情形</a:t>
            </a:r>
          </a:p>
        </p:txBody>
      </p:sp>
      <p:sp>
        <p:nvSpPr>
          <p:cNvPr id="34832" name="文字方塊 28"/>
          <p:cNvSpPr txBox="1">
            <a:spLocks noChangeArrowheads="1"/>
          </p:cNvSpPr>
          <p:nvPr/>
        </p:nvSpPr>
        <p:spPr bwMode="auto">
          <a:xfrm>
            <a:off x="395288" y="5084763"/>
            <a:ext cx="806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FP (false positive):  </a:t>
            </a:r>
            <a:r>
              <a:rPr lang="zh-TW" altLang="en-US"/>
              <a:t>事實上不為真，卻被我們的方法誤判為真的情形</a:t>
            </a:r>
          </a:p>
        </p:txBody>
      </p:sp>
      <p:sp>
        <p:nvSpPr>
          <p:cNvPr id="34833" name="文字方塊 29"/>
          <p:cNvSpPr txBox="1">
            <a:spLocks noChangeArrowheads="1"/>
          </p:cNvSpPr>
          <p:nvPr/>
        </p:nvSpPr>
        <p:spPr bwMode="auto">
          <a:xfrm>
            <a:off x="395288" y="5589588"/>
            <a:ext cx="84248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TN (true negative):  </a:t>
            </a:r>
            <a:r>
              <a:rPr lang="zh-TW" altLang="en-US"/>
              <a:t>事實上不為真，而且被我們的方法判斷成不為真的情形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33A04EB-E49C-468E-9219-DA66A18FEF23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269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aphicFrame>
        <p:nvGraphicFramePr>
          <p:cNvPr id="358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345041"/>
              </p:ext>
            </p:extLst>
          </p:nvPr>
        </p:nvGraphicFramePr>
        <p:xfrm>
          <a:off x="767184" y="372360"/>
          <a:ext cx="297656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2" name="Equation" r:id="rId3" imgW="2971800" imgH="660240" progId="Equation.DSMT4">
                  <p:embed/>
                </p:oleObj>
              </mc:Choice>
              <mc:Fallback>
                <p:oleObj name="Equation" r:id="rId3" imgW="2971800" imgH="660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184" y="372360"/>
                        <a:ext cx="2976563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681254"/>
              </p:ext>
            </p:extLst>
          </p:nvPr>
        </p:nvGraphicFramePr>
        <p:xfrm>
          <a:off x="774367" y="1219213"/>
          <a:ext cx="19716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3" name="Equation" r:id="rId5" imgW="1968500" imgH="673100" progId="Equation.DSMT4">
                  <p:embed/>
                </p:oleObj>
              </mc:Choice>
              <mc:Fallback>
                <p:oleObj name="Equation" r:id="rId5" imgW="1968500" imgH="673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367" y="1219213"/>
                        <a:ext cx="197167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171578"/>
              </p:ext>
            </p:extLst>
          </p:nvPr>
        </p:nvGraphicFramePr>
        <p:xfrm>
          <a:off x="774367" y="2083310"/>
          <a:ext cx="24542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4" name="Equation" r:id="rId7" imgW="2451100" imgH="673100" progId="Equation.DSMT4">
                  <p:embed/>
                </p:oleObj>
              </mc:Choice>
              <mc:Fallback>
                <p:oleObj name="Equation" r:id="rId7" imgW="2451100" imgH="673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367" y="2083310"/>
                        <a:ext cx="2454275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913529"/>
              </p:ext>
            </p:extLst>
          </p:nvPr>
        </p:nvGraphicFramePr>
        <p:xfrm>
          <a:off x="4325144" y="2081533"/>
          <a:ext cx="33829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5" name="Equation" r:id="rId9" imgW="3378200" imgH="673100" progId="Equation.DSMT4">
                  <p:embed/>
                </p:oleObj>
              </mc:Choice>
              <mc:Fallback>
                <p:oleObj name="Equation" r:id="rId9" imgW="3378200" imgH="673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144" y="2081533"/>
                        <a:ext cx="3382963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文字方塊 30"/>
          <p:cNvSpPr txBox="1">
            <a:spLocks noChangeArrowheads="1"/>
          </p:cNvSpPr>
          <p:nvPr/>
        </p:nvSpPr>
        <p:spPr bwMode="auto">
          <a:xfrm>
            <a:off x="694198" y="3848321"/>
            <a:ext cx="4103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寧可錯抓一百，也不可放過一個</a:t>
            </a: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1125998" y="4569046"/>
            <a:ext cx="863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9" name="文字方塊 33"/>
          <p:cNvSpPr txBox="1">
            <a:spLocks noChangeArrowheads="1"/>
          </p:cNvSpPr>
          <p:nvPr/>
        </p:nvSpPr>
        <p:spPr bwMode="auto">
          <a:xfrm>
            <a:off x="2205498" y="4353146"/>
            <a:ext cx="410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recall </a:t>
            </a:r>
            <a:r>
              <a:rPr lang="zh-TW" altLang="en-US"/>
              <a:t>高，但 </a:t>
            </a:r>
            <a:r>
              <a:rPr lang="en-US" altLang="zh-TW"/>
              <a:t>precision </a:t>
            </a:r>
            <a:r>
              <a:rPr lang="zh-TW" altLang="en-US"/>
              <a:t>低</a:t>
            </a:r>
          </a:p>
        </p:txBody>
      </p:sp>
      <p:sp>
        <p:nvSpPr>
          <p:cNvPr id="35850" name="文字方塊 35"/>
          <p:cNvSpPr txBox="1">
            <a:spLocks noChangeArrowheads="1"/>
          </p:cNvSpPr>
          <p:nvPr/>
        </p:nvSpPr>
        <p:spPr bwMode="auto">
          <a:xfrm>
            <a:off x="765636" y="5072284"/>
            <a:ext cx="4103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寧可錯放一百，也不可冤枉一個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125998" y="5793009"/>
            <a:ext cx="8651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2" name="文字方塊 37"/>
          <p:cNvSpPr txBox="1">
            <a:spLocks noChangeArrowheads="1"/>
          </p:cNvSpPr>
          <p:nvPr/>
        </p:nvSpPr>
        <p:spPr bwMode="auto">
          <a:xfrm>
            <a:off x="2207086" y="5577109"/>
            <a:ext cx="4103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precision </a:t>
            </a:r>
            <a:r>
              <a:rPr lang="zh-TW" altLang="en-US"/>
              <a:t>高，但 </a:t>
            </a:r>
            <a:r>
              <a:rPr lang="en-US" altLang="zh-TW"/>
              <a:t>recall </a:t>
            </a:r>
            <a:r>
              <a:rPr lang="zh-TW" altLang="en-US"/>
              <a:t>低</a:t>
            </a:r>
          </a:p>
        </p:txBody>
      </p:sp>
      <p:sp>
        <p:nvSpPr>
          <p:cNvPr id="35853" name="文字方塊 38"/>
          <p:cNvSpPr txBox="1">
            <a:spLocks noChangeArrowheads="1"/>
          </p:cNvSpPr>
          <p:nvPr/>
        </p:nvSpPr>
        <p:spPr bwMode="auto">
          <a:xfrm>
            <a:off x="724694" y="2933104"/>
            <a:ext cx="7705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zh-TW" altLang="en-US" dirty="0"/>
              <a:t>以抓犯人為例，</a:t>
            </a:r>
            <a:r>
              <a:rPr lang="en-US" altLang="zh-TW" dirty="0"/>
              <a:t>TP </a:t>
            </a:r>
            <a:r>
              <a:rPr lang="zh-TW" altLang="en-US" dirty="0"/>
              <a:t>是有罪而且被抓到的情形，</a:t>
            </a:r>
            <a:r>
              <a:rPr lang="en-US" altLang="zh-TW" dirty="0"/>
              <a:t>FP</a:t>
            </a:r>
            <a:r>
              <a:rPr lang="zh-TW" altLang="en-US" dirty="0"/>
              <a:t>是無罪但被誤抓的情形，</a:t>
            </a:r>
            <a:r>
              <a:rPr lang="en-US" altLang="zh-TW" dirty="0"/>
              <a:t>FN </a:t>
            </a:r>
            <a:r>
              <a:rPr lang="zh-TW" altLang="en-US" dirty="0"/>
              <a:t>是有罪但沒被抓到的情形，</a:t>
            </a:r>
            <a:r>
              <a:rPr lang="en-US" altLang="zh-TW" dirty="0"/>
              <a:t>TN </a:t>
            </a:r>
            <a:r>
              <a:rPr lang="zh-TW" altLang="en-US" dirty="0"/>
              <a:t>是無罪且未被誤逮的情形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786753" y="465108"/>
            <a:ext cx="3518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(positive prediction rate)</a:t>
            </a:r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6BF350C4-B407-49D1-BA79-0EE336AB7FDB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270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36867" name="矩形 12"/>
          <p:cNvSpPr>
            <a:spLocks noChangeArrowheads="1"/>
          </p:cNvSpPr>
          <p:nvPr/>
        </p:nvSpPr>
        <p:spPr bwMode="auto">
          <a:xfrm>
            <a:off x="827088" y="3068638"/>
            <a:ext cx="1152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 F-score</a:t>
            </a:r>
            <a:endParaRPr lang="zh-TW" altLang="en-US"/>
          </a:p>
        </p:txBody>
      </p:sp>
      <p:graphicFrame>
        <p:nvGraphicFramePr>
          <p:cNvPr id="36868" name="Object 7"/>
          <p:cNvGraphicFramePr>
            <a:graphicFrameLocks noChangeAspect="1"/>
          </p:cNvGraphicFramePr>
          <p:nvPr/>
        </p:nvGraphicFramePr>
        <p:xfrm>
          <a:off x="2700338" y="2997200"/>
          <a:ext cx="22367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6" name="Equation" r:id="rId3" imgW="2235200" imgH="723900" progId="Equation.DSMT4">
                  <p:embed/>
                </p:oleObj>
              </mc:Choice>
              <mc:Fallback>
                <p:oleObj name="Equation" r:id="rId3" imgW="2235200" imgH="723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997200"/>
                        <a:ext cx="2236787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7"/>
          <p:cNvGraphicFramePr>
            <a:graphicFrameLocks noChangeAspect="1"/>
          </p:cNvGraphicFramePr>
          <p:nvPr/>
        </p:nvGraphicFramePr>
        <p:xfrm>
          <a:off x="4211638" y="4221163"/>
          <a:ext cx="28876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7" name="Equation" r:id="rId5" imgW="2882900" imgH="762000" progId="Equation.DSMT4">
                  <p:embed/>
                </p:oleObj>
              </mc:Choice>
              <mc:Fallback>
                <p:oleObj name="Equation" r:id="rId5" imgW="2882900" imgH="762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221163"/>
                        <a:ext cx="288766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矩形 15"/>
          <p:cNvSpPr>
            <a:spLocks noChangeArrowheads="1"/>
          </p:cNvSpPr>
          <p:nvPr/>
        </p:nvSpPr>
        <p:spPr bwMode="auto">
          <a:xfrm>
            <a:off x="827088" y="4365625"/>
            <a:ext cx="4681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 General form of the F-score</a:t>
            </a:r>
            <a:endParaRPr lang="zh-TW" altLang="en-US"/>
          </a:p>
        </p:txBody>
      </p:sp>
      <p:sp>
        <p:nvSpPr>
          <p:cNvPr id="36871" name="矩形 16"/>
          <p:cNvSpPr>
            <a:spLocks noChangeArrowheads="1"/>
          </p:cNvSpPr>
          <p:nvPr/>
        </p:nvSpPr>
        <p:spPr bwMode="auto">
          <a:xfrm>
            <a:off x="827088" y="836613"/>
            <a:ext cx="17287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 Accuracy</a:t>
            </a:r>
            <a:endParaRPr lang="zh-TW" altLang="en-US"/>
          </a:p>
        </p:txBody>
      </p:sp>
      <p:graphicFrame>
        <p:nvGraphicFramePr>
          <p:cNvPr id="36872" name="Object 7"/>
          <p:cNvGraphicFramePr>
            <a:graphicFrameLocks noChangeAspect="1"/>
          </p:cNvGraphicFramePr>
          <p:nvPr/>
        </p:nvGraphicFramePr>
        <p:xfrm>
          <a:off x="2484438" y="692150"/>
          <a:ext cx="225107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8" name="Equation" r:id="rId7" imgW="2247900" imgH="673100" progId="Equation.DSMT4">
                  <p:embed/>
                </p:oleObj>
              </mc:Choice>
              <mc:Fallback>
                <p:oleObj name="Equation" r:id="rId7" imgW="2247900" imgH="673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692150"/>
                        <a:ext cx="2251075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矩形 18"/>
          <p:cNvSpPr>
            <a:spLocks noChangeArrowheads="1"/>
          </p:cNvSpPr>
          <p:nvPr/>
        </p:nvSpPr>
        <p:spPr bwMode="auto">
          <a:xfrm>
            <a:off x="755650" y="1844675"/>
            <a:ext cx="2303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 Detection error rate</a:t>
            </a:r>
            <a:endParaRPr lang="zh-TW" altLang="en-US"/>
          </a:p>
        </p:txBody>
      </p:sp>
      <p:graphicFrame>
        <p:nvGraphicFramePr>
          <p:cNvPr id="36874" name="Object 7"/>
          <p:cNvGraphicFramePr>
            <a:graphicFrameLocks noChangeAspect="1"/>
          </p:cNvGraphicFramePr>
          <p:nvPr/>
        </p:nvGraphicFramePr>
        <p:xfrm>
          <a:off x="3203575" y="1700213"/>
          <a:ext cx="1068388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9" name="Equation" r:id="rId9" imgW="1066337" imgH="672808" progId="Equation.DSMT4">
                  <p:embed/>
                </p:oleObj>
              </mc:Choice>
              <mc:Fallback>
                <p:oleObj name="Equation" r:id="rId9" imgW="1066337" imgH="672808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00213"/>
                        <a:ext cx="1068388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FB1CBF53-03A7-4F0B-90FF-1562827A5D73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245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aphicFrame>
        <p:nvGraphicFramePr>
          <p:cNvPr id="11291" name="Group 27"/>
          <p:cNvGraphicFramePr>
            <a:graphicFrameLocks noGrp="1"/>
          </p:cNvGraphicFramePr>
          <p:nvPr/>
        </p:nvGraphicFramePr>
        <p:xfrm>
          <a:off x="900113" y="765175"/>
          <a:ext cx="7200900" cy="3313112"/>
        </p:xfrm>
        <a:graphic>
          <a:graphicData uri="http://schemas.openxmlformats.org/drawingml/2006/table">
            <a:tbl>
              <a:tblPr/>
              <a:tblGrid>
                <a:gridCol w="122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Data type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Compression technique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Compression rate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Audio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Image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Video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395288" y="476250"/>
            <a:ext cx="5329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思考：如何對以下的資料作壓縮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784225" y="1114425"/>
            <a:ext cx="4579938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zh-TW"/>
              <a:t>Article:   </a:t>
            </a:r>
          </a:p>
          <a:p>
            <a:pPr algn="just" eaLnBrk="1" hangingPunct="1"/>
            <a:r>
              <a:rPr lang="en-US" altLang="zh-TW"/>
              <a:t>    </a:t>
            </a:r>
          </a:p>
          <a:p>
            <a:pPr algn="just" eaLnBrk="1" hangingPunct="1"/>
            <a:r>
              <a:rPr lang="en-US" altLang="zh-TW"/>
              <a:t>Song:   </a:t>
            </a:r>
          </a:p>
          <a:p>
            <a:pPr algn="just" eaLnBrk="1" hangingPunct="1"/>
            <a:endParaRPr lang="en-US" altLang="zh-TW"/>
          </a:p>
          <a:p>
            <a:pPr algn="just" eaLnBrk="1" hangingPunct="1"/>
            <a:r>
              <a:rPr lang="en-US" altLang="zh-TW"/>
              <a:t>Voice:    </a:t>
            </a:r>
          </a:p>
          <a:p>
            <a:pPr algn="just" eaLnBrk="1" hangingPunct="1"/>
            <a:r>
              <a:rPr lang="en-US" altLang="zh-TW"/>
              <a:t>    </a:t>
            </a:r>
          </a:p>
          <a:p>
            <a:pPr algn="just" eaLnBrk="1" hangingPunct="1"/>
            <a:r>
              <a:rPr lang="en-US" altLang="zh-TW"/>
              <a:t>Cartoon:             </a:t>
            </a:r>
          </a:p>
        </p:txBody>
      </p:sp>
      <p:sp>
        <p:nvSpPr>
          <p:cNvPr id="7172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3D03929-500E-4C47-8B48-100F3CB1D599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246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7173" name="文字方塊 4"/>
          <p:cNvSpPr txBox="1">
            <a:spLocks noChangeArrowheads="1"/>
          </p:cNvSpPr>
          <p:nvPr/>
        </p:nvSpPr>
        <p:spPr bwMode="auto">
          <a:xfrm>
            <a:off x="395288" y="4652963"/>
            <a:ext cx="8497887" cy="40005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Compression: </a:t>
            </a:r>
            <a:r>
              <a:rPr lang="en-US" altLang="zh-TW">
                <a:solidFill>
                  <a:srgbClr val="3333FF"/>
                </a:solidFill>
              </a:rPr>
              <a:t>Original signal </a:t>
            </a:r>
            <a:r>
              <a:rPr lang="en-US" altLang="zh-TW">
                <a:solidFill>
                  <a:srgbClr val="3333FF"/>
                </a:solidFill>
                <a:sym typeface="Wingdings" pitchFamily="2" charset="2"/>
              </a:rPr>
              <a:t>Compact representation + residual information</a:t>
            </a:r>
            <a:endParaRPr lang="zh-TW" altLang="en-US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539750" y="1268413"/>
            <a:ext cx="4032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400" b="1">
                <a:solidFill>
                  <a:srgbClr val="3333FF"/>
                </a:solidFill>
                <a:sym typeface="Symbol" pitchFamily="18" charset="2"/>
              </a:rPr>
              <a:t> </a:t>
            </a:r>
            <a:r>
              <a:rPr lang="zh-TW" altLang="en-US" sz="2400" b="1">
                <a:solidFill>
                  <a:srgbClr val="3333FF"/>
                </a:solidFill>
              </a:rPr>
              <a:t>影像的「一致性」：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611188" y="1989138"/>
            <a:ext cx="71278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</a:rPr>
              <a:t>Space domain</a:t>
            </a:r>
            <a:r>
              <a:rPr lang="en-US" altLang="zh-TW" dirty="0"/>
              <a:t>:  </a:t>
            </a:r>
            <a:r>
              <a:rPr lang="zh-TW" altLang="en-US" dirty="0"/>
              <a:t>每一點的值，會和相鄰的點的值非常接近 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               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, </a:t>
            </a:r>
            <a:r>
              <a:rPr lang="en-US" altLang="zh-TW" i="1" dirty="0"/>
              <a:t>n</a:t>
            </a:r>
            <a:r>
              <a:rPr lang="en-US" altLang="zh-TW" dirty="0"/>
              <a:t>+1] </a:t>
            </a:r>
            <a:r>
              <a:rPr lang="en-US" altLang="zh-TW" dirty="0">
                <a:sym typeface="Symbol" pitchFamily="18" charset="2"/>
              </a:rPr>
              <a:t></a:t>
            </a:r>
            <a:r>
              <a:rPr lang="en-US" altLang="zh-TW" dirty="0"/>
              <a:t>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, </a:t>
            </a:r>
            <a:r>
              <a:rPr lang="en-US" altLang="zh-TW" i="1" dirty="0"/>
              <a:t>n</a:t>
            </a:r>
            <a:r>
              <a:rPr lang="en-US" altLang="zh-TW" dirty="0"/>
              <a:t>],         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+1, </a:t>
            </a:r>
            <a:r>
              <a:rPr lang="en-US" altLang="zh-TW" i="1" dirty="0"/>
              <a:t>n</a:t>
            </a:r>
            <a:r>
              <a:rPr lang="en-US" altLang="zh-TW" dirty="0"/>
              <a:t>] </a:t>
            </a:r>
            <a:r>
              <a:rPr lang="en-US" altLang="zh-TW" dirty="0">
                <a:sym typeface="Symbol" pitchFamily="18" charset="2"/>
              </a:rPr>
              <a:t></a:t>
            </a:r>
            <a:r>
              <a:rPr lang="en-US" altLang="zh-TW" dirty="0"/>
              <a:t>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, </a:t>
            </a:r>
            <a:r>
              <a:rPr lang="en-US" altLang="zh-TW" i="1" dirty="0"/>
              <a:t>n</a:t>
            </a:r>
            <a:r>
              <a:rPr lang="en-US" altLang="zh-TW" dirty="0"/>
              <a:t>] 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611188" y="3933825"/>
            <a:ext cx="6337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Frequency domain</a:t>
            </a:r>
            <a:r>
              <a:rPr lang="en-US" altLang="zh-TW"/>
              <a:t>:  </a:t>
            </a:r>
            <a:r>
              <a:rPr lang="zh-TW" altLang="en-US"/>
              <a:t>大多集中在 </a:t>
            </a:r>
            <a:r>
              <a:rPr lang="zh-TW" altLang="en-US" b="1"/>
              <a:t>低頻 </a:t>
            </a:r>
            <a:r>
              <a:rPr lang="zh-TW" altLang="en-US"/>
              <a:t>的地方。</a:t>
            </a:r>
          </a:p>
        </p:txBody>
      </p:sp>
      <p:sp>
        <p:nvSpPr>
          <p:cNvPr id="8197" name="投影片編號版面配置區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A4C472-173D-45D4-8759-0048285DA46A}" type="slidenum">
              <a:rPr lang="en-US" altLang="zh-TW"/>
              <a:pPr/>
              <a:t>247</a:t>
            </a:fld>
            <a:endParaRPr lang="en-US" altLang="zh-TW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395288" y="333375"/>
            <a:ext cx="7777162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zh-TW" altLang="en-US" sz="2400" b="1"/>
              <a:t> </a:t>
            </a:r>
            <a:r>
              <a:rPr lang="en-US" altLang="zh-TW" sz="2400" b="1">
                <a:solidFill>
                  <a:srgbClr val="3333FF"/>
                </a:solidFill>
              </a:rPr>
              <a:t>7-B  Compression for Images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9D2F7C7-B796-4BC7-9731-86BB3B6E881F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248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50825" y="260350"/>
            <a:ext cx="547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 dirty="0"/>
              <a:t>Lena Image </a:t>
            </a:r>
            <a:r>
              <a:rPr lang="zh-TW" altLang="en-US" dirty="0"/>
              <a:t>在 </a:t>
            </a:r>
            <a:r>
              <a:rPr lang="en-US" altLang="zh-TW" dirty="0"/>
              <a:t>space domain </a:t>
            </a:r>
            <a:r>
              <a:rPr lang="zh-TW" altLang="en-US" dirty="0"/>
              <a:t>上的一致性 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765175"/>
            <a:ext cx="8621713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500438"/>
            <a:ext cx="88201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619672" y="1878776"/>
            <a:ext cx="226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 smtClean="0"/>
              <a:t>(horizontal difference)</a:t>
            </a:r>
            <a:endParaRPr lang="zh-TW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1619672" y="4738688"/>
            <a:ext cx="202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 smtClean="0"/>
              <a:t>(vertical difference)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E16DE5A-702B-4401-81DA-F9AD09FAD26C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249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95288" y="476250"/>
            <a:ext cx="756126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Histogram: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一個  </a:t>
            </a:r>
            <a:r>
              <a:rPr lang="en-US" altLang="zh-TW"/>
              <a:t>vector </a:t>
            </a:r>
            <a:r>
              <a:rPr lang="zh-TW" altLang="en-US"/>
              <a:t>或一個 </a:t>
            </a:r>
            <a:r>
              <a:rPr lang="en-US" altLang="zh-TW"/>
              <a:t>matrix </a:t>
            </a:r>
            <a:r>
              <a:rPr lang="zh-TW" altLang="en-US"/>
              <a:t>當中，有多少點會等於某一個值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9750" y="1773238"/>
            <a:ext cx="57610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例如：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[1 2 3 4 4 5 5 3 5 5 4]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則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zh-TW" altLang="en-US"/>
              <a:t>的 </a:t>
            </a:r>
            <a:r>
              <a:rPr lang="en-US" altLang="zh-TW"/>
              <a:t>histogram </a:t>
            </a:r>
            <a:r>
              <a:rPr lang="zh-TW" altLang="en-US"/>
              <a:t>為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    h</a:t>
            </a:r>
            <a:r>
              <a:rPr lang="en-US" altLang="zh-TW"/>
              <a:t>[1] = 1, </a:t>
            </a:r>
            <a:r>
              <a:rPr lang="en-US" altLang="zh-TW" i="1"/>
              <a:t>h</a:t>
            </a:r>
            <a:r>
              <a:rPr lang="en-US" altLang="zh-TW"/>
              <a:t>[2] = 1, </a:t>
            </a:r>
            <a:r>
              <a:rPr lang="en-US" altLang="zh-TW" i="1"/>
              <a:t>h</a:t>
            </a:r>
            <a:r>
              <a:rPr lang="en-US" altLang="zh-TW"/>
              <a:t>[3] = 2,   </a:t>
            </a:r>
            <a:r>
              <a:rPr lang="en-US" altLang="zh-TW" i="1"/>
              <a:t>h</a:t>
            </a:r>
            <a:r>
              <a:rPr lang="en-US" altLang="zh-TW"/>
              <a:t>[4] = 3, </a:t>
            </a:r>
            <a:r>
              <a:rPr lang="en-US" altLang="zh-TW" i="1"/>
              <a:t>h</a:t>
            </a:r>
            <a:r>
              <a:rPr lang="en-US" altLang="zh-TW"/>
              <a:t>[5] = 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4213" y="547688"/>
            <a:ext cx="6119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/>
              <a:t>Lena Image </a:t>
            </a:r>
            <a:r>
              <a:rPr lang="zh-TW" altLang="en-US"/>
              <a:t>頻譜 </a:t>
            </a:r>
            <a:r>
              <a:rPr lang="en-US" altLang="zh-TW"/>
              <a:t>(frequency domain) </a:t>
            </a:r>
            <a:r>
              <a:rPr lang="zh-TW" altLang="en-US"/>
              <a:t>的一致性 </a:t>
            </a:r>
          </a:p>
        </p:txBody>
      </p:sp>
      <p:sp>
        <p:nvSpPr>
          <p:cNvPr id="11267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E28F0EB5-2167-496F-8FAA-945A81746E02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250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11003" y="1300630"/>
            <a:ext cx="80821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TW" altLang="en-US" dirty="0"/>
              <a:t>     </a:t>
            </a:r>
            <a:r>
              <a:rPr lang="en-US" altLang="zh-TW" i="1" dirty="0"/>
              <a:t>L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, </a:t>
            </a:r>
            <a:r>
              <a:rPr lang="en-US" altLang="zh-TW" i="1" dirty="0"/>
              <a:t>n</a:t>
            </a:r>
            <a:r>
              <a:rPr lang="en-US" altLang="zh-TW" dirty="0"/>
              <a:t>]                                  </a:t>
            </a:r>
            <a:r>
              <a:rPr lang="en-US" altLang="zh-TW" dirty="0" smtClean="0"/>
              <a:t>      |</a:t>
            </a:r>
            <a:r>
              <a:rPr lang="en-US" altLang="zh-TW" dirty="0"/>
              <a:t>fft2(</a:t>
            </a:r>
            <a:r>
              <a:rPr lang="en-US" altLang="zh-TW" i="1" dirty="0"/>
              <a:t>L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, </a:t>
            </a:r>
            <a:r>
              <a:rPr lang="en-US" altLang="zh-TW" i="1" dirty="0"/>
              <a:t>n</a:t>
            </a:r>
            <a:r>
              <a:rPr lang="en-US" altLang="zh-TW" dirty="0" smtClean="0"/>
              <a:t>])| (</a:t>
            </a:r>
            <a:r>
              <a:rPr lang="zh-TW" altLang="en-US" dirty="0" smtClean="0"/>
              <a:t>用亮度來代表 </a:t>
            </a:r>
            <a:r>
              <a:rPr lang="en-US" altLang="zh-TW" dirty="0" smtClean="0"/>
              <a:t>amplitude)</a:t>
            </a:r>
            <a:endParaRPr lang="en-US" altLang="zh-TW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628775"/>
            <a:ext cx="8785225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文字方塊 1"/>
          <p:cNvSpPr txBox="1">
            <a:spLocks noChangeArrowheads="1"/>
          </p:cNvSpPr>
          <p:nvPr/>
        </p:nvSpPr>
        <p:spPr bwMode="auto">
          <a:xfrm>
            <a:off x="4572000" y="2997200"/>
            <a:ext cx="360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 dirty="0" smtClean="0">
                <a:solidFill>
                  <a:srgbClr val="3333FF"/>
                </a:solidFill>
              </a:rPr>
              <a:t>p</a:t>
            </a:r>
            <a:endParaRPr lang="zh-TW" altLang="en-US" i="1" dirty="0">
              <a:solidFill>
                <a:srgbClr val="3333FF"/>
              </a:solidFill>
            </a:endParaRPr>
          </a:p>
        </p:txBody>
      </p:sp>
      <p:sp>
        <p:nvSpPr>
          <p:cNvPr id="11271" name="文字方塊 6"/>
          <p:cNvSpPr txBox="1">
            <a:spLocks noChangeArrowheads="1"/>
          </p:cNvSpPr>
          <p:nvPr/>
        </p:nvSpPr>
        <p:spPr bwMode="auto">
          <a:xfrm>
            <a:off x="6659563" y="4898955"/>
            <a:ext cx="358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 dirty="0" smtClean="0">
                <a:solidFill>
                  <a:srgbClr val="3333FF"/>
                </a:solidFill>
              </a:rPr>
              <a:t>q</a:t>
            </a:r>
            <a:endParaRPr lang="zh-TW" altLang="en-US" i="1" dirty="0">
              <a:solidFill>
                <a:srgbClr val="3333FF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932363" y="2997200"/>
            <a:ext cx="0" cy="576263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6450013" y="4968875"/>
            <a:ext cx="714375" cy="14288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232089"/>
              </p:ext>
            </p:extLst>
          </p:nvPr>
        </p:nvGraphicFramePr>
        <p:xfrm>
          <a:off x="2133601" y="5287398"/>
          <a:ext cx="559276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7" name="Equation" r:id="rId4" imgW="5587920" imgH="711000" progId="Equation.DSMT4">
                  <p:embed/>
                </p:oleObj>
              </mc:Choice>
              <mc:Fallback>
                <p:oleObj name="Equation" r:id="rId4" imgW="5587920" imgH="711000" progId="Equation.DSMT4">
                  <p:embed/>
                  <p:pic>
                    <p:nvPicPr>
                      <p:cNvPr id="1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5287398"/>
                        <a:ext cx="5592762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348769"/>
              </p:ext>
            </p:extLst>
          </p:nvPr>
        </p:nvGraphicFramePr>
        <p:xfrm>
          <a:off x="2195736" y="5945268"/>
          <a:ext cx="4221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8" name="Equation" r:id="rId6" imgW="4216320" imgH="711000" progId="Equation.DSMT4">
                  <p:embed/>
                </p:oleObj>
              </mc:Choice>
              <mc:Fallback>
                <p:oleObj name="Equation" r:id="rId6" imgW="4216320" imgH="711000" progId="Equation.DSMT4">
                  <p:embed/>
                  <p:pic>
                    <p:nvPicPr>
                      <p:cNvPr id="1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945268"/>
                        <a:ext cx="4221163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4213" y="547688"/>
            <a:ext cx="6119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TW" altLang="en-US" dirty="0" smtClean="0"/>
              <a:t>影像的「頻率」：</a:t>
            </a:r>
            <a:r>
              <a:rPr lang="en-US" altLang="zh-TW" dirty="0" smtClean="0"/>
              <a:t>frequency in the space domain</a:t>
            </a:r>
            <a:endParaRPr lang="zh-TW" altLang="en-US" dirty="0"/>
          </a:p>
        </p:txBody>
      </p:sp>
      <p:sp>
        <p:nvSpPr>
          <p:cNvPr id="11267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E28F0EB5-2167-496F-8FAA-945A81746E02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251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aphicFrame>
        <p:nvGraphicFramePr>
          <p:cNvPr id="1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539084"/>
              </p:ext>
            </p:extLst>
          </p:nvPr>
        </p:nvGraphicFramePr>
        <p:xfrm>
          <a:off x="1454150" y="1306513"/>
          <a:ext cx="66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Equation" r:id="rId3" imgW="660240" imgH="469800" progId="Equation.DSMT4">
                  <p:embed/>
                </p:oleObj>
              </mc:Choice>
              <mc:Fallback>
                <p:oleObj name="Equation" r:id="rId3" imgW="660240" imgH="469800" progId="Equation.DSMT4">
                  <p:embed/>
                  <p:pic>
                    <p:nvPicPr>
                      <p:cNvPr id="1536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1306513"/>
                        <a:ext cx="660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699792" y="1296777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從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= 0 </a:t>
            </a:r>
            <a:r>
              <a:rPr lang="zh-TW" altLang="en-US" dirty="0" smtClean="0"/>
              <a:t>至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=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-1 </a:t>
            </a:r>
            <a:r>
              <a:rPr lang="zh-TW" altLang="en-US" dirty="0" smtClean="0"/>
              <a:t>之間有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zh-TW" altLang="en-US" dirty="0" smtClean="0"/>
              <a:t>個週期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563" y="2204864"/>
            <a:ext cx="6400800" cy="275272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454150" y="5589240"/>
            <a:ext cx="4835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larger</a:t>
            </a:r>
            <a:r>
              <a:rPr lang="zh-TW" altLang="en-US" dirty="0" smtClean="0"/>
              <a:t> </a:t>
            </a:r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en-US" altLang="zh-TW" dirty="0" smtClean="0"/>
              <a:t>:  more variation in the space domain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0776" y="1935133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  <p:graphicFrame>
        <p:nvGraphicFramePr>
          <p:cNvPr id="1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886168"/>
              </p:ext>
            </p:extLst>
          </p:nvPr>
        </p:nvGraphicFramePr>
        <p:xfrm>
          <a:off x="2563019" y="1796327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8" name="Equation" r:id="rId6" imgW="1180800" imgH="520560" progId="Equation.DSMT4">
                  <p:embed/>
                </p:oleObj>
              </mc:Choice>
              <mc:Fallback>
                <p:oleObj name="Equation" r:id="rId6" imgW="1180800" imgH="520560" progId="Equation.DSMT4">
                  <p:embed/>
                  <p:pic>
                    <p:nvPicPr>
                      <p:cNvPr id="1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019" y="1796327"/>
                        <a:ext cx="11811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4925</TotalTime>
  <Words>1552</Words>
  <Application>Microsoft Office PowerPoint</Application>
  <PresentationFormat>如螢幕大小 (4:3)</PresentationFormat>
  <Paragraphs>254</Paragraphs>
  <Slides>28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8" baseType="lpstr">
      <vt:lpstr>新細明體</vt:lpstr>
      <vt:lpstr>標楷體</vt:lpstr>
      <vt:lpstr>Arial</vt:lpstr>
      <vt:lpstr>Symbol</vt:lpstr>
      <vt:lpstr>Times New Roman</vt:lpstr>
      <vt:lpstr>Wingdings</vt:lpstr>
      <vt:lpstr>Wingdings 2</vt:lpstr>
      <vt:lpstr>預設簡報設計</vt:lpstr>
      <vt:lpstr>Equation</vt:lpstr>
      <vt:lpstr>MathType 6.0 Equation</vt:lpstr>
      <vt:lpstr>VII.  Data Compression (A)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Ding Jian-Jiun</cp:lastModifiedBy>
  <cp:revision>851</cp:revision>
  <dcterms:created xsi:type="dcterms:W3CDTF">2007-09-19T14:57:43Z</dcterms:created>
  <dcterms:modified xsi:type="dcterms:W3CDTF">2018-04-20T13:59:03Z</dcterms:modified>
</cp:coreProperties>
</file>