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71" saveSubsetFonts="1">
  <p:sldMasterIdLst>
    <p:sldMasterId id="2147483648" r:id="rId1"/>
  </p:sldMasterIdLst>
  <p:notesMasterIdLst>
    <p:notesMasterId r:id="rId45"/>
  </p:notesMasterIdLst>
  <p:sldIdLst>
    <p:sldId id="376" r:id="rId2"/>
    <p:sldId id="377" r:id="rId3"/>
    <p:sldId id="378" r:id="rId4"/>
    <p:sldId id="338" r:id="rId5"/>
    <p:sldId id="339" r:id="rId6"/>
    <p:sldId id="340" r:id="rId7"/>
    <p:sldId id="380" r:id="rId8"/>
    <p:sldId id="381" r:id="rId9"/>
    <p:sldId id="382" r:id="rId10"/>
    <p:sldId id="383" r:id="rId11"/>
    <p:sldId id="38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79" r:id="rId20"/>
    <p:sldId id="375" r:id="rId21"/>
    <p:sldId id="352" r:id="rId22"/>
    <p:sldId id="353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74" r:id="rId36"/>
    <p:sldId id="385" r:id="rId37"/>
    <p:sldId id="367" r:id="rId38"/>
    <p:sldId id="368" r:id="rId39"/>
    <p:sldId id="369" r:id="rId40"/>
    <p:sldId id="370" r:id="rId41"/>
    <p:sldId id="371" r:id="rId42"/>
    <p:sldId id="372" r:id="rId43"/>
    <p:sldId id="373" r:id="rId44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FF00FF"/>
    <a:srgbClr val="CC00CC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0909" autoAdjust="0"/>
  </p:normalViewPr>
  <p:slideViewPr>
    <p:cSldViewPr>
      <p:cViewPr varScale="1">
        <p:scale>
          <a:sx n="60" d="100"/>
          <a:sy n="60" d="100"/>
        </p:scale>
        <p:origin x="14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88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新細明體" charset="-120"/>
              </a:defRPr>
            </a:lvl1pPr>
          </a:lstStyle>
          <a:p>
            <a:fld id="{F4922250-7CB9-4D49-B7CE-CE8EFD185A5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6097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22250-7CB9-4D49-B7CE-CE8EFD185A53}" type="slidenum">
              <a:rPr lang="en-US" altLang="zh-TW" smtClean="0"/>
              <a:pPr/>
              <a:t>278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514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22250-7CB9-4D49-B7CE-CE8EFD185A53}" type="slidenum">
              <a:rPr lang="en-US" altLang="zh-TW" smtClean="0"/>
              <a:pPr/>
              <a:t>279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8416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22250-7CB9-4D49-B7CE-CE8EFD185A53}" type="slidenum">
              <a:rPr lang="en-US" altLang="zh-TW" smtClean="0"/>
              <a:pPr/>
              <a:t>280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4085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22250-7CB9-4D49-B7CE-CE8EFD185A53}" type="slidenum">
              <a:rPr lang="en-US" altLang="zh-TW" smtClean="0"/>
              <a:pPr/>
              <a:t>281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1351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807679-970F-4974-B0CA-6536BFE0CB1F}" type="slidenum">
              <a:rPr lang="en-US" altLang="zh-TW"/>
              <a:pPr/>
              <a:t>308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9750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09962F-968A-438E-B3A0-20AB63F6B16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00F2F1-0B5A-4806-A712-53FA3841FC7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739D67-FFF9-47D8-A405-43441E19614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6E3BE4-38B2-4D45-A046-88CBF6F0ADE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9B7354-C4A0-481D-9838-280A448AC9A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>
            <a:lvl1pPr>
              <a:defRPr kumimoji="1" lang="zh-TW" altLang="en-US" sz="3200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7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85860"/>
            <a:ext cx="8186766" cy="5143536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8DD73F-CD6A-45DD-BAD0-A2B8C02E1F3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674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9D95E-42E7-4F23-A55A-D17F98025D3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3D43A2-FF77-4784-B0D9-1FFF2EFEAB3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97D9B1-D20A-4B40-A4C0-212C620681A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05DA0-7978-4F4A-9A93-7369273C314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>
            <a:lvl1pPr>
              <a:defRPr kumimoji="1" lang="zh-TW" altLang="en-US" sz="3200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7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85860"/>
            <a:ext cx="8186766" cy="5143536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8DD73F-CD6A-45DD-BAD0-A2B8C02E1F3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428604"/>
            <a:ext cx="8186766" cy="6000792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8FC6D4-AF44-4613-9DE3-78DB1B173A4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80FD35-A367-4EED-9C78-E5F99A0007C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22F990-3519-4194-863B-34941F00590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3333FF"/>
                </a:solidFill>
                <a:ea typeface="新細明體" charset="-120"/>
              </a:defRPr>
            </a:lvl1pPr>
          </a:lstStyle>
          <a:p>
            <a:fld id="{F4C2301F-2413-4710-A06C-AC8FAB3FEF0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3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6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12.xml"/><Relationship Id="rId1" Type="http://schemas.openxmlformats.org/officeDocument/2006/relationships/video" Target="file:///E:\Documents%20and%20Settings\DJJ\My%20Documents\ADSP\pepsi.mpeg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0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1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4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2"/>
          <p:cNvSpPr txBox="1">
            <a:spLocks noGrp="1"/>
          </p:cNvSpPr>
          <p:nvPr/>
        </p:nvSpPr>
        <p:spPr bwMode="auto">
          <a:xfrm>
            <a:off x="6655941" y="224824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4AC6F9F6-AE17-4590-8785-5EAFB8CC1881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271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4099" name="Text Box 12"/>
          <p:cNvSpPr txBox="1">
            <a:spLocks noChangeArrowheads="1"/>
          </p:cNvSpPr>
          <p:nvPr/>
        </p:nvSpPr>
        <p:spPr bwMode="auto">
          <a:xfrm>
            <a:off x="467544" y="1111674"/>
            <a:ext cx="7705725" cy="881063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ts val="400"/>
              </a:spcBef>
            </a:pPr>
            <a:r>
              <a:rPr lang="zh-TW" altLang="en-US" sz="2400" b="1" dirty="0">
                <a:solidFill>
                  <a:srgbClr val="3333FF"/>
                </a:solidFill>
                <a:cs typeface="Times New Roman" panose="02020603050405020304" pitchFamily="18" charset="0"/>
                <a:sym typeface="Wingdings 2" pitchFamily="18" charset="2"/>
              </a:rPr>
              <a:t></a:t>
            </a:r>
            <a:r>
              <a:rPr lang="zh-TW" altLang="en-US" sz="2400" b="1" dirty="0"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8-A   </a:t>
            </a:r>
            <a:r>
              <a:rPr lang="en-US" altLang="zh-TW" sz="2400" b="1" dirty="0">
                <a:solidFill>
                  <a:srgbClr val="3333FF"/>
                </a:solidFill>
                <a:cs typeface="Times New Roman" panose="02020603050405020304" pitchFamily="18" charset="0"/>
              </a:rPr>
              <a:t>Differential Coding for DC Terms, </a:t>
            </a:r>
          </a:p>
          <a:p>
            <a:pPr eaLnBrk="1" hangingPunct="1">
              <a:spcBef>
                <a:spcPts val="400"/>
              </a:spcBef>
            </a:pPr>
            <a:r>
              <a:rPr lang="en-US" altLang="zh-TW" sz="2400" b="1" dirty="0">
                <a:solidFill>
                  <a:srgbClr val="3333FF"/>
                </a:solidFill>
                <a:cs typeface="Times New Roman" panose="02020603050405020304" pitchFamily="18" charset="0"/>
              </a:rPr>
              <a:t>              Zigzag for AC Terms </a:t>
            </a:r>
          </a:p>
        </p:txBody>
      </p:sp>
      <p:sp>
        <p:nvSpPr>
          <p:cNvPr id="4100" name="文字方塊 4"/>
          <p:cNvSpPr txBox="1">
            <a:spLocks noChangeArrowheads="1"/>
          </p:cNvSpPr>
          <p:nvPr/>
        </p:nvSpPr>
        <p:spPr bwMode="auto">
          <a:xfrm>
            <a:off x="839813" y="3417910"/>
            <a:ext cx="7704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dirty="0"/>
              <a:t>If the DC term of the (</a:t>
            </a:r>
            <a:r>
              <a:rPr lang="en-US" altLang="zh-TW" i="1" dirty="0" err="1"/>
              <a:t>i</a:t>
            </a:r>
            <a:r>
              <a:rPr lang="en-US" altLang="zh-TW" dirty="0"/>
              <a:t>,  </a:t>
            </a:r>
            <a:r>
              <a:rPr lang="en-US" altLang="zh-TW" i="1" dirty="0"/>
              <a:t>j</a:t>
            </a:r>
            <a:r>
              <a:rPr lang="en-US" altLang="zh-TW" dirty="0"/>
              <a:t>)</a:t>
            </a:r>
            <a:r>
              <a:rPr lang="en-US" altLang="zh-TW" baseline="30000" dirty="0" err="1"/>
              <a:t>th</a:t>
            </a:r>
            <a:r>
              <a:rPr lang="en-US" altLang="zh-TW" dirty="0"/>
              <a:t> block is denoted by </a:t>
            </a:r>
            <a:r>
              <a:rPr lang="en-US" altLang="zh-TW" i="1" dirty="0"/>
              <a:t>DC</a:t>
            </a:r>
            <a:r>
              <a:rPr lang="en-US" altLang="zh-TW" dirty="0"/>
              <a:t>[</a:t>
            </a:r>
            <a:r>
              <a:rPr lang="en-US" altLang="zh-TW" i="1" dirty="0" err="1"/>
              <a:t>i</a:t>
            </a:r>
            <a:r>
              <a:rPr lang="en-US" altLang="zh-TW" dirty="0"/>
              <a:t>, </a:t>
            </a:r>
            <a:r>
              <a:rPr lang="en-US" altLang="zh-TW" i="1" dirty="0"/>
              <a:t>j</a:t>
            </a:r>
            <a:r>
              <a:rPr lang="en-US" altLang="zh-TW" dirty="0"/>
              <a:t>], then  </a:t>
            </a:r>
            <a:endParaRPr lang="zh-TW" altLang="en-US" dirty="0"/>
          </a:p>
        </p:txBody>
      </p:sp>
      <p:sp>
        <p:nvSpPr>
          <p:cNvPr id="4101" name="文字方塊 5"/>
          <p:cNvSpPr txBox="1">
            <a:spLocks noChangeArrowheads="1"/>
          </p:cNvSpPr>
          <p:nvPr/>
        </p:nvSpPr>
        <p:spPr bwMode="auto">
          <a:xfrm>
            <a:off x="1776438" y="3994172"/>
            <a:ext cx="4032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encode     </a:t>
            </a:r>
            <a:r>
              <a:rPr lang="en-US" altLang="zh-TW" i="1"/>
              <a:t>DC</a:t>
            </a:r>
            <a:r>
              <a:rPr lang="en-US" altLang="zh-TW"/>
              <a:t>[</a:t>
            </a:r>
            <a:r>
              <a:rPr lang="en-US" altLang="zh-TW" i="1"/>
              <a:t>i</a:t>
            </a:r>
            <a:r>
              <a:rPr lang="en-US" altLang="zh-TW"/>
              <a:t>, </a:t>
            </a:r>
            <a:r>
              <a:rPr lang="en-US" altLang="zh-TW" i="1"/>
              <a:t>j</a:t>
            </a:r>
            <a:r>
              <a:rPr lang="en-US" altLang="zh-TW"/>
              <a:t>] – </a:t>
            </a:r>
            <a:r>
              <a:rPr lang="en-US" altLang="zh-TW" i="1"/>
              <a:t>DC</a:t>
            </a:r>
            <a:r>
              <a:rPr lang="en-US" altLang="zh-TW"/>
              <a:t>[</a:t>
            </a:r>
            <a:r>
              <a:rPr lang="en-US" altLang="zh-TW" i="1"/>
              <a:t>i</a:t>
            </a:r>
            <a:r>
              <a:rPr lang="en-US" altLang="zh-TW"/>
              <a:t>, </a:t>
            </a:r>
            <a:r>
              <a:rPr lang="en-US" altLang="zh-TW" i="1"/>
              <a:t>j</a:t>
            </a:r>
            <a:r>
              <a:rPr lang="en-US" altLang="zh-TW"/>
              <a:t>-1] </a:t>
            </a:r>
            <a:endParaRPr lang="zh-TW" altLang="en-US"/>
          </a:p>
        </p:txBody>
      </p:sp>
      <p:sp>
        <p:nvSpPr>
          <p:cNvPr id="4102" name="文字方塊 6"/>
          <p:cNvSpPr txBox="1">
            <a:spLocks noChangeArrowheads="1"/>
          </p:cNvSpPr>
          <p:nvPr/>
        </p:nvSpPr>
        <p:spPr bwMode="auto">
          <a:xfrm>
            <a:off x="1847875" y="4641872"/>
            <a:ext cx="4032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dirty="0"/>
              <a:t>Instead of   </a:t>
            </a:r>
            <a:r>
              <a:rPr lang="en-US" altLang="zh-TW" i="1" dirty="0"/>
              <a:t>DC</a:t>
            </a:r>
            <a:r>
              <a:rPr lang="en-US" altLang="zh-TW" dirty="0"/>
              <a:t>[</a:t>
            </a:r>
            <a:r>
              <a:rPr lang="en-US" altLang="zh-TW" i="1" dirty="0" err="1"/>
              <a:t>i</a:t>
            </a:r>
            <a:r>
              <a:rPr lang="en-US" altLang="zh-TW" dirty="0"/>
              <a:t>, </a:t>
            </a:r>
            <a:r>
              <a:rPr lang="en-US" altLang="zh-TW" i="1" dirty="0"/>
              <a:t>j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4103" name="文字方塊 7"/>
          <p:cNvSpPr txBox="1">
            <a:spLocks noChangeArrowheads="1"/>
          </p:cNvSpPr>
          <p:nvPr/>
        </p:nvSpPr>
        <p:spPr bwMode="auto">
          <a:xfrm>
            <a:off x="839813" y="2853134"/>
            <a:ext cx="48244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dirty="0">
                <a:solidFill>
                  <a:srgbClr val="3333FF"/>
                </a:solidFill>
              </a:rPr>
              <a:t>Differential Coding  (</a:t>
            </a:r>
            <a:r>
              <a:rPr lang="zh-TW" altLang="en-US" dirty="0">
                <a:solidFill>
                  <a:srgbClr val="3333FF"/>
                </a:solidFill>
              </a:rPr>
              <a:t>差分編碼</a:t>
            </a:r>
            <a:r>
              <a:rPr lang="en-US" altLang="zh-TW" dirty="0">
                <a:solidFill>
                  <a:srgbClr val="3333FF"/>
                </a:solidFill>
              </a:rPr>
              <a:t>)</a:t>
            </a:r>
            <a:endParaRPr lang="zh-TW" altLang="en-US" dirty="0">
              <a:solidFill>
                <a:srgbClr val="3333FF"/>
              </a:solidFill>
            </a:endParaRPr>
          </a:p>
        </p:txBody>
      </p:sp>
      <p:sp>
        <p:nvSpPr>
          <p:cNvPr id="4104" name="文字方塊 8"/>
          <p:cNvSpPr txBox="1">
            <a:spLocks noChangeArrowheads="1"/>
          </p:cNvSpPr>
          <p:nvPr/>
        </p:nvSpPr>
        <p:spPr bwMode="auto">
          <a:xfrm>
            <a:off x="628725" y="5771425"/>
            <a:ext cx="63373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(</a:t>
            </a:r>
            <a:r>
              <a:rPr lang="zh-TW" altLang="en-US"/>
              <a:t>也是運用 </a:t>
            </a:r>
            <a:r>
              <a:rPr lang="en-US" altLang="zh-TW"/>
              <a:t>space domain </a:t>
            </a:r>
            <a:r>
              <a:rPr lang="zh-TW" altLang="en-US"/>
              <a:t>上的一致性</a:t>
            </a:r>
            <a:r>
              <a:rPr lang="en-US" altLang="zh-TW"/>
              <a:t>)</a:t>
            </a:r>
            <a:r>
              <a:rPr lang="zh-TW" altLang="en-US"/>
              <a:t> </a:t>
            </a:r>
          </a:p>
        </p:txBody>
      </p:sp>
      <p:sp>
        <p:nvSpPr>
          <p:cNvPr id="4105" name="文字方塊 8"/>
          <p:cNvSpPr txBox="1">
            <a:spLocks noChangeArrowheads="1"/>
          </p:cNvSpPr>
          <p:nvPr/>
        </p:nvSpPr>
        <p:spPr bwMode="auto">
          <a:xfrm>
            <a:off x="827584" y="2276872"/>
            <a:ext cx="63373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dirty="0"/>
              <a:t>這兩者可視為 </a:t>
            </a:r>
            <a:r>
              <a:rPr lang="en-US" altLang="zh-TW" dirty="0"/>
              <a:t>JPEG Huffman coding </a:t>
            </a:r>
            <a:r>
              <a:rPr lang="zh-TW" altLang="en-US" dirty="0"/>
              <a:t>的前置工作</a:t>
            </a:r>
          </a:p>
        </p:txBody>
      </p:sp>
      <p:sp>
        <p:nvSpPr>
          <p:cNvPr id="2" name="矩形 1"/>
          <p:cNvSpPr/>
          <p:nvPr/>
        </p:nvSpPr>
        <p:spPr>
          <a:xfrm>
            <a:off x="5837313" y="3979137"/>
            <a:ext cx="2017712" cy="1944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254825" y="4566512"/>
            <a:ext cx="215900" cy="217488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458025" y="4566512"/>
            <a:ext cx="215900" cy="217488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3" name="標題 3"/>
          <p:cNvSpPr txBox="1">
            <a:spLocks/>
          </p:cNvSpPr>
          <p:nvPr/>
        </p:nvSpPr>
        <p:spPr>
          <a:xfrm>
            <a:off x="385763" y="357982"/>
            <a:ext cx="8229600" cy="61609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3200" b="1" kern="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VIII.</a:t>
            </a:r>
            <a:r>
              <a:rPr lang="en-US" sz="3200" b="1" kern="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kern="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Compression (B)</a:t>
            </a:r>
            <a:endParaRPr lang="en-US" sz="3200" b="1" kern="0" dirty="0" smtClean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421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FB9E2493-CAC8-44F4-BC48-D138218D0E59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280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9219" name="Line 5"/>
          <p:cNvSpPr>
            <a:spLocks noChangeShapeType="1"/>
          </p:cNvSpPr>
          <p:nvPr/>
        </p:nvSpPr>
        <p:spPr bwMode="auto">
          <a:xfrm flipH="1">
            <a:off x="2155181" y="843109"/>
            <a:ext cx="1374677" cy="7136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221" name="Line 13"/>
          <p:cNvSpPr>
            <a:spLocks noChangeShapeType="1"/>
          </p:cNvSpPr>
          <p:nvPr/>
        </p:nvSpPr>
        <p:spPr bwMode="auto">
          <a:xfrm>
            <a:off x="3529859" y="843108"/>
            <a:ext cx="2231553" cy="8461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247" name="Rectangle 39"/>
          <p:cNvSpPr>
            <a:spLocks noChangeArrowheads="1"/>
          </p:cNvSpPr>
          <p:nvPr/>
        </p:nvSpPr>
        <p:spPr bwMode="auto">
          <a:xfrm>
            <a:off x="3633291" y="621554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663300"/>
                </a:solidFill>
              </a:rPr>
              <a:t>1826740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65" name="Text Box 56"/>
          <p:cNvSpPr txBox="1">
            <a:spLocks noChangeArrowheads="1"/>
          </p:cNvSpPr>
          <p:nvPr/>
        </p:nvSpPr>
        <p:spPr bwMode="auto">
          <a:xfrm>
            <a:off x="2553748" y="259620"/>
            <a:ext cx="45889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dirty="0" smtClean="0">
                <a:solidFill>
                  <a:srgbClr val="3333FF"/>
                </a:solidFill>
              </a:rPr>
              <a:t>Huffman coding by the greedy algorithm </a:t>
            </a:r>
            <a:endParaRPr lang="en-US" altLang="zh-TW" dirty="0">
              <a:solidFill>
                <a:srgbClr val="3333FF"/>
              </a:solidFill>
            </a:endParaRP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 flipH="1">
            <a:off x="4427984" y="2420888"/>
            <a:ext cx="772929" cy="786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7" name="Line 16"/>
          <p:cNvSpPr>
            <a:spLocks noChangeShapeType="1"/>
          </p:cNvSpPr>
          <p:nvPr/>
        </p:nvSpPr>
        <p:spPr bwMode="auto">
          <a:xfrm>
            <a:off x="5200914" y="2415579"/>
            <a:ext cx="1770174" cy="8748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8" name="Line 16"/>
          <p:cNvSpPr>
            <a:spLocks noChangeShapeType="1"/>
          </p:cNvSpPr>
          <p:nvPr/>
        </p:nvSpPr>
        <p:spPr bwMode="auto">
          <a:xfrm>
            <a:off x="6594522" y="4047958"/>
            <a:ext cx="1112691" cy="8967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9" name="Line 14"/>
          <p:cNvSpPr>
            <a:spLocks noChangeShapeType="1"/>
          </p:cNvSpPr>
          <p:nvPr/>
        </p:nvSpPr>
        <p:spPr bwMode="auto">
          <a:xfrm flipH="1">
            <a:off x="5101524" y="4037822"/>
            <a:ext cx="1509282" cy="8693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0" name="Line 14"/>
          <p:cNvSpPr>
            <a:spLocks noChangeShapeType="1"/>
          </p:cNvSpPr>
          <p:nvPr/>
        </p:nvSpPr>
        <p:spPr bwMode="auto">
          <a:xfrm flipH="1">
            <a:off x="5200913" y="1669631"/>
            <a:ext cx="536332" cy="7584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1" name="Line 16"/>
          <p:cNvSpPr>
            <a:spLocks noChangeShapeType="1"/>
          </p:cNvSpPr>
          <p:nvPr/>
        </p:nvSpPr>
        <p:spPr bwMode="auto">
          <a:xfrm>
            <a:off x="5762445" y="1697318"/>
            <a:ext cx="815899" cy="6690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2" name="Line 14"/>
          <p:cNvSpPr>
            <a:spLocks noChangeShapeType="1"/>
          </p:cNvSpPr>
          <p:nvPr/>
        </p:nvSpPr>
        <p:spPr bwMode="auto">
          <a:xfrm flipH="1">
            <a:off x="6578343" y="3301732"/>
            <a:ext cx="392743" cy="741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3" name="Line 16"/>
          <p:cNvSpPr>
            <a:spLocks noChangeShapeType="1"/>
          </p:cNvSpPr>
          <p:nvPr/>
        </p:nvSpPr>
        <p:spPr bwMode="auto">
          <a:xfrm>
            <a:off x="6974686" y="3278454"/>
            <a:ext cx="732527" cy="6965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4" name="Line 14"/>
          <p:cNvSpPr>
            <a:spLocks noChangeShapeType="1"/>
          </p:cNvSpPr>
          <p:nvPr/>
        </p:nvSpPr>
        <p:spPr bwMode="auto">
          <a:xfrm flipH="1">
            <a:off x="4617541" y="4919810"/>
            <a:ext cx="481880" cy="6460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5" name="Line 16"/>
          <p:cNvSpPr>
            <a:spLocks noChangeShapeType="1"/>
          </p:cNvSpPr>
          <p:nvPr/>
        </p:nvSpPr>
        <p:spPr bwMode="auto">
          <a:xfrm>
            <a:off x="5092482" y="4919811"/>
            <a:ext cx="302760" cy="646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6" name="Line 14"/>
          <p:cNvSpPr>
            <a:spLocks noChangeShapeType="1"/>
          </p:cNvSpPr>
          <p:nvPr/>
        </p:nvSpPr>
        <p:spPr bwMode="auto">
          <a:xfrm flipH="1">
            <a:off x="7108540" y="4937121"/>
            <a:ext cx="619535" cy="6287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7" name="Line 16"/>
          <p:cNvSpPr>
            <a:spLocks noChangeShapeType="1"/>
          </p:cNvSpPr>
          <p:nvPr/>
        </p:nvSpPr>
        <p:spPr bwMode="auto">
          <a:xfrm>
            <a:off x="7716229" y="4944736"/>
            <a:ext cx="536916" cy="6697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8" name="Line 16"/>
          <p:cNvSpPr>
            <a:spLocks noChangeShapeType="1"/>
          </p:cNvSpPr>
          <p:nvPr/>
        </p:nvSpPr>
        <p:spPr bwMode="auto">
          <a:xfrm flipH="1">
            <a:off x="6636761" y="5573440"/>
            <a:ext cx="460392" cy="8173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" name="Line 16"/>
          <p:cNvSpPr>
            <a:spLocks noChangeShapeType="1"/>
          </p:cNvSpPr>
          <p:nvPr/>
        </p:nvSpPr>
        <p:spPr bwMode="auto">
          <a:xfrm>
            <a:off x="7106806" y="5573440"/>
            <a:ext cx="279832" cy="7954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0" name="Line 16"/>
          <p:cNvSpPr>
            <a:spLocks noChangeShapeType="1"/>
          </p:cNvSpPr>
          <p:nvPr/>
        </p:nvSpPr>
        <p:spPr bwMode="auto">
          <a:xfrm flipH="1">
            <a:off x="7816398" y="5626376"/>
            <a:ext cx="409263" cy="742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1" name="Line 16"/>
          <p:cNvSpPr>
            <a:spLocks noChangeShapeType="1"/>
          </p:cNvSpPr>
          <p:nvPr/>
        </p:nvSpPr>
        <p:spPr bwMode="auto">
          <a:xfrm>
            <a:off x="8225662" y="5577694"/>
            <a:ext cx="381111" cy="8131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2" name="Rectangle 36"/>
          <p:cNvSpPr>
            <a:spLocks noChangeArrowheads="1"/>
          </p:cNvSpPr>
          <p:nvPr/>
        </p:nvSpPr>
        <p:spPr bwMode="auto">
          <a:xfrm>
            <a:off x="8384183" y="6368861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3130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7560415" y="6368862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3920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84" name="Rectangle 34"/>
          <p:cNvSpPr>
            <a:spLocks noChangeArrowheads="1"/>
          </p:cNvSpPr>
          <p:nvPr/>
        </p:nvSpPr>
        <p:spPr bwMode="auto">
          <a:xfrm>
            <a:off x="6944341" y="6373391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4390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85" name="Rectangle 33"/>
          <p:cNvSpPr>
            <a:spLocks noChangeArrowheads="1"/>
          </p:cNvSpPr>
          <p:nvPr/>
        </p:nvSpPr>
        <p:spPr bwMode="auto">
          <a:xfrm>
            <a:off x="6125328" y="6368864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7700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86" name="Rectangle 26"/>
          <p:cNvSpPr>
            <a:spLocks noChangeArrowheads="1"/>
          </p:cNvSpPr>
          <p:nvPr/>
        </p:nvSpPr>
        <p:spPr bwMode="auto">
          <a:xfrm>
            <a:off x="5025654" y="5524088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11700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87" name="Rectangle 25"/>
          <p:cNvSpPr>
            <a:spLocks noChangeArrowheads="1"/>
          </p:cNvSpPr>
          <p:nvPr/>
        </p:nvSpPr>
        <p:spPr bwMode="auto">
          <a:xfrm>
            <a:off x="4031905" y="5508587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11700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88" name="Rectangle 22"/>
          <p:cNvSpPr>
            <a:spLocks noChangeArrowheads="1"/>
          </p:cNvSpPr>
          <p:nvPr/>
        </p:nvSpPr>
        <p:spPr bwMode="auto">
          <a:xfrm>
            <a:off x="7305866" y="3970334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36500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4064401" y="3152179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114000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91" name="Rectangle 17"/>
          <p:cNvSpPr>
            <a:spLocks noChangeArrowheads="1"/>
          </p:cNvSpPr>
          <p:nvPr/>
        </p:nvSpPr>
        <p:spPr bwMode="auto">
          <a:xfrm>
            <a:off x="1604791" y="1556791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832700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92" name="Rectangle 18"/>
          <p:cNvSpPr>
            <a:spLocks noChangeArrowheads="1"/>
          </p:cNvSpPr>
          <p:nvPr/>
        </p:nvSpPr>
        <p:spPr bwMode="auto">
          <a:xfrm>
            <a:off x="6387898" y="2279770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801000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585765" y="1336260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663300"/>
                </a:solidFill>
              </a:rPr>
              <a:t>994040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94" name="Rectangle 20"/>
          <p:cNvSpPr>
            <a:spLocks noChangeArrowheads="1"/>
          </p:cNvSpPr>
          <p:nvPr/>
        </p:nvSpPr>
        <p:spPr bwMode="auto">
          <a:xfrm>
            <a:off x="6935186" y="2905517"/>
            <a:ext cx="7617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663300"/>
                </a:solidFill>
              </a:rPr>
              <a:t>79040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95" name="Rectangle 20"/>
          <p:cNvSpPr>
            <a:spLocks noChangeArrowheads="1"/>
          </p:cNvSpPr>
          <p:nvPr/>
        </p:nvSpPr>
        <p:spPr bwMode="auto">
          <a:xfrm>
            <a:off x="4321720" y="4632109"/>
            <a:ext cx="7617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663300"/>
                </a:solidFill>
              </a:rPr>
              <a:t>23400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96" name="Rectangle 20"/>
          <p:cNvSpPr>
            <a:spLocks noChangeArrowheads="1"/>
          </p:cNvSpPr>
          <p:nvPr/>
        </p:nvSpPr>
        <p:spPr bwMode="auto">
          <a:xfrm>
            <a:off x="6278689" y="5355041"/>
            <a:ext cx="7617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663300"/>
                </a:solidFill>
              </a:rPr>
              <a:t>12090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97" name="Rectangle 20"/>
          <p:cNvSpPr>
            <a:spLocks noChangeArrowheads="1"/>
          </p:cNvSpPr>
          <p:nvPr/>
        </p:nvSpPr>
        <p:spPr bwMode="auto">
          <a:xfrm>
            <a:off x="8246171" y="5279622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663300"/>
                </a:solidFill>
              </a:rPr>
              <a:t>7050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99" name="Rectangle 20"/>
          <p:cNvSpPr>
            <a:spLocks noChangeArrowheads="1"/>
          </p:cNvSpPr>
          <p:nvPr/>
        </p:nvSpPr>
        <p:spPr bwMode="auto">
          <a:xfrm>
            <a:off x="7654471" y="4665542"/>
            <a:ext cx="7617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663300"/>
                </a:solidFill>
              </a:rPr>
              <a:t>19140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100" name="Rectangle 20"/>
          <p:cNvSpPr>
            <a:spLocks noChangeArrowheads="1"/>
          </p:cNvSpPr>
          <p:nvPr/>
        </p:nvSpPr>
        <p:spPr bwMode="auto">
          <a:xfrm>
            <a:off x="4465268" y="2122198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663300"/>
                </a:solidFill>
              </a:rPr>
              <a:t>193040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5818889" y="3853156"/>
            <a:ext cx="7617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663300"/>
                </a:solidFill>
              </a:rPr>
              <a:t>42540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46" name="Oval 41"/>
          <p:cNvSpPr>
            <a:spLocks noChangeArrowheads="1"/>
          </p:cNvSpPr>
          <p:nvPr/>
        </p:nvSpPr>
        <p:spPr bwMode="auto">
          <a:xfrm>
            <a:off x="6004738" y="6350619"/>
            <a:ext cx="1008063" cy="369835"/>
          </a:xfrm>
          <a:prstGeom prst="ellipse">
            <a:avLst/>
          </a:prstGeom>
          <a:noFill/>
          <a:ln w="9525">
            <a:solidFill>
              <a:srgbClr val="3333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47" name="Oval 41"/>
          <p:cNvSpPr>
            <a:spLocks noChangeArrowheads="1"/>
          </p:cNvSpPr>
          <p:nvPr/>
        </p:nvSpPr>
        <p:spPr bwMode="auto">
          <a:xfrm>
            <a:off x="8065304" y="5281610"/>
            <a:ext cx="806917" cy="379212"/>
          </a:xfrm>
          <a:prstGeom prst="ellipse">
            <a:avLst/>
          </a:prstGeom>
          <a:noFill/>
          <a:ln w="9525">
            <a:solidFill>
              <a:srgbClr val="3333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1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FB9E2493-CAC8-44F4-BC48-D138218D0E59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281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9219" name="Line 5"/>
          <p:cNvSpPr>
            <a:spLocks noChangeShapeType="1"/>
          </p:cNvSpPr>
          <p:nvPr/>
        </p:nvSpPr>
        <p:spPr bwMode="auto">
          <a:xfrm flipH="1">
            <a:off x="2155181" y="843109"/>
            <a:ext cx="1374677" cy="7136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221" name="Line 13"/>
          <p:cNvSpPr>
            <a:spLocks noChangeShapeType="1"/>
          </p:cNvSpPr>
          <p:nvPr/>
        </p:nvSpPr>
        <p:spPr bwMode="auto">
          <a:xfrm>
            <a:off x="3529859" y="843108"/>
            <a:ext cx="2231553" cy="8461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247" name="Rectangle 39"/>
          <p:cNvSpPr>
            <a:spLocks noChangeArrowheads="1"/>
          </p:cNvSpPr>
          <p:nvPr/>
        </p:nvSpPr>
        <p:spPr bwMode="auto">
          <a:xfrm>
            <a:off x="3633291" y="621554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663300"/>
                </a:solidFill>
              </a:rPr>
              <a:t>1826740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65" name="Text Box 56"/>
          <p:cNvSpPr txBox="1">
            <a:spLocks noChangeArrowheads="1"/>
          </p:cNvSpPr>
          <p:nvPr/>
        </p:nvSpPr>
        <p:spPr bwMode="auto">
          <a:xfrm>
            <a:off x="2553748" y="259620"/>
            <a:ext cx="45889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dirty="0" smtClean="0">
                <a:solidFill>
                  <a:srgbClr val="3333FF"/>
                </a:solidFill>
              </a:rPr>
              <a:t>Huffman coding by the greedy algorithm </a:t>
            </a:r>
            <a:endParaRPr lang="en-US" altLang="zh-TW" dirty="0">
              <a:solidFill>
                <a:srgbClr val="3333FF"/>
              </a:solidFill>
            </a:endParaRP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 flipH="1">
            <a:off x="4393397" y="2420889"/>
            <a:ext cx="807516" cy="6678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7" name="Line 16"/>
          <p:cNvSpPr>
            <a:spLocks noChangeShapeType="1"/>
          </p:cNvSpPr>
          <p:nvPr/>
        </p:nvSpPr>
        <p:spPr bwMode="auto">
          <a:xfrm>
            <a:off x="5200914" y="2415579"/>
            <a:ext cx="1770174" cy="8748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8" name="Line 16"/>
          <p:cNvSpPr>
            <a:spLocks noChangeShapeType="1"/>
          </p:cNvSpPr>
          <p:nvPr/>
        </p:nvSpPr>
        <p:spPr bwMode="auto">
          <a:xfrm>
            <a:off x="6584243" y="3818936"/>
            <a:ext cx="802396" cy="7149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9" name="Line 14"/>
          <p:cNvSpPr>
            <a:spLocks noChangeShapeType="1"/>
          </p:cNvSpPr>
          <p:nvPr/>
        </p:nvSpPr>
        <p:spPr bwMode="auto">
          <a:xfrm flipH="1">
            <a:off x="5200913" y="3818936"/>
            <a:ext cx="1390310" cy="711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0" name="Line 14"/>
          <p:cNvSpPr>
            <a:spLocks noChangeShapeType="1"/>
          </p:cNvSpPr>
          <p:nvPr/>
        </p:nvSpPr>
        <p:spPr bwMode="auto">
          <a:xfrm flipH="1">
            <a:off x="5200913" y="1669631"/>
            <a:ext cx="536332" cy="7584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1" name="Line 16"/>
          <p:cNvSpPr>
            <a:spLocks noChangeShapeType="1"/>
          </p:cNvSpPr>
          <p:nvPr/>
        </p:nvSpPr>
        <p:spPr bwMode="auto">
          <a:xfrm>
            <a:off x="5762445" y="1697318"/>
            <a:ext cx="815899" cy="6690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2" name="Line 14"/>
          <p:cNvSpPr>
            <a:spLocks noChangeShapeType="1"/>
          </p:cNvSpPr>
          <p:nvPr/>
        </p:nvSpPr>
        <p:spPr bwMode="auto">
          <a:xfrm flipH="1">
            <a:off x="6578343" y="3301732"/>
            <a:ext cx="392742" cy="531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3" name="Line 16"/>
          <p:cNvSpPr>
            <a:spLocks noChangeShapeType="1"/>
          </p:cNvSpPr>
          <p:nvPr/>
        </p:nvSpPr>
        <p:spPr bwMode="auto">
          <a:xfrm>
            <a:off x="6974686" y="3278454"/>
            <a:ext cx="732527" cy="6965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4" name="Line 14"/>
          <p:cNvSpPr>
            <a:spLocks noChangeShapeType="1"/>
          </p:cNvSpPr>
          <p:nvPr/>
        </p:nvSpPr>
        <p:spPr bwMode="auto">
          <a:xfrm flipH="1">
            <a:off x="4658674" y="4500107"/>
            <a:ext cx="567352" cy="5213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5" name="Line 16"/>
          <p:cNvSpPr>
            <a:spLocks noChangeShapeType="1"/>
          </p:cNvSpPr>
          <p:nvPr/>
        </p:nvSpPr>
        <p:spPr bwMode="auto">
          <a:xfrm>
            <a:off x="5226026" y="4500106"/>
            <a:ext cx="329591" cy="4678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6" name="Line 14"/>
          <p:cNvSpPr>
            <a:spLocks noChangeShapeType="1"/>
          </p:cNvSpPr>
          <p:nvPr/>
        </p:nvSpPr>
        <p:spPr bwMode="auto">
          <a:xfrm flipH="1">
            <a:off x="6707508" y="4506078"/>
            <a:ext cx="632579" cy="5869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7" name="Line 16"/>
          <p:cNvSpPr>
            <a:spLocks noChangeShapeType="1"/>
          </p:cNvSpPr>
          <p:nvPr/>
        </p:nvSpPr>
        <p:spPr bwMode="auto">
          <a:xfrm>
            <a:off x="7348859" y="4474254"/>
            <a:ext cx="536916" cy="6697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8" name="Line 16"/>
          <p:cNvSpPr>
            <a:spLocks noChangeShapeType="1"/>
          </p:cNvSpPr>
          <p:nvPr/>
        </p:nvSpPr>
        <p:spPr bwMode="auto">
          <a:xfrm flipH="1">
            <a:off x="6263351" y="5036929"/>
            <a:ext cx="509559" cy="5579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" name="Line 16"/>
          <p:cNvSpPr>
            <a:spLocks noChangeShapeType="1"/>
          </p:cNvSpPr>
          <p:nvPr/>
        </p:nvSpPr>
        <p:spPr bwMode="auto">
          <a:xfrm>
            <a:off x="6779028" y="5057548"/>
            <a:ext cx="276020" cy="4732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0" name="Line 16"/>
          <p:cNvSpPr>
            <a:spLocks noChangeShapeType="1"/>
          </p:cNvSpPr>
          <p:nvPr/>
        </p:nvSpPr>
        <p:spPr bwMode="auto">
          <a:xfrm flipH="1">
            <a:off x="5847138" y="5594905"/>
            <a:ext cx="409263" cy="742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1" name="Line 16"/>
          <p:cNvSpPr>
            <a:spLocks noChangeShapeType="1"/>
          </p:cNvSpPr>
          <p:nvPr/>
        </p:nvSpPr>
        <p:spPr bwMode="auto">
          <a:xfrm>
            <a:off x="6234476" y="5618341"/>
            <a:ext cx="356748" cy="7505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2" name="Rectangle 36"/>
          <p:cNvSpPr>
            <a:spLocks noChangeArrowheads="1"/>
          </p:cNvSpPr>
          <p:nvPr/>
        </p:nvSpPr>
        <p:spPr bwMode="auto">
          <a:xfrm>
            <a:off x="6233555" y="6360828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3130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5420796" y="6337392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3920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84" name="Rectangle 34"/>
          <p:cNvSpPr>
            <a:spLocks noChangeArrowheads="1"/>
          </p:cNvSpPr>
          <p:nvPr/>
        </p:nvSpPr>
        <p:spPr bwMode="auto">
          <a:xfrm>
            <a:off x="6698737" y="5499839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4390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85" name="Rectangle 33"/>
          <p:cNvSpPr>
            <a:spLocks noChangeArrowheads="1"/>
          </p:cNvSpPr>
          <p:nvPr/>
        </p:nvSpPr>
        <p:spPr bwMode="auto">
          <a:xfrm>
            <a:off x="7469422" y="4999929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7700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86" name="Rectangle 26"/>
          <p:cNvSpPr>
            <a:spLocks noChangeArrowheads="1"/>
          </p:cNvSpPr>
          <p:nvPr/>
        </p:nvSpPr>
        <p:spPr bwMode="auto">
          <a:xfrm>
            <a:off x="5084104" y="4967998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11700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87" name="Rectangle 25"/>
          <p:cNvSpPr>
            <a:spLocks noChangeArrowheads="1"/>
          </p:cNvSpPr>
          <p:nvPr/>
        </p:nvSpPr>
        <p:spPr bwMode="auto">
          <a:xfrm>
            <a:off x="4199122" y="4918835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11700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88" name="Rectangle 22"/>
          <p:cNvSpPr>
            <a:spLocks noChangeArrowheads="1"/>
          </p:cNvSpPr>
          <p:nvPr/>
        </p:nvSpPr>
        <p:spPr bwMode="auto">
          <a:xfrm>
            <a:off x="7329388" y="3869982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36500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3963374" y="305239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114000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91" name="Rectangle 17"/>
          <p:cNvSpPr>
            <a:spLocks noChangeArrowheads="1"/>
          </p:cNvSpPr>
          <p:nvPr/>
        </p:nvSpPr>
        <p:spPr bwMode="auto">
          <a:xfrm>
            <a:off x="1604791" y="1556791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832700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92" name="Rectangle 18"/>
          <p:cNvSpPr>
            <a:spLocks noChangeArrowheads="1"/>
          </p:cNvSpPr>
          <p:nvPr/>
        </p:nvSpPr>
        <p:spPr bwMode="auto">
          <a:xfrm>
            <a:off x="6387898" y="2279770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801000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585765" y="1336260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663300"/>
                </a:solidFill>
              </a:rPr>
              <a:t>994040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94" name="Rectangle 20"/>
          <p:cNvSpPr>
            <a:spLocks noChangeArrowheads="1"/>
          </p:cNvSpPr>
          <p:nvPr/>
        </p:nvSpPr>
        <p:spPr bwMode="auto">
          <a:xfrm>
            <a:off x="6935186" y="2905517"/>
            <a:ext cx="7617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663300"/>
                </a:solidFill>
              </a:rPr>
              <a:t>79040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95" name="Rectangle 20"/>
          <p:cNvSpPr>
            <a:spLocks noChangeArrowheads="1"/>
          </p:cNvSpPr>
          <p:nvPr/>
        </p:nvSpPr>
        <p:spPr bwMode="auto">
          <a:xfrm>
            <a:off x="4541774" y="4264973"/>
            <a:ext cx="7617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663300"/>
                </a:solidFill>
              </a:rPr>
              <a:t>23400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96" name="Rectangle 20"/>
          <p:cNvSpPr>
            <a:spLocks noChangeArrowheads="1"/>
          </p:cNvSpPr>
          <p:nvPr/>
        </p:nvSpPr>
        <p:spPr bwMode="auto">
          <a:xfrm>
            <a:off x="5957831" y="4872882"/>
            <a:ext cx="7531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663300"/>
                </a:solidFill>
              </a:rPr>
              <a:t>11440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97" name="Rectangle 20"/>
          <p:cNvSpPr>
            <a:spLocks noChangeArrowheads="1"/>
          </p:cNvSpPr>
          <p:nvPr/>
        </p:nvSpPr>
        <p:spPr bwMode="auto">
          <a:xfrm>
            <a:off x="5659040" y="5498392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663300"/>
                </a:solidFill>
              </a:rPr>
              <a:t>7050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99" name="Rectangle 20"/>
          <p:cNvSpPr>
            <a:spLocks noChangeArrowheads="1"/>
          </p:cNvSpPr>
          <p:nvPr/>
        </p:nvSpPr>
        <p:spPr bwMode="auto">
          <a:xfrm>
            <a:off x="7354965" y="4287741"/>
            <a:ext cx="7617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663300"/>
                </a:solidFill>
              </a:rPr>
              <a:t>19140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100" name="Rectangle 20"/>
          <p:cNvSpPr>
            <a:spLocks noChangeArrowheads="1"/>
          </p:cNvSpPr>
          <p:nvPr/>
        </p:nvSpPr>
        <p:spPr bwMode="auto">
          <a:xfrm>
            <a:off x="4465268" y="2122198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663300"/>
                </a:solidFill>
              </a:rPr>
              <a:t>193040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5792746" y="3643981"/>
            <a:ext cx="7617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663300"/>
                </a:solidFill>
              </a:rPr>
              <a:t>42540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2201824" y="108149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FF00FF"/>
                </a:solidFill>
              </a:rPr>
              <a:t>0</a:t>
            </a:r>
            <a:endParaRPr lang="zh-TW" altLang="en-US" sz="1800" dirty="0">
              <a:solidFill>
                <a:srgbClr val="FF00FF"/>
              </a:solidFill>
            </a:endParaRPr>
          </a:p>
        </p:txBody>
      </p:sp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5050872" y="1115476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FF00FF"/>
                </a:solidFill>
              </a:rPr>
              <a:t>1</a:t>
            </a:r>
            <a:endParaRPr lang="zh-TW" altLang="en-US" sz="1800" dirty="0">
              <a:solidFill>
                <a:srgbClr val="FF00FF"/>
              </a:solidFill>
            </a:endParaRPr>
          </a:p>
        </p:txBody>
      </p:sp>
      <p:sp>
        <p:nvSpPr>
          <p:cNvPr id="48" name="Rectangle 20"/>
          <p:cNvSpPr>
            <a:spLocks noChangeArrowheads="1"/>
          </p:cNvSpPr>
          <p:nvPr/>
        </p:nvSpPr>
        <p:spPr bwMode="auto">
          <a:xfrm>
            <a:off x="5078290" y="1772879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FF00FF"/>
                </a:solidFill>
              </a:rPr>
              <a:t>10</a:t>
            </a:r>
            <a:endParaRPr lang="zh-TW" altLang="en-US" sz="1800" dirty="0">
              <a:solidFill>
                <a:srgbClr val="FF00FF"/>
              </a:solidFill>
            </a:endParaRPr>
          </a:p>
        </p:txBody>
      </p:sp>
      <p:sp>
        <p:nvSpPr>
          <p:cNvPr id="49" name="Rectangle 20"/>
          <p:cNvSpPr>
            <a:spLocks noChangeArrowheads="1"/>
          </p:cNvSpPr>
          <p:nvPr/>
        </p:nvSpPr>
        <p:spPr bwMode="auto">
          <a:xfrm>
            <a:off x="6151444" y="1762566"/>
            <a:ext cx="406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FF00FF"/>
                </a:solidFill>
              </a:rPr>
              <a:t>11</a:t>
            </a:r>
            <a:endParaRPr lang="zh-TW" altLang="en-US" sz="1800" dirty="0">
              <a:solidFill>
                <a:srgbClr val="FF00FF"/>
              </a:solidFill>
            </a:endParaRPr>
          </a:p>
        </p:txBody>
      </p:sp>
      <p:sp>
        <p:nvSpPr>
          <p:cNvPr id="50" name="Rectangle 20"/>
          <p:cNvSpPr>
            <a:spLocks noChangeArrowheads="1"/>
          </p:cNvSpPr>
          <p:nvPr/>
        </p:nvSpPr>
        <p:spPr bwMode="auto">
          <a:xfrm>
            <a:off x="5867423" y="2541319"/>
            <a:ext cx="5309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FF00FF"/>
                </a:solidFill>
              </a:rPr>
              <a:t>101</a:t>
            </a:r>
            <a:endParaRPr lang="zh-TW" altLang="en-US" sz="1800" dirty="0">
              <a:solidFill>
                <a:srgbClr val="FF00FF"/>
              </a:solidFill>
            </a:endParaRPr>
          </a:p>
        </p:txBody>
      </p:sp>
      <p:sp>
        <p:nvSpPr>
          <p:cNvPr id="51" name="Rectangle 20"/>
          <p:cNvSpPr>
            <a:spLocks noChangeArrowheads="1"/>
          </p:cNvSpPr>
          <p:nvPr/>
        </p:nvSpPr>
        <p:spPr bwMode="auto">
          <a:xfrm>
            <a:off x="4270356" y="2560739"/>
            <a:ext cx="5309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FF00FF"/>
                </a:solidFill>
              </a:rPr>
              <a:t>100</a:t>
            </a:r>
            <a:endParaRPr lang="zh-TW" altLang="en-US" sz="1800" dirty="0">
              <a:solidFill>
                <a:srgbClr val="FF00FF"/>
              </a:solidFill>
            </a:endParaRPr>
          </a:p>
        </p:txBody>
      </p:sp>
      <p:sp>
        <p:nvSpPr>
          <p:cNvPr id="52" name="Rectangle 20"/>
          <p:cNvSpPr>
            <a:spLocks noChangeArrowheads="1"/>
          </p:cNvSpPr>
          <p:nvPr/>
        </p:nvSpPr>
        <p:spPr bwMode="auto">
          <a:xfrm>
            <a:off x="6263351" y="3331226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FF00FF"/>
                </a:solidFill>
              </a:rPr>
              <a:t>1010</a:t>
            </a:r>
            <a:endParaRPr lang="zh-TW" altLang="en-US" sz="1800" dirty="0">
              <a:solidFill>
                <a:srgbClr val="FF00FF"/>
              </a:solidFill>
            </a:endParaRPr>
          </a:p>
        </p:txBody>
      </p:sp>
      <p:sp>
        <p:nvSpPr>
          <p:cNvPr id="53" name="Rectangle 20"/>
          <p:cNvSpPr>
            <a:spLocks noChangeArrowheads="1"/>
          </p:cNvSpPr>
          <p:nvPr/>
        </p:nvSpPr>
        <p:spPr bwMode="auto">
          <a:xfrm>
            <a:off x="7257848" y="3356348"/>
            <a:ext cx="6377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FF00FF"/>
                </a:solidFill>
              </a:rPr>
              <a:t>1011</a:t>
            </a:r>
            <a:endParaRPr lang="zh-TW" altLang="en-US" sz="1800" dirty="0">
              <a:solidFill>
                <a:srgbClr val="FF00FF"/>
              </a:solidFill>
            </a:endParaRPr>
          </a:p>
        </p:txBody>
      </p:sp>
      <p:sp>
        <p:nvSpPr>
          <p:cNvPr id="54" name="Rectangle 20"/>
          <p:cNvSpPr>
            <a:spLocks noChangeArrowheads="1"/>
          </p:cNvSpPr>
          <p:nvPr/>
        </p:nvSpPr>
        <p:spPr bwMode="auto">
          <a:xfrm>
            <a:off x="5153089" y="3970299"/>
            <a:ext cx="7617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FF00FF"/>
                </a:solidFill>
              </a:rPr>
              <a:t>10100</a:t>
            </a:r>
            <a:endParaRPr lang="zh-TW" altLang="en-US" sz="1800" dirty="0">
              <a:solidFill>
                <a:srgbClr val="FF00FF"/>
              </a:solidFill>
            </a:endParaRPr>
          </a:p>
        </p:txBody>
      </p:sp>
      <p:sp>
        <p:nvSpPr>
          <p:cNvPr id="55" name="Rectangle 20"/>
          <p:cNvSpPr>
            <a:spLocks noChangeArrowheads="1"/>
          </p:cNvSpPr>
          <p:nvPr/>
        </p:nvSpPr>
        <p:spPr bwMode="auto">
          <a:xfrm>
            <a:off x="6240099" y="4011801"/>
            <a:ext cx="7617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FF00FF"/>
                </a:solidFill>
              </a:rPr>
              <a:t>10101</a:t>
            </a:r>
            <a:endParaRPr lang="zh-TW" altLang="en-US" sz="1800" dirty="0">
              <a:solidFill>
                <a:srgbClr val="FF00FF"/>
              </a:solidFill>
            </a:endParaRPr>
          </a:p>
        </p:txBody>
      </p:sp>
      <p:sp>
        <p:nvSpPr>
          <p:cNvPr id="56" name="Rectangle 20"/>
          <p:cNvSpPr>
            <a:spLocks noChangeArrowheads="1"/>
          </p:cNvSpPr>
          <p:nvPr/>
        </p:nvSpPr>
        <p:spPr bwMode="auto">
          <a:xfrm>
            <a:off x="4150289" y="4547717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FF00FF"/>
                </a:solidFill>
              </a:rPr>
              <a:t>101000</a:t>
            </a:r>
            <a:endParaRPr lang="zh-TW" altLang="en-US" sz="1800" dirty="0">
              <a:solidFill>
                <a:srgbClr val="FF00FF"/>
              </a:solidFill>
            </a:endParaRPr>
          </a:p>
        </p:txBody>
      </p:sp>
      <p:sp>
        <p:nvSpPr>
          <p:cNvPr id="57" name="Rectangle 20"/>
          <p:cNvSpPr>
            <a:spLocks noChangeArrowheads="1"/>
          </p:cNvSpPr>
          <p:nvPr/>
        </p:nvSpPr>
        <p:spPr bwMode="auto">
          <a:xfrm>
            <a:off x="5098540" y="4560516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FF00FF"/>
                </a:solidFill>
              </a:rPr>
              <a:t>101001</a:t>
            </a:r>
            <a:endParaRPr lang="zh-TW" altLang="en-US" sz="1800" dirty="0">
              <a:solidFill>
                <a:srgbClr val="FF00FF"/>
              </a:solidFill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6312807" y="4580617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FF00FF"/>
                </a:solidFill>
              </a:rPr>
              <a:t>101010</a:t>
            </a:r>
            <a:endParaRPr lang="zh-TW" altLang="en-US" sz="1800" dirty="0">
              <a:solidFill>
                <a:srgbClr val="FF00FF"/>
              </a:solidFill>
            </a:endParaRPr>
          </a:p>
        </p:txBody>
      </p:sp>
      <p:sp>
        <p:nvSpPr>
          <p:cNvPr id="59" name="Rectangle 20"/>
          <p:cNvSpPr>
            <a:spLocks noChangeArrowheads="1"/>
          </p:cNvSpPr>
          <p:nvPr/>
        </p:nvSpPr>
        <p:spPr bwMode="auto">
          <a:xfrm>
            <a:off x="7576412" y="4630597"/>
            <a:ext cx="8685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FF00FF"/>
                </a:solidFill>
              </a:rPr>
              <a:t>101011</a:t>
            </a:r>
            <a:endParaRPr lang="zh-TW" altLang="en-US" sz="1800" dirty="0">
              <a:solidFill>
                <a:srgbClr val="FF00FF"/>
              </a:solidFill>
            </a:endParaRPr>
          </a:p>
        </p:txBody>
      </p:sp>
      <p:sp>
        <p:nvSpPr>
          <p:cNvPr id="60" name="Rectangle 20"/>
          <p:cNvSpPr>
            <a:spLocks noChangeArrowheads="1"/>
          </p:cNvSpPr>
          <p:nvPr/>
        </p:nvSpPr>
        <p:spPr bwMode="auto">
          <a:xfrm>
            <a:off x="6880423" y="5172099"/>
            <a:ext cx="9925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FF00FF"/>
                </a:solidFill>
              </a:rPr>
              <a:t>1010101</a:t>
            </a:r>
            <a:endParaRPr lang="zh-TW" altLang="en-US" sz="1800" dirty="0">
              <a:solidFill>
                <a:srgbClr val="FF00FF"/>
              </a:solidFill>
            </a:endParaRPr>
          </a:p>
        </p:txBody>
      </p:sp>
      <p:sp>
        <p:nvSpPr>
          <p:cNvPr id="61" name="Rectangle 20"/>
          <p:cNvSpPr>
            <a:spLocks noChangeArrowheads="1"/>
          </p:cNvSpPr>
          <p:nvPr/>
        </p:nvSpPr>
        <p:spPr bwMode="auto">
          <a:xfrm>
            <a:off x="5546175" y="5210358"/>
            <a:ext cx="9925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FF00FF"/>
                </a:solidFill>
              </a:rPr>
              <a:t>1010100</a:t>
            </a:r>
            <a:endParaRPr lang="zh-TW" altLang="en-US" sz="1800" dirty="0">
              <a:solidFill>
                <a:srgbClr val="FF00FF"/>
              </a:solidFill>
            </a:endParaRPr>
          </a:p>
        </p:txBody>
      </p:sp>
      <p:sp>
        <p:nvSpPr>
          <p:cNvPr id="62" name="Rectangle 20"/>
          <p:cNvSpPr>
            <a:spLocks noChangeArrowheads="1"/>
          </p:cNvSpPr>
          <p:nvPr/>
        </p:nvSpPr>
        <p:spPr bwMode="auto">
          <a:xfrm>
            <a:off x="4939790" y="5866415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FF00FF"/>
                </a:solidFill>
              </a:rPr>
              <a:t>10101000</a:t>
            </a:r>
            <a:endParaRPr lang="zh-TW" altLang="en-US" sz="1800" dirty="0">
              <a:solidFill>
                <a:srgbClr val="FF00FF"/>
              </a:solidFill>
            </a:endParaRPr>
          </a:p>
        </p:txBody>
      </p:sp>
      <p:sp>
        <p:nvSpPr>
          <p:cNvPr id="63" name="Rectangle 20"/>
          <p:cNvSpPr>
            <a:spLocks noChangeArrowheads="1"/>
          </p:cNvSpPr>
          <p:nvPr/>
        </p:nvSpPr>
        <p:spPr bwMode="auto">
          <a:xfrm>
            <a:off x="6391151" y="5871791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FF00FF"/>
                </a:solidFill>
              </a:rPr>
              <a:t>10101001</a:t>
            </a:r>
            <a:endParaRPr lang="zh-TW" altLang="en-US" sz="1800" dirty="0">
              <a:solidFill>
                <a:srgbClr val="FF00FF"/>
              </a:solidFill>
            </a:endParaRPr>
          </a:p>
        </p:txBody>
      </p:sp>
      <p:sp>
        <p:nvSpPr>
          <p:cNvPr id="64" name="Text Box 40"/>
          <p:cNvSpPr txBox="1">
            <a:spLocks noChangeArrowheads="1"/>
          </p:cNvSpPr>
          <p:nvPr/>
        </p:nvSpPr>
        <p:spPr bwMode="auto">
          <a:xfrm>
            <a:off x="568389" y="4903753"/>
            <a:ext cx="3384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</a:rPr>
              <a:t>average code length = </a:t>
            </a:r>
            <a:r>
              <a:rPr lang="en-US" altLang="zh-TW" dirty="0" smtClean="0">
                <a:solidFill>
                  <a:srgbClr val="3333FF"/>
                </a:solidFill>
              </a:rPr>
              <a:t>1.7498</a:t>
            </a:r>
            <a:endParaRPr lang="en-US" altLang="zh-TW" dirty="0">
              <a:solidFill>
                <a:srgbClr val="3333FF"/>
              </a:solidFill>
            </a:endParaRPr>
          </a:p>
        </p:txBody>
      </p:sp>
      <p:sp>
        <p:nvSpPr>
          <p:cNvPr id="90" name="Text Box 40"/>
          <p:cNvSpPr txBox="1">
            <a:spLocks noChangeArrowheads="1"/>
          </p:cNvSpPr>
          <p:nvPr/>
        </p:nvSpPr>
        <p:spPr bwMode="auto">
          <a:xfrm>
            <a:off x="564680" y="5602375"/>
            <a:ext cx="3384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 smtClean="0">
                <a:solidFill>
                  <a:srgbClr val="3333FF"/>
                </a:solidFill>
              </a:rPr>
              <a:t>entropy/log(2) = 1.5830</a:t>
            </a:r>
            <a:endParaRPr lang="en-US" altLang="zh-TW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30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388D854B-9D82-48FC-BFC9-A2FBFF1C345F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282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250825" y="549275"/>
            <a:ext cx="72009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zh-TW" altLang="en-US"/>
              <a:t>思考：  郵遞區號是多少進位的編碼？</a:t>
            </a:r>
          </a:p>
          <a:p>
            <a:pPr algn="just" eaLnBrk="1" hangingPunct="1"/>
            <a:endParaRPr lang="zh-TW" altLang="en-US"/>
          </a:p>
          <a:p>
            <a:pPr algn="just" eaLnBrk="1" hangingPunct="1"/>
            <a:r>
              <a:rPr lang="zh-TW" altLang="en-US"/>
              <a:t>　　　 電話號碼的區域碼是多少進位的編碼？</a:t>
            </a:r>
          </a:p>
          <a:p>
            <a:pPr algn="just" eaLnBrk="1" hangingPunct="1"/>
            <a:endParaRPr lang="zh-TW" altLang="en-US"/>
          </a:p>
          <a:p>
            <a:pPr algn="just" eaLnBrk="1" hangingPunct="1"/>
            <a:r>
              <a:rPr lang="zh-TW" altLang="en-US"/>
              <a:t>             中文輸入法是多少進位的編碼？  </a:t>
            </a:r>
          </a:p>
          <a:p>
            <a:pPr algn="ctr" eaLnBrk="1" hangingPunct="1"/>
            <a:endParaRPr lang="zh-TW" altLang="en-US"/>
          </a:p>
          <a:p>
            <a:pPr algn="just" eaLnBrk="1" hangingPunct="1"/>
            <a:r>
              <a:rPr lang="zh-TW" altLang="en-US"/>
              <a:t>             如何用 </a:t>
            </a:r>
            <a:r>
              <a:rPr lang="en-US" altLang="zh-TW"/>
              <a:t>Huffman coding </a:t>
            </a:r>
            <a:r>
              <a:rPr lang="zh-TW" altLang="en-US"/>
              <a:t>來處理類似問題？　　　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A359168B-F09C-4E5B-9954-7D7989CC513A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283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395288" y="333375"/>
            <a:ext cx="7777162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sz="2400" b="1">
                <a:solidFill>
                  <a:srgbClr val="3333FF"/>
                </a:solidFill>
                <a:sym typeface="Wingdings 2" pitchFamily="18" charset="2"/>
              </a:rPr>
              <a:t></a:t>
            </a:r>
            <a:r>
              <a:rPr lang="zh-TW" altLang="en-US" sz="2400" b="1"/>
              <a:t>  </a:t>
            </a:r>
            <a:r>
              <a:rPr lang="en-US" altLang="zh-TW" sz="2400" b="1">
                <a:solidFill>
                  <a:srgbClr val="3333FF"/>
                </a:solidFill>
              </a:rPr>
              <a:t>8-D  Entropy and Coding Length</a:t>
            </a:r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611188" y="1125538"/>
            <a:ext cx="5472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  <a:sym typeface="Symbol" pitchFamily="18" charset="2"/>
              </a:rPr>
              <a:t> E</a:t>
            </a:r>
            <a:r>
              <a:rPr lang="en-US" altLang="zh-TW">
                <a:solidFill>
                  <a:srgbClr val="3333FF"/>
                </a:solidFill>
              </a:rPr>
              <a:t>ntropy </a:t>
            </a:r>
            <a:r>
              <a:rPr lang="zh-TW" altLang="en-US">
                <a:solidFill>
                  <a:srgbClr val="3333FF"/>
                </a:solidFill>
              </a:rPr>
              <a:t>熵；亂度  </a:t>
            </a:r>
            <a:r>
              <a:rPr lang="en-US" altLang="zh-TW">
                <a:solidFill>
                  <a:srgbClr val="3333FF"/>
                </a:solidFill>
              </a:rPr>
              <a:t>(Information Theory) </a:t>
            </a:r>
            <a:r>
              <a:rPr lang="zh-TW" altLang="en-US">
                <a:solidFill>
                  <a:srgbClr val="3333FF"/>
                </a:solidFill>
              </a:rPr>
              <a:t> </a:t>
            </a:r>
          </a:p>
        </p:txBody>
      </p:sp>
      <p:sp>
        <p:nvSpPr>
          <p:cNvPr id="14341" name="Rectangle 8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14342" name="Object 7"/>
          <p:cNvGraphicFramePr>
            <a:graphicFrameLocks noChangeAspect="1"/>
          </p:cNvGraphicFramePr>
          <p:nvPr/>
        </p:nvGraphicFramePr>
        <p:xfrm>
          <a:off x="1258888" y="1755775"/>
          <a:ext cx="306546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0" name="Equation" r:id="rId3" imgW="3060700" imgH="749300" progId="Equation.DSMT4">
                  <p:embed/>
                </p:oleObj>
              </mc:Choice>
              <mc:Fallback>
                <p:oleObj name="Equation" r:id="rId3" imgW="3060700" imgH="749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55775"/>
                        <a:ext cx="3065462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5146675" y="1917700"/>
            <a:ext cx="1838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TW" altLang="en-US"/>
              <a:t>  </a:t>
            </a:r>
            <a:r>
              <a:rPr lang="en-US" altLang="zh-TW" i="1"/>
              <a:t>P</a:t>
            </a:r>
            <a:r>
              <a:rPr lang="en-US" altLang="zh-TW"/>
              <a:t>:  probability </a:t>
            </a: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682625" y="2566988"/>
            <a:ext cx="6967538" cy="203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>
              <a:lnSpc>
                <a:spcPct val="115000"/>
              </a:lnSpc>
              <a:spcBef>
                <a:spcPct val="15000"/>
              </a:spcBef>
            </a:pPr>
            <a:r>
              <a:rPr lang="en-US" altLang="zh-TW" i="1"/>
              <a:t>P</a:t>
            </a:r>
            <a:r>
              <a:rPr lang="en-US" altLang="zh-TW"/>
              <a:t>(S</a:t>
            </a:r>
            <a:r>
              <a:rPr lang="en-US" altLang="zh-TW" baseline="-25000"/>
              <a:t>0</a:t>
            </a:r>
            <a:r>
              <a:rPr lang="en-US" altLang="zh-TW"/>
              <a:t>) = 1,  entropy = 0        </a:t>
            </a:r>
          </a:p>
          <a:p>
            <a:pPr algn="just" eaLnBrk="1" hangingPunct="1">
              <a:lnSpc>
                <a:spcPct val="115000"/>
              </a:lnSpc>
              <a:spcBef>
                <a:spcPct val="15000"/>
              </a:spcBef>
            </a:pPr>
            <a:r>
              <a:rPr lang="en-US" altLang="zh-TW" i="1"/>
              <a:t>P</a:t>
            </a:r>
            <a:r>
              <a:rPr lang="en-US" altLang="zh-TW"/>
              <a:t>(S</a:t>
            </a:r>
            <a:r>
              <a:rPr lang="en-US" altLang="zh-TW" baseline="-25000"/>
              <a:t>0</a:t>
            </a:r>
            <a:r>
              <a:rPr lang="en-US" altLang="zh-TW"/>
              <a:t>) = </a:t>
            </a:r>
            <a:r>
              <a:rPr lang="en-US" altLang="zh-TW" i="1"/>
              <a:t>P</a:t>
            </a:r>
            <a:r>
              <a:rPr lang="en-US" altLang="zh-TW"/>
              <a:t>(S</a:t>
            </a:r>
            <a:r>
              <a:rPr lang="en-US" altLang="zh-TW" baseline="-25000"/>
              <a:t>1</a:t>
            </a:r>
            <a:r>
              <a:rPr lang="en-US" altLang="zh-TW"/>
              <a:t>) = 0.5,  entropy = 0.6931  </a:t>
            </a:r>
          </a:p>
          <a:p>
            <a:pPr algn="just" eaLnBrk="1" hangingPunct="1">
              <a:lnSpc>
                <a:spcPct val="115000"/>
              </a:lnSpc>
              <a:spcBef>
                <a:spcPct val="15000"/>
              </a:spcBef>
            </a:pPr>
            <a:r>
              <a:rPr lang="en-US" altLang="zh-TW" i="1"/>
              <a:t>P</a:t>
            </a:r>
            <a:r>
              <a:rPr lang="en-US" altLang="zh-TW"/>
              <a:t>(S</a:t>
            </a:r>
            <a:r>
              <a:rPr lang="en-US" altLang="zh-TW" baseline="-25000"/>
              <a:t>0</a:t>
            </a:r>
            <a:r>
              <a:rPr lang="en-US" altLang="zh-TW"/>
              <a:t>) = </a:t>
            </a:r>
            <a:r>
              <a:rPr lang="en-US" altLang="zh-TW" i="1"/>
              <a:t>P</a:t>
            </a:r>
            <a:r>
              <a:rPr lang="en-US" altLang="zh-TW"/>
              <a:t>(S</a:t>
            </a:r>
            <a:r>
              <a:rPr lang="en-US" altLang="zh-TW" baseline="-25000"/>
              <a:t>1</a:t>
            </a:r>
            <a:r>
              <a:rPr lang="en-US" altLang="zh-TW"/>
              <a:t>) = </a:t>
            </a:r>
            <a:r>
              <a:rPr lang="en-US" altLang="zh-TW" i="1"/>
              <a:t>P</a:t>
            </a:r>
            <a:r>
              <a:rPr lang="en-US" altLang="zh-TW"/>
              <a:t>(S</a:t>
            </a:r>
            <a:r>
              <a:rPr lang="en-US" altLang="zh-TW" baseline="-25000"/>
              <a:t>2</a:t>
            </a:r>
            <a:r>
              <a:rPr lang="en-US" altLang="zh-TW"/>
              <a:t>) = </a:t>
            </a:r>
            <a:r>
              <a:rPr lang="en-US" altLang="zh-TW" i="1"/>
              <a:t>P</a:t>
            </a:r>
            <a:r>
              <a:rPr lang="en-US" altLang="zh-TW"/>
              <a:t>(S</a:t>
            </a:r>
            <a:r>
              <a:rPr lang="en-US" altLang="zh-TW" baseline="-25000"/>
              <a:t>3</a:t>
            </a:r>
            <a:r>
              <a:rPr lang="en-US" altLang="zh-TW"/>
              <a:t>) = </a:t>
            </a:r>
            <a:r>
              <a:rPr lang="en-US" altLang="zh-TW" i="1"/>
              <a:t>P</a:t>
            </a:r>
            <a:r>
              <a:rPr lang="en-US" altLang="zh-TW"/>
              <a:t>(S</a:t>
            </a:r>
            <a:r>
              <a:rPr lang="en-US" altLang="zh-TW" baseline="-25000"/>
              <a:t>4</a:t>
            </a:r>
            <a:r>
              <a:rPr lang="en-US" altLang="zh-TW"/>
              <a:t>) = 1/5,  entropy = 1.6094 </a:t>
            </a:r>
          </a:p>
          <a:p>
            <a:pPr algn="just" eaLnBrk="1" hangingPunct="1">
              <a:lnSpc>
                <a:spcPct val="115000"/>
              </a:lnSpc>
              <a:spcBef>
                <a:spcPct val="15000"/>
              </a:spcBef>
            </a:pPr>
            <a:r>
              <a:rPr lang="en-US" altLang="zh-TW" i="1"/>
              <a:t>P</a:t>
            </a:r>
            <a:r>
              <a:rPr lang="en-US" altLang="zh-TW"/>
              <a:t>(S</a:t>
            </a:r>
            <a:r>
              <a:rPr lang="en-US" altLang="zh-TW" baseline="-25000"/>
              <a:t>0</a:t>
            </a:r>
            <a:r>
              <a:rPr lang="en-US" altLang="zh-TW"/>
              <a:t>) = </a:t>
            </a:r>
            <a:r>
              <a:rPr lang="en-US" altLang="zh-TW" i="1"/>
              <a:t>P</a:t>
            </a:r>
            <a:r>
              <a:rPr lang="en-US" altLang="zh-TW"/>
              <a:t>(S</a:t>
            </a:r>
            <a:r>
              <a:rPr lang="en-US" altLang="zh-TW" baseline="-25000"/>
              <a:t>1</a:t>
            </a:r>
            <a:r>
              <a:rPr lang="en-US" altLang="zh-TW"/>
              <a:t>) = </a:t>
            </a:r>
            <a:r>
              <a:rPr lang="en-US" altLang="zh-TW" i="1"/>
              <a:t>P</a:t>
            </a:r>
            <a:r>
              <a:rPr lang="en-US" altLang="zh-TW"/>
              <a:t>(S</a:t>
            </a:r>
            <a:r>
              <a:rPr lang="en-US" altLang="zh-TW" baseline="-25000"/>
              <a:t>2</a:t>
            </a:r>
            <a:r>
              <a:rPr lang="en-US" altLang="zh-TW"/>
              <a:t>) = </a:t>
            </a:r>
            <a:r>
              <a:rPr lang="en-US" altLang="zh-TW" i="1"/>
              <a:t>P</a:t>
            </a:r>
            <a:r>
              <a:rPr lang="en-US" altLang="zh-TW"/>
              <a:t>(S</a:t>
            </a:r>
            <a:r>
              <a:rPr lang="en-US" altLang="zh-TW" baseline="-25000"/>
              <a:t>3</a:t>
            </a:r>
            <a:r>
              <a:rPr lang="en-US" altLang="zh-TW"/>
              <a:t>) = 0.1, </a:t>
            </a:r>
            <a:r>
              <a:rPr lang="en-US" altLang="zh-TW" i="1"/>
              <a:t>P</a:t>
            </a:r>
            <a:r>
              <a:rPr lang="en-US" altLang="zh-TW"/>
              <a:t>(S</a:t>
            </a:r>
            <a:r>
              <a:rPr lang="en-US" altLang="zh-TW" baseline="-25000"/>
              <a:t>4</a:t>
            </a:r>
            <a:r>
              <a:rPr lang="en-US" altLang="zh-TW"/>
              <a:t>) = 0.6, entropy = 1.2275 </a:t>
            </a:r>
          </a:p>
          <a:p>
            <a:pPr algn="just" eaLnBrk="1" hangingPunct="1">
              <a:lnSpc>
                <a:spcPct val="115000"/>
              </a:lnSpc>
              <a:spcBef>
                <a:spcPct val="15000"/>
              </a:spcBef>
            </a:pPr>
            <a:r>
              <a:rPr lang="en-US" altLang="zh-TW"/>
              <a:t>     </a:t>
            </a: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54063" y="4579938"/>
            <a:ext cx="5570537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TW" altLang="en-US"/>
              <a:t>同樣是有 </a:t>
            </a:r>
            <a:r>
              <a:rPr lang="en-US" altLang="zh-TW"/>
              <a:t>5 </a:t>
            </a:r>
            <a:r>
              <a:rPr lang="zh-TW" altLang="en-US"/>
              <a:t>種組合，機率分佈越集中，亂度越少</a:t>
            </a:r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1763713" y="3716338"/>
            <a:ext cx="504825" cy="865187"/>
          </a:xfrm>
          <a:prstGeom prst="straightConnector1">
            <a:avLst/>
          </a:prstGeom>
          <a:ln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1908175" y="4076700"/>
            <a:ext cx="647700" cy="504825"/>
          </a:xfrm>
          <a:prstGeom prst="straightConnector1">
            <a:avLst/>
          </a:prstGeom>
          <a:ln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8" name="文字方塊 11"/>
          <p:cNvSpPr txBox="1">
            <a:spLocks noChangeArrowheads="1"/>
          </p:cNvSpPr>
          <p:nvPr/>
        </p:nvSpPr>
        <p:spPr bwMode="auto">
          <a:xfrm>
            <a:off x="6011863" y="1125538"/>
            <a:ext cx="27368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dirty="0">
                <a:solidFill>
                  <a:srgbClr val="FF0000"/>
                </a:solidFill>
              </a:rPr>
              <a:t>註：此處 </a:t>
            </a:r>
            <a:r>
              <a:rPr lang="en-US" altLang="zh-TW" dirty="0">
                <a:solidFill>
                  <a:srgbClr val="FF0000"/>
                </a:solidFill>
              </a:rPr>
              <a:t>log </a:t>
            </a:r>
            <a:r>
              <a:rPr lang="zh-TW" altLang="en-US" dirty="0">
                <a:solidFill>
                  <a:srgbClr val="FF0000"/>
                </a:solidFill>
              </a:rPr>
              <a:t>即 </a:t>
            </a:r>
            <a:r>
              <a:rPr lang="en-US" altLang="zh-TW" dirty="0" err="1">
                <a:solidFill>
                  <a:srgbClr val="FF0000"/>
                </a:solidFill>
              </a:rPr>
              <a:t>ln</a:t>
            </a:r>
            <a:endParaRPr lang="en-US" altLang="zh-TW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</a:rPr>
              <a:t>         </a:t>
            </a:r>
            <a:r>
              <a:rPr lang="zh-TW" altLang="en-US" dirty="0">
                <a:solidFill>
                  <a:srgbClr val="FF0000"/>
                </a:solidFill>
              </a:rPr>
              <a:t>和 </a:t>
            </a:r>
            <a:r>
              <a:rPr lang="en-US" altLang="zh-TW" dirty="0">
                <a:solidFill>
                  <a:srgbClr val="FF0000"/>
                </a:solidFill>
              </a:rPr>
              <a:t>log</a:t>
            </a:r>
            <a:r>
              <a:rPr lang="en-US" altLang="zh-TW" baseline="-25000" dirty="0">
                <a:solidFill>
                  <a:srgbClr val="FF0000"/>
                </a:solidFill>
              </a:rPr>
              <a:t>10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不同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395288" y="404813"/>
            <a:ext cx="3425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TW" altLang="en-US">
                <a:sym typeface="Symbol" pitchFamily="18" charset="2"/>
              </a:rPr>
              <a:t></a:t>
            </a:r>
            <a:r>
              <a:rPr lang="zh-TW" altLang="en-US"/>
              <a:t> </a:t>
            </a:r>
            <a:r>
              <a:rPr lang="en-US" altLang="zh-TW"/>
              <a:t>Huffman Coding </a:t>
            </a:r>
            <a:r>
              <a:rPr lang="zh-TW" altLang="en-US">
                <a:sym typeface="Symbol" pitchFamily="18" charset="2"/>
              </a:rPr>
              <a:t>的平均長度</a:t>
            </a:r>
          </a:p>
        </p:txBody>
      </p:sp>
      <p:sp>
        <p:nvSpPr>
          <p:cNvPr id="15363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C10CA2DB-367D-4A39-8EA7-DA24EEAB8937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284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graphicFrame>
        <p:nvGraphicFramePr>
          <p:cNvPr id="15364" name="Object 6"/>
          <p:cNvGraphicFramePr>
            <a:graphicFrameLocks noChangeAspect="1"/>
          </p:cNvGraphicFramePr>
          <p:nvPr/>
        </p:nvGraphicFramePr>
        <p:xfrm>
          <a:off x="684213" y="962025"/>
          <a:ext cx="28067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6" name="Equation" r:id="rId3" imgW="2806700" imgH="723900" progId="Equation.DSMT4">
                  <p:embed/>
                </p:oleObj>
              </mc:Choice>
              <mc:Fallback>
                <p:oleObj name="Equation" r:id="rId3" imgW="2806700" imgH="723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962025"/>
                        <a:ext cx="28067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8"/>
          <p:cNvSpPr>
            <a:spLocks noChangeArrowheads="1"/>
          </p:cNvSpPr>
          <p:nvPr/>
        </p:nvSpPr>
        <p:spPr bwMode="auto">
          <a:xfrm>
            <a:off x="3779838" y="1125538"/>
            <a:ext cx="5186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TW" altLang="en-US"/>
              <a:t> </a:t>
            </a:r>
            <a:r>
              <a:rPr lang="en-US" altLang="zh-TW" i="1"/>
              <a:t>P</a:t>
            </a:r>
            <a:r>
              <a:rPr lang="en-US" altLang="zh-TW"/>
              <a:t>(</a:t>
            </a:r>
            <a:r>
              <a:rPr lang="en-US" altLang="zh-TW" i="1"/>
              <a:t>S</a:t>
            </a:r>
            <a:r>
              <a:rPr lang="en-US" altLang="zh-TW" i="1" baseline="-25000"/>
              <a:t>j</a:t>
            </a:r>
            <a:r>
              <a:rPr lang="en-US" altLang="zh-TW"/>
              <a:t>): </a:t>
            </a:r>
            <a:r>
              <a:rPr lang="en-US" altLang="zh-TW" i="1"/>
              <a:t>S</a:t>
            </a:r>
            <a:r>
              <a:rPr lang="en-US" altLang="zh-TW" i="1" baseline="-25000"/>
              <a:t>j</a:t>
            </a:r>
            <a:r>
              <a:rPr lang="en-US" altLang="zh-TW"/>
              <a:t> </a:t>
            </a:r>
            <a:r>
              <a:rPr lang="zh-TW" altLang="en-US"/>
              <a:t>發生的機率，    </a:t>
            </a:r>
            <a:r>
              <a:rPr lang="en-US" altLang="zh-TW" i="1"/>
              <a:t>L</a:t>
            </a:r>
            <a:r>
              <a:rPr lang="en-US" altLang="zh-TW"/>
              <a:t>(</a:t>
            </a:r>
            <a:r>
              <a:rPr lang="en-US" altLang="zh-TW" i="1"/>
              <a:t>S</a:t>
            </a:r>
            <a:r>
              <a:rPr lang="en-US" altLang="zh-TW" i="1" baseline="-25000"/>
              <a:t>j</a:t>
            </a:r>
            <a:r>
              <a:rPr lang="en-US" altLang="zh-TW"/>
              <a:t>) : </a:t>
            </a:r>
            <a:r>
              <a:rPr lang="en-US" altLang="zh-TW" i="1"/>
              <a:t>S</a:t>
            </a:r>
            <a:r>
              <a:rPr lang="en-US" altLang="zh-TW" i="1" baseline="-25000"/>
              <a:t>j</a:t>
            </a:r>
            <a:r>
              <a:rPr lang="en-US" altLang="zh-TW"/>
              <a:t> </a:t>
            </a:r>
            <a:r>
              <a:rPr lang="zh-TW" altLang="en-US"/>
              <a:t>的編碼長度</a:t>
            </a:r>
          </a:p>
        </p:txBody>
      </p:sp>
      <p:sp>
        <p:nvSpPr>
          <p:cNvPr id="15366" name="Rectangle 9"/>
          <p:cNvSpPr>
            <a:spLocks noChangeArrowheads="1"/>
          </p:cNvSpPr>
          <p:nvPr/>
        </p:nvSpPr>
        <p:spPr bwMode="auto">
          <a:xfrm>
            <a:off x="468313" y="1916113"/>
            <a:ext cx="2722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TW" altLang="en-US" b="1">
                <a:solidFill>
                  <a:srgbClr val="3333FF"/>
                </a:solidFill>
                <a:sym typeface="Symbol" pitchFamily="18" charset="2"/>
              </a:rPr>
              <a:t></a:t>
            </a:r>
            <a:r>
              <a:rPr lang="zh-TW" altLang="en-US" b="1">
                <a:solidFill>
                  <a:srgbClr val="3333FF"/>
                </a:solidFill>
              </a:rPr>
              <a:t> </a:t>
            </a:r>
            <a:r>
              <a:rPr lang="en-US" altLang="zh-TW" b="1">
                <a:solidFill>
                  <a:srgbClr val="3333FF"/>
                </a:solidFill>
              </a:rPr>
              <a:t>Shannon </a:t>
            </a:r>
            <a:r>
              <a:rPr lang="zh-TW" altLang="en-US" b="1">
                <a:solidFill>
                  <a:srgbClr val="3333FF"/>
                </a:solidFill>
                <a:sym typeface="Symbol" pitchFamily="18" charset="2"/>
              </a:rPr>
              <a:t>編碼定理：</a:t>
            </a:r>
            <a:r>
              <a:rPr lang="zh-TW" altLang="en-US">
                <a:solidFill>
                  <a:srgbClr val="3333FF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15367" name="Rectangle 11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15368" name="Object 10"/>
          <p:cNvGraphicFramePr>
            <a:graphicFrameLocks noChangeAspect="1"/>
          </p:cNvGraphicFramePr>
          <p:nvPr/>
        </p:nvGraphicFramePr>
        <p:xfrm>
          <a:off x="1979613" y="2636838"/>
          <a:ext cx="33909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7" name="Equation" r:id="rId5" imgW="3390900" imgH="660400" progId="Equation.DSMT4">
                  <p:embed/>
                </p:oleObj>
              </mc:Choice>
              <mc:Fallback>
                <p:oleObj name="Equation" r:id="rId5" imgW="3390900" imgH="660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636838"/>
                        <a:ext cx="339090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 Box 12"/>
          <p:cNvSpPr txBox="1">
            <a:spLocks noChangeArrowheads="1"/>
          </p:cNvSpPr>
          <p:nvPr/>
        </p:nvSpPr>
        <p:spPr bwMode="auto">
          <a:xfrm>
            <a:off x="755650" y="5196331"/>
            <a:ext cx="489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dirty="0"/>
              <a:t>都和 </a:t>
            </a:r>
            <a:r>
              <a:rPr lang="en-US" altLang="zh-TW" dirty="0"/>
              <a:t>entropy </a:t>
            </a:r>
            <a:r>
              <a:rPr lang="zh-TW" altLang="en-US" dirty="0"/>
              <a:t>有密切關係</a:t>
            </a:r>
          </a:p>
        </p:txBody>
      </p:sp>
      <p:sp>
        <p:nvSpPr>
          <p:cNvPr id="15370" name="文字方塊 9"/>
          <p:cNvSpPr txBox="1">
            <a:spLocks noChangeArrowheads="1"/>
          </p:cNvSpPr>
          <p:nvPr/>
        </p:nvSpPr>
        <p:spPr bwMode="auto">
          <a:xfrm>
            <a:off x="468313" y="3644900"/>
            <a:ext cx="47513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dirty="0">
                <a:sym typeface="Symbol" pitchFamily="18" charset="2"/>
              </a:rPr>
              <a:t></a:t>
            </a:r>
            <a:r>
              <a:rPr lang="zh-TW" altLang="en-US" dirty="0"/>
              <a:t> </a:t>
            </a:r>
            <a:r>
              <a:rPr lang="en-US" altLang="zh-TW" dirty="0"/>
              <a:t>Huffman Coding  </a:t>
            </a:r>
            <a:r>
              <a:rPr lang="zh-TW" altLang="en-US" dirty="0"/>
              <a:t>的 </a:t>
            </a:r>
            <a:r>
              <a:rPr lang="en-US" altLang="zh-TW" dirty="0"/>
              <a:t>total coding length </a:t>
            </a:r>
            <a:endParaRPr lang="zh-TW" altLang="en-US" dirty="0"/>
          </a:p>
        </p:txBody>
      </p:sp>
      <p:graphicFrame>
        <p:nvGraphicFramePr>
          <p:cNvPr id="15371" name="Object 4"/>
          <p:cNvGraphicFramePr>
            <a:graphicFrameLocks noChangeAspect="1"/>
          </p:cNvGraphicFramePr>
          <p:nvPr/>
        </p:nvGraphicFramePr>
        <p:xfrm>
          <a:off x="5003800" y="3665538"/>
          <a:ext cx="1587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8" name="Equation" r:id="rId7" imgW="1586811" imgH="355446" progId="Equation.DSMT4">
                  <p:embed/>
                </p:oleObj>
              </mc:Choice>
              <mc:Fallback>
                <p:oleObj name="Equation" r:id="rId7" imgW="1586811" imgH="35544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665538"/>
                        <a:ext cx="1587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矩形 11"/>
          <p:cNvSpPr>
            <a:spLocks noChangeArrowheads="1"/>
          </p:cNvSpPr>
          <p:nvPr/>
        </p:nvSpPr>
        <p:spPr bwMode="auto">
          <a:xfrm>
            <a:off x="6875463" y="3644900"/>
            <a:ext cx="1749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TW" altLang="en-US"/>
              <a:t> </a:t>
            </a:r>
            <a:r>
              <a:rPr lang="en-US" altLang="zh-TW" i="1"/>
              <a:t>N</a:t>
            </a:r>
            <a:r>
              <a:rPr lang="en-US" altLang="zh-TW"/>
              <a:t>:  data length</a:t>
            </a:r>
            <a:endParaRPr lang="zh-TW" altLang="en-US"/>
          </a:p>
        </p:txBody>
      </p:sp>
      <p:graphicFrame>
        <p:nvGraphicFramePr>
          <p:cNvPr id="1537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186527"/>
              </p:ext>
            </p:extLst>
          </p:nvPr>
        </p:nvGraphicFramePr>
        <p:xfrm>
          <a:off x="1927985" y="4255516"/>
          <a:ext cx="468630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9" name="Equation" r:id="rId9" imgW="4686120" imgH="711000" progId="Equation.DSMT4">
                  <p:embed/>
                </p:oleObj>
              </mc:Choice>
              <mc:Fallback>
                <p:oleObj name="Equation" r:id="rId9" imgW="4686120" imgH="711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985" y="4255516"/>
                        <a:ext cx="4686300" cy="706437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文字方塊 14"/>
          <p:cNvSpPr txBox="1">
            <a:spLocks noChangeArrowheads="1"/>
          </p:cNvSpPr>
          <p:nvPr/>
        </p:nvSpPr>
        <p:spPr bwMode="auto">
          <a:xfrm>
            <a:off x="5795963" y="2924175"/>
            <a:ext cx="273685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若使用 </a:t>
            </a:r>
            <a:r>
              <a:rPr lang="en-US" altLang="zh-TW" i="1"/>
              <a:t>k</a:t>
            </a:r>
            <a:r>
              <a:rPr lang="en-US" altLang="zh-TW"/>
              <a:t> </a:t>
            </a:r>
            <a:r>
              <a:rPr lang="zh-TW" altLang="en-US"/>
              <a:t>進位的編碼</a:t>
            </a:r>
          </a:p>
        </p:txBody>
      </p:sp>
      <p:sp>
        <p:nvSpPr>
          <p:cNvPr id="2" name="橢圓 1"/>
          <p:cNvSpPr/>
          <p:nvPr/>
        </p:nvSpPr>
        <p:spPr>
          <a:xfrm>
            <a:off x="474663" y="1843088"/>
            <a:ext cx="2722562" cy="501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4" name="五角星形 3"/>
          <p:cNvSpPr/>
          <p:nvPr/>
        </p:nvSpPr>
        <p:spPr>
          <a:xfrm>
            <a:off x="395288" y="1506538"/>
            <a:ext cx="360362" cy="312737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7" name="五角星形 16"/>
          <p:cNvSpPr/>
          <p:nvPr/>
        </p:nvSpPr>
        <p:spPr>
          <a:xfrm>
            <a:off x="125413" y="1828800"/>
            <a:ext cx="360362" cy="312738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8" name="文字方塊 9"/>
          <p:cNvSpPr txBox="1">
            <a:spLocks noChangeArrowheads="1"/>
          </p:cNvSpPr>
          <p:nvPr/>
        </p:nvSpPr>
        <p:spPr bwMode="auto">
          <a:xfrm>
            <a:off x="1829594" y="5734117"/>
            <a:ext cx="47513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dirty="0" smtClean="0">
                <a:sym typeface="Symbol" pitchFamily="18" charset="2"/>
              </a:rPr>
              <a:t>cell: </a:t>
            </a:r>
            <a:r>
              <a:rPr lang="zh-TW" altLang="en-US" dirty="0" smtClean="0">
                <a:sym typeface="Symbol" pitchFamily="18" charset="2"/>
              </a:rPr>
              <a:t>無條件進位</a:t>
            </a:r>
            <a:r>
              <a:rPr lang="en-US" altLang="zh-TW" dirty="0" smtClean="0">
                <a:sym typeface="Symbol" pitchFamily="18" charset="2"/>
              </a:rPr>
              <a:t>,   floor: </a:t>
            </a:r>
            <a:r>
              <a:rPr lang="zh-TW" altLang="en-US" dirty="0" smtClean="0">
                <a:sym typeface="Symbol" pitchFamily="18" charset="2"/>
              </a:rPr>
              <a:t>無條件捨去</a:t>
            </a:r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D0EE2C07-4343-47DA-AD1B-C434ECB5F8C0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285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16387" name="Rectangle 11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16388" name="文字方塊 15"/>
          <p:cNvSpPr txBox="1">
            <a:spLocks noChangeArrowheads="1"/>
          </p:cNvSpPr>
          <p:nvPr/>
        </p:nvSpPr>
        <p:spPr bwMode="auto">
          <a:xfrm>
            <a:off x="1619250" y="1628775"/>
            <a:ext cx="5400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2400">
                <a:solidFill>
                  <a:srgbClr val="3333FF"/>
                </a:solidFill>
              </a:rPr>
              <a:t>Entropy: </a:t>
            </a:r>
            <a:r>
              <a:rPr lang="zh-TW" altLang="en-US" sz="2400">
                <a:solidFill>
                  <a:srgbClr val="3333FF"/>
                </a:solidFill>
              </a:rPr>
              <a:t>估計 </a:t>
            </a:r>
            <a:r>
              <a:rPr lang="en-US" altLang="zh-TW" sz="2400">
                <a:solidFill>
                  <a:srgbClr val="3333FF"/>
                </a:solidFill>
              </a:rPr>
              <a:t>coding length </a:t>
            </a:r>
            <a:r>
              <a:rPr lang="zh-TW" altLang="en-US" sz="2400">
                <a:solidFill>
                  <a:srgbClr val="3333FF"/>
                </a:solidFill>
              </a:rPr>
              <a:t>的重要工具</a:t>
            </a:r>
          </a:p>
        </p:txBody>
      </p:sp>
      <p:graphicFrame>
        <p:nvGraphicFramePr>
          <p:cNvPr id="16389" name="Object 10"/>
          <p:cNvGraphicFramePr>
            <a:graphicFrameLocks noChangeAspect="1"/>
          </p:cNvGraphicFramePr>
          <p:nvPr/>
        </p:nvGraphicFramePr>
        <p:xfrm>
          <a:off x="3276600" y="3284538"/>
          <a:ext cx="23241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8" name="Equation" r:id="rId3" imgW="2324100" imgH="660400" progId="Equation.DSMT4">
                  <p:embed/>
                </p:oleObj>
              </mc:Choice>
              <mc:Fallback>
                <p:oleObj name="Equation" r:id="rId3" imgW="2324100" imgH="660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84538"/>
                        <a:ext cx="23241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A0CF36CB-C7E9-434E-A662-35DBF7D99479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286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395288" y="333375"/>
            <a:ext cx="7777162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sz="2400" b="1">
                <a:solidFill>
                  <a:srgbClr val="3333FF"/>
                </a:solidFill>
                <a:sym typeface="Wingdings 2" pitchFamily="18" charset="2"/>
              </a:rPr>
              <a:t></a:t>
            </a:r>
            <a:r>
              <a:rPr lang="zh-TW" altLang="en-US" sz="2400" b="1"/>
              <a:t>  </a:t>
            </a:r>
            <a:r>
              <a:rPr lang="en-US" altLang="zh-TW" sz="2400" b="1">
                <a:solidFill>
                  <a:srgbClr val="3333FF"/>
                </a:solidFill>
              </a:rPr>
              <a:t>8-E  Arithmetic Coding</a:t>
            </a: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611188" y="1125538"/>
            <a:ext cx="54721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  <a:sym typeface="Symbol" pitchFamily="18" charset="2"/>
              </a:rPr>
              <a:t> </a:t>
            </a:r>
            <a:r>
              <a:rPr lang="en-US" altLang="zh-TW" b="1" dirty="0">
                <a:solidFill>
                  <a:srgbClr val="3333FF"/>
                </a:solidFill>
              </a:rPr>
              <a:t>Arithmetic Coding (</a:t>
            </a:r>
            <a:r>
              <a:rPr lang="zh-TW" altLang="en-US" b="1" dirty="0" smtClean="0">
                <a:solidFill>
                  <a:srgbClr val="3333FF"/>
                </a:solidFill>
              </a:rPr>
              <a:t>算術編碼</a:t>
            </a:r>
            <a:r>
              <a:rPr lang="en-US" altLang="zh-TW" b="1" dirty="0">
                <a:solidFill>
                  <a:srgbClr val="3333FF"/>
                </a:solidFill>
              </a:rPr>
              <a:t>)</a:t>
            </a:r>
          </a:p>
        </p:txBody>
      </p:sp>
      <p:sp>
        <p:nvSpPr>
          <p:cNvPr id="17413" name="Rectangle 8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17414" name="文字方塊 9"/>
          <p:cNvSpPr txBox="1">
            <a:spLocks noChangeArrowheads="1"/>
          </p:cNvSpPr>
          <p:nvPr/>
        </p:nvSpPr>
        <p:spPr bwMode="auto">
          <a:xfrm>
            <a:off x="755650" y="1844675"/>
            <a:ext cx="7488238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en-US" altLang="zh-TW"/>
              <a:t>Huffman coding </a:t>
            </a:r>
            <a:r>
              <a:rPr lang="zh-TW" altLang="en-US"/>
              <a:t>是將每一筆資料分開編碼</a:t>
            </a:r>
            <a:endParaRPr lang="en-US" altLang="zh-TW"/>
          </a:p>
          <a:p>
            <a:pPr algn="just" eaLnBrk="1" hangingPunct="1"/>
            <a:endParaRPr lang="en-US" altLang="zh-TW"/>
          </a:p>
          <a:p>
            <a:pPr algn="just" eaLnBrk="1" hangingPunct="1"/>
            <a:r>
              <a:rPr lang="en-US" altLang="zh-TW">
                <a:solidFill>
                  <a:srgbClr val="3333FF"/>
                </a:solidFill>
              </a:rPr>
              <a:t>Arithmetic coding </a:t>
            </a:r>
            <a:r>
              <a:rPr lang="zh-TW" altLang="en-US">
                <a:solidFill>
                  <a:srgbClr val="3333FF"/>
                </a:solidFill>
              </a:rPr>
              <a:t>則是將多筆資料一起編碼</a:t>
            </a:r>
            <a:r>
              <a:rPr lang="zh-TW" altLang="en-US"/>
              <a:t>，因此壓縮效率比 </a:t>
            </a:r>
            <a:r>
              <a:rPr lang="en-US" altLang="zh-TW"/>
              <a:t>Huffman coding </a:t>
            </a:r>
            <a:r>
              <a:rPr lang="zh-TW" altLang="en-US"/>
              <a:t>更高，近年來的資料壓縮技術大多使用 </a:t>
            </a:r>
            <a:r>
              <a:rPr lang="en-US" altLang="zh-TW"/>
              <a:t>arithmetic coding</a:t>
            </a:r>
            <a:endParaRPr lang="zh-TW" altLang="en-US"/>
          </a:p>
        </p:txBody>
      </p:sp>
      <p:sp>
        <p:nvSpPr>
          <p:cNvPr id="17415" name="矩形 10"/>
          <p:cNvSpPr>
            <a:spLocks noChangeArrowheads="1"/>
          </p:cNvSpPr>
          <p:nvPr/>
        </p:nvSpPr>
        <p:spPr bwMode="auto">
          <a:xfrm>
            <a:off x="611188" y="4076700"/>
            <a:ext cx="76327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en-US" altLang="zh-TW"/>
              <a:t>K. Sayood, </a:t>
            </a:r>
            <a:r>
              <a:rPr lang="en-US" altLang="zh-TW" i="1"/>
              <a:t>Introduction to Data Compression</a:t>
            </a:r>
            <a:r>
              <a:rPr lang="en-US" altLang="zh-TW"/>
              <a:t>, Chapter 4: Arithmetic coding, 3</a:t>
            </a:r>
            <a:r>
              <a:rPr lang="en-US" altLang="zh-TW" baseline="30000"/>
              <a:t>rd</a:t>
            </a:r>
            <a:r>
              <a:rPr lang="en-US" altLang="zh-TW"/>
              <a:t> ed., Amsterdam, Elsevier, 2006</a:t>
            </a:r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2B476E6A-A8AB-4DFA-95EE-EA9E9BB6A0E5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287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18435" name="矩形 7"/>
          <p:cNvSpPr>
            <a:spLocks noChangeArrowheads="1"/>
          </p:cNvSpPr>
          <p:nvPr/>
        </p:nvSpPr>
        <p:spPr bwMode="auto">
          <a:xfrm>
            <a:off x="539750" y="981075"/>
            <a:ext cx="82089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dirty="0"/>
              <a:t>若 </a:t>
            </a:r>
            <a:r>
              <a:rPr lang="en-US" altLang="zh-TW" dirty="0"/>
              <a:t>data </a:t>
            </a:r>
            <a:r>
              <a:rPr lang="en-US" altLang="zh-TW" i="1" dirty="0"/>
              <a:t>X </a:t>
            </a:r>
            <a:r>
              <a:rPr lang="zh-TW" altLang="en-US" dirty="0"/>
              <a:t>有 </a:t>
            </a:r>
            <a:r>
              <a:rPr lang="en-US" altLang="zh-TW" i="1" dirty="0"/>
              <a:t>M</a:t>
            </a:r>
            <a:r>
              <a:rPr lang="en-US" altLang="zh-TW" dirty="0"/>
              <a:t> </a:t>
            </a:r>
            <a:r>
              <a:rPr lang="zh-TW" altLang="en-US" dirty="0"/>
              <a:t>個可能的值 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 err="1"/>
              <a:t>i</a:t>
            </a:r>
            <a:r>
              <a:rPr lang="en-US" altLang="zh-TW" dirty="0"/>
              <a:t>] = 1, 2, …, or </a:t>
            </a:r>
            <a:r>
              <a:rPr lang="en-US" altLang="zh-TW" i="1" dirty="0"/>
              <a:t>M</a:t>
            </a:r>
            <a:r>
              <a:rPr lang="en-US" altLang="zh-TW" dirty="0"/>
              <a:t>)</a:t>
            </a:r>
            <a:r>
              <a:rPr lang="zh-TW" altLang="en-US" dirty="0"/>
              <a:t>，使用 </a:t>
            </a:r>
            <a:r>
              <a:rPr lang="en-US" altLang="zh-TW" i="1" dirty="0"/>
              <a:t>k</a:t>
            </a:r>
            <a:r>
              <a:rPr lang="en-US" altLang="zh-TW" dirty="0"/>
              <a:t> </a:t>
            </a:r>
            <a:r>
              <a:rPr lang="zh-TW" altLang="en-US" dirty="0"/>
              <a:t>進位的編碼，且</a:t>
            </a:r>
          </a:p>
        </p:txBody>
      </p:sp>
      <p:graphicFrame>
        <p:nvGraphicFramePr>
          <p:cNvPr id="18436" name="Object 10"/>
          <p:cNvGraphicFramePr>
            <a:graphicFrameLocks noChangeAspect="1"/>
          </p:cNvGraphicFramePr>
          <p:nvPr/>
        </p:nvGraphicFramePr>
        <p:xfrm>
          <a:off x="1184275" y="1557338"/>
          <a:ext cx="46863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62" name="Equation" r:id="rId3" imgW="4686300" imgH="330200" progId="Equation.DSMT4">
                  <p:embed/>
                </p:oleObj>
              </mc:Choice>
              <mc:Fallback>
                <p:oleObj name="Equation" r:id="rId3" imgW="4686300" imgH="330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1557338"/>
                        <a:ext cx="4686300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10"/>
          <p:cNvGraphicFramePr>
            <a:graphicFrameLocks noChangeAspect="1"/>
          </p:cNvGraphicFramePr>
          <p:nvPr/>
        </p:nvGraphicFramePr>
        <p:xfrm>
          <a:off x="2195513" y="1827213"/>
          <a:ext cx="19939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63" name="Equation" r:id="rId5" imgW="1993900" imgH="723900" progId="Equation.DSMT4">
                  <p:embed/>
                </p:oleObj>
              </mc:Choice>
              <mc:Fallback>
                <p:oleObj name="Equation" r:id="rId5" imgW="1993900" imgH="723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827213"/>
                        <a:ext cx="1993900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文字方塊 11"/>
          <p:cNvSpPr txBox="1">
            <a:spLocks noChangeArrowheads="1"/>
          </p:cNvSpPr>
          <p:nvPr/>
        </p:nvSpPr>
        <p:spPr bwMode="auto">
          <a:xfrm>
            <a:off x="611188" y="2708275"/>
            <a:ext cx="66246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現在要對 </a:t>
            </a:r>
            <a:r>
              <a:rPr lang="en-US" altLang="zh-TW"/>
              <a:t>data </a:t>
            </a:r>
            <a:r>
              <a:rPr lang="en-US" altLang="zh-TW" i="1"/>
              <a:t>X </a:t>
            </a:r>
            <a:r>
              <a:rPr lang="zh-TW" altLang="en-US"/>
              <a:t>做編碼，假設 </a:t>
            </a:r>
            <a:r>
              <a:rPr lang="en-US" altLang="zh-TW"/>
              <a:t>length(</a:t>
            </a:r>
            <a:r>
              <a:rPr lang="en-US" altLang="zh-TW" i="1"/>
              <a:t>X</a:t>
            </a:r>
            <a:r>
              <a:rPr lang="en-US" altLang="zh-TW"/>
              <a:t>) = </a:t>
            </a:r>
            <a:r>
              <a:rPr lang="en-US" altLang="zh-TW" i="1"/>
              <a:t>N</a:t>
            </a: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18439" name="文字方塊 12"/>
          <p:cNvSpPr txBox="1">
            <a:spLocks noChangeArrowheads="1"/>
          </p:cNvSpPr>
          <p:nvPr/>
        </p:nvSpPr>
        <p:spPr bwMode="auto">
          <a:xfrm>
            <a:off x="684213" y="3860800"/>
            <a:ext cx="13668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initiation:</a:t>
            </a:r>
            <a:endParaRPr lang="zh-TW" altLang="en-US"/>
          </a:p>
        </p:txBody>
      </p:sp>
      <p:graphicFrame>
        <p:nvGraphicFramePr>
          <p:cNvPr id="18440" name="Object 10"/>
          <p:cNvGraphicFramePr>
            <a:graphicFrameLocks noChangeAspect="1"/>
          </p:cNvGraphicFramePr>
          <p:nvPr/>
        </p:nvGraphicFramePr>
        <p:xfrm>
          <a:off x="2124075" y="3933825"/>
          <a:ext cx="14478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64" name="Equation" r:id="rId7" imgW="1447800" imgH="381000" progId="Equation.DSMT4">
                  <p:embed/>
                </p:oleObj>
              </mc:Choice>
              <mc:Fallback>
                <p:oleObj name="Equation" r:id="rId7" imgW="1447800" imgH="381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933825"/>
                        <a:ext cx="144780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10"/>
          <p:cNvGraphicFramePr>
            <a:graphicFrameLocks noChangeAspect="1"/>
          </p:cNvGraphicFramePr>
          <p:nvPr/>
        </p:nvGraphicFramePr>
        <p:xfrm>
          <a:off x="4643438" y="3933825"/>
          <a:ext cx="13208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65" name="Equation" r:id="rId9" imgW="1320227" imgH="380835" progId="Equation.DSMT4">
                  <p:embed/>
                </p:oleObj>
              </mc:Choice>
              <mc:Fallback>
                <p:oleObj name="Equation" r:id="rId9" imgW="1320227" imgH="380835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933825"/>
                        <a:ext cx="132080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文字方塊 16"/>
          <p:cNvSpPr txBox="1">
            <a:spLocks noChangeArrowheads="1"/>
          </p:cNvSpPr>
          <p:nvPr/>
        </p:nvSpPr>
        <p:spPr bwMode="auto">
          <a:xfrm>
            <a:off x="900113" y="5949950"/>
            <a:ext cx="172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end</a:t>
            </a:r>
            <a:endParaRPr lang="zh-TW" altLang="en-US"/>
          </a:p>
        </p:txBody>
      </p:sp>
      <p:sp>
        <p:nvSpPr>
          <p:cNvPr id="18443" name="文字方塊 17"/>
          <p:cNvSpPr txBox="1">
            <a:spLocks noChangeArrowheads="1"/>
          </p:cNvSpPr>
          <p:nvPr/>
        </p:nvSpPr>
        <p:spPr bwMode="auto">
          <a:xfrm>
            <a:off x="611188" y="3284538"/>
            <a:ext cx="6048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solidFill>
                  <a:srgbClr val="3333FF"/>
                </a:solidFill>
              </a:rPr>
              <a:t>Algorithm for arithmetic encoding</a:t>
            </a:r>
            <a:endParaRPr lang="zh-TW" altLang="en-US">
              <a:solidFill>
                <a:srgbClr val="3333FF"/>
              </a:solidFill>
            </a:endParaRPr>
          </a:p>
        </p:txBody>
      </p:sp>
      <p:graphicFrame>
        <p:nvGraphicFramePr>
          <p:cNvPr id="18444" name="Object 10"/>
          <p:cNvGraphicFramePr>
            <a:graphicFrameLocks noChangeAspect="1"/>
          </p:cNvGraphicFramePr>
          <p:nvPr/>
        </p:nvGraphicFramePr>
        <p:xfrm>
          <a:off x="1979613" y="5157788"/>
          <a:ext cx="32766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66" name="Equation" r:id="rId11" imgW="3276600" imgH="393700" progId="Equation.DSMT4">
                  <p:embed/>
                </p:oleObj>
              </mc:Choice>
              <mc:Fallback>
                <p:oleObj name="Equation" r:id="rId11" imgW="3276600" imgH="3937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157788"/>
                        <a:ext cx="32766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0"/>
          <p:cNvGraphicFramePr>
            <a:graphicFrameLocks noChangeAspect="1"/>
          </p:cNvGraphicFramePr>
          <p:nvPr/>
        </p:nvGraphicFramePr>
        <p:xfrm>
          <a:off x="1979613" y="5661025"/>
          <a:ext cx="31496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67" name="Equation" r:id="rId13" imgW="3149600" imgH="393700" progId="Equation.DSMT4">
                  <p:embed/>
                </p:oleObj>
              </mc:Choice>
              <mc:Fallback>
                <p:oleObj name="Equation" r:id="rId13" imgW="3149600" imgH="3937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661025"/>
                        <a:ext cx="31496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文字方塊 20"/>
          <p:cNvSpPr txBox="1">
            <a:spLocks noChangeArrowheads="1"/>
          </p:cNvSpPr>
          <p:nvPr/>
        </p:nvSpPr>
        <p:spPr bwMode="auto">
          <a:xfrm>
            <a:off x="836613" y="4660900"/>
            <a:ext cx="172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for </a:t>
            </a:r>
            <a:r>
              <a:rPr lang="en-US" altLang="zh-TW" i="1"/>
              <a:t>i </a:t>
            </a:r>
            <a:r>
              <a:rPr lang="en-US" altLang="zh-TW"/>
              <a:t>= 2 : </a:t>
            </a:r>
            <a:r>
              <a:rPr lang="en-US" altLang="zh-TW" i="1"/>
              <a:t>N</a:t>
            </a: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18447" name="文字方塊 21"/>
          <p:cNvSpPr txBox="1">
            <a:spLocks noChangeArrowheads="1"/>
          </p:cNvSpPr>
          <p:nvPr/>
        </p:nvSpPr>
        <p:spPr bwMode="auto">
          <a:xfrm>
            <a:off x="6659563" y="5876925"/>
            <a:ext cx="1873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(continue)…</a:t>
            </a:r>
            <a:endParaRPr lang="zh-TW" altLang="en-US"/>
          </a:p>
        </p:txBody>
      </p:sp>
      <p:sp>
        <p:nvSpPr>
          <p:cNvPr id="18448" name="文字方塊 15"/>
          <p:cNvSpPr txBox="1">
            <a:spLocks noChangeArrowheads="1"/>
          </p:cNvSpPr>
          <p:nvPr/>
        </p:nvSpPr>
        <p:spPr bwMode="auto">
          <a:xfrm>
            <a:off x="539750" y="476250"/>
            <a:ext cx="15113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b="1">
                <a:solidFill>
                  <a:srgbClr val="3333FF"/>
                </a:solidFill>
              </a:rPr>
              <a:t>編碼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0AA748EF-01C1-4950-B96F-BDE98A3E70A7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288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19459" name="文字方塊 8"/>
          <p:cNvSpPr txBox="1">
            <a:spLocks noChangeArrowheads="1"/>
          </p:cNvSpPr>
          <p:nvPr/>
        </p:nvSpPr>
        <p:spPr bwMode="auto">
          <a:xfrm>
            <a:off x="900113" y="549275"/>
            <a:ext cx="172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Suppose that</a:t>
            </a:r>
            <a:endParaRPr lang="zh-TW" altLang="en-US"/>
          </a:p>
        </p:txBody>
      </p:sp>
      <p:graphicFrame>
        <p:nvGraphicFramePr>
          <p:cNvPr id="19460" name="Object 10"/>
          <p:cNvGraphicFramePr>
            <a:graphicFrameLocks noChangeAspect="1"/>
          </p:cNvGraphicFramePr>
          <p:nvPr/>
        </p:nvGraphicFramePr>
        <p:xfrm>
          <a:off x="2339975" y="1052513"/>
          <a:ext cx="37465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4" name="Equation" r:id="rId3" imgW="3746500" imgH="355600" progId="Equation.DSMT4">
                  <p:embed/>
                </p:oleObj>
              </mc:Choice>
              <mc:Fallback>
                <p:oleObj name="Equation" r:id="rId3" imgW="3746500" imgH="355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052513"/>
                        <a:ext cx="3746500" cy="35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文字方塊 9"/>
          <p:cNvSpPr txBox="1">
            <a:spLocks noChangeArrowheads="1"/>
          </p:cNvSpPr>
          <p:nvPr/>
        </p:nvSpPr>
        <p:spPr bwMode="auto">
          <a:xfrm>
            <a:off x="971550" y="1484313"/>
            <a:ext cx="6985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where </a:t>
            </a:r>
            <a:r>
              <a:rPr lang="en-US" altLang="zh-TW" i="1"/>
              <a:t>C</a:t>
            </a:r>
            <a:r>
              <a:rPr lang="en-US" altLang="zh-TW"/>
              <a:t> and </a:t>
            </a:r>
            <a:r>
              <a:rPr lang="en-US" altLang="zh-TW" i="1"/>
              <a:t>b</a:t>
            </a:r>
            <a:r>
              <a:rPr lang="en-US" altLang="zh-TW"/>
              <a:t> are integers (</a:t>
            </a:r>
            <a:r>
              <a:rPr lang="en-US" altLang="zh-TW" i="1">
                <a:solidFill>
                  <a:srgbClr val="3333FF"/>
                </a:solidFill>
              </a:rPr>
              <a:t>b</a:t>
            </a:r>
            <a:r>
              <a:rPr lang="en-US" altLang="zh-TW">
                <a:solidFill>
                  <a:srgbClr val="3333FF"/>
                </a:solidFill>
              </a:rPr>
              <a:t> is as small as possible</a:t>
            </a:r>
            <a:r>
              <a:rPr lang="en-US" altLang="zh-TW"/>
              <a:t>), then the data X can be encoded by  </a:t>
            </a:r>
            <a:endParaRPr lang="zh-TW" altLang="en-US"/>
          </a:p>
        </p:txBody>
      </p:sp>
      <p:graphicFrame>
        <p:nvGraphicFramePr>
          <p:cNvPr id="19462" name="Object 10"/>
          <p:cNvGraphicFramePr>
            <a:graphicFrameLocks noChangeAspect="1"/>
          </p:cNvGraphicFramePr>
          <p:nvPr/>
        </p:nvGraphicFramePr>
        <p:xfrm>
          <a:off x="3571875" y="2276475"/>
          <a:ext cx="5334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5" name="Equation" r:id="rId5" imgW="533169" imgH="355446" progId="Equation.DSMT4">
                  <p:embed/>
                </p:oleObj>
              </mc:Choice>
              <mc:Fallback>
                <p:oleObj name="Equation" r:id="rId5" imgW="533169" imgH="355446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2276475"/>
                        <a:ext cx="53340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文字方塊 12"/>
          <p:cNvSpPr txBox="1">
            <a:spLocks noChangeArrowheads="1"/>
          </p:cNvSpPr>
          <p:nvPr/>
        </p:nvSpPr>
        <p:spPr bwMode="auto">
          <a:xfrm>
            <a:off x="1042988" y="2708275"/>
            <a:ext cx="69135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where          means that using </a:t>
            </a:r>
            <a:r>
              <a:rPr lang="en-US" altLang="zh-TW" i="1"/>
              <a:t>k</a:t>
            </a:r>
            <a:r>
              <a:rPr lang="en-US" altLang="zh-TW"/>
              <a:t>-ary (</a:t>
            </a:r>
            <a:r>
              <a:rPr lang="en-US" altLang="zh-TW" i="1"/>
              <a:t>k</a:t>
            </a:r>
            <a:r>
              <a:rPr lang="en-US" altLang="zh-TW"/>
              <a:t> </a:t>
            </a:r>
            <a:r>
              <a:rPr lang="zh-TW" altLang="en-US"/>
              <a:t>進位</a:t>
            </a:r>
            <a:r>
              <a:rPr lang="en-US" altLang="zh-TW"/>
              <a:t>) and </a:t>
            </a:r>
            <a:r>
              <a:rPr lang="en-US" altLang="zh-TW" i="1"/>
              <a:t>b</a:t>
            </a:r>
            <a:r>
              <a:rPr lang="en-US" altLang="zh-TW"/>
              <a:t> bits to express </a:t>
            </a:r>
            <a:r>
              <a:rPr lang="en-US" altLang="zh-TW" i="1"/>
              <a:t>C</a:t>
            </a:r>
            <a:r>
              <a:rPr lang="en-US" altLang="zh-TW"/>
              <a:t>.  </a:t>
            </a:r>
            <a:endParaRPr lang="zh-TW" altLang="en-US"/>
          </a:p>
        </p:txBody>
      </p:sp>
      <p:graphicFrame>
        <p:nvGraphicFramePr>
          <p:cNvPr id="19464" name="Object 10"/>
          <p:cNvGraphicFramePr>
            <a:graphicFrameLocks noChangeAspect="1"/>
          </p:cNvGraphicFramePr>
          <p:nvPr/>
        </p:nvGraphicFramePr>
        <p:xfrm>
          <a:off x="1835150" y="2787650"/>
          <a:ext cx="5334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6" name="Equation" r:id="rId7" imgW="533169" imgH="355446" progId="Equation.DSMT4">
                  <p:embed/>
                </p:oleObj>
              </mc:Choice>
              <mc:Fallback>
                <p:oleObj name="Equation" r:id="rId7" imgW="533169" imgH="355446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787650"/>
                        <a:ext cx="53340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文字方塊 10"/>
          <p:cNvSpPr txBox="1">
            <a:spLocks noChangeArrowheads="1"/>
          </p:cNvSpPr>
          <p:nvPr/>
        </p:nvSpPr>
        <p:spPr bwMode="auto">
          <a:xfrm>
            <a:off x="900113" y="4437063"/>
            <a:ext cx="73437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(</a:t>
            </a:r>
            <a:r>
              <a:rPr lang="zh-TW" altLang="en-US"/>
              <a:t>註： </a:t>
            </a:r>
            <a:r>
              <a:rPr lang="en-US" altLang="zh-TW"/>
              <a:t>Arithmetic coding </a:t>
            </a:r>
            <a:r>
              <a:rPr lang="zh-TW" altLang="en-US"/>
              <a:t>還有其他不同的方式，以上是使用其中一個較簡單的 </a:t>
            </a:r>
            <a:r>
              <a:rPr lang="en-US" altLang="zh-TW"/>
              <a:t>range encoding </a:t>
            </a:r>
            <a:r>
              <a:rPr lang="zh-TW" altLang="en-US"/>
              <a:t>的方式</a:t>
            </a:r>
            <a:r>
              <a:rPr lang="en-US" altLang="zh-TW"/>
              <a:t>)</a:t>
            </a:r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65BA8E7F-6EA5-4E04-84E8-A50E6499B9E5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289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1692275" y="692150"/>
            <a:ext cx="0" cy="5400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476375" y="692150"/>
            <a:ext cx="358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3" name="文字方塊 24"/>
          <p:cNvSpPr txBox="1">
            <a:spLocks noChangeArrowheads="1"/>
          </p:cNvSpPr>
          <p:nvPr/>
        </p:nvSpPr>
        <p:spPr bwMode="auto">
          <a:xfrm>
            <a:off x="1306374" y="3713162"/>
            <a:ext cx="4333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i="1" dirty="0">
                <a:solidFill>
                  <a:srgbClr val="FF00FF"/>
                </a:solidFill>
              </a:rPr>
              <a:t>a</a:t>
            </a:r>
            <a:endParaRPr lang="zh-TW" altLang="en-US" i="1" dirty="0">
              <a:solidFill>
                <a:srgbClr val="FF00FF"/>
              </a:solidFill>
            </a:endParaRPr>
          </a:p>
        </p:txBody>
      </p:sp>
      <p:sp>
        <p:nvSpPr>
          <p:cNvPr id="22534" name="文字方塊 25"/>
          <p:cNvSpPr txBox="1">
            <a:spLocks noChangeArrowheads="1"/>
          </p:cNvSpPr>
          <p:nvPr/>
        </p:nvSpPr>
        <p:spPr bwMode="auto">
          <a:xfrm>
            <a:off x="1258888" y="1052513"/>
            <a:ext cx="4333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i="1">
                <a:solidFill>
                  <a:srgbClr val="FF00FF"/>
                </a:solidFill>
              </a:rPr>
              <a:t>b</a:t>
            </a:r>
            <a:endParaRPr lang="zh-TW" altLang="en-US" i="1">
              <a:solidFill>
                <a:srgbClr val="FF00FF"/>
              </a:solidFill>
            </a:endParaRPr>
          </a:p>
        </p:txBody>
      </p:sp>
      <p:sp>
        <p:nvSpPr>
          <p:cNvPr id="22535" name="文字方塊 26"/>
          <p:cNvSpPr txBox="1">
            <a:spLocks noChangeArrowheads="1"/>
          </p:cNvSpPr>
          <p:nvPr/>
        </p:nvSpPr>
        <p:spPr bwMode="auto">
          <a:xfrm>
            <a:off x="1116013" y="549275"/>
            <a:ext cx="5032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22536" name="文字方塊 27"/>
          <p:cNvSpPr txBox="1">
            <a:spLocks noChangeArrowheads="1"/>
          </p:cNvSpPr>
          <p:nvPr/>
        </p:nvSpPr>
        <p:spPr bwMode="auto">
          <a:xfrm>
            <a:off x="1835150" y="1557338"/>
            <a:ext cx="504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0.8</a:t>
            </a:r>
            <a:endParaRPr lang="zh-TW" altLang="en-US"/>
          </a:p>
        </p:txBody>
      </p:sp>
      <p:sp>
        <p:nvSpPr>
          <p:cNvPr id="22537" name="文字方塊 28"/>
          <p:cNvSpPr txBox="1">
            <a:spLocks noChangeArrowheads="1"/>
          </p:cNvSpPr>
          <p:nvPr/>
        </p:nvSpPr>
        <p:spPr bwMode="auto">
          <a:xfrm>
            <a:off x="1258888" y="5876925"/>
            <a:ext cx="504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0</a:t>
            </a:r>
            <a:endParaRPr lang="zh-TW" altLang="en-US"/>
          </a:p>
        </p:txBody>
      </p:sp>
      <p:cxnSp>
        <p:nvCxnSpPr>
          <p:cNvPr id="30" name="直線接點 29"/>
          <p:cNvCxnSpPr/>
          <p:nvPr/>
        </p:nvCxnSpPr>
        <p:spPr>
          <a:xfrm>
            <a:off x="1692275" y="1916113"/>
            <a:ext cx="79216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763713" y="6092825"/>
            <a:ext cx="720725" cy="158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2484438" y="1916113"/>
            <a:ext cx="0" cy="417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2484438" y="2781300"/>
            <a:ext cx="79216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3276600" y="2781300"/>
            <a:ext cx="0" cy="3311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2555875" y="6092825"/>
            <a:ext cx="720725" cy="158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4" name="文字方塊 45"/>
          <p:cNvSpPr txBox="1">
            <a:spLocks noChangeArrowheads="1"/>
          </p:cNvSpPr>
          <p:nvPr/>
        </p:nvSpPr>
        <p:spPr bwMode="auto">
          <a:xfrm>
            <a:off x="2627313" y="2420938"/>
            <a:ext cx="6492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0.64</a:t>
            </a:r>
            <a:endParaRPr lang="zh-TW" altLang="en-US"/>
          </a:p>
        </p:txBody>
      </p:sp>
      <p:sp>
        <p:nvSpPr>
          <p:cNvPr id="22545" name="文字方塊 47"/>
          <p:cNvSpPr txBox="1">
            <a:spLocks noChangeArrowheads="1"/>
          </p:cNvSpPr>
          <p:nvPr/>
        </p:nvSpPr>
        <p:spPr bwMode="auto">
          <a:xfrm>
            <a:off x="2124075" y="2133600"/>
            <a:ext cx="503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i="1">
                <a:solidFill>
                  <a:srgbClr val="FF00FF"/>
                </a:solidFill>
              </a:rPr>
              <a:t>ab</a:t>
            </a:r>
            <a:endParaRPr lang="zh-TW" altLang="en-US" i="1">
              <a:solidFill>
                <a:srgbClr val="FF00FF"/>
              </a:solidFill>
            </a:endParaRPr>
          </a:p>
        </p:txBody>
      </p:sp>
      <p:sp>
        <p:nvSpPr>
          <p:cNvPr id="22546" name="文字方塊 48"/>
          <p:cNvSpPr txBox="1">
            <a:spLocks noChangeArrowheads="1"/>
          </p:cNvSpPr>
          <p:nvPr/>
        </p:nvSpPr>
        <p:spPr bwMode="auto">
          <a:xfrm>
            <a:off x="2105024" y="3717373"/>
            <a:ext cx="503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i="1" dirty="0">
                <a:solidFill>
                  <a:srgbClr val="FF00FF"/>
                </a:solidFill>
              </a:rPr>
              <a:t>aa</a:t>
            </a:r>
            <a:endParaRPr lang="zh-TW" altLang="en-US" i="1" dirty="0">
              <a:solidFill>
                <a:srgbClr val="FF00FF"/>
              </a:solidFill>
            </a:endParaRPr>
          </a:p>
        </p:txBody>
      </p:sp>
      <p:cxnSp>
        <p:nvCxnSpPr>
          <p:cNvPr id="50" name="直線接點 49"/>
          <p:cNvCxnSpPr/>
          <p:nvPr/>
        </p:nvCxnSpPr>
        <p:spPr>
          <a:xfrm>
            <a:off x="3276600" y="3500438"/>
            <a:ext cx="165576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4067175" y="3500438"/>
            <a:ext cx="0" cy="2620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3276600" y="6092825"/>
            <a:ext cx="7905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50" name="文字方塊 55"/>
          <p:cNvSpPr txBox="1">
            <a:spLocks noChangeArrowheads="1"/>
          </p:cNvSpPr>
          <p:nvPr/>
        </p:nvSpPr>
        <p:spPr bwMode="auto">
          <a:xfrm>
            <a:off x="2752345" y="3755908"/>
            <a:ext cx="6477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i="1" dirty="0" err="1">
                <a:solidFill>
                  <a:srgbClr val="FF00FF"/>
                </a:solidFill>
              </a:rPr>
              <a:t>aaa</a:t>
            </a:r>
            <a:endParaRPr lang="zh-TW" altLang="en-US" i="1" dirty="0">
              <a:solidFill>
                <a:srgbClr val="FF00FF"/>
              </a:solidFill>
            </a:endParaRPr>
          </a:p>
        </p:txBody>
      </p:sp>
      <p:sp>
        <p:nvSpPr>
          <p:cNvPr id="22551" name="文字方塊 56"/>
          <p:cNvSpPr txBox="1">
            <a:spLocks noChangeArrowheads="1"/>
          </p:cNvSpPr>
          <p:nvPr/>
        </p:nvSpPr>
        <p:spPr bwMode="auto">
          <a:xfrm>
            <a:off x="2771775" y="2924175"/>
            <a:ext cx="6477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i="1">
                <a:solidFill>
                  <a:srgbClr val="FF00FF"/>
                </a:solidFill>
              </a:rPr>
              <a:t>aab</a:t>
            </a:r>
            <a:endParaRPr lang="zh-TW" altLang="en-US" i="1">
              <a:solidFill>
                <a:srgbClr val="FF00FF"/>
              </a:solidFill>
            </a:endParaRPr>
          </a:p>
        </p:txBody>
      </p:sp>
      <p:sp>
        <p:nvSpPr>
          <p:cNvPr id="22552" name="文字方塊 57"/>
          <p:cNvSpPr txBox="1">
            <a:spLocks noChangeArrowheads="1"/>
          </p:cNvSpPr>
          <p:nvPr/>
        </p:nvSpPr>
        <p:spPr bwMode="auto">
          <a:xfrm>
            <a:off x="3419475" y="3141663"/>
            <a:ext cx="792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0.512</a:t>
            </a:r>
            <a:endParaRPr lang="zh-TW" altLang="en-US"/>
          </a:p>
        </p:txBody>
      </p:sp>
      <p:cxnSp>
        <p:nvCxnSpPr>
          <p:cNvPr id="59" name="直線接點 58"/>
          <p:cNvCxnSpPr/>
          <p:nvPr/>
        </p:nvCxnSpPr>
        <p:spPr>
          <a:xfrm>
            <a:off x="4067175" y="4292600"/>
            <a:ext cx="86518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4932363" y="3500438"/>
            <a:ext cx="0" cy="792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55" name="文字方塊 65"/>
          <p:cNvSpPr txBox="1">
            <a:spLocks noChangeArrowheads="1"/>
          </p:cNvSpPr>
          <p:nvPr/>
        </p:nvSpPr>
        <p:spPr bwMode="auto">
          <a:xfrm>
            <a:off x="4067175" y="4252913"/>
            <a:ext cx="936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0.4096</a:t>
            </a:r>
            <a:endParaRPr lang="zh-TW" altLang="en-US"/>
          </a:p>
        </p:txBody>
      </p:sp>
      <p:sp>
        <p:nvSpPr>
          <p:cNvPr id="22556" name="文字方塊 66"/>
          <p:cNvSpPr txBox="1">
            <a:spLocks noChangeArrowheads="1"/>
          </p:cNvSpPr>
          <p:nvPr/>
        </p:nvSpPr>
        <p:spPr bwMode="auto">
          <a:xfrm>
            <a:off x="3708400" y="4724400"/>
            <a:ext cx="792163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i="1">
                <a:solidFill>
                  <a:srgbClr val="FF00FF"/>
                </a:solidFill>
              </a:rPr>
              <a:t>aaaa</a:t>
            </a:r>
            <a:endParaRPr lang="zh-TW" altLang="en-US" i="1">
              <a:solidFill>
                <a:srgbClr val="FF00FF"/>
              </a:solidFill>
            </a:endParaRPr>
          </a:p>
        </p:txBody>
      </p:sp>
      <p:sp>
        <p:nvSpPr>
          <p:cNvPr id="22557" name="文字方塊 67"/>
          <p:cNvSpPr txBox="1">
            <a:spLocks noChangeArrowheads="1"/>
          </p:cNvSpPr>
          <p:nvPr/>
        </p:nvSpPr>
        <p:spPr bwMode="auto">
          <a:xfrm>
            <a:off x="3640276" y="3756097"/>
            <a:ext cx="792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i="1" dirty="0" err="1">
                <a:solidFill>
                  <a:srgbClr val="FF00FF"/>
                </a:solidFill>
              </a:rPr>
              <a:t>aaab</a:t>
            </a:r>
            <a:endParaRPr lang="zh-TW" altLang="en-US" i="1" dirty="0">
              <a:solidFill>
                <a:srgbClr val="FF00FF"/>
              </a:solidFill>
            </a:endParaRPr>
          </a:p>
        </p:txBody>
      </p:sp>
      <p:cxnSp>
        <p:nvCxnSpPr>
          <p:cNvPr id="72" name="直線接點 71"/>
          <p:cNvCxnSpPr/>
          <p:nvPr/>
        </p:nvCxnSpPr>
        <p:spPr>
          <a:xfrm>
            <a:off x="5003800" y="4292600"/>
            <a:ext cx="302418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>
            <a:off x="4932363" y="3789363"/>
            <a:ext cx="122396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>
            <a:off x="6142038" y="3789363"/>
            <a:ext cx="0" cy="503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61" name="文字方塊 76"/>
          <p:cNvSpPr txBox="1">
            <a:spLocks noChangeArrowheads="1"/>
          </p:cNvSpPr>
          <p:nvPr/>
        </p:nvSpPr>
        <p:spPr bwMode="auto">
          <a:xfrm>
            <a:off x="4562475" y="3736975"/>
            <a:ext cx="720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1" hangingPunct="1"/>
            <a:r>
              <a:rPr lang="en-US" altLang="zh-TW" i="1" dirty="0" err="1">
                <a:solidFill>
                  <a:srgbClr val="FF00FF"/>
                </a:solidFill>
              </a:rPr>
              <a:t>aaaba</a:t>
            </a:r>
            <a:endParaRPr lang="zh-TW" altLang="en-US" i="1" dirty="0">
              <a:solidFill>
                <a:srgbClr val="FF00FF"/>
              </a:solidFill>
            </a:endParaRPr>
          </a:p>
        </p:txBody>
      </p:sp>
      <p:sp>
        <p:nvSpPr>
          <p:cNvPr id="22562" name="文字方塊 77"/>
          <p:cNvSpPr txBox="1">
            <a:spLocks noChangeArrowheads="1"/>
          </p:cNvSpPr>
          <p:nvPr/>
        </p:nvSpPr>
        <p:spPr bwMode="auto">
          <a:xfrm>
            <a:off x="5076825" y="3429000"/>
            <a:ext cx="1079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0.49152</a:t>
            </a:r>
            <a:endParaRPr lang="zh-TW" altLang="en-US"/>
          </a:p>
        </p:txBody>
      </p:sp>
      <p:cxnSp>
        <p:nvCxnSpPr>
          <p:cNvPr id="80" name="直線接點 79"/>
          <p:cNvCxnSpPr/>
          <p:nvPr/>
        </p:nvCxnSpPr>
        <p:spPr>
          <a:xfrm flipV="1">
            <a:off x="6142038" y="3933825"/>
            <a:ext cx="188595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>
            <a:off x="7380288" y="3933825"/>
            <a:ext cx="0" cy="35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65" name="文字方塊 83"/>
          <p:cNvSpPr txBox="1">
            <a:spLocks noChangeArrowheads="1"/>
          </p:cNvSpPr>
          <p:nvPr/>
        </p:nvSpPr>
        <p:spPr bwMode="auto">
          <a:xfrm>
            <a:off x="5743575" y="3905250"/>
            <a:ext cx="1008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i="1">
                <a:solidFill>
                  <a:srgbClr val="FF00FF"/>
                </a:solidFill>
              </a:rPr>
              <a:t>aaabaa</a:t>
            </a:r>
            <a:endParaRPr lang="zh-TW" altLang="en-US" i="1">
              <a:solidFill>
                <a:srgbClr val="FF00FF"/>
              </a:solidFill>
            </a:endParaRPr>
          </a:p>
        </p:txBody>
      </p:sp>
      <p:sp>
        <p:nvSpPr>
          <p:cNvPr id="22566" name="文字方塊 84"/>
          <p:cNvSpPr txBox="1">
            <a:spLocks noChangeArrowheads="1"/>
          </p:cNvSpPr>
          <p:nvPr/>
        </p:nvSpPr>
        <p:spPr bwMode="auto">
          <a:xfrm>
            <a:off x="6300788" y="3644900"/>
            <a:ext cx="12969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0.475136</a:t>
            </a:r>
            <a:endParaRPr lang="zh-TW" altLang="en-US"/>
          </a:p>
        </p:txBody>
      </p:sp>
      <p:cxnSp>
        <p:nvCxnSpPr>
          <p:cNvPr id="92" name="直線接點 91"/>
          <p:cNvCxnSpPr/>
          <p:nvPr/>
        </p:nvCxnSpPr>
        <p:spPr>
          <a:xfrm>
            <a:off x="7524750" y="4005263"/>
            <a:ext cx="0" cy="187325"/>
          </a:xfrm>
          <a:prstGeom prst="line">
            <a:avLst/>
          </a:prstGeom>
          <a:ln w="254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H="1" flipV="1">
            <a:off x="7596188" y="4149725"/>
            <a:ext cx="360362" cy="358775"/>
          </a:xfrm>
          <a:prstGeom prst="straightConnector1">
            <a:avLst/>
          </a:prstGeom>
          <a:ln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569" name="Object 10"/>
          <p:cNvGraphicFramePr>
            <a:graphicFrameLocks noChangeAspect="1"/>
          </p:cNvGraphicFramePr>
          <p:nvPr/>
        </p:nvGraphicFramePr>
        <p:xfrm>
          <a:off x="6875463" y="4581525"/>
          <a:ext cx="16383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1" name="Equation" r:id="rId3" imgW="1637589" imgH="355446" progId="Equation.DSMT4">
                  <p:embed/>
                </p:oleObj>
              </mc:Choice>
              <mc:Fallback>
                <p:oleObj name="Equation" r:id="rId3" imgW="1637589" imgH="355446" progId="Equation.DSMT4">
                  <p:embed/>
                  <p:pic>
                    <p:nvPicPr>
                      <p:cNvPr id="2256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4581525"/>
                        <a:ext cx="16383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文字方塊 27"/>
          <p:cNvSpPr txBox="1">
            <a:spLocks noChangeArrowheads="1"/>
          </p:cNvSpPr>
          <p:nvPr/>
        </p:nvSpPr>
        <p:spPr bwMode="auto">
          <a:xfrm>
            <a:off x="5003800" y="633345"/>
            <a:ext cx="187732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dirty="0" smtClean="0"/>
              <a:t>encoding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649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89232115-1B7F-4ADD-B85B-F585623F2B0A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272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5123" name="文字方塊 7"/>
          <p:cNvSpPr txBox="1">
            <a:spLocks noChangeArrowheads="1"/>
          </p:cNvSpPr>
          <p:nvPr/>
        </p:nvSpPr>
        <p:spPr bwMode="auto">
          <a:xfrm>
            <a:off x="539750" y="333375"/>
            <a:ext cx="48244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solidFill>
                  <a:srgbClr val="3333FF"/>
                </a:solidFill>
              </a:rPr>
              <a:t>Zigzag scanning</a:t>
            </a:r>
            <a:endParaRPr lang="zh-TW" altLang="en-US">
              <a:solidFill>
                <a:srgbClr val="3333FF"/>
              </a:solidFill>
            </a:endParaRPr>
          </a:p>
        </p:txBody>
      </p:sp>
      <p:sp>
        <p:nvSpPr>
          <p:cNvPr id="5124" name="文字方塊 8"/>
          <p:cNvSpPr txBox="1">
            <a:spLocks noChangeArrowheads="1"/>
          </p:cNvSpPr>
          <p:nvPr/>
        </p:nvSpPr>
        <p:spPr bwMode="auto">
          <a:xfrm>
            <a:off x="684213" y="5949950"/>
            <a:ext cx="5040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(</a:t>
            </a:r>
            <a:r>
              <a:rPr lang="zh-TW" altLang="en-US"/>
              <a:t>也是運用 </a:t>
            </a:r>
            <a:r>
              <a:rPr lang="en-US" altLang="zh-TW"/>
              <a:t>frequency  domain </a:t>
            </a:r>
            <a:r>
              <a:rPr lang="zh-TW" altLang="en-US"/>
              <a:t>上的一致性</a:t>
            </a:r>
            <a:r>
              <a:rPr lang="en-US" altLang="zh-TW"/>
              <a:t>)</a:t>
            </a:r>
            <a:r>
              <a:rPr lang="zh-TW" altLang="en-US"/>
              <a:t> </a:t>
            </a:r>
          </a:p>
        </p:txBody>
      </p:sp>
      <p:cxnSp>
        <p:nvCxnSpPr>
          <p:cNvPr id="11" name="直線接點 10"/>
          <p:cNvCxnSpPr/>
          <p:nvPr/>
        </p:nvCxnSpPr>
        <p:spPr>
          <a:xfrm>
            <a:off x="3290888" y="2116138"/>
            <a:ext cx="0" cy="3455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724275" y="2116138"/>
            <a:ext cx="0" cy="3455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156075" y="2116138"/>
            <a:ext cx="0" cy="3455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4587875" y="2116138"/>
            <a:ext cx="0" cy="3455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5019675" y="2116138"/>
            <a:ext cx="0" cy="3455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5451475" y="2116138"/>
            <a:ext cx="0" cy="3455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5883275" y="2116138"/>
            <a:ext cx="0" cy="3455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6316663" y="2116138"/>
            <a:ext cx="0" cy="3455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6748463" y="2116138"/>
            <a:ext cx="0" cy="3455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3290888" y="2116138"/>
            <a:ext cx="34575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3290888" y="2547938"/>
            <a:ext cx="34575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3290888" y="2979738"/>
            <a:ext cx="34575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>
            <a:off x="3290888" y="3411538"/>
            <a:ext cx="34575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3290888" y="3844925"/>
            <a:ext cx="34575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3290888" y="4276725"/>
            <a:ext cx="34575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3290888" y="4708525"/>
            <a:ext cx="34575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3290888" y="5140325"/>
            <a:ext cx="34575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3290888" y="5572125"/>
            <a:ext cx="34575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3" name="文字方塊 71"/>
          <p:cNvSpPr txBox="1">
            <a:spLocks noChangeArrowheads="1"/>
          </p:cNvSpPr>
          <p:nvPr/>
        </p:nvSpPr>
        <p:spPr bwMode="auto">
          <a:xfrm>
            <a:off x="539750" y="765175"/>
            <a:ext cx="56880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將 </a:t>
            </a:r>
            <a:r>
              <a:rPr lang="en-US" altLang="zh-TW"/>
              <a:t>2D </a:t>
            </a:r>
            <a:r>
              <a:rPr lang="zh-TW" altLang="en-US"/>
              <a:t>的 </a:t>
            </a:r>
            <a:r>
              <a:rPr lang="en-US" altLang="zh-TW"/>
              <a:t>8x8 DCT outputs </a:t>
            </a:r>
            <a:r>
              <a:rPr lang="zh-TW" altLang="en-US"/>
              <a:t>變成 </a:t>
            </a:r>
            <a:r>
              <a:rPr lang="en-US" altLang="zh-TW"/>
              <a:t>1D </a:t>
            </a:r>
            <a:r>
              <a:rPr lang="zh-TW" altLang="en-US"/>
              <a:t>的型態</a:t>
            </a:r>
          </a:p>
        </p:txBody>
      </p:sp>
      <p:sp>
        <p:nvSpPr>
          <p:cNvPr id="5144" name="文字方塊 72"/>
          <p:cNvSpPr txBox="1">
            <a:spLocks noChangeArrowheads="1"/>
          </p:cNvSpPr>
          <p:nvPr/>
        </p:nvSpPr>
        <p:spPr bwMode="auto">
          <a:xfrm>
            <a:off x="539750" y="1125538"/>
            <a:ext cx="7561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但按照 </a:t>
            </a:r>
            <a:r>
              <a:rPr lang="en-US" altLang="zh-TW"/>
              <a:t>“zigzag” </a:t>
            </a:r>
            <a:r>
              <a:rPr lang="zh-TW" altLang="en-US"/>
              <a:t>的順序 </a:t>
            </a:r>
            <a:r>
              <a:rPr lang="en-US" altLang="zh-TW"/>
              <a:t>(</a:t>
            </a:r>
            <a:r>
              <a:rPr lang="zh-TW" altLang="en-US"/>
              <a:t>能量可能較大的在前面</a:t>
            </a:r>
            <a:r>
              <a:rPr lang="en-US" altLang="zh-TW"/>
              <a:t>)</a:t>
            </a:r>
            <a:endParaRPr lang="zh-TW" altLang="en-US"/>
          </a:p>
        </p:txBody>
      </p:sp>
      <p:cxnSp>
        <p:nvCxnSpPr>
          <p:cNvPr id="75" name="直線接點 74"/>
          <p:cNvCxnSpPr/>
          <p:nvPr/>
        </p:nvCxnSpPr>
        <p:spPr>
          <a:xfrm>
            <a:off x="3579813" y="2332038"/>
            <a:ext cx="431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4371975" y="2332038"/>
            <a:ext cx="431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>
            <a:off x="5235575" y="2332038"/>
            <a:ext cx="431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>
            <a:off x="6100763" y="2332038"/>
            <a:ext cx="431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/>
          <p:nvPr/>
        </p:nvCxnSpPr>
        <p:spPr>
          <a:xfrm flipV="1">
            <a:off x="3508375" y="2332038"/>
            <a:ext cx="503238" cy="431800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3508375" y="2763838"/>
            <a:ext cx="0" cy="431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/>
          <p:nvPr/>
        </p:nvCxnSpPr>
        <p:spPr>
          <a:xfrm flipH="1">
            <a:off x="3508375" y="2332038"/>
            <a:ext cx="863600" cy="863600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V="1">
            <a:off x="3508375" y="2332038"/>
            <a:ext cx="1295400" cy="1296987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3508375" y="3629025"/>
            <a:ext cx="0" cy="431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 flipH="1">
            <a:off x="3508375" y="2332038"/>
            <a:ext cx="1727200" cy="1728787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/>
        </p:nvCxnSpPr>
        <p:spPr>
          <a:xfrm flipV="1">
            <a:off x="3508375" y="2332038"/>
            <a:ext cx="2159000" cy="2160587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>
            <a:off x="3508375" y="4492625"/>
            <a:ext cx="0" cy="431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/>
          <p:nvPr/>
        </p:nvCxnSpPr>
        <p:spPr>
          <a:xfrm flipH="1">
            <a:off x="3508375" y="2332038"/>
            <a:ext cx="2592388" cy="2592387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 flipV="1">
            <a:off x="3508375" y="2332038"/>
            <a:ext cx="3024188" cy="3024187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3579813" y="5356225"/>
            <a:ext cx="36036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 flipH="1">
            <a:off x="3940175" y="2763838"/>
            <a:ext cx="2592388" cy="2592387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6532563" y="2763838"/>
            <a:ext cx="0" cy="431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 flipV="1">
            <a:off x="4371975" y="3195638"/>
            <a:ext cx="2160588" cy="2160587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/>
          <p:nvPr/>
        </p:nvCxnSpPr>
        <p:spPr>
          <a:xfrm>
            <a:off x="4443413" y="5356225"/>
            <a:ext cx="36036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/>
          <p:cNvCxnSpPr/>
          <p:nvPr/>
        </p:nvCxnSpPr>
        <p:spPr>
          <a:xfrm flipH="1">
            <a:off x="4803775" y="3629025"/>
            <a:ext cx="1728788" cy="1727200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/>
          <p:nvPr/>
        </p:nvCxnSpPr>
        <p:spPr>
          <a:xfrm>
            <a:off x="6532563" y="3629025"/>
            <a:ext cx="0" cy="431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/>
          <p:cNvCxnSpPr/>
          <p:nvPr/>
        </p:nvCxnSpPr>
        <p:spPr>
          <a:xfrm flipV="1">
            <a:off x="5235575" y="4060825"/>
            <a:ext cx="1296988" cy="1295400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/>
          <p:nvPr/>
        </p:nvCxnSpPr>
        <p:spPr>
          <a:xfrm>
            <a:off x="5235575" y="5356225"/>
            <a:ext cx="431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 flipH="1">
            <a:off x="5667375" y="4492625"/>
            <a:ext cx="865188" cy="863600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/>
          <p:nvPr/>
        </p:nvCxnSpPr>
        <p:spPr>
          <a:xfrm>
            <a:off x="6532563" y="4492625"/>
            <a:ext cx="0" cy="431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/>
          <p:nvPr/>
        </p:nvCxnSpPr>
        <p:spPr>
          <a:xfrm flipV="1">
            <a:off x="6027738" y="4924425"/>
            <a:ext cx="504825" cy="431800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>
            <a:off x="6027738" y="5356225"/>
            <a:ext cx="576262" cy="0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2" name="文字方塊 118"/>
          <p:cNvSpPr txBox="1">
            <a:spLocks noChangeArrowheads="1"/>
          </p:cNvSpPr>
          <p:nvPr/>
        </p:nvSpPr>
        <p:spPr bwMode="auto">
          <a:xfrm>
            <a:off x="2987675" y="1700213"/>
            <a:ext cx="46085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i="1" dirty="0" smtClean="0"/>
              <a:t>v</a:t>
            </a:r>
            <a:r>
              <a:rPr lang="en-US" altLang="zh-TW" dirty="0" smtClean="0"/>
              <a:t> </a:t>
            </a:r>
            <a:r>
              <a:rPr lang="en-US" altLang="zh-TW" dirty="0"/>
              <a:t>= 0,    1,   2,    3,    4,   5,    6,    7</a:t>
            </a:r>
            <a:endParaRPr lang="zh-TW" altLang="en-US" dirty="0"/>
          </a:p>
        </p:txBody>
      </p:sp>
      <p:sp>
        <p:nvSpPr>
          <p:cNvPr id="5173" name="文字方塊 119"/>
          <p:cNvSpPr txBox="1">
            <a:spLocks noChangeArrowheads="1"/>
          </p:cNvSpPr>
          <p:nvPr/>
        </p:nvSpPr>
        <p:spPr bwMode="auto">
          <a:xfrm>
            <a:off x="2268538" y="2133600"/>
            <a:ext cx="1008062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ts val="3300"/>
              </a:lnSpc>
            </a:pPr>
            <a:r>
              <a:rPr lang="en-US" altLang="zh-TW" i="1" dirty="0" smtClean="0"/>
              <a:t> u</a:t>
            </a:r>
            <a:r>
              <a:rPr lang="en-US" altLang="zh-TW" dirty="0" smtClean="0"/>
              <a:t> </a:t>
            </a:r>
            <a:r>
              <a:rPr lang="en-US" altLang="zh-TW" dirty="0"/>
              <a:t>= 0,   </a:t>
            </a:r>
          </a:p>
          <a:p>
            <a:pPr eaLnBrk="1" hangingPunct="1">
              <a:lnSpc>
                <a:spcPts val="3300"/>
              </a:lnSpc>
            </a:pPr>
            <a:r>
              <a:rPr lang="en-US" altLang="zh-TW" dirty="0"/>
              <a:t>       1,   </a:t>
            </a:r>
          </a:p>
          <a:p>
            <a:pPr eaLnBrk="1" hangingPunct="1">
              <a:lnSpc>
                <a:spcPts val="3300"/>
              </a:lnSpc>
            </a:pPr>
            <a:r>
              <a:rPr lang="en-US" altLang="zh-TW" dirty="0"/>
              <a:t>       2,    </a:t>
            </a:r>
          </a:p>
          <a:p>
            <a:pPr eaLnBrk="1" hangingPunct="1">
              <a:lnSpc>
                <a:spcPts val="3300"/>
              </a:lnSpc>
            </a:pPr>
            <a:r>
              <a:rPr lang="en-US" altLang="zh-TW" dirty="0"/>
              <a:t>       3,    </a:t>
            </a:r>
          </a:p>
          <a:p>
            <a:pPr eaLnBrk="1" hangingPunct="1">
              <a:lnSpc>
                <a:spcPts val="3300"/>
              </a:lnSpc>
            </a:pPr>
            <a:r>
              <a:rPr lang="en-US" altLang="zh-TW" dirty="0"/>
              <a:t>       4,   </a:t>
            </a:r>
          </a:p>
          <a:p>
            <a:pPr eaLnBrk="1" hangingPunct="1">
              <a:lnSpc>
                <a:spcPts val="3300"/>
              </a:lnSpc>
            </a:pPr>
            <a:r>
              <a:rPr lang="en-US" altLang="zh-TW" dirty="0"/>
              <a:t>       5,    </a:t>
            </a:r>
          </a:p>
          <a:p>
            <a:pPr eaLnBrk="1" hangingPunct="1">
              <a:lnSpc>
                <a:spcPts val="3300"/>
              </a:lnSpc>
            </a:pPr>
            <a:r>
              <a:rPr lang="en-US" altLang="zh-TW" dirty="0"/>
              <a:t>       6,    </a:t>
            </a:r>
          </a:p>
          <a:p>
            <a:pPr eaLnBrk="1" hangingPunct="1">
              <a:lnSpc>
                <a:spcPts val="3300"/>
              </a:lnSpc>
            </a:pPr>
            <a:r>
              <a:rPr lang="en-US" altLang="zh-TW" dirty="0"/>
              <a:t>       7</a:t>
            </a:r>
            <a:endParaRPr lang="zh-TW" altLang="en-US" dirty="0"/>
          </a:p>
        </p:txBody>
      </p:sp>
      <p:sp>
        <p:nvSpPr>
          <p:cNvPr id="5174" name="文字方塊 120"/>
          <p:cNvSpPr txBox="1">
            <a:spLocks noChangeArrowheads="1"/>
          </p:cNvSpPr>
          <p:nvPr/>
        </p:nvSpPr>
        <p:spPr bwMode="auto">
          <a:xfrm>
            <a:off x="323850" y="2349500"/>
            <a:ext cx="1871663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ts val="3300"/>
              </a:lnSpc>
            </a:pPr>
            <a:r>
              <a:rPr lang="en-US" altLang="zh-TW" dirty="0"/>
              <a:t>8x8 DCT output:</a:t>
            </a:r>
          </a:p>
          <a:p>
            <a:pPr eaLnBrk="1" hangingPunct="1">
              <a:lnSpc>
                <a:spcPts val="3300"/>
              </a:lnSpc>
            </a:pPr>
            <a:r>
              <a:rPr lang="en-US" altLang="zh-TW" i="1" dirty="0" smtClean="0"/>
              <a:t>C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u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v</a:t>
            </a:r>
            <a:r>
              <a:rPr lang="en-US" altLang="zh-TW" dirty="0" smtClean="0"/>
              <a:t>] </a:t>
            </a:r>
            <a:endParaRPr lang="en-US" altLang="zh-TW" dirty="0"/>
          </a:p>
          <a:p>
            <a:pPr eaLnBrk="1" hangingPunct="1">
              <a:lnSpc>
                <a:spcPts val="3300"/>
              </a:lnSpc>
            </a:pPr>
            <a:r>
              <a:rPr lang="en-US" altLang="zh-TW" i="1" dirty="0" smtClean="0"/>
              <a:t>u</a:t>
            </a:r>
            <a:r>
              <a:rPr lang="en-US" altLang="zh-TW" dirty="0" smtClean="0"/>
              <a:t> </a:t>
            </a:r>
            <a:r>
              <a:rPr lang="en-US" altLang="zh-TW" dirty="0"/>
              <a:t>= 0, 1, …, 7</a:t>
            </a:r>
          </a:p>
          <a:p>
            <a:pPr eaLnBrk="1" hangingPunct="1">
              <a:lnSpc>
                <a:spcPts val="3300"/>
              </a:lnSpc>
            </a:pPr>
            <a:r>
              <a:rPr lang="en-US" altLang="zh-TW" i="1" dirty="0" smtClean="0"/>
              <a:t>v</a:t>
            </a:r>
            <a:r>
              <a:rPr lang="en-US" altLang="zh-TW" dirty="0" smtClean="0"/>
              <a:t> </a:t>
            </a:r>
            <a:r>
              <a:rPr lang="en-US" altLang="zh-TW" dirty="0"/>
              <a:t>= 0, 1, …, 7</a:t>
            </a:r>
            <a:endParaRPr lang="zh-TW" altLang="en-US" dirty="0"/>
          </a:p>
        </p:txBody>
      </p:sp>
      <p:sp>
        <p:nvSpPr>
          <p:cNvPr id="5175" name="文字方塊 61"/>
          <p:cNvSpPr txBox="1">
            <a:spLocks noChangeArrowheads="1"/>
          </p:cNvSpPr>
          <p:nvPr/>
        </p:nvSpPr>
        <p:spPr bwMode="auto">
          <a:xfrm>
            <a:off x="3563938" y="2492375"/>
            <a:ext cx="10080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sz="2800">
                <a:solidFill>
                  <a:srgbClr val="3333FF"/>
                </a:solidFill>
              </a:rPr>
              <a:t>低頻</a:t>
            </a:r>
          </a:p>
        </p:txBody>
      </p:sp>
      <p:sp>
        <p:nvSpPr>
          <p:cNvPr id="5176" name="文字方塊 62"/>
          <p:cNvSpPr txBox="1">
            <a:spLocks noChangeArrowheads="1"/>
          </p:cNvSpPr>
          <p:nvPr/>
        </p:nvSpPr>
        <p:spPr bwMode="auto">
          <a:xfrm>
            <a:off x="5219700" y="4508500"/>
            <a:ext cx="1008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sz="2800">
                <a:solidFill>
                  <a:srgbClr val="3333FF"/>
                </a:solidFill>
              </a:rPr>
              <a:t>高頻</a:t>
            </a:r>
          </a:p>
        </p:txBody>
      </p:sp>
    </p:spTree>
    <p:extLst>
      <p:ext uri="{BB962C8B-B14F-4D97-AF65-F5344CB8AC3E}">
        <p14:creationId xmlns:p14="http://schemas.microsoft.com/office/powerpoint/2010/main" val="1117591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65BA8E7F-6EA5-4E04-84E8-A50E6499B9E5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290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1692275" y="692150"/>
            <a:ext cx="0" cy="5400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476375" y="692150"/>
            <a:ext cx="358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3" name="文字方塊 24"/>
          <p:cNvSpPr txBox="1">
            <a:spLocks noChangeArrowheads="1"/>
          </p:cNvSpPr>
          <p:nvPr/>
        </p:nvSpPr>
        <p:spPr bwMode="auto">
          <a:xfrm>
            <a:off x="1294606" y="3565595"/>
            <a:ext cx="4333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i="1" dirty="0">
                <a:solidFill>
                  <a:srgbClr val="FF00FF"/>
                </a:solidFill>
              </a:rPr>
              <a:t>a</a:t>
            </a:r>
            <a:endParaRPr lang="zh-TW" altLang="en-US" i="1" dirty="0">
              <a:solidFill>
                <a:srgbClr val="FF00FF"/>
              </a:solidFill>
            </a:endParaRPr>
          </a:p>
        </p:txBody>
      </p:sp>
      <p:sp>
        <p:nvSpPr>
          <p:cNvPr id="22534" name="文字方塊 25"/>
          <p:cNvSpPr txBox="1">
            <a:spLocks noChangeArrowheads="1"/>
          </p:cNvSpPr>
          <p:nvPr/>
        </p:nvSpPr>
        <p:spPr bwMode="auto">
          <a:xfrm>
            <a:off x="1258888" y="1052513"/>
            <a:ext cx="4333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i="1">
                <a:solidFill>
                  <a:srgbClr val="FF00FF"/>
                </a:solidFill>
              </a:rPr>
              <a:t>b</a:t>
            </a:r>
            <a:endParaRPr lang="zh-TW" altLang="en-US" i="1">
              <a:solidFill>
                <a:srgbClr val="FF00FF"/>
              </a:solidFill>
            </a:endParaRPr>
          </a:p>
        </p:txBody>
      </p:sp>
      <p:sp>
        <p:nvSpPr>
          <p:cNvPr id="22535" name="文字方塊 26"/>
          <p:cNvSpPr txBox="1">
            <a:spLocks noChangeArrowheads="1"/>
          </p:cNvSpPr>
          <p:nvPr/>
        </p:nvSpPr>
        <p:spPr bwMode="auto">
          <a:xfrm>
            <a:off x="1116013" y="549275"/>
            <a:ext cx="5032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22536" name="文字方塊 27"/>
          <p:cNvSpPr txBox="1">
            <a:spLocks noChangeArrowheads="1"/>
          </p:cNvSpPr>
          <p:nvPr/>
        </p:nvSpPr>
        <p:spPr bwMode="auto">
          <a:xfrm>
            <a:off x="1835150" y="1557338"/>
            <a:ext cx="504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dirty="0"/>
              <a:t>0.8</a:t>
            </a:r>
            <a:endParaRPr lang="zh-TW" altLang="en-US" dirty="0"/>
          </a:p>
        </p:txBody>
      </p:sp>
      <p:sp>
        <p:nvSpPr>
          <p:cNvPr id="22537" name="文字方塊 28"/>
          <p:cNvSpPr txBox="1">
            <a:spLocks noChangeArrowheads="1"/>
          </p:cNvSpPr>
          <p:nvPr/>
        </p:nvSpPr>
        <p:spPr bwMode="auto">
          <a:xfrm>
            <a:off x="1258888" y="5876925"/>
            <a:ext cx="504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0</a:t>
            </a:r>
            <a:endParaRPr lang="zh-TW" altLang="en-US"/>
          </a:p>
        </p:txBody>
      </p:sp>
      <p:cxnSp>
        <p:nvCxnSpPr>
          <p:cNvPr id="30" name="直線接點 29"/>
          <p:cNvCxnSpPr/>
          <p:nvPr/>
        </p:nvCxnSpPr>
        <p:spPr>
          <a:xfrm>
            <a:off x="1692275" y="1916113"/>
            <a:ext cx="79216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709530" y="6100762"/>
            <a:ext cx="720725" cy="158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2484438" y="1916113"/>
            <a:ext cx="0" cy="417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2484438" y="2781300"/>
            <a:ext cx="79216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3276600" y="2781300"/>
            <a:ext cx="0" cy="3311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2555875" y="6092825"/>
            <a:ext cx="720725" cy="158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4" name="文字方塊 45"/>
          <p:cNvSpPr txBox="1">
            <a:spLocks noChangeArrowheads="1"/>
          </p:cNvSpPr>
          <p:nvPr/>
        </p:nvSpPr>
        <p:spPr bwMode="auto">
          <a:xfrm>
            <a:off x="2627313" y="2420938"/>
            <a:ext cx="6492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0.64</a:t>
            </a:r>
            <a:endParaRPr lang="zh-TW" altLang="en-US"/>
          </a:p>
        </p:txBody>
      </p:sp>
      <p:sp>
        <p:nvSpPr>
          <p:cNvPr id="22545" name="文字方塊 47"/>
          <p:cNvSpPr txBox="1">
            <a:spLocks noChangeArrowheads="1"/>
          </p:cNvSpPr>
          <p:nvPr/>
        </p:nvSpPr>
        <p:spPr bwMode="auto">
          <a:xfrm>
            <a:off x="2124075" y="2133600"/>
            <a:ext cx="503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i="1">
                <a:solidFill>
                  <a:srgbClr val="FF00FF"/>
                </a:solidFill>
              </a:rPr>
              <a:t>ab</a:t>
            </a:r>
            <a:endParaRPr lang="zh-TW" altLang="en-US" i="1">
              <a:solidFill>
                <a:srgbClr val="FF00FF"/>
              </a:solidFill>
            </a:endParaRPr>
          </a:p>
        </p:txBody>
      </p:sp>
      <p:sp>
        <p:nvSpPr>
          <p:cNvPr id="22546" name="文字方塊 48"/>
          <p:cNvSpPr txBox="1">
            <a:spLocks noChangeArrowheads="1"/>
          </p:cNvSpPr>
          <p:nvPr/>
        </p:nvSpPr>
        <p:spPr bwMode="auto">
          <a:xfrm>
            <a:off x="2116138" y="3558020"/>
            <a:ext cx="503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i="1" dirty="0">
                <a:solidFill>
                  <a:srgbClr val="FF00FF"/>
                </a:solidFill>
              </a:rPr>
              <a:t>aa</a:t>
            </a:r>
            <a:endParaRPr lang="zh-TW" altLang="en-US" i="1" dirty="0">
              <a:solidFill>
                <a:srgbClr val="FF00FF"/>
              </a:solidFill>
            </a:endParaRPr>
          </a:p>
        </p:txBody>
      </p:sp>
      <p:cxnSp>
        <p:nvCxnSpPr>
          <p:cNvPr id="50" name="直線接點 49"/>
          <p:cNvCxnSpPr/>
          <p:nvPr/>
        </p:nvCxnSpPr>
        <p:spPr>
          <a:xfrm>
            <a:off x="3276600" y="3500438"/>
            <a:ext cx="165576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4067175" y="3500438"/>
            <a:ext cx="0" cy="2620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3276600" y="6092825"/>
            <a:ext cx="7905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50" name="文字方塊 55"/>
          <p:cNvSpPr txBox="1">
            <a:spLocks noChangeArrowheads="1"/>
          </p:cNvSpPr>
          <p:nvPr/>
        </p:nvSpPr>
        <p:spPr bwMode="auto">
          <a:xfrm>
            <a:off x="2751136" y="3585923"/>
            <a:ext cx="6477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i="1">
                <a:solidFill>
                  <a:srgbClr val="FF00FF"/>
                </a:solidFill>
              </a:rPr>
              <a:t>aaa</a:t>
            </a:r>
            <a:endParaRPr lang="zh-TW" altLang="en-US" i="1">
              <a:solidFill>
                <a:srgbClr val="FF00FF"/>
              </a:solidFill>
            </a:endParaRPr>
          </a:p>
        </p:txBody>
      </p:sp>
      <p:sp>
        <p:nvSpPr>
          <p:cNvPr id="22551" name="文字方塊 56"/>
          <p:cNvSpPr txBox="1">
            <a:spLocks noChangeArrowheads="1"/>
          </p:cNvSpPr>
          <p:nvPr/>
        </p:nvSpPr>
        <p:spPr bwMode="auto">
          <a:xfrm>
            <a:off x="2771775" y="2924175"/>
            <a:ext cx="6477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i="1">
                <a:solidFill>
                  <a:srgbClr val="FF00FF"/>
                </a:solidFill>
              </a:rPr>
              <a:t>aab</a:t>
            </a:r>
            <a:endParaRPr lang="zh-TW" altLang="en-US" i="1">
              <a:solidFill>
                <a:srgbClr val="FF00FF"/>
              </a:solidFill>
            </a:endParaRPr>
          </a:p>
        </p:txBody>
      </p:sp>
      <p:sp>
        <p:nvSpPr>
          <p:cNvPr id="22552" name="文字方塊 57"/>
          <p:cNvSpPr txBox="1">
            <a:spLocks noChangeArrowheads="1"/>
          </p:cNvSpPr>
          <p:nvPr/>
        </p:nvSpPr>
        <p:spPr bwMode="auto">
          <a:xfrm>
            <a:off x="3419475" y="3141663"/>
            <a:ext cx="792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0.512</a:t>
            </a:r>
            <a:endParaRPr lang="zh-TW" altLang="en-US"/>
          </a:p>
        </p:txBody>
      </p:sp>
      <p:cxnSp>
        <p:nvCxnSpPr>
          <p:cNvPr id="59" name="直線接點 58"/>
          <p:cNvCxnSpPr/>
          <p:nvPr/>
        </p:nvCxnSpPr>
        <p:spPr>
          <a:xfrm>
            <a:off x="4067175" y="4292600"/>
            <a:ext cx="86518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4932363" y="3500438"/>
            <a:ext cx="0" cy="792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55" name="文字方塊 65"/>
          <p:cNvSpPr txBox="1">
            <a:spLocks noChangeArrowheads="1"/>
          </p:cNvSpPr>
          <p:nvPr/>
        </p:nvSpPr>
        <p:spPr bwMode="auto">
          <a:xfrm>
            <a:off x="4067175" y="4252913"/>
            <a:ext cx="936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0.4096</a:t>
            </a:r>
            <a:endParaRPr lang="zh-TW" altLang="en-US"/>
          </a:p>
        </p:txBody>
      </p:sp>
      <p:sp>
        <p:nvSpPr>
          <p:cNvPr id="22556" name="文字方塊 66"/>
          <p:cNvSpPr txBox="1">
            <a:spLocks noChangeArrowheads="1"/>
          </p:cNvSpPr>
          <p:nvPr/>
        </p:nvSpPr>
        <p:spPr bwMode="auto">
          <a:xfrm>
            <a:off x="3708400" y="4724400"/>
            <a:ext cx="792163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i="1">
                <a:solidFill>
                  <a:srgbClr val="FF00FF"/>
                </a:solidFill>
              </a:rPr>
              <a:t>aaaa</a:t>
            </a:r>
            <a:endParaRPr lang="zh-TW" altLang="en-US" i="1">
              <a:solidFill>
                <a:srgbClr val="FF00FF"/>
              </a:solidFill>
            </a:endParaRPr>
          </a:p>
        </p:txBody>
      </p:sp>
      <p:sp>
        <p:nvSpPr>
          <p:cNvPr id="22557" name="文字方塊 67"/>
          <p:cNvSpPr txBox="1">
            <a:spLocks noChangeArrowheads="1"/>
          </p:cNvSpPr>
          <p:nvPr/>
        </p:nvSpPr>
        <p:spPr bwMode="auto">
          <a:xfrm>
            <a:off x="3708400" y="3644900"/>
            <a:ext cx="792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i="1">
                <a:solidFill>
                  <a:srgbClr val="FF00FF"/>
                </a:solidFill>
              </a:rPr>
              <a:t>aaab</a:t>
            </a:r>
            <a:endParaRPr lang="zh-TW" altLang="en-US" i="1">
              <a:solidFill>
                <a:srgbClr val="FF00FF"/>
              </a:solidFill>
            </a:endParaRPr>
          </a:p>
        </p:txBody>
      </p:sp>
      <p:cxnSp>
        <p:nvCxnSpPr>
          <p:cNvPr id="72" name="直線接點 71"/>
          <p:cNvCxnSpPr/>
          <p:nvPr/>
        </p:nvCxnSpPr>
        <p:spPr>
          <a:xfrm>
            <a:off x="5003800" y="4292600"/>
            <a:ext cx="302418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>
            <a:off x="4932363" y="3789363"/>
            <a:ext cx="122396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>
            <a:off x="6142038" y="3789363"/>
            <a:ext cx="0" cy="503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61" name="文字方塊 76"/>
          <p:cNvSpPr txBox="1">
            <a:spLocks noChangeArrowheads="1"/>
          </p:cNvSpPr>
          <p:nvPr/>
        </p:nvSpPr>
        <p:spPr bwMode="auto">
          <a:xfrm>
            <a:off x="4562475" y="3647419"/>
            <a:ext cx="720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1" hangingPunct="1"/>
            <a:r>
              <a:rPr lang="en-US" altLang="zh-TW" i="1" dirty="0" err="1">
                <a:solidFill>
                  <a:srgbClr val="FF00FF"/>
                </a:solidFill>
              </a:rPr>
              <a:t>aaaba</a:t>
            </a:r>
            <a:endParaRPr lang="zh-TW" altLang="en-US" i="1" dirty="0">
              <a:solidFill>
                <a:srgbClr val="FF00FF"/>
              </a:solidFill>
            </a:endParaRPr>
          </a:p>
        </p:txBody>
      </p:sp>
      <p:sp>
        <p:nvSpPr>
          <p:cNvPr id="22562" name="文字方塊 77"/>
          <p:cNvSpPr txBox="1">
            <a:spLocks noChangeArrowheads="1"/>
          </p:cNvSpPr>
          <p:nvPr/>
        </p:nvSpPr>
        <p:spPr bwMode="auto">
          <a:xfrm>
            <a:off x="5076825" y="3429000"/>
            <a:ext cx="1079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0.49152</a:t>
            </a:r>
            <a:endParaRPr lang="zh-TW" altLang="en-US"/>
          </a:p>
        </p:txBody>
      </p:sp>
      <p:cxnSp>
        <p:nvCxnSpPr>
          <p:cNvPr id="80" name="直線接點 79"/>
          <p:cNvCxnSpPr/>
          <p:nvPr/>
        </p:nvCxnSpPr>
        <p:spPr>
          <a:xfrm flipV="1">
            <a:off x="6142038" y="3933825"/>
            <a:ext cx="188595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>
            <a:off x="7380288" y="3933825"/>
            <a:ext cx="0" cy="35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65" name="文字方塊 83"/>
          <p:cNvSpPr txBox="1">
            <a:spLocks noChangeArrowheads="1"/>
          </p:cNvSpPr>
          <p:nvPr/>
        </p:nvSpPr>
        <p:spPr bwMode="auto">
          <a:xfrm>
            <a:off x="5743575" y="3905250"/>
            <a:ext cx="1008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i="1">
                <a:solidFill>
                  <a:srgbClr val="FF00FF"/>
                </a:solidFill>
              </a:rPr>
              <a:t>aaabaa</a:t>
            </a:r>
            <a:endParaRPr lang="zh-TW" altLang="en-US" i="1">
              <a:solidFill>
                <a:srgbClr val="FF00FF"/>
              </a:solidFill>
            </a:endParaRPr>
          </a:p>
        </p:txBody>
      </p:sp>
      <p:sp>
        <p:nvSpPr>
          <p:cNvPr id="22566" name="文字方塊 84"/>
          <p:cNvSpPr txBox="1">
            <a:spLocks noChangeArrowheads="1"/>
          </p:cNvSpPr>
          <p:nvPr/>
        </p:nvSpPr>
        <p:spPr bwMode="auto">
          <a:xfrm>
            <a:off x="6300788" y="3644900"/>
            <a:ext cx="12969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0.475136</a:t>
            </a:r>
            <a:endParaRPr lang="zh-TW" altLang="en-US"/>
          </a:p>
        </p:txBody>
      </p:sp>
      <p:cxnSp>
        <p:nvCxnSpPr>
          <p:cNvPr id="92" name="直線接點 91"/>
          <p:cNvCxnSpPr/>
          <p:nvPr/>
        </p:nvCxnSpPr>
        <p:spPr>
          <a:xfrm>
            <a:off x="7524750" y="4005263"/>
            <a:ext cx="0" cy="187325"/>
          </a:xfrm>
          <a:prstGeom prst="line">
            <a:avLst/>
          </a:prstGeom>
          <a:ln w="254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H="1" flipV="1">
            <a:off x="7596188" y="4149725"/>
            <a:ext cx="360362" cy="358775"/>
          </a:xfrm>
          <a:prstGeom prst="straightConnector1">
            <a:avLst/>
          </a:prstGeom>
          <a:ln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569" name="Object 10"/>
          <p:cNvGraphicFramePr>
            <a:graphicFrameLocks noChangeAspect="1"/>
          </p:cNvGraphicFramePr>
          <p:nvPr/>
        </p:nvGraphicFramePr>
        <p:xfrm>
          <a:off x="6875463" y="4581525"/>
          <a:ext cx="16383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8" name="Equation" r:id="rId3" imgW="1637589" imgH="355446" progId="Equation.DSMT4">
                  <p:embed/>
                </p:oleObj>
              </mc:Choice>
              <mc:Fallback>
                <p:oleObj name="Equation" r:id="rId3" imgW="1637589" imgH="355446" progId="Equation.DSMT4">
                  <p:embed/>
                  <p:pic>
                    <p:nvPicPr>
                      <p:cNvPr id="2256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4581525"/>
                        <a:ext cx="16383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線接點 43"/>
          <p:cNvCxnSpPr/>
          <p:nvPr/>
        </p:nvCxnSpPr>
        <p:spPr>
          <a:xfrm flipV="1">
            <a:off x="1258888" y="4015651"/>
            <a:ext cx="6265862" cy="253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flipV="1">
            <a:off x="1222377" y="4177577"/>
            <a:ext cx="6265862" cy="253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27"/>
          <p:cNvSpPr txBox="1">
            <a:spLocks noChangeArrowheads="1"/>
          </p:cNvSpPr>
          <p:nvPr/>
        </p:nvSpPr>
        <p:spPr bwMode="auto">
          <a:xfrm>
            <a:off x="5003800" y="633345"/>
            <a:ext cx="187732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dirty="0" smtClean="0"/>
              <a:t>decoding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3607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E41E5340-AE23-44D5-83C7-80860A94DA0F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291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20483" name="文字方塊 13"/>
          <p:cNvSpPr txBox="1">
            <a:spLocks noChangeArrowheads="1"/>
          </p:cNvSpPr>
          <p:nvPr/>
        </p:nvSpPr>
        <p:spPr bwMode="auto">
          <a:xfrm>
            <a:off x="684213" y="404813"/>
            <a:ext cx="1943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solidFill>
                  <a:srgbClr val="3333FF"/>
                </a:solidFill>
              </a:rPr>
              <a:t>Example: </a:t>
            </a:r>
            <a:endParaRPr lang="zh-TW" altLang="en-US">
              <a:solidFill>
                <a:srgbClr val="3333FF"/>
              </a:solidFill>
            </a:endParaRPr>
          </a:p>
        </p:txBody>
      </p:sp>
      <p:sp>
        <p:nvSpPr>
          <p:cNvPr id="20484" name="文字方塊 14"/>
          <p:cNvSpPr txBox="1">
            <a:spLocks noChangeArrowheads="1"/>
          </p:cNvSpPr>
          <p:nvPr/>
        </p:nvSpPr>
        <p:spPr bwMode="auto">
          <a:xfrm>
            <a:off x="1042988" y="908050"/>
            <a:ext cx="7416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假設要對 </a:t>
            </a:r>
            <a:r>
              <a:rPr lang="en-US" altLang="zh-TW" i="1"/>
              <a:t>X</a:t>
            </a:r>
            <a:r>
              <a:rPr lang="en-US" altLang="zh-TW"/>
              <a:t> </a:t>
            </a:r>
            <a:r>
              <a:rPr lang="zh-TW" altLang="en-US"/>
              <a:t>來做二進位 </a:t>
            </a:r>
            <a:r>
              <a:rPr lang="en-US" altLang="zh-TW"/>
              <a:t>(</a:t>
            </a:r>
            <a:r>
              <a:rPr lang="en-US" altLang="zh-TW" i="1"/>
              <a:t>k</a:t>
            </a:r>
            <a:r>
              <a:rPr lang="en-US" altLang="zh-TW"/>
              <a:t> = 2) </a:t>
            </a:r>
            <a:r>
              <a:rPr lang="zh-TW" altLang="en-US"/>
              <a:t>的編碼</a:t>
            </a:r>
            <a:endParaRPr lang="en-US" altLang="zh-TW"/>
          </a:p>
          <a:p>
            <a:pPr eaLnBrk="1" hangingPunct="1"/>
            <a:endParaRPr lang="en-US" altLang="zh-TW" i="1"/>
          </a:p>
          <a:p>
            <a:pPr eaLnBrk="1" hangingPunct="1"/>
            <a:r>
              <a:rPr lang="zh-TW" altLang="en-US"/>
              <a:t>且經由事先的估計，</a:t>
            </a:r>
            <a:r>
              <a:rPr lang="en-US" altLang="zh-TW" i="1"/>
              <a:t>X</a:t>
            </a:r>
            <a:r>
              <a:rPr lang="en-US" altLang="zh-TW"/>
              <a:t>[</a:t>
            </a:r>
            <a:r>
              <a:rPr lang="en-US" altLang="zh-TW" i="1"/>
              <a:t>i</a:t>
            </a:r>
            <a:r>
              <a:rPr lang="en-US" altLang="zh-TW"/>
              <a:t>] = </a:t>
            </a:r>
            <a:r>
              <a:rPr lang="en-US" altLang="zh-TW" i="1"/>
              <a:t>a</a:t>
            </a:r>
            <a:r>
              <a:rPr lang="en-US" altLang="zh-TW"/>
              <a:t> </a:t>
            </a:r>
            <a:r>
              <a:rPr lang="zh-TW" altLang="en-US"/>
              <a:t>的機率為 </a:t>
            </a:r>
            <a:r>
              <a:rPr lang="en-US" altLang="zh-TW"/>
              <a:t>0.8, </a:t>
            </a:r>
            <a:r>
              <a:rPr lang="en-US" altLang="zh-TW" i="1"/>
              <a:t>X</a:t>
            </a:r>
            <a:r>
              <a:rPr lang="en-US" altLang="zh-TW"/>
              <a:t>[</a:t>
            </a:r>
            <a:r>
              <a:rPr lang="en-US" altLang="zh-TW" i="1"/>
              <a:t>i</a:t>
            </a:r>
            <a:r>
              <a:rPr lang="en-US" altLang="zh-TW"/>
              <a:t>] = </a:t>
            </a:r>
            <a:r>
              <a:rPr lang="en-US" altLang="zh-TW" i="1"/>
              <a:t>b </a:t>
            </a:r>
            <a:r>
              <a:rPr lang="zh-TW" altLang="en-US"/>
              <a:t>的機率為 </a:t>
            </a:r>
            <a:r>
              <a:rPr lang="en-US" altLang="zh-TW"/>
              <a:t>0.2</a:t>
            </a:r>
          </a:p>
          <a:p>
            <a:pPr eaLnBrk="1" hangingPunct="1"/>
            <a:endParaRPr lang="en-US" altLang="zh-TW" i="1"/>
          </a:p>
          <a:p>
            <a:pPr eaLnBrk="1" hangingPunct="1"/>
            <a:r>
              <a:rPr lang="en-US" altLang="zh-TW" i="1"/>
              <a:t> </a:t>
            </a:r>
          </a:p>
          <a:p>
            <a:pPr eaLnBrk="1" hangingPunct="1"/>
            <a:endParaRPr lang="en-US" altLang="zh-TW" i="1"/>
          </a:p>
          <a:p>
            <a:pPr eaLnBrk="1" hangingPunct="1"/>
            <a:r>
              <a:rPr lang="zh-TW" altLang="en-US"/>
              <a:t>若實際上輸入的資料為 </a:t>
            </a:r>
            <a:r>
              <a:rPr lang="en-US" altLang="zh-TW" i="1"/>
              <a:t>X</a:t>
            </a:r>
            <a:r>
              <a:rPr lang="en-US" altLang="zh-TW"/>
              <a:t> = </a:t>
            </a:r>
            <a:r>
              <a:rPr lang="en-US" altLang="zh-TW" i="1"/>
              <a:t>a a a b a a</a:t>
            </a:r>
            <a:r>
              <a:rPr lang="en-US" altLang="zh-TW"/>
              <a:t> </a:t>
            </a:r>
            <a:endParaRPr lang="zh-TW" altLang="en-US" i="1"/>
          </a:p>
        </p:txBody>
      </p:sp>
      <p:graphicFrame>
        <p:nvGraphicFramePr>
          <p:cNvPr id="20485" name="Object 10"/>
          <p:cNvGraphicFramePr>
            <a:graphicFrameLocks noChangeAspect="1"/>
          </p:cNvGraphicFramePr>
          <p:nvPr/>
        </p:nvGraphicFramePr>
        <p:xfrm>
          <a:off x="5076825" y="2060575"/>
          <a:ext cx="2616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98" name="Equation" r:id="rId3" imgW="2616200" imgH="330200" progId="Equation.DSMT4">
                  <p:embed/>
                </p:oleObj>
              </mc:Choice>
              <mc:Fallback>
                <p:oleObj name="Equation" r:id="rId3" imgW="2616200" imgH="330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060575"/>
                        <a:ext cx="2616200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向右箭號 17"/>
          <p:cNvSpPr/>
          <p:nvPr/>
        </p:nvSpPr>
        <p:spPr>
          <a:xfrm>
            <a:off x="1258888" y="2133600"/>
            <a:ext cx="649287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0487" name="矩形 18"/>
          <p:cNvSpPr>
            <a:spLocks noChangeArrowheads="1"/>
          </p:cNvSpPr>
          <p:nvPr/>
        </p:nvSpPr>
        <p:spPr bwMode="auto">
          <a:xfrm>
            <a:off x="1116013" y="3284538"/>
            <a:ext cx="25193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Initiation (</a:t>
            </a:r>
            <a:r>
              <a:rPr lang="en-US" altLang="zh-TW" i="1"/>
              <a:t>X</a:t>
            </a:r>
            <a:r>
              <a:rPr lang="en-US" altLang="zh-TW"/>
              <a:t>[1] = </a:t>
            </a:r>
            <a:r>
              <a:rPr lang="en-US" altLang="zh-TW" i="1"/>
              <a:t>a</a:t>
            </a:r>
            <a:r>
              <a:rPr lang="en-US" altLang="zh-TW"/>
              <a:t>):</a:t>
            </a:r>
            <a:endParaRPr lang="zh-TW" altLang="en-US"/>
          </a:p>
        </p:txBody>
      </p:sp>
      <p:graphicFrame>
        <p:nvGraphicFramePr>
          <p:cNvPr id="20488" name="Object 10"/>
          <p:cNvGraphicFramePr>
            <a:graphicFrameLocks noChangeAspect="1"/>
          </p:cNvGraphicFramePr>
          <p:nvPr/>
        </p:nvGraphicFramePr>
        <p:xfrm>
          <a:off x="3995738" y="3357563"/>
          <a:ext cx="24638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99" name="Equation" r:id="rId5" imgW="2463800" imgH="304800" progId="Equation.DSMT4">
                  <p:embed/>
                </p:oleObj>
              </mc:Choice>
              <mc:Fallback>
                <p:oleObj name="Equation" r:id="rId5" imgW="2463800" imgH="304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357563"/>
                        <a:ext cx="2463800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矩形 20"/>
          <p:cNvSpPr>
            <a:spLocks noChangeArrowheads="1"/>
          </p:cNvSpPr>
          <p:nvPr/>
        </p:nvSpPr>
        <p:spPr bwMode="auto">
          <a:xfrm>
            <a:off x="1042988" y="3789363"/>
            <a:ext cx="25923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When </a:t>
            </a:r>
            <a:r>
              <a:rPr lang="en-US" altLang="zh-TW" i="1"/>
              <a:t>i</a:t>
            </a:r>
            <a:r>
              <a:rPr lang="en-US" altLang="zh-TW"/>
              <a:t> = 2  (</a:t>
            </a:r>
            <a:r>
              <a:rPr lang="en-US" altLang="zh-TW" i="1"/>
              <a:t>X</a:t>
            </a:r>
            <a:r>
              <a:rPr lang="en-US" altLang="zh-TW"/>
              <a:t>[2] = </a:t>
            </a:r>
            <a:r>
              <a:rPr lang="en-US" altLang="zh-TW" i="1"/>
              <a:t>a</a:t>
            </a:r>
            <a:r>
              <a:rPr lang="en-US" altLang="zh-TW"/>
              <a:t>):</a:t>
            </a:r>
            <a:endParaRPr lang="zh-TW" altLang="en-US"/>
          </a:p>
        </p:txBody>
      </p:sp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3995738" y="3860800"/>
          <a:ext cx="26035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00" name="Equation" r:id="rId7" imgW="2603500" imgH="304800" progId="Equation.DSMT4">
                  <p:embed/>
                </p:oleObj>
              </mc:Choice>
              <mc:Fallback>
                <p:oleObj name="Equation" r:id="rId7" imgW="2603500" imgH="304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860800"/>
                        <a:ext cx="2603500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矩形 22"/>
          <p:cNvSpPr>
            <a:spLocks noChangeArrowheads="1"/>
          </p:cNvSpPr>
          <p:nvPr/>
        </p:nvSpPr>
        <p:spPr bwMode="auto">
          <a:xfrm>
            <a:off x="1042988" y="4292600"/>
            <a:ext cx="25923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When </a:t>
            </a:r>
            <a:r>
              <a:rPr lang="en-US" altLang="zh-TW" i="1"/>
              <a:t>i</a:t>
            </a:r>
            <a:r>
              <a:rPr lang="en-US" altLang="zh-TW"/>
              <a:t> = 3  (</a:t>
            </a:r>
            <a:r>
              <a:rPr lang="en-US" altLang="zh-TW" i="1"/>
              <a:t>X</a:t>
            </a:r>
            <a:r>
              <a:rPr lang="en-US" altLang="zh-TW"/>
              <a:t>[3] = </a:t>
            </a:r>
            <a:r>
              <a:rPr lang="en-US" altLang="zh-TW" i="1"/>
              <a:t>a</a:t>
            </a:r>
            <a:r>
              <a:rPr lang="en-US" altLang="zh-TW"/>
              <a:t>):</a:t>
            </a:r>
            <a:endParaRPr lang="zh-TW" altLang="en-US"/>
          </a:p>
        </p:txBody>
      </p:sp>
      <p:graphicFrame>
        <p:nvGraphicFramePr>
          <p:cNvPr id="20492" name="Object 10"/>
          <p:cNvGraphicFramePr>
            <a:graphicFrameLocks noChangeAspect="1"/>
          </p:cNvGraphicFramePr>
          <p:nvPr/>
        </p:nvGraphicFramePr>
        <p:xfrm>
          <a:off x="3995738" y="4365625"/>
          <a:ext cx="27305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01" name="Equation" r:id="rId9" imgW="2730500" imgH="304800" progId="Equation.DSMT4">
                  <p:embed/>
                </p:oleObj>
              </mc:Choice>
              <mc:Fallback>
                <p:oleObj name="Equation" r:id="rId9" imgW="2730500" imgH="304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365625"/>
                        <a:ext cx="2730500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矩形 24"/>
          <p:cNvSpPr>
            <a:spLocks noChangeArrowheads="1"/>
          </p:cNvSpPr>
          <p:nvPr/>
        </p:nvSpPr>
        <p:spPr bwMode="auto">
          <a:xfrm>
            <a:off x="1042988" y="4868863"/>
            <a:ext cx="25923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When </a:t>
            </a:r>
            <a:r>
              <a:rPr lang="en-US" altLang="zh-TW" i="1"/>
              <a:t>i</a:t>
            </a:r>
            <a:r>
              <a:rPr lang="en-US" altLang="zh-TW"/>
              <a:t> = 4  (</a:t>
            </a:r>
            <a:r>
              <a:rPr lang="en-US" altLang="zh-TW" i="1"/>
              <a:t>X</a:t>
            </a:r>
            <a:r>
              <a:rPr lang="en-US" altLang="zh-TW"/>
              <a:t>[4] = </a:t>
            </a:r>
            <a:r>
              <a:rPr lang="en-US" altLang="zh-TW" i="1"/>
              <a:t>b</a:t>
            </a:r>
            <a:r>
              <a:rPr lang="en-US" altLang="zh-TW"/>
              <a:t>):</a:t>
            </a:r>
            <a:endParaRPr lang="zh-TW" altLang="en-US"/>
          </a:p>
        </p:txBody>
      </p:sp>
      <p:graphicFrame>
        <p:nvGraphicFramePr>
          <p:cNvPr id="20494" name="Object 10"/>
          <p:cNvGraphicFramePr>
            <a:graphicFrameLocks noChangeAspect="1"/>
          </p:cNvGraphicFramePr>
          <p:nvPr/>
        </p:nvGraphicFramePr>
        <p:xfrm>
          <a:off x="3995738" y="4941888"/>
          <a:ext cx="33020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02" name="Equation" r:id="rId11" imgW="3302000" imgH="304800" progId="Equation.DSMT4">
                  <p:embed/>
                </p:oleObj>
              </mc:Choice>
              <mc:Fallback>
                <p:oleObj name="Equation" r:id="rId11" imgW="3302000" imgH="304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941888"/>
                        <a:ext cx="3302000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5" name="矩形 26"/>
          <p:cNvSpPr>
            <a:spLocks noChangeArrowheads="1"/>
          </p:cNvSpPr>
          <p:nvPr/>
        </p:nvSpPr>
        <p:spPr bwMode="auto">
          <a:xfrm>
            <a:off x="1042988" y="5445125"/>
            <a:ext cx="25923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When </a:t>
            </a:r>
            <a:r>
              <a:rPr lang="en-US" altLang="zh-TW" i="1"/>
              <a:t>i</a:t>
            </a:r>
            <a:r>
              <a:rPr lang="en-US" altLang="zh-TW"/>
              <a:t> = 5  (</a:t>
            </a:r>
            <a:r>
              <a:rPr lang="en-US" altLang="zh-TW" i="1"/>
              <a:t>X</a:t>
            </a:r>
            <a:r>
              <a:rPr lang="en-US" altLang="zh-TW"/>
              <a:t>[5] = </a:t>
            </a:r>
            <a:r>
              <a:rPr lang="en-US" altLang="zh-TW" i="1"/>
              <a:t>a</a:t>
            </a:r>
            <a:r>
              <a:rPr lang="en-US" altLang="zh-TW"/>
              <a:t>):</a:t>
            </a:r>
            <a:endParaRPr lang="zh-TW" altLang="en-US"/>
          </a:p>
        </p:txBody>
      </p:sp>
      <p:graphicFrame>
        <p:nvGraphicFramePr>
          <p:cNvPr id="20496" name="Object 10"/>
          <p:cNvGraphicFramePr>
            <a:graphicFrameLocks noChangeAspect="1"/>
          </p:cNvGraphicFramePr>
          <p:nvPr/>
        </p:nvGraphicFramePr>
        <p:xfrm>
          <a:off x="3995738" y="5516563"/>
          <a:ext cx="35560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03" name="Equation" r:id="rId13" imgW="3556000" imgH="304800" progId="Equation.DSMT4">
                  <p:embed/>
                </p:oleObj>
              </mc:Choice>
              <mc:Fallback>
                <p:oleObj name="Equation" r:id="rId13" imgW="3556000" imgH="304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516563"/>
                        <a:ext cx="3556000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7" name="矩形 28"/>
          <p:cNvSpPr>
            <a:spLocks noChangeArrowheads="1"/>
          </p:cNvSpPr>
          <p:nvPr/>
        </p:nvSpPr>
        <p:spPr bwMode="auto">
          <a:xfrm>
            <a:off x="1042988" y="5949950"/>
            <a:ext cx="25923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When </a:t>
            </a:r>
            <a:r>
              <a:rPr lang="en-US" altLang="zh-TW" i="1"/>
              <a:t>i</a:t>
            </a:r>
            <a:r>
              <a:rPr lang="en-US" altLang="zh-TW"/>
              <a:t> = 6  (</a:t>
            </a:r>
            <a:r>
              <a:rPr lang="en-US" altLang="zh-TW" i="1"/>
              <a:t>X</a:t>
            </a:r>
            <a:r>
              <a:rPr lang="en-US" altLang="zh-TW"/>
              <a:t>[6] = </a:t>
            </a:r>
            <a:r>
              <a:rPr lang="en-US" altLang="zh-TW" i="1"/>
              <a:t>a</a:t>
            </a:r>
            <a:r>
              <a:rPr lang="en-US" altLang="zh-TW"/>
              <a:t>):</a:t>
            </a:r>
            <a:endParaRPr lang="zh-TW" altLang="en-US"/>
          </a:p>
        </p:txBody>
      </p:sp>
      <p:graphicFrame>
        <p:nvGraphicFramePr>
          <p:cNvPr id="20498" name="Object 10"/>
          <p:cNvGraphicFramePr>
            <a:graphicFrameLocks noChangeAspect="1"/>
          </p:cNvGraphicFramePr>
          <p:nvPr/>
        </p:nvGraphicFramePr>
        <p:xfrm>
          <a:off x="3995738" y="6021388"/>
          <a:ext cx="36830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04" name="Equation" r:id="rId15" imgW="3683000" imgH="304800" progId="Equation.DSMT4">
                  <p:embed/>
                </p:oleObj>
              </mc:Choice>
              <mc:Fallback>
                <p:oleObj name="Equation" r:id="rId15" imgW="3683000" imgH="304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6021388"/>
                        <a:ext cx="3683000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9" name="Object 10"/>
          <p:cNvGraphicFramePr>
            <a:graphicFrameLocks noChangeAspect="1"/>
          </p:cNvGraphicFramePr>
          <p:nvPr/>
        </p:nvGraphicFramePr>
        <p:xfrm>
          <a:off x="2454275" y="2060575"/>
          <a:ext cx="19558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05" name="Equation" r:id="rId17" imgW="1955800" imgH="330200" progId="Equation.DSMT4">
                  <p:embed/>
                </p:oleObj>
              </mc:Choice>
              <mc:Fallback>
                <p:oleObj name="Equation" r:id="rId17" imgW="1955800" imgH="330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2060575"/>
                        <a:ext cx="1955800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E4EAF353-F052-48F3-A375-808B1F2EE82E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292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21507" name="文字方塊 19"/>
          <p:cNvSpPr txBox="1">
            <a:spLocks noChangeArrowheads="1"/>
          </p:cNvSpPr>
          <p:nvPr/>
        </p:nvSpPr>
        <p:spPr bwMode="auto">
          <a:xfrm>
            <a:off x="468313" y="620713"/>
            <a:ext cx="12239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由於</a:t>
            </a:r>
          </a:p>
        </p:txBody>
      </p:sp>
      <p:graphicFrame>
        <p:nvGraphicFramePr>
          <p:cNvPr id="21508" name="Object 10"/>
          <p:cNvGraphicFramePr>
            <a:graphicFrameLocks noChangeAspect="1"/>
          </p:cNvGraphicFramePr>
          <p:nvPr/>
        </p:nvGraphicFramePr>
        <p:xfrm>
          <a:off x="1547813" y="692150"/>
          <a:ext cx="36830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5" name="Equation" r:id="rId3" imgW="3683000" imgH="304800" progId="Equation.DSMT4">
                  <p:embed/>
                </p:oleObj>
              </mc:Choice>
              <mc:Fallback>
                <p:oleObj name="Equation" r:id="rId3" imgW="3683000" imgH="304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692150"/>
                        <a:ext cx="3683000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561651"/>
              </p:ext>
            </p:extLst>
          </p:nvPr>
        </p:nvGraphicFramePr>
        <p:xfrm>
          <a:off x="2124075" y="1125538"/>
          <a:ext cx="33147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6" name="Equation" r:id="rId5" imgW="3314520" imgH="355320" progId="Equation.DSMT4">
                  <p:embed/>
                </p:oleObj>
              </mc:Choice>
              <mc:Fallback>
                <p:oleObj name="Equation" r:id="rId5" imgW="3314520" imgH="355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125538"/>
                        <a:ext cx="33147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文字方塊 27"/>
          <p:cNvSpPr txBox="1">
            <a:spLocks noChangeArrowheads="1"/>
          </p:cNvSpPr>
          <p:nvPr/>
        </p:nvSpPr>
        <p:spPr bwMode="auto">
          <a:xfrm>
            <a:off x="2700338" y="1484313"/>
            <a:ext cx="9350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0.4375</a:t>
            </a:r>
            <a:endParaRPr lang="zh-TW" altLang="en-US"/>
          </a:p>
        </p:txBody>
      </p:sp>
      <p:sp>
        <p:nvSpPr>
          <p:cNvPr id="21511" name="文字方塊 30"/>
          <p:cNvSpPr txBox="1">
            <a:spLocks noChangeArrowheads="1"/>
          </p:cNvSpPr>
          <p:nvPr/>
        </p:nvSpPr>
        <p:spPr bwMode="auto">
          <a:xfrm>
            <a:off x="3779838" y="1484313"/>
            <a:ext cx="1079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0.46875</a:t>
            </a:r>
            <a:endParaRPr lang="zh-TW" altLang="en-US"/>
          </a:p>
        </p:txBody>
      </p:sp>
      <p:sp>
        <p:nvSpPr>
          <p:cNvPr id="21512" name="文字方塊 31"/>
          <p:cNvSpPr txBox="1">
            <a:spLocks noChangeArrowheads="1"/>
          </p:cNvSpPr>
          <p:nvPr/>
        </p:nvSpPr>
        <p:spPr bwMode="auto">
          <a:xfrm>
            <a:off x="611188" y="1989138"/>
            <a:ext cx="2447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所以編碼的結果為</a:t>
            </a:r>
          </a:p>
        </p:txBody>
      </p:sp>
      <p:graphicFrame>
        <p:nvGraphicFramePr>
          <p:cNvPr id="21513" name="Object 10"/>
          <p:cNvGraphicFramePr>
            <a:graphicFrameLocks noChangeAspect="1"/>
          </p:cNvGraphicFramePr>
          <p:nvPr/>
        </p:nvGraphicFramePr>
        <p:xfrm>
          <a:off x="1692275" y="2565400"/>
          <a:ext cx="14986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7" name="Equation" r:id="rId7" imgW="1497950" imgH="355446" progId="Equation.DSMT4">
                  <p:embed/>
                </p:oleObj>
              </mc:Choice>
              <mc:Fallback>
                <p:oleObj name="Equation" r:id="rId7" imgW="1497950" imgH="355446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565400"/>
                        <a:ext cx="149860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直線單箭頭接點 33"/>
          <p:cNvCxnSpPr/>
          <p:nvPr/>
        </p:nvCxnSpPr>
        <p:spPr>
          <a:xfrm flipV="1">
            <a:off x="1763713" y="2924175"/>
            <a:ext cx="215900" cy="3603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5" name="文字方塊 34"/>
          <p:cNvSpPr txBox="1">
            <a:spLocks noChangeArrowheads="1"/>
          </p:cNvSpPr>
          <p:nvPr/>
        </p:nvSpPr>
        <p:spPr bwMode="auto">
          <a:xfrm>
            <a:off x="1187450" y="3213100"/>
            <a:ext cx="10810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2</a:t>
            </a:r>
            <a:r>
              <a:rPr lang="zh-TW" altLang="en-US"/>
              <a:t> 進位</a:t>
            </a: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2195513" y="2924175"/>
            <a:ext cx="288925" cy="3603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文字方塊 37"/>
          <p:cNvSpPr txBox="1">
            <a:spLocks noChangeArrowheads="1"/>
          </p:cNvSpPr>
          <p:nvPr/>
        </p:nvSpPr>
        <p:spPr bwMode="auto">
          <a:xfrm>
            <a:off x="2124075" y="3213100"/>
            <a:ext cx="1079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5</a:t>
            </a:r>
            <a:r>
              <a:rPr lang="zh-TW" altLang="en-US"/>
              <a:t> 個 </a:t>
            </a:r>
            <a:r>
              <a:rPr lang="en-US" altLang="zh-TW"/>
              <a:t>bits</a:t>
            </a:r>
            <a:endParaRPr lang="zh-TW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C36AAF7-9232-4A07-9CBF-6279EAF1B69A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293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23555" name="文字方塊 17"/>
          <p:cNvSpPr txBox="1">
            <a:spLocks noChangeArrowheads="1"/>
          </p:cNvSpPr>
          <p:nvPr/>
        </p:nvSpPr>
        <p:spPr bwMode="auto">
          <a:xfrm>
            <a:off x="539750" y="1844675"/>
            <a:ext cx="6048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solidFill>
                  <a:srgbClr val="3333FF"/>
                </a:solidFill>
              </a:rPr>
              <a:t>Algorithm for arithmetic decoding</a:t>
            </a:r>
            <a:endParaRPr lang="zh-TW" altLang="en-US">
              <a:solidFill>
                <a:srgbClr val="3333FF"/>
              </a:solidFill>
            </a:endParaRPr>
          </a:p>
        </p:txBody>
      </p:sp>
      <p:sp>
        <p:nvSpPr>
          <p:cNvPr id="23556" name="文字方塊 21"/>
          <p:cNvSpPr txBox="1">
            <a:spLocks noChangeArrowheads="1"/>
          </p:cNvSpPr>
          <p:nvPr/>
        </p:nvSpPr>
        <p:spPr bwMode="auto">
          <a:xfrm>
            <a:off x="539750" y="476250"/>
            <a:ext cx="15113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b="1">
                <a:solidFill>
                  <a:srgbClr val="3333FF"/>
                </a:solidFill>
              </a:rPr>
              <a:t>解碼</a:t>
            </a:r>
          </a:p>
        </p:txBody>
      </p:sp>
      <p:sp>
        <p:nvSpPr>
          <p:cNvPr id="23557" name="矩形 22"/>
          <p:cNvSpPr>
            <a:spLocks noChangeArrowheads="1"/>
          </p:cNvSpPr>
          <p:nvPr/>
        </p:nvSpPr>
        <p:spPr bwMode="auto">
          <a:xfrm>
            <a:off x="1258888" y="981075"/>
            <a:ext cx="5545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假設編碼的結果為 </a:t>
            </a:r>
            <a:r>
              <a:rPr lang="en-US" altLang="zh-TW" i="1"/>
              <a:t>Y</a:t>
            </a:r>
            <a:r>
              <a:rPr lang="en-US" altLang="zh-TW"/>
              <a:t>, length(</a:t>
            </a:r>
            <a:r>
              <a:rPr lang="en-US" altLang="zh-TW" i="1"/>
              <a:t>Y</a:t>
            </a:r>
            <a:r>
              <a:rPr lang="en-US" altLang="zh-TW"/>
              <a:t>) = </a:t>
            </a:r>
            <a:r>
              <a:rPr lang="en-US" altLang="zh-TW" i="1"/>
              <a:t>b</a:t>
            </a:r>
            <a:endParaRPr lang="zh-TW" altLang="en-US"/>
          </a:p>
        </p:txBody>
      </p:sp>
      <p:sp>
        <p:nvSpPr>
          <p:cNvPr id="23558" name="矩形 23"/>
          <p:cNvSpPr>
            <a:spLocks noChangeArrowheads="1"/>
          </p:cNvSpPr>
          <p:nvPr/>
        </p:nvSpPr>
        <p:spPr bwMode="auto">
          <a:xfrm>
            <a:off x="1258888" y="1412875"/>
            <a:ext cx="5545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dirty="0"/>
              <a:t>其他的假設，和編碼 </a:t>
            </a:r>
            <a:r>
              <a:rPr lang="en-US" altLang="zh-TW" dirty="0"/>
              <a:t>(see page </a:t>
            </a:r>
            <a:r>
              <a:rPr lang="en-US" altLang="zh-TW" dirty="0" smtClean="0"/>
              <a:t>287) </a:t>
            </a:r>
            <a:r>
              <a:rPr lang="zh-TW" altLang="en-US" dirty="0"/>
              <a:t>相同</a:t>
            </a:r>
          </a:p>
        </p:txBody>
      </p:sp>
      <p:sp>
        <p:nvSpPr>
          <p:cNvPr id="23559" name="文字方塊 12"/>
          <p:cNvSpPr txBox="1">
            <a:spLocks noChangeArrowheads="1"/>
          </p:cNvSpPr>
          <p:nvPr/>
        </p:nvSpPr>
        <p:spPr bwMode="auto">
          <a:xfrm>
            <a:off x="1187450" y="2347913"/>
            <a:ext cx="13668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initiation:</a:t>
            </a:r>
            <a:endParaRPr lang="zh-TW" altLang="en-US"/>
          </a:p>
        </p:txBody>
      </p:sp>
      <p:graphicFrame>
        <p:nvGraphicFramePr>
          <p:cNvPr id="23560" name="Object 10"/>
          <p:cNvGraphicFramePr>
            <a:graphicFrameLocks noChangeAspect="1"/>
          </p:cNvGraphicFramePr>
          <p:nvPr/>
        </p:nvGraphicFramePr>
        <p:xfrm>
          <a:off x="2916238" y="2420938"/>
          <a:ext cx="100330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38" name="Equation" r:id="rId3" imgW="1002865" imgH="253890" progId="Equation.DSMT4">
                  <p:embed/>
                </p:oleObj>
              </mc:Choice>
              <mc:Fallback>
                <p:oleObj name="Equation" r:id="rId3" imgW="1002865" imgH="25389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420938"/>
                        <a:ext cx="1003300" cy="252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10"/>
          <p:cNvGraphicFramePr>
            <a:graphicFrameLocks noChangeAspect="1"/>
          </p:cNvGraphicFramePr>
          <p:nvPr/>
        </p:nvGraphicFramePr>
        <p:xfrm>
          <a:off x="5076825" y="2420938"/>
          <a:ext cx="9779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39" name="Equation" r:id="rId5" imgW="977476" imgH="291973" progId="Equation.DSMT4">
                  <p:embed/>
                </p:oleObj>
              </mc:Choice>
              <mc:Fallback>
                <p:oleObj name="Equation" r:id="rId5" imgW="977476" imgH="291973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420938"/>
                        <a:ext cx="97790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2916238" y="2852738"/>
          <a:ext cx="11430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40" name="Equation" r:id="rId7" imgW="1143000" imgH="304800" progId="Equation.DSMT4">
                  <p:embed/>
                </p:oleObj>
              </mc:Choice>
              <mc:Fallback>
                <p:oleObj name="Equation" r:id="rId7" imgW="1143000" imgH="304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852738"/>
                        <a:ext cx="1143000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0"/>
          <p:cNvGraphicFramePr>
            <a:graphicFrameLocks noChangeAspect="1"/>
          </p:cNvGraphicFramePr>
          <p:nvPr/>
        </p:nvGraphicFramePr>
        <p:xfrm>
          <a:off x="5076825" y="2779713"/>
          <a:ext cx="11049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41" name="Equation" r:id="rId9" imgW="1104900" imgH="292100" progId="Equation.DSMT4">
                  <p:embed/>
                </p:oleObj>
              </mc:Choice>
              <mc:Fallback>
                <p:oleObj name="Equation" r:id="rId9" imgW="1104900" imgH="2921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779713"/>
                        <a:ext cx="110490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文字方塊 20"/>
          <p:cNvSpPr txBox="1">
            <a:spLocks noChangeArrowheads="1"/>
          </p:cNvSpPr>
          <p:nvPr/>
        </p:nvSpPr>
        <p:spPr bwMode="auto">
          <a:xfrm>
            <a:off x="1258888" y="3213100"/>
            <a:ext cx="59055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for </a:t>
            </a:r>
            <a:r>
              <a:rPr lang="en-US" altLang="zh-TW" i="1"/>
              <a:t>i </a:t>
            </a:r>
            <a:r>
              <a:rPr lang="en-US" altLang="zh-TW"/>
              <a:t>= 1 : </a:t>
            </a:r>
            <a:r>
              <a:rPr lang="en-US" altLang="zh-TW" i="1"/>
              <a:t>N              </a:t>
            </a:r>
            <a:r>
              <a:rPr lang="en-US" altLang="zh-TW"/>
              <a:t>% loop 1</a:t>
            </a:r>
            <a:endParaRPr lang="zh-TW" altLang="en-US"/>
          </a:p>
          <a:p>
            <a:pPr eaLnBrk="1" hangingPunct="1"/>
            <a:endParaRPr lang="zh-TW" altLang="en-US"/>
          </a:p>
        </p:txBody>
      </p:sp>
      <p:graphicFrame>
        <p:nvGraphicFramePr>
          <p:cNvPr id="23565" name="Object 10"/>
          <p:cNvGraphicFramePr>
            <a:graphicFrameLocks noChangeAspect="1"/>
          </p:cNvGraphicFramePr>
          <p:nvPr/>
        </p:nvGraphicFramePr>
        <p:xfrm>
          <a:off x="7158038" y="2395538"/>
          <a:ext cx="508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42" name="Equation" r:id="rId11" imgW="507780" imgH="291973" progId="Equation.DSMT4">
                  <p:embed/>
                </p:oleObj>
              </mc:Choice>
              <mc:Fallback>
                <p:oleObj name="Equation" r:id="rId11" imgW="507780" imgH="291973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8038" y="2395538"/>
                        <a:ext cx="5080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文字方塊 39"/>
          <p:cNvSpPr txBox="1">
            <a:spLocks noChangeArrowheads="1"/>
          </p:cNvSpPr>
          <p:nvPr/>
        </p:nvSpPr>
        <p:spPr bwMode="auto">
          <a:xfrm>
            <a:off x="2195513" y="4508500"/>
            <a:ext cx="640873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dirty="0"/>
              <a:t>if  there exists an </a:t>
            </a:r>
            <a:r>
              <a:rPr lang="en-US" altLang="zh-TW" i="1" dirty="0"/>
              <a:t>n</a:t>
            </a:r>
            <a:r>
              <a:rPr lang="en-US" altLang="zh-TW" dirty="0"/>
              <a:t> such that</a:t>
            </a:r>
          </a:p>
          <a:p>
            <a:pPr eaLnBrk="1" hangingPunct="1"/>
            <a:r>
              <a:rPr lang="en-US" altLang="zh-TW" dirty="0"/>
              <a:t>       </a:t>
            </a:r>
            <a:r>
              <a:rPr lang="en-US" altLang="zh-TW" i="1" dirty="0"/>
              <a:t>lower</a:t>
            </a:r>
            <a:r>
              <a:rPr lang="en-US" altLang="zh-TW" dirty="0"/>
              <a:t> + (</a:t>
            </a:r>
            <a:r>
              <a:rPr lang="en-US" altLang="zh-TW" i="1" dirty="0"/>
              <a:t>upper</a:t>
            </a:r>
            <a:r>
              <a:rPr lang="en-US" altLang="zh-TW" dirty="0"/>
              <a:t>-</a:t>
            </a:r>
            <a:r>
              <a:rPr lang="en-US" altLang="zh-TW" i="1" dirty="0"/>
              <a:t>lowe</a:t>
            </a:r>
            <a:r>
              <a:rPr lang="en-US" altLang="zh-TW" dirty="0"/>
              <a:t>r)</a:t>
            </a:r>
            <a:r>
              <a:rPr lang="en-US" altLang="zh-TW" i="1" dirty="0"/>
              <a:t>S</a:t>
            </a:r>
            <a:r>
              <a:rPr lang="en-US" altLang="zh-TW" i="1" baseline="-25000" dirty="0"/>
              <a:t>n</a:t>
            </a:r>
            <a:r>
              <a:rPr lang="en-US" altLang="zh-TW" baseline="-25000" dirty="0"/>
              <a:t>-1</a:t>
            </a:r>
            <a:r>
              <a:rPr lang="en-US" altLang="zh-TW" dirty="0"/>
              <a:t> ≦ lower 1    and</a:t>
            </a:r>
          </a:p>
          <a:p>
            <a:pPr eaLnBrk="1" hangingPunct="1"/>
            <a:r>
              <a:rPr lang="en-US" altLang="zh-TW" dirty="0"/>
              <a:t>       </a:t>
            </a:r>
            <a:r>
              <a:rPr lang="en-US" altLang="zh-TW" i="1" dirty="0"/>
              <a:t>lower</a:t>
            </a:r>
            <a:r>
              <a:rPr lang="en-US" altLang="zh-TW" dirty="0"/>
              <a:t> + (</a:t>
            </a:r>
            <a:r>
              <a:rPr lang="en-US" altLang="zh-TW" i="1" dirty="0"/>
              <a:t>upper</a:t>
            </a:r>
            <a:r>
              <a:rPr lang="en-US" altLang="zh-TW" dirty="0"/>
              <a:t>-</a:t>
            </a:r>
            <a:r>
              <a:rPr lang="en-US" altLang="zh-TW" i="1" dirty="0"/>
              <a:t>lowe</a:t>
            </a:r>
            <a:r>
              <a:rPr lang="en-US" altLang="zh-TW" dirty="0"/>
              <a:t>r)</a:t>
            </a:r>
            <a:r>
              <a:rPr lang="en-US" altLang="zh-TW" i="1" dirty="0" err="1"/>
              <a:t>S</a:t>
            </a:r>
            <a:r>
              <a:rPr lang="en-US" altLang="zh-TW" i="1" baseline="-25000" dirty="0" err="1"/>
              <a:t>n</a:t>
            </a:r>
            <a:r>
              <a:rPr lang="en-US" altLang="zh-TW" dirty="0"/>
              <a:t> ≧ upper 1      are both satisfied,</a:t>
            </a:r>
          </a:p>
          <a:p>
            <a:pPr eaLnBrk="1" hangingPunct="1"/>
            <a:r>
              <a:rPr lang="en-US" altLang="zh-TW" dirty="0"/>
              <a:t>       then </a:t>
            </a:r>
            <a:br>
              <a:rPr lang="en-US" altLang="zh-TW" dirty="0"/>
            </a:br>
            <a:r>
              <a:rPr lang="en-US" altLang="zh-TW" dirty="0" smtClean="0"/>
              <a:t>                            check </a:t>
            </a:r>
            <a:r>
              <a:rPr lang="en-US" altLang="zh-TW" dirty="0"/>
              <a:t>= 0;</a:t>
            </a:r>
            <a:endParaRPr lang="zh-TW" altLang="en-US" dirty="0"/>
          </a:p>
        </p:txBody>
      </p:sp>
      <p:sp>
        <p:nvSpPr>
          <p:cNvPr id="23567" name="文字方塊 20"/>
          <p:cNvSpPr txBox="1">
            <a:spLocks noChangeArrowheads="1"/>
          </p:cNvSpPr>
          <p:nvPr/>
        </p:nvSpPr>
        <p:spPr bwMode="auto">
          <a:xfrm>
            <a:off x="1835150" y="3644900"/>
            <a:ext cx="172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check = 1;</a:t>
            </a:r>
            <a:endParaRPr lang="zh-TW" altLang="en-US"/>
          </a:p>
        </p:txBody>
      </p:sp>
      <p:sp>
        <p:nvSpPr>
          <p:cNvPr id="23568" name="文字方塊 20"/>
          <p:cNvSpPr txBox="1">
            <a:spLocks noChangeArrowheads="1"/>
          </p:cNvSpPr>
          <p:nvPr/>
        </p:nvSpPr>
        <p:spPr bwMode="auto">
          <a:xfrm>
            <a:off x="1835150" y="4076700"/>
            <a:ext cx="5040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while check = 1               % loop 2</a:t>
            </a:r>
            <a:endParaRPr lang="zh-TW" altLang="en-US"/>
          </a:p>
        </p:txBody>
      </p:sp>
      <p:sp>
        <p:nvSpPr>
          <p:cNvPr id="23569" name="文字方塊 42"/>
          <p:cNvSpPr txBox="1">
            <a:spLocks noChangeArrowheads="1"/>
          </p:cNvSpPr>
          <p:nvPr/>
        </p:nvSpPr>
        <p:spPr bwMode="auto">
          <a:xfrm>
            <a:off x="6156325" y="5948363"/>
            <a:ext cx="2016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(continue)….</a:t>
            </a:r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6382167" y="1385633"/>
            <a:ext cx="22220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使用 </a:t>
            </a:r>
            <a:r>
              <a:rPr lang="en-US" altLang="zh-TW" i="1" dirty="0"/>
              <a:t>k</a:t>
            </a:r>
            <a:r>
              <a:rPr lang="en-US" altLang="zh-TW" dirty="0"/>
              <a:t> </a:t>
            </a:r>
            <a:r>
              <a:rPr lang="zh-TW" altLang="en-US" dirty="0"/>
              <a:t>進位的編碼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8A8FC743-29F8-41F2-B8A4-9E42E6919C45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294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graphicFrame>
        <p:nvGraphicFramePr>
          <p:cNvPr id="2457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09955"/>
              </p:ext>
            </p:extLst>
          </p:nvPr>
        </p:nvGraphicFramePr>
        <p:xfrm>
          <a:off x="2988115" y="1000155"/>
          <a:ext cx="32258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0" name="Equation" r:id="rId3" imgW="3225600" imgH="355320" progId="Equation.DSMT4">
                  <p:embed/>
                </p:oleObj>
              </mc:Choice>
              <mc:Fallback>
                <p:oleObj name="Equation" r:id="rId3" imgW="3225600" imgH="3553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115" y="1000155"/>
                        <a:ext cx="322580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文字方塊 35"/>
          <p:cNvSpPr txBox="1">
            <a:spLocks noChangeArrowheads="1"/>
          </p:cNvSpPr>
          <p:nvPr/>
        </p:nvSpPr>
        <p:spPr bwMode="auto">
          <a:xfrm>
            <a:off x="2411413" y="2420938"/>
            <a:ext cx="1368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end</a:t>
            </a:r>
            <a:endParaRPr lang="zh-TW" altLang="en-US"/>
          </a:p>
        </p:txBody>
      </p:sp>
      <p:sp>
        <p:nvSpPr>
          <p:cNvPr id="24581" name="文字方塊 40"/>
          <p:cNvSpPr txBox="1">
            <a:spLocks noChangeArrowheads="1"/>
          </p:cNvSpPr>
          <p:nvPr/>
        </p:nvSpPr>
        <p:spPr bwMode="auto">
          <a:xfrm>
            <a:off x="2987675" y="1916113"/>
            <a:ext cx="1439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i="1"/>
              <a:t>j</a:t>
            </a:r>
            <a:r>
              <a:rPr lang="en-US" altLang="zh-TW"/>
              <a:t> = </a:t>
            </a:r>
            <a:r>
              <a:rPr lang="en-US" altLang="zh-TW" i="1"/>
              <a:t>j</a:t>
            </a:r>
            <a:r>
              <a:rPr lang="en-US" altLang="zh-TW"/>
              <a:t>+1</a:t>
            </a:r>
            <a:endParaRPr lang="zh-TW" altLang="en-US"/>
          </a:p>
        </p:txBody>
      </p:sp>
      <p:sp>
        <p:nvSpPr>
          <p:cNvPr id="24582" name="文字方塊 41"/>
          <p:cNvSpPr txBox="1">
            <a:spLocks noChangeArrowheads="1"/>
          </p:cNvSpPr>
          <p:nvPr/>
        </p:nvSpPr>
        <p:spPr bwMode="auto">
          <a:xfrm>
            <a:off x="2347913" y="557213"/>
            <a:ext cx="1368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else</a:t>
            </a:r>
            <a:endParaRPr lang="zh-TW" altLang="en-US"/>
          </a:p>
        </p:txBody>
      </p:sp>
      <p:sp>
        <p:nvSpPr>
          <p:cNvPr id="24583" name="文字方塊 42"/>
          <p:cNvSpPr txBox="1">
            <a:spLocks noChangeArrowheads="1"/>
          </p:cNvSpPr>
          <p:nvPr/>
        </p:nvSpPr>
        <p:spPr bwMode="auto">
          <a:xfrm>
            <a:off x="1835150" y="2852738"/>
            <a:ext cx="4679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end                             % end of loop 2</a:t>
            </a:r>
            <a:endParaRPr lang="zh-TW" altLang="en-US"/>
          </a:p>
        </p:txBody>
      </p:sp>
      <p:sp>
        <p:nvSpPr>
          <p:cNvPr id="24584" name="文字方塊 43"/>
          <p:cNvSpPr txBox="1">
            <a:spLocks noChangeArrowheads="1"/>
          </p:cNvSpPr>
          <p:nvPr/>
        </p:nvSpPr>
        <p:spPr bwMode="auto">
          <a:xfrm>
            <a:off x="1294606" y="4594409"/>
            <a:ext cx="4826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dirty="0"/>
              <a:t>end                                     % end of loop 1</a:t>
            </a:r>
            <a:endParaRPr lang="zh-TW" altLang="en-US" dirty="0"/>
          </a:p>
        </p:txBody>
      </p:sp>
      <p:graphicFrame>
        <p:nvGraphicFramePr>
          <p:cNvPr id="2458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891943"/>
              </p:ext>
            </p:extLst>
          </p:nvPr>
        </p:nvGraphicFramePr>
        <p:xfrm>
          <a:off x="3002119" y="1494647"/>
          <a:ext cx="27305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1" name="Equation" r:id="rId5" imgW="2730240" imgH="355320" progId="Equation.DSMT4">
                  <p:embed/>
                </p:oleObj>
              </mc:Choice>
              <mc:Fallback>
                <p:oleObj name="Equation" r:id="rId5" imgW="2730240" imgH="355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2119" y="1494647"/>
                        <a:ext cx="2730500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835150" y="3689410"/>
            <a:ext cx="37673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 smtClean="0"/>
              <a:t>lower =</a:t>
            </a:r>
            <a:r>
              <a:rPr lang="en-US" altLang="zh-TW" dirty="0" smtClean="0"/>
              <a:t> </a:t>
            </a:r>
            <a:r>
              <a:rPr lang="en-US" altLang="zh-TW" i="1" dirty="0"/>
              <a:t>lower</a:t>
            </a:r>
            <a:r>
              <a:rPr lang="en-US" altLang="zh-TW" dirty="0"/>
              <a:t> + (</a:t>
            </a:r>
            <a:r>
              <a:rPr lang="en-US" altLang="zh-TW" i="1" dirty="0"/>
              <a:t>upper</a:t>
            </a:r>
            <a:r>
              <a:rPr lang="en-US" altLang="zh-TW" dirty="0"/>
              <a:t>-</a:t>
            </a:r>
            <a:r>
              <a:rPr lang="en-US" altLang="zh-TW" i="1" dirty="0"/>
              <a:t>lowe</a:t>
            </a:r>
            <a:r>
              <a:rPr lang="en-US" altLang="zh-TW" dirty="0"/>
              <a:t>r)</a:t>
            </a:r>
            <a:r>
              <a:rPr lang="en-US" altLang="zh-TW" i="1" dirty="0"/>
              <a:t>S</a:t>
            </a:r>
            <a:r>
              <a:rPr lang="en-US" altLang="zh-TW" i="1" baseline="-25000" dirty="0"/>
              <a:t>n</a:t>
            </a:r>
            <a:r>
              <a:rPr lang="en-US" altLang="zh-TW" baseline="-25000" dirty="0"/>
              <a:t>-1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35150" y="4121274"/>
            <a:ext cx="36391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 smtClean="0"/>
              <a:t>upper = lower</a:t>
            </a:r>
            <a:r>
              <a:rPr lang="en-US" altLang="zh-TW" dirty="0" smtClean="0"/>
              <a:t> </a:t>
            </a:r>
            <a:r>
              <a:rPr lang="en-US" altLang="zh-TW" dirty="0"/>
              <a:t>+ (</a:t>
            </a:r>
            <a:r>
              <a:rPr lang="en-US" altLang="zh-TW" i="1" dirty="0"/>
              <a:t>upper</a:t>
            </a:r>
            <a:r>
              <a:rPr lang="en-US" altLang="zh-TW" dirty="0"/>
              <a:t>-</a:t>
            </a:r>
            <a:r>
              <a:rPr lang="en-US" altLang="zh-TW" i="1" dirty="0"/>
              <a:t>lowe</a:t>
            </a:r>
            <a:r>
              <a:rPr lang="en-US" altLang="zh-TW" dirty="0"/>
              <a:t>r)</a:t>
            </a:r>
            <a:r>
              <a:rPr lang="en-US" altLang="zh-TW" i="1" dirty="0"/>
              <a:t>S</a:t>
            </a:r>
            <a:r>
              <a:rPr lang="en-US" altLang="zh-TW" i="1" baseline="-25000" dirty="0"/>
              <a:t>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150" y="3252788"/>
            <a:ext cx="10534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TW" i="1" dirty="0"/>
              <a:t>X</a:t>
            </a:r>
            <a:r>
              <a:rPr lang="en-US" altLang="zh-TW" dirty="0"/>
              <a:t>(</a:t>
            </a:r>
            <a:r>
              <a:rPr lang="en-US" altLang="zh-TW" i="1" dirty="0" err="1"/>
              <a:t>i</a:t>
            </a:r>
            <a:r>
              <a:rPr lang="en-US" altLang="zh-TW" dirty="0"/>
              <a:t>) = </a:t>
            </a:r>
            <a:r>
              <a:rPr lang="en-US" altLang="zh-TW" i="1" dirty="0"/>
              <a:t>n</a:t>
            </a:r>
            <a:r>
              <a:rPr lang="en-US" altLang="zh-TW" dirty="0"/>
              <a:t>;</a:t>
            </a:r>
            <a:endParaRPr lang="en-US" altLang="zh-TW" i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1C1E8E4B-529A-4B21-A21B-A6BF5C9FB05F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295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25603" name="文字方塊 9"/>
          <p:cNvSpPr txBox="1">
            <a:spLocks noChangeArrowheads="1"/>
          </p:cNvSpPr>
          <p:nvPr/>
        </p:nvSpPr>
        <p:spPr bwMode="auto">
          <a:xfrm>
            <a:off x="468313" y="476250"/>
            <a:ext cx="6551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b="1">
                <a:solidFill>
                  <a:srgbClr val="3333FF"/>
                </a:solidFill>
              </a:rPr>
              <a:t>Coding Length for Arithmetic Coding</a:t>
            </a:r>
            <a:endParaRPr lang="zh-TW" altLang="en-US" b="1">
              <a:solidFill>
                <a:srgbClr val="3333FF"/>
              </a:solidFill>
            </a:endParaRPr>
          </a:p>
        </p:txBody>
      </p:sp>
      <p:graphicFrame>
        <p:nvGraphicFramePr>
          <p:cNvPr id="25604" name="Object 10"/>
          <p:cNvGraphicFramePr>
            <a:graphicFrameLocks noChangeAspect="1"/>
          </p:cNvGraphicFramePr>
          <p:nvPr/>
        </p:nvGraphicFramePr>
        <p:xfrm>
          <a:off x="1476375" y="1196975"/>
          <a:ext cx="2413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8" name="Equation" r:id="rId3" imgW="241195" imgH="330057" progId="Equation.DSMT4">
                  <p:embed/>
                </p:oleObj>
              </mc:Choice>
              <mc:Fallback>
                <p:oleObj name="Equation" r:id="rId3" imgW="241195" imgH="330057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196975"/>
                        <a:ext cx="241300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文字方塊 11"/>
          <p:cNvSpPr txBox="1">
            <a:spLocks noChangeArrowheads="1"/>
          </p:cNvSpPr>
          <p:nvPr/>
        </p:nvSpPr>
        <p:spPr bwMode="auto">
          <a:xfrm>
            <a:off x="755650" y="1125538"/>
            <a:ext cx="720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假設</a:t>
            </a:r>
          </a:p>
        </p:txBody>
      </p:sp>
      <p:sp>
        <p:nvSpPr>
          <p:cNvPr id="25606" name="文字方塊 12"/>
          <p:cNvSpPr txBox="1">
            <a:spLocks noChangeArrowheads="1"/>
          </p:cNvSpPr>
          <p:nvPr/>
        </p:nvSpPr>
        <p:spPr bwMode="auto">
          <a:xfrm>
            <a:off x="1835150" y="1125538"/>
            <a:ext cx="3097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是預測的 </a:t>
            </a:r>
            <a:r>
              <a:rPr lang="en-US" altLang="zh-TW" i="1"/>
              <a:t>X</a:t>
            </a:r>
            <a:r>
              <a:rPr lang="en-US" altLang="zh-TW"/>
              <a:t>[</a:t>
            </a:r>
            <a:r>
              <a:rPr lang="en-US" altLang="zh-TW" i="1"/>
              <a:t>i</a:t>
            </a:r>
            <a:r>
              <a:rPr lang="en-US" altLang="zh-TW"/>
              <a:t>] = </a:t>
            </a:r>
            <a:r>
              <a:rPr lang="en-US" altLang="zh-TW" i="1"/>
              <a:t>n</a:t>
            </a:r>
            <a:r>
              <a:rPr lang="en-US" altLang="zh-TW"/>
              <a:t> </a:t>
            </a:r>
            <a:r>
              <a:rPr lang="zh-TW" altLang="en-US"/>
              <a:t>的機率</a:t>
            </a:r>
          </a:p>
        </p:txBody>
      </p:sp>
      <p:graphicFrame>
        <p:nvGraphicFramePr>
          <p:cNvPr id="25607" name="Object 10"/>
          <p:cNvGraphicFramePr>
            <a:graphicFrameLocks noChangeAspect="1"/>
          </p:cNvGraphicFramePr>
          <p:nvPr/>
        </p:nvGraphicFramePr>
        <p:xfrm>
          <a:off x="1450975" y="1700213"/>
          <a:ext cx="2921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9" name="Equation" r:id="rId5" imgW="291973" imgH="330057" progId="Equation.DSMT4">
                  <p:embed/>
                </p:oleObj>
              </mc:Choice>
              <mc:Fallback>
                <p:oleObj name="Equation" r:id="rId5" imgW="291973" imgH="330057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1700213"/>
                        <a:ext cx="292100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文字方塊 15"/>
          <p:cNvSpPr txBox="1">
            <a:spLocks noChangeArrowheads="1"/>
          </p:cNvSpPr>
          <p:nvPr/>
        </p:nvSpPr>
        <p:spPr bwMode="auto">
          <a:xfrm>
            <a:off x="1835150" y="1628775"/>
            <a:ext cx="3600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是實際上的 </a:t>
            </a:r>
            <a:r>
              <a:rPr lang="en-US" altLang="zh-TW" i="1"/>
              <a:t>X</a:t>
            </a:r>
            <a:r>
              <a:rPr lang="en-US" altLang="zh-TW"/>
              <a:t>[</a:t>
            </a:r>
            <a:r>
              <a:rPr lang="en-US" altLang="zh-TW" i="1"/>
              <a:t>i</a:t>
            </a:r>
            <a:r>
              <a:rPr lang="en-US" altLang="zh-TW"/>
              <a:t>] = </a:t>
            </a:r>
            <a:r>
              <a:rPr lang="en-US" altLang="zh-TW" i="1"/>
              <a:t>n</a:t>
            </a:r>
            <a:r>
              <a:rPr lang="en-US" altLang="zh-TW"/>
              <a:t> </a:t>
            </a:r>
            <a:r>
              <a:rPr lang="zh-TW" altLang="en-US"/>
              <a:t>的機率</a:t>
            </a:r>
          </a:p>
        </p:txBody>
      </p:sp>
      <p:sp>
        <p:nvSpPr>
          <p:cNvPr id="25609" name="文字方塊 16"/>
          <p:cNvSpPr txBox="1">
            <a:spLocks noChangeArrowheads="1"/>
          </p:cNvSpPr>
          <p:nvPr/>
        </p:nvSpPr>
        <p:spPr bwMode="auto">
          <a:xfrm>
            <a:off x="1403350" y="2205038"/>
            <a:ext cx="73453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dirty="0"/>
              <a:t>(</a:t>
            </a:r>
            <a:r>
              <a:rPr lang="zh-TW" altLang="en-US" dirty="0"/>
              <a:t>也就是說，若 </a:t>
            </a:r>
            <a:r>
              <a:rPr lang="en-US" altLang="zh-TW" dirty="0"/>
              <a:t>length(</a:t>
            </a:r>
            <a:r>
              <a:rPr lang="en-US" altLang="zh-TW" i="1" dirty="0"/>
              <a:t>X</a:t>
            </a:r>
            <a:r>
              <a:rPr lang="en-US" altLang="zh-TW" dirty="0"/>
              <a:t>) = </a:t>
            </a:r>
            <a:r>
              <a:rPr lang="en-US" altLang="zh-TW" i="1" dirty="0"/>
              <a:t>N</a:t>
            </a:r>
            <a:r>
              <a:rPr lang="en-US" altLang="zh-TW" dirty="0"/>
              <a:t>, X </a:t>
            </a:r>
            <a:r>
              <a:rPr lang="zh-TW" altLang="en-US" dirty="0"/>
              <a:t>當中會有         個 </a:t>
            </a:r>
            <a:r>
              <a:rPr lang="en-US" altLang="zh-TW" dirty="0"/>
              <a:t>elements </a:t>
            </a:r>
            <a:r>
              <a:rPr lang="zh-TW" altLang="en-US" dirty="0"/>
              <a:t>等於 </a:t>
            </a:r>
            <a:r>
              <a:rPr lang="en-US" altLang="zh-TW" i="1" dirty="0"/>
              <a:t>n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 </a:t>
            </a:r>
            <a:endParaRPr lang="zh-TW" altLang="en-US" dirty="0"/>
          </a:p>
        </p:txBody>
      </p:sp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5961063" y="2236788"/>
          <a:ext cx="5080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0" name="Equation" r:id="rId7" imgW="508000" imgH="330200" progId="Equation.DSMT4">
                  <p:embed/>
                </p:oleObj>
              </mc:Choice>
              <mc:Fallback>
                <p:oleObj name="Equation" r:id="rId7" imgW="508000" imgH="330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1063" y="2236788"/>
                        <a:ext cx="508000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文字方塊 18"/>
          <p:cNvSpPr txBox="1">
            <a:spLocks noChangeArrowheads="1"/>
          </p:cNvSpPr>
          <p:nvPr/>
        </p:nvSpPr>
        <p:spPr bwMode="auto">
          <a:xfrm>
            <a:off x="827088" y="2708275"/>
            <a:ext cx="504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則</a:t>
            </a:r>
          </a:p>
        </p:txBody>
      </p:sp>
      <p:graphicFrame>
        <p:nvGraphicFramePr>
          <p:cNvPr id="25612" name="Object 10"/>
          <p:cNvGraphicFramePr>
            <a:graphicFrameLocks noChangeAspect="1"/>
          </p:cNvGraphicFramePr>
          <p:nvPr/>
        </p:nvGraphicFramePr>
        <p:xfrm>
          <a:off x="1606550" y="3141663"/>
          <a:ext cx="25654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1" name="Equation" r:id="rId9" imgW="2565400" imgH="685800" progId="Equation.DSMT4">
                  <p:embed/>
                </p:oleObj>
              </mc:Choice>
              <mc:Fallback>
                <p:oleObj name="Equation" r:id="rId9" imgW="2565400" imgH="685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3141663"/>
                        <a:ext cx="2565400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文字方塊 20"/>
          <p:cNvSpPr txBox="1">
            <a:spLocks noChangeArrowheads="1"/>
          </p:cNvSpPr>
          <p:nvPr/>
        </p:nvSpPr>
        <p:spPr bwMode="auto">
          <a:xfrm>
            <a:off x="827088" y="4005263"/>
            <a:ext cx="3889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dirty="0"/>
              <a:t>另一方面，由於 </a:t>
            </a:r>
            <a:r>
              <a:rPr lang="en-US" altLang="zh-TW" dirty="0"/>
              <a:t>(from page </a:t>
            </a:r>
            <a:r>
              <a:rPr lang="en-US" altLang="zh-TW" dirty="0" smtClean="0"/>
              <a:t>288)</a:t>
            </a:r>
            <a:endParaRPr lang="zh-TW" altLang="en-US" dirty="0"/>
          </a:p>
        </p:txBody>
      </p:sp>
      <p:graphicFrame>
        <p:nvGraphicFramePr>
          <p:cNvPr id="25614" name="Object 10"/>
          <p:cNvGraphicFramePr>
            <a:graphicFrameLocks noChangeAspect="1"/>
          </p:cNvGraphicFramePr>
          <p:nvPr/>
        </p:nvGraphicFramePr>
        <p:xfrm>
          <a:off x="5219700" y="3284538"/>
          <a:ext cx="4826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2" name="Equation" r:id="rId11" imgW="482391" imgH="380835" progId="Equation.DSMT4">
                  <p:embed/>
                </p:oleObj>
              </mc:Choice>
              <mc:Fallback>
                <p:oleObj name="Equation" r:id="rId11" imgW="482391" imgH="380835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284538"/>
                        <a:ext cx="482600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5" name="文字方塊 22"/>
          <p:cNvSpPr txBox="1">
            <a:spLocks noChangeArrowheads="1"/>
          </p:cNvSpPr>
          <p:nvPr/>
        </p:nvSpPr>
        <p:spPr bwMode="auto">
          <a:xfrm>
            <a:off x="5580063" y="3284538"/>
            <a:ext cx="158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: </a:t>
            </a:r>
            <a:r>
              <a:rPr lang="zh-TW" altLang="en-US"/>
              <a:t>連乘符號</a:t>
            </a:r>
          </a:p>
        </p:txBody>
      </p:sp>
      <p:graphicFrame>
        <p:nvGraphicFramePr>
          <p:cNvPr id="25616" name="Object 10"/>
          <p:cNvGraphicFramePr>
            <a:graphicFrameLocks noChangeAspect="1"/>
          </p:cNvGraphicFramePr>
          <p:nvPr/>
        </p:nvGraphicFramePr>
        <p:xfrm>
          <a:off x="1476375" y="4581525"/>
          <a:ext cx="30607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3" name="Equation" r:id="rId13" imgW="3060700" imgH="355600" progId="Equation.DSMT4">
                  <p:embed/>
                </p:oleObj>
              </mc:Choice>
              <mc:Fallback>
                <p:oleObj name="Equation" r:id="rId13" imgW="3060700" imgH="355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581525"/>
                        <a:ext cx="306070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10"/>
          <p:cNvGraphicFramePr>
            <a:graphicFrameLocks noChangeAspect="1"/>
          </p:cNvGraphicFramePr>
          <p:nvPr/>
        </p:nvGraphicFramePr>
        <p:xfrm>
          <a:off x="1403350" y="5229225"/>
          <a:ext cx="62865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4" name="Equation" r:id="rId15" imgW="6286500" imgH="355600" progId="Equation.DSMT4">
                  <p:embed/>
                </p:oleObj>
              </mc:Choice>
              <mc:Fallback>
                <p:oleObj name="Equation" r:id="rId15" imgW="6286500" imgH="355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229225"/>
                        <a:ext cx="628650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8" name="Object 10"/>
          <p:cNvGraphicFramePr>
            <a:graphicFrameLocks noChangeAspect="1"/>
          </p:cNvGraphicFramePr>
          <p:nvPr/>
        </p:nvGraphicFramePr>
        <p:xfrm>
          <a:off x="1419225" y="5732463"/>
          <a:ext cx="67437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5" name="Equation" r:id="rId17" imgW="6743700" imgH="711200" progId="Equation.DSMT4">
                  <p:embed/>
                </p:oleObj>
              </mc:Choice>
              <mc:Fallback>
                <p:oleObj name="Equation" r:id="rId17" imgW="6743700" imgH="711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5732463"/>
                        <a:ext cx="6743700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F0B2F277-6760-42C8-A569-82C818C26E39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296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graphicFrame>
        <p:nvGraphicFramePr>
          <p:cNvPr id="26627" name="Object 10"/>
          <p:cNvGraphicFramePr>
            <a:graphicFrameLocks noChangeAspect="1"/>
          </p:cNvGraphicFramePr>
          <p:nvPr/>
        </p:nvGraphicFramePr>
        <p:xfrm>
          <a:off x="985838" y="549275"/>
          <a:ext cx="67437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66" name="Equation" r:id="rId3" imgW="6743700" imgH="711200" progId="Equation.DSMT4">
                  <p:embed/>
                </p:oleObj>
              </mc:Choice>
              <mc:Fallback>
                <p:oleObj name="Equation" r:id="rId3" imgW="6743700" imgH="71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549275"/>
                        <a:ext cx="6743700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文字方塊 17"/>
          <p:cNvSpPr txBox="1">
            <a:spLocks noChangeArrowheads="1"/>
          </p:cNvSpPr>
          <p:nvPr/>
        </p:nvSpPr>
        <p:spPr bwMode="auto">
          <a:xfrm>
            <a:off x="611188" y="1412875"/>
            <a:ext cx="53292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在機率的預測完全準確的情形下，</a:t>
            </a:r>
          </a:p>
        </p:txBody>
      </p:sp>
      <p:graphicFrame>
        <p:nvGraphicFramePr>
          <p:cNvPr id="26629" name="Object 10"/>
          <p:cNvGraphicFramePr>
            <a:graphicFrameLocks noChangeAspect="1"/>
          </p:cNvGraphicFramePr>
          <p:nvPr/>
        </p:nvGraphicFramePr>
        <p:xfrm>
          <a:off x="4572000" y="1484313"/>
          <a:ext cx="8382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67" name="Equation" r:id="rId5" imgW="838200" imgH="330200" progId="Equation.DSMT4">
                  <p:embed/>
                </p:oleObj>
              </mc:Choice>
              <mc:Fallback>
                <p:oleObj name="Equation" r:id="rId5" imgW="838200" imgH="330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484313"/>
                        <a:ext cx="838200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文字方塊 19"/>
          <p:cNvSpPr txBox="1">
            <a:spLocks noChangeArrowheads="1"/>
          </p:cNvSpPr>
          <p:nvPr/>
        </p:nvSpPr>
        <p:spPr bwMode="auto">
          <a:xfrm>
            <a:off x="684213" y="1989138"/>
            <a:ext cx="5327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Total coding length </a:t>
            </a:r>
            <a:r>
              <a:rPr lang="en-US" altLang="zh-TW" i="1"/>
              <a:t>b</a:t>
            </a:r>
            <a:r>
              <a:rPr lang="en-US" altLang="zh-TW"/>
              <a:t> </a:t>
            </a:r>
            <a:r>
              <a:rPr lang="zh-TW" altLang="en-US"/>
              <a:t>的範圍是</a:t>
            </a:r>
          </a:p>
        </p:txBody>
      </p:sp>
      <p:graphicFrame>
        <p:nvGraphicFramePr>
          <p:cNvPr id="26631" name="Object 10"/>
          <p:cNvGraphicFramePr>
            <a:graphicFrameLocks noChangeAspect="1"/>
          </p:cNvGraphicFramePr>
          <p:nvPr/>
        </p:nvGraphicFramePr>
        <p:xfrm>
          <a:off x="1103313" y="2636838"/>
          <a:ext cx="66548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68" name="Equation" r:id="rId7" imgW="6654800" imgH="711200" progId="Equation.DSMT4">
                  <p:embed/>
                </p:oleObj>
              </mc:Choice>
              <mc:Fallback>
                <p:oleObj name="Equation" r:id="rId7" imgW="6654800" imgH="71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2636838"/>
                        <a:ext cx="6654800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235141"/>
              </p:ext>
            </p:extLst>
          </p:nvPr>
        </p:nvGraphicFramePr>
        <p:xfrm>
          <a:off x="1259632" y="3830638"/>
          <a:ext cx="55753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69" name="Equation" r:id="rId9" imgW="5574960" imgH="711000" progId="Equation.DSMT4">
                  <p:embed/>
                </p:oleObj>
              </mc:Choice>
              <mc:Fallback>
                <p:oleObj name="Equation" r:id="rId9" imgW="5574960" imgH="711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830638"/>
                        <a:ext cx="5575300" cy="70802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矩形 23"/>
          <p:cNvSpPr>
            <a:spLocks noChangeArrowheads="1"/>
          </p:cNvSpPr>
          <p:nvPr/>
        </p:nvSpPr>
        <p:spPr bwMode="auto">
          <a:xfrm>
            <a:off x="755650" y="4868863"/>
            <a:ext cx="7848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dirty="0"/>
              <a:t>Arithmetic coding </a:t>
            </a:r>
            <a:r>
              <a:rPr lang="zh-TW" altLang="en-US" dirty="0"/>
              <a:t>的 </a:t>
            </a:r>
            <a:r>
              <a:rPr lang="en-US" altLang="zh-TW" dirty="0"/>
              <a:t>total coding length </a:t>
            </a:r>
            <a:r>
              <a:rPr lang="zh-TW" altLang="en-US" dirty="0"/>
              <a:t>的上限比 </a:t>
            </a:r>
            <a:r>
              <a:rPr lang="en-US" altLang="zh-TW" dirty="0"/>
              <a:t>Huffman coding </a:t>
            </a:r>
            <a:r>
              <a:rPr lang="zh-TW" altLang="en-US" dirty="0"/>
              <a:t>更低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10" name="五角星形 9"/>
          <p:cNvSpPr/>
          <p:nvPr/>
        </p:nvSpPr>
        <p:spPr>
          <a:xfrm>
            <a:off x="742950" y="3344863"/>
            <a:ext cx="360363" cy="312737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504825" y="3716338"/>
            <a:ext cx="358775" cy="312737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5BA8324C-C41B-482A-A8D6-6496D303CDB0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297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7777162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sz="2400" b="1">
                <a:solidFill>
                  <a:srgbClr val="3333FF"/>
                </a:solidFill>
                <a:sym typeface="Wingdings 2" pitchFamily="18" charset="2"/>
              </a:rPr>
              <a:t></a:t>
            </a:r>
            <a:r>
              <a:rPr lang="zh-TW" altLang="en-US" sz="2400" b="1"/>
              <a:t>  </a:t>
            </a:r>
            <a:r>
              <a:rPr lang="en-US" altLang="zh-TW" sz="2400" b="1">
                <a:solidFill>
                  <a:srgbClr val="3333FF"/>
                </a:solidFill>
              </a:rPr>
              <a:t>8-F  MPEG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23850" y="1125538"/>
            <a:ext cx="83439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en-US" altLang="zh-TW"/>
              <a:t>MPEG</a:t>
            </a:r>
            <a:r>
              <a:rPr lang="zh-TW" altLang="en-US"/>
              <a:t>： 動態影像編碼的國際標準      全名： </a:t>
            </a:r>
            <a:r>
              <a:rPr lang="en-US" altLang="zh-TW"/>
              <a:t>Moving Picture Experts Group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TW"/>
              <a:t> 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TW"/>
              <a:t>MPEG standard</a:t>
            </a:r>
            <a:r>
              <a:rPr lang="zh-TW" altLang="en-US"/>
              <a:t>： </a:t>
            </a:r>
            <a:r>
              <a:rPr lang="en-US" altLang="zh-TW"/>
              <a:t>http://www.iso.org/iso/prods-services/popstds/mpeg.html</a:t>
            </a:r>
          </a:p>
          <a:p>
            <a:pPr algn="just" eaLnBrk="1" hangingPunct="1">
              <a:lnSpc>
                <a:spcPct val="120000"/>
              </a:lnSpc>
            </a:pPr>
            <a:endParaRPr lang="zh-TW" altLang="en-US"/>
          </a:p>
          <a:p>
            <a:pPr algn="just" eaLnBrk="1" hangingPunct="1">
              <a:lnSpc>
                <a:spcPct val="120000"/>
              </a:lnSpc>
            </a:pPr>
            <a:r>
              <a:rPr lang="en-US" altLang="zh-TW"/>
              <a:t>MPEG </a:t>
            </a:r>
            <a:r>
              <a:rPr lang="zh-TW" altLang="en-US"/>
              <a:t>官方網站： </a:t>
            </a:r>
            <a:r>
              <a:rPr lang="en-US" altLang="zh-TW"/>
              <a:t>http://mpeg.chiariglione.org/</a:t>
            </a:r>
            <a:endParaRPr lang="zh-TW" altLang="en-US"/>
          </a:p>
        </p:txBody>
      </p:sp>
      <p:sp>
        <p:nvSpPr>
          <p:cNvPr id="27653" name="文字方塊 4"/>
          <p:cNvSpPr txBox="1">
            <a:spLocks noChangeArrowheads="1"/>
          </p:cNvSpPr>
          <p:nvPr/>
        </p:nvSpPr>
        <p:spPr bwMode="auto">
          <a:xfrm>
            <a:off x="468313" y="3789363"/>
            <a:ext cx="3816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人類的視覺暫留： </a:t>
            </a:r>
            <a:r>
              <a:rPr lang="en-US" altLang="zh-TW"/>
              <a:t>1/24 second</a:t>
            </a:r>
            <a:endParaRPr lang="zh-TW" altLang="en-US"/>
          </a:p>
        </p:txBody>
      </p:sp>
      <p:sp>
        <p:nvSpPr>
          <p:cNvPr id="27654" name="文字方塊 5"/>
          <p:cNvSpPr txBox="1">
            <a:spLocks noChangeArrowheads="1"/>
          </p:cNvSpPr>
          <p:nvPr/>
        </p:nvSpPr>
        <p:spPr bwMode="auto">
          <a:xfrm>
            <a:off x="539750" y="4365625"/>
            <a:ext cx="61928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dirty="0"/>
              <a:t>一個動態影像，每秒有 </a:t>
            </a:r>
            <a:r>
              <a:rPr lang="en-US" altLang="zh-TW" dirty="0"/>
              <a:t>30</a:t>
            </a:r>
            <a:r>
              <a:rPr lang="zh-TW" altLang="en-US" dirty="0"/>
              <a:t>個或 </a:t>
            </a:r>
            <a:r>
              <a:rPr lang="en-US" altLang="zh-TW" dirty="0"/>
              <a:t>60</a:t>
            </a:r>
            <a:r>
              <a:rPr lang="zh-TW" altLang="en-US" dirty="0"/>
              <a:t>個畫</a:t>
            </a:r>
            <a:r>
              <a:rPr lang="zh-TW" altLang="en-US" dirty="0" smtClean="0"/>
              <a:t>格 </a:t>
            </a:r>
            <a:r>
              <a:rPr lang="en-US" altLang="zh-TW" dirty="0" smtClean="0"/>
              <a:t>(frames)</a:t>
            </a:r>
            <a:endParaRPr lang="zh-TW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323850" y="3789363"/>
            <a:ext cx="820737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dirty="0">
                <a:solidFill>
                  <a:srgbClr val="3333FF"/>
                </a:solidFill>
              </a:rPr>
              <a:t> 例子：</a:t>
            </a:r>
          </a:p>
          <a:p>
            <a:pPr eaLnBrk="1" hangingPunct="1"/>
            <a:r>
              <a:rPr lang="zh-TW" altLang="en-US" dirty="0"/>
              <a:t>  </a:t>
            </a:r>
            <a:r>
              <a:rPr lang="en-US" altLang="zh-TW" dirty="0"/>
              <a:t>Pepsi </a:t>
            </a:r>
            <a:r>
              <a:rPr lang="zh-TW" altLang="en-US" dirty="0"/>
              <a:t>的廣告    </a:t>
            </a:r>
          </a:p>
          <a:p>
            <a:pPr eaLnBrk="1" hangingPunct="1"/>
            <a:r>
              <a:rPr lang="zh-TW" altLang="en-US" dirty="0"/>
              <a:t>  </a:t>
            </a:r>
            <a:r>
              <a:rPr lang="en-US" altLang="zh-TW" dirty="0"/>
              <a:t>Size:  160 </a:t>
            </a:r>
            <a:r>
              <a:rPr lang="en-US" altLang="zh-TW" dirty="0">
                <a:sym typeface="Symbol" pitchFamily="18" charset="2"/>
              </a:rPr>
              <a:t></a:t>
            </a:r>
            <a:r>
              <a:rPr lang="en-US" altLang="zh-TW" dirty="0"/>
              <a:t> 120</a:t>
            </a:r>
            <a:r>
              <a:rPr lang="en-US" altLang="zh-TW" dirty="0">
                <a:sym typeface="Symbol" pitchFamily="18" charset="2"/>
              </a:rPr>
              <a:t>    Time: 29 sec    </a:t>
            </a:r>
            <a:r>
              <a:rPr lang="zh-TW" altLang="en-US" dirty="0">
                <a:sym typeface="Symbol" pitchFamily="18" charset="2"/>
              </a:rPr>
              <a:t>一秒 </a:t>
            </a:r>
            <a:r>
              <a:rPr lang="en-US" altLang="zh-TW" dirty="0">
                <a:sym typeface="Symbol" pitchFamily="18" charset="2"/>
              </a:rPr>
              <a:t>30 </a:t>
            </a:r>
            <a:r>
              <a:rPr lang="zh-TW" altLang="en-US" dirty="0" smtClean="0">
                <a:sym typeface="Symbol" pitchFamily="18" charset="2"/>
              </a:rPr>
              <a:t>個 </a:t>
            </a:r>
            <a:r>
              <a:rPr lang="en-US" altLang="zh-TW" dirty="0" smtClean="0">
                <a:sym typeface="Symbol" pitchFamily="18" charset="2"/>
              </a:rPr>
              <a:t>frames</a:t>
            </a:r>
            <a:r>
              <a:rPr lang="zh-TW" altLang="en-US" dirty="0" smtClean="0">
                <a:sym typeface="Symbol" pitchFamily="18" charset="2"/>
              </a:rPr>
              <a:t>          </a:t>
            </a:r>
            <a:endParaRPr lang="zh-TW" altLang="en-US" dirty="0">
              <a:sym typeface="Symbol" pitchFamily="18" charset="2"/>
            </a:endParaRPr>
          </a:p>
          <a:p>
            <a:pPr eaLnBrk="1" hangingPunct="1"/>
            <a:r>
              <a:rPr lang="zh-TW" altLang="en-US" dirty="0">
                <a:sym typeface="Symbol" pitchFamily="18" charset="2"/>
              </a:rPr>
              <a:t>  若不作壓縮：       </a:t>
            </a:r>
            <a:r>
              <a:rPr lang="en-US" altLang="zh-TW" dirty="0">
                <a:sym typeface="Symbol" pitchFamily="18" charset="2"/>
              </a:rPr>
              <a:t>160 </a:t>
            </a:r>
            <a:r>
              <a:rPr lang="en-US" altLang="zh-TW" dirty="0"/>
              <a:t> 120 </a:t>
            </a:r>
            <a:r>
              <a:rPr lang="en-US" altLang="zh-TW" dirty="0">
                <a:sym typeface="Symbol" pitchFamily="18" charset="2"/>
              </a:rPr>
              <a:t></a:t>
            </a:r>
            <a:r>
              <a:rPr lang="en-US" altLang="zh-TW" dirty="0"/>
              <a:t> 29 </a:t>
            </a:r>
            <a:r>
              <a:rPr lang="en-US" altLang="zh-TW" dirty="0">
                <a:sym typeface="Symbol" pitchFamily="18" charset="2"/>
              </a:rPr>
              <a:t></a:t>
            </a:r>
            <a:r>
              <a:rPr lang="en-US" altLang="zh-TW" dirty="0"/>
              <a:t> 30 </a:t>
            </a:r>
            <a:r>
              <a:rPr lang="en-US" altLang="zh-TW" dirty="0">
                <a:sym typeface="Symbol" pitchFamily="18" charset="2"/>
              </a:rPr>
              <a:t></a:t>
            </a:r>
            <a:r>
              <a:rPr lang="en-US" altLang="zh-TW" dirty="0"/>
              <a:t> 3 = 50112000 = </a:t>
            </a:r>
            <a:r>
              <a:rPr lang="en-US" altLang="zh-TW" dirty="0">
                <a:sym typeface="Symbol" pitchFamily="18" charset="2"/>
              </a:rPr>
              <a:t>47.79 M bytes</a:t>
            </a:r>
            <a:r>
              <a:rPr lang="zh-TW" altLang="en-US" dirty="0">
                <a:sym typeface="Symbol" pitchFamily="18" charset="2"/>
              </a:rPr>
              <a:t>。</a:t>
            </a:r>
          </a:p>
          <a:p>
            <a:pPr eaLnBrk="1" hangingPunct="1"/>
            <a:r>
              <a:rPr lang="zh-TW" altLang="en-US" dirty="0">
                <a:sym typeface="Symbol" pitchFamily="18" charset="2"/>
              </a:rPr>
              <a:t>  經過 </a:t>
            </a:r>
            <a:r>
              <a:rPr lang="en-US" altLang="zh-TW" dirty="0">
                <a:sym typeface="Symbol" pitchFamily="18" charset="2"/>
              </a:rPr>
              <a:t>MPEG</a:t>
            </a:r>
            <a:r>
              <a:rPr lang="zh-TW" altLang="en-US" dirty="0">
                <a:sym typeface="Symbol" pitchFamily="18" charset="2"/>
              </a:rPr>
              <a:t>壓縮：  </a:t>
            </a:r>
            <a:r>
              <a:rPr lang="en-US" altLang="zh-TW" dirty="0">
                <a:sym typeface="Symbol" pitchFamily="18" charset="2"/>
              </a:rPr>
              <a:t>1140740 =  1.09 M bytes</a:t>
            </a:r>
            <a:r>
              <a:rPr lang="zh-TW" altLang="en-US" dirty="0">
                <a:sym typeface="Symbol" pitchFamily="18" charset="2"/>
              </a:rPr>
              <a:t>。  </a:t>
            </a:r>
          </a:p>
          <a:p>
            <a:pPr eaLnBrk="1" hangingPunct="1"/>
            <a:r>
              <a:rPr lang="zh-TW" altLang="en-US" dirty="0">
                <a:sym typeface="Symbol" pitchFamily="18" charset="2"/>
              </a:rPr>
              <a:t>                                 只有原來的 </a:t>
            </a:r>
            <a:r>
              <a:rPr lang="en-US" altLang="zh-TW" dirty="0">
                <a:sym typeface="Symbol" pitchFamily="18" charset="2"/>
              </a:rPr>
              <a:t>2.276%</a:t>
            </a:r>
            <a:r>
              <a:rPr lang="zh-TW" altLang="en-US" dirty="0">
                <a:sym typeface="Symbol" pitchFamily="18" charset="2"/>
              </a:rPr>
              <a:t>。</a:t>
            </a:r>
          </a:p>
        </p:txBody>
      </p:sp>
      <p:pic>
        <p:nvPicPr>
          <p:cNvPr id="107525" name="pepsi.mpeg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975" y="836613"/>
            <a:ext cx="3311525" cy="248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投影片編號版面配置區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FD5EA5-FC06-4B23-BC66-852E01C81171}" type="slidenum">
              <a:rPr lang="en-US" altLang="zh-TW"/>
              <a:pPr/>
              <a:t>298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75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75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52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7525"/>
                </p:tgtEl>
              </p:cMediaNode>
            </p:vide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418307F5-0F1D-4C66-8149-584DE55F83A0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299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23850" y="404813"/>
            <a:ext cx="4130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TW" altLang="en-US" b="1">
                <a:solidFill>
                  <a:srgbClr val="3333FF"/>
                </a:solidFill>
                <a:sym typeface="Symbol" pitchFamily="18" charset="2"/>
              </a:rPr>
              <a:t></a:t>
            </a:r>
            <a:r>
              <a:rPr lang="zh-TW" altLang="en-US" b="1">
                <a:solidFill>
                  <a:srgbClr val="3333FF"/>
                </a:solidFill>
              </a:rPr>
              <a:t> </a:t>
            </a:r>
            <a:r>
              <a:rPr lang="en-US" altLang="zh-TW" b="1">
                <a:solidFill>
                  <a:srgbClr val="3333FF"/>
                </a:solidFill>
              </a:rPr>
              <a:t>Flowchart of MPEG Compression</a:t>
            </a:r>
            <a:r>
              <a:rPr lang="en-US" altLang="zh-TW">
                <a:solidFill>
                  <a:srgbClr val="3333FF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29700" name="AutoShape 4"/>
          <p:cNvSpPr>
            <a:spLocks noChangeAspect="1" noChangeArrowheads="1"/>
          </p:cNvSpPr>
          <p:nvPr/>
        </p:nvSpPr>
        <p:spPr bwMode="auto">
          <a:xfrm>
            <a:off x="179388" y="1341438"/>
            <a:ext cx="87852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en-US" sz="1700"/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7999413" y="2255838"/>
            <a:ext cx="820737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/>
          <a:p>
            <a:pPr algn="ctr" eaLnBrk="1" hangingPunct="1"/>
            <a:r>
              <a:rPr lang="en-US" altLang="zh-TW" sz="1700">
                <a:ea typeface="新細明體" charset="-120"/>
              </a:rPr>
              <a:t>MPEG</a:t>
            </a:r>
            <a:br>
              <a:rPr lang="en-US" altLang="zh-TW" sz="1700">
                <a:ea typeface="新細明體" charset="-120"/>
              </a:rPr>
            </a:br>
            <a:r>
              <a:rPr lang="en-US" altLang="zh-TW" sz="1700">
                <a:ea typeface="新細明體" charset="-120"/>
              </a:rPr>
              <a:t>file</a:t>
            </a:r>
            <a:endParaRPr lang="en-US" altLang="zh-TW" sz="1700"/>
          </a:p>
        </p:txBody>
      </p:sp>
      <p:sp>
        <p:nvSpPr>
          <p:cNvPr id="29702" name="Line 7"/>
          <p:cNvSpPr>
            <a:spLocks noChangeShapeType="1"/>
          </p:cNvSpPr>
          <p:nvPr/>
        </p:nvSpPr>
        <p:spPr bwMode="auto">
          <a:xfrm flipV="1">
            <a:off x="8321675" y="3170238"/>
            <a:ext cx="1588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703" name="Text Box 8"/>
          <p:cNvSpPr txBox="1">
            <a:spLocks noChangeArrowheads="1"/>
          </p:cNvSpPr>
          <p:nvPr/>
        </p:nvSpPr>
        <p:spPr bwMode="auto">
          <a:xfrm>
            <a:off x="7999413" y="3741738"/>
            <a:ext cx="642937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/>
          <a:p>
            <a:pPr algn="ctr" eaLnBrk="1" hangingPunct="1"/>
            <a:r>
              <a:rPr lang="zh-TW" altLang="en-US" sz="1700">
                <a:ea typeface="新細明體" charset="-120"/>
              </a:rPr>
              <a:t>檔頭</a:t>
            </a:r>
            <a:endParaRPr lang="zh-TW" altLang="en-US" sz="1700"/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2965450" y="2484438"/>
            <a:ext cx="1101725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/>
          <a:p>
            <a:pPr algn="ctr" eaLnBrk="1" hangingPunct="1"/>
            <a:r>
              <a:rPr lang="zh-TW" altLang="en-US" sz="1700">
                <a:ea typeface="新細明體" charset="-120"/>
              </a:rPr>
              <a:t>動態推測</a:t>
            </a:r>
            <a:endParaRPr lang="zh-TW" altLang="en-US" sz="1700"/>
          </a:p>
        </p:txBody>
      </p:sp>
      <p:sp>
        <p:nvSpPr>
          <p:cNvPr id="29705" name="Text Box 10"/>
          <p:cNvSpPr txBox="1">
            <a:spLocks noChangeArrowheads="1"/>
          </p:cNvSpPr>
          <p:nvPr/>
        </p:nvSpPr>
        <p:spPr bwMode="auto">
          <a:xfrm>
            <a:off x="2965450" y="3398838"/>
            <a:ext cx="1101725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/>
          <a:p>
            <a:pPr algn="ctr" eaLnBrk="1" hangingPunct="1"/>
            <a:r>
              <a:rPr lang="zh-TW" altLang="en-US" sz="1700">
                <a:ea typeface="新細明體" charset="-120"/>
              </a:rPr>
              <a:t>動態補償</a:t>
            </a:r>
            <a:endParaRPr lang="zh-TW" altLang="en-US" sz="1700"/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393700" y="2484438"/>
            <a:ext cx="644525" cy="4556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/>
          <a:p>
            <a:pPr algn="ctr" eaLnBrk="1" hangingPunct="1"/>
            <a:r>
              <a:rPr lang="en-US" altLang="zh-TW" sz="1700">
                <a:ea typeface="新細明體" charset="-120"/>
              </a:rPr>
              <a:t>Video</a:t>
            </a:r>
            <a:endParaRPr lang="en-US" altLang="zh-TW" sz="1700"/>
          </a:p>
        </p:txBody>
      </p:sp>
      <p:sp>
        <p:nvSpPr>
          <p:cNvPr id="29707" name="Text Box 12"/>
          <p:cNvSpPr txBox="1">
            <a:spLocks noChangeArrowheads="1"/>
          </p:cNvSpPr>
          <p:nvPr/>
        </p:nvSpPr>
        <p:spPr bwMode="auto">
          <a:xfrm>
            <a:off x="1571625" y="2484438"/>
            <a:ext cx="750888" cy="4556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/>
          <a:p>
            <a:pPr algn="ctr" eaLnBrk="1" hangingPunct="1"/>
            <a:r>
              <a:rPr lang="en-US" altLang="zh-TW" sz="1700">
                <a:ea typeface="新細明體" charset="-120"/>
              </a:rPr>
              <a:t>P </a:t>
            </a:r>
            <a:r>
              <a:rPr lang="zh-TW" altLang="en-US" sz="1700">
                <a:ea typeface="新細明體" charset="-120"/>
              </a:rPr>
              <a:t>圖像</a:t>
            </a:r>
            <a:endParaRPr lang="zh-TW" altLang="en-US" sz="1700"/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1571625" y="3398838"/>
            <a:ext cx="750888" cy="4556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/>
          <a:p>
            <a:pPr algn="ctr" eaLnBrk="1" hangingPunct="1"/>
            <a:r>
              <a:rPr lang="en-US" altLang="zh-TW" sz="1700">
                <a:ea typeface="新細明體" charset="-120"/>
              </a:rPr>
              <a:t>B </a:t>
            </a:r>
            <a:r>
              <a:rPr lang="zh-TW" altLang="en-US" sz="1700">
                <a:ea typeface="新細明體" charset="-120"/>
              </a:rPr>
              <a:t>圖像</a:t>
            </a:r>
            <a:endParaRPr lang="zh-TW" altLang="en-US" sz="1700"/>
          </a:p>
        </p:txBody>
      </p:sp>
      <p:sp>
        <p:nvSpPr>
          <p:cNvPr id="29709" name="Line 14"/>
          <p:cNvSpPr>
            <a:spLocks noChangeShapeType="1"/>
          </p:cNvSpPr>
          <p:nvPr/>
        </p:nvSpPr>
        <p:spPr bwMode="auto">
          <a:xfrm>
            <a:off x="1036638" y="2713038"/>
            <a:ext cx="5349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710" name="Line 15"/>
          <p:cNvSpPr>
            <a:spLocks noChangeShapeType="1"/>
          </p:cNvSpPr>
          <p:nvPr/>
        </p:nvSpPr>
        <p:spPr bwMode="auto">
          <a:xfrm>
            <a:off x="1250950" y="1684338"/>
            <a:ext cx="0" cy="1943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711" name="Line 16"/>
          <p:cNvSpPr>
            <a:spLocks noChangeShapeType="1"/>
          </p:cNvSpPr>
          <p:nvPr/>
        </p:nvSpPr>
        <p:spPr bwMode="auto">
          <a:xfrm>
            <a:off x="1250950" y="1684338"/>
            <a:ext cx="3206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712" name="Line 17"/>
          <p:cNvSpPr>
            <a:spLocks noChangeShapeType="1"/>
          </p:cNvSpPr>
          <p:nvPr/>
        </p:nvSpPr>
        <p:spPr bwMode="auto">
          <a:xfrm>
            <a:off x="1250950" y="3627438"/>
            <a:ext cx="3206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713" name="Line 18"/>
          <p:cNvSpPr>
            <a:spLocks noChangeShapeType="1"/>
          </p:cNvSpPr>
          <p:nvPr/>
        </p:nvSpPr>
        <p:spPr bwMode="auto">
          <a:xfrm>
            <a:off x="2322513" y="2713038"/>
            <a:ext cx="2143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714" name="Line 19"/>
          <p:cNvSpPr>
            <a:spLocks noChangeShapeType="1"/>
          </p:cNvSpPr>
          <p:nvPr/>
        </p:nvSpPr>
        <p:spPr bwMode="auto">
          <a:xfrm>
            <a:off x="2322513" y="3627438"/>
            <a:ext cx="2143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715" name="Line 20"/>
          <p:cNvSpPr>
            <a:spLocks noChangeShapeType="1"/>
          </p:cNvSpPr>
          <p:nvPr/>
        </p:nvSpPr>
        <p:spPr bwMode="auto">
          <a:xfrm>
            <a:off x="2536825" y="2713038"/>
            <a:ext cx="0" cy="914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716" name="Line 21"/>
          <p:cNvSpPr>
            <a:spLocks noChangeShapeType="1"/>
          </p:cNvSpPr>
          <p:nvPr/>
        </p:nvSpPr>
        <p:spPr bwMode="auto">
          <a:xfrm>
            <a:off x="2536825" y="3170238"/>
            <a:ext cx="2143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717" name="Line 22"/>
          <p:cNvSpPr>
            <a:spLocks noChangeShapeType="1"/>
          </p:cNvSpPr>
          <p:nvPr/>
        </p:nvSpPr>
        <p:spPr bwMode="auto">
          <a:xfrm>
            <a:off x="2751138" y="2713038"/>
            <a:ext cx="0" cy="914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718" name="Line 23"/>
          <p:cNvSpPr>
            <a:spLocks noChangeShapeType="1"/>
          </p:cNvSpPr>
          <p:nvPr/>
        </p:nvSpPr>
        <p:spPr bwMode="auto">
          <a:xfrm>
            <a:off x="2751138" y="2713038"/>
            <a:ext cx="2143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719" name="Line 24"/>
          <p:cNvSpPr>
            <a:spLocks noChangeShapeType="1"/>
          </p:cNvSpPr>
          <p:nvPr/>
        </p:nvSpPr>
        <p:spPr bwMode="auto">
          <a:xfrm>
            <a:off x="2751138" y="3627438"/>
            <a:ext cx="2143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720" name="Line 25"/>
          <p:cNvSpPr>
            <a:spLocks noChangeShapeType="1"/>
          </p:cNvSpPr>
          <p:nvPr/>
        </p:nvSpPr>
        <p:spPr bwMode="auto">
          <a:xfrm>
            <a:off x="2268538" y="1700213"/>
            <a:ext cx="20875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721" name="Text Box 26"/>
          <p:cNvSpPr txBox="1">
            <a:spLocks noChangeArrowheads="1"/>
          </p:cNvSpPr>
          <p:nvPr/>
        </p:nvSpPr>
        <p:spPr bwMode="auto">
          <a:xfrm>
            <a:off x="4356100" y="1412875"/>
            <a:ext cx="1368425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/>
          <a:p>
            <a:pPr algn="ctr" eaLnBrk="1" hangingPunct="1"/>
            <a:r>
              <a:rPr lang="en-US" altLang="zh-TW" sz="1700">
                <a:ea typeface="新細明體" charset="-120"/>
              </a:rPr>
              <a:t>JPEG </a:t>
            </a:r>
            <a:r>
              <a:rPr lang="zh-TW" altLang="en-US" sz="1700">
                <a:ea typeface="新細明體" charset="-120"/>
              </a:rPr>
              <a:t>的架構</a:t>
            </a:r>
            <a:endParaRPr lang="zh-TW" altLang="en-US" sz="1700"/>
          </a:p>
        </p:txBody>
      </p:sp>
      <p:sp>
        <p:nvSpPr>
          <p:cNvPr id="29722" name="Text Box 27"/>
          <p:cNvSpPr txBox="1">
            <a:spLocks noChangeArrowheads="1"/>
          </p:cNvSpPr>
          <p:nvPr/>
        </p:nvSpPr>
        <p:spPr bwMode="auto">
          <a:xfrm>
            <a:off x="4356100" y="3429000"/>
            <a:ext cx="1368425" cy="4556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/>
          <a:p>
            <a:pPr algn="ctr" eaLnBrk="1" hangingPunct="1"/>
            <a:r>
              <a:rPr lang="en-US" altLang="zh-TW" sz="1700">
                <a:ea typeface="新細明體" charset="-120"/>
              </a:rPr>
              <a:t>JPEG </a:t>
            </a:r>
            <a:r>
              <a:rPr lang="zh-TW" altLang="en-US" sz="1700">
                <a:ea typeface="新細明體" charset="-120"/>
              </a:rPr>
              <a:t>的架構</a:t>
            </a:r>
            <a:endParaRPr lang="zh-TW" altLang="en-US" sz="1700"/>
          </a:p>
        </p:txBody>
      </p:sp>
      <p:sp>
        <p:nvSpPr>
          <p:cNvPr id="29723" name="Line 28"/>
          <p:cNvSpPr>
            <a:spLocks noChangeShapeType="1"/>
          </p:cNvSpPr>
          <p:nvPr/>
        </p:nvSpPr>
        <p:spPr bwMode="auto">
          <a:xfrm>
            <a:off x="4067175" y="3644900"/>
            <a:ext cx="3222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724" name="Text Box 29"/>
          <p:cNvSpPr txBox="1">
            <a:spLocks noChangeArrowheads="1"/>
          </p:cNvSpPr>
          <p:nvPr/>
        </p:nvSpPr>
        <p:spPr bwMode="auto">
          <a:xfrm>
            <a:off x="4356100" y="2492375"/>
            <a:ext cx="1368425" cy="4556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/>
          <a:p>
            <a:pPr algn="ctr" eaLnBrk="1" hangingPunct="1"/>
            <a:r>
              <a:rPr lang="zh-TW" altLang="en-US" sz="1700">
                <a:ea typeface="新細明體" charset="-120"/>
              </a:rPr>
              <a:t>差分編碼</a:t>
            </a:r>
            <a:endParaRPr lang="zh-TW" altLang="en-US" sz="1700"/>
          </a:p>
        </p:txBody>
      </p:sp>
      <p:sp>
        <p:nvSpPr>
          <p:cNvPr id="29725" name="Line 30"/>
          <p:cNvSpPr>
            <a:spLocks noChangeShapeType="1"/>
          </p:cNvSpPr>
          <p:nvPr/>
        </p:nvSpPr>
        <p:spPr bwMode="auto">
          <a:xfrm>
            <a:off x="4067175" y="2708275"/>
            <a:ext cx="3222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726" name="Text Box 31"/>
          <p:cNvSpPr txBox="1">
            <a:spLocks noChangeArrowheads="1"/>
          </p:cNvSpPr>
          <p:nvPr/>
        </p:nvSpPr>
        <p:spPr bwMode="auto">
          <a:xfrm>
            <a:off x="6715125" y="2370138"/>
            <a:ext cx="85725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/>
          <a:p>
            <a:pPr algn="ctr" eaLnBrk="1" hangingPunct="1"/>
            <a:r>
              <a:rPr lang="zh-TW" altLang="en-US" sz="1700">
                <a:ea typeface="新細明體" charset="-120"/>
              </a:rPr>
              <a:t>多層化</a:t>
            </a:r>
            <a:endParaRPr lang="zh-TW" altLang="en-US" sz="1700"/>
          </a:p>
        </p:txBody>
      </p:sp>
      <p:sp>
        <p:nvSpPr>
          <p:cNvPr id="29727" name="Line 32"/>
          <p:cNvSpPr>
            <a:spLocks noChangeShapeType="1"/>
          </p:cNvSpPr>
          <p:nvPr/>
        </p:nvSpPr>
        <p:spPr bwMode="auto">
          <a:xfrm flipV="1">
            <a:off x="5724525" y="1700213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728" name="Line 33"/>
          <p:cNvSpPr>
            <a:spLocks noChangeShapeType="1"/>
          </p:cNvSpPr>
          <p:nvPr/>
        </p:nvSpPr>
        <p:spPr bwMode="auto">
          <a:xfrm>
            <a:off x="6178550" y="1684338"/>
            <a:ext cx="1588" cy="800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729" name="Line 34"/>
          <p:cNvSpPr>
            <a:spLocks noChangeShapeType="1"/>
          </p:cNvSpPr>
          <p:nvPr/>
        </p:nvSpPr>
        <p:spPr bwMode="auto">
          <a:xfrm>
            <a:off x="6178550" y="2484438"/>
            <a:ext cx="536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730" name="Line 35"/>
          <p:cNvSpPr>
            <a:spLocks noChangeShapeType="1"/>
          </p:cNvSpPr>
          <p:nvPr/>
        </p:nvSpPr>
        <p:spPr bwMode="auto">
          <a:xfrm>
            <a:off x="5724525" y="2708275"/>
            <a:ext cx="990600" cy="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731" name="Line 36"/>
          <p:cNvSpPr>
            <a:spLocks noChangeShapeType="1"/>
          </p:cNvSpPr>
          <p:nvPr/>
        </p:nvSpPr>
        <p:spPr bwMode="auto">
          <a:xfrm>
            <a:off x="6156325" y="2852738"/>
            <a:ext cx="536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732" name="Line 37"/>
          <p:cNvSpPr>
            <a:spLocks noChangeShapeType="1"/>
          </p:cNvSpPr>
          <p:nvPr/>
        </p:nvSpPr>
        <p:spPr bwMode="auto">
          <a:xfrm flipH="1">
            <a:off x="6156325" y="2852738"/>
            <a:ext cx="0" cy="792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733" name="Line 38"/>
          <p:cNvSpPr>
            <a:spLocks noChangeShapeType="1"/>
          </p:cNvSpPr>
          <p:nvPr/>
        </p:nvSpPr>
        <p:spPr bwMode="auto">
          <a:xfrm flipV="1">
            <a:off x="5724525" y="3644900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734" name="Line 39"/>
          <p:cNvSpPr>
            <a:spLocks noChangeShapeType="1"/>
          </p:cNvSpPr>
          <p:nvPr/>
        </p:nvSpPr>
        <p:spPr bwMode="auto">
          <a:xfrm>
            <a:off x="7572375" y="2713038"/>
            <a:ext cx="4270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735" name="Text Box 5"/>
          <p:cNvSpPr txBox="1">
            <a:spLocks noChangeArrowheads="1"/>
          </p:cNvSpPr>
          <p:nvPr/>
        </p:nvSpPr>
        <p:spPr bwMode="auto">
          <a:xfrm>
            <a:off x="1571625" y="1570038"/>
            <a:ext cx="750888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/>
          <a:p>
            <a:pPr algn="ctr" eaLnBrk="1" hangingPunct="1"/>
            <a:r>
              <a:rPr lang="en-US" altLang="zh-TW" sz="1700">
                <a:ea typeface="新細明體" charset="-120"/>
              </a:rPr>
              <a:t>I </a:t>
            </a:r>
            <a:r>
              <a:rPr lang="zh-TW" altLang="en-US" sz="1700">
                <a:ea typeface="新細明體" charset="-120"/>
              </a:rPr>
              <a:t>圖像</a:t>
            </a:r>
            <a:endParaRPr lang="zh-TW" altLang="en-US"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投影片編號版面配置區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74F994-7253-4F46-B45E-438325F37192}" type="slidenum">
              <a:rPr lang="en-US" altLang="zh-TW"/>
              <a:pPr/>
              <a:t>273</a:t>
            </a:fld>
            <a:endParaRPr lang="en-US" altLang="zh-TW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95536" y="430214"/>
            <a:ext cx="7777162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sz="2400" b="1" dirty="0">
                <a:solidFill>
                  <a:srgbClr val="3333FF"/>
                </a:solidFill>
                <a:sym typeface="Wingdings 2" pitchFamily="18" charset="2"/>
              </a:rPr>
              <a:t></a:t>
            </a:r>
            <a:r>
              <a:rPr lang="zh-TW" altLang="en-US" sz="2400" b="1" dirty="0">
                <a:solidFill>
                  <a:srgbClr val="3333FF"/>
                </a:solidFill>
              </a:rPr>
              <a:t> </a:t>
            </a:r>
            <a:r>
              <a:rPr lang="en-US" altLang="zh-TW" sz="2400" b="1" dirty="0" smtClean="0">
                <a:solidFill>
                  <a:srgbClr val="3333FF"/>
                </a:solidFill>
              </a:rPr>
              <a:t>8-B  </a:t>
            </a:r>
            <a:r>
              <a:rPr lang="en-US" altLang="zh-TW" sz="2400" b="1" dirty="0">
                <a:solidFill>
                  <a:srgbClr val="3333FF"/>
                </a:solidFill>
              </a:rPr>
              <a:t>Lossless Coding </a:t>
            </a:r>
            <a:endParaRPr lang="zh-TW" altLang="en-US" sz="2400" b="1" dirty="0">
              <a:solidFill>
                <a:srgbClr val="3333FF"/>
              </a:solidFill>
            </a:endParaRPr>
          </a:p>
        </p:txBody>
      </p:sp>
      <p:sp>
        <p:nvSpPr>
          <p:cNvPr id="9" name="文字方塊 4"/>
          <p:cNvSpPr txBox="1">
            <a:spLocks noChangeArrowheads="1"/>
          </p:cNvSpPr>
          <p:nvPr/>
        </p:nvSpPr>
        <p:spPr bwMode="auto">
          <a:xfrm>
            <a:off x="730319" y="1406031"/>
            <a:ext cx="72728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dirty="0" smtClean="0">
                <a:solidFill>
                  <a:srgbClr val="3333FF"/>
                </a:solidFill>
              </a:rPr>
              <a:t>Lossless Coding</a:t>
            </a:r>
            <a:r>
              <a:rPr lang="en-US" altLang="zh-TW" dirty="0" smtClean="0"/>
              <a:t>: The original data can be perfectly recovered</a:t>
            </a:r>
            <a:endParaRPr lang="zh-TW" altLang="en-US" dirty="0"/>
          </a:p>
        </p:txBody>
      </p:sp>
      <p:sp>
        <p:nvSpPr>
          <p:cNvPr id="10" name="文字方塊 5"/>
          <p:cNvSpPr txBox="1">
            <a:spLocks noChangeArrowheads="1"/>
          </p:cNvSpPr>
          <p:nvPr/>
        </p:nvSpPr>
        <p:spPr bwMode="auto">
          <a:xfrm>
            <a:off x="730319" y="2853134"/>
            <a:ext cx="21605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solidFill>
                  <a:srgbClr val="3333FF"/>
                </a:solidFill>
              </a:rPr>
              <a:t>Example: </a:t>
            </a:r>
            <a:endParaRPr lang="zh-TW" altLang="en-US">
              <a:solidFill>
                <a:srgbClr val="3333FF"/>
              </a:solidFill>
            </a:endParaRPr>
          </a:p>
        </p:txBody>
      </p:sp>
      <p:sp>
        <p:nvSpPr>
          <p:cNvPr id="11" name="文字方塊 6"/>
          <p:cNvSpPr txBox="1">
            <a:spLocks noChangeArrowheads="1"/>
          </p:cNvSpPr>
          <p:nvPr/>
        </p:nvSpPr>
        <p:spPr bwMode="auto">
          <a:xfrm>
            <a:off x="946715" y="3356694"/>
            <a:ext cx="67691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zh-TW" dirty="0"/>
              <a:t>direct coding method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/>
              <a:t>Huffman coding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/>
              <a:t>Arithmetic coding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/>
              <a:t>Shannon–</a:t>
            </a:r>
            <a:r>
              <a:rPr lang="en-US" altLang="zh-TW" dirty="0" err="1"/>
              <a:t>Fano</a:t>
            </a:r>
            <a:r>
              <a:rPr lang="en-US" altLang="zh-TW" dirty="0"/>
              <a:t> Coding, </a:t>
            </a:r>
            <a:r>
              <a:rPr lang="en-US" altLang="zh-TW" dirty="0" err="1"/>
              <a:t>Golomb</a:t>
            </a:r>
            <a:r>
              <a:rPr lang="en-US" altLang="zh-TW" dirty="0"/>
              <a:t> coding, Lempel–</a:t>
            </a:r>
            <a:r>
              <a:rPr lang="en-US" altLang="zh-TW" dirty="0" err="1"/>
              <a:t>Ziv</a:t>
            </a:r>
            <a:r>
              <a:rPr lang="en-US" altLang="zh-TW" dirty="0"/>
              <a:t>, .....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6288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223838" y="762000"/>
            <a:ext cx="8740775" cy="11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TW"/>
              <a:t>I </a:t>
            </a:r>
            <a:r>
              <a:rPr lang="zh-TW" altLang="en-US"/>
              <a:t>圖像 </a:t>
            </a:r>
            <a:r>
              <a:rPr lang="en-US" altLang="zh-TW"/>
              <a:t>(Intra-coded picture): </a:t>
            </a:r>
            <a:r>
              <a:rPr lang="zh-TW" altLang="en-US"/>
              <a:t>作為參考的畫格  </a:t>
            </a:r>
          </a:p>
          <a:p>
            <a:pPr algn="just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TW"/>
              <a:t>P </a:t>
            </a:r>
            <a:r>
              <a:rPr lang="zh-TW" altLang="en-US"/>
              <a:t>圖像 </a:t>
            </a:r>
            <a:r>
              <a:rPr lang="en-US" altLang="zh-TW"/>
              <a:t>(Predictive-coded picture): </a:t>
            </a:r>
            <a:r>
              <a:rPr lang="zh-TW" altLang="en-US"/>
              <a:t>由之前的畫格來做預測   </a:t>
            </a:r>
          </a:p>
          <a:p>
            <a:pPr algn="just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TW"/>
              <a:t>B </a:t>
            </a:r>
            <a:r>
              <a:rPr lang="zh-TW" altLang="en-US"/>
              <a:t>圖像 </a:t>
            </a:r>
            <a:r>
              <a:rPr lang="en-US" altLang="zh-TW"/>
              <a:t>(Bi-directionally predictive-coded picture): </a:t>
            </a:r>
            <a:r>
              <a:rPr lang="zh-TW" altLang="en-US"/>
              <a:t>由之前及之後的畫格來做預測   </a:t>
            </a:r>
          </a:p>
        </p:txBody>
      </p:sp>
      <p:sp>
        <p:nvSpPr>
          <p:cNvPr id="30723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11B64B0E-7D7D-436F-8747-654CE6003203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300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798513" y="2514600"/>
            <a:ext cx="11430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>
                <a:ea typeface="新細明體" charset="-120"/>
              </a:rPr>
              <a:t>I </a:t>
            </a:r>
            <a:r>
              <a:rPr lang="zh-TW" altLang="en-US">
                <a:ea typeface="新細明體" charset="-120"/>
              </a:rPr>
              <a:t>圖像</a:t>
            </a:r>
            <a:endParaRPr lang="zh-TW" altLang="en-US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055813" y="2398713"/>
            <a:ext cx="1143000" cy="685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TW" altLang="en-US">
                <a:ea typeface="新細明體" charset="-120"/>
              </a:rPr>
              <a:t>預測</a:t>
            </a:r>
            <a:endParaRPr lang="zh-TW" altLang="en-US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1941513" y="2857500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3313113" y="2513013"/>
            <a:ext cx="11430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>
                <a:ea typeface="新細明體" charset="-120"/>
              </a:rPr>
              <a:t>P </a:t>
            </a:r>
            <a:r>
              <a:rPr lang="zh-TW" altLang="en-US">
                <a:ea typeface="新細明體" charset="-120"/>
              </a:rPr>
              <a:t>圖像</a:t>
            </a:r>
            <a:endParaRPr lang="zh-TW" alt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798513" y="3884613"/>
            <a:ext cx="11430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>
                <a:ea typeface="新細明體" charset="-120"/>
              </a:rPr>
              <a:t>I </a:t>
            </a:r>
            <a:r>
              <a:rPr lang="zh-TW" altLang="en-US">
                <a:ea typeface="新細明體" charset="-120"/>
              </a:rPr>
              <a:t>圖像</a:t>
            </a:r>
            <a:endParaRPr lang="zh-TW" altLang="en-US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2170113" y="3770313"/>
            <a:ext cx="1143000" cy="685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TW" altLang="en-US">
                <a:ea typeface="新細明體" charset="-120"/>
              </a:rPr>
              <a:t>預測</a:t>
            </a:r>
            <a:endParaRPr lang="zh-TW" alt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1941513" y="4227513"/>
            <a:ext cx="1485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4932363" y="3789363"/>
            <a:ext cx="1143000" cy="685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TW" altLang="en-US">
                <a:ea typeface="新細明體" charset="-120"/>
              </a:rPr>
              <a:t>預測</a:t>
            </a:r>
            <a:endParaRPr lang="zh-TW" altLang="en-US"/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3427413" y="3884613"/>
            <a:ext cx="11430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>
                <a:ea typeface="新細明體" charset="-120"/>
              </a:rPr>
              <a:t>B </a:t>
            </a:r>
            <a:r>
              <a:rPr lang="zh-TW" altLang="en-US">
                <a:ea typeface="新細明體" charset="-120"/>
              </a:rPr>
              <a:t>圖像</a:t>
            </a:r>
            <a:endParaRPr lang="zh-TW" alt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 flipH="1">
            <a:off x="4570413" y="42275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6170613" y="3884613"/>
            <a:ext cx="2001837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I </a:t>
            </a:r>
            <a:r>
              <a:rPr lang="zh-TW" altLang="en-US">
                <a:ea typeface="新細明體" charset="-120"/>
              </a:rPr>
              <a:t>圖像 </a:t>
            </a:r>
            <a:r>
              <a:rPr lang="en-US" altLang="zh-TW">
                <a:ea typeface="新細明體" charset="-120"/>
              </a:rPr>
              <a:t>or P </a:t>
            </a:r>
            <a:r>
              <a:rPr lang="zh-TW" altLang="en-US">
                <a:ea typeface="新細明體" charset="-120"/>
              </a:rPr>
              <a:t>圖像</a:t>
            </a:r>
            <a:endParaRPr lang="zh-TW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123F32A5-9633-4D4A-93DB-7F8B07CF9636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301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684213" y="404813"/>
            <a:ext cx="220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TW" altLang="en-US" b="1">
                <a:sym typeface="Symbol" pitchFamily="18" charset="2"/>
              </a:rPr>
              <a:t></a:t>
            </a:r>
            <a:r>
              <a:rPr lang="zh-TW" altLang="en-US" b="1"/>
              <a:t> </a:t>
            </a:r>
            <a:r>
              <a:rPr lang="zh-TW" altLang="en-US" b="1">
                <a:sym typeface="Symbol" pitchFamily="18" charset="2"/>
              </a:rPr>
              <a:t>動態影像之編碼</a:t>
            </a:r>
            <a:r>
              <a:rPr lang="zh-TW" altLang="en-US">
                <a:sym typeface="Symbol" pitchFamily="18" charset="2"/>
              </a:rPr>
              <a:t> 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971550" y="836613"/>
            <a:ext cx="62103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TW" altLang="en-US"/>
              <a:t>原理：不同時間，同一個 </a:t>
            </a:r>
            <a:r>
              <a:rPr lang="en-US" altLang="zh-TW"/>
              <a:t>pixel </a:t>
            </a:r>
            <a:r>
              <a:rPr lang="zh-TW" altLang="en-US"/>
              <a:t>之間的相關度通常極高</a:t>
            </a:r>
            <a:endParaRPr lang="en-US" altLang="zh-TW"/>
          </a:p>
          <a:p>
            <a:r>
              <a:rPr lang="en-US" altLang="zh-TW"/>
              <a:t>            </a:t>
            </a:r>
            <a:r>
              <a:rPr lang="zh-TW" altLang="en-US"/>
              <a:t> 只需對有移動的 </a:t>
            </a:r>
            <a:r>
              <a:rPr lang="en-US" altLang="zh-TW"/>
              <a:t>objects </a:t>
            </a:r>
            <a:r>
              <a:rPr lang="zh-TW" altLang="en-US"/>
              <a:t>記錄 </a:t>
            </a:r>
            <a:r>
              <a:rPr lang="en-US" altLang="zh-TW"/>
              <a:t>“motion vector” </a:t>
            </a:r>
            <a:endParaRPr lang="zh-TW" alt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566738" y="1773238"/>
            <a:ext cx="395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TW" altLang="en-US">
                <a:sym typeface="Symbol" pitchFamily="18" charset="2"/>
              </a:rPr>
              <a:t></a:t>
            </a:r>
            <a:r>
              <a:rPr lang="zh-TW" altLang="en-US"/>
              <a:t> </a:t>
            </a:r>
            <a:r>
              <a:rPr lang="zh-TW" altLang="en-US">
                <a:sym typeface="Symbol" pitchFamily="18" charset="2"/>
              </a:rPr>
              <a:t>動態補償 </a:t>
            </a:r>
            <a:r>
              <a:rPr lang="en-US" altLang="zh-TW">
                <a:sym typeface="Symbol" pitchFamily="18" charset="2"/>
              </a:rPr>
              <a:t>(Motion Compensation) 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358900" y="2420938"/>
            <a:ext cx="480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TW" altLang="en-US"/>
              <a:t> 時間相近的影像，彼此間的相關度極高   </a:t>
            </a:r>
          </a:p>
        </p:txBody>
      </p:sp>
      <p:grpSp>
        <p:nvGrpSpPr>
          <p:cNvPr id="2" name="Group 7"/>
          <p:cNvGrpSpPr>
            <a:grpSpLocks noChangeAspect="1"/>
          </p:cNvGrpSpPr>
          <p:nvPr/>
        </p:nvGrpSpPr>
        <p:grpSpPr bwMode="auto">
          <a:xfrm>
            <a:off x="206375" y="3070225"/>
            <a:ext cx="8686800" cy="3314700"/>
            <a:chOff x="4653" y="4363"/>
            <a:chExt cx="11582" cy="4475"/>
          </a:xfrm>
        </p:grpSpPr>
        <p:sp>
          <p:nvSpPr>
            <p:cNvPr id="31757" name="AutoShape 8"/>
            <p:cNvSpPr>
              <a:spLocks noChangeAspect="1" noChangeArrowheads="1"/>
            </p:cNvSpPr>
            <p:nvPr/>
          </p:nvSpPr>
          <p:spPr bwMode="auto">
            <a:xfrm>
              <a:off x="4653" y="4363"/>
              <a:ext cx="11582" cy="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31758" name="Line 9"/>
            <p:cNvSpPr>
              <a:spLocks noChangeShapeType="1"/>
            </p:cNvSpPr>
            <p:nvPr/>
          </p:nvSpPr>
          <p:spPr bwMode="auto">
            <a:xfrm>
              <a:off x="8006" y="6523"/>
              <a:ext cx="121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59" name="Rectangle 10"/>
            <p:cNvSpPr>
              <a:spLocks noChangeArrowheads="1"/>
            </p:cNvSpPr>
            <p:nvPr/>
          </p:nvSpPr>
          <p:spPr bwMode="auto">
            <a:xfrm>
              <a:off x="9225" y="5135"/>
              <a:ext cx="2897" cy="2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31760" name="Rectangle 11"/>
            <p:cNvSpPr>
              <a:spLocks noChangeArrowheads="1"/>
            </p:cNvSpPr>
            <p:nvPr/>
          </p:nvSpPr>
          <p:spPr bwMode="auto">
            <a:xfrm>
              <a:off x="5110" y="5135"/>
              <a:ext cx="2898" cy="27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31761" name="Oval 12"/>
            <p:cNvSpPr>
              <a:spLocks noChangeArrowheads="1"/>
            </p:cNvSpPr>
            <p:nvPr/>
          </p:nvSpPr>
          <p:spPr bwMode="auto">
            <a:xfrm>
              <a:off x="5415" y="7141"/>
              <a:ext cx="456" cy="46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31762" name="Oval 13"/>
            <p:cNvSpPr>
              <a:spLocks noChangeArrowheads="1"/>
            </p:cNvSpPr>
            <p:nvPr/>
          </p:nvSpPr>
          <p:spPr bwMode="auto">
            <a:xfrm>
              <a:off x="10292" y="6678"/>
              <a:ext cx="456" cy="46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31763" name="Line 14"/>
            <p:cNvSpPr>
              <a:spLocks noChangeShapeType="1"/>
            </p:cNvSpPr>
            <p:nvPr/>
          </p:nvSpPr>
          <p:spPr bwMode="auto">
            <a:xfrm>
              <a:off x="12120" y="6523"/>
              <a:ext cx="91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4" name="Oval 15"/>
            <p:cNvSpPr>
              <a:spLocks noChangeArrowheads="1"/>
            </p:cNvSpPr>
            <p:nvPr/>
          </p:nvSpPr>
          <p:spPr bwMode="auto">
            <a:xfrm>
              <a:off x="9580" y="7192"/>
              <a:ext cx="458" cy="46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31765" name="Rectangle 16"/>
            <p:cNvSpPr>
              <a:spLocks noChangeArrowheads="1"/>
            </p:cNvSpPr>
            <p:nvPr/>
          </p:nvSpPr>
          <p:spPr bwMode="auto">
            <a:xfrm>
              <a:off x="13035" y="5135"/>
              <a:ext cx="2897" cy="2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31766" name="Oval 17"/>
            <p:cNvSpPr>
              <a:spLocks noChangeArrowheads="1"/>
            </p:cNvSpPr>
            <p:nvPr/>
          </p:nvSpPr>
          <p:spPr bwMode="auto">
            <a:xfrm>
              <a:off x="13340" y="7141"/>
              <a:ext cx="457" cy="46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31767" name="Oval 18"/>
            <p:cNvSpPr>
              <a:spLocks noChangeArrowheads="1"/>
            </p:cNvSpPr>
            <p:nvPr/>
          </p:nvSpPr>
          <p:spPr bwMode="auto">
            <a:xfrm>
              <a:off x="13949" y="6523"/>
              <a:ext cx="456" cy="46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31768" name="Oval 19"/>
            <p:cNvSpPr>
              <a:spLocks noChangeArrowheads="1"/>
            </p:cNvSpPr>
            <p:nvPr/>
          </p:nvSpPr>
          <p:spPr bwMode="auto">
            <a:xfrm>
              <a:off x="14559" y="5906"/>
              <a:ext cx="457" cy="46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31769" name="Text Box 20"/>
            <p:cNvSpPr txBox="1">
              <a:spLocks noChangeArrowheads="1"/>
            </p:cNvSpPr>
            <p:nvPr/>
          </p:nvSpPr>
          <p:spPr bwMode="auto">
            <a:xfrm>
              <a:off x="13035" y="4363"/>
              <a:ext cx="2286" cy="6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zh-TW" altLang="en-US"/>
                <a:t>預測</a:t>
              </a:r>
            </a:p>
          </p:txBody>
        </p:sp>
      </p:grpSp>
      <p:sp>
        <p:nvSpPr>
          <p:cNvPr id="31752" name="Rectangle 5"/>
          <p:cNvSpPr>
            <a:spLocks noChangeArrowheads="1"/>
          </p:cNvSpPr>
          <p:nvPr/>
        </p:nvSpPr>
        <p:spPr bwMode="auto">
          <a:xfrm>
            <a:off x="998538" y="3070225"/>
            <a:ext cx="973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TW">
                <a:sym typeface="Symbol" pitchFamily="18" charset="2"/>
              </a:rPr>
              <a:t>frame </a:t>
            </a:r>
            <a:r>
              <a:rPr lang="en-US" altLang="zh-TW" i="1">
                <a:sym typeface="Symbol" pitchFamily="18" charset="2"/>
              </a:rPr>
              <a:t>n</a:t>
            </a:r>
          </a:p>
        </p:txBody>
      </p:sp>
      <p:sp>
        <p:nvSpPr>
          <p:cNvPr id="31753" name="Rectangle 5"/>
          <p:cNvSpPr>
            <a:spLocks noChangeArrowheads="1"/>
          </p:cNvSpPr>
          <p:nvPr/>
        </p:nvSpPr>
        <p:spPr bwMode="auto">
          <a:xfrm>
            <a:off x="4165600" y="3070225"/>
            <a:ext cx="1441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TW">
                <a:sym typeface="Symbol" pitchFamily="18" charset="2"/>
              </a:rPr>
              <a:t>frame </a:t>
            </a:r>
            <a:r>
              <a:rPr lang="en-US" altLang="zh-TW" i="1">
                <a:sym typeface="Symbol" pitchFamily="18" charset="2"/>
              </a:rPr>
              <a:t>n</a:t>
            </a:r>
            <a:r>
              <a:rPr lang="en-US" altLang="zh-TW">
                <a:sym typeface="Symbol" pitchFamily="18" charset="2"/>
              </a:rPr>
              <a:t>+1</a:t>
            </a:r>
          </a:p>
        </p:txBody>
      </p:sp>
      <p:sp>
        <p:nvSpPr>
          <p:cNvPr id="31754" name="Rectangle 5"/>
          <p:cNvSpPr>
            <a:spLocks noChangeArrowheads="1"/>
          </p:cNvSpPr>
          <p:nvPr/>
        </p:nvSpPr>
        <p:spPr bwMode="auto">
          <a:xfrm>
            <a:off x="7189788" y="3070225"/>
            <a:ext cx="1441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TW">
                <a:sym typeface="Symbol" pitchFamily="18" charset="2"/>
              </a:rPr>
              <a:t>frame </a:t>
            </a:r>
            <a:r>
              <a:rPr lang="en-US" altLang="zh-TW" i="1">
                <a:sym typeface="Symbol" pitchFamily="18" charset="2"/>
              </a:rPr>
              <a:t>n</a:t>
            </a:r>
            <a:r>
              <a:rPr lang="en-US" altLang="zh-TW">
                <a:sym typeface="Symbol" pitchFamily="18" charset="2"/>
              </a:rPr>
              <a:t>+2</a:t>
            </a:r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4238625" y="5013325"/>
            <a:ext cx="223838" cy="2079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7478713" y="4510088"/>
            <a:ext cx="223837" cy="20796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250825" y="549275"/>
            <a:ext cx="8208963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TW" altLang="en-US" dirty="0"/>
              <a:t>   </a:t>
            </a:r>
            <a:r>
              <a:rPr lang="en-US" altLang="zh-TW" i="1" dirty="0"/>
              <a:t>F</a:t>
            </a:r>
            <a:r>
              <a:rPr lang="en-US" altLang="zh-TW" dirty="0"/>
              <a:t>[</a:t>
            </a:r>
            <a:r>
              <a:rPr lang="en-US" altLang="zh-TW" i="1" dirty="0"/>
              <a:t>m</a:t>
            </a:r>
            <a:r>
              <a:rPr lang="en-US" altLang="zh-TW" dirty="0"/>
              <a:t>, </a:t>
            </a:r>
            <a:r>
              <a:rPr lang="en-US" altLang="zh-TW" i="1" dirty="0"/>
              <a:t>n</a:t>
            </a:r>
            <a:r>
              <a:rPr lang="en-US" altLang="zh-TW" dirty="0"/>
              <a:t>, </a:t>
            </a:r>
            <a:r>
              <a:rPr lang="en-US" altLang="zh-TW" i="1" dirty="0"/>
              <a:t>t</a:t>
            </a:r>
            <a:r>
              <a:rPr lang="en-US" altLang="zh-TW" dirty="0"/>
              <a:t>]:  </a:t>
            </a:r>
            <a:r>
              <a:rPr lang="zh-TW" altLang="en-US" dirty="0"/>
              <a:t>時間為 </a:t>
            </a:r>
            <a:r>
              <a:rPr lang="en-US" altLang="zh-TW" i="1" dirty="0"/>
              <a:t>t</a:t>
            </a:r>
            <a:r>
              <a:rPr lang="zh-TW" altLang="en-US" dirty="0"/>
              <a:t>的影像        </a:t>
            </a:r>
          </a:p>
          <a:p>
            <a:pPr algn="just" eaLnBrk="1" hangingPunct="1">
              <a:lnSpc>
                <a:spcPct val="150000"/>
              </a:lnSpc>
            </a:pPr>
            <a:r>
              <a:rPr lang="zh-TW" altLang="en-US" dirty="0"/>
              <a:t>   如何由 </a:t>
            </a:r>
            <a:r>
              <a:rPr lang="en-US" altLang="zh-TW" i="1" dirty="0"/>
              <a:t>F</a:t>
            </a:r>
            <a:r>
              <a:rPr lang="en-US" altLang="zh-TW" dirty="0"/>
              <a:t>[</a:t>
            </a:r>
            <a:r>
              <a:rPr lang="en-US" altLang="zh-TW" i="1" dirty="0"/>
              <a:t>m</a:t>
            </a:r>
            <a:r>
              <a:rPr lang="en-US" altLang="zh-TW" dirty="0"/>
              <a:t>, </a:t>
            </a:r>
            <a:r>
              <a:rPr lang="en-US" altLang="zh-TW" i="1" dirty="0"/>
              <a:t>n</a:t>
            </a:r>
            <a:r>
              <a:rPr lang="en-US" altLang="zh-TW" dirty="0"/>
              <a:t>, </a:t>
            </a:r>
            <a:r>
              <a:rPr lang="en-US" altLang="zh-TW" i="1" dirty="0"/>
              <a:t>t</a:t>
            </a:r>
            <a:r>
              <a:rPr lang="en-US" altLang="zh-TW" dirty="0"/>
              <a:t>]</a:t>
            </a:r>
            <a:r>
              <a:rPr lang="zh-TW" altLang="en-US" dirty="0"/>
              <a:t>， </a:t>
            </a:r>
            <a:r>
              <a:rPr lang="en-US" altLang="zh-TW" i="1" dirty="0"/>
              <a:t>F</a:t>
            </a:r>
            <a:r>
              <a:rPr lang="en-US" altLang="zh-TW" dirty="0"/>
              <a:t>[</a:t>
            </a:r>
            <a:r>
              <a:rPr lang="en-US" altLang="zh-TW" i="1" dirty="0"/>
              <a:t>m</a:t>
            </a:r>
            <a:r>
              <a:rPr lang="en-US" altLang="zh-TW" dirty="0"/>
              <a:t>, </a:t>
            </a:r>
            <a:r>
              <a:rPr lang="en-US" altLang="zh-TW" i="1" dirty="0"/>
              <a:t>n</a:t>
            </a:r>
            <a:r>
              <a:rPr lang="en-US" altLang="zh-TW" dirty="0"/>
              <a:t>, </a:t>
            </a:r>
            <a:r>
              <a:rPr lang="en-US" altLang="zh-TW" i="1" dirty="0"/>
              <a:t>t</a:t>
            </a:r>
            <a:r>
              <a:rPr lang="en-US" altLang="zh-TW" dirty="0"/>
              <a:t>+</a:t>
            </a:r>
            <a:r>
              <a:rPr lang="en-US" altLang="zh-TW" dirty="0">
                <a:sym typeface="Symbol" pitchFamily="18" charset="2"/>
              </a:rPr>
              <a:t></a:t>
            </a:r>
            <a:r>
              <a:rPr lang="en-US" altLang="zh-TW" dirty="0"/>
              <a:t>]</a:t>
            </a:r>
            <a:r>
              <a:rPr lang="en-US" altLang="zh-TW" dirty="0">
                <a:sym typeface="Symbol" pitchFamily="18" charset="2"/>
              </a:rPr>
              <a:t>  </a:t>
            </a:r>
            <a:r>
              <a:rPr lang="zh-TW" altLang="en-US" dirty="0">
                <a:sym typeface="Symbol" pitchFamily="18" charset="2"/>
              </a:rPr>
              <a:t>來預測  </a:t>
            </a:r>
            <a:r>
              <a:rPr lang="en-US" altLang="zh-TW" i="1" dirty="0">
                <a:sym typeface="Symbol" pitchFamily="18" charset="2"/>
              </a:rPr>
              <a:t>F</a:t>
            </a:r>
            <a:r>
              <a:rPr lang="en-US" altLang="zh-TW" dirty="0">
                <a:sym typeface="Symbol" pitchFamily="18" charset="2"/>
              </a:rPr>
              <a:t>[</a:t>
            </a:r>
            <a:r>
              <a:rPr lang="en-US" altLang="zh-TW" i="1" dirty="0">
                <a:sym typeface="Symbol" pitchFamily="18" charset="2"/>
              </a:rPr>
              <a:t>m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i="1" dirty="0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i="1" dirty="0">
                <a:sym typeface="Symbol" pitchFamily="18" charset="2"/>
              </a:rPr>
              <a:t>t</a:t>
            </a:r>
            <a:r>
              <a:rPr lang="en-US" altLang="zh-TW" dirty="0">
                <a:sym typeface="Symbol" pitchFamily="18" charset="2"/>
              </a:rPr>
              <a:t>+2</a:t>
            </a:r>
            <a:r>
              <a:rPr lang="en-US" altLang="zh-TW" dirty="0"/>
              <a:t>]?</a:t>
            </a:r>
            <a:r>
              <a:rPr lang="en-US" altLang="zh-TW" dirty="0">
                <a:sym typeface="Symbol" pitchFamily="18" charset="2"/>
              </a:rPr>
              <a:t> 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TW" dirty="0">
                <a:sym typeface="Symbol" pitchFamily="18" charset="2"/>
              </a:rPr>
              <a:t>   (1) </a:t>
            </a:r>
            <a:r>
              <a:rPr lang="zh-TW" altLang="en-US" dirty="0">
                <a:sym typeface="Symbol" pitchFamily="18" charset="2"/>
              </a:rPr>
              <a:t>移動向量  </a:t>
            </a:r>
            <a:r>
              <a:rPr lang="en-US" altLang="zh-TW" i="1" dirty="0" err="1">
                <a:solidFill>
                  <a:srgbClr val="3333FF"/>
                </a:solidFill>
                <a:sym typeface="Symbol" pitchFamily="18" charset="2"/>
              </a:rPr>
              <a:t>V</a:t>
            </a:r>
            <a:r>
              <a:rPr lang="en-US" altLang="zh-TW" i="1" baseline="-25000" dirty="0" err="1">
                <a:solidFill>
                  <a:srgbClr val="3333FF"/>
                </a:solidFill>
                <a:sym typeface="Symbol" pitchFamily="18" charset="2"/>
              </a:rPr>
              <a:t>x</a:t>
            </a:r>
            <a:r>
              <a:rPr lang="en-US" altLang="zh-TW" dirty="0">
                <a:solidFill>
                  <a:srgbClr val="3333FF"/>
                </a:solidFill>
                <a:sym typeface="Symbol" pitchFamily="18" charset="2"/>
              </a:rPr>
              <a:t>(</a:t>
            </a:r>
            <a:r>
              <a:rPr lang="en-US" altLang="zh-TW" i="1" dirty="0">
                <a:solidFill>
                  <a:srgbClr val="3333FF"/>
                </a:solidFill>
                <a:sym typeface="Symbol" pitchFamily="18" charset="2"/>
              </a:rPr>
              <a:t>m</a:t>
            </a:r>
            <a:r>
              <a:rPr lang="en-US" altLang="zh-TW" dirty="0">
                <a:solidFill>
                  <a:srgbClr val="3333FF"/>
                </a:solidFill>
                <a:sym typeface="Symbol" pitchFamily="18" charset="2"/>
              </a:rPr>
              <a:t>, </a:t>
            </a:r>
            <a:r>
              <a:rPr lang="en-US" altLang="zh-TW" i="1" dirty="0">
                <a:solidFill>
                  <a:srgbClr val="3333FF"/>
                </a:solidFill>
                <a:sym typeface="Symbol" pitchFamily="18" charset="2"/>
              </a:rPr>
              <a:t>n</a:t>
            </a:r>
            <a:r>
              <a:rPr lang="en-US" altLang="zh-TW" dirty="0">
                <a:solidFill>
                  <a:srgbClr val="3333FF"/>
                </a:solidFill>
                <a:sym typeface="Symbol" pitchFamily="18" charset="2"/>
              </a:rPr>
              <a:t>), </a:t>
            </a:r>
            <a:r>
              <a:rPr lang="en-US" altLang="zh-TW" i="1" dirty="0" err="1">
                <a:solidFill>
                  <a:srgbClr val="3333FF"/>
                </a:solidFill>
                <a:sym typeface="Symbol" pitchFamily="18" charset="2"/>
              </a:rPr>
              <a:t>V</a:t>
            </a:r>
            <a:r>
              <a:rPr lang="en-US" altLang="zh-TW" i="1" baseline="-25000" dirty="0" err="1">
                <a:solidFill>
                  <a:srgbClr val="3333FF"/>
                </a:solidFill>
                <a:sym typeface="Symbol" pitchFamily="18" charset="2"/>
              </a:rPr>
              <a:t>y</a:t>
            </a:r>
            <a:r>
              <a:rPr lang="en-US" altLang="zh-TW" dirty="0">
                <a:solidFill>
                  <a:srgbClr val="3333FF"/>
                </a:solidFill>
                <a:sym typeface="Symbol" pitchFamily="18" charset="2"/>
              </a:rPr>
              <a:t>(</a:t>
            </a:r>
            <a:r>
              <a:rPr lang="en-US" altLang="zh-TW" i="1" dirty="0">
                <a:solidFill>
                  <a:srgbClr val="3333FF"/>
                </a:solidFill>
                <a:sym typeface="Symbol" pitchFamily="18" charset="2"/>
              </a:rPr>
              <a:t>m</a:t>
            </a:r>
            <a:r>
              <a:rPr lang="en-US" altLang="zh-TW" dirty="0">
                <a:solidFill>
                  <a:srgbClr val="3333FF"/>
                </a:solidFill>
                <a:sym typeface="Symbol" pitchFamily="18" charset="2"/>
              </a:rPr>
              <a:t>, </a:t>
            </a:r>
            <a:r>
              <a:rPr lang="en-US" altLang="zh-TW" i="1" dirty="0">
                <a:solidFill>
                  <a:srgbClr val="3333FF"/>
                </a:solidFill>
                <a:sym typeface="Symbol" pitchFamily="18" charset="2"/>
              </a:rPr>
              <a:t>n</a:t>
            </a:r>
            <a:r>
              <a:rPr lang="en-US" altLang="zh-TW" dirty="0">
                <a:solidFill>
                  <a:srgbClr val="3333FF"/>
                </a:solidFill>
                <a:sym typeface="Symbol" pitchFamily="18" charset="2"/>
              </a:rPr>
              <a:t>)</a:t>
            </a:r>
            <a:r>
              <a:rPr lang="en-US" altLang="zh-TW" dirty="0">
                <a:sym typeface="Symbol" pitchFamily="18" charset="2"/>
              </a:rPr>
              <a:t>    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TW" dirty="0">
                <a:sym typeface="Symbol" pitchFamily="18" charset="2"/>
              </a:rPr>
              <a:t>       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TW" dirty="0">
                <a:sym typeface="Symbol" pitchFamily="18" charset="2"/>
              </a:rPr>
              <a:t>   (2) </a:t>
            </a:r>
            <a:r>
              <a:rPr lang="zh-TW" altLang="en-US" dirty="0">
                <a:sym typeface="Symbol" pitchFamily="18" charset="2"/>
              </a:rPr>
              <a:t>預測 </a:t>
            </a:r>
            <a:r>
              <a:rPr lang="en-US" altLang="zh-TW" i="1" dirty="0">
                <a:sym typeface="Symbol" pitchFamily="18" charset="2"/>
              </a:rPr>
              <a:t>F</a:t>
            </a:r>
            <a:r>
              <a:rPr lang="en-US" altLang="zh-TW" dirty="0">
                <a:sym typeface="Symbol" pitchFamily="18" charset="2"/>
              </a:rPr>
              <a:t>[</a:t>
            </a:r>
            <a:r>
              <a:rPr lang="en-US" altLang="zh-TW" i="1" dirty="0">
                <a:sym typeface="Symbol" pitchFamily="18" charset="2"/>
              </a:rPr>
              <a:t>m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i="1" dirty="0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i="1" dirty="0">
                <a:sym typeface="Symbol" pitchFamily="18" charset="2"/>
              </a:rPr>
              <a:t>t</a:t>
            </a:r>
            <a:r>
              <a:rPr lang="en-US" altLang="zh-TW" dirty="0">
                <a:sym typeface="Symbol" pitchFamily="18" charset="2"/>
              </a:rPr>
              <a:t>+2</a:t>
            </a:r>
            <a:r>
              <a:rPr lang="en-US" altLang="zh-TW" dirty="0"/>
              <a:t>] </a:t>
            </a:r>
            <a:r>
              <a:rPr lang="zh-TW" altLang="en-US" dirty="0"/>
              <a:t>：</a:t>
            </a:r>
            <a:endParaRPr lang="en-US" altLang="zh-TW" dirty="0"/>
          </a:p>
          <a:p>
            <a:pPr algn="just" eaLnBrk="1" hangingPunct="1">
              <a:lnSpc>
                <a:spcPct val="150000"/>
              </a:lnSpc>
            </a:pPr>
            <a:r>
              <a:rPr lang="en-US" altLang="zh-TW" i="1" dirty="0">
                <a:sym typeface="Symbol" pitchFamily="18" charset="2"/>
              </a:rPr>
              <a:t>                    </a:t>
            </a:r>
            <a:r>
              <a:rPr lang="en-US" altLang="zh-TW" i="1" dirty="0" err="1">
                <a:sym typeface="Symbol" pitchFamily="18" charset="2"/>
              </a:rPr>
              <a:t>F</a:t>
            </a:r>
            <a:r>
              <a:rPr lang="en-US" altLang="zh-TW" i="1" baseline="-25000" dirty="0" err="1">
                <a:sym typeface="Symbol" pitchFamily="18" charset="2"/>
              </a:rPr>
              <a:t>p</a:t>
            </a:r>
            <a:r>
              <a:rPr lang="en-US" altLang="zh-TW" dirty="0">
                <a:sym typeface="Symbol" pitchFamily="18" charset="2"/>
              </a:rPr>
              <a:t>[</a:t>
            </a:r>
            <a:r>
              <a:rPr lang="en-US" altLang="zh-TW" i="1" dirty="0">
                <a:sym typeface="Symbol" pitchFamily="18" charset="2"/>
              </a:rPr>
              <a:t>m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i="1" dirty="0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i="1" dirty="0">
                <a:sym typeface="Symbol" pitchFamily="18" charset="2"/>
              </a:rPr>
              <a:t>t</a:t>
            </a:r>
            <a:r>
              <a:rPr lang="en-US" altLang="zh-TW" dirty="0">
                <a:sym typeface="Symbol" pitchFamily="18" charset="2"/>
              </a:rPr>
              <a:t>+2</a:t>
            </a:r>
            <a:r>
              <a:rPr lang="en-US" altLang="zh-TW" dirty="0"/>
              <a:t>] = </a:t>
            </a:r>
            <a:r>
              <a:rPr lang="en-US" altLang="zh-TW" i="1" dirty="0">
                <a:sym typeface="Symbol" pitchFamily="18" charset="2"/>
              </a:rPr>
              <a:t>F</a:t>
            </a:r>
            <a:r>
              <a:rPr lang="en-US" altLang="zh-TW" dirty="0">
                <a:sym typeface="Symbol" pitchFamily="18" charset="2"/>
              </a:rPr>
              <a:t>[</a:t>
            </a:r>
            <a:r>
              <a:rPr lang="en-US" altLang="zh-TW" i="1" dirty="0">
                <a:sym typeface="Symbol" pitchFamily="18" charset="2"/>
              </a:rPr>
              <a:t>m </a:t>
            </a:r>
            <a:r>
              <a:rPr lang="en-US" altLang="zh-TW" dirty="0">
                <a:sym typeface="Symbol" pitchFamily="18" charset="2"/>
              </a:rPr>
              <a:t>- </a:t>
            </a:r>
            <a:r>
              <a:rPr lang="en-US" altLang="zh-TW" i="1" dirty="0" err="1">
                <a:sym typeface="Symbol" pitchFamily="18" charset="2"/>
              </a:rPr>
              <a:t>V</a:t>
            </a:r>
            <a:r>
              <a:rPr lang="en-US" altLang="zh-TW" i="1" baseline="-25000" dirty="0" err="1">
                <a:sym typeface="Symbol" pitchFamily="18" charset="2"/>
              </a:rPr>
              <a:t>x</a:t>
            </a:r>
            <a:r>
              <a:rPr lang="en-US" altLang="zh-TW" dirty="0">
                <a:sym typeface="Symbol" pitchFamily="18" charset="2"/>
              </a:rPr>
              <a:t>(</a:t>
            </a:r>
            <a:r>
              <a:rPr lang="en-US" altLang="zh-TW" i="1" dirty="0">
                <a:sym typeface="Symbol" pitchFamily="18" charset="2"/>
              </a:rPr>
              <a:t>m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i="1" dirty="0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), </a:t>
            </a:r>
            <a:r>
              <a:rPr lang="en-US" altLang="zh-TW" i="1" dirty="0">
                <a:sym typeface="Symbol" pitchFamily="18" charset="2"/>
              </a:rPr>
              <a:t>n </a:t>
            </a:r>
            <a:r>
              <a:rPr lang="en-US" altLang="zh-TW" dirty="0">
                <a:sym typeface="Symbol" pitchFamily="18" charset="2"/>
              </a:rPr>
              <a:t>- </a:t>
            </a:r>
            <a:r>
              <a:rPr lang="en-US" altLang="zh-TW" i="1" dirty="0" err="1">
                <a:sym typeface="Symbol" pitchFamily="18" charset="2"/>
              </a:rPr>
              <a:t>V</a:t>
            </a:r>
            <a:r>
              <a:rPr lang="en-US" altLang="zh-TW" i="1" baseline="-25000" dirty="0" err="1">
                <a:sym typeface="Symbol" pitchFamily="18" charset="2"/>
              </a:rPr>
              <a:t>x</a:t>
            </a:r>
            <a:r>
              <a:rPr lang="en-US" altLang="zh-TW" dirty="0">
                <a:sym typeface="Symbol" pitchFamily="18" charset="2"/>
              </a:rPr>
              <a:t>(</a:t>
            </a:r>
            <a:r>
              <a:rPr lang="en-US" altLang="zh-TW" i="1" dirty="0">
                <a:sym typeface="Symbol" pitchFamily="18" charset="2"/>
              </a:rPr>
              <a:t>m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i="1" dirty="0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), </a:t>
            </a:r>
            <a:r>
              <a:rPr lang="en-US" altLang="zh-TW" i="1" dirty="0">
                <a:sym typeface="Symbol" pitchFamily="18" charset="2"/>
              </a:rPr>
              <a:t>t</a:t>
            </a:r>
            <a:r>
              <a:rPr lang="en-US" altLang="zh-TW" dirty="0">
                <a:sym typeface="Symbol" pitchFamily="18" charset="2"/>
              </a:rPr>
              <a:t>+</a:t>
            </a:r>
            <a:r>
              <a:rPr lang="en-US" altLang="zh-TW" dirty="0"/>
              <a:t>]</a:t>
            </a:r>
            <a:r>
              <a:rPr lang="en-US" altLang="zh-TW" dirty="0">
                <a:sym typeface="Symbol" pitchFamily="18" charset="2"/>
              </a:rPr>
              <a:t> 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TW" dirty="0">
                <a:sym typeface="Symbol" pitchFamily="18" charset="2"/>
              </a:rPr>
              <a:t>                  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TW" dirty="0">
                <a:sym typeface="Symbol" pitchFamily="18" charset="2"/>
              </a:rPr>
              <a:t>   (3) </a:t>
            </a:r>
            <a:r>
              <a:rPr lang="zh-TW" altLang="en-US" dirty="0">
                <a:sym typeface="Symbol" pitchFamily="18" charset="2"/>
              </a:rPr>
              <a:t>計算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zh-TW" altLang="en-US" dirty="0">
                <a:sym typeface="Symbol" pitchFamily="18" charset="2"/>
              </a:rPr>
              <a:t>「預測誤差」</a:t>
            </a:r>
          </a:p>
          <a:p>
            <a:pPr algn="just" eaLnBrk="1" hangingPunct="1">
              <a:lnSpc>
                <a:spcPct val="150000"/>
              </a:lnSpc>
            </a:pPr>
            <a:r>
              <a:rPr lang="zh-TW" altLang="en-US" dirty="0">
                <a:sym typeface="Symbol" pitchFamily="18" charset="2"/>
              </a:rPr>
              <a:t>         </a:t>
            </a:r>
            <a:r>
              <a:rPr lang="en-US" altLang="zh-TW" i="1" dirty="0">
                <a:sym typeface="Symbol" pitchFamily="18" charset="2"/>
              </a:rPr>
              <a:t>E</a:t>
            </a:r>
            <a:r>
              <a:rPr lang="en-US" altLang="zh-TW" dirty="0"/>
              <a:t>[</a:t>
            </a:r>
            <a:r>
              <a:rPr lang="en-US" altLang="zh-TW" i="1" dirty="0">
                <a:sym typeface="Symbol" pitchFamily="18" charset="2"/>
              </a:rPr>
              <a:t>m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i="1" dirty="0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i="1" dirty="0">
                <a:sym typeface="Symbol" pitchFamily="18" charset="2"/>
              </a:rPr>
              <a:t>t</a:t>
            </a:r>
            <a:r>
              <a:rPr lang="en-US" altLang="zh-TW" dirty="0">
                <a:sym typeface="Symbol" pitchFamily="18" charset="2"/>
              </a:rPr>
              <a:t>+2</a:t>
            </a:r>
            <a:r>
              <a:rPr lang="en-US" altLang="zh-TW" dirty="0"/>
              <a:t>] = </a:t>
            </a:r>
            <a:r>
              <a:rPr lang="en-US" altLang="zh-TW" i="1" dirty="0">
                <a:sym typeface="Symbol" pitchFamily="18" charset="2"/>
              </a:rPr>
              <a:t>F</a:t>
            </a:r>
            <a:r>
              <a:rPr lang="en-US" altLang="zh-TW" dirty="0">
                <a:sym typeface="Symbol" pitchFamily="18" charset="2"/>
              </a:rPr>
              <a:t>[</a:t>
            </a:r>
            <a:r>
              <a:rPr lang="en-US" altLang="zh-TW" i="1" dirty="0">
                <a:sym typeface="Symbol" pitchFamily="18" charset="2"/>
              </a:rPr>
              <a:t>m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i="1" dirty="0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i="1" dirty="0">
                <a:sym typeface="Symbol" pitchFamily="18" charset="2"/>
              </a:rPr>
              <a:t>t</a:t>
            </a:r>
            <a:r>
              <a:rPr lang="en-US" altLang="zh-TW" dirty="0">
                <a:sym typeface="Symbol" pitchFamily="18" charset="2"/>
              </a:rPr>
              <a:t>+2</a:t>
            </a:r>
            <a:r>
              <a:rPr lang="en-US" altLang="zh-TW" dirty="0"/>
              <a:t>] </a:t>
            </a:r>
            <a:r>
              <a:rPr lang="en-US" altLang="zh-TW" dirty="0">
                <a:sym typeface="Symbol" pitchFamily="18" charset="2"/>
              </a:rPr>
              <a:t></a:t>
            </a:r>
            <a:r>
              <a:rPr lang="en-US" altLang="zh-TW" dirty="0"/>
              <a:t> </a:t>
            </a:r>
            <a:r>
              <a:rPr lang="en-US" altLang="zh-TW" i="1" dirty="0" err="1">
                <a:sym typeface="Symbol" pitchFamily="18" charset="2"/>
              </a:rPr>
              <a:t>F</a:t>
            </a:r>
            <a:r>
              <a:rPr lang="en-US" altLang="zh-TW" i="1" baseline="-25000" dirty="0" err="1">
                <a:sym typeface="Symbol" pitchFamily="18" charset="2"/>
              </a:rPr>
              <a:t>p</a:t>
            </a:r>
            <a:r>
              <a:rPr lang="en-US" altLang="zh-TW" dirty="0">
                <a:sym typeface="Symbol" pitchFamily="18" charset="2"/>
              </a:rPr>
              <a:t>[</a:t>
            </a:r>
            <a:r>
              <a:rPr lang="en-US" altLang="zh-TW" i="1" dirty="0">
                <a:sym typeface="Symbol" pitchFamily="18" charset="2"/>
              </a:rPr>
              <a:t>m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i="1" dirty="0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i="1" dirty="0">
                <a:sym typeface="Symbol" pitchFamily="18" charset="2"/>
              </a:rPr>
              <a:t>t</a:t>
            </a:r>
            <a:r>
              <a:rPr lang="en-US" altLang="zh-TW" dirty="0">
                <a:sym typeface="Symbol" pitchFamily="18" charset="2"/>
              </a:rPr>
              <a:t>+2</a:t>
            </a:r>
            <a:r>
              <a:rPr lang="en-US" altLang="zh-TW" dirty="0"/>
              <a:t>]</a:t>
            </a:r>
            <a:r>
              <a:rPr lang="en-US" altLang="zh-TW" dirty="0">
                <a:sym typeface="Symbol" pitchFamily="18" charset="2"/>
              </a:rPr>
              <a:t>         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TW" dirty="0">
                <a:sym typeface="Symbol" pitchFamily="18" charset="2"/>
              </a:rPr>
              <a:t>     </a:t>
            </a:r>
            <a:r>
              <a:rPr lang="zh-TW" altLang="en-US" dirty="0">
                <a:solidFill>
                  <a:srgbClr val="FF0000"/>
                </a:solidFill>
                <a:sym typeface="Symbol" pitchFamily="18" charset="2"/>
              </a:rPr>
              <a:t>對預測誤差 </a:t>
            </a:r>
            <a:r>
              <a:rPr lang="en-US" altLang="zh-TW" i="1" dirty="0">
                <a:solidFill>
                  <a:srgbClr val="FF0000"/>
                </a:solidFill>
                <a:sym typeface="Symbol" pitchFamily="18" charset="2"/>
              </a:rPr>
              <a:t>E</a:t>
            </a:r>
            <a:r>
              <a:rPr lang="en-US" altLang="zh-TW" dirty="0">
                <a:solidFill>
                  <a:srgbClr val="FF0000"/>
                </a:solidFill>
              </a:rPr>
              <a:t>[</a:t>
            </a:r>
            <a:r>
              <a:rPr lang="en-US" altLang="zh-TW" i="1" dirty="0">
                <a:solidFill>
                  <a:srgbClr val="FF0000"/>
                </a:solidFill>
                <a:sym typeface="Symbol" pitchFamily="18" charset="2"/>
              </a:rPr>
              <a:t>m</a:t>
            </a: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, </a:t>
            </a:r>
            <a:r>
              <a:rPr lang="en-US" altLang="zh-TW" i="1" dirty="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, </a:t>
            </a:r>
            <a:r>
              <a:rPr lang="en-US" altLang="zh-TW" i="1" dirty="0">
                <a:solidFill>
                  <a:srgbClr val="FF0000"/>
                </a:solidFill>
                <a:sym typeface="Symbol" pitchFamily="18" charset="2"/>
              </a:rPr>
              <a:t>t</a:t>
            </a: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+2</a:t>
            </a:r>
            <a:r>
              <a:rPr lang="en-US" altLang="zh-TW" dirty="0">
                <a:solidFill>
                  <a:srgbClr val="FF0000"/>
                </a:solidFill>
              </a:rPr>
              <a:t>] </a:t>
            </a:r>
            <a:r>
              <a:rPr lang="zh-TW" altLang="en-US" dirty="0">
                <a:solidFill>
                  <a:srgbClr val="FF0000"/>
                </a:solidFill>
              </a:rPr>
              <a:t>做</a:t>
            </a:r>
            <a:r>
              <a:rPr lang="zh-TW" alt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  <a:sym typeface="Symbol" pitchFamily="18" charset="2"/>
              </a:rPr>
              <a:t>編碼     </a:t>
            </a:r>
            <a:endParaRPr lang="zh-TW" altLang="en-US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32771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235B74AB-6FC6-4922-8703-D58C962A704C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302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82A5D3D4-91DD-4D48-B6BA-AB6A4C625A45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303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7777162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sz="2400" b="1">
                <a:solidFill>
                  <a:srgbClr val="3333FF"/>
                </a:solidFill>
                <a:sym typeface="Wingdings 2" pitchFamily="18" charset="2"/>
              </a:rPr>
              <a:t></a:t>
            </a:r>
            <a:r>
              <a:rPr lang="zh-TW" altLang="en-US" sz="2400" b="1"/>
              <a:t>  </a:t>
            </a:r>
            <a:r>
              <a:rPr lang="en-US" altLang="zh-TW" sz="2400" b="1">
                <a:solidFill>
                  <a:srgbClr val="3333FF"/>
                </a:solidFill>
              </a:rPr>
              <a:t>8-G  Data Compression </a:t>
            </a:r>
            <a:r>
              <a:rPr lang="zh-TW" altLang="en-US" sz="2400" b="1">
                <a:solidFill>
                  <a:srgbClr val="3333FF"/>
                </a:solidFill>
              </a:rPr>
              <a:t>未來發展的方向</a:t>
            </a:r>
            <a:endParaRPr lang="en-US" altLang="zh-TW" sz="2400" b="1">
              <a:solidFill>
                <a:srgbClr val="3333FF"/>
              </a:solidFill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95288" y="2060575"/>
            <a:ext cx="835342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en-US" altLang="zh-TW" dirty="0"/>
              <a:t>Q1: How to further improve the compression rate</a:t>
            </a:r>
          </a:p>
          <a:p>
            <a:pPr algn="just" eaLnBrk="1" hangingPunct="1">
              <a:lnSpc>
                <a:spcPct val="120000"/>
              </a:lnSpc>
              <a:buFontTx/>
              <a:buChar char="•"/>
            </a:pPr>
            <a:endParaRPr lang="en-US" altLang="zh-TW" dirty="0"/>
          </a:p>
          <a:p>
            <a:pPr algn="just" eaLnBrk="1" hangingPunct="1">
              <a:lnSpc>
                <a:spcPct val="120000"/>
              </a:lnSpc>
            </a:pPr>
            <a:r>
              <a:rPr lang="en-US" altLang="zh-TW" dirty="0"/>
              <a:t>Q2: How to develop a compression algorithm whose compression rate is</a:t>
            </a:r>
            <a:br>
              <a:rPr lang="en-US" altLang="zh-TW" dirty="0"/>
            </a:br>
            <a:r>
              <a:rPr lang="en-US" altLang="zh-TW" dirty="0"/>
              <a:t>        acceptable and </a:t>
            </a:r>
            <a:r>
              <a:rPr lang="en-US" altLang="zh-TW" dirty="0">
                <a:solidFill>
                  <a:srgbClr val="3333FF"/>
                </a:solidFill>
              </a:rPr>
              <a:t>the</a:t>
            </a:r>
            <a:r>
              <a:rPr lang="en-US" altLang="zh-TW" dirty="0"/>
              <a:t> </a:t>
            </a:r>
            <a:r>
              <a:rPr lang="en-US" altLang="zh-TW" u="sng" dirty="0">
                <a:solidFill>
                  <a:srgbClr val="3333FF"/>
                </a:solidFill>
              </a:rPr>
              <a:t>buffer size </a:t>
            </a:r>
            <a:r>
              <a:rPr lang="en-US" altLang="zh-TW" dirty="0">
                <a:solidFill>
                  <a:srgbClr val="3333FF"/>
                </a:solidFill>
              </a:rPr>
              <a:t>/ </a:t>
            </a:r>
            <a:r>
              <a:rPr lang="en-US" altLang="zh-TW" u="sng" dirty="0">
                <a:solidFill>
                  <a:srgbClr val="3333FF"/>
                </a:solidFill>
              </a:rPr>
              <a:t>hardware cost </a:t>
            </a:r>
            <a:r>
              <a:rPr lang="en-US" altLang="zh-TW" dirty="0">
                <a:solidFill>
                  <a:srgbClr val="3333FF"/>
                </a:solidFill>
              </a:rPr>
              <a:t>is limited</a:t>
            </a:r>
            <a:endParaRPr lang="zh-TW" altLang="en-US" dirty="0">
              <a:solidFill>
                <a:srgbClr val="3333FF"/>
              </a:solidFill>
            </a:endParaRPr>
          </a:p>
        </p:txBody>
      </p:sp>
      <p:sp>
        <p:nvSpPr>
          <p:cNvPr id="33797" name="文字方塊 6"/>
          <p:cNvSpPr txBox="1">
            <a:spLocks noChangeArrowheads="1"/>
          </p:cNvSpPr>
          <p:nvPr/>
        </p:nvSpPr>
        <p:spPr bwMode="auto">
          <a:xfrm>
            <a:off x="395288" y="1412875"/>
            <a:ext cx="3600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Two important issues:</a:t>
            </a:r>
            <a:endParaRPr lang="zh-TW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C4654076-75E9-4746-BAA1-1EC9C4A8F521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304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468313" y="333375"/>
            <a:ext cx="7704137" cy="830263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TW" altLang="en-US" sz="2400" b="1" dirty="0" smtClean="0">
                <a:solidFill>
                  <a:srgbClr val="3333FF"/>
                </a:solidFill>
              </a:rPr>
              <a:t>附錄九：</a:t>
            </a:r>
            <a:r>
              <a:rPr lang="zh-TW" altLang="en-US" sz="2400" b="1" dirty="0">
                <a:solidFill>
                  <a:srgbClr val="3333FF"/>
                </a:solidFill>
              </a:rPr>
              <a:t>新的相似度測量工具：結構相似度 </a:t>
            </a:r>
            <a:r>
              <a:rPr lang="en-US" altLang="zh-TW" sz="2400" b="1" dirty="0">
                <a:solidFill>
                  <a:srgbClr val="3333FF"/>
                </a:solidFill>
              </a:rPr>
              <a:t/>
            </a:r>
            <a:br>
              <a:rPr lang="en-US" altLang="zh-TW" sz="2400" b="1" dirty="0">
                <a:solidFill>
                  <a:srgbClr val="3333FF"/>
                </a:solidFill>
              </a:rPr>
            </a:br>
            <a:r>
              <a:rPr lang="en-US" altLang="zh-TW" sz="2400" b="1" dirty="0">
                <a:solidFill>
                  <a:srgbClr val="3333FF"/>
                </a:solidFill>
              </a:rPr>
              <a:t>Structural Similarity (SSIM)</a:t>
            </a:r>
            <a:endParaRPr lang="zh-TW" altLang="en-US" sz="2400" b="1" dirty="0">
              <a:solidFill>
                <a:srgbClr val="3333FF"/>
              </a:solidFill>
            </a:endParaRPr>
          </a:p>
        </p:txBody>
      </p:sp>
      <p:sp>
        <p:nvSpPr>
          <p:cNvPr id="29700" name="文字方塊 13"/>
          <p:cNvSpPr txBox="1">
            <a:spLocks noChangeArrowheads="1"/>
          </p:cNvSpPr>
          <p:nvPr/>
        </p:nvSpPr>
        <p:spPr bwMode="auto">
          <a:xfrm>
            <a:off x="468313" y="1341438"/>
            <a:ext cx="755967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傳統量測兩個信號 </a:t>
            </a:r>
            <a:r>
              <a:rPr lang="en-US" altLang="zh-TW"/>
              <a:t>(including images, videos, and vocal signals) </a:t>
            </a:r>
            <a:r>
              <a:rPr lang="zh-TW" altLang="en-US"/>
              <a:t>之間相似度的方式：</a:t>
            </a:r>
          </a:p>
        </p:txBody>
      </p:sp>
      <p:sp>
        <p:nvSpPr>
          <p:cNvPr id="29701" name="Text Box 10"/>
          <p:cNvSpPr txBox="1">
            <a:spLocks noChangeArrowheads="1"/>
          </p:cNvSpPr>
          <p:nvPr/>
        </p:nvSpPr>
        <p:spPr bwMode="auto">
          <a:xfrm>
            <a:off x="539750" y="2060575"/>
            <a:ext cx="2303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(1) maximal error</a:t>
            </a:r>
          </a:p>
        </p:txBody>
      </p:sp>
      <p:graphicFrame>
        <p:nvGraphicFramePr>
          <p:cNvPr id="29702" name="Object 11"/>
          <p:cNvGraphicFramePr>
            <a:graphicFrameLocks noChangeAspect="1"/>
          </p:cNvGraphicFramePr>
          <p:nvPr/>
        </p:nvGraphicFramePr>
        <p:xfrm>
          <a:off x="2700338" y="2060575"/>
          <a:ext cx="24130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06" name="Equation" r:id="rId3" imgW="2413000" imgH="381000" progId="Equation.DSMT4">
                  <p:embed/>
                </p:oleObj>
              </mc:Choice>
              <mc:Fallback>
                <p:oleObj name="Equation" r:id="rId3" imgW="24130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060575"/>
                        <a:ext cx="241300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Text Box 10"/>
          <p:cNvSpPr txBox="1">
            <a:spLocks noChangeArrowheads="1"/>
          </p:cNvSpPr>
          <p:nvPr/>
        </p:nvSpPr>
        <p:spPr bwMode="auto">
          <a:xfrm>
            <a:off x="539750" y="2852738"/>
            <a:ext cx="3168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(2) mean square error (MSE)</a:t>
            </a:r>
          </a:p>
        </p:txBody>
      </p:sp>
      <p:graphicFrame>
        <p:nvGraphicFramePr>
          <p:cNvPr id="29704" name="Object 13"/>
          <p:cNvGraphicFramePr>
            <a:graphicFrameLocks noChangeAspect="1"/>
          </p:cNvGraphicFramePr>
          <p:nvPr/>
        </p:nvGraphicFramePr>
        <p:xfrm>
          <a:off x="3851275" y="2708275"/>
          <a:ext cx="29337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07" name="Equation" r:id="rId5" imgW="2933700" imgH="685800" progId="Equation.DSMT4">
                  <p:embed/>
                </p:oleObj>
              </mc:Choice>
              <mc:Fallback>
                <p:oleObj name="Equation" r:id="rId5" imgW="29337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708275"/>
                        <a:ext cx="2933700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 Box 6"/>
          <p:cNvSpPr txBox="1">
            <a:spLocks noChangeArrowheads="1"/>
          </p:cNvSpPr>
          <p:nvPr/>
        </p:nvSpPr>
        <p:spPr bwMode="auto">
          <a:xfrm>
            <a:off x="539750" y="3789363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(3) normalized mean square error (NMSE)</a:t>
            </a:r>
          </a:p>
        </p:txBody>
      </p:sp>
      <p:graphicFrame>
        <p:nvGraphicFramePr>
          <p:cNvPr id="29706" name="Object 7"/>
          <p:cNvGraphicFramePr>
            <a:graphicFrameLocks noChangeAspect="1"/>
          </p:cNvGraphicFramePr>
          <p:nvPr/>
        </p:nvGraphicFramePr>
        <p:xfrm>
          <a:off x="5076825" y="3429000"/>
          <a:ext cx="2501900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08" name="Equation" r:id="rId7" imgW="2501900" imgH="1371600" progId="Equation.DSMT4">
                  <p:embed/>
                </p:oleObj>
              </mc:Choice>
              <mc:Fallback>
                <p:oleObj name="Equation" r:id="rId7" imgW="250190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429000"/>
                        <a:ext cx="2501900" cy="1350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Text Box 6"/>
          <p:cNvSpPr txBox="1">
            <a:spLocks noChangeArrowheads="1"/>
          </p:cNvSpPr>
          <p:nvPr/>
        </p:nvSpPr>
        <p:spPr bwMode="auto">
          <a:xfrm>
            <a:off x="539750" y="5300663"/>
            <a:ext cx="51847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(4) normalized root mean square error (NRMSE)</a:t>
            </a:r>
          </a:p>
        </p:txBody>
      </p:sp>
      <p:graphicFrame>
        <p:nvGraphicFramePr>
          <p:cNvPr id="29708" name="Object 9"/>
          <p:cNvGraphicFramePr>
            <a:graphicFrameLocks noChangeAspect="1"/>
          </p:cNvGraphicFramePr>
          <p:nvPr/>
        </p:nvGraphicFramePr>
        <p:xfrm>
          <a:off x="5651500" y="4868863"/>
          <a:ext cx="2679700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09" name="Equation" r:id="rId9" imgW="2679700" imgH="1435100" progId="Equation.DSMT4">
                  <p:embed/>
                </p:oleObj>
              </mc:Choice>
              <mc:Fallback>
                <p:oleObj name="Equation" r:id="rId9" imgW="2679700" imgH="1435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868863"/>
                        <a:ext cx="2679700" cy="141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0757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4EF072A2-1EC4-4036-93B9-6AF11B2256B8}" type="slidenum">
              <a:rPr lang="en-US" altLang="zh-TW">
                <a:solidFill>
                  <a:srgbClr val="3366FF"/>
                </a:solidFill>
                <a:ea typeface="新細明體" panose="02020500000000000000" pitchFamily="18" charset="-120"/>
              </a:rPr>
              <a:pPr/>
              <a:t>305</a:t>
            </a:fld>
            <a:endParaRPr lang="en-US" altLang="zh-TW">
              <a:solidFill>
                <a:srgbClr val="3366FF"/>
              </a:solidFill>
              <a:ea typeface="新細明體" panose="02020500000000000000" pitchFamily="18" charset="-120"/>
            </a:endParaRPr>
          </a:p>
        </p:txBody>
      </p:sp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539750" y="476250"/>
            <a:ext cx="669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 smtClean="0">
                <a:solidFill>
                  <a:srgbClr val="3333FF"/>
                </a:solidFill>
              </a:rPr>
              <a:t>(5) </a:t>
            </a:r>
            <a:r>
              <a:rPr lang="en-US" altLang="zh-TW" dirty="0">
                <a:solidFill>
                  <a:srgbClr val="3333FF"/>
                </a:solidFill>
              </a:rPr>
              <a:t>signal to noise ratio (SNR)</a:t>
            </a:r>
            <a:r>
              <a:rPr lang="zh-TW" altLang="en-US" dirty="0">
                <a:solidFill>
                  <a:srgbClr val="3333FF"/>
                </a:solidFill>
              </a:rPr>
              <a:t>，信號處理常用</a:t>
            </a:r>
          </a:p>
        </p:txBody>
      </p:sp>
      <p:graphicFrame>
        <p:nvGraphicFramePr>
          <p:cNvPr id="19458" name="Object 10"/>
          <p:cNvGraphicFramePr>
            <a:graphicFrameLocks noChangeAspect="1"/>
          </p:cNvGraphicFramePr>
          <p:nvPr/>
        </p:nvGraphicFramePr>
        <p:xfrm>
          <a:off x="1042988" y="981075"/>
          <a:ext cx="3517900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3" name="Equation" r:id="rId3" imgW="3517900" imgH="1397000" progId="Equation.DSMT4">
                  <p:embed/>
                </p:oleObj>
              </mc:Choice>
              <mc:Fallback>
                <p:oleObj name="Equation" r:id="rId3" imgW="3517900" imgH="139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981075"/>
                        <a:ext cx="3517900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539750" y="2636838"/>
            <a:ext cx="6408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 smtClean="0">
                <a:solidFill>
                  <a:srgbClr val="3333FF"/>
                </a:solidFill>
              </a:rPr>
              <a:t>(6) </a:t>
            </a:r>
            <a:r>
              <a:rPr lang="en-US" altLang="zh-TW" dirty="0">
                <a:solidFill>
                  <a:srgbClr val="3333FF"/>
                </a:solidFill>
              </a:rPr>
              <a:t>peak signal to noise ratio (PSNR)</a:t>
            </a:r>
            <a:r>
              <a:rPr lang="zh-TW" altLang="en-US" dirty="0">
                <a:solidFill>
                  <a:srgbClr val="3333FF"/>
                </a:solidFill>
              </a:rPr>
              <a:t>，影像處理常用</a:t>
            </a:r>
          </a:p>
        </p:txBody>
      </p:sp>
      <p:graphicFrame>
        <p:nvGraphicFramePr>
          <p:cNvPr id="19459" name="Object 8"/>
          <p:cNvGraphicFramePr>
            <a:graphicFrameLocks noChangeAspect="1"/>
          </p:cNvGraphicFramePr>
          <p:nvPr/>
        </p:nvGraphicFramePr>
        <p:xfrm>
          <a:off x="900113" y="3068638"/>
          <a:ext cx="3987800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4" name="Equation" r:id="rId5" imgW="3987800" imgH="1397000" progId="Equation.DSMT4">
                  <p:embed/>
                </p:oleObj>
              </mc:Choice>
              <mc:Fallback>
                <p:oleObj name="Equation" r:id="rId5" imgW="3987800" imgH="139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068638"/>
                        <a:ext cx="3987800" cy="137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9"/>
          <p:cNvSpPr txBox="1">
            <a:spLocks noChangeArrowheads="1"/>
          </p:cNvSpPr>
          <p:nvPr/>
        </p:nvSpPr>
        <p:spPr bwMode="auto">
          <a:xfrm>
            <a:off x="5364163" y="3068638"/>
            <a:ext cx="3168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/>
              <a:t> X</a:t>
            </a:r>
            <a:r>
              <a:rPr lang="en-US" altLang="zh-TW" i="1" baseline="-25000"/>
              <a:t>Max</a:t>
            </a:r>
            <a:r>
              <a:rPr lang="en-US" altLang="zh-TW"/>
              <a:t>:  the maximal possible </a:t>
            </a:r>
            <a:br>
              <a:rPr lang="en-US" altLang="zh-TW"/>
            </a:br>
            <a:r>
              <a:rPr lang="en-US" altLang="zh-TW"/>
              <a:t>           value of </a:t>
            </a:r>
            <a:r>
              <a:rPr lang="en-US" altLang="zh-TW" i="1"/>
              <a:t>x</a:t>
            </a:r>
            <a:r>
              <a:rPr lang="en-US" altLang="zh-TW"/>
              <a:t>[</a:t>
            </a:r>
            <a:r>
              <a:rPr lang="en-US" altLang="zh-TW" i="1"/>
              <a:t>m</a:t>
            </a:r>
            <a:r>
              <a:rPr lang="en-US" altLang="zh-TW"/>
              <a:t>, </a:t>
            </a:r>
            <a:r>
              <a:rPr lang="en-US" altLang="zh-TW" i="1"/>
              <a:t>n</a:t>
            </a:r>
            <a:r>
              <a:rPr lang="en-US" altLang="zh-TW"/>
              <a:t>]</a:t>
            </a:r>
          </a:p>
        </p:txBody>
      </p:sp>
      <p:sp>
        <p:nvSpPr>
          <p:cNvPr id="19465" name="Text Box 10"/>
          <p:cNvSpPr txBox="1">
            <a:spLocks noChangeArrowheads="1"/>
          </p:cNvSpPr>
          <p:nvPr/>
        </p:nvSpPr>
        <p:spPr bwMode="auto">
          <a:xfrm>
            <a:off x="5219700" y="3860800"/>
            <a:ext cx="3671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 In image processing,</a:t>
            </a:r>
            <a:r>
              <a:rPr lang="en-US" altLang="zh-TW" i="1"/>
              <a:t> X</a:t>
            </a:r>
            <a:r>
              <a:rPr lang="en-US" altLang="zh-TW" i="1" baseline="-25000"/>
              <a:t>Max</a:t>
            </a:r>
            <a:r>
              <a:rPr lang="en-US" altLang="zh-TW"/>
              <a:t> = 255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611188" y="5013325"/>
            <a:ext cx="201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for color image:</a:t>
            </a:r>
          </a:p>
        </p:txBody>
      </p:sp>
      <p:graphicFrame>
        <p:nvGraphicFramePr>
          <p:cNvPr id="19460" name="Object 8"/>
          <p:cNvGraphicFramePr>
            <a:graphicFrameLocks noChangeAspect="1"/>
          </p:cNvGraphicFramePr>
          <p:nvPr/>
        </p:nvGraphicFramePr>
        <p:xfrm>
          <a:off x="2555875" y="4581525"/>
          <a:ext cx="5245100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5" name="Equation" r:id="rId7" imgW="5245100" imgH="1447800" progId="Equation.DSMT4">
                  <p:embed/>
                </p:oleObj>
              </mc:Choice>
              <mc:Fallback>
                <p:oleObj name="Equation" r:id="rId7" imgW="5245100" imgH="144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581525"/>
                        <a:ext cx="5245100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5292725" y="5949950"/>
            <a:ext cx="2232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color = </a:t>
            </a:r>
            <a:r>
              <a:rPr lang="en-US" altLang="zh-TW" i="1"/>
              <a:t>R</a:t>
            </a:r>
            <a:r>
              <a:rPr lang="en-US" altLang="zh-TW"/>
              <a:t>, </a:t>
            </a:r>
            <a:r>
              <a:rPr lang="en-US" altLang="zh-TW" i="1"/>
              <a:t>G</a:t>
            </a:r>
            <a:r>
              <a:rPr lang="en-US" altLang="zh-TW"/>
              <a:t>, or </a:t>
            </a:r>
            <a:r>
              <a:rPr lang="en-US" altLang="zh-TW" i="1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0284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4EF072A2-1EC4-4036-93B9-6AF11B2256B8}" type="slidenum">
              <a:rPr lang="en-US" altLang="zh-TW">
                <a:solidFill>
                  <a:srgbClr val="3366FF"/>
                </a:solidFill>
                <a:ea typeface="新細明體" panose="02020500000000000000" pitchFamily="18" charset="-120"/>
              </a:rPr>
              <a:pPr/>
              <a:t>306</a:t>
            </a:fld>
            <a:endParaRPr lang="en-US" altLang="zh-TW">
              <a:solidFill>
                <a:srgbClr val="3366FF"/>
              </a:solidFill>
              <a:ea typeface="新細明體" panose="02020500000000000000" pitchFamily="18" charset="-120"/>
            </a:endParaRPr>
          </a:p>
        </p:txBody>
      </p:sp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539750" y="476250"/>
            <a:ext cx="669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 smtClean="0">
                <a:solidFill>
                  <a:srgbClr val="3333FF"/>
                </a:solidFill>
              </a:rPr>
              <a:t>(7) </a:t>
            </a:r>
            <a:r>
              <a:rPr lang="en-US" altLang="zh-TW" i="1" dirty="0" smtClean="0">
                <a:solidFill>
                  <a:srgbClr val="3333FF"/>
                </a:solidFill>
              </a:rPr>
              <a:t>L</a:t>
            </a:r>
            <a:r>
              <a:rPr lang="en-US" altLang="zh-TW" i="1" baseline="-25000" dirty="0" smtClean="0">
                <a:solidFill>
                  <a:srgbClr val="3333FF"/>
                </a:solidFill>
                <a:sym typeface="Symbol" panose="05050102010706020507" pitchFamily="18" charset="2"/>
              </a:rPr>
              <a:t></a:t>
            </a:r>
            <a:r>
              <a:rPr lang="en-US" altLang="zh-TW" dirty="0" smtClean="0">
                <a:solidFill>
                  <a:srgbClr val="3333FF"/>
                </a:solidFill>
                <a:sym typeface="Symbol" panose="05050102010706020507" pitchFamily="18" charset="2"/>
              </a:rPr>
              <a:t>-Norm</a:t>
            </a:r>
            <a:endParaRPr lang="zh-TW" altLang="en-US" dirty="0">
              <a:solidFill>
                <a:srgbClr val="3333FF"/>
              </a:solidFill>
            </a:endParaRPr>
          </a:p>
        </p:txBody>
      </p:sp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980717"/>
              </p:ext>
            </p:extLst>
          </p:nvPr>
        </p:nvGraphicFramePr>
        <p:xfrm>
          <a:off x="1835696" y="873125"/>
          <a:ext cx="39878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3" name="Equation" r:id="rId3" imgW="3987720" imgH="761760" progId="Equation.DSMT4">
                  <p:embed/>
                </p:oleObj>
              </mc:Choice>
              <mc:Fallback>
                <p:oleObj name="Equation" r:id="rId3" imgW="3987720" imgH="761760" progId="Equation.DSMT4">
                  <p:embed/>
                  <p:pic>
                    <p:nvPicPr>
                      <p:cNvPr id="2970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873125"/>
                        <a:ext cx="3987800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19649"/>
              </p:ext>
            </p:extLst>
          </p:nvPr>
        </p:nvGraphicFramePr>
        <p:xfrm>
          <a:off x="1719072" y="1657414"/>
          <a:ext cx="49149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4" name="Equation" r:id="rId5" imgW="4914720" imgH="761760" progId="Equation.DSMT4">
                  <p:embed/>
                </p:oleObj>
              </mc:Choice>
              <mc:Fallback>
                <p:oleObj name="Equation" r:id="rId5" imgW="4914720" imgH="761760" progId="Equation.DSMT4">
                  <p:embed/>
                  <p:pic>
                    <p:nvPicPr>
                      <p:cNvPr id="1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072" y="1657414"/>
                        <a:ext cx="4914900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1100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9E8C9E-CA4E-4D34-BA85-61E7ACDC8744}" type="slidenum">
              <a:rPr lang="en-US" altLang="zh-TW"/>
              <a:pPr/>
              <a:t>307</a:t>
            </a:fld>
            <a:endParaRPr lang="en-US" altLang="zh-TW"/>
          </a:p>
        </p:txBody>
      </p:sp>
      <p:sp>
        <p:nvSpPr>
          <p:cNvPr id="30723" name="文字方塊 2"/>
          <p:cNvSpPr txBox="1">
            <a:spLocks noChangeArrowheads="1"/>
          </p:cNvSpPr>
          <p:nvPr/>
        </p:nvSpPr>
        <p:spPr bwMode="auto">
          <a:xfrm>
            <a:off x="468313" y="765175"/>
            <a:ext cx="80645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dirty="0">
                <a:solidFill>
                  <a:srgbClr val="FF0000"/>
                </a:solidFill>
              </a:rPr>
              <a:t>然而，</a:t>
            </a:r>
            <a:r>
              <a:rPr lang="en-US" altLang="zh-TW" dirty="0">
                <a:solidFill>
                  <a:srgbClr val="FF0000"/>
                </a:solidFill>
              </a:rPr>
              <a:t>MSE </a:t>
            </a:r>
            <a:r>
              <a:rPr lang="zh-TW" altLang="en-US" dirty="0">
                <a:solidFill>
                  <a:srgbClr val="FF0000"/>
                </a:solidFill>
              </a:rPr>
              <a:t>和 </a:t>
            </a:r>
            <a:r>
              <a:rPr lang="en-US" altLang="zh-TW" dirty="0">
                <a:solidFill>
                  <a:srgbClr val="FF0000"/>
                </a:solidFill>
              </a:rPr>
              <a:t>NRMSE </a:t>
            </a:r>
            <a:r>
              <a:rPr lang="zh-TW" altLang="en-US" dirty="0">
                <a:solidFill>
                  <a:srgbClr val="FF0000"/>
                </a:solidFill>
              </a:rPr>
              <a:t>雖然在理論上是合理的，但卻無法反應出實際上兩個信號之間的相似度</a:t>
            </a:r>
          </a:p>
        </p:txBody>
      </p:sp>
      <p:sp>
        <p:nvSpPr>
          <p:cNvPr id="30724" name="文字方塊 3"/>
          <p:cNvSpPr txBox="1">
            <a:spLocks noChangeArrowheads="1"/>
          </p:cNvSpPr>
          <p:nvPr/>
        </p:nvSpPr>
        <p:spPr bwMode="auto">
          <a:xfrm>
            <a:off x="539750" y="1557338"/>
            <a:ext cx="25923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例如：以下這三張圖</a:t>
            </a:r>
          </a:p>
        </p:txBody>
      </p:sp>
      <p:sp>
        <p:nvSpPr>
          <p:cNvPr id="30725" name="文字方塊 5"/>
          <p:cNvSpPr txBox="1">
            <a:spLocks noChangeArrowheads="1"/>
          </p:cNvSpPr>
          <p:nvPr/>
        </p:nvSpPr>
        <p:spPr bwMode="auto">
          <a:xfrm>
            <a:off x="1979613" y="4221163"/>
            <a:ext cx="86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圖一</a:t>
            </a:r>
          </a:p>
        </p:txBody>
      </p:sp>
      <p:sp>
        <p:nvSpPr>
          <p:cNvPr id="30726" name="文字方塊 6"/>
          <p:cNvSpPr txBox="1">
            <a:spLocks noChangeArrowheads="1"/>
          </p:cNvSpPr>
          <p:nvPr/>
        </p:nvSpPr>
        <p:spPr bwMode="auto">
          <a:xfrm>
            <a:off x="4427538" y="4221163"/>
            <a:ext cx="8651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圖二</a:t>
            </a:r>
          </a:p>
        </p:txBody>
      </p:sp>
      <p:sp>
        <p:nvSpPr>
          <p:cNvPr id="30727" name="文字方塊 7"/>
          <p:cNvSpPr txBox="1">
            <a:spLocks noChangeArrowheads="1"/>
          </p:cNvSpPr>
          <p:nvPr/>
        </p:nvSpPr>
        <p:spPr bwMode="auto">
          <a:xfrm>
            <a:off x="6659563" y="4149725"/>
            <a:ext cx="8651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圖三</a:t>
            </a:r>
          </a:p>
        </p:txBody>
      </p:sp>
      <p:sp>
        <p:nvSpPr>
          <p:cNvPr id="30728" name="文字方塊 8"/>
          <p:cNvSpPr txBox="1">
            <a:spLocks noChangeArrowheads="1"/>
          </p:cNvSpPr>
          <p:nvPr/>
        </p:nvSpPr>
        <p:spPr bwMode="auto">
          <a:xfrm>
            <a:off x="971550" y="4724400"/>
            <a:ext cx="467995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圖三 </a:t>
            </a:r>
            <a:r>
              <a:rPr lang="en-US" altLang="zh-TW"/>
              <a:t>=  </a:t>
            </a:r>
            <a:r>
              <a:rPr lang="zh-TW" altLang="en-US"/>
              <a:t>圖一 </a:t>
            </a:r>
            <a:r>
              <a:rPr lang="en-US" altLang="zh-TW"/>
              <a:t>× 0.5 + 255.5 × 0.5  </a:t>
            </a:r>
            <a:endParaRPr lang="zh-TW" altLang="en-US"/>
          </a:p>
        </p:txBody>
      </p:sp>
      <p:sp>
        <p:nvSpPr>
          <p:cNvPr id="30729" name="文字方塊 9"/>
          <p:cNvSpPr txBox="1">
            <a:spLocks noChangeArrowheads="1"/>
          </p:cNvSpPr>
          <p:nvPr/>
        </p:nvSpPr>
        <p:spPr bwMode="auto">
          <a:xfrm>
            <a:off x="971550" y="5157788"/>
            <a:ext cx="4679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照理來說，圖一和圖三較相近</a:t>
            </a:r>
          </a:p>
        </p:txBody>
      </p:sp>
      <p:sp>
        <p:nvSpPr>
          <p:cNvPr id="30730" name="文字方塊 10"/>
          <p:cNvSpPr txBox="1">
            <a:spLocks noChangeArrowheads="1"/>
          </p:cNvSpPr>
          <p:nvPr/>
        </p:nvSpPr>
        <p:spPr bwMode="auto">
          <a:xfrm>
            <a:off x="971550" y="5589588"/>
            <a:ext cx="6048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然而，圖一和圖二之間的 </a:t>
            </a:r>
            <a:r>
              <a:rPr lang="en-US" altLang="zh-TW"/>
              <a:t>NRMSE </a:t>
            </a:r>
            <a:r>
              <a:rPr lang="zh-TW" altLang="en-US"/>
              <a:t>為 </a:t>
            </a:r>
            <a:r>
              <a:rPr lang="en-US" altLang="zh-TW"/>
              <a:t>0.4411</a:t>
            </a:r>
            <a:endParaRPr lang="zh-TW" altLang="en-US"/>
          </a:p>
        </p:txBody>
      </p:sp>
      <p:sp>
        <p:nvSpPr>
          <p:cNvPr id="30731" name="文字方塊 11"/>
          <p:cNvSpPr txBox="1">
            <a:spLocks noChangeArrowheads="1"/>
          </p:cNvSpPr>
          <p:nvPr/>
        </p:nvSpPr>
        <p:spPr bwMode="auto">
          <a:xfrm>
            <a:off x="1763713" y="6021388"/>
            <a:ext cx="4679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圖一和圖三之間的 </a:t>
            </a:r>
            <a:r>
              <a:rPr lang="en-US" altLang="zh-TW"/>
              <a:t>NRMSE </a:t>
            </a:r>
            <a:r>
              <a:rPr lang="zh-TW" altLang="en-US"/>
              <a:t>為 </a:t>
            </a:r>
            <a:r>
              <a:rPr lang="en-US" altLang="zh-TW"/>
              <a:t>0.4460</a:t>
            </a:r>
            <a:endParaRPr lang="zh-TW" altLang="en-US"/>
          </a:p>
        </p:txBody>
      </p:sp>
      <p:pic>
        <p:nvPicPr>
          <p:cNvPr id="3073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2133600"/>
            <a:ext cx="81438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4836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314CE4-D50E-4AFE-95C7-C396F8CC602E}" type="slidenum">
              <a:rPr lang="en-US" altLang="zh-TW"/>
              <a:pPr/>
              <a:t>308</a:t>
            </a:fld>
            <a:endParaRPr lang="en-US" altLang="zh-TW"/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468313" y="476250"/>
            <a:ext cx="4824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 smtClean="0">
                <a:solidFill>
                  <a:srgbClr val="3333FF"/>
                </a:solidFill>
              </a:rPr>
              <a:t>(8) </a:t>
            </a:r>
            <a:r>
              <a:rPr lang="en-US" altLang="zh-TW" dirty="0">
                <a:solidFill>
                  <a:srgbClr val="3333FF"/>
                </a:solidFill>
              </a:rPr>
              <a:t>Structural Similarity  (SSIM)</a:t>
            </a: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611188" y="908050"/>
            <a:ext cx="784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有鑑於 </a:t>
            </a:r>
            <a:r>
              <a:rPr lang="en-US" altLang="zh-TW"/>
              <a:t>MSE </a:t>
            </a:r>
            <a:r>
              <a:rPr lang="zh-TW" altLang="en-US"/>
              <a:t>和 </a:t>
            </a:r>
            <a:r>
              <a:rPr lang="en-US" altLang="zh-TW"/>
              <a:t>PSNR </a:t>
            </a:r>
            <a:r>
              <a:rPr lang="zh-TW" altLang="en-US"/>
              <a:t>無法完全反應人類視覺上所感受的誤差，在 </a:t>
            </a:r>
            <a:r>
              <a:rPr lang="en-US" altLang="zh-TW"/>
              <a:t>2004 </a:t>
            </a:r>
            <a:r>
              <a:rPr lang="zh-TW" altLang="en-US"/>
              <a:t>年被提出來的新的誤差測量方法</a:t>
            </a:r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468313" y="5373688"/>
            <a:ext cx="808196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1" hangingPunct="1"/>
            <a:r>
              <a:rPr lang="en-US" altLang="zh-TW"/>
              <a:t>Z. Wang,  A. C. Bovik, H. R. Sheikh, and E. P. Simoncelli, “Image quality </a:t>
            </a:r>
            <a:br>
              <a:rPr lang="en-US" altLang="zh-TW"/>
            </a:br>
            <a:r>
              <a:rPr lang="en-US" altLang="zh-TW"/>
              <a:t>assessment: from error visibility to structural similarity,” </a:t>
            </a:r>
            <a:r>
              <a:rPr lang="en-US" altLang="zh-TW" i="1"/>
              <a:t>IEEE Trans. Image </a:t>
            </a:r>
            <a:br>
              <a:rPr lang="en-US" altLang="zh-TW" i="1"/>
            </a:br>
            <a:r>
              <a:rPr lang="en-US" altLang="zh-TW" i="1"/>
              <a:t>Processing</a:t>
            </a:r>
            <a:r>
              <a:rPr lang="en-US" altLang="zh-TW"/>
              <a:t>, vol. 13, no. 4, pp. 600−612, Apr. 2004.</a:t>
            </a:r>
          </a:p>
        </p:txBody>
      </p:sp>
      <p:graphicFrame>
        <p:nvGraphicFramePr>
          <p:cNvPr id="31750" name="Object 10"/>
          <p:cNvGraphicFramePr>
            <a:graphicFrameLocks noChangeAspect="1"/>
          </p:cNvGraphicFramePr>
          <p:nvPr/>
        </p:nvGraphicFramePr>
        <p:xfrm>
          <a:off x="1692275" y="2781300"/>
          <a:ext cx="31369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8" name="Equation" r:id="rId4" imgW="3136900" imgH="660400" progId="Equation.DSMT4">
                  <p:embed/>
                </p:oleObj>
              </mc:Choice>
              <mc:Fallback>
                <p:oleObj name="Equation" r:id="rId4" imgW="3136900" imgH="66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781300"/>
                        <a:ext cx="3136900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8"/>
          <p:cNvGraphicFramePr>
            <a:graphicFrameLocks noChangeAspect="1"/>
          </p:cNvGraphicFramePr>
          <p:nvPr/>
        </p:nvGraphicFramePr>
        <p:xfrm>
          <a:off x="1619250" y="1773238"/>
          <a:ext cx="4660900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9" name="Equation" r:id="rId6" imgW="4660900" imgH="825500" progId="Equation.DSMT4">
                  <p:embed/>
                </p:oleObj>
              </mc:Choice>
              <mc:Fallback>
                <p:oleObj name="Equation" r:id="rId6" imgW="4660900" imgH="825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773238"/>
                        <a:ext cx="4660900" cy="81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Text Box 9"/>
          <p:cNvSpPr txBox="1">
            <a:spLocks noChangeArrowheads="1"/>
          </p:cNvSpPr>
          <p:nvPr/>
        </p:nvSpPr>
        <p:spPr bwMode="auto">
          <a:xfrm>
            <a:off x="827088" y="3571875"/>
            <a:ext cx="3313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>
                <a:sym typeface="Symbol" pitchFamily="18" charset="2"/>
              </a:rPr>
              <a:t> </a:t>
            </a:r>
            <a:r>
              <a:rPr lang="en-US" altLang="zh-TW" i="1" baseline="-25000">
                <a:sym typeface="Symbol" pitchFamily="18" charset="2"/>
              </a:rPr>
              <a:t>x</a:t>
            </a:r>
            <a:r>
              <a:rPr lang="en-US" altLang="zh-TW">
                <a:sym typeface="Symbol" pitchFamily="18" charset="2"/>
              </a:rPr>
              <a:t>,  </a:t>
            </a:r>
            <a:r>
              <a:rPr lang="en-US" altLang="zh-TW" i="1">
                <a:sym typeface="Symbol" pitchFamily="18" charset="2"/>
              </a:rPr>
              <a:t></a:t>
            </a:r>
            <a:r>
              <a:rPr lang="en-US" altLang="zh-TW" i="1" baseline="-25000">
                <a:sym typeface="Symbol" pitchFamily="18" charset="2"/>
              </a:rPr>
              <a:t>y</a:t>
            </a:r>
            <a:r>
              <a:rPr lang="en-US" altLang="zh-TW">
                <a:sym typeface="Symbol" pitchFamily="18" charset="2"/>
              </a:rPr>
              <a:t>: means of </a:t>
            </a:r>
            <a:r>
              <a:rPr lang="en-US" altLang="zh-TW" i="1">
                <a:sym typeface="Symbol" pitchFamily="18" charset="2"/>
              </a:rPr>
              <a:t>x</a:t>
            </a:r>
            <a:r>
              <a:rPr lang="en-US" altLang="zh-TW">
                <a:sym typeface="Symbol" pitchFamily="18" charset="2"/>
              </a:rPr>
              <a:t> and </a:t>
            </a:r>
            <a:r>
              <a:rPr lang="en-US" altLang="zh-TW" i="1">
                <a:sym typeface="Symbol" pitchFamily="18" charset="2"/>
              </a:rPr>
              <a:t>y</a:t>
            </a:r>
            <a:r>
              <a:rPr lang="en-US" altLang="zh-TW">
                <a:sym typeface="Symbol" pitchFamily="18" charset="2"/>
              </a:rPr>
              <a:t> </a:t>
            </a:r>
          </a:p>
        </p:txBody>
      </p:sp>
      <p:sp>
        <p:nvSpPr>
          <p:cNvPr id="31753" name="Text Box 10"/>
          <p:cNvSpPr txBox="1">
            <a:spLocks noChangeArrowheads="1"/>
          </p:cNvSpPr>
          <p:nvPr/>
        </p:nvSpPr>
        <p:spPr bwMode="auto">
          <a:xfrm>
            <a:off x="4067175" y="3571875"/>
            <a:ext cx="3743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>
                <a:sym typeface="Symbol" pitchFamily="18" charset="2"/>
              </a:rPr>
              <a:t> </a:t>
            </a:r>
            <a:r>
              <a:rPr lang="en-US" altLang="zh-TW" i="1" baseline="-25000">
                <a:sym typeface="Symbol" pitchFamily="18" charset="2"/>
              </a:rPr>
              <a:t>x</a:t>
            </a:r>
            <a:r>
              <a:rPr lang="en-US" altLang="zh-TW" baseline="30000">
                <a:sym typeface="Symbol" pitchFamily="18" charset="2"/>
              </a:rPr>
              <a:t>2</a:t>
            </a:r>
            <a:r>
              <a:rPr lang="en-US" altLang="zh-TW">
                <a:sym typeface="Symbol" pitchFamily="18" charset="2"/>
              </a:rPr>
              <a:t>,  </a:t>
            </a:r>
            <a:r>
              <a:rPr lang="en-US" altLang="zh-TW" i="1">
                <a:sym typeface="Symbol" pitchFamily="18" charset="2"/>
              </a:rPr>
              <a:t></a:t>
            </a:r>
            <a:r>
              <a:rPr lang="en-US" altLang="zh-TW" i="1" baseline="-25000">
                <a:sym typeface="Symbol" pitchFamily="18" charset="2"/>
              </a:rPr>
              <a:t>y</a:t>
            </a:r>
            <a:r>
              <a:rPr lang="en-US" altLang="zh-TW" baseline="30000">
                <a:sym typeface="Symbol" pitchFamily="18" charset="2"/>
              </a:rPr>
              <a:t>2</a:t>
            </a:r>
            <a:r>
              <a:rPr lang="en-US" altLang="zh-TW">
                <a:sym typeface="Symbol" pitchFamily="18" charset="2"/>
              </a:rPr>
              <a:t>: variances of </a:t>
            </a:r>
            <a:r>
              <a:rPr lang="en-US" altLang="zh-TW" i="1">
                <a:sym typeface="Symbol" pitchFamily="18" charset="2"/>
              </a:rPr>
              <a:t>x</a:t>
            </a:r>
            <a:r>
              <a:rPr lang="en-US" altLang="zh-TW">
                <a:sym typeface="Symbol" pitchFamily="18" charset="2"/>
              </a:rPr>
              <a:t> and </a:t>
            </a:r>
            <a:r>
              <a:rPr lang="en-US" altLang="zh-TW" i="1">
                <a:sym typeface="Symbol" pitchFamily="18" charset="2"/>
              </a:rPr>
              <a:t>y</a:t>
            </a:r>
            <a:r>
              <a:rPr lang="en-US" altLang="zh-TW">
                <a:sym typeface="Symbol" pitchFamily="18" charset="2"/>
              </a:rPr>
              <a:t> </a:t>
            </a:r>
          </a:p>
        </p:txBody>
      </p:sp>
      <p:sp>
        <p:nvSpPr>
          <p:cNvPr id="31754" name="Text Box 11"/>
          <p:cNvSpPr txBox="1">
            <a:spLocks noChangeArrowheads="1"/>
          </p:cNvSpPr>
          <p:nvPr/>
        </p:nvSpPr>
        <p:spPr bwMode="auto">
          <a:xfrm>
            <a:off x="827088" y="4076700"/>
            <a:ext cx="3743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>
                <a:sym typeface="Symbol" pitchFamily="18" charset="2"/>
              </a:rPr>
              <a:t> </a:t>
            </a:r>
            <a:r>
              <a:rPr lang="en-US" altLang="zh-TW" i="1" baseline="-25000">
                <a:sym typeface="Symbol" pitchFamily="18" charset="2"/>
              </a:rPr>
              <a:t>xy</a:t>
            </a:r>
            <a:r>
              <a:rPr lang="en-US" altLang="zh-TW">
                <a:sym typeface="Symbol" pitchFamily="18" charset="2"/>
              </a:rPr>
              <a:t>: covariance of </a:t>
            </a:r>
            <a:r>
              <a:rPr lang="en-US" altLang="zh-TW" i="1">
                <a:sym typeface="Symbol" pitchFamily="18" charset="2"/>
              </a:rPr>
              <a:t>x</a:t>
            </a:r>
            <a:r>
              <a:rPr lang="en-US" altLang="zh-TW">
                <a:sym typeface="Symbol" pitchFamily="18" charset="2"/>
              </a:rPr>
              <a:t> and </a:t>
            </a:r>
            <a:r>
              <a:rPr lang="en-US" altLang="zh-TW" i="1">
                <a:sym typeface="Symbol" pitchFamily="18" charset="2"/>
              </a:rPr>
              <a:t>y</a:t>
            </a:r>
            <a:r>
              <a:rPr lang="en-US" altLang="zh-TW">
                <a:sym typeface="Symbol" pitchFamily="18" charset="2"/>
              </a:rPr>
              <a:t> </a:t>
            </a:r>
          </a:p>
        </p:txBody>
      </p:sp>
      <p:sp>
        <p:nvSpPr>
          <p:cNvPr id="31755" name="Text Box 12"/>
          <p:cNvSpPr txBox="1">
            <a:spLocks noChangeArrowheads="1"/>
          </p:cNvSpPr>
          <p:nvPr/>
        </p:nvSpPr>
        <p:spPr bwMode="auto">
          <a:xfrm>
            <a:off x="4211638" y="4076700"/>
            <a:ext cx="3743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>
                <a:sym typeface="Symbol" pitchFamily="18" charset="2"/>
              </a:rPr>
              <a:t>c</a:t>
            </a:r>
            <a:r>
              <a:rPr lang="en-US" altLang="zh-TW" baseline="-25000">
                <a:sym typeface="Symbol" pitchFamily="18" charset="2"/>
              </a:rPr>
              <a:t>1</a:t>
            </a:r>
            <a:r>
              <a:rPr lang="en-US" altLang="zh-TW">
                <a:sym typeface="Symbol" pitchFamily="18" charset="2"/>
              </a:rPr>
              <a:t>,</a:t>
            </a:r>
            <a:r>
              <a:rPr lang="en-US" altLang="zh-TW" i="1">
                <a:sym typeface="Symbol" pitchFamily="18" charset="2"/>
              </a:rPr>
              <a:t> c</a:t>
            </a:r>
            <a:r>
              <a:rPr lang="en-US" altLang="zh-TW" baseline="-25000">
                <a:sym typeface="Symbol" pitchFamily="18" charset="2"/>
              </a:rPr>
              <a:t>2</a:t>
            </a:r>
            <a:r>
              <a:rPr lang="en-US" altLang="zh-TW">
                <a:sym typeface="Symbol" pitchFamily="18" charset="2"/>
              </a:rPr>
              <a:t>:  adjustable constants</a:t>
            </a:r>
          </a:p>
        </p:txBody>
      </p:sp>
      <p:sp>
        <p:nvSpPr>
          <p:cNvPr id="31756" name="Text Box 13"/>
          <p:cNvSpPr txBox="1">
            <a:spLocks noChangeArrowheads="1"/>
          </p:cNvSpPr>
          <p:nvPr/>
        </p:nvSpPr>
        <p:spPr bwMode="auto">
          <a:xfrm>
            <a:off x="971550" y="4581525"/>
            <a:ext cx="7488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L</a:t>
            </a:r>
            <a:r>
              <a:rPr lang="en-US" altLang="zh-TW"/>
              <a:t>:  the maximal possible value of </a:t>
            </a:r>
            <a:r>
              <a:rPr lang="en-US" altLang="zh-TW" i="1"/>
              <a:t>x </a:t>
            </a:r>
            <a:r>
              <a:rPr lang="en-US" altLang="zh-TW" i="1">
                <a:sym typeface="Symbol" pitchFamily="18" charset="2"/>
              </a:rPr>
              <a:t> </a:t>
            </a:r>
            <a:r>
              <a:rPr lang="en-US" altLang="zh-TW"/>
              <a:t>the minimal possible value of </a:t>
            </a:r>
            <a:r>
              <a:rPr lang="en-US" altLang="zh-TW" i="1"/>
              <a:t>x</a:t>
            </a:r>
          </a:p>
        </p:txBody>
      </p:sp>
      <p:grpSp>
        <p:nvGrpSpPr>
          <p:cNvPr id="2" name="群組 4"/>
          <p:cNvGrpSpPr>
            <a:grpSpLocks/>
          </p:cNvGrpSpPr>
          <p:nvPr/>
        </p:nvGrpSpPr>
        <p:grpSpPr bwMode="auto">
          <a:xfrm>
            <a:off x="3319463" y="2794000"/>
            <a:ext cx="1677987" cy="650875"/>
            <a:chOff x="3319066" y="2794000"/>
            <a:chExt cx="1678905" cy="650875"/>
          </a:xfrm>
        </p:grpSpPr>
        <p:pic>
          <p:nvPicPr>
            <p:cNvPr id="31758" name="圖片 2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319066" y="2806700"/>
              <a:ext cx="136207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59" name="圖片 3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635896" y="2794000"/>
              <a:ext cx="136207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60" name="圖片 1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351473" y="2960330"/>
              <a:ext cx="1403685" cy="29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0550342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CB1F3A-D48C-4B35-A568-A42531ADAD53}" type="slidenum">
              <a:rPr lang="en-US" altLang="zh-TW"/>
              <a:pPr/>
              <a:t>309</a:t>
            </a:fld>
            <a:endParaRPr lang="en-US" altLang="zh-TW"/>
          </a:p>
        </p:txBody>
      </p:sp>
      <p:sp>
        <p:nvSpPr>
          <p:cNvPr id="33795" name="文字方塊 2"/>
          <p:cNvSpPr txBox="1">
            <a:spLocks noChangeArrowheads="1"/>
          </p:cNvSpPr>
          <p:nvPr/>
        </p:nvSpPr>
        <p:spPr bwMode="auto">
          <a:xfrm>
            <a:off x="468313" y="620713"/>
            <a:ext cx="48244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dirty="0"/>
              <a:t>若使用 </a:t>
            </a:r>
            <a:r>
              <a:rPr lang="en-US" altLang="zh-TW" dirty="0"/>
              <a:t>SSIM</a:t>
            </a:r>
            <a:r>
              <a:rPr lang="zh-TW" altLang="en-US" dirty="0"/>
              <a:t>，且前頁的 </a:t>
            </a:r>
            <a:r>
              <a:rPr lang="en-US" altLang="zh-TW" i="1" dirty="0"/>
              <a:t>c</a:t>
            </a:r>
            <a:r>
              <a:rPr lang="en-US" altLang="zh-TW" baseline="-25000" dirty="0"/>
              <a:t>1</a:t>
            </a:r>
            <a:r>
              <a:rPr lang="en-US" altLang="zh-TW" dirty="0"/>
              <a:t>, </a:t>
            </a:r>
            <a:r>
              <a:rPr lang="en-US" altLang="zh-TW" i="1" dirty="0"/>
              <a:t>c</a:t>
            </a:r>
            <a:r>
              <a:rPr lang="en-US" altLang="zh-TW" baseline="-25000" dirty="0"/>
              <a:t>2</a:t>
            </a:r>
            <a:r>
              <a:rPr lang="en-US" altLang="zh-TW" dirty="0"/>
              <a:t> </a:t>
            </a:r>
            <a:r>
              <a:rPr lang="zh-TW" altLang="en-US" dirty="0"/>
              <a:t>皆選為</a:t>
            </a:r>
            <a:r>
              <a:rPr lang="en-US" altLang="zh-TW" dirty="0"/>
              <a:t> 1</a:t>
            </a:r>
            <a:r>
              <a:rPr lang="zh-TW" altLang="en-US" dirty="0"/>
              <a:t> </a:t>
            </a:r>
          </a:p>
        </p:txBody>
      </p:sp>
      <p:sp>
        <p:nvSpPr>
          <p:cNvPr id="33796" name="文字方塊 3"/>
          <p:cNvSpPr txBox="1">
            <a:spLocks noChangeArrowheads="1"/>
          </p:cNvSpPr>
          <p:nvPr/>
        </p:nvSpPr>
        <p:spPr bwMode="auto">
          <a:xfrm>
            <a:off x="1042988" y="1196975"/>
            <a:ext cx="53292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圖一、圖二之間的 </a:t>
            </a:r>
            <a:r>
              <a:rPr lang="en-US" altLang="zh-TW"/>
              <a:t>SSIM </a:t>
            </a:r>
            <a:r>
              <a:rPr lang="zh-TW" altLang="en-US"/>
              <a:t>為  </a:t>
            </a:r>
            <a:r>
              <a:rPr lang="en-US" altLang="zh-TW"/>
              <a:t>0.1040</a:t>
            </a:r>
            <a:endParaRPr lang="zh-TW" altLang="en-US"/>
          </a:p>
        </p:txBody>
      </p:sp>
      <p:sp>
        <p:nvSpPr>
          <p:cNvPr id="33797" name="文字方塊 4"/>
          <p:cNvSpPr txBox="1">
            <a:spLocks noChangeArrowheads="1"/>
          </p:cNvSpPr>
          <p:nvPr/>
        </p:nvSpPr>
        <p:spPr bwMode="auto">
          <a:xfrm>
            <a:off x="1042988" y="1700213"/>
            <a:ext cx="53292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圖一、圖三之間的 </a:t>
            </a:r>
            <a:r>
              <a:rPr lang="en-US" altLang="zh-TW"/>
              <a:t>SSIM </a:t>
            </a:r>
            <a:r>
              <a:rPr lang="zh-TW" altLang="en-US"/>
              <a:t>為  </a:t>
            </a:r>
            <a:r>
              <a:rPr lang="en-US" altLang="zh-TW"/>
              <a:t>0.7720</a:t>
            </a:r>
            <a:endParaRPr lang="zh-TW" altLang="en-US"/>
          </a:p>
        </p:txBody>
      </p:sp>
      <p:sp>
        <p:nvSpPr>
          <p:cNvPr id="33798" name="文字方塊 5"/>
          <p:cNvSpPr txBox="1">
            <a:spLocks noChangeArrowheads="1"/>
          </p:cNvSpPr>
          <p:nvPr/>
        </p:nvSpPr>
        <p:spPr bwMode="auto">
          <a:xfrm>
            <a:off x="539750" y="2349500"/>
            <a:ext cx="5327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反應出了圖一、圖三之間確實有很高的相似度</a:t>
            </a:r>
          </a:p>
        </p:txBody>
      </p:sp>
    </p:spTree>
    <p:extLst>
      <p:ext uri="{BB962C8B-B14F-4D97-AF65-F5344CB8AC3E}">
        <p14:creationId xmlns:p14="http://schemas.microsoft.com/office/powerpoint/2010/main" val="241710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EAF2D7B6-E48B-4A2F-8636-72F904F429B6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274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395288" y="333375"/>
            <a:ext cx="7777162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sz="2400" b="1">
                <a:solidFill>
                  <a:srgbClr val="3333FF"/>
                </a:solidFill>
                <a:sym typeface="Wingdings 2" pitchFamily="18" charset="2"/>
              </a:rPr>
              <a:t></a:t>
            </a:r>
            <a:r>
              <a:rPr lang="zh-TW" altLang="en-US" sz="2400" b="1"/>
              <a:t>  </a:t>
            </a:r>
            <a:r>
              <a:rPr lang="en-US" altLang="zh-TW" sz="2400" b="1">
                <a:solidFill>
                  <a:srgbClr val="3333FF"/>
                </a:solidFill>
              </a:rPr>
              <a:t>8-C  Lossless Coding:  Huffman Coding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684213" y="1268413"/>
            <a:ext cx="5905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zh-TW" altLang="en-US" b="1">
                <a:solidFill>
                  <a:srgbClr val="3333FF"/>
                </a:solidFill>
                <a:sym typeface="Symbol" pitchFamily="18" charset="2"/>
              </a:rPr>
              <a:t></a:t>
            </a:r>
            <a:r>
              <a:rPr lang="zh-TW" altLang="en-US" b="1">
                <a:solidFill>
                  <a:srgbClr val="3333FF"/>
                </a:solidFill>
              </a:rPr>
              <a:t> </a:t>
            </a:r>
            <a:r>
              <a:rPr lang="en-US" altLang="zh-TW" b="1">
                <a:solidFill>
                  <a:srgbClr val="3333FF"/>
                </a:solidFill>
              </a:rPr>
              <a:t>Huffman Coding </a:t>
            </a:r>
            <a:r>
              <a:rPr lang="zh-TW" altLang="en-US" b="1">
                <a:solidFill>
                  <a:srgbClr val="3333FF"/>
                </a:solidFill>
              </a:rPr>
              <a:t>的編碼原則</a:t>
            </a:r>
            <a:r>
              <a:rPr lang="en-US" altLang="zh-TW" b="1">
                <a:solidFill>
                  <a:srgbClr val="3333FF"/>
                </a:solidFill>
                <a:sym typeface="Wingdings" pitchFamily="2" charset="2"/>
              </a:rPr>
              <a:t>: (Greedy Algorithm)</a:t>
            </a:r>
            <a:r>
              <a:rPr lang="zh-TW" altLang="en-US">
                <a:solidFill>
                  <a:srgbClr val="3333FF"/>
                </a:solidFill>
              </a:rPr>
              <a:t> </a:t>
            </a:r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755650" y="1989138"/>
            <a:ext cx="7848600" cy="292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zh-TW"/>
              <a:t>(1) </a:t>
            </a:r>
            <a:r>
              <a:rPr lang="zh-TW" altLang="en-US"/>
              <a:t>所有的碼皆在 </a:t>
            </a:r>
            <a:r>
              <a:rPr lang="en-US" altLang="zh-TW"/>
              <a:t>Coding Tree </a:t>
            </a:r>
            <a:r>
              <a:rPr lang="zh-TW" altLang="en-US"/>
              <a:t>的端點，再下去沒有分枝 </a:t>
            </a:r>
          </a:p>
          <a:p>
            <a:pPr algn="just" eaLnBrk="1" hangingPunct="1"/>
            <a:r>
              <a:rPr lang="zh-TW" altLang="en-US"/>
              <a:t>     </a:t>
            </a:r>
            <a:r>
              <a:rPr lang="en-US" altLang="zh-TW"/>
              <a:t>(</a:t>
            </a:r>
            <a:r>
              <a:rPr lang="zh-TW" altLang="en-US"/>
              <a:t>滿足一致解碼和瞬間解碼</a:t>
            </a:r>
            <a:r>
              <a:rPr lang="en-US" altLang="zh-TW"/>
              <a:t>)</a:t>
            </a:r>
          </a:p>
          <a:p>
            <a:pPr algn="just" eaLnBrk="1" hangingPunct="1"/>
            <a:endParaRPr lang="en-US" altLang="zh-TW"/>
          </a:p>
          <a:p>
            <a:pPr algn="just" eaLnBrk="1" hangingPunct="1"/>
            <a:r>
              <a:rPr lang="en-US" altLang="zh-TW"/>
              <a:t>(2) </a:t>
            </a:r>
            <a:r>
              <a:rPr lang="zh-TW" altLang="en-US">
                <a:solidFill>
                  <a:srgbClr val="3333FF"/>
                </a:solidFill>
              </a:rPr>
              <a:t>機率越大的， </a:t>
            </a:r>
            <a:r>
              <a:rPr lang="en-US" altLang="zh-TW">
                <a:solidFill>
                  <a:srgbClr val="3333FF"/>
                </a:solidFill>
              </a:rPr>
              <a:t>code length </a:t>
            </a:r>
            <a:r>
              <a:rPr lang="zh-TW" altLang="en-US">
                <a:solidFill>
                  <a:srgbClr val="3333FF"/>
                </a:solidFill>
              </a:rPr>
              <a:t>越短</a:t>
            </a:r>
            <a:r>
              <a:rPr lang="zh-TW" altLang="en-US"/>
              <a:t>；機率越小的， </a:t>
            </a:r>
            <a:r>
              <a:rPr lang="en-US" altLang="zh-TW"/>
              <a:t>code length </a:t>
            </a:r>
            <a:r>
              <a:rPr lang="zh-TW" altLang="en-US"/>
              <a:t>越長</a:t>
            </a:r>
          </a:p>
          <a:p>
            <a:pPr algn="just" eaLnBrk="1" hangingPunct="1"/>
            <a:endParaRPr lang="zh-TW" altLang="en-US"/>
          </a:p>
          <a:p>
            <a:pPr algn="just" eaLnBrk="1" hangingPunct="1"/>
            <a:r>
              <a:rPr lang="en-US" altLang="zh-TW"/>
              <a:t>(3)</a:t>
            </a:r>
            <a:r>
              <a:rPr lang="zh-TW" altLang="en-US"/>
              <a:t>假設 </a:t>
            </a:r>
            <a:r>
              <a:rPr lang="en-US" altLang="zh-TW" i="1"/>
              <a:t>S</a:t>
            </a:r>
            <a:r>
              <a:rPr lang="en-US" altLang="zh-TW" i="1" baseline="-25000"/>
              <a:t>a</a:t>
            </a:r>
            <a:r>
              <a:rPr lang="en-US" altLang="zh-TW"/>
              <a:t> </a:t>
            </a:r>
            <a:r>
              <a:rPr lang="zh-TW" altLang="en-US"/>
              <a:t>是第 </a:t>
            </a:r>
            <a:r>
              <a:rPr lang="en-US" altLang="zh-TW" i="1"/>
              <a:t>L</a:t>
            </a:r>
            <a:r>
              <a:rPr lang="en-US" altLang="zh-TW"/>
              <a:t> </a:t>
            </a:r>
            <a:r>
              <a:rPr lang="zh-TW" altLang="en-US"/>
              <a:t>層的 </a:t>
            </a:r>
            <a:r>
              <a:rPr lang="en-US" altLang="zh-TW"/>
              <a:t>node</a:t>
            </a:r>
            <a:r>
              <a:rPr lang="zh-TW" altLang="en-US"/>
              <a:t>，</a:t>
            </a:r>
            <a:r>
              <a:rPr lang="en-US" altLang="zh-TW" i="1"/>
              <a:t>S</a:t>
            </a:r>
            <a:r>
              <a:rPr lang="en-US" altLang="zh-TW" i="1" baseline="-25000"/>
              <a:t>b</a:t>
            </a:r>
            <a:r>
              <a:rPr lang="zh-TW" altLang="en-US"/>
              <a:t>是第 </a:t>
            </a:r>
            <a:r>
              <a:rPr lang="en-US" altLang="zh-TW" i="1"/>
              <a:t>L</a:t>
            </a:r>
            <a:r>
              <a:rPr lang="en-US" altLang="zh-TW"/>
              <a:t>+1 </a:t>
            </a:r>
            <a:r>
              <a:rPr lang="zh-TW" altLang="en-US"/>
              <a:t>層的 </a:t>
            </a:r>
            <a:r>
              <a:rPr lang="en-US" altLang="zh-TW"/>
              <a:t>node        </a:t>
            </a:r>
          </a:p>
          <a:p>
            <a:pPr algn="just" eaLnBrk="1" hangingPunct="1">
              <a:spcBef>
                <a:spcPct val="30000"/>
              </a:spcBef>
            </a:pPr>
            <a:r>
              <a:rPr lang="zh-TW" altLang="en-US"/>
              <a:t>                  </a:t>
            </a:r>
            <a:r>
              <a:rPr lang="zh-TW" altLang="en-US" b="1">
                <a:solidFill>
                  <a:srgbClr val="3333FF"/>
                </a:solidFill>
              </a:rPr>
              <a:t>則 </a:t>
            </a:r>
            <a:r>
              <a:rPr lang="en-US" altLang="zh-TW" b="1" i="1">
                <a:solidFill>
                  <a:srgbClr val="3333FF"/>
                </a:solidFill>
              </a:rPr>
              <a:t>P</a:t>
            </a:r>
            <a:r>
              <a:rPr lang="en-US" altLang="zh-TW" b="1">
                <a:solidFill>
                  <a:srgbClr val="3333FF"/>
                </a:solidFill>
              </a:rPr>
              <a:t>(</a:t>
            </a:r>
            <a:r>
              <a:rPr lang="en-US" altLang="zh-TW" b="1" i="1">
                <a:solidFill>
                  <a:srgbClr val="3333FF"/>
                </a:solidFill>
              </a:rPr>
              <a:t>S</a:t>
            </a:r>
            <a:r>
              <a:rPr lang="en-US" altLang="zh-TW" b="1" i="1" baseline="-25000">
                <a:solidFill>
                  <a:srgbClr val="3333FF"/>
                </a:solidFill>
              </a:rPr>
              <a:t>a</a:t>
            </a:r>
            <a:r>
              <a:rPr lang="en-US" altLang="zh-TW" b="1">
                <a:solidFill>
                  <a:srgbClr val="3333FF"/>
                </a:solidFill>
              </a:rPr>
              <a:t>) </a:t>
            </a:r>
            <a:r>
              <a:rPr lang="en-US" altLang="zh-TW" b="1">
                <a:solidFill>
                  <a:srgbClr val="3333FF"/>
                </a:solidFill>
                <a:sym typeface="Symbol" pitchFamily="18" charset="2"/>
              </a:rPr>
              <a:t></a:t>
            </a:r>
            <a:r>
              <a:rPr lang="en-US" altLang="zh-TW" b="1">
                <a:solidFill>
                  <a:srgbClr val="3333FF"/>
                </a:solidFill>
              </a:rPr>
              <a:t> </a:t>
            </a:r>
            <a:r>
              <a:rPr lang="en-US" altLang="zh-TW" b="1" i="1">
                <a:solidFill>
                  <a:srgbClr val="3333FF"/>
                </a:solidFill>
              </a:rPr>
              <a:t>P</a:t>
            </a:r>
            <a:r>
              <a:rPr lang="en-US" altLang="zh-TW" b="1">
                <a:solidFill>
                  <a:srgbClr val="3333FF"/>
                </a:solidFill>
              </a:rPr>
              <a:t>(</a:t>
            </a:r>
            <a:r>
              <a:rPr lang="en-US" altLang="zh-TW" b="1" i="1">
                <a:solidFill>
                  <a:srgbClr val="3333FF"/>
                </a:solidFill>
              </a:rPr>
              <a:t>S</a:t>
            </a:r>
            <a:r>
              <a:rPr lang="en-US" altLang="zh-TW" b="1" i="1" baseline="-25000">
                <a:solidFill>
                  <a:srgbClr val="3333FF"/>
                </a:solidFill>
              </a:rPr>
              <a:t>b</a:t>
            </a:r>
            <a:r>
              <a:rPr lang="en-US" altLang="zh-TW" b="1">
                <a:solidFill>
                  <a:srgbClr val="3333FF"/>
                </a:solidFill>
              </a:rPr>
              <a:t>)  </a:t>
            </a:r>
            <a:r>
              <a:rPr lang="zh-TW" altLang="en-US" b="1">
                <a:solidFill>
                  <a:srgbClr val="3333FF"/>
                </a:solidFill>
              </a:rPr>
              <a:t>必需滿足</a:t>
            </a:r>
          </a:p>
          <a:p>
            <a:pPr algn="just" eaLnBrk="1" hangingPunct="1"/>
            <a:endParaRPr lang="en-US" altLang="zh-TW"/>
          </a:p>
          <a:p>
            <a:pPr algn="just" eaLnBrk="1" hangingPunct="1"/>
            <a:r>
              <a:rPr lang="en-US" altLang="zh-TW"/>
              <a:t>    </a:t>
            </a:r>
            <a:r>
              <a:rPr lang="zh-TW" altLang="en-US" u="sng">
                <a:solidFill>
                  <a:srgbClr val="FF0000"/>
                </a:solidFill>
              </a:rPr>
              <a:t>不滿足以上的條件則</a:t>
            </a:r>
            <a:r>
              <a:rPr lang="zh-TW" altLang="en-US" u="sng">
                <a:solidFill>
                  <a:srgbClr val="3333FF"/>
                </a:solidFill>
              </a:rPr>
              <a:t>交換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4459D9-BACE-4B56-A998-FCDBDABEBEB6}" type="slidenum">
              <a:rPr lang="en-US" altLang="zh-TW"/>
              <a:pPr/>
              <a:t>310</a:t>
            </a:fld>
            <a:endParaRPr lang="en-US" altLang="zh-TW"/>
          </a:p>
        </p:txBody>
      </p:sp>
      <p:sp>
        <p:nvSpPr>
          <p:cNvPr id="34819" name="文字方塊 2"/>
          <p:cNvSpPr txBox="1">
            <a:spLocks noChangeArrowheads="1"/>
          </p:cNvSpPr>
          <p:nvPr/>
        </p:nvSpPr>
        <p:spPr bwMode="auto">
          <a:xfrm>
            <a:off x="539750" y="404813"/>
            <a:ext cx="79930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其他幾個用 </a:t>
            </a:r>
            <a:r>
              <a:rPr lang="en-US" altLang="zh-TW"/>
              <a:t>MSE </a:t>
            </a:r>
            <a:r>
              <a:rPr lang="zh-TW" altLang="en-US"/>
              <a:t>和 </a:t>
            </a:r>
            <a:r>
              <a:rPr lang="en-US" altLang="zh-TW"/>
              <a:t>NRMSE </a:t>
            </a:r>
            <a:r>
              <a:rPr lang="zh-TW" altLang="en-US"/>
              <a:t>無法看出相似度，但是可以用 </a:t>
            </a:r>
            <a:r>
              <a:rPr lang="en-US" altLang="zh-TW"/>
              <a:t>SSIM </a:t>
            </a:r>
            <a:r>
              <a:rPr lang="zh-TW" altLang="en-US"/>
              <a:t>看出相似度的情形</a:t>
            </a: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34820" name="文字方塊 6"/>
          <p:cNvSpPr txBox="1">
            <a:spLocks noChangeArrowheads="1"/>
          </p:cNvSpPr>
          <p:nvPr/>
        </p:nvSpPr>
        <p:spPr bwMode="auto">
          <a:xfrm>
            <a:off x="611188" y="1341438"/>
            <a:ext cx="39608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影子 </a:t>
            </a:r>
            <a:r>
              <a:rPr lang="en-US" altLang="zh-TW"/>
              <a:t>shadow</a:t>
            </a:r>
            <a:endParaRPr lang="zh-TW" altLang="en-US"/>
          </a:p>
        </p:txBody>
      </p:sp>
      <p:sp>
        <p:nvSpPr>
          <p:cNvPr id="34821" name="文字方塊 7"/>
          <p:cNvSpPr txBox="1">
            <a:spLocks noChangeArrowheads="1"/>
          </p:cNvSpPr>
          <p:nvPr/>
        </p:nvSpPr>
        <p:spPr bwMode="auto">
          <a:xfrm>
            <a:off x="2484438" y="4108450"/>
            <a:ext cx="86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圖四</a:t>
            </a:r>
          </a:p>
        </p:txBody>
      </p:sp>
      <p:sp>
        <p:nvSpPr>
          <p:cNvPr id="34822" name="文字方塊 8"/>
          <p:cNvSpPr txBox="1">
            <a:spLocks noChangeArrowheads="1"/>
          </p:cNvSpPr>
          <p:nvPr/>
        </p:nvSpPr>
        <p:spPr bwMode="auto">
          <a:xfrm>
            <a:off x="4787900" y="4108450"/>
            <a:ext cx="86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圖五</a:t>
            </a:r>
          </a:p>
        </p:txBody>
      </p:sp>
      <p:sp>
        <p:nvSpPr>
          <p:cNvPr id="34823" name="文字方塊 9"/>
          <p:cNvSpPr txBox="1">
            <a:spLocks noChangeArrowheads="1"/>
          </p:cNvSpPr>
          <p:nvPr/>
        </p:nvSpPr>
        <p:spPr bwMode="auto">
          <a:xfrm>
            <a:off x="900113" y="4797425"/>
            <a:ext cx="76327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NRMSE = 0.4521 (</a:t>
            </a:r>
            <a:r>
              <a:rPr lang="zh-TW" altLang="en-US"/>
              <a:t>大於圖一、圖二之間的 </a:t>
            </a:r>
            <a:r>
              <a:rPr lang="en-US" altLang="zh-TW"/>
              <a:t>NRMSE)</a:t>
            </a:r>
            <a:endParaRPr lang="zh-TW" altLang="en-US"/>
          </a:p>
        </p:txBody>
      </p:sp>
      <p:sp>
        <p:nvSpPr>
          <p:cNvPr id="34824" name="文字方塊 10"/>
          <p:cNvSpPr txBox="1">
            <a:spLocks noChangeArrowheads="1"/>
          </p:cNvSpPr>
          <p:nvPr/>
        </p:nvSpPr>
        <p:spPr bwMode="auto">
          <a:xfrm>
            <a:off x="900113" y="5373688"/>
            <a:ext cx="3959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SSIM = 0.6010</a:t>
            </a:r>
            <a:endParaRPr lang="zh-TW" altLang="en-US"/>
          </a:p>
        </p:txBody>
      </p:sp>
      <p:pic>
        <p:nvPicPr>
          <p:cNvPr id="3482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1857375"/>
            <a:ext cx="551497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89685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22E580-ABA7-4091-9BC7-DA1008B00FC9}" type="slidenum">
              <a:rPr lang="en-US" altLang="zh-TW"/>
              <a:pPr/>
              <a:t>311</a:t>
            </a:fld>
            <a:endParaRPr lang="en-US" altLang="zh-TW"/>
          </a:p>
        </p:txBody>
      </p:sp>
      <p:sp>
        <p:nvSpPr>
          <p:cNvPr id="35843" name="文字方塊 2"/>
          <p:cNvSpPr txBox="1">
            <a:spLocks noChangeArrowheads="1"/>
          </p:cNvSpPr>
          <p:nvPr/>
        </p:nvSpPr>
        <p:spPr bwMode="auto">
          <a:xfrm>
            <a:off x="611188" y="765175"/>
            <a:ext cx="39608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底片 </a:t>
            </a:r>
            <a:r>
              <a:rPr lang="en-US" altLang="zh-TW"/>
              <a:t>the negative of a photo</a:t>
            </a:r>
            <a:endParaRPr lang="zh-TW" altLang="en-US"/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1341438"/>
            <a:ext cx="55245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文字方塊 4"/>
          <p:cNvSpPr txBox="1">
            <a:spLocks noChangeArrowheads="1"/>
          </p:cNvSpPr>
          <p:nvPr/>
        </p:nvSpPr>
        <p:spPr bwMode="auto">
          <a:xfrm>
            <a:off x="2484438" y="3573463"/>
            <a:ext cx="86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圖六</a:t>
            </a:r>
          </a:p>
        </p:txBody>
      </p:sp>
      <p:sp>
        <p:nvSpPr>
          <p:cNvPr id="35846" name="文字方塊 5"/>
          <p:cNvSpPr txBox="1">
            <a:spLocks noChangeArrowheads="1"/>
          </p:cNvSpPr>
          <p:nvPr/>
        </p:nvSpPr>
        <p:spPr bwMode="auto">
          <a:xfrm>
            <a:off x="4787900" y="3573463"/>
            <a:ext cx="86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圖七</a:t>
            </a:r>
          </a:p>
        </p:txBody>
      </p:sp>
      <p:sp>
        <p:nvSpPr>
          <p:cNvPr id="35847" name="文字方塊 6"/>
          <p:cNvSpPr txBox="1">
            <a:spLocks noChangeArrowheads="1"/>
          </p:cNvSpPr>
          <p:nvPr/>
        </p:nvSpPr>
        <p:spPr bwMode="auto">
          <a:xfrm>
            <a:off x="1042988" y="4149725"/>
            <a:ext cx="46815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圖七 </a:t>
            </a:r>
            <a:r>
              <a:rPr lang="en-US" altLang="zh-TW"/>
              <a:t>=  255 </a:t>
            </a:r>
            <a:r>
              <a:rPr lang="zh-TW" altLang="en-US"/>
              <a:t>－</a:t>
            </a:r>
            <a:r>
              <a:rPr lang="en-US" altLang="zh-TW"/>
              <a:t> </a:t>
            </a:r>
            <a:r>
              <a:rPr lang="zh-TW" altLang="en-US"/>
              <a:t>圖六</a:t>
            </a:r>
          </a:p>
        </p:txBody>
      </p:sp>
      <p:sp>
        <p:nvSpPr>
          <p:cNvPr id="35848" name="文字方塊 7"/>
          <p:cNvSpPr txBox="1">
            <a:spLocks noChangeArrowheads="1"/>
          </p:cNvSpPr>
          <p:nvPr/>
        </p:nvSpPr>
        <p:spPr bwMode="auto">
          <a:xfrm>
            <a:off x="827088" y="4724400"/>
            <a:ext cx="6408737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NRMSE = 0.5616 (</a:t>
            </a:r>
            <a:r>
              <a:rPr lang="zh-TW" altLang="en-US"/>
              <a:t>大於圖一、圖二之間的 </a:t>
            </a:r>
            <a:r>
              <a:rPr lang="en-US" altLang="zh-TW"/>
              <a:t>NRMSE)</a:t>
            </a:r>
            <a:endParaRPr lang="zh-TW" altLang="en-US"/>
          </a:p>
        </p:txBody>
      </p:sp>
      <p:sp>
        <p:nvSpPr>
          <p:cNvPr id="35849" name="文字方塊 8"/>
          <p:cNvSpPr txBox="1">
            <a:spLocks noChangeArrowheads="1"/>
          </p:cNvSpPr>
          <p:nvPr/>
        </p:nvSpPr>
        <p:spPr bwMode="auto">
          <a:xfrm>
            <a:off x="827088" y="5300663"/>
            <a:ext cx="46815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SSIM = -0.8367  (</a:t>
            </a:r>
            <a:r>
              <a:rPr lang="zh-TW" altLang="en-US"/>
              <a:t>高度負相關</a:t>
            </a:r>
            <a:r>
              <a:rPr lang="en-US" altLang="zh-TW"/>
              <a:t>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544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CAD238-8469-4ED1-8F91-3AEF4C2E5B17}" type="slidenum">
              <a:rPr lang="en-US" altLang="zh-TW"/>
              <a:pPr/>
              <a:t>312</a:t>
            </a:fld>
            <a:endParaRPr lang="en-US" altLang="zh-TW"/>
          </a:p>
        </p:txBody>
      </p:sp>
      <p:sp>
        <p:nvSpPr>
          <p:cNvPr id="36867" name="文字方塊 2"/>
          <p:cNvSpPr txBox="1">
            <a:spLocks noChangeArrowheads="1"/>
          </p:cNvSpPr>
          <p:nvPr/>
        </p:nvSpPr>
        <p:spPr bwMode="auto">
          <a:xfrm>
            <a:off x="539750" y="549275"/>
            <a:ext cx="7056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同形，但亮度不同 </a:t>
            </a:r>
            <a:r>
              <a:rPr lang="en-US" altLang="zh-TW"/>
              <a:t>(Same shape but different intensity)</a:t>
            </a:r>
            <a:endParaRPr lang="zh-TW" altLang="en-US"/>
          </a:p>
        </p:txBody>
      </p:sp>
      <p:sp>
        <p:nvSpPr>
          <p:cNvPr id="36868" name="文字方塊 5"/>
          <p:cNvSpPr txBox="1">
            <a:spLocks noChangeArrowheads="1"/>
          </p:cNvSpPr>
          <p:nvPr/>
        </p:nvSpPr>
        <p:spPr bwMode="auto">
          <a:xfrm>
            <a:off x="900113" y="4797425"/>
            <a:ext cx="5759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NRMSE = 0.4978 (</a:t>
            </a:r>
            <a:r>
              <a:rPr lang="zh-TW" altLang="en-US"/>
              <a:t>大於圖一、圖二之間的 </a:t>
            </a:r>
            <a:r>
              <a:rPr lang="en-US" altLang="zh-TW"/>
              <a:t>NRMSE)</a:t>
            </a:r>
            <a:endParaRPr lang="zh-TW" altLang="en-US"/>
          </a:p>
        </p:txBody>
      </p:sp>
      <p:sp>
        <p:nvSpPr>
          <p:cNvPr id="36869" name="文字方塊 6"/>
          <p:cNvSpPr txBox="1">
            <a:spLocks noChangeArrowheads="1"/>
          </p:cNvSpPr>
          <p:nvPr/>
        </p:nvSpPr>
        <p:spPr bwMode="auto">
          <a:xfrm>
            <a:off x="900113" y="5300663"/>
            <a:ext cx="39608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SSIM = 0.7333</a:t>
            </a:r>
            <a:endParaRPr lang="zh-TW" altLang="en-US"/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908050"/>
            <a:ext cx="5562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1" name="文字方塊 5"/>
          <p:cNvSpPr txBox="1">
            <a:spLocks noChangeArrowheads="1"/>
          </p:cNvSpPr>
          <p:nvPr/>
        </p:nvSpPr>
        <p:spPr bwMode="auto">
          <a:xfrm>
            <a:off x="1187450" y="1484313"/>
            <a:ext cx="86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圖八</a:t>
            </a:r>
          </a:p>
        </p:txBody>
      </p:sp>
      <p:sp>
        <p:nvSpPr>
          <p:cNvPr id="36872" name="文字方塊 5"/>
          <p:cNvSpPr txBox="1">
            <a:spLocks noChangeArrowheads="1"/>
          </p:cNvSpPr>
          <p:nvPr/>
        </p:nvSpPr>
        <p:spPr bwMode="auto">
          <a:xfrm>
            <a:off x="1187450" y="2997200"/>
            <a:ext cx="86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圖九</a:t>
            </a:r>
          </a:p>
        </p:txBody>
      </p:sp>
    </p:spTree>
    <p:extLst>
      <p:ext uri="{BB962C8B-B14F-4D97-AF65-F5344CB8AC3E}">
        <p14:creationId xmlns:p14="http://schemas.microsoft.com/office/powerpoint/2010/main" val="3336864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89527D-699C-4CA3-A73F-4C77A353E882}" type="slidenum">
              <a:rPr lang="en-US" altLang="zh-TW"/>
              <a:pPr/>
              <a:t>313</a:t>
            </a:fld>
            <a:endParaRPr lang="en-US" altLang="zh-TW"/>
          </a:p>
        </p:txBody>
      </p:sp>
      <p:sp>
        <p:nvSpPr>
          <p:cNvPr id="37891" name="文字方塊 8"/>
          <p:cNvSpPr txBox="1">
            <a:spLocks noChangeArrowheads="1"/>
          </p:cNvSpPr>
          <p:nvPr/>
        </p:nvSpPr>
        <p:spPr bwMode="auto">
          <a:xfrm>
            <a:off x="611188" y="765175"/>
            <a:ext cx="7561262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思考：對於 </a:t>
            </a:r>
            <a:r>
              <a:rPr lang="en-US" altLang="zh-TW"/>
              <a:t>vocal signal (</a:t>
            </a:r>
            <a:r>
              <a:rPr lang="zh-TW" altLang="en-US"/>
              <a:t>聲音信號而言</a:t>
            </a:r>
            <a:r>
              <a:rPr lang="en-US" altLang="zh-TW"/>
              <a:t>)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             MSE </a:t>
            </a:r>
            <a:r>
              <a:rPr lang="zh-TW" altLang="en-US"/>
              <a:t>和 </a:t>
            </a:r>
            <a:r>
              <a:rPr lang="en-US" altLang="zh-TW"/>
              <a:t>NRMSE </a:t>
            </a:r>
            <a:r>
              <a:rPr lang="zh-TW" altLang="en-US"/>
              <a:t>是否真的能反應出兩個信號的相似度？</a:t>
            </a:r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             </a:t>
            </a:r>
            <a:r>
              <a:rPr lang="zh-TW" altLang="en-US"/>
              <a:t>為什麼？</a:t>
            </a:r>
          </a:p>
        </p:txBody>
      </p:sp>
    </p:spTree>
    <p:extLst>
      <p:ext uri="{BB962C8B-B14F-4D97-AF65-F5344CB8AC3E}">
        <p14:creationId xmlns:p14="http://schemas.microsoft.com/office/powerpoint/2010/main" val="391892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C2C540DD-6DCB-426D-A779-4D91664B7593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275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7171" name="文字方塊 4"/>
          <p:cNvSpPr txBox="1">
            <a:spLocks noChangeArrowheads="1"/>
          </p:cNvSpPr>
          <p:nvPr/>
        </p:nvSpPr>
        <p:spPr bwMode="auto">
          <a:xfrm>
            <a:off x="900113" y="620713"/>
            <a:ext cx="75596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原始的編碼方式：</a:t>
            </a:r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r>
              <a:rPr lang="zh-TW" altLang="en-US"/>
              <a:t>若 </a:t>
            </a:r>
            <a:r>
              <a:rPr lang="en-US" altLang="zh-TW"/>
              <a:t>data </a:t>
            </a:r>
            <a:r>
              <a:rPr lang="zh-TW" altLang="en-US"/>
              <a:t>有 </a:t>
            </a:r>
            <a:r>
              <a:rPr lang="en-US" altLang="zh-TW" i="1"/>
              <a:t>M</a:t>
            </a:r>
            <a:r>
              <a:rPr lang="en-US" altLang="zh-TW"/>
              <a:t> </a:t>
            </a:r>
            <a:r>
              <a:rPr lang="zh-TW" altLang="en-US"/>
              <a:t>個可能的值，使用 </a:t>
            </a:r>
            <a:r>
              <a:rPr lang="en-US" altLang="zh-TW" i="1"/>
              <a:t>k</a:t>
            </a:r>
            <a:r>
              <a:rPr lang="en-US" altLang="zh-TW"/>
              <a:t> </a:t>
            </a:r>
            <a:r>
              <a:rPr lang="zh-TW" altLang="en-US"/>
              <a:t>進位的編碼，</a:t>
            </a:r>
            <a:endParaRPr lang="en-US" altLang="zh-TW"/>
          </a:p>
          <a:p>
            <a:pPr eaLnBrk="1" hangingPunct="1"/>
            <a:r>
              <a:rPr lang="zh-TW" altLang="en-US"/>
              <a:t>則每一個可能的值使用 </a:t>
            </a:r>
            <a:r>
              <a:rPr lang="en-US" altLang="zh-TW"/>
              <a:t>floor(log</a:t>
            </a:r>
            <a:r>
              <a:rPr lang="en-US" altLang="zh-TW" i="1" baseline="-25000"/>
              <a:t>k</a:t>
            </a:r>
            <a:r>
              <a:rPr lang="en-US" altLang="zh-TW" i="1"/>
              <a:t>M</a:t>
            </a:r>
            <a:r>
              <a:rPr lang="en-US" altLang="zh-TW"/>
              <a:t>) </a:t>
            </a:r>
            <a:r>
              <a:rPr lang="zh-TW" altLang="en-US"/>
              <a:t>或 </a:t>
            </a:r>
            <a:r>
              <a:rPr lang="en-US" altLang="zh-TW"/>
              <a:t>ceil(log</a:t>
            </a:r>
            <a:r>
              <a:rPr lang="en-US" altLang="zh-TW" i="1" baseline="-25000"/>
              <a:t>k</a:t>
            </a:r>
            <a:r>
              <a:rPr lang="en-US" altLang="zh-TW" i="1"/>
              <a:t>M</a:t>
            </a:r>
            <a:r>
              <a:rPr lang="en-US" altLang="zh-TW"/>
              <a:t>) </a:t>
            </a:r>
            <a:r>
              <a:rPr lang="zh-TW" altLang="en-US"/>
              <a:t>個 </a:t>
            </a:r>
            <a:r>
              <a:rPr lang="en-US" altLang="zh-TW"/>
              <a:t>bits </a:t>
            </a:r>
            <a:r>
              <a:rPr lang="zh-TW" altLang="en-US"/>
              <a:t>來編碼</a:t>
            </a: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7172" name="文字方塊 5"/>
          <p:cNvSpPr txBox="1">
            <a:spLocks noChangeArrowheads="1"/>
          </p:cNvSpPr>
          <p:nvPr/>
        </p:nvSpPr>
        <p:spPr bwMode="auto">
          <a:xfrm>
            <a:off x="755650" y="2636838"/>
            <a:ext cx="19446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solidFill>
                  <a:srgbClr val="3333FF"/>
                </a:solidFill>
              </a:rPr>
              <a:t>Example: </a:t>
            </a:r>
            <a:endParaRPr lang="zh-TW" altLang="en-US">
              <a:solidFill>
                <a:srgbClr val="3333FF"/>
              </a:solidFill>
            </a:endParaRPr>
          </a:p>
        </p:txBody>
      </p:sp>
      <p:sp>
        <p:nvSpPr>
          <p:cNvPr id="7173" name="文字方塊 6"/>
          <p:cNvSpPr txBox="1">
            <a:spLocks noChangeArrowheads="1"/>
          </p:cNvSpPr>
          <p:nvPr/>
        </p:nvSpPr>
        <p:spPr bwMode="auto">
          <a:xfrm>
            <a:off x="755650" y="3284538"/>
            <a:ext cx="33845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若有 </a:t>
            </a:r>
            <a:r>
              <a:rPr lang="en-US" altLang="zh-TW"/>
              <a:t>8 </a:t>
            </a:r>
            <a:r>
              <a:rPr lang="zh-TW" altLang="en-US"/>
              <a:t>個可能的值，在</a:t>
            </a:r>
            <a:r>
              <a:rPr lang="en-US" altLang="zh-TW"/>
              <a:t>2</a:t>
            </a:r>
            <a:r>
              <a:rPr lang="zh-TW" altLang="en-US"/>
              <a:t>進位的情形下，需要 </a:t>
            </a:r>
            <a:r>
              <a:rPr lang="en-US" altLang="zh-TW"/>
              <a:t>3 </a:t>
            </a:r>
            <a:r>
              <a:rPr lang="zh-TW" altLang="en-US"/>
              <a:t>個 </a:t>
            </a:r>
            <a:r>
              <a:rPr lang="en-US" altLang="zh-TW"/>
              <a:t>bits</a:t>
            </a:r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2124075" y="4005263"/>
            <a:ext cx="0" cy="360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403350" y="4365625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403350" y="4365625"/>
            <a:ext cx="14398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2843213" y="4365625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971550" y="4797425"/>
            <a:ext cx="7921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971550" y="4797425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763713" y="4797425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2484438" y="4797425"/>
            <a:ext cx="792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2484438" y="4797425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3276600" y="4797425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84213" y="5229225"/>
            <a:ext cx="503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684213" y="5229225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187450" y="5229225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1476375" y="5229225"/>
            <a:ext cx="503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1476375" y="5229225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1979613" y="5229225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2268538" y="5229225"/>
            <a:ext cx="503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2268538" y="5229225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2771775" y="5229225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3059113" y="5229225"/>
            <a:ext cx="504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3059113" y="5229225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3563938" y="5229225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6" name="文字方塊 47"/>
          <p:cNvSpPr txBox="1">
            <a:spLocks noChangeArrowheads="1"/>
          </p:cNvSpPr>
          <p:nvPr/>
        </p:nvSpPr>
        <p:spPr bwMode="auto">
          <a:xfrm>
            <a:off x="4787900" y="3284538"/>
            <a:ext cx="3671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zh-TW" altLang="en-US"/>
              <a:t>若有 </a:t>
            </a:r>
            <a:r>
              <a:rPr lang="en-US" altLang="zh-TW"/>
              <a:t>10 </a:t>
            </a:r>
            <a:r>
              <a:rPr lang="zh-TW" altLang="en-US"/>
              <a:t>個可能的值，在</a:t>
            </a:r>
            <a:r>
              <a:rPr lang="en-US" altLang="zh-TW"/>
              <a:t>3</a:t>
            </a:r>
            <a:r>
              <a:rPr lang="zh-TW" altLang="en-US"/>
              <a:t>進位的情形下，需要 </a:t>
            </a:r>
            <a:r>
              <a:rPr lang="en-US" altLang="zh-TW"/>
              <a:t>2 </a:t>
            </a:r>
            <a:r>
              <a:rPr lang="zh-TW" altLang="en-US"/>
              <a:t>個或 </a:t>
            </a:r>
            <a:r>
              <a:rPr lang="en-US" altLang="zh-TW"/>
              <a:t>3 </a:t>
            </a:r>
            <a:r>
              <a:rPr lang="zh-TW" altLang="en-US"/>
              <a:t>個 </a:t>
            </a:r>
            <a:r>
              <a:rPr lang="en-US" altLang="zh-TW"/>
              <a:t>bits</a:t>
            </a:r>
            <a:endParaRPr lang="zh-TW" altLang="en-US"/>
          </a:p>
        </p:txBody>
      </p:sp>
      <p:cxnSp>
        <p:nvCxnSpPr>
          <p:cNvPr id="49" name="直線接點 48"/>
          <p:cNvCxnSpPr/>
          <p:nvPr/>
        </p:nvCxnSpPr>
        <p:spPr>
          <a:xfrm>
            <a:off x="6372225" y="4076700"/>
            <a:ext cx="0" cy="12239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5292725" y="4437063"/>
            <a:ext cx="23034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5292725" y="4437063"/>
            <a:ext cx="0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>
            <a:off x="7596188" y="4437063"/>
            <a:ext cx="0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01" name="文字方塊 56"/>
          <p:cNvSpPr txBox="1">
            <a:spLocks noChangeArrowheads="1"/>
          </p:cNvSpPr>
          <p:nvPr/>
        </p:nvSpPr>
        <p:spPr bwMode="auto">
          <a:xfrm>
            <a:off x="3132138" y="1916113"/>
            <a:ext cx="21605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floor: </a:t>
            </a:r>
            <a:r>
              <a:rPr lang="zh-TW" altLang="en-US"/>
              <a:t>無條件捨去</a:t>
            </a:r>
          </a:p>
        </p:txBody>
      </p:sp>
      <p:sp>
        <p:nvSpPr>
          <p:cNvPr id="7202" name="文字方塊 57"/>
          <p:cNvSpPr txBox="1">
            <a:spLocks noChangeArrowheads="1"/>
          </p:cNvSpPr>
          <p:nvPr/>
        </p:nvSpPr>
        <p:spPr bwMode="auto">
          <a:xfrm>
            <a:off x="3276600" y="2349500"/>
            <a:ext cx="30241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ceil: </a:t>
            </a:r>
            <a:r>
              <a:rPr lang="zh-TW" altLang="en-US"/>
              <a:t>無條件進位</a:t>
            </a:r>
          </a:p>
        </p:txBody>
      </p:sp>
      <p:cxnSp>
        <p:nvCxnSpPr>
          <p:cNvPr id="59" name="直線接點 58"/>
          <p:cNvCxnSpPr/>
          <p:nvPr/>
        </p:nvCxnSpPr>
        <p:spPr>
          <a:xfrm>
            <a:off x="4932363" y="4868863"/>
            <a:ext cx="7191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4932363" y="4868863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5651500" y="4868863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6011863" y="4868863"/>
            <a:ext cx="720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6011863" y="4868863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6732588" y="4868863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7235825" y="4868863"/>
            <a:ext cx="720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7235825" y="4868863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956550" y="4868863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>
            <a:off x="7812088" y="5300663"/>
            <a:ext cx="360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>
            <a:off x="7812088" y="5300663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8172450" y="5300663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4"/>
          <p:cNvGrpSpPr>
            <a:grpSpLocks/>
          </p:cNvGrpSpPr>
          <p:nvPr/>
        </p:nvGrpSpPr>
        <p:grpSpPr bwMode="auto">
          <a:xfrm>
            <a:off x="4789488" y="5284788"/>
            <a:ext cx="266700" cy="339725"/>
            <a:chOff x="4788570" y="5273141"/>
            <a:chExt cx="267172" cy="338554"/>
          </a:xfrm>
        </p:grpSpPr>
        <p:sp>
          <p:nvSpPr>
            <p:cNvPr id="7243" name="文字方塊 1"/>
            <p:cNvSpPr txBox="1">
              <a:spLocks noChangeArrowheads="1"/>
            </p:cNvSpPr>
            <p:nvPr/>
          </p:nvSpPr>
          <p:spPr bwMode="auto">
            <a:xfrm>
              <a:off x="4788570" y="5273141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TW" sz="1600">
                  <a:solidFill>
                    <a:srgbClr val="3333FF"/>
                  </a:solidFill>
                </a:rPr>
                <a:t>1</a:t>
              </a:r>
              <a:endParaRPr lang="zh-TW" altLang="en-US" sz="1600">
                <a:solidFill>
                  <a:srgbClr val="3333FF"/>
                </a:solidFill>
              </a:endParaRPr>
            </a:p>
          </p:txBody>
        </p:sp>
        <p:sp>
          <p:nvSpPr>
            <p:cNvPr id="4" name="橢圓 3"/>
            <p:cNvSpPr/>
            <p:nvPr/>
          </p:nvSpPr>
          <p:spPr>
            <a:xfrm>
              <a:off x="4804473" y="5328511"/>
              <a:ext cx="251269" cy="256289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</p:grpSp>
      <p:grpSp>
        <p:nvGrpSpPr>
          <p:cNvPr id="3" name="群組 50"/>
          <p:cNvGrpSpPr>
            <a:grpSpLocks/>
          </p:cNvGrpSpPr>
          <p:nvPr/>
        </p:nvGrpSpPr>
        <p:grpSpPr bwMode="auto">
          <a:xfrm>
            <a:off x="7443788" y="5303838"/>
            <a:ext cx="268287" cy="338137"/>
            <a:chOff x="4788570" y="5273141"/>
            <a:chExt cx="267172" cy="338554"/>
          </a:xfrm>
        </p:grpSpPr>
        <p:sp>
          <p:nvSpPr>
            <p:cNvPr id="7241" name="文字方塊 51"/>
            <p:cNvSpPr txBox="1">
              <a:spLocks noChangeArrowheads="1"/>
            </p:cNvSpPr>
            <p:nvPr/>
          </p:nvSpPr>
          <p:spPr bwMode="auto">
            <a:xfrm>
              <a:off x="4788570" y="5273141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TW" sz="1600">
                  <a:solidFill>
                    <a:srgbClr val="3333FF"/>
                  </a:solidFill>
                </a:rPr>
                <a:t>8</a:t>
              </a:r>
              <a:endParaRPr lang="zh-TW" altLang="en-US" sz="1600">
                <a:solidFill>
                  <a:srgbClr val="3333FF"/>
                </a:solidFill>
              </a:endParaRPr>
            </a:p>
          </p:txBody>
        </p:sp>
        <p:sp>
          <p:nvSpPr>
            <p:cNvPr id="53" name="橢圓 52"/>
            <p:cNvSpPr/>
            <p:nvPr/>
          </p:nvSpPr>
          <p:spPr>
            <a:xfrm>
              <a:off x="4804379" y="5327183"/>
              <a:ext cx="251363" cy="25749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</p:grpSp>
      <p:grpSp>
        <p:nvGrpSpPr>
          <p:cNvPr id="5" name="群組 54"/>
          <p:cNvGrpSpPr>
            <a:grpSpLocks/>
          </p:cNvGrpSpPr>
          <p:nvPr/>
        </p:nvGrpSpPr>
        <p:grpSpPr bwMode="auto">
          <a:xfrm>
            <a:off x="5507038" y="5289550"/>
            <a:ext cx="266700" cy="338138"/>
            <a:chOff x="4788570" y="5273141"/>
            <a:chExt cx="267172" cy="338554"/>
          </a:xfrm>
        </p:grpSpPr>
        <p:sp>
          <p:nvSpPr>
            <p:cNvPr id="7239" name="文字方塊 56"/>
            <p:cNvSpPr txBox="1">
              <a:spLocks noChangeArrowheads="1"/>
            </p:cNvSpPr>
            <p:nvPr/>
          </p:nvSpPr>
          <p:spPr bwMode="auto">
            <a:xfrm>
              <a:off x="4788570" y="5273141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TW" sz="1600">
                  <a:solidFill>
                    <a:srgbClr val="3333FF"/>
                  </a:solidFill>
                </a:rPr>
                <a:t>3</a:t>
              </a:r>
              <a:endParaRPr lang="zh-TW" altLang="en-US" sz="1600">
                <a:solidFill>
                  <a:srgbClr val="3333FF"/>
                </a:solidFill>
              </a:endParaRPr>
            </a:p>
          </p:txBody>
        </p:sp>
        <p:sp>
          <p:nvSpPr>
            <p:cNvPr id="58" name="橢圓 57"/>
            <p:cNvSpPr/>
            <p:nvPr/>
          </p:nvSpPr>
          <p:spPr>
            <a:xfrm>
              <a:off x="4804473" y="5327182"/>
              <a:ext cx="251269" cy="25749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</p:grpSp>
      <p:grpSp>
        <p:nvGrpSpPr>
          <p:cNvPr id="6" name="群組 59"/>
          <p:cNvGrpSpPr>
            <a:grpSpLocks/>
          </p:cNvGrpSpPr>
          <p:nvPr/>
        </p:nvGrpSpPr>
        <p:grpSpPr bwMode="auto">
          <a:xfrm>
            <a:off x="5867400" y="5300663"/>
            <a:ext cx="266700" cy="338137"/>
            <a:chOff x="4788570" y="5273141"/>
            <a:chExt cx="267172" cy="338554"/>
          </a:xfrm>
        </p:grpSpPr>
        <p:sp>
          <p:nvSpPr>
            <p:cNvPr id="7237" name="文字方塊 62"/>
            <p:cNvSpPr txBox="1">
              <a:spLocks noChangeArrowheads="1"/>
            </p:cNvSpPr>
            <p:nvPr/>
          </p:nvSpPr>
          <p:spPr bwMode="auto">
            <a:xfrm>
              <a:off x="4788570" y="5273141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TW" sz="1600">
                  <a:solidFill>
                    <a:srgbClr val="3333FF"/>
                  </a:solidFill>
                </a:rPr>
                <a:t>4</a:t>
              </a:r>
              <a:endParaRPr lang="zh-TW" altLang="en-US" sz="1600">
                <a:solidFill>
                  <a:srgbClr val="3333FF"/>
                </a:solidFill>
              </a:endParaRPr>
            </a:p>
          </p:txBody>
        </p:sp>
        <p:sp>
          <p:nvSpPr>
            <p:cNvPr id="64" name="橢圓 63"/>
            <p:cNvSpPr/>
            <p:nvPr/>
          </p:nvSpPr>
          <p:spPr>
            <a:xfrm>
              <a:off x="4804473" y="5327183"/>
              <a:ext cx="251269" cy="25749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</p:grpSp>
      <p:grpSp>
        <p:nvGrpSpPr>
          <p:cNvPr id="7" name="群組 67"/>
          <p:cNvGrpSpPr>
            <a:grpSpLocks/>
          </p:cNvGrpSpPr>
          <p:nvPr/>
        </p:nvGrpSpPr>
        <p:grpSpPr bwMode="auto">
          <a:xfrm>
            <a:off x="6238875" y="5300663"/>
            <a:ext cx="266700" cy="338137"/>
            <a:chOff x="4788570" y="5273141"/>
            <a:chExt cx="267172" cy="338554"/>
          </a:xfrm>
        </p:grpSpPr>
        <p:sp>
          <p:nvSpPr>
            <p:cNvPr id="7235" name="文字方塊 68"/>
            <p:cNvSpPr txBox="1">
              <a:spLocks noChangeArrowheads="1"/>
            </p:cNvSpPr>
            <p:nvPr/>
          </p:nvSpPr>
          <p:spPr bwMode="auto">
            <a:xfrm>
              <a:off x="4788570" y="5273141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TW" sz="1600">
                  <a:solidFill>
                    <a:srgbClr val="3333FF"/>
                  </a:solidFill>
                </a:rPr>
                <a:t>5</a:t>
              </a:r>
              <a:endParaRPr lang="zh-TW" altLang="en-US" sz="1600">
                <a:solidFill>
                  <a:srgbClr val="3333FF"/>
                </a:solidFill>
              </a:endParaRPr>
            </a:p>
          </p:txBody>
        </p:sp>
        <p:sp>
          <p:nvSpPr>
            <p:cNvPr id="73" name="橢圓 72"/>
            <p:cNvSpPr/>
            <p:nvPr/>
          </p:nvSpPr>
          <p:spPr>
            <a:xfrm>
              <a:off x="4804473" y="5327183"/>
              <a:ext cx="251269" cy="25749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</p:grpSp>
      <p:grpSp>
        <p:nvGrpSpPr>
          <p:cNvPr id="8" name="群組 76"/>
          <p:cNvGrpSpPr>
            <a:grpSpLocks/>
          </p:cNvGrpSpPr>
          <p:nvPr/>
        </p:nvGrpSpPr>
        <p:grpSpPr bwMode="auto">
          <a:xfrm>
            <a:off x="6583363" y="5302250"/>
            <a:ext cx="266700" cy="338138"/>
            <a:chOff x="4788570" y="5273141"/>
            <a:chExt cx="267172" cy="338554"/>
          </a:xfrm>
        </p:grpSpPr>
        <p:sp>
          <p:nvSpPr>
            <p:cNvPr id="7233" name="文字方塊 77"/>
            <p:cNvSpPr txBox="1">
              <a:spLocks noChangeArrowheads="1"/>
            </p:cNvSpPr>
            <p:nvPr/>
          </p:nvSpPr>
          <p:spPr bwMode="auto">
            <a:xfrm>
              <a:off x="4788570" y="5273141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TW" sz="1600">
                  <a:solidFill>
                    <a:srgbClr val="3333FF"/>
                  </a:solidFill>
                </a:rPr>
                <a:t>6</a:t>
              </a:r>
              <a:endParaRPr lang="zh-TW" altLang="en-US" sz="1600">
                <a:solidFill>
                  <a:srgbClr val="3333FF"/>
                </a:solidFill>
              </a:endParaRPr>
            </a:p>
          </p:txBody>
        </p:sp>
        <p:sp>
          <p:nvSpPr>
            <p:cNvPr id="79" name="橢圓 78"/>
            <p:cNvSpPr/>
            <p:nvPr/>
          </p:nvSpPr>
          <p:spPr>
            <a:xfrm>
              <a:off x="4804473" y="5327182"/>
              <a:ext cx="251269" cy="25749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</p:grpSp>
      <p:grpSp>
        <p:nvGrpSpPr>
          <p:cNvPr id="12" name="群組 79"/>
          <p:cNvGrpSpPr>
            <a:grpSpLocks/>
          </p:cNvGrpSpPr>
          <p:nvPr/>
        </p:nvGrpSpPr>
        <p:grpSpPr bwMode="auto">
          <a:xfrm>
            <a:off x="7080250" y="5313363"/>
            <a:ext cx="268288" cy="338137"/>
            <a:chOff x="4788570" y="5273141"/>
            <a:chExt cx="267172" cy="338554"/>
          </a:xfrm>
        </p:grpSpPr>
        <p:sp>
          <p:nvSpPr>
            <p:cNvPr id="7231" name="文字方塊 80"/>
            <p:cNvSpPr txBox="1">
              <a:spLocks noChangeArrowheads="1"/>
            </p:cNvSpPr>
            <p:nvPr/>
          </p:nvSpPr>
          <p:spPr bwMode="auto">
            <a:xfrm>
              <a:off x="4788570" y="5273141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TW" sz="1600">
                  <a:solidFill>
                    <a:srgbClr val="3333FF"/>
                  </a:solidFill>
                </a:rPr>
                <a:t>7</a:t>
              </a:r>
              <a:endParaRPr lang="zh-TW" altLang="en-US" sz="1600">
                <a:solidFill>
                  <a:srgbClr val="3333FF"/>
                </a:solidFill>
              </a:endParaRPr>
            </a:p>
          </p:txBody>
        </p:sp>
        <p:sp>
          <p:nvSpPr>
            <p:cNvPr id="82" name="橢圓 81"/>
            <p:cNvSpPr/>
            <p:nvPr/>
          </p:nvSpPr>
          <p:spPr>
            <a:xfrm>
              <a:off x="4804379" y="5327183"/>
              <a:ext cx="251363" cy="25749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</p:grpSp>
      <p:grpSp>
        <p:nvGrpSpPr>
          <p:cNvPr id="13" name="群組 82"/>
          <p:cNvGrpSpPr>
            <a:grpSpLocks/>
          </p:cNvGrpSpPr>
          <p:nvPr/>
        </p:nvGrpSpPr>
        <p:grpSpPr bwMode="auto">
          <a:xfrm>
            <a:off x="5157788" y="5302250"/>
            <a:ext cx="258762" cy="338138"/>
            <a:chOff x="4797598" y="5270411"/>
            <a:chExt cx="258144" cy="338554"/>
          </a:xfrm>
        </p:grpSpPr>
        <p:sp>
          <p:nvSpPr>
            <p:cNvPr id="7229" name="文字方塊 83"/>
            <p:cNvSpPr txBox="1">
              <a:spLocks noChangeArrowheads="1"/>
            </p:cNvSpPr>
            <p:nvPr/>
          </p:nvSpPr>
          <p:spPr bwMode="auto">
            <a:xfrm>
              <a:off x="4797598" y="5270411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TW" sz="1600">
                  <a:solidFill>
                    <a:srgbClr val="3333FF"/>
                  </a:solidFill>
                </a:rPr>
                <a:t>2</a:t>
              </a:r>
              <a:endParaRPr lang="zh-TW" altLang="en-US" sz="1600">
                <a:solidFill>
                  <a:srgbClr val="3333FF"/>
                </a:solidFill>
              </a:endParaRPr>
            </a:p>
          </p:txBody>
        </p:sp>
        <p:sp>
          <p:nvSpPr>
            <p:cNvPr id="85" name="橢圓 84"/>
            <p:cNvSpPr/>
            <p:nvPr/>
          </p:nvSpPr>
          <p:spPr>
            <a:xfrm>
              <a:off x="4803933" y="5327631"/>
              <a:ext cx="251809" cy="25749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</p:grpSp>
      <p:grpSp>
        <p:nvGrpSpPr>
          <p:cNvPr id="14" name="群組 85"/>
          <p:cNvGrpSpPr>
            <a:grpSpLocks/>
          </p:cNvGrpSpPr>
          <p:nvPr/>
        </p:nvGrpSpPr>
        <p:grpSpPr bwMode="auto">
          <a:xfrm>
            <a:off x="7678738" y="5726113"/>
            <a:ext cx="266700" cy="338137"/>
            <a:chOff x="4788570" y="5273141"/>
            <a:chExt cx="267172" cy="338554"/>
          </a:xfrm>
        </p:grpSpPr>
        <p:sp>
          <p:nvSpPr>
            <p:cNvPr id="7227" name="文字方塊 86"/>
            <p:cNvSpPr txBox="1">
              <a:spLocks noChangeArrowheads="1"/>
            </p:cNvSpPr>
            <p:nvPr/>
          </p:nvSpPr>
          <p:spPr bwMode="auto">
            <a:xfrm>
              <a:off x="4788570" y="5273141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TW" sz="1600">
                  <a:solidFill>
                    <a:srgbClr val="3333FF"/>
                  </a:solidFill>
                </a:rPr>
                <a:t>9</a:t>
              </a:r>
              <a:endParaRPr lang="zh-TW" altLang="en-US" sz="1600">
                <a:solidFill>
                  <a:srgbClr val="3333FF"/>
                </a:solidFill>
              </a:endParaRPr>
            </a:p>
          </p:txBody>
        </p:sp>
        <p:sp>
          <p:nvSpPr>
            <p:cNvPr id="88" name="橢圓 87"/>
            <p:cNvSpPr/>
            <p:nvPr/>
          </p:nvSpPr>
          <p:spPr>
            <a:xfrm>
              <a:off x="4804473" y="5327183"/>
              <a:ext cx="251269" cy="25749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</p:grpSp>
      <p:grpSp>
        <p:nvGrpSpPr>
          <p:cNvPr id="17" name="群組 88"/>
          <p:cNvGrpSpPr>
            <a:grpSpLocks/>
          </p:cNvGrpSpPr>
          <p:nvPr/>
        </p:nvGrpSpPr>
        <p:grpSpPr bwMode="auto">
          <a:xfrm>
            <a:off x="8027988" y="5740400"/>
            <a:ext cx="431800" cy="338138"/>
            <a:chOff x="4747595" y="5280545"/>
            <a:chExt cx="431925" cy="338554"/>
          </a:xfrm>
        </p:grpSpPr>
        <p:sp>
          <p:nvSpPr>
            <p:cNvPr id="7225" name="文字方塊 89"/>
            <p:cNvSpPr txBox="1">
              <a:spLocks noChangeArrowheads="1"/>
            </p:cNvSpPr>
            <p:nvPr/>
          </p:nvSpPr>
          <p:spPr bwMode="auto">
            <a:xfrm>
              <a:off x="4747595" y="5280545"/>
              <a:ext cx="4319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TW" sz="1600">
                  <a:solidFill>
                    <a:srgbClr val="3333FF"/>
                  </a:solidFill>
                </a:rPr>
                <a:t>10</a:t>
              </a:r>
              <a:endParaRPr lang="zh-TW" altLang="en-US" sz="1600">
                <a:solidFill>
                  <a:srgbClr val="3333FF"/>
                </a:solidFill>
              </a:endParaRPr>
            </a:p>
          </p:txBody>
        </p:sp>
        <p:sp>
          <p:nvSpPr>
            <p:cNvPr id="91" name="橢圓 90"/>
            <p:cNvSpPr/>
            <p:nvPr/>
          </p:nvSpPr>
          <p:spPr>
            <a:xfrm>
              <a:off x="4804762" y="5328229"/>
              <a:ext cx="250898" cy="25590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</p:grpSp>
      <p:cxnSp>
        <p:nvCxnSpPr>
          <p:cNvPr id="77" name="直線接點 76"/>
          <p:cNvCxnSpPr/>
          <p:nvPr/>
        </p:nvCxnSpPr>
        <p:spPr>
          <a:xfrm>
            <a:off x="2930195" y="5661025"/>
            <a:ext cx="288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>
            <a:off x="2939129" y="5646738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>
            <a:off x="3220743" y="5661025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3417356" y="5661025"/>
            <a:ext cx="288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3426290" y="5646738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3707904" y="5661025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群組 4"/>
          <p:cNvGrpSpPr>
            <a:grpSpLocks/>
          </p:cNvGrpSpPr>
          <p:nvPr/>
        </p:nvGrpSpPr>
        <p:grpSpPr bwMode="auto">
          <a:xfrm>
            <a:off x="604769" y="5661024"/>
            <a:ext cx="266700" cy="339725"/>
            <a:chOff x="4788570" y="5273141"/>
            <a:chExt cx="267172" cy="338554"/>
          </a:xfrm>
        </p:grpSpPr>
        <p:sp>
          <p:nvSpPr>
            <p:cNvPr id="92" name="文字方塊 1"/>
            <p:cNvSpPr txBox="1">
              <a:spLocks noChangeArrowheads="1"/>
            </p:cNvSpPr>
            <p:nvPr/>
          </p:nvSpPr>
          <p:spPr bwMode="auto">
            <a:xfrm>
              <a:off x="4788570" y="5273141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TW" sz="1600">
                  <a:solidFill>
                    <a:srgbClr val="3333FF"/>
                  </a:solidFill>
                </a:rPr>
                <a:t>1</a:t>
              </a:r>
              <a:endParaRPr lang="zh-TW" altLang="en-US" sz="1600">
                <a:solidFill>
                  <a:srgbClr val="3333FF"/>
                </a:solidFill>
              </a:endParaRPr>
            </a:p>
          </p:txBody>
        </p:sp>
        <p:sp>
          <p:nvSpPr>
            <p:cNvPr id="93" name="橢圓 92"/>
            <p:cNvSpPr/>
            <p:nvPr/>
          </p:nvSpPr>
          <p:spPr>
            <a:xfrm>
              <a:off x="4804473" y="5328511"/>
              <a:ext cx="251269" cy="256289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</p:grpSp>
      <p:grpSp>
        <p:nvGrpSpPr>
          <p:cNvPr id="94" name="群組 54"/>
          <p:cNvGrpSpPr>
            <a:grpSpLocks/>
          </p:cNvGrpSpPr>
          <p:nvPr/>
        </p:nvGrpSpPr>
        <p:grpSpPr bwMode="auto">
          <a:xfrm>
            <a:off x="1364822" y="5676104"/>
            <a:ext cx="266700" cy="338138"/>
            <a:chOff x="4788570" y="5273141"/>
            <a:chExt cx="267172" cy="338554"/>
          </a:xfrm>
        </p:grpSpPr>
        <p:sp>
          <p:nvSpPr>
            <p:cNvPr id="95" name="文字方塊 56"/>
            <p:cNvSpPr txBox="1">
              <a:spLocks noChangeArrowheads="1"/>
            </p:cNvSpPr>
            <p:nvPr/>
          </p:nvSpPr>
          <p:spPr bwMode="auto">
            <a:xfrm>
              <a:off x="4788570" y="5273141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TW" sz="1600">
                  <a:solidFill>
                    <a:srgbClr val="3333FF"/>
                  </a:solidFill>
                </a:rPr>
                <a:t>3</a:t>
              </a:r>
              <a:endParaRPr lang="zh-TW" altLang="en-US" sz="1600">
                <a:solidFill>
                  <a:srgbClr val="3333FF"/>
                </a:solidFill>
              </a:endParaRPr>
            </a:p>
          </p:txBody>
        </p:sp>
        <p:sp>
          <p:nvSpPr>
            <p:cNvPr id="96" name="橢圓 95"/>
            <p:cNvSpPr/>
            <p:nvPr/>
          </p:nvSpPr>
          <p:spPr>
            <a:xfrm>
              <a:off x="4804473" y="5327182"/>
              <a:ext cx="251269" cy="25749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</p:grpSp>
      <p:grpSp>
        <p:nvGrpSpPr>
          <p:cNvPr id="97" name="群組 59"/>
          <p:cNvGrpSpPr>
            <a:grpSpLocks/>
          </p:cNvGrpSpPr>
          <p:nvPr/>
        </p:nvGrpSpPr>
        <p:grpSpPr bwMode="auto">
          <a:xfrm>
            <a:off x="1823030" y="5676104"/>
            <a:ext cx="266695" cy="338137"/>
            <a:chOff x="4788575" y="5273141"/>
            <a:chExt cx="267167" cy="338554"/>
          </a:xfrm>
        </p:grpSpPr>
        <p:sp>
          <p:nvSpPr>
            <p:cNvPr id="98" name="文字方塊 62"/>
            <p:cNvSpPr txBox="1">
              <a:spLocks noChangeArrowheads="1"/>
            </p:cNvSpPr>
            <p:nvPr/>
          </p:nvSpPr>
          <p:spPr bwMode="auto">
            <a:xfrm>
              <a:off x="4788575" y="5273141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TW" sz="1600" dirty="0">
                  <a:solidFill>
                    <a:srgbClr val="3333FF"/>
                  </a:solidFill>
                </a:rPr>
                <a:t>4</a:t>
              </a:r>
              <a:endParaRPr lang="zh-TW" altLang="en-US" sz="1600" dirty="0">
                <a:solidFill>
                  <a:srgbClr val="3333FF"/>
                </a:solidFill>
              </a:endParaRPr>
            </a:p>
          </p:txBody>
        </p:sp>
        <p:sp>
          <p:nvSpPr>
            <p:cNvPr id="99" name="橢圓 98"/>
            <p:cNvSpPr/>
            <p:nvPr/>
          </p:nvSpPr>
          <p:spPr>
            <a:xfrm>
              <a:off x="4804473" y="5327183"/>
              <a:ext cx="251269" cy="25749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</p:grpSp>
      <p:grpSp>
        <p:nvGrpSpPr>
          <p:cNvPr id="100" name="群組 67"/>
          <p:cNvGrpSpPr>
            <a:grpSpLocks/>
          </p:cNvGrpSpPr>
          <p:nvPr/>
        </p:nvGrpSpPr>
        <p:grpSpPr bwMode="auto">
          <a:xfrm>
            <a:off x="2178752" y="5658328"/>
            <a:ext cx="266700" cy="338137"/>
            <a:chOff x="4788570" y="5273141"/>
            <a:chExt cx="267172" cy="338554"/>
          </a:xfrm>
        </p:grpSpPr>
        <p:sp>
          <p:nvSpPr>
            <p:cNvPr id="101" name="文字方塊 68"/>
            <p:cNvSpPr txBox="1">
              <a:spLocks noChangeArrowheads="1"/>
            </p:cNvSpPr>
            <p:nvPr/>
          </p:nvSpPr>
          <p:spPr bwMode="auto">
            <a:xfrm>
              <a:off x="4788570" y="5273141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TW" sz="1600" dirty="0">
                  <a:solidFill>
                    <a:srgbClr val="3333FF"/>
                  </a:solidFill>
                </a:rPr>
                <a:t>5</a:t>
              </a:r>
              <a:endParaRPr lang="zh-TW" altLang="en-US" sz="1600" dirty="0">
                <a:solidFill>
                  <a:srgbClr val="3333FF"/>
                </a:solidFill>
              </a:endParaRPr>
            </a:p>
          </p:txBody>
        </p:sp>
        <p:sp>
          <p:nvSpPr>
            <p:cNvPr id="102" name="橢圓 101"/>
            <p:cNvSpPr/>
            <p:nvPr/>
          </p:nvSpPr>
          <p:spPr>
            <a:xfrm>
              <a:off x="4804473" y="5327183"/>
              <a:ext cx="251269" cy="25749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</p:grpSp>
      <p:grpSp>
        <p:nvGrpSpPr>
          <p:cNvPr id="103" name="群組 76"/>
          <p:cNvGrpSpPr>
            <a:grpSpLocks/>
          </p:cNvGrpSpPr>
          <p:nvPr/>
        </p:nvGrpSpPr>
        <p:grpSpPr bwMode="auto">
          <a:xfrm>
            <a:off x="2600233" y="5658328"/>
            <a:ext cx="266700" cy="338138"/>
            <a:chOff x="4788570" y="5273141"/>
            <a:chExt cx="267172" cy="338554"/>
          </a:xfrm>
        </p:grpSpPr>
        <p:sp>
          <p:nvSpPr>
            <p:cNvPr id="104" name="文字方塊 77"/>
            <p:cNvSpPr txBox="1">
              <a:spLocks noChangeArrowheads="1"/>
            </p:cNvSpPr>
            <p:nvPr/>
          </p:nvSpPr>
          <p:spPr bwMode="auto">
            <a:xfrm>
              <a:off x="4788570" y="5273141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TW" sz="1600">
                  <a:solidFill>
                    <a:srgbClr val="3333FF"/>
                  </a:solidFill>
                </a:rPr>
                <a:t>6</a:t>
              </a:r>
              <a:endParaRPr lang="zh-TW" altLang="en-US" sz="1600">
                <a:solidFill>
                  <a:srgbClr val="3333FF"/>
                </a:solidFill>
              </a:endParaRPr>
            </a:p>
          </p:txBody>
        </p:sp>
        <p:sp>
          <p:nvSpPr>
            <p:cNvPr id="105" name="橢圓 104"/>
            <p:cNvSpPr/>
            <p:nvPr/>
          </p:nvSpPr>
          <p:spPr>
            <a:xfrm>
              <a:off x="4804473" y="5327182"/>
              <a:ext cx="251269" cy="25749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</p:grpSp>
      <p:grpSp>
        <p:nvGrpSpPr>
          <p:cNvPr id="106" name="群組 82"/>
          <p:cNvGrpSpPr>
            <a:grpSpLocks/>
          </p:cNvGrpSpPr>
          <p:nvPr/>
        </p:nvGrpSpPr>
        <p:grpSpPr bwMode="auto">
          <a:xfrm>
            <a:off x="973069" y="5678486"/>
            <a:ext cx="258762" cy="338138"/>
            <a:chOff x="4797598" y="5270411"/>
            <a:chExt cx="258144" cy="338554"/>
          </a:xfrm>
        </p:grpSpPr>
        <p:sp>
          <p:nvSpPr>
            <p:cNvPr id="107" name="文字方塊 83"/>
            <p:cNvSpPr txBox="1">
              <a:spLocks noChangeArrowheads="1"/>
            </p:cNvSpPr>
            <p:nvPr/>
          </p:nvSpPr>
          <p:spPr bwMode="auto">
            <a:xfrm>
              <a:off x="4797598" y="5270411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TW" sz="1600">
                  <a:solidFill>
                    <a:srgbClr val="3333FF"/>
                  </a:solidFill>
                </a:rPr>
                <a:t>2</a:t>
              </a:r>
              <a:endParaRPr lang="zh-TW" altLang="en-US" sz="1600">
                <a:solidFill>
                  <a:srgbClr val="3333FF"/>
                </a:solidFill>
              </a:endParaRPr>
            </a:p>
          </p:txBody>
        </p:sp>
        <p:sp>
          <p:nvSpPr>
            <p:cNvPr id="108" name="橢圓 107"/>
            <p:cNvSpPr/>
            <p:nvPr/>
          </p:nvSpPr>
          <p:spPr>
            <a:xfrm>
              <a:off x="4803933" y="5327631"/>
              <a:ext cx="251809" cy="25749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</p:grpSp>
      <p:grpSp>
        <p:nvGrpSpPr>
          <p:cNvPr id="109" name="群組 85"/>
          <p:cNvGrpSpPr>
            <a:grpSpLocks/>
          </p:cNvGrpSpPr>
          <p:nvPr/>
        </p:nvGrpSpPr>
        <p:grpSpPr bwMode="auto">
          <a:xfrm>
            <a:off x="3300574" y="6019800"/>
            <a:ext cx="266700" cy="338137"/>
            <a:chOff x="4788570" y="5273141"/>
            <a:chExt cx="267172" cy="338554"/>
          </a:xfrm>
        </p:grpSpPr>
        <p:sp>
          <p:nvSpPr>
            <p:cNvPr id="110" name="文字方塊 86"/>
            <p:cNvSpPr txBox="1">
              <a:spLocks noChangeArrowheads="1"/>
            </p:cNvSpPr>
            <p:nvPr/>
          </p:nvSpPr>
          <p:spPr bwMode="auto">
            <a:xfrm>
              <a:off x="4788570" y="5273141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TW" sz="1600">
                  <a:solidFill>
                    <a:srgbClr val="3333FF"/>
                  </a:solidFill>
                </a:rPr>
                <a:t>9</a:t>
              </a:r>
              <a:endParaRPr lang="zh-TW" altLang="en-US" sz="1600">
                <a:solidFill>
                  <a:srgbClr val="3333FF"/>
                </a:solidFill>
              </a:endParaRPr>
            </a:p>
          </p:txBody>
        </p:sp>
        <p:sp>
          <p:nvSpPr>
            <p:cNvPr id="111" name="橢圓 110"/>
            <p:cNvSpPr/>
            <p:nvPr/>
          </p:nvSpPr>
          <p:spPr>
            <a:xfrm>
              <a:off x="4804473" y="5327183"/>
              <a:ext cx="251269" cy="25749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</p:grpSp>
      <p:grpSp>
        <p:nvGrpSpPr>
          <p:cNvPr id="112" name="群組 88"/>
          <p:cNvGrpSpPr>
            <a:grpSpLocks/>
          </p:cNvGrpSpPr>
          <p:nvPr/>
        </p:nvGrpSpPr>
        <p:grpSpPr bwMode="auto">
          <a:xfrm>
            <a:off x="3560850" y="5997093"/>
            <a:ext cx="431800" cy="338138"/>
            <a:chOff x="4747595" y="5280545"/>
            <a:chExt cx="431925" cy="338554"/>
          </a:xfrm>
        </p:grpSpPr>
        <p:sp>
          <p:nvSpPr>
            <p:cNvPr id="113" name="文字方塊 89"/>
            <p:cNvSpPr txBox="1">
              <a:spLocks noChangeArrowheads="1"/>
            </p:cNvSpPr>
            <p:nvPr/>
          </p:nvSpPr>
          <p:spPr bwMode="auto">
            <a:xfrm>
              <a:off x="4747595" y="5280545"/>
              <a:ext cx="4319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TW" sz="1600">
                  <a:solidFill>
                    <a:srgbClr val="3333FF"/>
                  </a:solidFill>
                </a:rPr>
                <a:t>10</a:t>
              </a:r>
              <a:endParaRPr lang="zh-TW" altLang="en-US" sz="1600">
                <a:solidFill>
                  <a:srgbClr val="3333FF"/>
                </a:solidFill>
              </a:endParaRPr>
            </a:p>
          </p:txBody>
        </p:sp>
        <p:sp>
          <p:nvSpPr>
            <p:cNvPr id="114" name="橢圓 113"/>
            <p:cNvSpPr/>
            <p:nvPr/>
          </p:nvSpPr>
          <p:spPr>
            <a:xfrm>
              <a:off x="4804762" y="5328229"/>
              <a:ext cx="250898" cy="25590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</p:grpSp>
      <p:grpSp>
        <p:nvGrpSpPr>
          <p:cNvPr id="116" name="群組 50"/>
          <p:cNvGrpSpPr>
            <a:grpSpLocks/>
          </p:cNvGrpSpPr>
          <p:nvPr/>
        </p:nvGrpSpPr>
        <p:grpSpPr bwMode="auto">
          <a:xfrm>
            <a:off x="3035784" y="6018315"/>
            <a:ext cx="268287" cy="338137"/>
            <a:chOff x="4788570" y="5273141"/>
            <a:chExt cx="267172" cy="338554"/>
          </a:xfrm>
        </p:grpSpPr>
        <p:sp>
          <p:nvSpPr>
            <p:cNvPr id="117" name="文字方塊 51"/>
            <p:cNvSpPr txBox="1">
              <a:spLocks noChangeArrowheads="1"/>
            </p:cNvSpPr>
            <p:nvPr/>
          </p:nvSpPr>
          <p:spPr bwMode="auto">
            <a:xfrm>
              <a:off x="4788570" y="5273141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TW" sz="1600">
                  <a:solidFill>
                    <a:srgbClr val="3333FF"/>
                  </a:solidFill>
                </a:rPr>
                <a:t>8</a:t>
              </a:r>
              <a:endParaRPr lang="zh-TW" altLang="en-US" sz="1600">
                <a:solidFill>
                  <a:srgbClr val="3333FF"/>
                </a:solidFill>
              </a:endParaRPr>
            </a:p>
          </p:txBody>
        </p:sp>
        <p:sp>
          <p:nvSpPr>
            <p:cNvPr id="118" name="橢圓 117"/>
            <p:cNvSpPr/>
            <p:nvPr/>
          </p:nvSpPr>
          <p:spPr>
            <a:xfrm>
              <a:off x="4804379" y="5327183"/>
              <a:ext cx="251363" cy="25749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</p:grpSp>
      <p:grpSp>
        <p:nvGrpSpPr>
          <p:cNvPr id="119" name="群組 79"/>
          <p:cNvGrpSpPr>
            <a:grpSpLocks/>
          </p:cNvGrpSpPr>
          <p:nvPr/>
        </p:nvGrpSpPr>
        <p:grpSpPr bwMode="auto">
          <a:xfrm>
            <a:off x="2746375" y="6018315"/>
            <a:ext cx="268288" cy="338137"/>
            <a:chOff x="4788570" y="5273141"/>
            <a:chExt cx="267172" cy="338554"/>
          </a:xfrm>
        </p:grpSpPr>
        <p:sp>
          <p:nvSpPr>
            <p:cNvPr id="120" name="文字方塊 80"/>
            <p:cNvSpPr txBox="1">
              <a:spLocks noChangeArrowheads="1"/>
            </p:cNvSpPr>
            <p:nvPr/>
          </p:nvSpPr>
          <p:spPr bwMode="auto">
            <a:xfrm>
              <a:off x="4788570" y="5273141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TW" sz="1600">
                  <a:solidFill>
                    <a:srgbClr val="3333FF"/>
                  </a:solidFill>
                </a:rPr>
                <a:t>7</a:t>
              </a:r>
              <a:endParaRPr lang="zh-TW" altLang="en-US" sz="1600">
                <a:solidFill>
                  <a:srgbClr val="3333FF"/>
                </a:solidFill>
              </a:endParaRPr>
            </a:p>
          </p:txBody>
        </p:sp>
        <p:sp>
          <p:nvSpPr>
            <p:cNvPr id="121" name="橢圓 120"/>
            <p:cNvSpPr/>
            <p:nvPr/>
          </p:nvSpPr>
          <p:spPr>
            <a:xfrm>
              <a:off x="4804379" y="5327183"/>
              <a:ext cx="251363" cy="25749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DCA0D76F-B6B7-4302-A9AE-9105EC971D7F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276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8195" name="Rectangle 101"/>
          <p:cNvSpPr>
            <a:spLocks noChangeArrowheads="1"/>
          </p:cNvSpPr>
          <p:nvPr/>
        </p:nvSpPr>
        <p:spPr bwMode="auto">
          <a:xfrm>
            <a:off x="971550" y="3644900"/>
            <a:ext cx="4303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TW" altLang="en-US"/>
              <a:t>他們 </a:t>
            </a:r>
            <a:r>
              <a:rPr lang="en-US" altLang="zh-TW">
                <a:solidFill>
                  <a:srgbClr val="3333FF"/>
                </a:solidFill>
              </a:rPr>
              <a:t>3</a:t>
            </a:r>
            <a:r>
              <a:rPr lang="zh-TW" altLang="en-US">
                <a:solidFill>
                  <a:srgbClr val="3333FF"/>
                </a:solidFill>
              </a:rPr>
              <a:t>進位</a:t>
            </a:r>
            <a:r>
              <a:rPr lang="zh-TW" altLang="en-US"/>
              <a:t>的</a:t>
            </a:r>
            <a:r>
              <a:rPr lang="en-US" altLang="zh-TW"/>
              <a:t>Huffman Code </a:t>
            </a:r>
            <a:r>
              <a:rPr lang="zh-TW" altLang="en-US"/>
              <a:t>該如何編 </a:t>
            </a:r>
          </a:p>
        </p:txBody>
      </p:sp>
      <p:graphicFrame>
        <p:nvGraphicFramePr>
          <p:cNvPr id="59640" name="Group 248"/>
          <p:cNvGraphicFramePr>
            <a:graphicFrameLocks noGrp="1"/>
          </p:cNvGraphicFramePr>
          <p:nvPr/>
        </p:nvGraphicFramePr>
        <p:xfrm>
          <a:off x="971550" y="1196975"/>
          <a:ext cx="6842125" cy="1873252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低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滴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羝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鞮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832700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801000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114000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7700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4390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磾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袛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菂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墑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熵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3920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11700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11700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3130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36500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228" name="Text Box 250"/>
          <p:cNvSpPr txBox="1">
            <a:spLocks noChangeArrowheads="1"/>
          </p:cNvSpPr>
          <p:nvPr/>
        </p:nvSpPr>
        <p:spPr bwMode="auto">
          <a:xfrm>
            <a:off x="395288" y="333375"/>
            <a:ext cx="201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Example: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FB9E2493-CAC8-44F4-BC48-D138218D0E59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277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9219" name="Line 5"/>
          <p:cNvSpPr>
            <a:spLocks noChangeShapeType="1"/>
          </p:cNvSpPr>
          <p:nvPr/>
        </p:nvSpPr>
        <p:spPr bwMode="auto">
          <a:xfrm flipH="1">
            <a:off x="1763713" y="1123950"/>
            <a:ext cx="2520950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221" name="Line 13"/>
          <p:cNvSpPr>
            <a:spLocks noChangeShapeType="1"/>
          </p:cNvSpPr>
          <p:nvPr/>
        </p:nvSpPr>
        <p:spPr bwMode="auto">
          <a:xfrm>
            <a:off x="4284663" y="1123950"/>
            <a:ext cx="2376487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247" name="Rectangle 39"/>
          <p:cNvSpPr>
            <a:spLocks noChangeArrowheads="1"/>
          </p:cNvSpPr>
          <p:nvPr/>
        </p:nvSpPr>
        <p:spPr bwMode="auto">
          <a:xfrm>
            <a:off x="4356100" y="908050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663300"/>
                </a:solidFill>
              </a:rPr>
              <a:t>1826740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9269" name="文字方塊 52"/>
          <p:cNvSpPr txBox="1">
            <a:spLocks noChangeArrowheads="1"/>
          </p:cNvSpPr>
          <p:nvPr/>
        </p:nvSpPr>
        <p:spPr bwMode="auto">
          <a:xfrm>
            <a:off x="442913" y="816551"/>
            <a:ext cx="29527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dirty="0" smtClean="0"/>
              <a:t>Initial: </a:t>
            </a:r>
            <a:r>
              <a:rPr lang="zh-TW" altLang="en-US" dirty="0" smtClean="0"/>
              <a:t>用</a:t>
            </a:r>
            <a:r>
              <a:rPr lang="zh-TW" altLang="en-US" dirty="0"/>
              <a:t>原始的方式編碼</a:t>
            </a:r>
          </a:p>
        </p:txBody>
      </p:sp>
      <p:sp>
        <p:nvSpPr>
          <p:cNvPr id="65" name="Text Box 56"/>
          <p:cNvSpPr txBox="1">
            <a:spLocks noChangeArrowheads="1"/>
          </p:cNvSpPr>
          <p:nvPr/>
        </p:nvSpPr>
        <p:spPr bwMode="auto">
          <a:xfrm>
            <a:off x="2553748" y="349826"/>
            <a:ext cx="45889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dirty="0" smtClean="0">
                <a:solidFill>
                  <a:srgbClr val="3333FF"/>
                </a:solidFill>
              </a:rPr>
              <a:t>Huffman coding by the greedy algorithm </a:t>
            </a:r>
            <a:endParaRPr lang="en-US" altLang="zh-TW" dirty="0">
              <a:solidFill>
                <a:srgbClr val="3333FF"/>
              </a:solidFill>
            </a:endParaRP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 flipH="1">
            <a:off x="1043607" y="2274888"/>
            <a:ext cx="720105" cy="10582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7" name="Line 16"/>
          <p:cNvSpPr>
            <a:spLocks noChangeShapeType="1"/>
          </p:cNvSpPr>
          <p:nvPr/>
        </p:nvSpPr>
        <p:spPr bwMode="auto">
          <a:xfrm>
            <a:off x="1763714" y="2274888"/>
            <a:ext cx="1320798" cy="101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8" name="Line 16"/>
          <p:cNvSpPr>
            <a:spLocks noChangeShapeType="1"/>
          </p:cNvSpPr>
          <p:nvPr/>
        </p:nvSpPr>
        <p:spPr bwMode="auto">
          <a:xfrm>
            <a:off x="6659563" y="2203450"/>
            <a:ext cx="1152103" cy="10582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9" name="Line 14"/>
          <p:cNvSpPr>
            <a:spLocks noChangeShapeType="1"/>
          </p:cNvSpPr>
          <p:nvPr/>
        </p:nvSpPr>
        <p:spPr bwMode="auto">
          <a:xfrm flipH="1">
            <a:off x="5114838" y="2203450"/>
            <a:ext cx="1531943" cy="1109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0" name="Line 14"/>
          <p:cNvSpPr>
            <a:spLocks noChangeShapeType="1"/>
          </p:cNvSpPr>
          <p:nvPr/>
        </p:nvSpPr>
        <p:spPr bwMode="auto">
          <a:xfrm flipH="1">
            <a:off x="539551" y="3333115"/>
            <a:ext cx="504056" cy="10582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1" name="Line 16"/>
          <p:cNvSpPr>
            <a:spLocks noChangeShapeType="1"/>
          </p:cNvSpPr>
          <p:nvPr/>
        </p:nvSpPr>
        <p:spPr bwMode="auto">
          <a:xfrm>
            <a:off x="1041605" y="3316076"/>
            <a:ext cx="866099" cy="10038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2" name="Line 14"/>
          <p:cNvSpPr>
            <a:spLocks noChangeShapeType="1"/>
          </p:cNvSpPr>
          <p:nvPr/>
        </p:nvSpPr>
        <p:spPr bwMode="auto">
          <a:xfrm flipH="1">
            <a:off x="2593891" y="3275276"/>
            <a:ext cx="504056" cy="10582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3" name="Line 16"/>
          <p:cNvSpPr>
            <a:spLocks noChangeShapeType="1"/>
          </p:cNvSpPr>
          <p:nvPr/>
        </p:nvSpPr>
        <p:spPr bwMode="auto">
          <a:xfrm>
            <a:off x="3073934" y="3288876"/>
            <a:ext cx="591592" cy="10582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4" name="Line 14"/>
          <p:cNvSpPr>
            <a:spLocks noChangeShapeType="1"/>
          </p:cNvSpPr>
          <p:nvPr/>
        </p:nvSpPr>
        <p:spPr bwMode="auto">
          <a:xfrm flipH="1">
            <a:off x="4610783" y="3312831"/>
            <a:ext cx="504056" cy="10582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5" name="Line 16"/>
          <p:cNvSpPr>
            <a:spLocks noChangeShapeType="1"/>
          </p:cNvSpPr>
          <p:nvPr/>
        </p:nvSpPr>
        <p:spPr bwMode="auto">
          <a:xfrm>
            <a:off x="5090866" y="3302476"/>
            <a:ext cx="480044" cy="10310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6" name="Line 14"/>
          <p:cNvSpPr>
            <a:spLocks noChangeShapeType="1"/>
          </p:cNvSpPr>
          <p:nvPr/>
        </p:nvSpPr>
        <p:spPr bwMode="auto">
          <a:xfrm flipH="1">
            <a:off x="6865050" y="3261676"/>
            <a:ext cx="946616" cy="10795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7" name="Line 16"/>
          <p:cNvSpPr>
            <a:spLocks noChangeShapeType="1"/>
          </p:cNvSpPr>
          <p:nvPr/>
        </p:nvSpPr>
        <p:spPr bwMode="auto">
          <a:xfrm>
            <a:off x="7793050" y="3248896"/>
            <a:ext cx="480044" cy="10310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8" name="Line 16"/>
          <p:cNvSpPr>
            <a:spLocks noChangeShapeType="1"/>
          </p:cNvSpPr>
          <p:nvPr/>
        </p:nvSpPr>
        <p:spPr bwMode="auto">
          <a:xfrm flipH="1">
            <a:off x="6300191" y="4341176"/>
            <a:ext cx="564857" cy="10320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" name="Line 16"/>
          <p:cNvSpPr>
            <a:spLocks noChangeShapeType="1"/>
          </p:cNvSpPr>
          <p:nvPr/>
        </p:nvSpPr>
        <p:spPr bwMode="auto">
          <a:xfrm>
            <a:off x="6847008" y="4331045"/>
            <a:ext cx="375086" cy="10103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0" name="Line 16"/>
          <p:cNvSpPr>
            <a:spLocks noChangeShapeType="1"/>
          </p:cNvSpPr>
          <p:nvPr/>
        </p:nvSpPr>
        <p:spPr bwMode="auto">
          <a:xfrm flipH="1">
            <a:off x="7749505" y="4273307"/>
            <a:ext cx="504056" cy="10533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1" name="Line 16"/>
          <p:cNvSpPr>
            <a:spLocks noChangeShapeType="1"/>
          </p:cNvSpPr>
          <p:nvPr/>
        </p:nvSpPr>
        <p:spPr bwMode="auto">
          <a:xfrm>
            <a:off x="8253560" y="4224624"/>
            <a:ext cx="341107" cy="106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2" name="Rectangle 36"/>
          <p:cNvSpPr>
            <a:spLocks noChangeArrowheads="1"/>
          </p:cNvSpPr>
          <p:nvPr/>
        </p:nvSpPr>
        <p:spPr bwMode="auto">
          <a:xfrm>
            <a:off x="8243161" y="5300682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3130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7512029" y="5300683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>
                <a:solidFill>
                  <a:srgbClr val="FF0000"/>
                </a:solidFill>
              </a:rPr>
              <a:t>3920</a:t>
            </a:r>
            <a:endParaRPr lang="zh-TW" altLang="en-US" sz="1800">
              <a:solidFill>
                <a:srgbClr val="FF0000"/>
              </a:solidFill>
            </a:endParaRPr>
          </a:p>
        </p:txBody>
      </p:sp>
      <p:sp>
        <p:nvSpPr>
          <p:cNvPr id="84" name="Rectangle 34"/>
          <p:cNvSpPr>
            <a:spLocks noChangeArrowheads="1"/>
          </p:cNvSpPr>
          <p:nvPr/>
        </p:nvSpPr>
        <p:spPr bwMode="auto">
          <a:xfrm>
            <a:off x="6854197" y="5300684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4390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85" name="Rectangle 33"/>
          <p:cNvSpPr>
            <a:spLocks noChangeArrowheads="1"/>
          </p:cNvSpPr>
          <p:nvPr/>
        </p:nvSpPr>
        <p:spPr bwMode="auto">
          <a:xfrm>
            <a:off x="5967685" y="5300684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7700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86" name="Rectangle 26"/>
          <p:cNvSpPr>
            <a:spLocks noChangeArrowheads="1"/>
          </p:cNvSpPr>
          <p:nvPr/>
        </p:nvSpPr>
        <p:spPr bwMode="auto">
          <a:xfrm>
            <a:off x="5242683" y="4279923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11700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87" name="Rectangle 25"/>
          <p:cNvSpPr>
            <a:spLocks noChangeArrowheads="1"/>
          </p:cNvSpPr>
          <p:nvPr/>
        </p:nvSpPr>
        <p:spPr bwMode="auto">
          <a:xfrm>
            <a:off x="4320780" y="4307993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11700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88" name="Rectangle 22"/>
          <p:cNvSpPr>
            <a:spLocks noChangeArrowheads="1"/>
          </p:cNvSpPr>
          <p:nvPr/>
        </p:nvSpPr>
        <p:spPr bwMode="auto">
          <a:xfrm>
            <a:off x="3270164" y="4319902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36500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2249248" y="4331045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114000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91" name="Rectangle 17"/>
          <p:cNvSpPr>
            <a:spLocks noChangeArrowheads="1"/>
          </p:cNvSpPr>
          <p:nvPr/>
        </p:nvSpPr>
        <p:spPr bwMode="auto">
          <a:xfrm>
            <a:off x="189090" y="4371058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832700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92" name="Rectangle 18"/>
          <p:cNvSpPr>
            <a:spLocks noChangeArrowheads="1"/>
          </p:cNvSpPr>
          <p:nvPr/>
        </p:nvSpPr>
        <p:spPr bwMode="auto">
          <a:xfrm>
            <a:off x="1412852" y="4331045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801000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212721" y="2962143"/>
            <a:ext cx="9925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663300"/>
                </a:solidFill>
              </a:rPr>
              <a:t>1633700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94" name="Rectangle 20"/>
          <p:cNvSpPr>
            <a:spLocks noChangeArrowheads="1"/>
          </p:cNvSpPr>
          <p:nvPr/>
        </p:nvSpPr>
        <p:spPr bwMode="auto">
          <a:xfrm>
            <a:off x="3176309" y="3064230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663300"/>
                </a:solidFill>
              </a:rPr>
              <a:t>150500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95" name="Rectangle 20"/>
          <p:cNvSpPr>
            <a:spLocks noChangeArrowheads="1"/>
          </p:cNvSpPr>
          <p:nvPr/>
        </p:nvSpPr>
        <p:spPr bwMode="auto">
          <a:xfrm>
            <a:off x="5147214" y="3146809"/>
            <a:ext cx="7617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663300"/>
                </a:solidFill>
              </a:rPr>
              <a:t>23400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96" name="Rectangle 20"/>
          <p:cNvSpPr>
            <a:spLocks noChangeArrowheads="1"/>
          </p:cNvSpPr>
          <p:nvPr/>
        </p:nvSpPr>
        <p:spPr bwMode="auto">
          <a:xfrm>
            <a:off x="6126154" y="4172405"/>
            <a:ext cx="7617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663300"/>
                </a:solidFill>
              </a:rPr>
              <a:t>12090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97" name="Rectangle 20"/>
          <p:cNvSpPr>
            <a:spLocks noChangeArrowheads="1"/>
          </p:cNvSpPr>
          <p:nvPr/>
        </p:nvSpPr>
        <p:spPr bwMode="auto">
          <a:xfrm>
            <a:off x="7633185" y="4156511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663300"/>
                </a:solidFill>
              </a:rPr>
              <a:t>7050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99" name="Rectangle 20"/>
          <p:cNvSpPr>
            <a:spLocks noChangeArrowheads="1"/>
          </p:cNvSpPr>
          <p:nvPr/>
        </p:nvSpPr>
        <p:spPr bwMode="auto">
          <a:xfrm>
            <a:off x="7031804" y="3066011"/>
            <a:ext cx="7617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663300"/>
                </a:solidFill>
              </a:rPr>
              <a:t>19140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100" name="Rectangle 20"/>
          <p:cNvSpPr>
            <a:spLocks noChangeArrowheads="1"/>
          </p:cNvSpPr>
          <p:nvPr/>
        </p:nvSpPr>
        <p:spPr bwMode="auto">
          <a:xfrm>
            <a:off x="1027588" y="1956710"/>
            <a:ext cx="9925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663300"/>
                </a:solidFill>
              </a:rPr>
              <a:t>1784200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101" name="Rectangle 20"/>
          <p:cNvSpPr>
            <a:spLocks noChangeArrowheads="1"/>
          </p:cNvSpPr>
          <p:nvPr/>
        </p:nvSpPr>
        <p:spPr bwMode="auto">
          <a:xfrm>
            <a:off x="6788403" y="1899634"/>
            <a:ext cx="7617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663300"/>
                </a:solidFill>
              </a:rPr>
              <a:t>42540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102" name="Oval 41"/>
          <p:cNvSpPr>
            <a:spLocks noChangeArrowheads="1"/>
          </p:cNvSpPr>
          <p:nvPr/>
        </p:nvSpPr>
        <p:spPr bwMode="auto">
          <a:xfrm>
            <a:off x="175683" y="2966627"/>
            <a:ext cx="1008063" cy="360363"/>
          </a:xfrm>
          <a:prstGeom prst="ellipse">
            <a:avLst/>
          </a:prstGeom>
          <a:noFill/>
          <a:ln w="9525">
            <a:solidFill>
              <a:srgbClr val="3333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103" name="Oval 42"/>
          <p:cNvSpPr>
            <a:spLocks noChangeArrowheads="1"/>
          </p:cNvSpPr>
          <p:nvPr/>
        </p:nvSpPr>
        <p:spPr bwMode="auto">
          <a:xfrm>
            <a:off x="6665245" y="1899633"/>
            <a:ext cx="1008062" cy="360363"/>
          </a:xfrm>
          <a:prstGeom prst="ellipse">
            <a:avLst/>
          </a:prstGeom>
          <a:noFill/>
          <a:ln w="9525">
            <a:solidFill>
              <a:srgbClr val="3333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104" name="Line 45"/>
          <p:cNvSpPr>
            <a:spLocks noChangeShapeType="1"/>
          </p:cNvSpPr>
          <p:nvPr/>
        </p:nvSpPr>
        <p:spPr bwMode="auto">
          <a:xfrm flipH="1" flipV="1">
            <a:off x="1148646" y="3275276"/>
            <a:ext cx="2923157" cy="2025406"/>
          </a:xfrm>
          <a:prstGeom prst="line">
            <a:avLst/>
          </a:prstGeom>
          <a:noFill/>
          <a:ln w="9525">
            <a:solidFill>
              <a:srgbClr val="3333FF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" name="Line 45"/>
          <p:cNvSpPr>
            <a:spLocks noChangeShapeType="1"/>
          </p:cNvSpPr>
          <p:nvPr/>
        </p:nvSpPr>
        <p:spPr bwMode="auto">
          <a:xfrm flipV="1">
            <a:off x="4464563" y="2268966"/>
            <a:ext cx="2678138" cy="3072462"/>
          </a:xfrm>
          <a:prstGeom prst="line">
            <a:avLst/>
          </a:prstGeom>
          <a:noFill/>
          <a:ln w="9525">
            <a:solidFill>
              <a:srgbClr val="3333FF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6" name="Text Box 44"/>
          <p:cNvSpPr txBox="1">
            <a:spLocks noChangeArrowheads="1"/>
          </p:cNvSpPr>
          <p:nvPr/>
        </p:nvSpPr>
        <p:spPr bwMode="auto">
          <a:xfrm>
            <a:off x="3695700" y="5259365"/>
            <a:ext cx="1152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</a:rPr>
              <a:t>exchange</a:t>
            </a:r>
          </a:p>
        </p:txBody>
      </p:sp>
      <p:sp>
        <p:nvSpPr>
          <p:cNvPr id="107" name="Text Box 40"/>
          <p:cNvSpPr txBox="1">
            <a:spLocks noChangeArrowheads="1"/>
          </p:cNvSpPr>
          <p:nvPr/>
        </p:nvSpPr>
        <p:spPr bwMode="auto">
          <a:xfrm>
            <a:off x="600681" y="5853568"/>
            <a:ext cx="3384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</a:rPr>
              <a:t>average code length = </a:t>
            </a:r>
            <a:r>
              <a:rPr lang="en-US" altLang="zh-TW" dirty="0" smtClean="0">
                <a:solidFill>
                  <a:srgbClr val="3333FF"/>
                </a:solidFill>
              </a:rPr>
              <a:t>3.0105</a:t>
            </a:r>
            <a:endParaRPr lang="en-US" altLang="zh-TW" dirty="0">
              <a:solidFill>
                <a:srgbClr val="3333FF"/>
              </a:solidFill>
            </a:endParaRPr>
          </a:p>
        </p:txBody>
      </p:sp>
      <p:sp>
        <p:nvSpPr>
          <p:cNvPr id="108" name="Rectangle 20"/>
          <p:cNvSpPr>
            <a:spLocks noChangeArrowheads="1"/>
          </p:cNvSpPr>
          <p:nvPr/>
        </p:nvSpPr>
        <p:spPr bwMode="auto">
          <a:xfrm>
            <a:off x="2791254" y="139444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FF00FF"/>
                </a:solidFill>
              </a:rPr>
              <a:t>0</a:t>
            </a:r>
            <a:endParaRPr lang="zh-TW" altLang="en-US" sz="1800" dirty="0">
              <a:solidFill>
                <a:srgbClr val="FF00FF"/>
              </a:solidFill>
            </a:endParaRPr>
          </a:p>
        </p:txBody>
      </p:sp>
      <p:sp>
        <p:nvSpPr>
          <p:cNvPr id="109" name="Rectangle 20"/>
          <p:cNvSpPr>
            <a:spLocks noChangeArrowheads="1"/>
          </p:cNvSpPr>
          <p:nvPr/>
        </p:nvSpPr>
        <p:spPr bwMode="auto">
          <a:xfrm>
            <a:off x="5528087" y="131736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FF00FF"/>
                </a:solidFill>
              </a:rPr>
              <a:t>1</a:t>
            </a:r>
            <a:endParaRPr lang="zh-TW" altLang="en-US" sz="1800" dirty="0">
              <a:solidFill>
                <a:srgbClr val="FF00FF"/>
              </a:solidFill>
            </a:endParaRPr>
          </a:p>
        </p:txBody>
      </p:sp>
      <p:sp>
        <p:nvSpPr>
          <p:cNvPr id="110" name="Rectangle 20"/>
          <p:cNvSpPr>
            <a:spLocks noChangeArrowheads="1"/>
          </p:cNvSpPr>
          <p:nvPr/>
        </p:nvSpPr>
        <p:spPr bwMode="auto">
          <a:xfrm>
            <a:off x="1094749" y="2547897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FF00FF"/>
                </a:solidFill>
              </a:rPr>
              <a:t>00</a:t>
            </a:r>
            <a:endParaRPr lang="zh-TW" altLang="en-US" sz="1800" dirty="0">
              <a:solidFill>
                <a:srgbClr val="FF00FF"/>
              </a:solidFill>
            </a:endParaRPr>
          </a:p>
        </p:txBody>
      </p:sp>
      <p:sp>
        <p:nvSpPr>
          <p:cNvPr id="111" name="Rectangle 20"/>
          <p:cNvSpPr>
            <a:spLocks noChangeArrowheads="1"/>
          </p:cNvSpPr>
          <p:nvPr/>
        </p:nvSpPr>
        <p:spPr bwMode="auto">
          <a:xfrm>
            <a:off x="2342593" y="2493432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FF00FF"/>
                </a:solidFill>
              </a:rPr>
              <a:t>01</a:t>
            </a:r>
            <a:endParaRPr lang="zh-TW" altLang="en-US" sz="1800" dirty="0">
              <a:solidFill>
                <a:srgbClr val="FF00FF"/>
              </a:solidFill>
            </a:endParaRPr>
          </a:p>
        </p:txBody>
      </p:sp>
      <p:sp>
        <p:nvSpPr>
          <p:cNvPr id="112" name="Rectangle 20"/>
          <p:cNvSpPr>
            <a:spLocks noChangeArrowheads="1"/>
          </p:cNvSpPr>
          <p:nvPr/>
        </p:nvSpPr>
        <p:spPr bwMode="auto">
          <a:xfrm>
            <a:off x="5462334" y="2465111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FF00FF"/>
                </a:solidFill>
              </a:rPr>
              <a:t>10</a:t>
            </a:r>
            <a:endParaRPr lang="zh-TW" altLang="en-US" sz="1800" dirty="0">
              <a:solidFill>
                <a:srgbClr val="FF00FF"/>
              </a:solidFill>
            </a:endParaRPr>
          </a:p>
        </p:txBody>
      </p:sp>
      <p:sp>
        <p:nvSpPr>
          <p:cNvPr id="113" name="Rectangle 20"/>
          <p:cNvSpPr>
            <a:spLocks noChangeArrowheads="1"/>
          </p:cNvSpPr>
          <p:nvPr/>
        </p:nvSpPr>
        <p:spPr bwMode="auto">
          <a:xfrm>
            <a:off x="7254832" y="2433928"/>
            <a:ext cx="406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FF00FF"/>
                </a:solidFill>
              </a:rPr>
              <a:t>11</a:t>
            </a:r>
            <a:endParaRPr lang="zh-TW" altLang="en-US" sz="1800" dirty="0">
              <a:solidFill>
                <a:srgbClr val="FF00FF"/>
              </a:solidFill>
            </a:endParaRPr>
          </a:p>
        </p:txBody>
      </p:sp>
      <p:sp>
        <p:nvSpPr>
          <p:cNvPr id="114" name="Rectangle 20"/>
          <p:cNvSpPr>
            <a:spLocks noChangeArrowheads="1"/>
          </p:cNvSpPr>
          <p:nvPr/>
        </p:nvSpPr>
        <p:spPr bwMode="auto">
          <a:xfrm>
            <a:off x="271720" y="3677562"/>
            <a:ext cx="5309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FF00FF"/>
                </a:solidFill>
              </a:rPr>
              <a:t>000</a:t>
            </a:r>
            <a:endParaRPr lang="zh-TW" altLang="en-US" sz="1800" dirty="0">
              <a:solidFill>
                <a:srgbClr val="FF00FF"/>
              </a:solidFill>
            </a:endParaRPr>
          </a:p>
        </p:txBody>
      </p:sp>
      <p:sp>
        <p:nvSpPr>
          <p:cNvPr id="115" name="Rectangle 20"/>
          <p:cNvSpPr>
            <a:spLocks noChangeArrowheads="1"/>
          </p:cNvSpPr>
          <p:nvPr/>
        </p:nvSpPr>
        <p:spPr bwMode="auto">
          <a:xfrm>
            <a:off x="1067430" y="3685849"/>
            <a:ext cx="5309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FF00FF"/>
                </a:solidFill>
              </a:rPr>
              <a:t>001</a:t>
            </a:r>
            <a:endParaRPr lang="zh-TW" altLang="en-US" sz="1800" dirty="0">
              <a:solidFill>
                <a:srgbClr val="FF00FF"/>
              </a:solidFill>
            </a:endParaRPr>
          </a:p>
        </p:txBody>
      </p:sp>
      <p:sp>
        <p:nvSpPr>
          <p:cNvPr id="116" name="Rectangle 20"/>
          <p:cNvSpPr>
            <a:spLocks noChangeArrowheads="1"/>
          </p:cNvSpPr>
          <p:nvPr/>
        </p:nvSpPr>
        <p:spPr bwMode="auto">
          <a:xfrm>
            <a:off x="2333623" y="3553862"/>
            <a:ext cx="5309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FF00FF"/>
                </a:solidFill>
              </a:rPr>
              <a:t>010</a:t>
            </a:r>
            <a:endParaRPr lang="zh-TW" altLang="en-US" sz="1800" dirty="0">
              <a:solidFill>
                <a:srgbClr val="FF00FF"/>
              </a:solidFill>
            </a:endParaRPr>
          </a:p>
        </p:txBody>
      </p:sp>
      <p:sp>
        <p:nvSpPr>
          <p:cNvPr id="117" name="Rectangle 20"/>
          <p:cNvSpPr>
            <a:spLocks noChangeArrowheads="1"/>
          </p:cNvSpPr>
          <p:nvPr/>
        </p:nvSpPr>
        <p:spPr bwMode="auto">
          <a:xfrm>
            <a:off x="3327432" y="3549747"/>
            <a:ext cx="522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FF00FF"/>
                </a:solidFill>
              </a:rPr>
              <a:t>011</a:t>
            </a:r>
            <a:endParaRPr lang="zh-TW" altLang="en-US" sz="1800" dirty="0">
              <a:solidFill>
                <a:srgbClr val="FF00FF"/>
              </a:solidFill>
            </a:endParaRPr>
          </a:p>
        </p:txBody>
      </p:sp>
      <p:sp>
        <p:nvSpPr>
          <p:cNvPr id="118" name="Rectangle 20"/>
          <p:cNvSpPr>
            <a:spLocks noChangeArrowheads="1"/>
          </p:cNvSpPr>
          <p:nvPr/>
        </p:nvSpPr>
        <p:spPr bwMode="auto">
          <a:xfrm>
            <a:off x="4403223" y="3558955"/>
            <a:ext cx="5309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FF00FF"/>
                </a:solidFill>
              </a:rPr>
              <a:t>100</a:t>
            </a:r>
            <a:endParaRPr lang="zh-TW" altLang="en-US" sz="1800" dirty="0">
              <a:solidFill>
                <a:srgbClr val="FF00FF"/>
              </a:solidFill>
            </a:endParaRPr>
          </a:p>
        </p:txBody>
      </p:sp>
      <p:sp>
        <p:nvSpPr>
          <p:cNvPr id="119" name="Rectangle 20"/>
          <p:cNvSpPr>
            <a:spLocks noChangeArrowheads="1"/>
          </p:cNvSpPr>
          <p:nvPr/>
        </p:nvSpPr>
        <p:spPr bwMode="auto">
          <a:xfrm>
            <a:off x="5270368" y="3558955"/>
            <a:ext cx="5309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FF00FF"/>
                </a:solidFill>
              </a:rPr>
              <a:t>101</a:t>
            </a:r>
            <a:endParaRPr lang="zh-TW" altLang="en-US" sz="1800" dirty="0">
              <a:solidFill>
                <a:srgbClr val="FF00FF"/>
              </a:solidFill>
            </a:endParaRPr>
          </a:p>
        </p:txBody>
      </p:sp>
      <p:sp>
        <p:nvSpPr>
          <p:cNvPr id="120" name="Rectangle 20"/>
          <p:cNvSpPr>
            <a:spLocks noChangeArrowheads="1"/>
          </p:cNvSpPr>
          <p:nvPr/>
        </p:nvSpPr>
        <p:spPr bwMode="auto">
          <a:xfrm>
            <a:off x="6848415" y="3579067"/>
            <a:ext cx="522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FF00FF"/>
                </a:solidFill>
              </a:rPr>
              <a:t>110</a:t>
            </a:r>
            <a:endParaRPr lang="zh-TW" altLang="en-US" sz="1800" dirty="0">
              <a:solidFill>
                <a:srgbClr val="FF00FF"/>
              </a:solidFill>
            </a:endParaRPr>
          </a:p>
        </p:txBody>
      </p:sp>
      <p:sp>
        <p:nvSpPr>
          <p:cNvPr id="121" name="Rectangle 20"/>
          <p:cNvSpPr>
            <a:spLocks noChangeArrowheads="1"/>
          </p:cNvSpPr>
          <p:nvPr/>
        </p:nvSpPr>
        <p:spPr bwMode="auto">
          <a:xfrm>
            <a:off x="7992399" y="3609372"/>
            <a:ext cx="522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FF00FF"/>
                </a:solidFill>
              </a:rPr>
              <a:t>111</a:t>
            </a:r>
            <a:endParaRPr lang="zh-TW" altLang="en-US" sz="1800" dirty="0">
              <a:solidFill>
                <a:srgbClr val="FF00FF"/>
              </a:solidFill>
            </a:endParaRPr>
          </a:p>
        </p:txBody>
      </p:sp>
      <p:sp>
        <p:nvSpPr>
          <p:cNvPr id="122" name="Rectangle 20"/>
          <p:cNvSpPr>
            <a:spLocks noChangeArrowheads="1"/>
          </p:cNvSpPr>
          <p:nvPr/>
        </p:nvSpPr>
        <p:spPr bwMode="auto">
          <a:xfrm>
            <a:off x="5956734" y="4697757"/>
            <a:ext cx="6377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FF00FF"/>
                </a:solidFill>
              </a:rPr>
              <a:t>1100</a:t>
            </a:r>
            <a:endParaRPr lang="zh-TW" altLang="en-US" sz="1800" dirty="0">
              <a:solidFill>
                <a:srgbClr val="FF00FF"/>
              </a:solidFill>
            </a:endParaRPr>
          </a:p>
        </p:txBody>
      </p:sp>
      <p:sp>
        <p:nvSpPr>
          <p:cNvPr id="124" name="Rectangle 20"/>
          <p:cNvSpPr>
            <a:spLocks noChangeArrowheads="1"/>
          </p:cNvSpPr>
          <p:nvPr/>
        </p:nvSpPr>
        <p:spPr bwMode="auto">
          <a:xfrm>
            <a:off x="6732998" y="4697757"/>
            <a:ext cx="6377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FF00FF"/>
                </a:solidFill>
              </a:rPr>
              <a:t>1101</a:t>
            </a:r>
            <a:endParaRPr lang="zh-TW" altLang="en-US" sz="1800" dirty="0">
              <a:solidFill>
                <a:srgbClr val="FF00FF"/>
              </a:solidFill>
            </a:endParaRPr>
          </a:p>
        </p:txBody>
      </p:sp>
      <p:sp>
        <p:nvSpPr>
          <p:cNvPr id="125" name="Rectangle 20"/>
          <p:cNvSpPr>
            <a:spLocks noChangeArrowheads="1"/>
          </p:cNvSpPr>
          <p:nvPr/>
        </p:nvSpPr>
        <p:spPr bwMode="auto">
          <a:xfrm>
            <a:off x="7477425" y="4715191"/>
            <a:ext cx="6291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FF00FF"/>
                </a:solidFill>
              </a:rPr>
              <a:t>1110</a:t>
            </a:r>
            <a:endParaRPr lang="zh-TW" altLang="en-US" sz="1800" dirty="0">
              <a:solidFill>
                <a:srgbClr val="FF00FF"/>
              </a:solidFill>
            </a:endParaRPr>
          </a:p>
        </p:txBody>
      </p:sp>
      <p:sp>
        <p:nvSpPr>
          <p:cNvPr id="126" name="Rectangle 20"/>
          <p:cNvSpPr>
            <a:spLocks noChangeArrowheads="1"/>
          </p:cNvSpPr>
          <p:nvPr/>
        </p:nvSpPr>
        <p:spPr bwMode="auto">
          <a:xfrm>
            <a:off x="8253559" y="4673550"/>
            <a:ext cx="620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FF00FF"/>
                </a:solidFill>
              </a:rPr>
              <a:t>1111</a:t>
            </a:r>
            <a:endParaRPr lang="zh-TW" altLang="en-US" sz="1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4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FB9E2493-CAC8-44F4-BC48-D138218D0E59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278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9219" name="Line 5"/>
          <p:cNvSpPr>
            <a:spLocks noChangeShapeType="1"/>
          </p:cNvSpPr>
          <p:nvPr/>
        </p:nvSpPr>
        <p:spPr bwMode="auto">
          <a:xfrm flipH="1">
            <a:off x="3176309" y="1123950"/>
            <a:ext cx="1108354" cy="11303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221" name="Line 13"/>
          <p:cNvSpPr>
            <a:spLocks noChangeShapeType="1"/>
          </p:cNvSpPr>
          <p:nvPr/>
        </p:nvSpPr>
        <p:spPr bwMode="auto">
          <a:xfrm>
            <a:off x="4284663" y="1123950"/>
            <a:ext cx="2376487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247" name="Rectangle 39"/>
          <p:cNvSpPr>
            <a:spLocks noChangeArrowheads="1"/>
          </p:cNvSpPr>
          <p:nvPr/>
        </p:nvSpPr>
        <p:spPr bwMode="auto">
          <a:xfrm>
            <a:off x="4356100" y="908050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663300"/>
                </a:solidFill>
              </a:rPr>
              <a:t>1826740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65" name="Text Box 56"/>
          <p:cNvSpPr txBox="1">
            <a:spLocks noChangeArrowheads="1"/>
          </p:cNvSpPr>
          <p:nvPr/>
        </p:nvSpPr>
        <p:spPr bwMode="auto">
          <a:xfrm>
            <a:off x="2553748" y="349826"/>
            <a:ext cx="45889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dirty="0" smtClean="0">
                <a:solidFill>
                  <a:srgbClr val="3333FF"/>
                </a:solidFill>
              </a:rPr>
              <a:t>Huffman coding by the greedy algorithm </a:t>
            </a:r>
            <a:endParaRPr lang="en-US" altLang="zh-TW" dirty="0">
              <a:solidFill>
                <a:srgbClr val="3333FF"/>
              </a:solidFill>
            </a:endParaRP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 flipH="1">
            <a:off x="2670980" y="2194850"/>
            <a:ext cx="551341" cy="10605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7" name="Line 16"/>
          <p:cNvSpPr>
            <a:spLocks noChangeShapeType="1"/>
          </p:cNvSpPr>
          <p:nvPr/>
        </p:nvSpPr>
        <p:spPr bwMode="auto">
          <a:xfrm>
            <a:off x="3191275" y="2254335"/>
            <a:ext cx="1868399" cy="10951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8" name="Line 16"/>
          <p:cNvSpPr>
            <a:spLocks noChangeShapeType="1"/>
          </p:cNvSpPr>
          <p:nvPr/>
        </p:nvSpPr>
        <p:spPr bwMode="auto">
          <a:xfrm>
            <a:off x="2659791" y="3255375"/>
            <a:ext cx="1152103" cy="10582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9" name="Line 14"/>
          <p:cNvSpPr>
            <a:spLocks noChangeShapeType="1"/>
          </p:cNvSpPr>
          <p:nvPr/>
        </p:nvSpPr>
        <p:spPr bwMode="auto">
          <a:xfrm flipH="1">
            <a:off x="1123318" y="3265650"/>
            <a:ext cx="1531943" cy="1109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0" name="Line 14"/>
          <p:cNvSpPr>
            <a:spLocks noChangeShapeType="1"/>
          </p:cNvSpPr>
          <p:nvPr/>
        </p:nvSpPr>
        <p:spPr bwMode="auto">
          <a:xfrm flipH="1">
            <a:off x="6155507" y="2230649"/>
            <a:ext cx="504056" cy="10582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1" name="Line 16"/>
          <p:cNvSpPr>
            <a:spLocks noChangeShapeType="1"/>
          </p:cNvSpPr>
          <p:nvPr/>
        </p:nvSpPr>
        <p:spPr bwMode="auto">
          <a:xfrm>
            <a:off x="6657561" y="2213610"/>
            <a:ext cx="866099" cy="10038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2" name="Line 14"/>
          <p:cNvSpPr>
            <a:spLocks noChangeShapeType="1"/>
          </p:cNvSpPr>
          <p:nvPr/>
        </p:nvSpPr>
        <p:spPr bwMode="auto">
          <a:xfrm flipH="1">
            <a:off x="4627133" y="3321352"/>
            <a:ext cx="432541" cy="992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3" name="Line 16"/>
          <p:cNvSpPr>
            <a:spLocks noChangeShapeType="1"/>
          </p:cNvSpPr>
          <p:nvPr/>
        </p:nvSpPr>
        <p:spPr bwMode="auto">
          <a:xfrm>
            <a:off x="5035662" y="3334953"/>
            <a:ext cx="555496" cy="10041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4" name="Line 14"/>
          <p:cNvSpPr>
            <a:spLocks noChangeShapeType="1"/>
          </p:cNvSpPr>
          <p:nvPr/>
        </p:nvSpPr>
        <p:spPr bwMode="auto">
          <a:xfrm flipH="1">
            <a:off x="621343" y="4362298"/>
            <a:ext cx="504056" cy="10582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5" name="Line 16"/>
          <p:cNvSpPr>
            <a:spLocks noChangeShapeType="1"/>
          </p:cNvSpPr>
          <p:nvPr/>
        </p:nvSpPr>
        <p:spPr bwMode="auto">
          <a:xfrm>
            <a:off x="1101426" y="4351943"/>
            <a:ext cx="480044" cy="10310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6" name="Line 14"/>
          <p:cNvSpPr>
            <a:spLocks noChangeShapeType="1"/>
          </p:cNvSpPr>
          <p:nvPr/>
        </p:nvSpPr>
        <p:spPr bwMode="auto">
          <a:xfrm flipH="1">
            <a:off x="2865278" y="4313601"/>
            <a:ext cx="946616" cy="10795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7" name="Line 16"/>
          <p:cNvSpPr>
            <a:spLocks noChangeShapeType="1"/>
          </p:cNvSpPr>
          <p:nvPr/>
        </p:nvSpPr>
        <p:spPr bwMode="auto">
          <a:xfrm>
            <a:off x="3793278" y="4300821"/>
            <a:ext cx="480044" cy="10310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8" name="Line 16"/>
          <p:cNvSpPr>
            <a:spLocks noChangeShapeType="1"/>
          </p:cNvSpPr>
          <p:nvPr/>
        </p:nvSpPr>
        <p:spPr bwMode="auto">
          <a:xfrm flipH="1">
            <a:off x="2300419" y="5393101"/>
            <a:ext cx="564857" cy="10320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" name="Line 16"/>
          <p:cNvSpPr>
            <a:spLocks noChangeShapeType="1"/>
          </p:cNvSpPr>
          <p:nvPr/>
        </p:nvSpPr>
        <p:spPr bwMode="auto">
          <a:xfrm>
            <a:off x="2847236" y="5382970"/>
            <a:ext cx="375086" cy="10103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0" name="Line 16"/>
          <p:cNvSpPr>
            <a:spLocks noChangeShapeType="1"/>
          </p:cNvSpPr>
          <p:nvPr/>
        </p:nvSpPr>
        <p:spPr bwMode="auto">
          <a:xfrm flipH="1">
            <a:off x="3749733" y="5325232"/>
            <a:ext cx="504056" cy="10533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1" name="Line 16"/>
          <p:cNvSpPr>
            <a:spLocks noChangeShapeType="1"/>
          </p:cNvSpPr>
          <p:nvPr/>
        </p:nvSpPr>
        <p:spPr bwMode="auto">
          <a:xfrm>
            <a:off x="4253788" y="5276549"/>
            <a:ext cx="546907" cy="11168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2" name="Rectangle 36"/>
          <p:cNvSpPr>
            <a:spLocks noChangeArrowheads="1"/>
          </p:cNvSpPr>
          <p:nvPr/>
        </p:nvSpPr>
        <p:spPr bwMode="auto">
          <a:xfrm>
            <a:off x="4413158" y="6371733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3130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3512257" y="6352608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>
                <a:solidFill>
                  <a:srgbClr val="FF0000"/>
                </a:solidFill>
              </a:rPr>
              <a:t>3920</a:t>
            </a:r>
            <a:endParaRPr lang="zh-TW" altLang="en-US" sz="1800">
              <a:solidFill>
                <a:srgbClr val="FF0000"/>
              </a:solidFill>
            </a:endParaRPr>
          </a:p>
        </p:txBody>
      </p:sp>
      <p:sp>
        <p:nvSpPr>
          <p:cNvPr id="84" name="Rectangle 34"/>
          <p:cNvSpPr>
            <a:spLocks noChangeArrowheads="1"/>
          </p:cNvSpPr>
          <p:nvPr/>
        </p:nvSpPr>
        <p:spPr bwMode="auto">
          <a:xfrm>
            <a:off x="2854425" y="6352609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4390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85" name="Rectangle 33"/>
          <p:cNvSpPr>
            <a:spLocks noChangeArrowheads="1"/>
          </p:cNvSpPr>
          <p:nvPr/>
        </p:nvSpPr>
        <p:spPr bwMode="auto">
          <a:xfrm>
            <a:off x="1967913" y="6352609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7700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86" name="Rectangle 26"/>
          <p:cNvSpPr>
            <a:spLocks noChangeArrowheads="1"/>
          </p:cNvSpPr>
          <p:nvPr/>
        </p:nvSpPr>
        <p:spPr bwMode="auto">
          <a:xfrm>
            <a:off x="1253243" y="5329390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11700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87" name="Rectangle 25"/>
          <p:cNvSpPr>
            <a:spLocks noChangeArrowheads="1"/>
          </p:cNvSpPr>
          <p:nvPr/>
        </p:nvSpPr>
        <p:spPr bwMode="auto">
          <a:xfrm>
            <a:off x="145191" y="5407847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11700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88" name="Rectangle 22"/>
          <p:cNvSpPr>
            <a:spLocks noChangeArrowheads="1"/>
          </p:cNvSpPr>
          <p:nvPr/>
        </p:nvSpPr>
        <p:spPr bwMode="auto">
          <a:xfrm>
            <a:off x="5240026" y="4256690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36500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4195331" y="4286539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114000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91" name="Rectangle 17"/>
          <p:cNvSpPr>
            <a:spLocks noChangeArrowheads="1"/>
          </p:cNvSpPr>
          <p:nvPr/>
        </p:nvSpPr>
        <p:spPr bwMode="auto">
          <a:xfrm>
            <a:off x="5805046" y="3268592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832700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92" name="Rectangle 18"/>
          <p:cNvSpPr>
            <a:spLocks noChangeArrowheads="1"/>
          </p:cNvSpPr>
          <p:nvPr/>
        </p:nvSpPr>
        <p:spPr bwMode="auto">
          <a:xfrm>
            <a:off x="7028808" y="3228579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801000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6646412" y="1840495"/>
            <a:ext cx="9925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663300"/>
                </a:solidFill>
              </a:rPr>
              <a:t>1633700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94" name="Rectangle 20"/>
          <p:cNvSpPr>
            <a:spLocks noChangeArrowheads="1"/>
          </p:cNvSpPr>
          <p:nvPr/>
        </p:nvSpPr>
        <p:spPr bwMode="auto">
          <a:xfrm>
            <a:off x="4969131" y="3032772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663300"/>
                </a:solidFill>
              </a:rPr>
              <a:t>150500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95" name="Rectangle 20"/>
          <p:cNvSpPr>
            <a:spLocks noChangeArrowheads="1"/>
          </p:cNvSpPr>
          <p:nvPr/>
        </p:nvSpPr>
        <p:spPr bwMode="auto">
          <a:xfrm>
            <a:off x="1157774" y="4196276"/>
            <a:ext cx="7617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663300"/>
                </a:solidFill>
              </a:rPr>
              <a:t>23400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96" name="Rectangle 20"/>
          <p:cNvSpPr>
            <a:spLocks noChangeArrowheads="1"/>
          </p:cNvSpPr>
          <p:nvPr/>
        </p:nvSpPr>
        <p:spPr bwMode="auto">
          <a:xfrm>
            <a:off x="2126382" y="5224330"/>
            <a:ext cx="7617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663300"/>
                </a:solidFill>
              </a:rPr>
              <a:t>12090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97" name="Rectangle 20"/>
          <p:cNvSpPr>
            <a:spLocks noChangeArrowheads="1"/>
          </p:cNvSpPr>
          <p:nvPr/>
        </p:nvSpPr>
        <p:spPr bwMode="auto">
          <a:xfrm>
            <a:off x="3633413" y="5208436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663300"/>
                </a:solidFill>
              </a:rPr>
              <a:t>7050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99" name="Rectangle 20"/>
          <p:cNvSpPr>
            <a:spLocks noChangeArrowheads="1"/>
          </p:cNvSpPr>
          <p:nvPr/>
        </p:nvSpPr>
        <p:spPr bwMode="auto">
          <a:xfrm>
            <a:off x="3032032" y="4117936"/>
            <a:ext cx="7617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663300"/>
                </a:solidFill>
              </a:rPr>
              <a:t>19140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100" name="Rectangle 20"/>
          <p:cNvSpPr>
            <a:spLocks noChangeArrowheads="1"/>
          </p:cNvSpPr>
          <p:nvPr/>
        </p:nvSpPr>
        <p:spPr bwMode="auto">
          <a:xfrm>
            <a:off x="2455150" y="1936157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663300"/>
                </a:solidFill>
              </a:rPr>
              <a:t>193040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101" name="Rectangle 20"/>
          <p:cNvSpPr>
            <a:spLocks noChangeArrowheads="1"/>
          </p:cNvSpPr>
          <p:nvPr/>
        </p:nvSpPr>
        <p:spPr bwMode="auto">
          <a:xfrm>
            <a:off x="2788631" y="2951559"/>
            <a:ext cx="7617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663300"/>
                </a:solidFill>
              </a:rPr>
              <a:t>42540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48" name="Oval 41"/>
          <p:cNvSpPr>
            <a:spLocks noChangeArrowheads="1"/>
          </p:cNvSpPr>
          <p:nvPr/>
        </p:nvSpPr>
        <p:spPr bwMode="auto">
          <a:xfrm>
            <a:off x="5735989" y="3265650"/>
            <a:ext cx="1008063" cy="360363"/>
          </a:xfrm>
          <a:prstGeom prst="ellipse">
            <a:avLst/>
          </a:prstGeom>
          <a:noFill/>
          <a:ln w="9525">
            <a:solidFill>
              <a:srgbClr val="3333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49" name="Oval 41"/>
          <p:cNvSpPr>
            <a:spLocks noChangeArrowheads="1"/>
          </p:cNvSpPr>
          <p:nvPr/>
        </p:nvSpPr>
        <p:spPr bwMode="auto">
          <a:xfrm>
            <a:off x="2419613" y="1975608"/>
            <a:ext cx="1008063" cy="369835"/>
          </a:xfrm>
          <a:prstGeom prst="ellipse">
            <a:avLst/>
          </a:prstGeom>
          <a:noFill/>
          <a:ln w="9525">
            <a:solidFill>
              <a:srgbClr val="3333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586804" y="2229465"/>
            <a:ext cx="1152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</a:rPr>
              <a:t>exchange</a:t>
            </a:r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 flipH="1" flipV="1">
            <a:off x="3460779" y="2182378"/>
            <a:ext cx="1166353" cy="131442"/>
          </a:xfrm>
          <a:prstGeom prst="line">
            <a:avLst/>
          </a:prstGeom>
          <a:noFill/>
          <a:ln w="9525">
            <a:solidFill>
              <a:srgbClr val="3333FF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>
            <a:off x="5532312" y="2626810"/>
            <a:ext cx="527869" cy="663140"/>
          </a:xfrm>
          <a:prstGeom prst="line">
            <a:avLst/>
          </a:prstGeom>
          <a:noFill/>
          <a:ln w="9525">
            <a:solidFill>
              <a:srgbClr val="3333FF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91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FB9E2493-CAC8-44F4-BC48-D138218D0E59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279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9219" name="Line 5"/>
          <p:cNvSpPr>
            <a:spLocks noChangeShapeType="1"/>
          </p:cNvSpPr>
          <p:nvPr/>
        </p:nvSpPr>
        <p:spPr bwMode="auto">
          <a:xfrm flipH="1">
            <a:off x="2155181" y="843109"/>
            <a:ext cx="1374677" cy="7136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221" name="Line 13"/>
          <p:cNvSpPr>
            <a:spLocks noChangeShapeType="1"/>
          </p:cNvSpPr>
          <p:nvPr/>
        </p:nvSpPr>
        <p:spPr bwMode="auto">
          <a:xfrm>
            <a:off x="3529859" y="843108"/>
            <a:ext cx="2231553" cy="8461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247" name="Rectangle 39"/>
          <p:cNvSpPr>
            <a:spLocks noChangeArrowheads="1"/>
          </p:cNvSpPr>
          <p:nvPr/>
        </p:nvSpPr>
        <p:spPr bwMode="auto">
          <a:xfrm>
            <a:off x="3633291" y="621554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663300"/>
                </a:solidFill>
              </a:rPr>
              <a:t>1826740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65" name="Text Box 56"/>
          <p:cNvSpPr txBox="1">
            <a:spLocks noChangeArrowheads="1"/>
          </p:cNvSpPr>
          <p:nvPr/>
        </p:nvSpPr>
        <p:spPr bwMode="auto">
          <a:xfrm>
            <a:off x="2553748" y="259620"/>
            <a:ext cx="45889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dirty="0" smtClean="0">
                <a:solidFill>
                  <a:srgbClr val="3333FF"/>
                </a:solidFill>
              </a:rPr>
              <a:t>Huffman coding by the greedy algorithm </a:t>
            </a:r>
            <a:endParaRPr lang="en-US" altLang="zh-TW" dirty="0">
              <a:solidFill>
                <a:srgbClr val="3333FF"/>
              </a:solidFill>
            </a:endParaRP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 flipH="1">
            <a:off x="4427984" y="2420888"/>
            <a:ext cx="772929" cy="786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7" name="Line 16"/>
          <p:cNvSpPr>
            <a:spLocks noChangeShapeType="1"/>
          </p:cNvSpPr>
          <p:nvPr/>
        </p:nvSpPr>
        <p:spPr bwMode="auto">
          <a:xfrm>
            <a:off x="5200914" y="2415579"/>
            <a:ext cx="1770174" cy="8748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8" name="Line 16"/>
          <p:cNvSpPr>
            <a:spLocks noChangeShapeType="1"/>
          </p:cNvSpPr>
          <p:nvPr/>
        </p:nvSpPr>
        <p:spPr bwMode="auto">
          <a:xfrm>
            <a:off x="4427984" y="3201517"/>
            <a:ext cx="1112691" cy="8967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9" name="Line 14"/>
          <p:cNvSpPr>
            <a:spLocks noChangeShapeType="1"/>
          </p:cNvSpPr>
          <p:nvPr/>
        </p:nvSpPr>
        <p:spPr bwMode="auto">
          <a:xfrm flipH="1">
            <a:off x="2934986" y="3191381"/>
            <a:ext cx="1509282" cy="8693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0" name="Line 14"/>
          <p:cNvSpPr>
            <a:spLocks noChangeShapeType="1"/>
          </p:cNvSpPr>
          <p:nvPr/>
        </p:nvSpPr>
        <p:spPr bwMode="auto">
          <a:xfrm flipH="1">
            <a:off x="5200913" y="1669631"/>
            <a:ext cx="536332" cy="7584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1" name="Line 16"/>
          <p:cNvSpPr>
            <a:spLocks noChangeShapeType="1"/>
          </p:cNvSpPr>
          <p:nvPr/>
        </p:nvSpPr>
        <p:spPr bwMode="auto">
          <a:xfrm>
            <a:off x="5762445" y="1697318"/>
            <a:ext cx="815899" cy="6690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2" name="Line 14"/>
          <p:cNvSpPr>
            <a:spLocks noChangeShapeType="1"/>
          </p:cNvSpPr>
          <p:nvPr/>
        </p:nvSpPr>
        <p:spPr bwMode="auto">
          <a:xfrm flipH="1">
            <a:off x="6578343" y="3301732"/>
            <a:ext cx="392743" cy="741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3" name="Line 16"/>
          <p:cNvSpPr>
            <a:spLocks noChangeShapeType="1"/>
          </p:cNvSpPr>
          <p:nvPr/>
        </p:nvSpPr>
        <p:spPr bwMode="auto">
          <a:xfrm>
            <a:off x="6974686" y="3278454"/>
            <a:ext cx="732527" cy="6965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4" name="Line 14"/>
          <p:cNvSpPr>
            <a:spLocks noChangeShapeType="1"/>
          </p:cNvSpPr>
          <p:nvPr/>
        </p:nvSpPr>
        <p:spPr bwMode="auto">
          <a:xfrm flipH="1">
            <a:off x="2322395" y="4073369"/>
            <a:ext cx="610488" cy="7997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5" name="Line 16"/>
          <p:cNvSpPr>
            <a:spLocks noChangeShapeType="1"/>
          </p:cNvSpPr>
          <p:nvPr/>
        </p:nvSpPr>
        <p:spPr bwMode="auto">
          <a:xfrm>
            <a:off x="2925944" y="4073370"/>
            <a:ext cx="280093" cy="795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6" name="Line 14"/>
          <p:cNvSpPr>
            <a:spLocks noChangeShapeType="1"/>
          </p:cNvSpPr>
          <p:nvPr/>
        </p:nvSpPr>
        <p:spPr bwMode="auto">
          <a:xfrm flipH="1">
            <a:off x="4843606" y="4090679"/>
            <a:ext cx="717932" cy="7824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7" name="Line 16"/>
          <p:cNvSpPr>
            <a:spLocks noChangeShapeType="1"/>
          </p:cNvSpPr>
          <p:nvPr/>
        </p:nvSpPr>
        <p:spPr bwMode="auto">
          <a:xfrm>
            <a:off x="5549690" y="4098294"/>
            <a:ext cx="559393" cy="8235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8" name="Line 16"/>
          <p:cNvSpPr>
            <a:spLocks noChangeShapeType="1"/>
          </p:cNvSpPr>
          <p:nvPr/>
        </p:nvSpPr>
        <p:spPr bwMode="auto">
          <a:xfrm flipH="1">
            <a:off x="4277439" y="4877931"/>
            <a:ext cx="564857" cy="10320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" name="Line 16"/>
          <p:cNvSpPr>
            <a:spLocks noChangeShapeType="1"/>
          </p:cNvSpPr>
          <p:nvPr/>
        </p:nvSpPr>
        <p:spPr bwMode="auto">
          <a:xfrm>
            <a:off x="4851948" y="4877931"/>
            <a:ext cx="375086" cy="10103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0" name="Line 16"/>
          <p:cNvSpPr>
            <a:spLocks noChangeShapeType="1"/>
          </p:cNvSpPr>
          <p:nvPr/>
        </p:nvSpPr>
        <p:spPr bwMode="auto">
          <a:xfrm flipH="1">
            <a:off x="5697078" y="4930869"/>
            <a:ext cx="384739" cy="9660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1" name="Line 16"/>
          <p:cNvSpPr>
            <a:spLocks noChangeShapeType="1"/>
          </p:cNvSpPr>
          <p:nvPr/>
        </p:nvSpPr>
        <p:spPr bwMode="auto">
          <a:xfrm>
            <a:off x="6081817" y="4882186"/>
            <a:ext cx="537965" cy="10260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2" name="Rectangle 36"/>
          <p:cNvSpPr>
            <a:spLocks noChangeArrowheads="1"/>
          </p:cNvSpPr>
          <p:nvPr/>
        </p:nvSpPr>
        <p:spPr bwMode="auto">
          <a:xfrm>
            <a:off x="6249680" y="5885537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3130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5394898" y="5917277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3920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84" name="Rectangle 34"/>
          <p:cNvSpPr>
            <a:spLocks noChangeArrowheads="1"/>
          </p:cNvSpPr>
          <p:nvPr/>
        </p:nvSpPr>
        <p:spPr bwMode="auto">
          <a:xfrm>
            <a:off x="4753548" y="5896951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4390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85" name="Rectangle 33"/>
          <p:cNvSpPr>
            <a:spLocks noChangeArrowheads="1"/>
          </p:cNvSpPr>
          <p:nvPr/>
        </p:nvSpPr>
        <p:spPr bwMode="auto">
          <a:xfrm>
            <a:off x="3865740" y="5908225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7700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86" name="Rectangle 26"/>
          <p:cNvSpPr>
            <a:spLocks noChangeArrowheads="1"/>
          </p:cNvSpPr>
          <p:nvPr/>
        </p:nvSpPr>
        <p:spPr bwMode="auto">
          <a:xfrm>
            <a:off x="2795994" y="4845503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11700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87" name="Rectangle 25"/>
          <p:cNvSpPr>
            <a:spLocks noChangeArrowheads="1"/>
          </p:cNvSpPr>
          <p:nvPr/>
        </p:nvSpPr>
        <p:spPr bwMode="auto">
          <a:xfrm>
            <a:off x="1744303" y="4868839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11700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88" name="Rectangle 22"/>
          <p:cNvSpPr>
            <a:spLocks noChangeArrowheads="1"/>
          </p:cNvSpPr>
          <p:nvPr/>
        </p:nvSpPr>
        <p:spPr bwMode="auto">
          <a:xfrm>
            <a:off x="7305866" y="3970334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36500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6212907" y="3974982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114000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91" name="Rectangle 17"/>
          <p:cNvSpPr>
            <a:spLocks noChangeArrowheads="1"/>
          </p:cNvSpPr>
          <p:nvPr/>
        </p:nvSpPr>
        <p:spPr bwMode="auto">
          <a:xfrm>
            <a:off x="1604791" y="1556791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832700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92" name="Rectangle 18"/>
          <p:cNvSpPr>
            <a:spLocks noChangeArrowheads="1"/>
          </p:cNvSpPr>
          <p:nvPr/>
        </p:nvSpPr>
        <p:spPr bwMode="auto">
          <a:xfrm>
            <a:off x="6387898" y="2279770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801000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585765" y="1336260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663300"/>
                </a:solidFill>
              </a:rPr>
              <a:t>994040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94" name="Rectangle 20"/>
          <p:cNvSpPr>
            <a:spLocks noChangeArrowheads="1"/>
          </p:cNvSpPr>
          <p:nvPr/>
        </p:nvSpPr>
        <p:spPr bwMode="auto">
          <a:xfrm>
            <a:off x="6935186" y="2905517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663300"/>
                </a:solidFill>
              </a:rPr>
              <a:t>150500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95" name="Rectangle 20"/>
          <p:cNvSpPr>
            <a:spLocks noChangeArrowheads="1"/>
          </p:cNvSpPr>
          <p:nvPr/>
        </p:nvSpPr>
        <p:spPr bwMode="auto">
          <a:xfrm>
            <a:off x="2155182" y="3785668"/>
            <a:ext cx="7617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663300"/>
                </a:solidFill>
              </a:rPr>
              <a:t>23400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96" name="Rectangle 20"/>
          <p:cNvSpPr>
            <a:spLocks noChangeArrowheads="1"/>
          </p:cNvSpPr>
          <p:nvPr/>
        </p:nvSpPr>
        <p:spPr bwMode="auto">
          <a:xfrm>
            <a:off x="3954411" y="4829967"/>
            <a:ext cx="7617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663300"/>
                </a:solidFill>
              </a:rPr>
              <a:t>12090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97" name="Rectangle 20"/>
          <p:cNvSpPr>
            <a:spLocks noChangeArrowheads="1"/>
          </p:cNvSpPr>
          <p:nvPr/>
        </p:nvSpPr>
        <p:spPr bwMode="auto">
          <a:xfrm>
            <a:off x="5461442" y="4814073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663300"/>
                </a:solidFill>
              </a:rPr>
              <a:t>7050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99" name="Rectangle 20"/>
          <p:cNvSpPr>
            <a:spLocks noChangeArrowheads="1"/>
          </p:cNvSpPr>
          <p:nvPr/>
        </p:nvSpPr>
        <p:spPr bwMode="auto">
          <a:xfrm>
            <a:off x="5487933" y="3819101"/>
            <a:ext cx="7617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663300"/>
                </a:solidFill>
              </a:rPr>
              <a:t>19140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100" name="Rectangle 20"/>
          <p:cNvSpPr>
            <a:spLocks noChangeArrowheads="1"/>
          </p:cNvSpPr>
          <p:nvPr/>
        </p:nvSpPr>
        <p:spPr bwMode="auto">
          <a:xfrm>
            <a:off x="4465268" y="2122198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663300"/>
                </a:solidFill>
              </a:rPr>
              <a:t>193040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101" name="Rectangle 20"/>
          <p:cNvSpPr>
            <a:spLocks noChangeArrowheads="1"/>
          </p:cNvSpPr>
          <p:nvPr/>
        </p:nvSpPr>
        <p:spPr bwMode="auto">
          <a:xfrm>
            <a:off x="3611222" y="2989876"/>
            <a:ext cx="7617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 dirty="0" smtClean="0">
                <a:solidFill>
                  <a:srgbClr val="663300"/>
                </a:solidFill>
              </a:rPr>
              <a:t>42540</a:t>
            </a:r>
            <a:endParaRPr lang="zh-TW" altLang="en-US" sz="1800" dirty="0">
              <a:solidFill>
                <a:srgbClr val="663300"/>
              </a:solidFill>
            </a:endParaRPr>
          </a:p>
        </p:txBody>
      </p:sp>
      <p:sp>
        <p:nvSpPr>
          <p:cNvPr id="44" name="Oval 41"/>
          <p:cNvSpPr>
            <a:spLocks noChangeArrowheads="1"/>
          </p:cNvSpPr>
          <p:nvPr/>
        </p:nvSpPr>
        <p:spPr bwMode="auto">
          <a:xfrm>
            <a:off x="3529858" y="2952290"/>
            <a:ext cx="1008063" cy="369835"/>
          </a:xfrm>
          <a:prstGeom prst="ellipse">
            <a:avLst/>
          </a:prstGeom>
          <a:noFill/>
          <a:ln w="9525">
            <a:solidFill>
              <a:srgbClr val="3333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6179901" y="3968772"/>
            <a:ext cx="1008063" cy="369835"/>
          </a:xfrm>
          <a:prstGeom prst="ellipse">
            <a:avLst/>
          </a:prstGeom>
          <a:noFill/>
          <a:ln w="9525">
            <a:solidFill>
              <a:srgbClr val="3333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12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5729</TotalTime>
  <Words>2402</Words>
  <Application>Microsoft Office PowerPoint</Application>
  <PresentationFormat>如螢幕大小 (4:3)</PresentationFormat>
  <Paragraphs>541</Paragraphs>
  <Slides>43</Slides>
  <Notes>5</Notes>
  <HiddenSlides>0</HiddenSlides>
  <MMClips>1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43</vt:i4>
      </vt:variant>
    </vt:vector>
  </HeadingPairs>
  <TitlesOfParts>
    <vt:vector size="53" baseType="lpstr">
      <vt:lpstr>新細明體</vt:lpstr>
      <vt:lpstr>標楷體</vt:lpstr>
      <vt:lpstr>Arial</vt:lpstr>
      <vt:lpstr>Symbol</vt:lpstr>
      <vt:lpstr>Times New Roman</vt:lpstr>
      <vt:lpstr>Wingdings</vt:lpstr>
      <vt:lpstr>Wingdings 2</vt:lpstr>
      <vt:lpstr>預設簡報設計</vt:lpstr>
      <vt:lpstr>Equation</vt:lpstr>
      <vt:lpstr>MathType 6.0 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Frequency Analysis and Wavelet Transforms  時頻分析與小波轉換 </dc:title>
  <dc:creator>DJJ</dc:creator>
  <cp:lastModifiedBy>Ding Jian-Jiun</cp:lastModifiedBy>
  <cp:revision>859</cp:revision>
  <cp:lastPrinted>2017-04-28T08:17:56Z</cp:lastPrinted>
  <dcterms:created xsi:type="dcterms:W3CDTF">2007-09-19T14:57:43Z</dcterms:created>
  <dcterms:modified xsi:type="dcterms:W3CDTF">2018-04-27T06:16:46Z</dcterms:modified>
</cp:coreProperties>
</file>