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21CD-7819-4205-BE21-61553F7D44F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FE6C2-734F-4C97-BA78-3FC4A769A60B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773AE-D7F6-4376-AB87-44B9F9570FD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1BF8B-51D8-48D6-B4D4-4F27FB160E7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8D6D1-D605-49FD-ADDB-4EE669EE7B3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AC6308-9413-43E9-8CEC-02B94964EE4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D5EDA7-2CD4-48FB-AB4B-AAB02F42EF27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EC9CB-2795-4300-A7C6-FC822DCDEED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2F3E6-F947-44DA-8300-836FB42A7F9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64DDE-3112-4971-843A-E763B1C3B3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C47D22-A70B-4434-93BA-93AD8D56B91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107B9F50-34D1-44BD-8A3E-E53BE6C28909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50824" y="260350"/>
            <a:ext cx="439318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3333FF"/>
                </a:solidFill>
                <a:ea typeface="標楷體" pitchFamily="65" charset="-120"/>
              </a:rPr>
              <a:t>Homework 1  (Due: </a:t>
            </a:r>
            <a:r>
              <a:rPr lang="en-US" altLang="zh-TW" b="1" dirty="0" smtClean="0">
                <a:solidFill>
                  <a:srgbClr val="3333FF"/>
                </a:solidFill>
                <a:ea typeface="標楷體" pitchFamily="65" charset="-120"/>
              </a:rPr>
              <a:t>April 13</a:t>
            </a:r>
            <a:r>
              <a:rPr lang="en-US" altLang="zh-TW" b="1" baseline="30000" dirty="0" smtClean="0">
                <a:solidFill>
                  <a:srgbClr val="3333FF"/>
                </a:solidFill>
                <a:ea typeface="標楷體" pitchFamily="65" charset="-120"/>
              </a:rPr>
              <a:t>th</a:t>
            </a:r>
            <a:r>
              <a:rPr lang="en-US" altLang="zh-TW" b="1" dirty="0" smtClean="0">
                <a:solidFill>
                  <a:srgbClr val="3333FF"/>
                </a:solidFill>
                <a:ea typeface="標楷體" pitchFamily="65" charset="-120"/>
              </a:rPr>
              <a:t>)</a:t>
            </a:r>
            <a:endParaRPr lang="en-US" altLang="zh-TW" b="1" dirty="0">
              <a:solidFill>
                <a:srgbClr val="3333FF"/>
              </a:solidFill>
              <a:ea typeface="標楷體" pitchFamily="65" charset="-12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50825" y="765175"/>
            <a:ext cx="846772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TW" dirty="0"/>
              <a:t>(1) Design a Mini-max </a:t>
            </a:r>
            <a:r>
              <a:rPr lang="en-US" altLang="zh-TW" b="1" dirty="0" err="1" smtClean="0"/>
              <a:t>low</a:t>
            </a:r>
            <a:r>
              <a:rPr lang="en-US" altLang="zh-TW" b="1" dirty="0" err="1" smtClean="0"/>
              <a:t>pass</a:t>
            </a:r>
            <a:r>
              <a:rPr lang="en-US" altLang="zh-TW" dirty="0" smtClean="0"/>
              <a:t> </a:t>
            </a:r>
            <a:r>
              <a:rPr lang="en-US" altLang="zh-TW" dirty="0"/>
              <a:t>FIR filter such that                         (40 scores)    </a:t>
            </a:r>
            <a:endParaRPr lang="en-US" altLang="zh-TW" dirty="0">
              <a:ea typeface="標楷體" pitchFamily="65" charset="-120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" pitchFamily="2" charset="2"/>
              </a:rPr>
              <a:t></a:t>
            </a:r>
            <a:r>
              <a:rPr lang="en-US" altLang="zh-TW" dirty="0"/>
              <a:t> Filter length = </a:t>
            </a:r>
            <a:r>
              <a:rPr lang="en-US" altLang="zh-TW" dirty="0" smtClean="0"/>
              <a:t>19,</a:t>
            </a:r>
            <a:r>
              <a:rPr lang="en-US" altLang="zh-TW" dirty="0" smtClean="0">
                <a:sym typeface="Wingdings" pitchFamily="2" charset="2"/>
              </a:rPr>
              <a:t>  </a:t>
            </a:r>
            <a:r>
              <a:rPr lang="en-US" altLang="zh-TW" dirty="0">
                <a:sym typeface="Wingdings" pitchFamily="2" charset="2"/>
              </a:rPr>
              <a:t></a:t>
            </a:r>
            <a:r>
              <a:rPr lang="en-US" altLang="zh-TW" dirty="0"/>
              <a:t> Sampling frequency </a:t>
            </a:r>
            <a:r>
              <a:rPr lang="en-US" altLang="zh-TW" i="1" dirty="0"/>
              <a:t>f</a:t>
            </a:r>
            <a:r>
              <a:rPr lang="en-US" altLang="zh-TW" i="1" baseline="-25000" dirty="0"/>
              <a:t>s</a:t>
            </a:r>
            <a:r>
              <a:rPr lang="en-US" altLang="zh-TW" dirty="0"/>
              <a:t> = </a:t>
            </a:r>
            <a:r>
              <a:rPr lang="en-US" altLang="zh-TW" dirty="0" smtClean="0"/>
              <a:t>2500Hz</a:t>
            </a:r>
            <a:r>
              <a:rPr lang="en-US" altLang="zh-TW" dirty="0"/>
              <a:t>, 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 </a:t>
            </a:r>
            <a:r>
              <a:rPr lang="en-US" altLang="zh-TW" dirty="0" smtClean="0">
                <a:sym typeface="Wingdings 2" pitchFamily="18" charset="2"/>
              </a:rPr>
              <a:t>Pass </a:t>
            </a:r>
            <a:r>
              <a:rPr lang="en-US" altLang="zh-TW" dirty="0">
                <a:sym typeface="Wingdings 2" pitchFamily="18" charset="2"/>
              </a:rPr>
              <a:t>Band  </a:t>
            </a:r>
            <a:r>
              <a:rPr lang="en-US" altLang="zh-TW" dirty="0" smtClean="0">
                <a:sym typeface="Wingdings 2" pitchFamily="18" charset="2"/>
              </a:rPr>
              <a:t>0~1000Hz   </a:t>
            </a:r>
            <a:r>
              <a:rPr lang="en-US" altLang="zh-TW" dirty="0">
                <a:sym typeface="Wingdings 2" pitchFamily="18" charset="2"/>
              </a:rPr>
              <a:t> Transition band: </a:t>
            </a:r>
            <a:r>
              <a:rPr lang="en-US" altLang="zh-TW" dirty="0" smtClean="0">
                <a:sym typeface="Wingdings 2" pitchFamily="18" charset="2"/>
              </a:rPr>
              <a:t>950~1050 </a:t>
            </a:r>
            <a:r>
              <a:rPr lang="en-US" altLang="zh-TW" dirty="0">
                <a:sym typeface="Wingdings 2" pitchFamily="18" charset="2"/>
              </a:rPr>
              <a:t>Hz, </a:t>
            </a:r>
          </a:p>
          <a:p>
            <a:pPr eaLnBrk="0" hangingPunct="0">
              <a:buFont typeface="Wingdings 2" pitchFamily="18" charset="2"/>
              <a:buNone/>
            </a:pPr>
            <a:r>
              <a:rPr lang="en-US" altLang="zh-TW" dirty="0">
                <a:sym typeface="Wingdings 2" pitchFamily="18" charset="2"/>
              </a:rPr>
              <a:t> Weighting function: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1 for </a:t>
            </a:r>
            <a:r>
              <a:rPr lang="en-US" altLang="zh-TW" dirty="0" err="1">
                <a:sym typeface="Wingdings 2" pitchFamily="18" charset="2"/>
              </a:rPr>
              <a:t>passband</a:t>
            </a:r>
            <a:r>
              <a:rPr lang="en-US" altLang="zh-TW" dirty="0">
                <a:sym typeface="Wingdings 2" pitchFamily="18" charset="2"/>
              </a:rPr>
              <a:t>, </a:t>
            </a:r>
            <a:r>
              <a:rPr lang="en-US" altLang="zh-TW" i="1" dirty="0">
                <a:sym typeface="Wingdings 2" pitchFamily="18" charset="2"/>
              </a:rPr>
              <a:t>W</a:t>
            </a:r>
            <a:r>
              <a:rPr lang="en-US" altLang="zh-TW" dirty="0">
                <a:sym typeface="Wingdings 2" pitchFamily="18" charset="2"/>
              </a:rPr>
              <a:t>(</a:t>
            </a:r>
            <a:r>
              <a:rPr lang="en-US" altLang="zh-TW" i="1" dirty="0">
                <a:sym typeface="Wingdings 2" pitchFamily="18" charset="2"/>
              </a:rPr>
              <a:t>F</a:t>
            </a:r>
            <a:r>
              <a:rPr lang="en-US" altLang="zh-TW" dirty="0">
                <a:sym typeface="Wingdings 2" pitchFamily="18" charset="2"/>
              </a:rPr>
              <a:t>) = </a:t>
            </a:r>
            <a:r>
              <a:rPr lang="en-US" altLang="zh-TW" dirty="0" smtClean="0">
                <a:sym typeface="Wingdings 2" pitchFamily="18" charset="2"/>
              </a:rPr>
              <a:t>0.6 </a:t>
            </a:r>
            <a:r>
              <a:rPr lang="en-US" altLang="zh-TW" dirty="0">
                <a:sym typeface="Wingdings 2" pitchFamily="18" charset="2"/>
              </a:rPr>
              <a:t>for stop band </a:t>
            </a:r>
            <a:r>
              <a:rPr lang="en-US" altLang="zh-TW" dirty="0">
                <a:sym typeface="Symbol" pitchFamily="18" charset="2"/>
              </a:rPr>
              <a:t>.        </a:t>
            </a:r>
            <a:endParaRPr lang="en-US" altLang="zh-TW" dirty="0">
              <a:ea typeface="標楷體" pitchFamily="65" charset="-120"/>
              <a:sym typeface="Symbol" pitchFamily="18" charset="2"/>
            </a:endParaRPr>
          </a:p>
          <a:p>
            <a:pPr eaLnBrk="0" hangingPunct="0">
              <a:spcBef>
                <a:spcPct val="15000"/>
              </a:spcBef>
            </a:pPr>
            <a:r>
              <a:rPr lang="en-US" altLang="zh-TW" dirty="0">
                <a:sym typeface="Wingdings 2" pitchFamily="18" charset="2"/>
              </a:rPr>
              <a:t> Set </a:t>
            </a:r>
            <a:r>
              <a:rPr lang="en-US" altLang="zh-TW" dirty="0">
                <a:sym typeface="Symbol" pitchFamily="18" charset="2"/>
              </a:rPr>
              <a:t></a:t>
            </a:r>
            <a:r>
              <a:rPr lang="en-US" altLang="zh-TW" dirty="0">
                <a:sym typeface="Wingdings 2" pitchFamily="18" charset="2"/>
              </a:rPr>
              <a:t> = 0.0001 in Step 5.</a:t>
            </a:r>
            <a:r>
              <a:rPr lang="en-US" altLang="zh-TW" dirty="0">
                <a:latin typeface="Arial" charset="0"/>
                <a:sym typeface="Wingdings 2" pitchFamily="18" charset="2"/>
              </a:rPr>
              <a:t> </a:t>
            </a:r>
            <a:r>
              <a:rPr lang="en-US" altLang="zh-TW" dirty="0">
                <a:sym typeface="Symbol" pitchFamily="18" charset="2"/>
              </a:rPr>
              <a:t>           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467544" y="5687763"/>
            <a:ext cx="8569325" cy="74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TW" u="sng" dirty="0"/>
              <a:t>Show (a) the </a:t>
            </a:r>
            <a:r>
              <a:rPr lang="en-US" altLang="zh-TW" u="sng" dirty="0" err="1"/>
              <a:t>Matlab</a:t>
            </a:r>
            <a:r>
              <a:rPr lang="en-US" altLang="zh-TW" u="sng" dirty="0"/>
              <a:t> program, (b) the frequency response, </a:t>
            </a:r>
          </a:p>
          <a:p>
            <a:pPr>
              <a:spcBef>
                <a:spcPct val="15000"/>
              </a:spcBef>
            </a:pPr>
            <a:r>
              <a:rPr lang="en-US" altLang="zh-TW" dirty="0"/>
              <a:t>          </a:t>
            </a:r>
            <a:r>
              <a:rPr lang="en-US" altLang="zh-TW" u="sng" dirty="0"/>
              <a:t>(c) the impulse response </a:t>
            </a:r>
            <a:r>
              <a:rPr lang="en-US" altLang="zh-TW" i="1" u="sng" dirty="0"/>
              <a:t>h</a:t>
            </a:r>
            <a:r>
              <a:rPr lang="en-US" altLang="zh-TW" u="sng" dirty="0"/>
              <a:t>[</a:t>
            </a:r>
            <a:r>
              <a:rPr lang="en-US" altLang="zh-TW" i="1" u="sng" dirty="0"/>
              <a:t>n</a:t>
            </a:r>
            <a:r>
              <a:rPr lang="en-US" altLang="zh-TW" u="sng" dirty="0"/>
              <a:t>], and (d) the maximal error for each iteration</a:t>
            </a:r>
            <a:r>
              <a:rPr lang="en-US" altLang="zh-TW" dirty="0"/>
              <a:t>. 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V="1">
            <a:off x="898526" y="2754313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3276600" y="2754313"/>
            <a:ext cx="0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3275013" y="4194175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63104" y="4194175"/>
            <a:ext cx="5040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4213" y="4267200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ea typeface="標楷體" pitchFamily="65" charset="-120"/>
              </a:rPr>
              <a:t>0 Hz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555875" y="4267200"/>
            <a:ext cx="71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950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3017082" y="4269519"/>
            <a:ext cx="71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1000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3563938" y="4267200"/>
            <a:ext cx="7191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dirty="0" smtClean="0">
                <a:ea typeface="標楷體" pitchFamily="65" charset="-120"/>
              </a:rPr>
              <a:t>1050 </a:t>
            </a:r>
            <a:r>
              <a:rPr lang="en-US" altLang="zh-TW" sz="1800" dirty="0">
                <a:ea typeface="標楷體" pitchFamily="65" charset="-120"/>
              </a:rPr>
              <a:t>Hz</a:t>
            </a: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843213" y="268287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3708400" y="260985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308223" y="4894082"/>
            <a:ext cx="835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※  Matlab program </a:t>
            </a:r>
            <a:r>
              <a:rPr lang="en-US" altLang="zh-TW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should be</a:t>
            </a:r>
            <a:r>
              <a:rPr lang="zh-TW" altLang="en-US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E-mailed</a:t>
            </a:r>
            <a:r>
              <a:rPr lang="zh-TW" altLang="en-US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to </a:t>
            </a:r>
            <a:r>
              <a:rPr lang="en-US" altLang="zh-TW" dirty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displab531@gmail.com </a:t>
            </a:r>
            <a:endParaRPr lang="en-US" altLang="zh-TW" dirty="0" smtClean="0">
              <a:solidFill>
                <a:srgbClr val="3333FF"/>
              </a:solidFill>
              <a:ea typeface="標楷體" pitchFamily="65" charset="-12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      E-mail </a:t>
            </a:r>
            <a:r>
              <a:rPr lang="zh-TW" altLang="en-US" dirty="0" smtClean="0">
                <a:solidFill>
                  <a:srgbClr val="3333FF"/>
                </a:solidFill>
                <a:ea typeface="標楷體" pitchFamily="65" charset="-120"/>
                <a:cs typeface="Times New Roman" pitchFamily="18" charset="0"/>
              </a:rPr>
              <a:t>主旨上註明學號</a:t>
            </a:r>
            <a:endParaRPr lang="en-US" altLang="zh-TW" dirty="0">
              <a:solidFill>
                <a:srgbClr val="3333FF"/>
              </a:solidFill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6250" y="2154810"/>
            <a:ext cx="8352928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9875" indent="-269875" algn="just">
              <a:spcBef>
                <a:spcPct val="50000"/>
              </a:spcBef>
            </a:pPr>
            <a:r>
              <a:rPr lang="en-US" altLang="zh-TW" dirty="0" smtClean="0"/>
              <a:t>(4) Why </a:t>
            </a:r>
            <a:r>
              <a:rPr lang="en-US" altLang="zh-TW" dirty="0" smtClean="0">
                <a:sym typeface="Wingdings" pitchFamily="2" charset="2"/>
              </a:rPr>
              <a:t></a:t>
            </a:r>
            <a:r>
              <a:rPr lang="en-US" altLang="zh-TW" dirty="0" smtClean="0"/>
              <a:t> the transition band and </a:t>
            </a:r>
            <a:r>
              <a:rPr lang="en-US" altLang="zh-TW" dirty="0" smtClean="0">
                <a:sym typeface="Wingdings" pitchFamily="2" charset="2"/>
              </a:rPr>
              <a:t></a:t>
            </a:r>
            <a:r>
              <a:rPr lang="en-US" altLang="zh-TW" dirty="0" smtClean="0"/>
              <a:t> the weighting function are important in Minimax FIR digital filter design?                                              (10 scores)</a:t>
            </a:r>
          </a:p>
          <a:p>
            <a:pPr marL="269875" indent="-269875" algn="just">
              <a:spcBef>
                <a:spcPct val="50000"/>
              </a:spcBef>
            </a:pPr>
            <a:r>
              <a:rPr lang="en-US" altLang="zh-TW" dirty="0" smtClean="0"/>
              <a:t>(5) Which of the following filters are odd symmetric?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Lowpass</a:t>
            </a:r>
            <a:r>
              <a:rPr lang="en-US" altLang="zh-TW" dirty="0" smtClean="0"/>
              <a:t> filter, (ii) matched filter, (iii) the Hilbert transform, (iv) differentiation, (v) the smoother, </a:t>
            </a:r>
            <a:r>
              <a:rPr lang="en-US" altLang="zh-TW" dirty="0"/>
              <a:t>(vi) </a:t>
            </a:r>
            <a:r>
              <a:rPr lang="en-US" altLang="zh-TW" dirty="0" smtClean="0"/>
              <a:t>the edge detection filter.                                        (10 scores)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250" y="332656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spcBef>
                <a:spcPts val="600"/>
              </a:spcBef>
            </a:pPr>
            <a:r>
              <a:rPr lang="en-US" altLang="zh-TW" dirty="0" smtClean="0">
                <a:ea typeface="標楷體" pitchFamily="65" charset="-120"/>
              </a:rPr>
              <a:t>(2) </a:t>
            </a:r>
            <a:r>
              <a:rPr lang="en-US" altLang="zh-TW" dirty="0">
                <a:ea typeface="標楷體" pitchFamily="65" charset="-120"/>
              </a:rPr>
              <a:t>From the view point of implementation, what are the disadvantages of the discrete Fourier transform?                                                           (10 scores)</a:t>
            </a:r>
          </a:p>
        </p:txBody>
      </p:sp>
      <p:sp>
        <p:nvSpPr>
          <p:cNvPr id="6" name="矩形 5"/>
          <p:cNvSpPr/>
          <p:nvPr/>
        </p:nvSpPr>
        <p:spPr>
          <a:xfrm>
            <a:off x="230464" y="1260980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spcBef>
                <a:spcPts val="600"/>
              </a:spcBef>
            </a:pPr>
            <a:r>
              <a:rPr lang="en-US" altLang="zh-TW" dirty="0" smtClean="0">
                <a:ea typeface="標楷體" pitchFamily="65" charset="-120"/>
              </a:rPr>
              <a:t>(3) Why (a) the step invariance method and (b) the bilinear transform can reduce or avoid the aliasing effect in IIR filter design?               (10 scores)</a:t>
            </a:r>
            <a:endParaRPr lang="en-US" altLang="zh-TW" dirty="0">
              <a:ea typeface="標楷體" pitchFamily="65" charset="-120"/>
            </a:endParaRPr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246250" y="4094059"/>
            <a:ext cx="84609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(6) Suppose that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(0.0005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and the length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 is 8000.  If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] is</a:t>
            </a:r>
            <a:br>
              <a:rPr lang="en-US" altLang="zh-TW" dirty="0" smtClean="0"/>
            </a:br>
            <a:r>
              <a:rPr lang="en-US" altLang="zh-TW" dirty="0" smtClean="0"/>
              <a:t>    the FFT of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], which frequency do (a)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[600] and (b)</a:t>
            </a:r>
            <a:r>
              <a:rPr lang="en-US" altLang="zh-TW" i="1" dirty="0"/>
              <a:t> X</a:t>
            </a:r>
            <a:r>
              <a:rPr lang="en-US" altLang="zh-TW" dirty="0"/>
              <a:t>[7000]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correspond to?                                                                                 (10 </a:t>
            </a:r>
            <a:r>
              <a:rPr lang="en-US" altLang="zh-TW" dirty="0"/>
              <a:t>scores)</a:t>
            </a:r>
            <a:endParaRPr lang="zh-TW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3568" y="5395863"/>
            <a:ext cx="848362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dirty="0" smtClean="0"/>
              <a:t>(7) </a:t>
            </a:r>
            <a:r>
              <a:rPr lang="en-US" altLang="zh-TW" dirty="0"/>
              <a:t>Estimate </a:t>
            </a:r>
            <a:r>
              <a:rPr lang="en-US" altLang="zh-TW" u="sng" dirty="0"/>
              <a:t>the length of the digital filter </a:t>
            </a:r>
            <a:r>
              <a:rPr lang="en-US" altLang="zh-TW" dirty="0"/>
              <a:t>if both the passband ripple and the</a:t>
            </a:r>
            <a:br>
              <a:rPr lang="en-US" altLang="zh-TW" dirty="0"/>
            </a:br>
            <a:r>
              <a:rPr lang="en-US" altLang="zh-TW" dirty="0"/>
              <a:t>     stopband ripple are smaller than </a:t>
            </a:r>
            <a:r>
              <a:rPr lang="en-US" altLang="zh-TW" dirty="0" smtClean="0"/>
              <a:t>0.01, </a:t>
            </a:r>
            <a:r>
              <a:rPr lang="en-US" altLang="zh-TW" dirty="0"/>
              <a:t>the sampling interval </a:t>
            </a:r>
            <a:r>
              <a:rPr lang="el-GR" altLang="zh-TW" dirty="0"/>
              <a:t>Δ</a:t>
            </a:r>
            <a:r>
              <a:rPr lang="en-US" altLang="zh-TW" i="1" baseline="-25000" dirty="0"/>
              <a:t>t</a:t>
            </a:r>
            <a:r>
              <a:rPr lang="en-US" altLang="zh-TW" dirty="0"/>
              <a:t> </a:t>
            </a:r>
            <a:r>
              <a:rPr lang="en-US" altLang="zh-TW" dirty="0" smtClean="0"/>
              <a:t>=0.0002,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 and the </a:t>
            </a:r>
            <a:r>
              <a:rPr lang="en-US" altLang="zh-TW" dirty="0"/>
              <a:t>transition band is from </a:t>
            </a:r>
            <a:r>
              <a:rPr lang="en-US" altLang="zh-TW" dirty="0" smtClean="0"/>
              <a:t>1100Hz </a:t>
            </a:r>
            <a:r>
              <a:rPr lang="en-US" altLang="zh-TW" dirty="0"/>
              <a:t>to </a:t>
            </a:r>
            <a:r>
              <a:rPr lang="en-US" altLang="zh-TW" dirty="0" smtClean="0"/>
              <a:t>1200Hz</a:t>
            </a:r>
            <a:r>
              <a:rPr lang="en-US" altLang="zh-TW" dirty="0"/>
              <a:t>.  </a:t>
            </a:r>
            <a:r>
              <a:rPr lang="en-US" altLang="zh-TW" dirty="0" smtClean="0"/>
              <a:t>                     </a:t>
            </a:r>
            <a:r>
              <a:rPr lang="en-US" altLang="zh-TW" dirty="0"/>
              <a:t>(10 scores)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074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311</Words>
  <Application>Microsoft Office PowerPoint</Application>
  <PresentationFormat>如螢幕大小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Symbol</vt:lpstr>
      <vt:lpstr>Times New Roman</vt:lpstr>
      <vt:lpstr>Wingdings</vt:lpstr>
      <vt:lpstr>Wingdings 2</vt:lpstr>
      <vt:lpstr>預設簡報設計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Ding Jian-Jiun</cp:lastModifiedBy>
  <cp:revision>111</cp:revision>
  <dcterms:created xsi:type="dcterms:W3CDTF">2008-03-09T11:59:35Z</dcterms:created>
  <dcterms:modified xsi:type="dcterms:W3CDTF">2018-03-19T04:00:16Z</dcterms:modified>
</cp:coreProperties>
</file>