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7" autoAdjust="0"/>
  </p:normalViewPr>
  <p:slideViewPr>
    <p:cSldViewPr>
      <p:cViewPr varScale="1">
        <p:scale>
          <a:sx n="62" d="100"/>
          <a:sy n="62" d="100"/>
        </p:scale>
        <p:origin x="132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D842E-FB4B-4380-9BC9-CA5CC50502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8149B-A19B-48FF-872B-A5454EE4AC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062E-B178-4E94-A7B1-07E10EAF31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5DC2D-8DE6-49BF-8F96-C3582178BE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CAC0B-9A5D-43E3-B1BD-9BEDB29BF2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B0E29-961E-4FE1-943A-FA2D9322BA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8B9BD-5534-4646-BD09-637A08EFA5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085B0-8B4F-495B-BA04-9BE0469291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96051-50E2-4B21-AA35-436B363DBA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7AF9-4382-40B7-BC7A-B7212AF3A4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87A2C-7270-4716-A085-471AC0FACA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BD72F12-1B5C-4711-A132-491A7CAF87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7008" y="314616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Homework 3  (Due: </a:t>
            </a:r>
            <a:r>
              <a:rPr lang="en-US" altLang="zh-TW" dirty="0" smtClean="0">
                <a:solidFill>
                  <a:srgbClr val="3333FF"/>
                </a:solidFill>
              </a:rPr>
              <a:t>5/25</a:t>
            </a:r>
            <a:r>
              <a:rPr lang="en-US" altLang="zh-TW" baseline="30000" dirty="0" smtClean="0">
                <a:solidFill>
                  <a:srgbClr val="3333FF"/>
                </a:solidFill>
              </a:rPr>
              <a:t>th</a:t>
            </a:r>
            <a:r>
              <a:rPr lang="en-US" altLang="zh-TW" dirty="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79512" y="801688"/>
            <a:ext cx="8569325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FontTx/>
              <a:buAutoNum type="arabicParenBoth"/>
            </a:pPr>
            <a:r>
              <a:rPr lang="en-US" altLang="zh-TW" dirty="0"/>
              <a:t>Write the Matlab program for the </a:t>
            </a:r>
            <a:r>
              <a:rPr lang="en-US" altLang="zh-TW" u="sng" dirty="0"/>
              <a:t>4:2:0 image compression technique</a:t>
            </a:r>
            <a:r>
              <a:rPr lang="en-US" altLang="zh-TW" dirty="0"/>
              <a:t>. 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</a:pPr>
            <a:r>
              <a:rPr lang="en-US" altLang="zh-TW" dirty="0"/>
              <a:t>        B = C420(A), A is the </a:t>
            </a:r>
            <a:r>
              <a:rPr lang="en-US" altLang="zh-TW" u="sng" dirty="0"/>
              <a:t>input</a:t>
            </a:r>
            <a:r>
              <a:rPr lang="en-US" altLang="zh-TW" dirty="0"/>
              <a:t> color image and B is the </a:t>
            </a:r>
            <a:r>
              <a:rPr lang="en-US" altLang="zh-TW" u="sng" dirty="0"/>
              <a:t>reconstructed image</a:t>
            </a:r>
            <a:r>
              <a:rPr lang="en-US" altLang="zh-TW" dirty="0" smtClean="0"/>
              <a:t>.  </a:t>
            </a:r>
            <a:endParaRPr lang="en-US" altLang="zh-TW" dirty="0"/>
          </a:p>
          <a:p>
            <a:pPr marL="457200" indent="-457200">
              <a:lnSpc>
                <a:spcPct val="120000"/>
              </a:lnSpc>
            </a:pPr>
            <a:r>
              <a:rPr lang="en-US" altLang="zh-TW" dirty="0"/>
              <a:t>        Just use the interpolation method for reconstruction. </a:t>
            </a:r>
            <a:r>
              <a:rPr lang="en-US" altLang="zh-TW" u="sng" dirty="0"/>
              <a:t>The Matlab file should be mailed to </a:t>
            </a:r>
            <a:r>
              <a:rPr lang="en-US" altLang="zh-TW" u="sng" dirty="0">
                <a:solidFill>
                  <a:srgbClr val="3333FF"/>
                </a:solidFill>
                <a:cs typeface="Times New Roman" pitchFamily="18" charset="0"/>
              </a:rPr>
              <a:t>displab531@gmail.com</a:t>
            </a:r>
            <a:r>
              <a:rPr lang="en-US" altLang="zh-TW" dirty="0" smtClean="0"/>
              <a:t>.   </a:t>
            </a:r>
            <a:br>
              <a:rPr lang="en-US" altLang="zh-TW" dirty="0" smtClean="0"/>
            </a:br>
            <a:r>
              <a:rPr lang="en-US" altLang="zh-TW" dirty="0" smtClean="0"/>
              <a:t>(Note: The command  rgb2ycbcr cannot be used.)                         </a:t>
            </a:r>
            <a:r>
              <a:rPr lang="en-US" altLang="zh-TW" dirty="0"/>
              <a:t>(25 scores)                      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37567" y="2846322"/>
            <a:ext cx="76328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(2) </a:t>
            </a:r>
            <a:r>
              <a:rPr lang="en-US" altLang="zh-TW" dirty="0" smtClean="0"/>
              <a:t>Suppose that the cepstrum of a causal and stable signal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 is  </a:t>
            </a:r>
            <a:endParaRPr lang="en-US" altLang="zh-TW" dirty="0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590589"/>
              </p:ext>
            </p:extLst>
          </p:nvPr>
        </p:nvGraphicFramePr>
        <p:xfrm>
          <a:off x="1043608" y="3336629"/>
          <a:ext cx="5727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3" imgW="5727600" imgH="355320" progId="Equation.DSMT4">
                  <p:embed/>
                </p:oleObj>
              </mc:Choice>
              <mc:Fallback>
                <p:oleObj name="Equation" r:id="rId3" imgW="5727600" imgH="35532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336629"/>
                        <a:ext cx="57277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97607" y="3782426"/>
            <a:ext cx="81369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 dirty="0" smtClean="0"/>
              <a:t>Determine </a:t>
            </a:r>
            <a:r>
              <a:rPr lang="en-US" altLang="zh-TW" i="1" u="sng" dirty="0" smtClean="0"/>
              <a:t>x</a:t>
            </a:r>
            <a:r>
              <a:rPr lang="en-US" altLang="zh-TW" u="sng" dirty="0" smtClean="0"/>
              <a:t>[</a:t>
            </a:r>
            <a:r>
              <a:rPr lang="en-US" altLang="zh-TW" i="1" u="sng" dirty="0" smtClean="0"/>
              <a:t>n</a:t>
            </a:r>
            <a:r>
              <a:rPr lang="en-US" altLang="zh-TW" u="sng" dirty="0" smtClean="0"/>
              <a:t>]</a:t>
            </a:r>
            <a:r>
              <a:rPr lang="en-US" altLang="zh-TW" i="1" u="sng" dirty="0" smtClean="0"/>
              <a:t> </a:t>
            </a:r>
            <a:r>
              <a:rPr lang="en-US" altLang="zh-TW" dirty="0" smtClean="0"/>
              <a:t>using the Z transform and exp( ).                            (10 scores)  </a:t>
            </a:r>
            <a:endParaRPr lang="en-US" altLang="zh-TW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37566" y="4228223"/>
            <a:ext cx="8366881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TW" dirty="0" smtClean="0"/>
              <a:t>(3) (a) Suppose that, for an instrument, the frequency of Do is 200 Hz. What are</a:t>
            </a:r>
            <a:br>
              <a:rPr lang="en-US" altLang="zh-TW" dirty="0" smtClean="0"/>
            </a:br>
            <a:r>
              <a:rPr lang="en-US" altLang="zh-TW" dirty="0" smtClean="0"/>
              <a:t>     the </a:t>
            </a:r>
            <a:r>
              <a:rPr lang="en-US" altLang="zh-TW" u="sng" dirty="0" smtClean="0"/>
              <a:t>frequencies</a:t>
            </a:r>
            <a:r>
              <a:rPr lang="en-US" altLang="zh-TW" dirty="0" smtClean="0"/>
              <a:t> of </a:t>
            </a:r>
            <a:r>
              <a:rPr lang="en-US" altLang="zh-TW" dirty="0" err="1" smtClean="0"/>
              <a:t>Mi</a:t>
            </a:r>
            <a:r>
              <a:rPr lang="en-US" altLang="zh-TW" dirty="0" smtClean="0"/>
              <a:t> and Fa for the instrument?</a:t>
            </a:r>
          </a:p>
          <a:p>
            <a:pPr algn="just">
              <a:spcBef>
                <a:spcPct val="50000"/>
              </a:spcBef>
            </a:pPr>
            <a:r>
              <a:rPr lang="en-US" altLang="zh-TW" dirty="0" smtClean="0"/>
              <a:t>(b) Why the music signal is </a:t>
            </a:r>
            <a:r>
              <a:rPr lang="en-US" altLang="zh-TW" u="sng" dirty="0" smtClean="0"/>
              <a:t>easier to recognition</a:t>
            </a:r>
            <a:r>
              <a:rPr lang="en-US" altLang="zh-TW" dirty="0" smtClean="0"/>
              <a:t> than a speech signal?  (Write at</a:t>
            </a:r>
            <a:br>
              <a:rPr lang="en-US" altLang="zh-TW" dirty="0" smtClean="0"/>
            </a:br>
            <a:r>
              <a:rPr lang="en-US" altLang="zh-TW" dirty="0" smtClean="0"/>
              <a:t>      least 2 reasons)</a:t>
            </a:r>
          </a:p>
          <a:p>
            <a:pPr algn="just">
              <a:spcBef>
                <a:spcPct val="50000"/>
              </a:spcBef>
            </a:pPr>
            <a:r>
              <a:rPr lang="en-US" altLang="zh-TW" dirty="0" smtClean="0"/>
              <a:t>(c) Why the music signal </a:t>
            </a:r>
            <a:r>
              <a:rPr lang="en-US" altLang="zh-TW" dirty="0"/>
              <a:t>is </a:t>
            </a:r>
            <a:r>
              <a:rPr lang="en-US" altLang="zh-TW" u="sng" dirty="0"/>
              <a:t>easier to </a:t>
            </a:r>
            <a:r>
              <a:rPr lang="en-US" altLang="zh-TW" u="sng" dirty="0" smtClean="0"/>
              <a:t>compress</a:t>
            </a:r>
            <a:r>
              <a:rPr lang="en-US" altLang="zh-TW" dirty="0" smtClean="0"/>
              <a:t> </a:t>
            </a:r>
            <a:r>
              <a:rPr lang="en-US" altLang="zh-TW" dirty="0"/>
              <a:t>than a speech signal? (Write </a:t>
            </a:r>
            <a:r>
              <a:rPr lang="en-US" altLang="zh-TW" dirty="0" smtClean="0"/>
              <a:t>at</a:t>
            </a:r>
            <a:br>
              <a:rPr lang="en-US" altLang="zh-TW" dirty="0" smtClean="0"/>
            </a:br>
            <a:r>
              <a:rPr lang="en-US" altLang="zh-TW" dirty="0" smtClean="0"/>
              <a:t>      </a:t>
            </a:r>
            <a:r>
              <a:rPr lang="en-US" altLang="zh-TW" dirty="0"/>
              <a:t>least </a:t>
            </a:r>
            <a:r>
              <a:rPr lang="en-US" altLang="zh-TW" dirty="0" smtClean="0"/>
              <a:t>3 </a:t>
            </a:r>
            <a:r>
              <a:rPr lang="en-US" altLang="zh-TW" dirty="0"/>
              <a:t>reasons</a:t>
            </a:r>
            <a:r>
              <a:rPr lang="en-US" altLang="zh-TW" dirty="0" smtClean="0"/>
              <a:t>)                                                                                (15 scores)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648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404664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TW" dirty="0" smtClean="0"/>
              <a:t>(4) Write </a:t>
            </a:r>
            <a:r>
              <a:rPr lang="en-US" altLang="zh-TW" u="sng" dirty="0" smtClean="0"/>
              <a:t>two concepts</a:t>
            </a:r>
            <a:r>
              <a:rPr lang="en-US" altLang="zh-TW" dirty="0" smtClean="0"/>
              <a:t> you learned from the oral presentation on 5/4.  (10 scores)</a:t>
            </a:r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302268" y="1166845"/>
            <a:ext cx="84249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TW" dirty="0" smtClean="0"/>
              <a:t>(5) (a) Why it is better to divide the input image into </a:t>
            </a:r>
            <a:r>
              <a:rPr lang="en-US" altLang="zh-TW" u="sng" dirty="0" smtClean="0"/>
              <a:t>8x8 blocks </a:t>
            </a:r>
            <a:r>
              <a:rPr lang="en-US" altLang="zh-TW" dirty="0" smtClean="0"/>
              <a:t>before using the</a:t>
            </a:r>
            <a:br>
              <a:rPr lang="en-US" altLang="zh-TW" dirty="0" smtClean="0"/>
            </a:br>
            <a:r>
              <a:rPr lang="en-US" altLang="zh-TW" dirty="0" smtClean="0"/>
              <a:t>     DCT? (b) Why it is better to encode the </a:t>
            </a:r>
            <a:r>
              <a:rPr lang="en-US" altLang="zh-TW" u="sng" dirty="0" smtClean="0"/>
              <a:t>DC difference</a:t>
            </a:r>
            <a:r>
              <a:rPr lang="en-US" altLang="zh-TW" dirty="0" smtClean="0"/>
              <a:t> instead of the DC</a:t>
            </a:r>
            <a:br>
              <a:rPr lang="en-US" altLang="zh-TW" dirty="0" smtClean="0"/>
            </a:br>
            <a:r>
              <a:rPr lang="en-US" altLang="zh-TW" dirty="0" smtClean="0"/>
              <a:t>     value in the JPEG process?                                                                (15 scores)</a:t>
            </a:r>
            <a:endParaRPr lang="en-US" altLang="zh-TW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94256" y="2636912"/>
            <a:ext cx="864096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TW" dirty="0" smtClean="0"/>
              <a:t>(6) </a:t>
            </a:r>
            <a:r>
              <a:rPr lang="en-US" altLang="zh-TW" dirty="0" smtClean="0"/>
              <a:t>Suppose that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= </a:t>
            </a:r>
            <a:r>
              <a:rPr lang="en-US" altLang="zh-TW" dirty="0" smtClean="0"/>
              <a:t>1) </a:t>
            </a:r>
            <a:r>
              <a:rPr lang="en-US" altLang="zh-TW" dirty="0" smtClean="0"/>
              <a:t>= </a:t>
            </a:r>
            <a:r>
              <a:rPr lang="en-US" altLang="zh-TW" dirty="0" smtClean="0"/>
              <a:t>0.45,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 = </a:t>
            </a:r>
            <a:r>
              <a:rPr lang="en-US" altLang="zh-TW" dirty="0" smtClean="0"/>
              <a:t>2) </a:t>
            </a:r>
            <a:r>
              <a:rPr lang="en-US" altLang="zh-TW" dirty="0"/>
              <a:t>= </a:t>
            </a:r>
            <a:r>
              <a:rPr lang="en-US" altLang="zh-TW" dirty="0" smtClean="0"/>
              <a:t>0.22,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 = </a:t>
            </a:r>
            <a:r>
              <a:rPr lang="en-US" altLang="zh-TW" dirty="0" smtClean="0"/>
              <a:t>3) </a:t>
            </a:r>
            <a:r>
              <a:rPr lang="en-US" altLang="zh-TW" dirty="0"/>
              <a:t>= </a:t>
            </a:r>
            <a:r>
              <a:rPr lang="en-US" altLang="zh-TW" dirty="0" smtClean="0"/>
              <a:t>0.13, </a:t>
            </a:r>
            <a:r>
              <a:rPr lang="en-US" altLang="zh-TW" dirty="0"/>
              <a:t>,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 = </a:t>
            </a:r>
            <a:r>
              <a:rPr lang="en-US" altLang="zh-TW" dirty="0" smtClean="0"/>
              <a:t>4) </a:t>
            </a:r>
            <a:r>
              <a:rPr lang="en-US" altLang="zh-TW" dirty="0"/>
              <a:t>= </a:t>
            </a:r>
            <a:r>
              <a:rPr lang="en-US" altLang="zh-TW" dirty="0" smtClean="0"/>
              <a:t>0.06,</a:t>
            </a:r>
            <a:endParaRPr lang="en-US" altLang="zh-TW" dirty="0" smtClean="0"/>
          </a:p>
          <a:p>
            <a:pPr algn="just">
              <a:spcBef>
                <a:spcPts val="0"/>
              </a:spcBef>
            </a:pPr>
            <a:r>
              <a:rPr lang="en-US" altLang="zh-TW" i="1" dirty="0" smtClean="0"/>
              <a:t>     P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5) </a:t>
            </a:r>
            <a:r>
              <a:rPr lang="en-US" altLang="zh-TW" dirty="0" smtClean="0"/>
              <a:t>= </a:t>
            </a:r>
            <a:r>
              <a:rPr lang="en-US" altLang="zh-TW" dirty="0" smtClean="0"/>
              <a:t>0.05,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 = </a:t>
            </a:r>
            <a:r>
              <a:rPr lang="en-US" altLang="zh-TW" dirty="0" smtClean="0"/>
              <a:t>6) </a:t>
            </a:r>
            <a:r>
              <a:rPr lang="en-US" altLang="zh-TW" dirty="0"/>
              <a:t>= </a:t>
            </a:r>
            <a:r>
              <a:rPr lang="en-US" altLang="zh-TW" dirty="0" smtClean="0"/>
              <a:t>0.04,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 = </a:t>
            </a:r>
            <a:r>
              <a:rPr lang="en-US" altLang="zh-TW" dirty="0" smtClean="0"/>
              <a:t>7) </a:t>
            </a:r>
            <a:r>
              <a:rPr lang="en-US" altLang="zh-TW" dirty="0"/>
              <a:t>= </a:t>
            </a:r>
            <a:r>
              <a:rPr lang="en-US" altLang="zh-TW" dirty="0" smtClean="0"/>
              <a:t>0.03,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8) </a:t>
            </a:r>
            <a:r>
              <a:rPr lang="en-US" altLang="zh-TW" dirty="0"/>
              <a:t>= </a:t>
            </a:r>
            <a:r>
              <a:rPr lang="en-US" altLang="zh-TW" dirty="0" smtClean="0"/>
              <a:t>0.01, </a:t>
            </a:r>
          </a:p>
          <a:p>
            <a:pPr algn="just">
              <a:spcBef>
                <a:spcPts val="0"/>
              </a:spcBef>
            </a:pPr>
            <a:r>
              <a:rPr lang="en-US" altLang="zh-TW" i="1" dirty="0"/>
              <a:t> </a:t>
            </a:r>
            <a:r>
              <a:rPr lang="en-US" altLang="zh-TW" i="1" dirty="0" smtClean="0"/>
              <a:t>    P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9) </a:t>
            </a:r>
            <a:r>
              <a:rPr lang="en-US" altLang="zh-TW" dirty="0"/>
              <a:t>= </a:t>
            </a:r>
            <a:r>
              <a:rPr lang="en-US" altLang="zh-TW" dirty="0" smtClean="0"/>
              <a:t>0.006,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10)  </a:t>
            </a:r>
            <a:r>
              <a:rPr lang="en-US" altLang="zh-TW" dirty="0" smtClean="0"/>
              <a:t>= </a:t>
            </a:r>
            <a:r>
              <a:rPr lang="en-US" altLang="zh-TW" dirty="0" smtClean="0"/>
              <a:t>0.004,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 =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 </a:t>
            </a:r>
            <a:r>
              <a:rPr lang="en-US" altLang="zh-TW" dirty="0"/>
              <a:t>= </a:t>
            </a:r>
            <a:r>
              <a:rPr lang="en-US" altLang="zh-TW" dirty="0" smtClean="0"/>
              <a:t>0 otherwise. </a:t>
            </a:r>
          </a:p>
          <a:p>
            <a:pPr algn="just">
              <a:spcBef>
                <a:spcPct val="50000"/>
              </a:spcBef>
            </a:pPr>
            <a:r>
              <a:rPr lang="en-US" altLang="zh-TW" dirty="0"/>
              <a:t> </a:t>
            </a:r>
            <a:r>
              <a:rPr lang="en-US" altLang="zh-TW" dirty="0" smtClean="0"/>
              <a:t>  (a) Determine the coding tree of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when using the Huffman code in the </a:t>
            </a:r>
            <a:r>
              <a:rPr lang="en-US" altLang="zh-TW" dirty="0" smtClean="0"/>
              <a:t>binary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二進位</a:t>
            </a:r>
            <a:r>
              <a:rPr lang="en-US" altLang="zh-TW" dirty="0" smtClean="0"/>
              <a:t>) system.          </a:t>
            </a:r>
            <a:r>
              <a:rPr lang="en-US" altLang="zh-TW" dirty="0" smtClean="0"/>
              <a:t>                                                                   </a:t>
            </a:r>
            <a:r>
              <a:rPr lang="en-US" altLang="zh-TW" dirty="0" smtClean="0"/>
              <a:t>(10 scores)</a:t>
            </a:r>
          </a:p>
          <a:p>
            <a:pPr algn="just">
              <a:spcBef>
                <a:spcPct val="50000"/>
              </a:spcBef>
            </a:pPr>
            <a:r>
              <a:rPr lang="en-US" altLang="zh-TW" dirty="0"/>
              <a:t> </a:t>
            </a:r>
            <a:r>
              <a:rPr lang="en-US" altLang="zh-TW" dirty="0" smtClean="0"/>
              <a:t>   (b) Suppose that length(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) = </a:t>
            </a:r>
            <a:r>
              <a:rPr lang="en-US" altLang="zh-TW" dirty="0" smtClean="0"/>
              <a:t>500,000</a:t>
            </a:r>
            <a:r>
              <a:rPr lang="en-US" altLang="zh-TW" dirty="0" smtClean="0"/>
              <a:t>. Estimate </a:t>
            </a:r>
            <a:r>
              <a:rPr lang="en-US" altLang="zh-TW" u="sng" dirty="0" smtClean="0"/>
              <a:t>the range of the total coding</a:t>
            </a:r>
            <a:br>
              <a:rPr lang="en-US" altLang="zh-TW" u="sng" dirty="0" smtClean="0"/>
            </a:br>
            <a:r>
              <a:rPr lang="en-US" altLang="zh-TW" dirty="0" smtClean="0"/>
              <a:t>           </a:t>
            </a:r>
            <a:r>
              <a:rPr lang="en-US" altLang="zh-TW" u="sng" dirty="0" smtClean="0"/>
              <a:t>lengths</a:t>
            </a:r>
            <a:r>
              <a:rPr lang="en-US" altLang="zh-TW" dirty="0" smtClean="0"/>
              <a:t> in the 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ary</a:t>
            </a:r>
            <a:r>
              <a:rPr lang="en-US" altLang="zh-TW" dirty="0" smtClean="0"/>
              <a:t> (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 </a:t>
            </a:r>
            <a:r>
              <a:rPr lang="zh-TW" altLang="en-US" dirty="0" smtClean="0"/>
              <a:t>進位</a:t>
            </a:r>
            <a:r>
              <a:rPr lang="en-US" altLang="zh-TW" dirty="0" smtClean="0"/>
              <a:t>) system when using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the Huffman code and</a:t>
            </a:r>
            <a:br>
              <a:rPr lang="en-US" altLang="zh-TW" dirty="0" smtClean="0"/>
            </a:br>
            <a:r>
              <a:rPr lang="en-US" altLang="zh-TW" dirty="0" smtClean="0"/>
              <a:t>          (ii) the arithmetic code.  </a:t>
            </a:r>
            <a:r>
              <a:rPr lang="en-US" altLang="zh-TW" dirty="0" smtClean="0"/>
              <a:t>Express the solution in terms of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.        </a:t>
            </a:r>
            <a:r>
              <a:rPr lang="en-US" altLang="zh-TW" dirty="0" smtClean="0"/>
              <a:t> </a:t>
            </a:r>
            <a:r>
              <a:rPr lang="en-US" altLang="zh-TW" dirty="0" smtClean="0"/>
              <a:t>(15 scores)     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441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252</Words>
  <Application>Microsoft Office PowerPoint</Application>
  <PresentationFormat>如螢幕大小 (4:3)</PresentationFormat>
  <Paragraphs>16</Paragraphs>
  <Slides>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標楷體</vt:lpstr>
      <vt:lpstr>Arial</vt:lpstr>
      <vt:lpstr>Times New Roman</vt:lpstr>
      <vt:lpstr>預設簡報設計</vt:lpstr>
      <vt:lpstr>MathType 6.0 Equation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Ding Jian-Jiun</cp:lastModifiedBy>
  <cp:revision>220</cp:revision>
  <dcterms:created xsi:type="dcterms:W3CDTF">2008-03-09T11:59:35Z</dcterms:created>
  <dcterms:modified xsi:type="dcterms:W3CDTF">2018-05-05T09:23:16Z</dcterms:modified>
</cp:coreProperties>
</file>