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63" r:id="rId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AA5DF-1A13-4F0D-A692-B5C0459586B7}" type="datetimeFigureOut">
              <a:rPr lang="zh-TW" altLang="en-US" smtClean="0"/>
              <a:pPr/>
              <a:t>2018/5/25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3D230-3BC2-4DD7-983B-22FF4C9222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289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0B608-4897-446C-B58C-CFACDE4D987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465B9-72CD-4D6D-8766-7AFD12C650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87F14-9B3A-4B21-B27B-7EB3D88A81C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40C70-99F8-4509-83F3-B4F38E8C9B9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723FC-AC77-451D-89AE-0DF8C36813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51808-B05F-43B6-A7B1-7CD929CF96F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45CC1-A35A-40B8-AEA5-42A8797B5F1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D365B-92D3-42BB-9A92-1E68ED9DD1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2654F-348A-435C-A0D2-9474836A760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8EB767-8CAB-4D5E-8E83-EFADD5D54D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98CBD-A334-444D-9A15-D5FCB5D5570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12F74066-0CAA-4E8B-9340-C17FF4A787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Text Box 4"/>
          <p:cNvSpPr txBox="1">
            <a:spLocks noChangeArrowheads="1"/>
          </p:cNvSpPr>
          <p:nvPr/>
        </p:nvSpPr>
        <p:spPr bwMode="auto">
          <a:xfrm>
            <a:off x="251520" y="404664"/>
            <a:ext cx="36004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solidFill>
                  <a:srgbClr val="3333FF"/>
                </a:solidFill>
              </a:rPr>
              <a:t>Homework 4  (Due: 6/15)</a:t>
            </a: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324223" y="909018"/>
            <a:ext cx="84963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TW" dirty="0"/>
              <a:t>(1) Write a Matlab program to measure the structural similarity (SSIM) of two images  A and B.  The sizes of A and B are equivalent.     </a:t>
            </a:r>
          </a:p>
          <a:p>
            <a:pPr algn="just"/>
            <a:r>
              <a:rPr lang="en-US" altLang="zh-TW" dirty="0"/>
              <a:t>                                       SSIM(A, B, c1, c2)                                  </a:t>
            </a:r>
          </a:p>
          <a:p>
            <a:pPr algn="just"/>
            <a:r>
              <a:rPr lang="en-US" altLang="zh-TW" dirty="0"/>
              <a:t> where c1 and c2 are some adjust constants.                                      </a:t>
            </a:r>
          </a:p>
          <a:p>
            <a:pPr algn="just"/>
            <a:r>
              <a:rPr lang="en-US" altLang="zh-TW" u="sng" dirty="0"/>
              <a:t>The </a:t>
            </a:r>
            <a:r>
              <a:rPr lang="en-US" altLang="zh-TW" u="sng" dirty="0" err="1"/>
              <a:t>Matlab</a:t>
            </a:r>
            <a:r>
              <a:rPr lang="en-US" altLang="zh-TW" u="sng" dirty="0"/>
              <a:t> file should be mailed to </a:t>
            </a:r>
            <a:r>
              <a:rPr lang="en-US" altLang="zh-TW" u="sng" dirty="0">
                <a:solidFill>
                  <a:srgbClr val="3333FF"/>
                </a:solidFill>
                <a:cs typeface="Times New Roman" pitchFamily="18" charset="0"/>
              </a:rPr>
              <a:t>displab531@gmail.com</a:t>
            </a:r>
            <a:r>
              <a:rPr lang="en-US" altLang="zh-TW" dirty="0"/>
              <a:t>.            (20 scores)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270383" y="2737563"/>
            <a:ext cx="84248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dirty="0">
                <a:ea typeface="標楷體" pitchFamily="65" charset="-120"/>
              </a:rPr>
              <a:t>(2) How do we implement the following matrix operations with </a:t>
            </a:r>
            <a:r>
              <a:rPr lang="en-US" altLang="zh-TW" u="sng" dirty="0">
                <a:ea typeface="標楷體" pitchFamily="65" charset="-120"/>
              </a:rPr>
              <a:t>the lest number</a:t>
            </a:r>
            <a:br>
              <a:rPr lang="en-US" altLang="zh-TW" dirty="0">
                <a:ea typeface="標楷體" pitchFamily="65" charset="-120"/>
              </a:rPr>
            </a:br>
            <a:r>
              <a:rPr lang="en-US" altLang="zh-TW" dirty="0">
                <a:ea typeface="標楷體" pitchFamily="65" charset="-120"/>
              </a:rPr>
              <a:t>      </a:t>
            </a:r>
            <a:r>
              <a:rPr lang="en-US" altLang="zh-TW" u="sng" dirty="0">
                <a:ea typeface="標楷體" pitchFamily="65" charset="-120"/>
              </a:rPr>
              <a:t>of multiplications</a:t>
            </a:r>
            <a:r>
              <a:rPr lang="en-US" altLang="zh-TW" dirty="0">
                <a:ea typeface="標楷體" pitchFamily="65" charset="-120"/>
              </a:rPr>
              <a:t>?  </a:t>
            </a:r>
          </a:p>
        </p:txBody>
      </p:sp>
      <p:graphicFrame>
        <p:nvGraphicFramePr>
          <p:cNvPr id="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255211"/>
              </p:ext>
            </p:extLst>
          </p:nvPr>
        </p:nvGraphicFramePr>
        <p:xfrm>
          <a:off x="4644008" y="3464997"/>
          <a:ext cx="2549525" cy="149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Equation" r:id="rId3" imgW="2819160" imgH="1498320" progId="Equation.DSMT4">
                  <p:embed/>
                </p:oleObj>
              </mc:Choice>
              <mc:Fallback>
                <p:oleObj name="Equation" r:id="rId3" imgW="2819160" imgH="1498320" progId="Equation.DSMT4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3464997"/>
                        <a:ext cx="2549525" cy="1497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7"/>
          <p:cNvSpPr>
            <a:spLocks noChangeArrowheads="1"/>
          </p:cNvSpPr>
          <p:nvPr/>
        </p:nvSpPr>
        <p:spPr bwMode="auto">
          <a:xfrm>
            <a:off x="7316342" y="4087407"/>
            <a:ext cx="13789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ea typeface="標楷體" pitchFamily="65" charset="-120"/>
              </a:rPr>
              <a:t>(20 scores) </a:t>
            </a:r>
          </a:p>
        </p:txBody>
      </p:sp>
      <p:sp>
        <p:nvSpPr>
          <p:cNvPr id="28" name="矩形 27"/>
          <p:cNvSpPr/>
          <p:nvPr/>
        </p:nvSpPr>
        <p:spPr>
          <a:xfrm>
            <a:off x="706997" y="3992914"/>
            <a:ext cx="4683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ea typeface="標楷體" pitchFamily="65" charset="-120"/>
              </a:rPr>
              <a:t>(a)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062166" y="3972186"/>
            <a:ext cx="4828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ea typeface="標楷體" pitchFamily="65" charset="-120"/>
              </a:rPr>
              <a:t>(b)</a:t>
            </a:r>
            <a:endParaRPr lang="zh-TW" altLang="en-US" dirty="0"/>
          </a:p>
        </p:txBody>
      </p:sp>
      <p:graphicFrame>
        <p:nvGraphicFramePr>
          <p:cNvPr id="3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904894"/>
              </p:ext>
            </p:extLst>
          </p:nvPr>
        </p:nvGraphicFramePr>
        <p:xfrm>
          <a:off x="1331640" y="3729456"/>
          <a:ext cx="2379663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Equation" r:id="rId5" imgW="2628720" imgH="1117440" progId="Equation.DSMT4">
                  <p:embed/>
                </p:oleObj>
              </mc:Choice>
              <mc:Fallback>
                <p:oleObj name="Equation" r:id="rId5" imgW="2628720" imgH="1117440" progId="Equation.DSMT4">
                  <p:embed/>
                  <p:pic>
                    <p:nvPicPr>
                      <p:cNvPr id="1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729456"/>
                        <a:ext cx="2379663" cy="1116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270383" y="5372067"/>
            <a:ext cx="84963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TW" dirty="0"/>
              <a:t>(3) Suppose that </a:t>
            </a:r>
            <a:r>
              <a:rPr lang="en-US" altLang="zh-TW" i="1" dirty="0"/>
              <a:t>x</a:t>
            </a:r>
            <a:r>
              <a:rPr lang="en-US" altLang="zh-TW" dirty="0"/>
              <a:t> is a complex number. What are the constraints of </a:t>
            </a:r>
            <a:r>
              <a:rPr lang="en-US" altLang="zh-TW" i="1" dirty="0">
                <a:sym typeface="Symbol"/>
              </a:rPr>
              <a:t></a:t>
            </a:r>
            <a:r>
              <a:rPr lang="en-US" altLang="zh-TW" dirty="0">
                <a:sym typeface="Symbol"/>
              </a:rPr>
              <a:t> such that the multiplication of x and exp(</a:t>
            </a:r>
            <a:r>
              <a:rPr lang="en-US" altLang="zh-TW" i="1" dirty="0">
                <a:sym typeface="Symbol"/>
              </a:rPr>
              <a:t>j </a:t>
            </a:r>
            <a:r>
              <a:rPr lang="en-US" altLang="zh-TW" dirty="0">
                <a:sym typeface="Symbol"/>
              </a:rPr>
              <a:t>) required only 2 real multiplications?</a:t>
            </a:r>
          </a:p>
          <a:p>
            <a:pPr algn="just"/>
            <a:r>
              <a:rPr lang="en-US" altLang="zh-TW" dirty="0">
                <a:sym typeface="Symbol"/>
              </a:rPr>
              <a:t>                                                                                                               </a:t>
            </a:r>
            <a:r>
              <a:rPr lang="en-US" altLang="zh-TW" dirty="0"/>
              <a:t>(10 scores)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395536" y="1844824"/>
            <a:ext cx="82804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TW" dirty="0"/>
              <a:t>(5) Suppose that length(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]) = 1500. What is the best way to implement the</a:t>
            </a:r>
            <a:br>
              <a:rPr lang="en-US" altLang="zh-TW" dirty="0"/>
            </a:br>
            <a:r>
              <a:rPr lang="en-US" altLang="zh-TW" dirty="0"/>
              <a:t>     convolution of  </a:t>
            </a:r>
            <a:r>
              <a:rPr lang="en-US" altLang="zh-TW" i="1" dirty="0"/>
              <a:t>x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and </a:t>
            </a:r>
            <a:r>
              <a:rPr lang="en-US" altLang="zh-TW" i="1" dirty="0"/>
              <a:t>y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if </a:t>
            </a:r>
            <a:br>
              <a:rPr lang="en-US" altLang="zh-TW" dirty="0"/>
            </a:br>
            <a:r>
              <a:rPr lang="en-US" altLang="zh-TW" dirty="0"/>
              <a:t>     (a) length(</a:t>
            </a:r>
            <a:r>
              <a:rPr lang="en-US" altLang="zh-TW" i="1" dirty="0"/>
              <a:t>y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]) =  300,           (b) length(</a:t>
            </a:r>
            <a:r>
              <a:rPr lang="en-US" altLang="zh-TW" i="1" dirty="0"/>
              <a:t>y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]) = 40, </a:t>
            </a:r>
          </a:p>
          <a:p>
            <a:pPr>
              <a:spcBef>
                <a:spcPct val="10000"/>
              </a:spcBef>
            </a:pPr>
            <a:r>
              <a:rPr lang="en-US" altLang="zh-TW" dirty="0"/>
              <a:t>     (c) length(</a:t>
            </a:r>
            <a:r>
              <a:rPr lang="en-US" altLang="zh-TW" i="1" dirty="0"/>
              <a:t>y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]) =  8,        and (d) length(</a:t>
            </a:r>
            <a:r>
              <a:rPr lang="en-US" altLang="zh-TW" i="1" dirty="0"/>
              <a:t>y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]) = 2?                  </a:t>
            </a:r>
          </a:p>
          <a:p>
            <a:pPr>
              <a:spcBef>
                <a:spcPct val="10000"/>
              </a:spcBef>
            </a:pPr>
            <a:r>
              <a:rPr lang="en-US" altLang="zh-TW" dirty="0"/>
              <a:t>    Also show the number of real multiplications required for each case. </a:t>
            </a:r>
          </a:p>
          <a:p>
            <a:pPr>
              <a:spcBef>
                <a:spcPct val="10000"/>
              </a:spcBef>
            </a:pPr>
            <a:r>
              <a:rPr lang="en-US" altLang="zh-TW" dirty="0"/>
              <a:t>                                                                                                           (25 scores)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95536" y="692696"/>
            <a:ext cx="83529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dist"/>
            <a:r>
              <a:rPr lang="en-US" altLang="zh-TW" dirty="0"/>
              <a:t>(4) Determining the numbers of real multiplications for the (a) 140-point DFT,</a:t>
            </a:r>
          </a:p>
          <a:p>
            <a:r>
              <a:rPr lang="en-US" altLang="zh-TW" dirty="0"/>
              <a:t>      (b) 165-point DFT, and the (c) 242-point DFT.                          (15 scores)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95536" y="4149080"/>
            <a:ext cx="8280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10000"/>
              </a:spcBef>
            </a:pPr>
            <a:r>
              <a:rPr lang="en-US" altLang="zh-TW" dirty="0"/>
              <a:t>(6) Suppose that </a:t>
            </a:r>
            <a:r>
              <a:rPr lang="en-US" altLang="zh-TW" i="1" dirty="0"/>
              <a:t>x</a:t>
            </a:r>
            <a:r>
              <a:rPr lang="en-US" altLang="zh-TW" baseline="-25000" dirty="0"/>
              <a:t>1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and </a:t>
            </a:r>
            <a:r>
              <a:rPr lang="en-US" altLang="zh-TW" i="1" dirty="0"/>
              <a:t>x</a:t>
            </a:r>
            <a:r>
              <a:rPr lang="en-US" altLang="zh-TW" baseline="-25000" dirty="0"/>
              <a:t>2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are two </a:t>
            </a:r>
            <a:r>
              <a:rPr lang="en-US" altLang="zh-TW" i="1" dirty="0"/>
              <a:t>N</a:t>
            </a:r>
            <a:r>
              <a:rPr lang="en-US" altLang="zh-TW" dirty="0"/>
              <a:t>-point </a:t>
            </a:r>
            <a:r>
              <a:rPr lang="en-US" altLang="zh-TW" u="sng" dirty="0"/>
              <a:t>real and even </a:t>
            </a:r>
            <a:r>
              <a:rPr lang="en-US" altLang="zh-TW" dirty="0"/>
              <a:t>sequences and</a:t>
            </a:r>
            <a:br>
              <a:rPr lang="en-US" altLang="zh-TW" dirty="0"/>
            </a:br>
            <a:r>
              <a:rPr lang="en-US" altLang="zh-TW" dirty="0"/>
              <a:t>      </a:t>
            </a:r>
            <a:r>
              <a:rPr lang="en-US" altLang="zh-TW" i="1" dirty="0"/>
              <a:t>x</a:t>
            </a:r>
            <a:r>
              <a:rPr lang="en-US" altLang="zh-TW" baseline="-25000" dirty="0"/>
              <a:t>3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and </a:t>
            </a:r>
            <a:r>
              <a:rPr lang="en-US" altLang="zh-TW" i="1" dirty="0"/>
              <a:t>x</a:t>
            </a:r>
            <a:r>
              <a:rPr lang="en-US" altLang="zh-TW" baseline="-25000" dirty="0"/>
              <a:t>4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are two </a:t>
            </a:r>
            <a:r>
              <a:rPr lang="en-US" altLang="zh-TW" i="1" dirty="0"/>
              <a:t>N</a:t>
            </a:r>
            <a:r>
              <a:rPr lang="en-US" altLang="zh-TW" dirty="0"/>
              <a:t>-point </a:t>
            </a:r>
            <a:r>
              <a:rPr lang="en-US" altLang="zh-TW" u="sng" dirty="0"/>
              <a:t>real and odd</a:t>
            </a:r>
            <a:r>
              <a:rPr lang="en-US" altLang="zh-TW" dirty="0"/>
              <a:t> sequences.  How do we</a:t>
            </a:r>
            <a:br>
              <a:rPr lang="en-US" altLang="zh-TW" dirty="0"/>
            </a:br>
            <a:r>
              <a:rPr lang="en-US" altLang="zh-TW" dirty="0"/>
              <a:t>      implement the FFT of </a:t>
            </a:r>
            <a:r>
              <a:rPr lang="en-US" altLang="zh-TW" i="1" dirty="0"/>
              <a:t>x</a:t>
            </a:r>
            <a:r>
              <a:rPr lang="en-US" altLang="zh-TW" baseline="-25000" dirty="0"/>
              <a:t>1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], </a:t>
            </a:r>
            <a:r>
              <a:rPr lang="en-US" altLang="zh-TW" i="1" dirty="0"/>
              <a:t>x</a:t>
            </a:r>
            <a:r>
              <a:rPr lang="en-US" altLang="zh-TW" baseline="-25000" dirty="0"/>
              <a:t>2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], </a:t>
            </a:r>
            <a:r>
              <a:rPr lang="en-US" altLang="zh-TW" i="1" dirty="0"/>
              <a:t>x</a:t>
            </a:r>
            <a:r>
              <a:rPr lang="en-US" altLang="zh-TW" baseline="-25000" dirty="0"/>
              <a:t>3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], and </a:t>
            </a:r>
            <a:r>
              <a:rPr lang="en-US" altLang="zh-TW" i="1" dirty="0"/>
              <a:t>x</a:t>
            </a:r>
            <a:r>
              <a:rPr lang="en-US" altLang="zh-TW" baseline="-25000" dirty="0"/>
              <a:t>4</a:t>
            </a:r>
            <a:r>
              <a:rPr lang="en-US" altLang="zh-TW" dirty="0"/>
              <a:t>[</a:t>
            </a:r>
            <a:r>
              <a:rPr lang="en-US" altLang="zh-TW" i="1" dirty="0"/>
              <a:t>n</a:t>
            </a:r>
            <a:r>
              <a:rPr lang="en-US" altLang="zh-TW" dirty="0"/>
              <a:t>] using only one </a:t>
            </a:r>
            <a:r>
              <a:rPr lang="en-US" altLang="zh-TW" i="1" dirty="0"/>
              <a:t>N</a:t>
            </a:r>
            <a:r>
              <a:rPr lang="en-US" altLang="zh-TW" dirty="0"/>
              <a:t>-point</a:t>
            </a:r>
            <a:br>
              <a:rPr lang="en-US" altLang="zh-TW" dirty="0"/>
            </a:br>
            <a:r>
              <a:rPr lang="en-US" altLang="zh-TW" dirty="0"/>
              <a:t>      FFT?                                                                                             ( 10 scores)</a:t>
            </a:r>
          </a:p>
        </p:txBody>
      </p:sp>
    </p:spTree>
    <p:extLst>
      <p:ext uri="{BB962C8B-B14F-4D97-AF65-F5344CB8AC3E}">
        <p14:creationId xmlns:p14="http://schemas.microsoft.com/office/powerpoint/2010/main" val="572137046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2523</TotalTime>
  <Words>205</Words>
  <Application>Microsoft Office PowerPoint</Application>
  <PresentationFormat>如螢幕大小 (4:3)</PresentationFormat>
  <Paragraphs>18</Paragraphs>
  <Slides>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0" baseType="lpstr">
      <vt:lpstr>新細明體</vt:lpstr>
      <vt:lpstr>標楷體</vt:lpstr>
      <vt:lpstr>Arial</vt:lpstr>
      <vt:lpstr>Calibri</vt:lpstr>
      <vt:lpstr>Symbol</vt:lpstr>
      <vt:lpstr>Times New Roman</vt:lpstr>
      <vt:lpstr>預設簡報設計</vt:lpstr>
      <vt:lpstr>MathType 6.0 Equation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DJJ</dc:creator>
  <cp:lastModifiedBy>User</cp:lastModifiedBy>
  <cp:revision>237</cp:revision>
  <dcterms:created xsi:type="dcterms:W3CDTF">2008-03-09T11:59:35Z</dcterms:created>
  <dcterms:modified xsi:type="dcterms:W3CDTF">2018-05-25T14:51:07Z</dcterms:modified>
</cp:coreProperties>
</file>