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82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8F07-05A6-43AC-BBB7-86EECBB6EA6B}" type="datetimeFigureOut">
              <a:rPr lang="zh-TW" altLang="en-US" smtClean="0"/>
              <a:pPr/>
              <a:t>2018/6/22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B9831-2FA6-4634-9219-041964F3C0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61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9831-2FA6-4634-9219-041964F3C05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57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6A98-3348-49A6-9BA7-EAD943639E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BD38A-D4C4-42D2-B09A-DE1D9611C5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94A-A6CB-46EC-86AF-D398692440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FD278-2703-45CD-B0E6-3609B602C0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7D00B-E2B1-4D26-9A6D-8A8E3DFC86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89EC0-A27E-4BE9-89B9-44FB2E856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5C481-B2AC-4438-B477-94B5F89684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CC5E-13A8-4DDF-AD03-A82864A1BE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39610-8E80-4623-9522-C0186CD419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E2D30-5980-4B83-A7DE-F7C8F67D5A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50BB-3C8C-4BA5-A146-B4C4C7C6F6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27F0536-2344-45C3-869A-BE954CD7F6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309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5  (Due</a:t>
            </a:r>
            <a:r>
              <a:rPr lang="en-US" altLang="zh-TW">
                <a:solidFill>
                  <a:srgbClr val="3333FF"/>
                </a:solidFill>
              </a:rPr>
              <a:t>: 7/6)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0905" y="961970"/>
            <a:ext cx="8569325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AutoNum type="arabicParenBoth"/>
            </a:pPr>
            <a:r>
              <a:rPr lang="en-US" altLang="zh-TW" dirty="0"/>
              <a:t>Write a Matlab program that can generate the </a:t>
            </a:r>
            <a:r>
              <a:rPr lang="en-US" altLang="zh-TW" u="sng" dirty="0"/>
              <a:t>forward</a:t>
            </a:r>
            <a:r>
              <a:rPr lang="en-US" altLang="zh-TW" dirty="0"/>
              <a:t> and </a:t>
            </a:r>
            <a:r>
              <a:rPr lang="en-US" altLang="zh-TW" u="sng" dirty="0"/>
              <a:t>inverse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-point </a:t>
            </a:r>
            <a:r>
              <a:rPr lang="en-US" altLang="zh-TW" u="sng" dirty="0"/>
              <a:t>number theoretic transform matrices</a:t>
            </a:r>
            <a:r>
              <a:rPr lang="en-US" altLang="zh-TW" dirty="0"/>
              <a:t> (modulus </a:t>
            </a:r>
            <a:r>
              <a:rPr lang="en-US" altLang="zh-TW" i="1" dirty="0"/>
              <a:t>M</a:t>
            </a:r>
            <a:r>
              <a:rPr lang="en-US" altLang="zh-TW" dirty="0"/>
              <a:t>).  </a:t>
            </a: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TW" dirty="0"/>
              <a:t>                 [A, B] = </a:t>
            </a:r>
            <a:r>
              <a:rPr lang="en-US" altLang="zh-TW" dirty="0" err="1"/>
              <a:t>NTTm</a:t>
            </a:r>
            <a:r>
              <a:rPr lang="en-US" altLang="zh-TW" dirty="0"/>
              <a:t>(N, M)              % A: forward, B: inverse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TW" dirty="0"/>
              <a:t>     The outputs A and B are </a:t>
            </a:r>
            <a:r>
              <a:rPr lang="en-US" altLang="zh-TW" i="1" dirty="0"/>
              <a:t>N</a:t>
            </a:r>
            <a:r>
              <a:rPr lang="en-US" altLang="zh-TW" dirty="0">
                <a:sym typeface="Symbol" pitchFamily="18" charset="2"/>
              </a:rPr>
              <a:t>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matrices. Choose the 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smallest positive</a:t>
            </a:r>
            <a:r>
              <a:rPr lang="en-US" altLang="zh-TW" i="1" dirty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 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The program should be able to run for large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(avoid calculating </a:t>
            </a:r>
            <a:r>
              <a:rPr lang="en-US" altLang="zh-TW" i="1" dirty="0">
                <a:sym typeface="Symbol" pitchFamily="18" charset="2"/>
              </a:rPr>
              <a:t></a:t>
            </a:r>
            <a:r>
              <a:rPr lang="en-US" altLang="zh-TW" i="1" baseline="30000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directly).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  The Matlab program should be mailed to </a:t>
            </a:r>
            <a:r>
              <a:rPr lang="en-US" altLang="zh-TW" u="sng" dirty="0">
                <a:solidFill>
                  <a:srgbClr val="3333FF"/>
                </a:solidFill>
                <a:cs typeface="Times New Roman" pitchFamily="18" charset="0"/>
              </a:rPr>
              <a:t>displab531@gmail.com</a:t>
            </a:r>
            <a:r>
              <a:rPr lang="en-US" altLang="zh-TW" dirty="0">
                <a:sym typeface="Symbol" pitchFamily="18" charset="2"/>
              </a:rPr>
              <a:t>.  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                                                                                                         (25 scores)</a:t>
            </a:r>
          </a:p>
        </p:txBody>
      </p:sp>
      <p:sp>
        <p:nvSpPr>
          <p:cNvPr id="10" name="矩形 9"/>
          <p:cNvSpPr/>
          <p:nvPr/>
        </p:nvSpPr>
        <p:spPr>
          <a:xfrm>
            <a:off x="237334" y="4005064"/>
            <a:ext cx="86413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altLang="zh-TW" dirty="0"/>
              <a:t>(2)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sectioned convolution?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(10 scores)</a:t>
            </a:r>
          </a:p>
        </p:txBody>
      </p:sp>
      <p:sp>
        <p:nvSpPr>
          <p:cNvPr id="11" name="矩形 10"/>
          <p:cNvSpPr/>
          <p:nvPr/>
        </p:nvSpPr>
        <p:spPr>
          <a:xfrm>
            <a:off x="224321" y="4863350"/>
            <a:ext cx="8654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(3) (a) How many additions operations required for the 16-point and the 32-point</a:t>
            </a:r>
            <a:br>
              <a:rPr lang="en-US" altLang="zh-TW" dirty="0"/>
            </a:br>
            <a:r>
              <a:rPr lang="en-US" altLang="zh-TW" dirty="0"/>
              <a:t>           Walsh transforms?                                                                       (10 scores)                                                  </a:t>
            </a:r>
          </a:p>
          <a:p>
            <a:pPr algn="just"/>
            <a:r>
              <a:rPr lang="en-US" altLang="zh-TW" dirty="0"/>
              <a:t>     (b) Suppose that </a:t>
            </a:r>
            <a:r>
              <a:rPr lang="en-US" altLang="zh-TW" i="1" dirty="0">
                <a:cs typeface="Times New Roman" pitchFamily="18" charset="0"/>
              </a:rPr>
              <a:t>h</a:t>
            </a:r>
            <a:r>
              <a:rPr lang="en-US" altLang="zh-TW" dirty="0">
                <a:cs typeface="Times New Roman" pitchFamily="18" charset="0"/>
              </a:rPr>
              <a:t>[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] = </a:t>
            </a:r>
            <a:r>
              <a:rPr lang="en-US" altLang="zh-TW" i="1" dirty="0">
                <a:cs typeface="Times New Roman" pitchFamily="18" charset="0"/>
              </a:rPr>
              <a:t>f</a:t>
            </a:r>
            <a:r>
              <a:rPr lang="en-US" altLang="zh-TW" dirty="0">
                <a:cs typeface="Times New Roman" pitchFamily="18" charset="0"/>
              </a:rPr>
              <a:t>[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] </a:t>
            </a:r>
            <a:r>
              <a:rPr lang="en-US" altLang="zh-TW" dirty="0">
                <a:cs typeface="Times New Roman" pitchFamily="18" charset="0"/>
                <a:sym typeface="Wingdings 2" pitchFamily="18" charset="2"/>
              </a:rPr>
              <a:t></a:t>
            </a:r>
            <a:r>
              <a:rPr lang="en-US" altLang="zh-TW" dirty="0">
                <a:cs typeface="Times New Roman" pitchFamily="18" charset="0"/>
              </a:rPr>
              <a:t> </a:t>
            </a:r>
            <a:r>
              <a:rPr lang="en-US" altLang="zh-TW" i="1" dirty="0">
                <a:cs typeface="Times New Roman" pitchFamily="18" charset="0"/>
              </a:rPr>
              <a:t>g</a:t>
            </a:r>
            <a:r>
              <a:rPr lang="en-US" altLang="zh-TW" dirty="0">
                <a:cs typeface="Times New Roman" pitchFamily="18" charset="0"/>
              </a:rPr>
              <a:t>[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]  where </a:t>
            </a:r>
            <a:r>
              <a:rPr lang="en-US" altLang="zh-TW" dirty="0">
                <a:cs typeface="Times New Roman" pitchFamily="18" charset="0"/>
                <a:sym typeface="Wingdings 2" pitchFamily="18" charset="2"/>
              </a:rPr>
              <a:t> means the logic convolution.</a:t>
            </a:r>
            <a:br>
              <a:rPr lang="en-US" altLang="zh-TW" dirty="0">
                <a:cs typeface="Times New Roman" pitchFamily="18" charset="0"/>
                <a:sym typeface="Wingdings 2" pitchFamily="18" charset="2"/>
              </a:rPr>
            </a:br>
            <a:r>
              <a:rPr lang="en-US" altLang="zh-TW" dirty="0">
                <a:cs typeface="Times New Roman" pitchFamily="18" charset="0"/>
                <a:sym typeface="Wingdings 2" pitchFamily="18" charset="2"/>
              </a:rPr>
              <a:t>          Express </a:t>
            </a:r>
            <a:r>
              <a:rPr lang="en-US" altLang="zh-TW" i="1" dirty="0">
                <a:cs typeface="Times New Roman" pitchFamily="18" charset="0"/>
                <a:sym typeface="Wingdings 2" pitchFamily="18" charset="2"/>
              </a:rPr>
              <a:t>h</a:t>
            </a:r>
            <a:r>
              <a:rPr lang="en-US" altLang="zh-TW" dirty="0">
                <a:cs typeface="Times New Roman" pitchFamily="18" charset="0"/>
                <a:sym typeface="Wingdings 2" pitchFamily="18" charset="2"/>
              </a:rPr>
              <a:t>[6] in terms of </a:t>
            </a:r>
            <a:r>
              <a:rPr lang="en-US" altLang="zh-TW" i="1" dirty="0">
                <a:cs typeface="Times New Roman" pitchFamily="18" charset="0"/>
              </a:rPr>
              <a:t>f</a:t>
            </a:r>
            <a:r>
              <a:rPr lang="en-US" altLang="zh-TW" dirty="0">
                <a:cs typeface="Times New Roman" pitchFamily="18" charset="0"/>
              </a:rPr>
              <a:t>[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] and</a:t>
            </a:r>
            <a:r>
              <a:rPr lang="en-US" altLang="zh-TW" i="1" dirty="0">
                <a:cs typeface="Times New Roman" pitchFamily="18" charset="0"/>
              </a:rPr>
              <a:t> g</a:t>
            </a:r>
            <a:r>
              <a:rPr lang="en-US" altLang="zh-TW" dirty="0">
                <a:cs typeface="Times New Roman" pitchFamily="18" charset="0"/>
              </a:rPr>
              <a:t>[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] </a:t>
            </a:r>
            <a:r>
              <a:rPr lang="en-US" altLang="zh-TW" dirty="0"/>
              <a:t>(The 8-point Walsh transform is</a:t>
            </a:r>
            <a:br>
              <a:rPr lang="en-US" altLang="zh-TW" dirty="0"/>
            </a:br>
            <a:r>
              <a:rPr lang="en-US" altLang="zh-TW" dirty="0"/>
              <a:t>          applied).                                                                                        (5 scores)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39822" y="2695479"/>
            <a:ext cx="84248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(6) What are the two main </a:t>
            </a:r>
            <a:r>
              <a:rPr lang="en-US" altLang="zh-TW" u="sng" dirty="0"/>
              <a:t>advantages</a:t>
            </a:r>
            <a:r>
              <a:rPr lang="en-US" altLang="zh-TW" dirty="0"/>
              <a:t> of the OFDM when compared to the</a:t>
            </a:r>
            <a:br>
              <a:rPr lang="en-US" altLang="zh-TW" dirty="0"/>
            </a:br>
            <a:r>
              <a:rPr lang="en-US" altLang="zh-TW" dirty="0"/>
              <a:t>      original FDM?                                                                               (10 scores)</a:t>
            </a:r>
          </a:p>
        </p:txBody>
      </p:sp>
      <p:sp>
        <p:nvSpPr>
          <p:cNvPr id="9" name="矩形 8"/>
          <p:cNvSpPr/>
          <p:nvPr/>
        </p:nvSpPr>
        <p:spPr>
          <a:xfrm>
            <a:off x="386809" y="476211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dirty="0"/>
              <a:t>(4) What are the </a:t>
            </a:r>
            <a:r>
              <a:rPr lang="en-US" altLang="zh-TW" u="sng" dirty="0"/>
              <a:t>most important applications </a:t>
            </a:r>
            <a:r>
              <a:rPr lang="en-US" altLang="zh-TW" dirty="0"/>
              <a:t>of (a) the Walsh transform and (b) the Haar transform nowadays?                                                           (10 scores)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2059" y="1616623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(5) Which are the </a:t>
            </a:r>
            <a:r>
              <a:rPr lang="en-US" altLang="zh-TW" u="sng" dirty="0"/>
              <a:t>possible applications </a:t>
            </a:r>
            <a:r>
              <a:rPr lang="en-US" altLang="zh-TW" dirty="0"/>
              <a:t>of the NTT? </a:t>
            </a:r>
            <a:r>
              <a:rPr lang="en-US" altLang="zh-TW" u="sng" dirty="0"/>
              <a:t>Why</a:t>
            </a:r>
            <a:r>
              <a:rPr lang="en-US" altLang="zh-TW" dirty="0"/>
              <a:t>? (a) Filter design. (b) Compression. (c) Integer LTI system analysis. (d) Encryption.          (10 scores)</a:t>
            </a: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388231" y="3751396"/>
            <a:ext cx="84963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(7) (a) What is the results of CDMA if there are three data [1 1 0], [0 1 1], [1 0 0]</a:t>
            </a:r>
            <a:br>
              <a:rPr lang="en-US" altLang="zh-TW" dirty="0"/>
            </a:br>
            <a:r>
              <a:rPr lang="en-US" altLang="zh-TW" dirty="0"/>
              <a:t>and these three data are modulated by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11</a:t>
            </a:r>
            <a:r>
              <a:rPr lang="en-US" altLang="zh-TW" baseline="30000" dirty="0"/>
              <a:t>th</a:t>
            </a:r>
            <a:r>
              <a:rPr lang="en-US" altLang="zh-TW" dirty="0"/>
              <a:t> columns (equivalent to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11</a:t>
            </a:r>
            <a:r>
              <a:rPr lang="en-US" altLang="zh-TW" baseline="30000" dirty="0"/>
              <a:t>th</a:t>
            </a:r>
            <a:r>
              <a:rPr lang="en-US" altLang="zh-TW" dirty="0"/>
              <a:t> rows (</a:t>
            </a:r>
            <a:r>
              <a:rPr lang="en-US" altLang="zh-TW" i="1" dirty="0"/>
              <a:t>m</a:t>
            </a:r>
            <a:r>
              <a:rPr lang="en-US" altLang="zh-TW" dirty="0"/>
              <a:t> = 0, 5, 10)) of  the </a:t>
            </a:r>
            <a:r>
              <a:rPr lang="en-US" altLang="zh-TW" u="sng" dirty="0"/>
              <a:t>16-point Walsh transform</a:t>
            </a:r>
            <a:r>
              <a:rPr lang="en-US" altLang="zh-TW" dirty="0"/>
              <a:t>?                                                    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TW" dirty="0"/>
              <a:t>     (b) Is it better to use the NTT for CDMA? Why?                           (20 scores)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243</Words>
  <Application>Microsoft Office PowerPoint</Application>
  <PresentationFormat>如螢幕大小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Symbol</vt:lpstr>
      <vt:lpstr>Times New Roman</vt:lpstr>
      <vt:lpstr>Wingdings 2</vt:lpstr>
      <vt:lpstr>預設簡報設計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255</cp:revision>
  <dcterms:created xsi:type="dcterms:W3CDTF">2008-03-09T11:59:35Z</dcterms:created>
  <dcterms:modified xsi:type="dcterms:W3CDTF">2018-06-22T01:03:05Z</dcterms:modified>
</cp:coreProperties>
</file>