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8-04-13T15:28:11.4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1132 23 645,'0'0'2967,"0"0"258,0 0-1419,0 0-903,0 0-903,0 0-1032,-9-10-645,9 10-387,0 0 258,-5-13-258</inkml:trace>
  <inkml:trace contextRef="#ctx0" brushRef="#br0" timeOffset="1">0 369 258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8-04-13T15:28:11.4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12 258,'0'0'774,"0"0"-645,0-12-129,0 12-387,0 0-386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7572E-880A-47A1-AE60-2E907FDD4C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60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FAFC92-EBB3-44E3-970B-C4E9ABFD495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80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E36A19-D27C-45F7-B7FB-99A26B5BBD0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205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C32F3-63E6-4624-802C-0FB68E9444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1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AF3F3-128E-4477-ABB9-BBAD4BA7D96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529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124C7-7ADB-4034-8634-9760A70006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45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100A4-8C52-4FA8-8BD5-851740D673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4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7C5EE-E339-456D-AFA2-AB738229ECA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980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E12485-964E-4E39-8CAB-581F0FF11A9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853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51A1A-607D-492F-B5D7-F5EA13C4C0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51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A1CB0-D9CE-48EB-A530-0F92353471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0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7DD9F1BB-2C07-41F1-AAEB-F0C91B38AE9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2  (Due: </a:t>
            </a:r>
            <a:r>
              <a:rPr lang="en-US" altLang="zh-TW" dirty="0" smtClean="0">
                <a:solidFill>
                  <a:srgbClr val="3333FF"/>
                </a:solidFill>
              </a:rPr>
              <a:t>5/4)</a:t>
            </a:r>
            <a:endParaRPr lang="en-US" altLang="zh-TW" dirty="0">
              <a:solidFill>
                <a:srgbClr val="3333FF"/>
              </a:solidFill>
            </a:endParaRP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323850" y="836613"/>
            <a:ext cx="849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(1) Write a </a:t>
            </a:r>
            <a:r>
              <a:rPr lang="en-US" altLang="zh-TW" dirty="0" err="1">
                <a:ea typeface="新細明體" panose="02020500000000000000" pitchFamily="18" charset="-120"/>
              </a:rPr>
              <a:t>Matlab</a:t>
            </a:r>
            <a:r>
              <a:rPr lang="en-US" altLang="zh-TW" dirty="0">
                <a:ea typeface="新細明體" panose="02020500000000000000" pitchFamily="18" charset="-120"/>
              </a:rPr>
              <a:t> program that uses the </a:t>
            </a:r>
            <a:r>
              <a:rPr lang="en-US" altLang="zh-TW" u="sng" dirty="0">
                <a:ea typeface="新細明體" panose="02020500000000000000" pitchFamily="18" charset="-120"/>
              </a:rPr>
              <a:t>frequency sampling method </a:t>
            </a:r>
            <a:r>
              <a:rPr lang="en-US" altLang="zh-TW" dirty="0">
                <a:ea typeface="新細明體" panose="02020500000000000000" pitchFamily="18" charset="-120"/>
              </a:rPr>
              <a:t>to design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      </a:t>
            </a:r>
            <a:r>
              <a:rPr lang="en-US" altLang="zh-TW" u="sng" dirty="0">
                <a:ea typeface="新細明體" panose="02020500000000000000" pitchFamily="18" charset="-120"/>
              </a:rPr>
              <a:t>a (2</a:t>
            </a:r>
            <a:r>
              <a:rPr lang="en-US" altLang="zh-TW" i="1" u="sng" dirty="0">
                <a:ea typeface="新細明體" panose="02020500000000000000" pitchFamily="18" charset="-120"/>
              </a:rPr>
              <a:t>k</a:t>
            </a:r>
            <a:r>
              <a:rPr lang="en-US" altLang="zh-TW" u="sng" dirty="0">
                <a:ea typeface="新細明體" panose="02020500000000000000" pitchFamily="18" charset="-120"/>
              </a:rPr>
              <a:t>+1)-point discrete Hilbert transform filter</a:t>
            </a:r>
            <a:r>
              <a:rPr lang="en-US" altLang="zh-TW" dirty="0">
                <a:ea typeface="新細明體" panose="02020500000000000000" pitchFamily="18" charset="-120"/>
              </a:rPr>
              <a:t> (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 is an input parameter and 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      can be any integer). </a:t>
            </a:r>
            <a:endParaRPr lang="en-US" altLang="zh-TW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7235825" y="1700213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(25 scores)</a:t>
            </a:r>
          </a:p>
        </p:txBody>
      </p:sp>
      <p:sp>
        <p:nvSpPr>
          <p:cNvPr id="2" name="矩形 1"/>
          <p:cNvSpPr/>
          <p:nvPr/>
        </p:nvSpPr>
        <p:spPr>
          <a:xfrm>
            <a:off x="539713" y="2123831"/>
            <a:ext cx="80645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 smtClean="0">
                <a:ea typeface="新細明體" charset="-120"/>
              </a:rPr>
              <a:t>The </a:t>
            </a:r>
            <a:r>
              <a:rPr lang="en-US" altLang="zh-TW" u="sng" dirty="0" smtClean="0">
                <a:ea typeface="新細明體" charset="-120"/>
              </a:rPr>
              <a:t>transition band can be assigned</a:t>
            </a:r>
            <a:r>
              <a:rPr lang="en-US" altLang="zh-TW" dirty="0" smtClean="0">
                <a:ea typeface="新細明體" charset="-120"/>
              </a:rPr>
              <a:t> to reduce the error (unnecessary to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optimize).  T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he </a:t>
            </a:r>
            <a:r>
              <a:rPr lang="en-US" altLang="zh-TW" u="sng" dirty="0" smtClean="0">
                <a:ea typeface="新細明體" charset="-120"/>
                <a:sym typeface="Symbol" pitchFamily="18" charset="2"/>
              </a:rPr>
              <a:t>frequency response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(DTFT of </a:t>
            </a:r>
            <a:r>
              <a:rPr lang="en-US" altLang="zh-TW" i="1" dirty="0" smtClean="0">
                <a:ea typeface="新細明體" charset="-120"/>
                <a:sym typeface="Symbol" pitchFamily="18" charset="2"/>
              </a:rPr>
              <a:t>r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[</a:t>
            </a:r>
            <a:r>
              <a:rPr lang="en-US" altLang="zh-TW" i="1" dirty="0" smtClean="0">
                <a:ea typeface="新細明體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], see pages 103 and 104)</a:t>
            </a:r>
            <a:br>
              <a:rPr lang="en-US" altLang="zh-TW" dirty="0" smtClean="0">
                <a:ea typeface="新細明體" charset="-120"/>
                <a:sym typeface="Symbol" pitchFamily="18" charset="2"/>
              </a:rPr>
            </a:br>
            <a:r>
              <a:rPr lang="en-US" altLang="zh-TW" dirty="0" smtClean="0">
                <a:ea typeface="新細明體" charset="-120"/>
                <a:sym typeface="Symbol" pitchFamily="18" charset="2"/>
              </a:rPr>
              <a:t>and the </a:t>
            </a:r>
            <a:r>
              <a:rPr lang="en-US" altLang="zh-TW" u="sng" dirty="0" smtClean="0">
                <a:ea typeface="新細明體" charset="-120"/>
                <a:sym typeface="Symbol" pitchFamily="18" charset="2"/>
              </a:rPr>
              <a:t>impulse response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of the designed filter should be shown. The</a:t>
            </a:r>
            <a:br>
              <a:rPr lang="en-US" altLang="zh-TW" dirty="0" smtClean="0">
                <a:ea typeface="新細明體" charset="-120"/>
                <a:sym typeface="Symbol" pitchFamily="18" charset="2"/>
              </a:rPr>
            </a:br>
            <a:r>
              <a:rPr lang="en-US" altLang="zh-TW" u="sng" dirty="0" err="1" smtClean="0">
                <a:ea typeface="新細明體" charset="-120"/>
              </a:rPr>
              <a:t>Matlab</a:t>
            </a:r>
            <a:r>
              <a:rPr lang="en-US" altLang="zh-TW" u="sng" dirty="0" smtClean="0">
                <a:ea typeface="新細明體" charset="-120"/>
              </a:rPr>
              <a:t> </a:t>
            </a:r>
            <a:r>
              <a:rPr lang="en-US" altLang="zh-TW" u="sng" dirty="0" smtClean="0">
                <a:ea typeface="新細明體" charset="-120"/>
                <a:sym typeface="Symbol" pitchFamily="18" charset="2"/>
              </a:rPr>
              <a:t>code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should be emailed to </a:t>
            </a:r>
            <a:r>
              <a:rPr lang="en-US" altLang="zh-TW" dirty="0" smtClean="0">
                <a:solidFill>
                  <a:srgbClr val="3333FF"/>
                </a:solidFill>
                <a:cs typeface="Times New Roman" pitchFamily="18" charset="0"/>
              </a:rPr>
              <a:t>displab531@gmail.com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 </a:t>
            </a:r>
            <a:endParaRPr lang="en-US" altLang="zh-TW" dirty="0">
              <a:ea typeface="新細明體" charset="-120"/>
              <a:sym typeface="Symbol" pitchFamily="18" charset="2"/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16665" y="3622785"/>
            <a:ext cx="34687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(2)</a:t>
            </a:r>
            <a:r>
              <a:rPr lang="en-US" altLang="zh-TW" dirty="0">
                <a:ea typeface="新細明體" panose="02020500000000000000" pitchFamily="18" charset="-120"/>
              </a:rPr>
              <a:t> Suppose that an IIR filter </a:t>
            </a:r>
            <a:r>
              <a:rPr lang="en-US" altLang="zh-TW" dirty="0" smtClean="0">
                <a:ea typeface="新細明體" panose="02020500000000000000" pitchFamily="18" charset="-120"/>
              </a:rPr>
              <a:t>is</a:t>
            </a:r>
            <a:endParaRPr lang="en-US" altLang="zh-TW" dirty="0"/>
          </a:p>
        </p:txBody>
      </p:sp>
      <p:graphicFrame>
        <p:nvGraphicFramePr>
          <p:cNvPr id="3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975892"/>
              </p:ext>
            </p:extLst>
          </p:nvPr>
        </p:nvGraphicFramePr>
        <p:xfrm>
          <a:off x="3779838" y="3549650"/>
          <a:ext cx="25431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3" imgW="2539800" imgH="647640" progId="Equation.DSMT4">
                  <p:embed/>
                </p:oleObj>
              </mc:Choice>
              <mc:Fallback>
                <p:oleObj name="Equation" r:id="rId3" imgW="2539800" imgH="647640" progId="Equation.DSMT4">
                  <p:embed/>
                  <p:pic>
                    <p:nvPicPr>
                      <p:cNvPr id="102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549650"/>
                        <a:ext cx="25431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7148458" y="4543327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(15 </a:t>
            </a:r>
            <a:r>
              <a:rPr lang="en-US" altLang="zh-TW" dirty="0"/>
              <a:t>scores)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52346" y="4033077"/>
            <a:ext cx="61928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dirty="0"/>
              <a:t>(a) Find its </a:t>
            </a:r>
            <a:r>
              <a:rPr lang="en-US" altLang="zh-TW" u="sng" dirty="0" err="1"/>
              <a:t>cepstrum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(b)</a:t>
            </a:r>
            <a:r>
              <a:rPr lang="en-US" altLang="zh-TW" dirty="0">
                <a:ea typeface="新細明體" panose="02020500000000000000" pitchFamily="18" charset="-120"/>
              </a:rPr>
              <a:t> Convert the IIR filter into the </a:t>
            </a:r>
            <a:r>
              <a:rPr lang="en-US" altLang="zh-TW" u="sng" dirty="0">
                <a:ea typeface="新細明體" panose="02020500000000000000" pitchFamily="18" charset="-120"/>
              </a:rPr>
              <a:t>minimum phase filter</a:t>
            </a:r>
            <a:r>
              <a:rPr lang="en-US" altLang="zh-TW" dirty="0">
                <a:ea typeface="新細明體" panose="02020500000000000000" pitchFamily="18" charset="-120"/>
              </a:rPr>
              <a:t>.  </a:t>
            </a:r>
            <a:endParaRPr lang="en-US" altLang="zh-TW" dirty="0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269595" y="5149730"/>
            <a:ext cx="2934253" cy="42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 smtClean="0"/>
              <a:t>(3)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Suppose </a:t>
            </a:r>
            <a:r>
              <a:rPr lang="en-US" altLang="zh-TW" dirty="0" smtClean="0">
                <a:ea typeface="新細明體" panose="02020500000000000000" pitchFamily="18" charset="-120"/>
              </a:rPr>
              <a:t>that</a:t>
            </a:r>
            <a:endParaRPr lang="en-US" altLang="zh-TW" dirty="0"/>
          </a:p>
        </p:txBody>
      </p:sp>
      <p:graphicFrame>
        <p:nvGraphicFramePr>
          <p:cNvPr id="4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78892"/>
              </p:ext>
            </p:extLst>
          </p:nvPr>
        </p:nvGraphicFramePr>
        <p:xfrm>
          <a:off x="2133952" y="5159924"/>
          <a:ext cx="56324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5" imgW="5626080" imgH="355320" progId="Equation.DSMT4">
                  <p:embed/>
                </p:oleObj>
              </mc:Choice>
              <mc:Fallback>
                <p:oleObj name="Equation" r:id="rId5" imgW="5626080" imgH="355320" progId="Equation.DSMT4">
                  <p:embed/>
                  <p:pic>
                    <p:nvPicPr>
                      <p:cNvPr id="3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952" y="5159924"/>
                        <a:ext cx="563245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83568" y="5717148"/>
            <a:ext cx="73388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How do we use the </a:t>
            </a:r>
            <a:r>
              <a:rPr lang="en-US" altLang="zh-TW" u="sng" dirty="0" err="1" smtClean="0">
                <a:ea typeface="新細明體" panose="02020500000000000000" pitchFamily="18" charset="-120"/>
              </a:rPr>
              <a:t>cepstrum</a:t>
            </a:r>
            <a:r>
              <a:rPr lang="en-US" altLang="zh-TW" dirty="0" smtClean="0">
                <a:ea typeface="新細明體" panose="02020500000000000000" pitchFamily="18" charset="-120"/>
              </a:rPr>
              <a:t> and the </a:t>
            </a:r>
            <a:r>
              <a:rPr lang="en-US" altLang="zh-TW" u="sng" dirty="0" smtClean="0">
                <a:ea typeface="新細明體" panose="02020500000000000000" pitchFamily="18" charset="-120"/>
              </a:rPr>
              <a:t>lifter</a:t>
            </a:r>
            <a:r>
              <a:rPr lang="en-US" altLang="zh-TW" dirty="0" smtClean="0">
                <a:ea typeface="新細明體" panose="02020500000000000000" pitchFamily="18" charset="-120"/>
              </a:rPr>
              <a:t> to recover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[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] from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[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]? </a:t>
            </a:r>
            <a:endParaRPr lang="en-US" altLang="zh-TW" dirty="0"/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7153081" y="6087423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(10 </a:t>
            </a:r>
            <a:r>
              <a:rPr lang="en-US" altLang="zh-TW" dirty="0"/>
              <a:t>scores)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1"/>
          <p:cNvSpPr txBox="1">
            <a:spLocks noChangeArrowheads="1"/>
          </p:cNvSpPr>
          <p:nvPr/>
        </p:nvSpPr>
        <p:spPr bwMode="auto">
          <a:xfrm>
            <a:off x="238757" y="2602968"/>
            <a:ext cx="8497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/>
              <a:t>(5) </a:t>
            </a:r>
            <a:r>
              <a:rPr lang="en-US" altLang="zh-TW" dirty="0" smtClean="0"/>
              <a:t>(a) Why the Notch filter is hard to design? (b) What is the advantage of using</a:t>
            </a:r>
            <a:br>
              <a:rPr lang="en-US" altLang="zh-TW" dirty="0" smtClean="0"/>
            </a:br>
            <a:r>
              <a:rPr lang="en-US" altLang="zh-TW" dirty="0" smtClean="0"/>
              <a:t>       the Wiener filter for equalizer?                                                        (10 scores)</a:t>
            </a:r>
            <a:endParaRPr lang="en-US" altLang="zh-TW" dirty="0"/>
          </a:p>
        </p:txBody>
      </p:sp>
      <p:sp>
        <p:nvSpPr>
          <p:cNvPr id="2053" name="Text Box 31"/>
          <p:cNvSpPr txBox="1">
            <a:spLocks noChangeArrowheads="1"/>
          </p:cNvSpPr>
          <p:nvPr/>
        </p:nvSpPr>
        <p:spPr bwMode="auto">
          <a:xfrm>
            <a:off x="214830" y="3628052"/>
            <a:ext cx="8497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/>
              <a:t>(6) </a:t>
            </a:r>
            <a:r>
              <a:rPr lang="en-US" altLang="zh-TW" dirty="0"/>
              <a:t>Why the </a:t>
            </a:r>
            <a:r>
              <a:rPr lang="en-US" altLang="zh-TW" u="sng" dirty="0"/>
              <a:t>Mel-frequency </a:t>
            </a:r>
            <a:r>
              <a:rPr lang="en-US" altLang="zh-TW" u="sng" dirty="0" err="1"/>
              <a:t>cepstrum</a:t>
            </a:r>
            <a:r>
              <a:rPr lang="en-US" altLang="zh-TW" dirty="0"/>
              <a:t> is more suitable for dealing with the</a:t>
            </a:r>
            <a:br>
              <a:rPr lang="en-US" altLang="zh-TW" dirty="0"/>
            </a:br>
            <a:r>
              <a:rPr lang="en-US" altLang="zh-TW" dirty="0"/>
              <a:t>      acoustic signal than the </a:t>
            </a:r>
            <a:r>
              <a:rPr lang="en-US" altLang="zh-TW" u="sng" dirty="0"/>
              <a:t>original </a:t>
            </a:r>
            <a:r>
              <a:rPr lang="en-US" altLang="zh-TW" u="sng" dirty="0" err="1"/>
              <a:t>cepstrum</a:t>
            </a:r>
            <a:r>
              <a:rPr lang="en-US" altLang="zh-TW" dirty="0"/>
              <a:t>?                                 </a:t>
            </a:r>
            <a:r>
              <a:rPr lang="en-US" altLang="zh-TW" dirty="0" smtClean="0"/>
              <a:t>     </a:t>
            </a:r>
            <a:r>
              <a:rPr lang="en-US" altLang="zh-TW" dirty="0"/>
              <a:t>(10 scores) </a:t>
            </a:r>
          </a:p>
        </p:txBody>
      </p:sp>
      <p:sp>
        <p:nvSpPr>
          <p:cNvPr id="2054" name="Text Box 31"/>
          <p:cNvSpPr txBox="1">
            <a:spLocks noChangeArrowheads="1"/>
          </p:cNvSpPr>
          <p:nvPr/>
        </p:nvSpPr>
        <p:spPr bwMode="auto">
          <a:xfrm>
            <a:off x="247875" y="4653136"/>
            <a:ext cx="8356573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di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/>
              <a:t>(7) </a:t>
            </a:r>
            <a:r>
              <a:rPr lang="en-US" altLang="zh-TW" dirty="0"/>
              <a:t>(a) </a:t>
            </a:r>
            <a:r>
              <a:rPr lang="en-US" altLang="zh-TW" dirty="0" smtClean="0"/>
              <a:t>Which vocal signal sounds louder?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cos(200</a:t>
            </a:r>
            <a:r>
              <a:rPr lang="en-US" altLang="zh-TW" dirty="0" smtClean="0">
                <a:sym typeface="Symbol" panose="05050102010706020507" pitchFamily="18" charset="2"/>
              </a:rPr>
              <a:t>t), (ii) sin(600</a:t>
            </a:r>
            <a:r>
              <a:rPr lang="en-US" altLang="zh-TW" dirty="0"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sym typeface="Symbol" panose="05050102010706020507" pitchFamily="18" charset="2"/>
              </a:rPr>
              <a:t>), (iii) </a:t>
            </a:r>
            <a:br>
              <a:rPr lang="en-US" altLang="zh-TW" dirty="0" smtClean="0">
                <a:sym typeface="Symbol" panose="05050102010706020507" pitchFamily="18" charset="2"/>
              </a:rPr>
            </a:br>
            <a:r>
              <a:rPr lang="en-US" altLang="zh-TW" dirty="0" smtClean="0">
                <a:sym typeface="Symbol" panose="05050102010706020507" pitchFamily="18" charset="2"/>
              </a:rPr>
              <a:t>      cos(1800</a:t>
            </a:r>
            <a:r>
              <a:rPr lang="en-US" altLang="zh-TW" dirty="0">
                <a:sym typeface="Symbol" panose="05050102010706020507" pitchFamily="18" charset="2"/>
              </a:rPr>
              <a:t>t</a:t>
            </a:r>
            <a:r>
              <a:rPr lang="en-US" altLang="zh-TW" dirty="0" smtClean="0">
                <a:sym typeface="Symbol" panose="05050102010706020507" pitchFamily="18" charset="2"/>
              </a:rPr>
              <a:t>).                                                                                (5 scores)</a:t>
            </a:r>
            <a:endParaRPr lang="en-US" altLang="zh-TW" dirty="0"/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     (b) Why the speech and the music signals always have the </a:t>
            </a:r>
            <a:r>
              <a:rPr lang="en-US" altLang="zh-TW" u="sng" dirty="0"/>
              <a:t>chord phenomena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      </a:t>
            </a:r>
            <a:r>
              <a:rPr lang="en-US" altLang="zh-TW" dirty="0" smtClean="0"/>
              <a:t>(10 </a:t>
            </a:r>
            <a:r>
              <a:rPr lang="en-US" altLang="zh-TW" dirty="0"/>
              <a:t>scores) 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346654" y="260648"/>
            <a:ext cx="8496944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/>
              <a:t>(4) Suppose that the impulse response of a filter is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= 0.2</a:t>
            </a:r>
            <a:r>
              <a:rPr lang="en-US" altLang="zh-TW" i="1" baseline="30000" dirty="0" smtClean="0"/>
              <a:t>n</a:t>
            </a:r>
            <a:r>
              <a:rPr lang="en-US" altLang="zh-TW" dirty="0" smtClean="0"/>
              <a:t> for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&gt; 0,  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dirty="0" smtClean="0"/>
              <a:t>0.2</a:t>
            </a:r>
            <a:r>
              <a:rPr lang="en-US" altLang="zh-TW" baseline="30000" dirty="0" smtClean="0">
                <a:sym typeface="Symbol" panose="05050102010706020507" pitchFamily="18" charset="2"/>
              </a:rPr>
              <a:t></a:t>
            </a:r>
            <a:r>
              <a:rPr lang="en-US" altLang="zh-TW" i="1" baseline="30000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/>
              <a:t>for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 smtClean="0"/>
              <a:t>&lt; 0,   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[0] = 0.5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(a) Is the filter a smoother or an edge detector? Why?                 </a:t>
            </a:r>
            <a:r>
              <a:rPr lang="en-US" altLang="zh-TW" dirty="0" smtClean="0"/>
              <a:t>  </a:t>
            </a:r>
            <a:r>
              <a:rPr lang="en-US" altLang="zh-TW" dirty="0" smtClean="0"/>
              <a:t>(5 scores)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/>
              <a:t>      (b) Try to implement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=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*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 (* means the convolution) with the</a:t>
            </a:r>
            <a:br>
              <a:rPr lang="en-US" altLang="zh-TW" dirty="0" smtClean="0"/>
            </a:br>
            <a:r>
              <a:rPr lang="en-US" altLang="zh-TW" dirty="0" smtClean="0"/>
              <a:t>            </a:t>
            </a:r>
            <a:r>
              <a:rPr lang="en-US" altLang="zh-TW" u="sng" dirty="0" smtClean="0"/>
              <a:t>least number of multiplications</a:t>
            </a:r>
            <a:r>
              <a:rPr lang="en-US" altLang="zh-TW" dirty="0" smtClean="0"/>
              <a:t>.                                               (10 scores)</a:t>
            </a:r>
            <a:endParaRPr lang="en-US" altLang="zh-TW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87125" y="1452864"/>
              <a:ext cx="407988" cy="133350"/>
            </p14:xfrm>
          </p:contentPart>
        </mc:Choice>
        <mc:Fallback xmlns="">
          <p:pic>
            <p:nvPicPr>
              <p:cNvPr id="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4604" y="1449981"/>
                <a:ext cx="416990" cy="138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28413" y="1771951"/>
              <a:ext cx="1587" cy="4763"/>
            </p14:xfrm>
          </p:contentPart>
        </mc:Choice>
        <mc:Fallback xmlns="">
          <p:pic>
            <p:nvPicPr>
              <p:cNvPr id="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5717" y="1769020"/>
                <a:ext cx="26979" cy="1062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243</Words>
  <Application>Microsoft Office PowerPoint</Application>
  <PresentationFormat>如螢幕大小 (4:3)</PresentationFormat>
  <Paragraphs>19</Paragraphs>
  <Slides>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Symbol</vt:lpstr>
      <vt:lpstr>Times New Roman</vt:lpstr>
      <vt:lpstr>預設簡報設計</vt:lpstr>
      <vt:lpstr>MathType 6.0 Equation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Ding Jian-Jiun</cp:lastModifiedBy>
  <cp:revision>138</cp:revision>
  <dcterms:created xsi:type="dcterms:W3CDTF">2008-03-09T11:59:35Z</dcterms:created>
  <dcterms:modified xsi:type="dcterms:W3CDTF">2018-04-14T00:41:32Z</dcterms:modified>
</cp:coreProperties>
</file>