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53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321CD-7819-4205-BE21-61553F7D44F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FE6C2-734F-4C97-BA78-3FC4A769A6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773AE-D7F6-4376-AB87-44B9F9570F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1BF8B-51D8-48D6-B4D4-4F27FB160E7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D6D1-D605-49FD-ADDB-4EE669EE7B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C6308-9413-43E9-8CEC-02B94964EE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5EDA7-2CD4-48FB-AB4B-AAB02F42EF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EC9CB-2795-4300-A7C6-FC822DCDEED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2F3E6-F947-44DA-8300-836FB42A7F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4DDE-3112-4971-843A-E763B1C3B3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47D22-A70B-4434-93BA-93AD8D56B9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07B9F50-34D1-44BD-8A3E-E53BE6C289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4249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Homework 1  (Due: March </a:t>
            </a:r>
            <a:r>
              <a:rPr lang="en-US" altLang="zh-TW" b="1" dirty="0" smtClean="0">
                <a:solidFill>
                  <a:srgbClr val="3333FF"/>
                </a:solidFill>
                <a:ea typeface="標楷體" pitchFamily="65" charset="-120"/>
              </a:rPr>
              <a:t>28</a:t>
            </a:r>
            <a:r>
              <a:rPr lang="en-US" altLang="zh-TW" b="1" baseline="30000" dirty="0" smtClean="0">
                <a:solidFill>
                  <a:srgbClr val="3333FF"/>
                </a:solidFill>
                <a:ea typeface="標楷體" pitchFamily="65" charset="-120"/>
              </a:rPr>
              <a:t>th</a:t>
            </a: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)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765175"/>
            <a:ext cx="84677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dirty="0"/>
              <a:t>(1) Design a Mini-max </a:t>
            </a:r>
            <a:r>
              <a:rPr lang="en-US" altLang="zh-TW" b="1" dirty="0"/>
              <a:t>lowpass</a:t>
            </a:r>
            <a:r>
              <a:rPr lang="en-US" altLang="zh-TW" dirty="0"/>
              <a:t> FIR filter such that                         (40 scores)    </a:t>
            </a:r>
            <a:endParaRPr lang="en-US" altLang="zh-TW" dirty="0">
              <a:ea typeface="標楷體" pitchFamily="65" charset="-120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" pitchFamily="2" charset="2"/>
              </a:rPr>
              <a:t></a:t>
            </a:r>
            <a:r>
              <a:rPr lang="en-US" altLang="zh-TW" dirty="0"/>
              <a:t> Filter length = 19,</a:t>
            </a:r>
            <a:r>
              <a:rPr lang="en-US" altLang="zh-TW" dirty="0">
                <a:sym typeface="Wingdings" pitchFamily="2" charset="2"/>
              </a:rPr>
              <a:t>  </a:t>
            </a:r>
            <a:r>
              <a:rPr lang="en-US" altLang="zh-TW" dirty="0"/>
              <a:t> Sampling frequency 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s</a:t>
            </a:r>
            <a:r>
              <a:rPr lang="en-US" altLang="zh-TW" dirty="0"/>
              <a:t> = </a:t>
            </a:r>
            <a:r>
              <a:rPr lang="en-US" altLang="zh-TW" dirty="0" smtClean="0"/>
              <a:t>3000Hz</a:t>
            </a:r>
            <a:r>
              <a:rPr lang="en-US" altLang="zh-TW" dirty="0"/>
              <a:t>, 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 Pass Band  </a:t>
            </a:r>
            <a:r>
              <a:rPr lang="en-US" altLang="zh-TW" dirty="0" smtClean="0">
                <a:sym typeface="Wingdings 2" pitchFamily="18" charset="2"/>
              </a:rPr>
              <a:t>0~675Hz   </a:t>
            </a:r>
            <a:r>
              <a:rPr lang="en-US" altLang="zh-TW" dirty="0">
                <a:sym typeface="Wingdings 2" pitchFamily="18" charset="2"/>
              </a:rPr>
              <a:t> Transition band: </a:t>
            </a:r>
            <a:r>
              <a:rPr lang="en-US" altLang="zh-TW" dirty="0" smtClean="0">
                <a:sym typeface="Wingdings 2" pitchFamily="18" charset="2"/>
              </a:rPr>
              <a:t>600~750 </a:t>
            </a:r>
            <a:r>
              <a:rPr lang="en-US" altLang="zh-TW" dirty="0">
                <a:sym typeface="Wingdings 2" pitchFamily="18" charset="2"/>
              </a:rPr>
              <a:t>Hz, </a:t>
            </a:r>
          </a:p>
          <a:p>
            <a:pPr eaLnBrk="0" hangingPunct="0">
              <a:buFont typeface="Wingdings 2" pitchFamily="18" charset="2"/>
              <a:buNone/>
            </a:pPr>
            <a:r>
              <a:rPr lang="en-US" altLang="zh-TW" dirty="0">
                <a:sym typeface="Wingdings 2" pitchFamily="18" charset="2"/>
              </a:rPr>
              <a:t> Weighting function: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1 for </a:t>
            </a:r>
            <a:r>
              <a:rPr lang="en-US" altLang="zh-TW" dirty="0" err="1">
                <a:sym typeface="Wingdings 2" pitchFamily="18" charset="2"/>
              </a:rPr>
              <a:t>passband</a:t>
            </a:r>
            <a:r>
              <a:rPr lang="en-US" altLang="zh-TW" dirty="0">
                <a:sym typeface="Wingdings 2" pitchFamily="18" charset="2"/>
              </a:rPr>
              <a:t>,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</a:t>
            </a:r>
            <a:r>
              <a:rPr lang="en-US" altLang="zh-TW" dirty="0" smtClean="0">
                <a:sym typeface="Wingdings 2" pitchFamily="18" charset="2"/>
              </a:rPr>
              <a:t>0.5 </a:t>
            </a:r>
            <a:r>
              <a:rPr lang="en-US" altLang="zh-TW" dirty="0">
                <a:sym typeface="Wingdings 2" pitchFamily="18" charset="2"/>
              </a:rPr>
              <a:t>for stop band </a:t>
            </a:r>
            <a:r>
              <a:rPr lang="en-US" altLang="zh-TW" dirty="0">
                <a:sym typeface="Symbol" pitchFamily="18" charset="2"/>
              </a:rPr>
              <a:t>.        </a:t>
            </a:r>
            <a:endParaRPr lang="en-US" altLang="zh-TW" dirty="0">
              <a:ea typeface="標楷體" pitchFamily="65" charset="-120"/>
              <a:sym typeface="Symbol" pitchFamily="18" charset="2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 Set </a:t>
            </a:r>
            <a:r>
              <a:rPr lang="en-US" altLang="zh-TW" dirty="0">
                <a:sym typeface="Symbol" pitchFamily="18" charset="2"/>
              </a:rPr>
              <a:t></a:t>
            </a:r>
            <a:r>
              <a:rPr lang="en-US" altLang="zh-TW" dirty="0">
                <a:sym typeface="Wingdings 2" pitchFamily="18" charset="2"/>
              </a:rPr>
              <a:t> = 0.0001 in Step 5.</a:t>
            </a:r>
            <a:r>
              <a:rPr lang="en-US" altLang="zh-TW" dirty="0">
                <a:latin typeface="Arial" charset="0"/>
                <a:sym typeface="Wingdings 2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          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68313" y="5373688"/>
            <a:ext cx="7848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紙本上要有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15000"/>
              </a:spcBef>
            </a:pPr>
            <a:r>
              <a:rPr lang="en-US" altLang="zh-TW" u="sng" dirty="0"/>
              <a:t>(a) the Matlab program,                    (b) the frequency response, </a:t>
            </a:r>
          </a:p>
          <a:p>
            <a:pPr>
              <a:spcBef>
                <a:spcPct val="15000"/>
              </a:spcBef>
            </a:pPr>
            <a:r>
              <a:rPr lang="en-US" altLang="zh-TW" u="sng" dirty="0"/>
              <a:t>(c) the impulse response </a:t>
            </a:r>
            <a:r>
              <a:rPr lang="en-US" altLang="zh-TW" i="1" u="sng" dirty="0"/>
              <a:t>h</a:t>
            </a:r>
            <a:r>
              <a:rPr lang="en-US" altLang="zh-TW" u="sng" dirty="0"/>
              <a:t>[</a:t>
            </a:r>
            <a:r>
              <a:rPr lang="en-US" altLang="zh-TW" i="1" u="sng" dirty="0"/>
              <a:t>n</a:t>
            </a:r>
            <a:r>
              <a:rPr lang="en-US" altLang="zh-TW" u="sng" dirty="0"/>
              <a:t>], and   (d) the maximal error for each iteration</a:t>
            </a:r>
            <a:r>
              <a:rPr lang="en-US" altLang="zh-TW" dirty="0"/>
              <a:t>. 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3276600" y="4221163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3276600" y="2754313"/>
            <a:ext cx="0" cy="146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900113" y="2781300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900113" y="4292600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84213" y="42672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ea typeface="標楷體" pitchFamily="65" charset="-120"/>
              </a:rPr>
              <a:t>0 Hz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555875" y="4267200"/>
            <a:ext cx="7191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ea typeface="標楷體" pitchFamily="65" charset="-120"/>
              </a:rPr>
              <a:t>600 </a:t>
            </a:r>
            <a:r>
              <a:rPr lang="en-US" altLang="zh-TW" sz="1800" dirty="0">
                <a:ea typeface="標楷體" pitchFamily="65" charset="-120"/>
              </a:rPr>
              <a:t>Hz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060700" y="4267200"/>
            <a:ext cx="7191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ea typeface="標楷體" pitchFamily="65" charset="-120"/>
              </a:rPr>
              <a:t>675 </a:t>
            </a:r>
            <a:r>
              <a:rPr lang="en-US" altLang="zh-TW" sz="1800" dirty="0">
                <a:ea typeface="標楷體" pitchFamily="65" charset="-120"/>
              </a:rPr>
              <a:t>Hz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3563938" y="4267200"/>
            <a:ext cx="7191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ea typeface="標楷體" pitchFamily="65" charset="-120"/>
              </a:rPr>
              <a:t>750 </a:t>
            </a:r>
            <a:r>
              <a:rPr lang="en-US" altLang="zh-TW" sz="1800" dirty="0">
                <a:ea typeface="標楷體" pitchFamily="65" charset="-120"/>
              </a:rPr>
              <a:t>Hz</a:t>
            </a:r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>
            <a:off x="2843213" y="268287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2" name="Line 15"/>
          <p:cNvSpPr>
            <a:spLocks noChangeShapeType="1"/>
          </p:cNvSpPr>
          <p:nvPr/>
        </p:nvSpPr>
        <p:spPr bwMode="auto">
          <a:xfrm>
            <a:off x="3708400" y="260985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3" name="Text Box 31"/>
          <p:cNvSpPr txBox="1">
            <a:spLocks noChangeArrowheads="1"/>
          </p:cNvSpPr>
          <p:nvPr/>
        </p:nvSpPr>
        <p:spPr bwMode="auto">
          <a:xfrm>
            <a:off x="395536" y="4869160"/>
            <a:ext cx="7632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※  Matlab program </a:t>
            </a:r>
            <a:r>
              <a:rPr lang="zh-TW" altLang="en-US" dirty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要 </a:t>
            </a:r>
            <a:r>
              <a:rPr lang="en-US" altLang="zh-TW" dirty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E-mail </a:t>
            </a:r>
            <a:r>
              <a:rPr lang="zh-TW" altLang="en-US" dirty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電子檔給</a:t>
            </a:r>
            <a:r>
              <a:rPr lang="zh-TW" altLang="en-US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我 ，</a:t>
            </a:r>
            <a:r>
              <a:rPr lang="en-US" altLang="zh-TW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E-mail </a:t>
            </a:r>
            <a:r>
              <a:rPr lang="zh-TW" altLang="en-US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主旨上註明學號</a:t>
            </a:r>
            <a:endParaRPr lang="en-US" altLang="zh-TW" dirty="0">
              <a:solidFill>
                <a:srgbClr val="3333FF"/>
              </a:solidFill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4966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9875" indent="-269875">
              <a:spcBef>
                <a:spcPct val="50000"/>
              </a:spcBef>
            </a:pPr>
            <a:r>
              <a:rPr lang="en-US" altLang="zh-TW" dirty="0">
                <a:ea typeface="標楷體" pitchFamily="65" charset="-120"/>
              </a:rPr>
              <a:t>(2) </a:t>
            </a:r>
            <a:r>
              <a:rPr lang="en-US" altLang="zh-TW" dirty="0" smtClean="0">
                <a:ea typeface="標楷體" pitchFamily="65" charset="-120"/>
              </a:rPr>
              <a:t>(a) What are </a:t>
            </a:r>
            <a:r>
              <a:rPr lang="en-US" altLang="zh-TW" u="sng" dirty="0" smtClean="0">
                <a:ea typeface="標楷體" pitchFamily="65" charset="-120"/>
              </a:rPr>
              <a:t>the two most important applications </a:t>
            </a:r>
            <a:r>
              <a:rPr lang="en-US" altLang="zh-TW" dirty="0" smtClean="0">
                <a:ea typeface="標楷體" pitchFamily="65" charset="-120"/>
              </a:rPr>
              <a:t>of the Fourier transform? (b) From the view point of implementation, what are the </a:t>
            </a:r>
            <a:r>
              <a:rPr lang="en-US" altLang="zh-TW" u="sng" dirty="0" smtClean="0">
                <a:ea typeface="標楷體" pitchFamily="65" charset="-120"/>
              </a:rPr>
              <a:t>disadvantages</a:t>
            </a:r>
            <a:r>
              <a:rPr lang="en-US" altLang="zh-TW" dirty="0" smtClean="0">
                <a:ea typeface="標楷體" pitchFamily="65" charset="-120"/>
              </a:rPr>
              <a:t> of the discrete Fourier transform?                                                                (15 scores)</a:t>
            </a:r>
            <a:endParaRPr lang="en-US" altLang="zh-TW" dirty="0">
              <a:ea typeface="標楷體" pitchFamily="65" charset="-12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23528" y="1556792"/>
            <a:ext cx="8496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spcBef>
                <a:spcPct val="50000"/>
              </a:spcBef>
            </a:pPr>
            <a:r>
              <a:rPr lang="en-US" altLang="zh-TW" dirty="0">
                <a:ea typeface="標楷體" pitchFamily="65" charset="-120"/>
              </a:rPr>
              <a:t>(3) </a:t>
            </a:r>
            <a:r>
              <a:rPr lang="en-US" altLang="zh-TW" dirty="0" smtClean="0">
                <a:ea typeface="標楷體" pitchFamily="65" charset="-120"/>
              </a:rPr>
              <a:t>In IIR filter design, why the </a:t>
            </a:r>
            <a:r>
              <a:rPr lang="en-US" altLang="zh-TW" u="sng" dirty="0" smtClean="0">
                <a:ea typeface="標楷體" pitchFamily="65" charset="-120"/>
              </a:rPr>
              <a:t>step invariant method </a:t>
            </a:r>
            <a:r>
              <a:rPr lang="en-US" altLang="zh-TW" dirty="0" smtClean="0">
                <a:ea typeface="標楷體" pitchFamily="65" charset="-120"/>
              </a:rPr>
              <a:t>and the </a:t>
            </a:r>
            <a:r>
              <a:rPr lang="en-US" altLang="zh-TW" u="sng" dirty="0" smtClean="0">
                <a:ea typeface="標楷體" pitchFamily="65" charset="-120"/>
              </a:rPr>
              <a:t>bilinear transform method</a:t>
            </a:r>
            <a:r>
              <a:rPr lang="en-US" altLang="zh-TW" dirty="0" smtClean="0">
                <a:ea typeface="標楷體" pitchFamily="65" charset="-120"/>
              </a:rPr>
              <a:t> can reduce the aliasing effect?                                              (10 scores) </a:t>
            </a:r>
            <a:endParaRPr lang="en-US" altLang="zh-TW" dirty="0"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492897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spcBef>
                <a:spcPct val="50000"/>
              </a:spcBef>
            </a:pPr>
            <a:r>
              <a:rPr lang="en-US" altLang="zh-TW" dirty="0" smtClean="0"/>
              <a:t>(4) (a) Why </a:t>
            </a:r>
            <a:r>
              <a:rPr lang="en-US" altLang="zh-TW" dirty="0" smtClean="0">
                <a:sym typeface="Wingdings" pitchFamily="2" charset="2"/>
              </a:rPr>
              <a:t></a:t>
            </a:r>
            <a:r>
              <a:rPr lang="en-US" altLang="zh-TW" dirty="0" smtClean="0"/>
              <a:t> the </a:t>
            </a:r>
            <a:r>
              <a:rPr lang="en-US" altLang="zh-TW" u="sng" dirty="0" smtClean="0"/>
              <a:t>transition band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ym typeface="Wingdings" pitchFamily="2" charset="2"/>
              </a:rPr>
              <a:t></a:t>
            </a:r>
            <a:r>
              <a:rPr lang="en-US" altLang="zh-TW" dirty="0" smtClean="0"/>
              <a:t> the </a:t>
            </a:r>
            <a:r>
              <a:rPr lang="en-US" altLang="zh-TW" u="sng" dirty="0" smtClean="0"/>
              <a:t>weighting function </a:t>
            </a:r>
            <a:r>
              <a:rPr lang="en-US" altLang="zh-TW" dirty="0" smtClean="0"/>
              <a:t>are important in</a:t>
            </a:r>
            <a:br>
              <a:rPr lang="en-US" altLang="zh-TW" dirty="0" smtClean="0"/>
            </a:br>
            <a:r>
              <a:rPr lang="en-US" altLang="zh-TW" dirty="0" smtClean="0"/>
              <a:t>      </a:t>
            </a:r>
            <a:r>
              <a:rPr lang="en-US" altLang="zh-TW" dirty="0" err="1" smtClean="0"/>
              <a:t>Minimax</a:t>
            </a:r>
            <a:r>
              <a:rPr lang="en-US" altLang="zh-TW" dirty="0" smtClean="0"/>
              <a:t> FIR digital filter design?                                               (10 scores)</a:t>
            </a:r>
          </a:p>
          <a:p>
            <a:pPr marL="269875" indent="-269875" algn="just">
              <a:spcBef>
                <a:spcPts val="0"/>
              </a:spcBef>
            </a:pPr>
            <a:r>
              <a:rPr lang="en-US" altLang="zh-TW" dirty="0" smtClean="0"/>
              <a:t>      (b) Can the transition band and the weighting function be applied for the</a:t>
            </a:r>
            <a:br>
              <a:rPr lang="en-US" altLang="zh-TW" dirty="0" smtClean="0"/>
            </a:br>
            <a:r>
              <a:rPr lang="en-US" altLang="zh-TW" dirty="0" smtClean="0"/>
              <a:t>     </a:t>
            </a:r>
            <a:r>
              <a:rPr lang="en-US" altLang="zh-TW" u="sng" dirty="0" smtClean="0"/>
              <a:t>MSE FIR digital filter design</a:t>
            </a:r>
            <a:r>
              <a:rPr lang="en-US" altLang="zh-TW" dirty="0" smtClean="0"/>
              <a:t>?                                                       (5 scores)                                                                                                     </a:t>
            </a:r>
            <a:endParaRPr lang="en-US" altLang="zh-TW" dirty="0">
              <a:ea typeface="標楷體" pitchFamily="65" charset="-12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3528" y="3789040"/>
            <a:ext cx="8496944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(5) </a:t>
            </a:r>
            <a:r>
              <a:rPr lang="en-US" altLang="zh-TW" dirty="0"/>
              <a:t>Estimate </a:t>
            </a:r>
            <a:r>
              <a:rPr lang="en-US" altLang="zh-TW" u="sng" dirty="0"/>
              <a:t>the length of the digital filter </a:t>
            </a:r>
            <a:r>
              <a:rPr lang="en-US" altLang="zh-TW" dirty="0"/>
              <a:t>if both the </a:t>
            </a:r>
            <a:r>
              <a:rPr lang="en-US" altLang="zh-TW" dirty="0" err="1"/>
              <a:t>passband</a:t>
            </a:r>
            <a:r>
              <a:rPr lang="en-US" altLang="zh-TW" dirty="0"/>
              <a:t> ripple and the</a:t>
            </a:r>
            <a:br>
              <a:rPr lang="en-US" altLang="zh-TW" dirty="0"/>
            </a:br>
            <a:r>
              <a:rPr lang="en-US" altLang="zh-TW" dirty="0"/>
              <a:t>     </a:t>
            </a:r>
            <a:r>
              <a:rPr lang="en-US" altLang="zh-TW" dirty="0" err="1"/>
              <a:t>stopband</a:t>
            </a:r>
            <a:r>
              <a:rPr lang="en-US" altLang="zh-TW" dirty="0"/>
              <a:t> ripple are smaller than 0.01, the sampling interval </a:t>
            </a:r>
            <a:r>
              <a:rPr lang="el-GR" altLang="zh-TW" dirty="0"/>
              <a:t>Δ</a:t>
            </a:r>
            <a:r>
              <a:rPr lang="en-US" altLang="zh-TW" i="1" baseline="-25000" dirty="0"/>
              <a:t>t</a:t>
            </a:r>
            <a:r>
              <a:rPr lang="en-US" altLang="zh-TW" dirty="0"/>
              <a:t>  = </a:t>
            </a:r>
            <a:r>
              <a:rPr lang="en-US" altLang="zh-TW" dirty="0" smtClean="0"/>
              <a:t>0.0001, </a:t>
            </a:r>
            <a:r>
              <a:rPr lang="en-US" altLang="zh-TW" dirty="0"/>
              <a:t>and</a:t>
            </a:r>
            <a:br>
              <a:rPr lang="en-US" altLang="zh-TW" dirty="0"/>
            </a:br>
            <a:r>
              <a:rPr lang="en-US" altLang="zh-TW" dirty="0"/>
              <a:t>     the transition band is from </a:t>
            </a:r>
            <a:r>
              <a:rPr lang="en-US" altLang="zh-TW" dirty="0" smtClean="0"/>
              <a:t>500Hz </a:t>
            </a:r>
            <a:r>
              <a:rPr lang="en-US" altLang="zh-TW" dirty="0"/>
              <a:t>to </a:t>
            </a:r>
            <a:r>
              <a:rPr lang="en-US" altLang="zh-TW" dirty="0" smtClean="0"/>
              <a:t>600Hz</a:t>
            </a:r>
            <a:r>
              <a:rPr lang="en-US" altLang="zh-TW" dirty="0"/>
              <a:t>.                                 </a:t>
            </a:r>
            <a:r>
              <a:rPr lang="en-US" altLang="zh-TW" dirty="0" smtClean="0"/>
              <a:t>    </a:t>
            </a:r>
            <a:r>
              <a:rPr lang="en-US" altLang="zh-TW" dirty="0"/>
              <a:t>(10 scores)</a:t>
            </a:r>
            <a:endParaRPr lang="zh-TW" altLang="en-US" dirty="0"/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323528" y="5013176"/>
            <a:ext cx="84969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(6) Suppose that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=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(0.0001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and the length 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is 30000.  If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] is</a:t>
            </a:r>
            <a:br>
              <a:rPr lang="en-US" altLang="zh-TW" dirty="0" smtClean="0"/>
            </a:br>
            <a:r>
              <a:rPr lang="en-US" altLang="zh-TW" dirty="0" smtClean="0"/>
              <a:t>       the FFT 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,  </a:t>
            </a:r>
            <a:r>
              <a:rPr lang="en-US" altLang="zh-TW" u="sng" dirty="0" smtClean="0"/>
              <a:t>which frequency components </a:t>
            </a:r>
            <a:r>
              <a:rPr lang="en-US" altLang="zh-TW" dirty="0" smtClean="0"/>
              <a:t>do (a)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[1200] and (b)</a:t>
            </a:r>
            <a:br>
              <a:rPr lang="en-US" altLang="zh-TW" dirty="0" smtClean="0"/>
            </a:br>
            <a:r>
              <a:rPr lang="en-US" altLang="zh-TW" dirty="0" smtClean="0"/>
              <a:t>     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[27000] correspond to?                                                                    (10 </a:t>
            </a:r>
            <a:r>
              <a:rPr lang="en-US" altLang="zh-TW" dirty="0"/>
              <a:t>scores)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32800</TotalTime>
  <Words>266</Words>
  <Application>Microsoft Office PowerPoint</Application>
  <PresentationFormat>如螢幕大小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新細明體</vt:lpstr>
      <vt:lpstr>標楷體</vt:lpstr>
      <vt:lpstr>Arial</vt:lpstr>
      <vt:lpstr>Symbol</vt:lpstr>
      <vt:lpstr>Times New Roman</vt:lpstr>
      <vt:lpstr>Wingdings</vt:lpstr>
      <vt:lpstr>Wingdings 2</vt:lpstr>
      <vt:lpstr>預設簡報設計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Emily</cp:lastModifiedBy>
  <cp:revision>112</cp:revision>
  <dcterms:created xsi:type="dcterms:W3CDTF">2008-03-09T11:59:35Z</dcterms:created>
  <dcterms:modified xsi:type="dcterms:W3CDTF">2014-04-09T18:04:28Z</dcterms:modified>
</cp:coreProperties>
</file>